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8"/>
  </p:notesMasterIdLst>
  <p:sldIdLst>
    <p:sldId id="810" r:id="rId2"/>
    <p:sldId id="811" r:id="rId3"/>
    <p:sldId id="812" r:id="rId4"/>
    <p:sldId id="813" r:id="rId5"/>
    <p:sldId id="814" r:id="rId6"/>
    <p:sldId id="815" r:id="rId7"/>
    <p:sldId id="816" r:id="rId8"/>
    <p:sldId id="817" r:id="rId9"/>
    <p:sldId id="818" r:id="rId10"/>
    <p:sldId id="819" r:id="rId11"/>
    <p:sldId id="820" r:id="rId12"/>
    <p:sldId id="822" r:id="rId13"/>
    <p:sldId id="821" r:id="rId14"/>
    <p:sldId id="793" r:id="rId15"/>
    <p:sldId id="275" r:id="rId16"/>
    <p:sldId id="824" r:id="rId17"/>
    <p:sldId id="823" r:id="rId18"/>
    <p:sldId id="796" r:id="rId19"/>
    <p:sldId id="664" r:id="rId20"/>
    <p:sldId id="721" r:id="rId21"/>
    <p:sldId id="377" r:id="rId22"/>
    <p:sldId id="378" r:id="rId23"/>
    <p:sldId id="791" r:id="rId24"/>
    <p:sldId id="717" r:id="rId25"/>
    <p:sldId id="790" r:id="rId26"/>
    <p:sldId id="847" r:id="rId27"/>
    <p:sldId id="715" r:id="rId28"/>
    <p:sldId id="607" r:id="rId29"/>
    <p:sldId id="839" r:id="rId30"/>
    <p:sldId id="276" r:id="rId31"/>
    <p:sldId id="500" r:id="rId32"/>
    <p:sldId id="722" r:id="rId33"/>
    <p:sldId id="277" r:id="rId34"/>
    <p:sldId id="756" r:id="rId35"/>
    <p:sldId id="797" r:id="rId36"/>
    <p:sldId id="799" r:id="rId37"/>
    <p:sldId id="827" r:id="rId38"/>
    <p:sldId id="798" r:id="rId39"/>
    <p:sldId id="278" r:id="rId40"/>
    <p:sldId id="602" r:id="rId41"/>
    <p:sldId id="502" r:id="rId42"/>
    <p:sldId id="279" r:id="rId43"/>
    <p:sldId id="723" r:id="rId44"/>
    <p:sldId id="716" r:id="rId45"/>
    <p:sldId id="601" r:id="rId46"/>
    <p:sldId id="757" r:id="rId47"/>
    <p:sldId id="828" r:id="rId48"/>
    <p:sldId id="504" r:id="rId49"/>
    <p:sldId id="280" r:id="rId50"/>
    <p:sldId id="379" r:id="rId51"/>
    <p:sldId id="380" r:id="rId52"/>
    <p:sldId id="381" r:id="rId53"/>
    <p:sldId id="792" r:id="rId54"/>
    <p:sldId id="825" r:id="rId55"/>
    <p:sldId id="832" r:id="rId56"/>
    <p:sldId id="829" r:id="rId57"/>
    <p:sldId id="724" r:id="rId58"/>
    <p:sldId id="725" r:id="rId59"/>
    <p:sldId id="507" r:id="rId60"/>
    <p:sldId id="600" r:id="rId61"/>
    <p:sldId id="726" r:id="rId62"/>
    <p:sldId id="838" r:id="rId63"/>
    <p:sldId id="758" r:id="rId64"/>
    <p:sldId id="785" r:id="rId65"/>
    <p:sldId id="833" r:id="rId66"/>
    <p:sldId id="834" r:id="rId67"/>
    <p:sldId id="835" r:id="rId68"/>
    <p:sldId id="786" r:id="rId69"/>
    <p:sldId id="831" r:id="rId70"/>
    <p:sldId id="830" r:id="rId71"/>
    <p:sldId id="759" r:id="rId72"/>
    <p:sldId id="760" r:id="rId73"/>
    <p:sldId id="761" r:id="rId74"/>
    <p:sldId id="836" r:id="rId75"/>
    <p:sldId id="837" r:id="rId76"/>
    <p:sldId id="762" r:id="rId77"/>
    <p:sldId id="763" r:id="rId78"/>
    <p:sldId id="764" r:id="rId79"/>
    <p:sldId id="765" r:id="rId80"/>
    <p:sldId id="766" r:id="rId81"/>
    <p:sldId id="767" r:id="rId82"/>
    <p:sldId id="768" r:id="rId83"/>
    <p:sldId id="769" r:id="rId84"/>
    <p:sldId id="770" r:id="rId85"/>
    <p:sldId id="771" r:id="rId86"/>
    <p:sldId id="772" r:id="rId87"/>
    <p:sldId id="773" r:id="rId88"/>
    <p:sldId id="774" r:id="rId89"/>
    <p:sldId id="775" r:id="rId90"/>
    <p:sldId id="776" r:id="rId91"/>
    <p:sldId id="777" r:id="rId92"/>
    <p:sldId id="778" r:id="rId93"/>
    <p:sldId id="779" r:id="rId94"/>
    <p:sldId id="848" r:id="rId95"/>
    <p:sldId id="780" r:id="rId96"/>
    <p:sldId id="781" r:id="rId97"/>
    <p:sldId id="782" r:id="rId98"/>
    <p:sldId id="840" r:id="rId99"/>
    <p:sldId id="783" r:id="rId100"/>
    <p:sldId id="784" r:id="rId101"/>
    <p:sldId id="800" r:id="rId102"/>
    <p:sldId id="801" r:id="rId103"/>
    <p:sldId id="841" r:id="rId104"/>
    <p:sldId id="843" r:id="rId105"/>
    <p:sldId id="842" r:id="rId106"/>
    <p:sldId id="508" r:id="rId107"/>
    <p:sldId id="383" r:id="rId108"/>
    <p:sldId id="384" r:id="rId109"/>
    <p:sldId id="385" r:id="rId110"/>
    <p:sldId id="386" r:id="rId111"/>
    <p:sldId id="387" r:id="rId112"/>
    <p:sldId id="388" r:id="rId113"/>
    <p:sldId id="389" r:id="rId114"/>
    <p:sldId id="390" r:id="rId115"/>
    <p:sldId id="391" r:id="rId116"/>
    <p:sldId id="392" r:id="rId117"/>
    <p:sldId id="393" r:id="rId118"/>
    <p:sldId id="394" r:id="rId119"/>
    <p:sldId id="395" r:id="rId120"/>
    <p:sldId id="603" r:id="rId121"/>
    <p:sldId id="604" r:id="rId122"/>
    <p:sldId id="755" r:id="rId123"/>
    <p:sldId id="511" r:id="rId124"/>
    <p:sldId id="606" r:id="rId125"/>
    <p:sldId id="608" r:id="rId126"/>
    <p:sldId id="787" r:id="rId127"/>
    <p:sldId id="396" r:id="rId128"/>
    <p:sldId id="512" r:id="rId129"/>
    <p:sldId id="513" r:id="rId130"/>
    <p:sldId id="661" r:id="rId131"/>
    <p:sldId id="534" r:id="rId132"/>
    <p:sldId id="730" r:id="rId133"/>
    <p:sldId id="788" r:id="rId134"/>
    <p:sldId id="736" r:id="rId135"/>
    <p:sldId id="400" r:id="rId136"/>
    <p:sldId id="401" r:id="rId137"/>
    <p:sldId id="735" r:id="rId138"/>
    <p:sldId id="733" r:id="rId139"/>
    <p:sldId id="402" r:id="rId140"/>
    <p:sldId id="737" r:id="rId141"/>
    <p:sldId id="536" r:id="rId142"/>
    <p:sldId id="403" r:id="rId143"/>
    <p:sldId id="537" r:id="rId144"/>
    <p:sldId id="538" r:id="rId145"/>
    <p:sldId id="738" r:id="rId146"/>
    <p:sldId id="614" r:id="rId147"/>
    <p:sldId id="405" r:id="rId148"/>
    <p:sldId id="789" r:id="rId149"/>
    <p:sldId id="406" r:id="rId150"/>
    <p:sldId id="808" r:id="rId151"/>
    <p:sldId id="407" r:id="rId152"/>
    <p:sldId id="615" r:id="rId153"/>
    <p:sldId id="844" r:id="rId154"/>
    <p:sldId id="539" r:id="rId155"/>
    <p:sldId id="803" r:id="rId156"/>
    <p:sldId id="845" r:id="rId157"/>
    <p:sldId id="804" r:id="rId158"/>
    <p:sldId id="802" r:id="rId159"/>
    <p:sldId id="805" r:id="rId160"/>
    <p:sldId id="806" r:id="rId161"/>
    <p:sldId id="609" r:id="rId162"/>
    <p:sldId id="809" r:id="rId163"/>
    <p:sldId id="846" r:id="rId164"/>
    <p:sldId id="610" r:id="rId165"/>
    <p:sldId id="807" r:id="rId166"/>
    <p:sldId id="616" r:id="rId16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6625" autoAdjust="0"/>
    <p:restoredTop sz="96062" autoAdjust="0"/>
  </p:normalViewPr>
  <p:slideViewPr>
    <p:cSldViewPr snapToGrid="0">
      <p:cViewPr varScale="1">
        <p:scale>
          <a:sx n="71" d="100"/>
          <a:sy n="71" d="100"/>
        </p:scale>
        <p:origin x="67" y="3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4" d="100"/>
        <a:sy n="194" d="100"/>
      </p:scale>
      <p:origin x="0" y="-99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0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slide" Target="slides/slide163.xml"/><Relationship Id="rId16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63" tIns="46580" rIns="93163" bIns="465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3163" tIns="46580" rIns="93163" bIns="46580" rtlCol="0"/>
          <a:lstStyle>
            <a:lvl1pPr algn="r">
              <a:defRPr sz="1200"/>
            </a:lvl1pPr>
          </a:lstStyle>
          <a:p>
            <a:fld id="{761B5282-BA72-45D8-99FE-348FB3721A2B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3" tIns="46580" rIns="93163" bIns="465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7"/>
          </a:xfrm>
          <a:prstGeom prst="rect">
            <a:avLst/>
          </a:prstGeom>
        </p:spPr>
        <p:txBody>
          <a:bodyPr vert="horz" lIns="93163" tIns="46580" rIns="93163" bIns="4658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3" tIns="46580" rIns="93163" bIns="465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3163" tIns="46580" rIns="93163" bIns="46580" rtlCol="0" anchor="b"/>
          <a:lstStyle>
            <a:lvl1pPr algn="r">
              <a:defRPr sz="1200"/>
            </a:lvl1pPr>
          </a:lstStyle>
          <a:p>
            <a:fld id="{6E21B829-F84A-40D6-8C9D-F102115B6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97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2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99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81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109D4-B045-4338-9B42-FF362FB8E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8524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0461F9-EEF1-4D8C-85C4-683E6BAD780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06400" y="1524001"/>
            <a:ext cx="5664200" cy="46085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E4210-5165-4C08-9247-E798A505FE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3800" y="1524001"/>
            <a:ext cx="5666317" cy="46085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A0B474-6804-47EA-B0A8-F62F7ABE7D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6400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14 Jan 2004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54EC0E-9E8F-4466-B9CC-665C6DDCC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 3243 - Blind Search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B92DE8-B42E-42E7-9EB4-C0A2930F4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BC9390DF-D261-45AC-9C33-53BF59F3B4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243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22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08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5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5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1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5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6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48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E8F66-6DC0-4A7A-8B77-CE543AB8653B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0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Chapter 03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en-US" altLang="en-US" sz="4000" dirty="0"/>
              <a:t>Solving Problems by </a:t>
            </a:r>
            <a:r>
              <a:rPr lang="en-US" altLang="en-US" sz="4000"/>
              <a:t>Searching:</a:t>
            </a:r>
          </a:p>
          <a:p>
            <a:r>
              <a:rPr lang="en-US" altLang="en-US" sz="4000"/>
              <a:t>Uninformed </a:t>
            </a:r>
            <a:r>
              <a:rPr lang="en-US" altLang="en-US" sz="4000" dirty="0"/>
              <a:t>Search Strategies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F227AD31-F0C3-4EA1-916A-AE15DEEF7962}"/>
              </a:ext>
            </a:extLst>
          </p:cNvPr>
          <p:cNvSpPr txBox="1"/>
          <p:nvPr/>
        </p:nvSpPr>
        <p:spPr>
          <a:xfrm>
            <a:off x="2673679" y="1015425"/>
            <a:ext cx="454250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400" dirty="0"/>
              <a:t>Artificial Intelligence</a:t>
            </a:r>
          </a:p>
        </p:txBody>
      </p:sp>
    </p:spTree>
    <p:extLst>
      <p:ext uri="{BB962C8B-B14F-4D97-AF65-F5344CB8AC3E}">
        <p14:creationId xmlns:p14="http://schemas.microsoft.com/office/powerpoint/2010/main" val="1641523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EE67EE8-C645-480C-B004-5883F61E48E9}"/>
              </a:ext>
            </a:extLst>
          </p:cNvPr>
          <p:cNvSpPr/>
          <p:nvPr/>
        </p:nvSpPr>
        <p:spPr>
          <a:xfrm>
            <a:off x="2096814" y="2442720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BB841D1-2220-42D7-9606-68DD0897CECD}"/>
              </a:ext>
            </a:extLst>
          </p:cNvPr>
          <p:cNvSpPr/>
          <p:nvPr/>
        </p:nvSpPr>
        <p:spPr>
          <a:xfrm>
            <a:off x="3646408" y="1381175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151D576-50C3-4808-B10F-3939B19EDC29}"/>
              </a:ext>
            </a:extLst>
          </p:cNvPr>
          <p:cNvSpPr/>
          <p:nvPr/>
        </p:nvSpPr>
        <p:spPr>
          <a:xfrm>
            <a:off x="3646408" y="3514775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992ABFA-EBA8-4F8B-AF93-29A100662CD4}"/>
              </a:ext>
            </a:extLst>
          </p:cNvPr>
          <p:cNvSpPr/>
          <p:nvPr/>
        </p:nvSpPr>
        <p:spPr>
          <a:xfrm>
            <a:off x="5591504" y="3514775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F0C63AB-921A-4969-B251-712A97E79871}"/>
              </a:ext>
            </a:extLst>
          </p:cNvPr>
          <p:cNvSpPr/>
          <p:nvPr/>
        </p:nvSpPr>
        <p:spPr>
          <a:xfrm>
            <a:off x="5591504" y="1381175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F6DBC49-A9FB-45DA-BBEF-C682C4FDD76C}"/>
              </a:ext>
            </a:extLst>
          </p:cNvPr>
          <p:cNvSpPr/>
          <p:nvPr/>
        </p:nvSpPr>
        <p:spPr>
          <a:xfrm>
            <a:off x="7536600" y="2198354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79BE6C8-D124-421F-B3BB-4C851A57D58C}"/>
              </a:ext>
            </a:extLst>
          </p:cNvPr>
          <p:cNvSpPr/>
          <p:nvPr/>
        </p:nvSpPr>
        <p:spPr>
          <a:xfrm>
            <a:off x="7536600" y="3514774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891E5B1-D779-4716-A8A0-F9C4C2439629}"/>
              </a:ext>
            </a:extLst>
          </p:cNvPr>
          <p:cNvCxnSpPr>
            <a:stCxn id="2" idx="7"/>
            <a:endCxn id="3" idx="3"/>
          </p:cNvCxnSpPr>
          <p:nvPr/>
        </p:nvCxnSpPr>
        <p:spPr>
          <a:xfrm flipV="1">
            <a:off x="2527428" y="1811790"/>
            <a:ext cx="1192862" cy="7048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51CDEE1-C8F8-486E-AF36-A55D86CFD68B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2480193" y="2903166"/>
            <a:ext cx="1240097" cy="68549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FCF43F1-6160-4F9C-BFA9-55EBA9B9A871}"/>
              </a:ext>
            </a:extLst>
          </p:cNvPr>
          <p:cNvCxnSpPr>
            <a:stCxn id="3" idx="6"/>
            <a:endCxn id="6" idx="2"/>
          </p:cNvCxnSpPr>
          <p:nvPr/>
        </p:nvCxnSpPr>
        <p:spPr>
          <a:xfrm>
            <a:off x="4150904" y="1633424"/>
            <a:ext cx="14406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0D328ED-D87C-4D5D-8286-EA50B1571C1E}"/>
              </a:ext>
            </a:extLst>
          </p:cNvPr>
          <p:cNvCxnSpPr/>
          <p:nvPr/>
        </p:nvCxnSpPr>
        <p:spPr>
          <a:xfrm>
            <a:off x="4150904" y="3788043"/>
            <a:ext cx="14406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9321F72-B7FE-456A-862B-F53A46C980F4}"/>
              </a:ext>
            </a:extLst>
          </p:cNvPr>
          <p:cNvCxnSpPr/>
          <p:nvPr/>
        </p:nvCxnSpPr>
        <p:spPr>
          <a:xfrm>
            <a:off x="6096000" y="3788043"/>
            <a:ext cx="14406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7DF1E78-0B05-42B9-9C88-2C9CD837D3D0}"/>
              </a:ext>
            </a:extLst>
          </p:cNvPr>
          <p:cNvCxnSpPr/>
          <p:nvPr/>
        </p:nvCxnSpPr>
        <p:spPr>
          <a:xfrm>
            <a:off x="3898656" y="1855718"/>
            <a:ext cx="0" cy="162910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969B2DB-E95F-4F2D-8A98-5B6FDF695F0C}"/>
              </a:ext>
            </a:extLst>
          </p:cNvPr>
          <p:cNvCxnSpPr>
            <a:endCxn id="6" idx="4"/>
          </p:cNvCxnSpPr>
          <p:nvPr/>
        </p:nvCxnSpPr>
        <p:spPr>
          <a:xfrm flipV="1">
            <a:off x="5843752" y="1885672"/>
            <a:ext cx="0" cy="162910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4A7172D-CC0F-487B-8E4F-CEA059FE4B09}"/>
              </a:ext>
            </a:extLst>
          </p:cNvPr>
          <p:cNvCxnSpPr>
            <a:stCxn id="5" idx="1"/>
            <a:endCxn id="3" idx="5"/>
          </p:cNvCxnSpPr>
          <p:nvPr/>
        </p:nvCxnSpPr>
        <p:spPr>
          <a:xfrm flipH="1" flipV="1">
            <a:off x="4077022" y="1811790"/>
            <a:ext cx="1588364" cy="17768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97AF035-9C5F-4944-BDCC-456C333623A7}"/>
              </a:ext>
            </a:extLst>
          </p:cNvPr>
          <p:cNvCxnSpPr>
            <a:stCxn id="6" idx="6"/>
          </p:cNvCxnSpPr>
          <p:nvPr/>
        </p:nvCxnSpPr>
        <p:spPr>
          <a:xfrm flipV="1">
            <a:off x="6096000" y="1375919"/>
            <a:ext cx="1440600" cy="25750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4D23051-5421-4FBD-B07B-2CCE621D99ED}"/>
              </a:ext>
            </a:extLst>
          </p:cNvPr>
          <p:cNvCxnSpPr>
            <a:stCxn id="6" idx="6"/>
            <a:endCxn id="7" idx="2"/>
          </p:cNvCxnSpPr>
          <p:nvPr/>
        </p:nvCxnSpPr>
        <p:spPr>
          <a:xfrm>
            <a:off x="6096000" y="1633424"/>
            <a:ext cx="1440600" cy="8171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03AB585-B247-4752-994B-904137EA0E57}"/>
              </a:ext>
            </a:extLst>
          </p:cNvPr>
          <p:cNvCxnSpPr/>
          <p:nvPr/>
        </p:nvCxnSpPr>
        <p:spPr>
          <a:xfrm flipH="1" flipV="1">
            <a:off x="8041096" y="2762008"/>
            <a:ext cx="756063" cy="733060"/>
          </a:xfrm>
          <a:prstGeom prst="straightConnector1">
            <a:avLst/>
          </a:prstGeom>
          <a:ln w="19050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FDFF853-D634-4858-A378-6385238CC1F1}"/>
              </a:ext>
            </a:extLst>
          </p:cNvPr>
          <p:cNvCxnSpPr/>
          <p:nvPr/>
        </p:nvCxnSpPr>
        <p:spPr>
          <a:xfrm flipH="1">
            <a:off x="8080477" y="3514774"/>
            <a:ext cx="748213" cy="252248"/>
          </a:xfrm>
          <a:prstGeom prst="straightConnector1">
            <a:avLst/>
          </a:prstGeom>
          <a:ln w="19050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EA2FA13-0C57-47B9-8A9B-DB53A8A106C3}"/>
              </a:ext>
            </a:extLst>
          </p:cNvPr>
          <p:cNvCxnSpPr>
            <a:endCxn id="2" idx="0"/>
          </p:cNvCxnSpPr>
          <p:nvPr/>
        </p:nvCxnSpPr>
        <p:spPr>
          <a:xfrm>
            <a:off x="2096814" y="1375918"/>
            <a:ext cx="252248" cy="1066802"/>
          </a:xfrm>
          <a:prstGeom prst="straightConnector1">
            <a:avLst/>
          </a:prstGeom>
          <a:ln w="19050">
            <a:solidFill>
              <a:schemeClr val="accent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295DF5E-542F-4CC1-8803-C56F79025665}"/>
              </a:ext>
            </a:extLst>
          </p:cNvPr>
          <p:cNvSpPr txBox="1"/>
          <p:nvPr/>
        </p:nvSpPr>
        <p:spPr>
          <a:xfrm>
            <a:off x="2167944" y="1221621"/>
            <a:ext cx="866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Initial state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7C4403-6A26-447F-B612-F7C26E637939}"/>
              </a:ext>
            </a:extLst>
          </p:cNvPr>
          <p:cNvSpPr txBox="1"/>
          <p:nvPr/>
        </p:nvSpPr>
        <p:spPr>
          <a:xfrm>
            <a:off x="8974448" y="3171902"/>
            <a:ext cx="866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goal states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672205" y="110703"/>
            <a:ext cx="95197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B6D7A1-6E0D-45A0-BFE5-48CF1224AA43}"/>
              </a:ext>
            </a:extLst>
          </p:cNvPr>
          <p:cNvSpPr/>
          <p:nvPr/>
        </p:nvSpPr>
        <p:spPr>
          <a:xfrm>
            <a:off x="1144373" y="182644"/>
            <a:ext cx="29326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cs typeface="Times New Roman" panose="02020603050405020304" pitchFamily="18" charset="0"/>
              </a:rPr>
              <a:t>Directed Graph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451513" y="4284657"/>
            <a:ext cx="95765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length k ≥ 0,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sequence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&lt;(n</a:t>
            </a:r>
            <a:r>
              <a:rPr lang="pt-BR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</a:t>
            </a:r>
            <a:r>
              <a:rPr lang="pt-BR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(n</a:t>
            </a:r>
            <a:r>
              <a:rPr lang="pt-BR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</a:t>
            </a:r>
            <a:r>
              <a:rPr lang="pt-BR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. . . , (n</a:t>
            </a:r>
            <a:r>
              <a:rPr lang="pt-BR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</a:t>
            </a:r>
            <a:r>
              <a:rPr lang="pt-BR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k+1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)&gt; of </a:t>
            </a:r>
            <a:r>
              <a:rPr lang="pt-BR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pt-BR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successive </a:t>
            </a:r>
            <a:r>
              <a:rPr lang="pt-BR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edges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t-BR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Ex: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&gt;,  &lt;(S, D)&gt;,  &lt;(S, D), (D, E), (E, B)&gt;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path of length k &gt; 0 contains k + 1 nodes</a:t>
            </a:r>
            <a:r>
              <a:rPr lang="en-US" sz="2400" dirty="0"/>
              <a:t>.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 is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cyclic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it has a path starting from and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ending </a:t>
            </a:r>
            <a:r>
              <a:rPr lang="pt-BR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same node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	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Ex: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&lt;(A, D), (D, E), (E, A)&gt;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68C35B8-F23D-41CC-A284-A5FBEAE4E425}"/>
              </a:ext>
            </a:extLst>
          </p:cNvPr>
          <p:cNvSpPr/>
          <p:nvPr/>
        </p:nvSpPr>
        <p:spPr>
          <a:xfrm>
            <a:off x="7536600" y="1149947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54795333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0"/>
            <a:ext cx="6741741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Comparison of Search Techniques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039670"/>
              </p:ext>
            </p:extLst>
          </p:nvPr>
        </p:nvGraphicFramePr>
        <p:xfrm>
          <a:off x="1329812" y="1511710"/>
          <a:ext cx="5147188" cy="453512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79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5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5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5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429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DFS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BFS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UCS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29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Complete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429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Optimal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429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Heuristic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3677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400" baseline="30000" dirty="0" err="1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24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400" baseline="30000" dirty="0">
                          <a:solidFill>
                            <a:schemeClr val="tx1"/>
                          </a:solidFill>
                        </a:rPr>
                        <a:t>d+1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rgbClr val="0000FF"/>
                          </a:solidFill>
                        </a:rPr>
                        <a:t>b</a:t>
                      </a:r>
                      <a:r>
                        <a:rPr lang="en-US" sz="2400" baseline="30000" dirty="0" err="1">
                          <a:solidFill>
                            <a:srgbClr val="0000FF"/>
                          </a:solidFill>
                        </a:rPr>
                        <a:t>m</a:t>
                      </a:r>
                      <a:endParaRPr lang="en-US" sz="2400" baseline="300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429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Space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bm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400" baseline="30000" dirty="0">
                          <a:solidFill>
                            <a:schemeClr val="tx1"/>
                          </a:solidFill>
                        </a:rPr>
                        <a:t>d+1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rgbClr val="0000FF"/>
                          </a:solidFill>
                        </a:rPr>
                        <a:t>b</a:t>
                      </a:r>
                      <a:r>
                        <a:rPr lang="en-US" sz="2400" baseline="30000" dirty="0" err="1">
                          <a:solidFill>
                            <a:srgbClr val="0000FF"/>
                          </a:solidFill>
                        </a:rPr>
                        <a:t>m</a:t>
                      </a:r>
                      <a:endParaRPr lang="en-US" sz="2400" baseline="300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800599"/>
            <a:ext cx="5715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A00CC6-76C5-4B69-9DF7-D034C6BA22A3}"/>
              </a:ext>
            </a:extLst>
          </p:cNvPr>
          <p:cNvSpPr txBox="1"/>
          <p:nvPr/>
        </p:nvSpPr>
        <p:spPr>
          <a:xfrm>
            <a:off x="6952030" y="1198132"/>
            <a:ext cx="4764939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sz="2400" dirty="0"/>
              <a:t>m is the maximum length of any path in the state space;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  is the depth of the shallowest goal node (the number of steps along the path from the root).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  is the branching factor, the maximum number of successors of any node .</a:t>
            </a:r>
          </a:p>
        </p:txBody>
      </p:sp>
    </p:spTree>
    <p:extLst>
      <p:ext uri="{BB962C8B-B14F-4D97-AF65-F5344CB8AC3E}">
        <p14:creationId xmlns:p14="http://schemas.microsoft.com/office/powerpoint/2010/main" val="33892933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62E952-DCFF-4076-B842-C3D0494800E4}"/>
              </a:ext>
            </a:extLst>
          </p:cNvPr>
          <p:cNvSpPr/>
          <p:nvPr/>
        </p:nvSpPr>
        <p:spPr>
          <a:xfrm>
            <a:off x="2401852" y="1187315"/>
            <a:ext cx="798671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Depth-First Search (DFS)</a:t>
            </a: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Expand root node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Repeat,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Expand node at deepest level of tree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Warning: 	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two implementations which produce different results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Recursive one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a stack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40599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ACB7EF-7C1A-4C62-B575-C406765D82AB}"/>
              </a:ext>
            </a:extLst>
          </p:cNvPr>
          <p:cNvSpPr/>
          <p:nvPr/>
        </p:nvSpPr>
        <p:spPr>
          <a:xfrm>
            <a:off x="1728789" y="2157414"/>
            <a:ext cx="74935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Boolean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recDFS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(node X) {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markAsFound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(X);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isGoal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(X) return true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for each node Y 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myNeighbors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if (not found(Y))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if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recDFS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(Y)) return true 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//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markAsFinished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(X);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return false;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A74240-1B5F-43CD-8002-082C4CC6D815}"/>
              </a:ext>
            </a:extLst>
          </p:cNvPr>
          <p:cNvSpPr/>
          <p:nvPr/>
        </p:nvSpPr>
        <p:spPr>
          <a:xfrm>
            <a:off x="1728789" y="844567"/>
            <a:ext cx="38861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33339B"/>
                </a:solidFill>
              </a:rPr>
              <a:t>Recursive DFS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489363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383F3B-2583-47F6-B838-171788BA5DB5}"/>
              </a:ext>
            </a:extLst>
          </p:cNvPr>
          <p:cNvSpPr txBox="1"/>
          <p:nvPr/>
        </p:nvSpPr>
        <p:spPr>
          <a:xfrm>
            <a:off x="1371599" y="648751"/>
            <a:ext cx="9156032" cy="5959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DFS on graph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function</a:t>
            </a: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Graph-SEARCH(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problem</a:t>
            </a: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)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returns</a:t>
            </a: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a solution, or failure</a:t>
            </a:r>
            <a:endParaRPr lang="en-US" sz="16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initialize the frontier (LIFO stack) using the initial state of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problem</a:t>
            </a: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;</a:t>
            </a:r>
            <a:endParaRPr lang="en-US" sz="16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i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initialize the explored set to be empty</a:t>
            </a: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;</a:t>
            </a:r>
            <a:endParaRPr lang="en-US" sz="16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loop do</a:t>
            </a:r>
            <a:endParaRPr lang="en-US" sz="16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if</a:t>
            </a: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the frontier is empty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then return </a:t>
            </a: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failure;</a:t>
            </a:r>
            <a:endParaRPr lang="en-US" sz="16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	choose a node from top(frontier);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if </a:t>
            </a: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the node contains a goal state </a:t>
            </a:r>
            <a:endParaRPr lang="en-US" sz="16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        then return </a:t>
            </a: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the corresponding solution;</a:t>
            </a:r>
            <a:endParaRPr lang="en-US" sz="16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	expand the chosen node; </a:t>
            </a:r>
            <a:endParaRPr lang="en-US" sz="16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sz="1600" b="1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add the node to the explored set</a:t>
            </a:r>
            <a:r>
              <a:rPr lang="en-US" sz="16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;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    	adding (generating) the resulting nodes to the frontier</a:t>
            </a:r>
            <a:endParaRPr lang="en-US" sz="16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	     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only if any resulting node not in explored set</a:t>
            </a: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;</a:t>
            </a:r>
            <a:endParaRPr lang="en-US" sz="16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    	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if </a:t>
            </a: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all these generated resulting nodes of the chosen node are in explored set</a:t>
            </a:r>
            <a:endParaRPr lang="en-US" sz="16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      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then </a:t>
            </a: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remove the chosen node from the frontier;</a:t>
            </a:r>
            <a:endParaRPr lang="en-US" sz="16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81178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145">
            <a:extLst>
              <a:ext uri="{FF2B5EF4-FFF2-40B4-BE49-F238E27FC236}">
                <a16:creationId xmlns:a16="http://schemas.microsoft.com/office/drawing/2014/main" id="{2E948431-049B-4A59-AD91-686969ECB8E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621" y="553452"/>
            <a:ext cx="7411453" cy="6027821"/>
          </a:xfrm>
          <a:prstGeom prst="rect">
            <a:avLst/>
          </a:prstGeom>
        </p:spPr>
      </p:pic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86FE538B-0104-4A08-9A2F-88E8D29B11BC}"/>
              </a:ext>
            </a:extLst>
          </p:cNvPr>
          <p:cNvCxnSpPr/>
          <p:nvPr/>
        </p:nvCxnSpPr>
        <p:spPr>
          <a:xfrm>
            <a:off x="2731168" y="2839453"/>
            <a:ext cx="1082843" cy="7940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627424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27B4D0-A94A-4D4F-8F50-3ECAA341F880}"/>
              </a:ext>
            </a:extLst>
          </p:cNvPr>
          <p:cNvSpPr txBox="1"/>
          <p:nvPr/>
        </p:nvSpPr>
        <p:spPr>
          <a:xfrm>
            <a:off x="1215189" y="469232"/>
            <a:ext cx="993808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                                                          	a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		       k		g		f		b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           h                       g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            e                   g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   d    c   f   g                Frontier = </a:t>
            </a:r>
            <a:r>
              <a:rPr lang="en-US" dirty="0" err="1"/>
              <a:t>bfgk</a:t>
            </a:r>
            <a:r>
              <a:rPr lang="en-US" dirty="0"/>
              <a:t> / </a:t>
            </a:r>
            <a:r>
              <a:rPr lang="en-US" dirty="0" err="1"/>
              <a:t>bfggh</a:t>
            </a:r>
            <a:r>
              <a:rPr lang="en-US" dirty="0"/>
              <a:t> / </a:t>
            </a:r>
            <a:r>
              <a:rPr lang="en-US" dirty="0" err="1"/>
              <a:t>bfggge</a:t>
            </a:r>
            <a:r>
              <a:rPr lang="en-US" dirty="0"/>
              <a:t> / </a:t>
            </a:r>
            <a:r>
              <a:rPr lang="en-US" dirty="0" err="1"/>
              <a:t>bfggggfcd</a:t>
            </a:r>
            <a:r>
              <a:rPr lang="en-US" dirty="0"/>
              <a:t> /</a:t>
            </a:r>
            <a:r>
              <a:rPr lang="en-US" dirty="0" err="1"/>
              <a:t>bfgggfcec</a:t>
            </a:r>
            <a:r>
              <a:rPr lang="en-US" dirty="0"/>
              <a:t> /</a:t>
            </a:r>
            <a:r>
              <a:rPr lang="en-US" dirty="0" err="1"/>
              <a:t>bfgggfcebf</a:t>
            </a:r>
            <a:r>
              <a:rPr lang="en-US" dirty="0"/>
              <a:t>/</a:t>
            </a:r>
          </a:p>
          <a:p>
            <a:r>
              <a:rPr lang="en-US" dirty="0"/>
              <a:t>                                                          </a:t>
            </a:r>
            <a:r>
              <a:rPr lang="en-US" dirty="0" err="1"/>
              <a:t>bfgggfcebbg</a:t>
            </a:r>
            <a:r>
              <a:rPr lang="en-US" dirty="0"/>
              <a:t>/</a:t>
            </a:r>
            <a:r>
              <a:rPr lang="en-US" dirty="0" err="1"/>
              <a:t>bfgggfcebb</a:t>
            </a:r>
            <a:r>
              <a:rPr lang="en-US" dirty="0"/>
              <a:t>/</a:t>
            </a:r>
            <a:r>
              <a:rPr lang="en-US" dirty="0" err="1"/>
              <a:t>bfgggfceb</a:t>
            </a:r>
            <a:endParaRPr lang="en-US" dirty="0"/>
          </a:p>
          <a:p>
            <a:endParaRPr lang="en-US" dirty="0"/>
          </a:p>
          <a:p>
            <a:r>
              <a:rPr lang="en-US" dirty="0"/>
              <a:t>    c   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f    b		</a:t>
            </a:r>
            <a:r>
              <a:rPr lang="en-US" dirty="0" err="1"/>
              <a:t>ExploreSet</a:t>
            </a:r>
            <a:r>
              <a:rPr lang="en-US" dirty="0"/>
              <a:t> = a k h e d c f g b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  b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C1C32DD-585D-4B3B-AEC3-D309FFC29B86}"/>
              </a:ext>
            </a:extLst>
          </p:cNvPr>
          <p:cNvCxnSpPr>
            <a:cxnSpLocks/>
          </p:cNvCxnSpPr>
          <p:nvPr/>
        </p:nvCxnSpPr>
        <p:spPr>
          <a:xfrm flipH="1">
            <a:off x="1293395" y="5751094"/>
            <a:ext cx="138364" cy="637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7CD5062-DF64-45E0-9ADA-7CD30EF2D447}"/>
              </a:ext>
            </a:extLst>
          </p:cNvPr>
          <p:cNvCxnSpPr/>
          <p:nvPr/>
        </p:nvCxnSpPr>
        <p:spPr>
          <a:xfrm>
            <a:off x="1431758" y="5751095"/>
            <a:ext cx="108284" cy="5534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71025BB-8A1C-4E80-8C72-2F68993B6FC3}"/>
              </a:ext>
            </a:extLst>
          </p:cNvPr>
          <p:cNvCxnSpPr/>
          <p:nvPr/>
        </p:nvCxnSpPr>
        <p:spPr>
          <a:xfrm flipH="1">
            <a:off x="1431758" y="4932947"/>
            <a:ext cx="108284" cy="4671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BA247F-593B-485A-83BA-207CBD995244}"/>
              </a:ext>
            </a:extLst>
          </p:cNvPr>
          <p:cNvCxnSpPr/>
          <p:nvPr/>
        </p:nvCxnSpPr>
        <p:spPr>
          <a:xfrm>
            <a:off x="1506954" y="4932947"/>
            <a:ext cx="186489" cy="4671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843753-3361-40F6-B6B5-609C8E9C68B3}"/>
              </a:ext>
            </a:extLst>
          </p:cNvPr>
          <p:cNvCxnSpPr/>
          <p:nvPr/>
        </p:nvCxnSpPr>
        <p:spPr>
          <a:xfrm flipH="1">
            <a:off x="1579144" y="4102768"/>
            <a:ext cx="201530" cy="5654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12D02C-A826-4A0F-8ABB-346C05FE3C30}"/>
              </a:ext>
            </a:extLst>
          </p:cNvPr>
          <p:cNvCxnSpPr>
            <a:cxnSpLocks/>
          </p:cNvCxnSpPr>
          <p:nvPr/>
        </p:nvCxnSpPr>
        <p:spPr>
          <a:xfrm>
            <a:off x="1780674" y="4099869"/>
            <a:ext cx="0" cy="568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818C616-B9CD-4E6F-8EBC-9673AEFEC17A}"/>
              </a:ext>
            </a:extLst>
          </p:cNvPr>
          <p:cNvCxnSpPr/>
          <p:nvPr/>
        </p:nvCxnSpPr>
        <p:spPr>
          <a:xfrm flipH="1">
            <a:off x="1780674" y="3236495"/>
            <a:ext cx="445168" cy="5654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B8F163A-F205-45C7-A129-374584D7DD56}"/>
              </a:ext>
            </a:extLst>
          </p:cNvPr>
          <p:cNvCxnSpPr>
            <a:cxnSpLocks/>
          </p:cNvCxnSpPr>
          <p:nvPr/>
        </p:nvCxnSpPr>
        <p:spPr>
          <a:xfrm>
            <a:off x="2225843" y="3219897"/>
            <a:ext cx="108283" cy="5820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399C34E-2874-4CBD-BC18-7D24929EF4C1}"/>
              </a:ext>
            </a:extLst>
          </p:cNvPr>
          <p:cNvCxnSpPr>
            <a:cxnSpLocks/>
          </p:cNvCxnSpPr>
          <p:nvPr/>
        </p:nvCxnSpPr>
        <p:spPr>
          <a:xfrm>
            <a:off x="2225843" y="3271345"/>
            <a:ext cx="372978" cy="530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A93DF0E-E588-4F30-A287-0C8F349F70D1}"/>
              </a:ext>
            </a:extLst>
          </p:cNvPr>
          <p:cNvCxnSpPr>
            <a:cxnSpLocks/>
          </p:cNvCxnSpPr>
          <p:nvPr/>
        </p:nvCxnSpPr>
        <p:spPr>
          <a:xfrm flipH="1">
            <a:off x="2108535" y="3236495"/>
            <a:ext cx="129339" cy="5654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3487519-DBFF-49F3-9A10-A8D2F5B377F3}"/>
              </a:ext>
            </a:extLst>
          </p:cNvPr>
          <p:cNvCxnSpPr>
            <a:cxnSpLocks/>
          </p:cNvCxnSpPr>
          <p:nvPr/>
        </p:nvCxnSpPr>
        <p:spPr>
          <a:xfrm flipH="1">
            <a:off x="2334127" y="2454442"/>
            <a:ext cx="493294" cy="5534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B445FCB-3680-46B8-85EA-6BE4D9BBB452}"/>
              </a:ext>
            </a:extLst>
          </p:cNvPr>
          <p:cNvCxnSpPr/>
          <p:nvPr/>
        </p:nvCxnSpPr>
        <p:spPr>
          <a:xfrm>
            <a:off x="2827421" y="2430379"/>
            <a:ext cx="409074" cy="4953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BDE6A01-EA26-4940-9DA6-D5682F12B3B4}"/>
              </a:ext>
            </a:extLst>
          </p:cNvPr>
          <p:cNvCxnSpPr/>
          <p:nvPr/>
        </p:nvCxnSpPr>
        <p:spPr>
          <a:xfrm flipH="1">
            <a:off x="2827421" y="1660358"/>
            <a:ext cx="685800" cy="5173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D050229-D8FE-43B8-B364-DEE01742675A}"/>
              </a:ext>
            </a:extLst>
          </p:cNvPr>
          <p:cNvCxnSpPr/>
          <p:nvPr/>
        </p:nvCxnSpPr>
        <p:spPr>
          <a:xfrm>
            <a:off x="3489158" y="1648326"/>
            <a:ext cx="541421" cy="5113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7F366E3-9CBE-47E6-A674-BD4622030F41}"/>
              </a:ext>
            </a:extLst>
          </p:cNvPr>
          <p:cNvCxnSpPr/>
          <p:nvPr/>
        </p:nvCxnSpPr>
        <p:spPr>
          <a:xfrm flipH="1">
            <a:off x="3810000" y="770020"/>
            <a:ext cx="2105527" cy="5985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86BAD34-1275-4ACA-B348-495FD487CCC3}"/>
              </a:ext>
            </a:extLst>
          </p:cNvPr>
          <p:cNvCxnSpPr>
            <a:cxnSpLocks/>
          </p:cNvCxnSpPr>
          <p:nvPr/>
        </p:nvCxnSpPr>
        <p:spPr>
          <a:xfrm flipH="1">
            <a:off x="5053263" y="760247"/>
            <a:ext cx="862264" cy="5993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A95E1C3-60AB-4F1C-AD72-5B3BD546E7DD}"/>
              </a:ext>
            </a:extLst>
          </p:cNvPr>
          <p:cNvCxnSpPr>
            <a:cxnSpLocks/>
          </p:cNvCxnSpPr>
          <p:nvPr/>
        </p:nvCxnSpPr>
        <p:spPr>
          <a:xfrm>
            <a:off x="5915527" y="760247"/>
            <a:ext cx="834189" cy="5993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61020EB-72C3-4AFA-877E-58220E18A53D}"/>
              </a:ext>
            </a:extLst>
          </p:cNvPr>
          <p:cNvCxnSpPr>
            <a:cxnSpLocks/>
          </p:cNvCxnSpPr>
          <p:nvPr/>
        </p:nvCxnSpPr>
        <p:spPr>
          <a:xfrm flipH="1" flipV="1">
            <a:off x="5915528" y="765133"/>
            <a:ext cx="2594810" cy="5944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56714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9523" y="320445"/>
            <a:ext cx="6816213" cy="99455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Depth-First Search (DFS)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079523" y="1438133"/>
            <a:ext cx="8281431" cy="2899955"/>
          </a:xfrm>
        </p:spPr>
        <p:txBody>
          <a:bodyPr>
            <a:normAutofit/>
          </a:bodyPr>
          <a:lstStyle/>
          <a:p>
            <a:pPr marL="463550" indent="-463550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QueueingFn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adds the children to the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front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open list </a:t>
            </a:r>
          </a:p>
          <a:p>
            <a:pPr marL="463550" indent="-46355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BFS emulates FIFO queue</a:t>
            </a:r>
          </a:p>
          <a:p>
            <a:pPr marL="463550" indent="-463550"/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emulates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LIFO stack</a:t>
            </a:r>
          </a:p>
          <a:p>
            <a:pPr marL="463550" indent="-46355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 effect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leftmost path to bottom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then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backtrack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Expand deepest node first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5CC175-2FF1-4D60-B686-4B00B8CD50C9}"/>
              </a:ext>
            </a:extLst>
          </p:cNvPr>
          <p:cNvSpPr txBox="1"/>
          <p:nvPr/>
        </p:nvSpPr>
        <p:spPr>
          <a:xfrm>
            <a:off x="1734732" y="4202464"/>
            <a:ext cx="9446638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viewgraphs is Figure 3.16.    Depth-first search on a binary tree.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unexplored region is shown in light green.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Explored nodes with no descendants in the frontier are removed from memory.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Nodes at depth 3 (i.e., at level 4) have no successors and M is the only goal node.</a:t>
            </a:r>
          </a:p>
        </p:txBody>
      </p:sp>
    </p:spTree>
    <p:extLst>
      <p:ext uri="{BB962C8B-B14F-4D97-AF65-F5344CB8AC3E}">
        <p14:creationId xmlns:p14="http://schemas.microsoft.com/office/powerpoint/2010/main" val="69709371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dfs-progress01c">
            <a:extLst>
              <a:ext uri="{FF2B5EF4-FFF2-40B4-BE49-F238E27FC236}">
                <a16:creationId xmlns:a16="http://schemas.microsoft.com/office/drawing/2014/main" id="{3BCAA632-17CE-419F-9848-FF98DA443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169" y="2221326"/>
            <a:ext cx="6209070" cy="355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0" name="Rectangle 2">
            <a:extLst>
              <a:ext uri="{FF2B5EF4-FFF2-40B4-BE49-F238E27FC236}">
                <a16:creationId xmlns:a16="http://schemas.microsoft.com/office/drawing/2014/main" id="{FAC321A9-4EEA-48C6-95AB-5E3D133E0A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7959" y="118205"/>
            <a:ext cx="6963697" cy="109080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Depth-first (tree) search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92F75160-259B-4F31-8428-98619E5BE7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6187" y="1287484"/>
            <a:ext cx="6705854" cy="1325563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Strategy: 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Expand deepest unexpanded node</a:t>
            </a:r>
          </a:p>
          <a:p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Implementation: 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fringe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LIFO stack, i.e., put 			       successors at front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67634" y="3271114"/>
            <a:ext cx="3192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List (LIFO stack)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732732"/>
              </p:ext>
            </p:extLst>
          </p:nvPr>
        </p:nvGraphicFramePr>
        <p:xfrm>
          <a:off x="2032000" y="3732779"/>
          <a:ext cx="127937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9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Flowchart: Sequential Access Storage 1"/>
          <p:cNvSpPr/>
          <p:nvPr/>
        </p:nvSpPr>
        <p:spPr>
          <a:xfrm>
            <a:off x="9372600" y="5216138"/>
            <a:ext cx="512064" cy="471429"/>
          </a:xfrm>
          <a:prstGeom prst="flowChartMagnetic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rgbClr val="92D050"/>
                </a:solidFill>
                <a:latin typeface="Bell MT" panose="02020503060305020303" pitchFamily="18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50613979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79C8682B-ADCD-45A9-9489-28457F060A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85316"/>
            <a:ext cx="5379720" cy="1027901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Depth-first search</a:t>
            </a: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8ED9F9D1-9C15-476C-AD1C-BB69889A78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86" y="1003148"/>
            <a:ext cx="4574169" cy="1769320"/>
          </a:xfrm>
        </p:spPr>
        <p:txBody>
          <a:bodyPr>
            <a:noAutofit/>
          </a:bodyPr>
          <a:lstStyle/>
          <a:p>
            <a:pPr marL="339725" indent="-339725"/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Strategy: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Expand deepest unexpanded node</a:t>
            </a:r>
          </a:p>
          <a:p>
            <a:pPr marL="339725" indent="-339725"/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Implementation: 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fringe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LIFO queue, i.e., put successors at front</a:t>
            </a:r>
          </a:p>
        </p:txBody>
      </p:sp>
      <p:pic>
        <p:nvPicPr>
          <p:cNvPr id="87045" name="Picture 5" descr="dfs-progress02c">
            <a:extLst>
              <a:ext uri="{FF2B5EF4-FFF2-40B4-BE49-F238E27FC236}">
                <a16:creationId xmlns:a16="http://schemas.microsoft.com/office/drawing/2014/main" id="{EB75717F-8AF5-4DAF-A346-9086E164E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935" y="1264520"/>
            <a:ext cx="6772485" cy="410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869376"/>
              </p:ext>
            </p:extLst>
          </p:nvPr>
        </p:nvGraphicFramePr>
        <p:xfrm>
          <a:off x="2032000" y="3732779"/>
          <a:ext cx="127937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9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893550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3D1F5F9-387F-4A44-A4ED-13657A8C6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74B6-B201-4DEA-9226-EFAA3C58A6F8}" type="slidenum">
              <a:rPr lang="en-US" altLang="en-US"/>
              <a:pPr/>
              <a:t>109</a:t>
            </a:fld>
            <a:endParaRPr lang="en-US" altLang="en-US" dirty="0"/>
          </a:p>
        </p:txBody>
      </p:sp>
      <p:pic>
        <p:nvPicPr>
          <p:cNvPr id="88069" name="Picture 5" descr="dfs-progress03c">
            <a:extLst>
              <a:ext uri="{FF2B5EF4-FFF2-40B4-BE49-F238E27FC236}">
                <a16:creationId xmlns:a16="http://schemas.microsoft.com/office/drawing/2014/main" id="{09C56F2C-858E-45A3-956B-583684523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981" y="1377701"/>
            <a:ext cx="7022690" cy="413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66" name="Rectangle 2">
            <a:extLst>
              <a:ext uri="{FF2B5EF4-FFF2-40B4-BE49-F238E27FC236}">
                <a16:creationId xmlns:a16="http://schemas.microsoft.com/office/drawing/2014/main" id="{4C86257F-6DD0-4101-B1DB-B27FB6A92A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3663" y="-40631"/>
            <a:ext cx="4134394" cy="1325563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Depth-first search</a:t>
            </a: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2E7DB218-22EB-4E19-AD37-B33F91335A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343818"/>
            <a:ext cx="4632434" cy="2209279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solidFill>
                  <a:srgbClr val="FF0000"/>
                </a:solidFill>
              </a:rPr>
              <a:t>Strategy: </a:t>
            </a:r>
            <a:r>
              <a:rPr lang="en-US" altLang="en-US" sz="2400" dirty="0"/>
              <a:t>Expand deepest unexpanded node</a:t>
            </a:r>
          </a:p>
          <a:p>
            <a:r>
              <a:rPr lang="en-US" altLang="en-US" sz="2400" dirty="0">
                <a:solidFill>
                  <a:srgbClr val="FF0000"/>
                </a:solidFill>
              </a:rPr>
              <a:t>Implementation:  </a:t>
            </a:r>
            <a:r>
              <a:rPr lang="en-US" altLang="en-US" sz="2400" i="1" dirty="0"/>
              <a:t>fringe </a:t>
            </a:r>
            <a:r>
              <a:rPr lang="en-US" altLang="en-US" sz="2400" dirty="0"/>
              <a:t>= LIFO queue, i.e., put successors at front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508086"/>
              </p:ext>
            </p:extLst>
          </p:nvPr>
        </p:nvGraphicFramePr>
        <p:xfrm>
          <a:off x="2032000" y="3732779"/>
          <a:ext cx="127937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9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053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0D2467-DA87-4160-9088-B8A6AF44EB07}"/>
              </a:ext>
            </a:extLst>
          </p:cNvPr>
          <p:cNvSpPr txBox="1"/>
          <p:nvPr/>
        </p:nvSpPr>
        <p:spPr>
          <a:xfrm>
            <a:off x="1025037" y="587166"/>
            <a:ext cx="8890034" cy="638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85520" y="510977"/>
            <a:ext cx="68789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cs typeface="Times New Roman" panose="02020603050405020304" pitchFamily="18" charset="0"/>
              </a:rPr>
              <a:t>From Search Graphs to Search Trees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585520" y="1956065"/>
            <a:ext cx="86772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 of all possible paths of a graph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represented as a tree.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directed acyclic graph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all of whose nodes have at most one parent.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root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 tree is a node with no parents.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node with no children.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branching factor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 node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number of its children.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Graphs can be turned into trees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duplicating nodes and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breaking cyclic paths, if any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624200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15E4DE7-5D99-40EE-B9E1-9102439DE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6179E-5921-4899-A1DA-24F88540E206}" type="slidenum">
              <a:rPr lang="en-US" altLang="en-US"/>
              <a:pPr/>
              <a:t>110</a:t>
            </a:fld>
            <a:endParaRPr lang="en-US" altLang="en-US"/>
          </a:p>
        </p:txBody>
      </p:sp>
      <p:pic>
        <p:nvPicPr>
          <p:cNvPr id="93189" name="Picture 5" descr="dfs-progress04c">
            <a:extLst>
              <a:ext uri="{FF2B5EF4-FFF2-40B4-BE49-F238E27FC236}">
                <a16:creationId xmlns:a16="http://schemas.microsoft.com/office/drawing/2014/main" id="{F28174F5-39CA-4DDA-A0C1-8626AFD7D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445" y="1504334"/>
            <a:ext cx="6592529" cy="400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87" name="Rectangle 3">
            <a:extLst>
              <a:ext uri="{FF2B5EF4-FFF2-40B4-BE49-F238E27FC236}">
                <a16:creationId xmlns:a16="http://schemas.microsoft.com/office/drawing/2014/main" id="{023A055F-32A1-4F5D-9F2A-0A8879678A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86466" y="18255"/>
            <a:ext cx="5303828" cy="1325563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Depth-first search</a:t>
            </a:r>
          </a:p>
        </p:txBody>
      </p:sp>
      <p:sp>
        <p:nvSpPr>
          <p:cNvPr id="93188" name="Rectangle 4">
            <a:extLst>
              <a:ext uri="{FF2B5EF4-FFF2-40B4-BE49-F238E27FC236}">
                <a16:creationId xmlns:a16="http://schemas.microsoft.com/office/drawing/2014/main" id="{6C0BB4D6-E4D0-4247-ADB7-80E2908AF1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86465" y="1343818"/>
            <a:ext cx="4487022" cy="1781403"/>
          </a:xfrm>
        </p:spPr>
        <p:txBody>
          <a:bodyPr>
            <a:normAutofit lnSpcReduction="10000"/>
          </a:bodyPr>
          <a:lstStyle/>
          <a:p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Strategy: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Expand deepest unexpanded node</a:t>
            </a:r>
          </a:p>
          <a:p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Implementation: 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fringe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LIFO queue, i.e., put successors at front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385138"/>
              </p:ext>
            </p:extLst>
          </p:nvPr>
        </p:nvGraphicFramePr>
        <p:xfrm>
          <a:off x="2032000" y="3732779"/>
          <a:ext cx="127937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9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982142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646450-C660-4494-A391-B24587B0D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1DD01-5DD5-42F2-9877-149748D42512}" type="slidenum">
              <a:rPr lang="en-US" altLang="en-US"/>
              <a:pPr/>
              <a:t>111</a:t>
            </a:fld>
            <a:endParaRPr lang="en-US" altLang="en-US"/>
          </a:p>
        </p:txBody>
      </p:sp>
      <p:pic>
        <p:nvPicPr>
          <p:cNvPr id="89093" name="Picture 5" descr="dfs-progress05c">
            <a:extLst>
              <a:ext uri="{FF2B5EF4-FFF2-40B4-BE49-F238E27FC236}">
                <a16:creationId xmlns:a16="http://schemas.microsoft.com/office/drawing/2014/main" id="{6A80B95F-5B0E-48C0-85A0-7881675A0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701" y="1117701"/>
            <a:ext cx="7170838" cy="402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0" name="Rectangle 2">
            <a:extLst>
              <a:ext uri="{FF2B5EF4-FFF2-40B4-BE49-F238E27FC236}">
                <a16:creationId xmlns:a16="http://schemas.microsoft.com/office/drawing/2014/main" id="{5C01D739-7B3B-4C80-A9B2-59DA5177D2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4231" y="29631"/>
            <a:ext cx="3968931" cy="1088069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Depth-first search</a:t>
            </a: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482D87A5-E254-42D1-B239-D529E14276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117702"/>
            <a:ext cx="4569372" cy="2051167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Strategy: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Expand deepest unexpanded node</a:t>
            </a:r>
          </a:p>
          <a:p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Implementation: 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fringe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LIFO queue, i.e., put successors at front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8E1964-C53D-42EB-8AF7-C499A5225BDB}"/>
              </a:ext>
            </a:extLst>
          </p:cNvPr>
          <p:cNvSpPr/>
          <p:nvPr/>
        </p:nvSpPr>
        <p:spPr>
          <a:xfrm>
            <a:off x="1013001" y="5893183"/>
            <a:ext cx="10465408" cy="461665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Black circles </a:t>
            </a:r>
            <a:r>
              <a:rPr lang="en-US" sz="2400" dirty="0"/>
              <a:t>indicate that nodes </a:t>
            </a:r>
            <a:r>
              <a:rPr lang="en-US" sz="2400" dirty="0">
                <a:solidFill>
                  <a:srgbClr val="0000FF"/>
                </a:solidFill>
              </a:rPr>
              <a:t>have been removed </a:t>
            </a:r>
            <a:r>
              <a:rPr lang="en-US" sz="2400" dirty="0"/>
              <a:t>from the memory LIFO stack.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366659"/>
              </p:ext>
            </p:extLst>
          </p:nvPr>
        </p:nvGraphicFramePr>
        <p:xfrm>
          <a:off x="1847259" y="2784956"/>
          <a:ext cx="127937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9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G/B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010031"/>
              </p:ext>
            </p:extLst>
          </p:nvPr>
        </p:nvGraphicFramePr>
        <p:xfrm>
          <a:off x="3339329" y="2784956"/>
          <a:ext cx="127937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9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6CD587A-57A7-4B31-BACD-A99218F0B9B6}"/>
              </a:ext>
            </a:extLst>
          </p:cNvPr>
          <p:cNvSpPr txBox="1"/>
          <p:nvPr/>
        </p:nvSpPr>
        <p:spPr>
          <a:xfrm>
            <a:off x="4732405" y="5104028"/>
            <a:ext cx="321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52789754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FCCC78-C8FC-4A58-822A-50B627E19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4F8BA-CC37-4868-8605-16EE9D9B8B07}" type="slidenum">
              <a:rPr lang="en-US" altLang="en-US"/>
              <a:pPr/>
              <a:t>112</a:t>
            </a:fld>
            <a:endParaRPr lang="en-US" altLang="en-US"/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4B828FC6-638E-4669-8E84-C78B5E9180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4758" y="0"/>
            <a:ext cx="3759926" cy="1157105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Depth-first search</a:t>
            </a: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9DD33807-1623-42DC-A156-1EE4248FFC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175360"/>
            <a:ext cx="9019903" cy="1123703"/>
          </a:xfrm>
        </p:spPr>
        <p:txBody>
          <a:bodyPr>
            <a:normAutofit/>
          </a:bodyPr>
          <a:lstStyle/>
          <a:p>
            <a:pPr marL="463550" indent="-463550"/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Strategy: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Expand deepest unexpanded node</a:t>
            </a:r>
          </a:p>
          <a:p>
            <a:pPr marL="463550" indent="-463550"/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Implementation: 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fringe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LIFO queue, i.e., put successors at front</a:t>
            </a:r>
          </a:p>
        </p:txBody>
      </p:sp>
      <p:pic>
        <p:nvPicPr>
          <p:cNvPr id="90118" name="Picture 6" descr="dfs-progress06c">
            <a:extLst>
              <a:ext uri="{FF2B5EF4-FFF2-40B4-BE49-F238E27FC236}">
                <a16:creationId xmlns:a16="http://schemas.microsoft.com/office/drawing/2014/main" id="{76CFFDF5-14DB-4294-BA7A-182B40FDB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721" y="2896061"/>
            <a:ext cx="6341806" cy="364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184562"/>
              </p:ext>
            </p:extLst>
          </p:nvPr>
        </p:nvGraphicFramePr>
        <p:xfrm>
          <a:off x="678400" y="2669381"/>
          <a:ext cx="118591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G/B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454344"/>
              </p:ext>
            </p:extLst>
          </p:nvPr>
        </p:nvGraphicFramePr>
        <p:xfrm>
          <a:off x="2012891" y="2490952"/>
          <a:ext cx="113868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9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G/B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250834"/>
              </p:ext>
            </p:extLst>
          </p:nvPr>
        </p:nvGraphicFramePr>
        <p:xfrm>
          <a:off x="9633483" y="2896061"/>
          <a:ext cx="113868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9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A540839-FD2C-4005-BE2E-A18FA1F02C86}"/>
              </a:ext>
            </a:extLst>
          </p:cNvPr>
          <p:cNvSpPr txBox="1"/>
          <p:nvPr/>
        </p:nvSpPr>
        <p:spPr>
          <a:xfrm>
            <a:off x="2884244" y="6034955"/>
            <a:ext cx="321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89955C-5619-4F82-BE5E-9A2F6333E166}"/>
              </a:ext>
            </a:extLst>
          </p:cNvPr>
          <p:cNvSpPr txBox="1"/>
          <p:nvPr/>
        </p:nvSpPr>
        <p:spPr>
          <a:xfrm>
            <a:off x="3703623" y="6069017"/>
            <a:ext cx="321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F011C9-6190-4ABA-AC85-3E152CE8A977}"/>
              </a:ext>
            </a:extLst>
          </p:cNvPr>
          <p:cNvSpPr txBox="1"/>
          <p:nvPr/>
        </p:nvSpPr>
        <p:spPr>
          <a:xfrm>
            <a:off x="3300154" y="5042064"/>
            <a:ext cx="321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62944824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5E8B1D7-F422-4356-B6E6-A26134581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6D4B-883B-4A58-9B17-66BFFD37E672}" type="slidenum">
              <a:rPr lang="en-US" altLang="en-US"/>
              <a:pPr/>
              <a:t>113</a:t>
            </a:fld>
            <a:endParaRPr lang="en-US" altLang="en-US"/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9DABDEB6-DA1A-4196-8ECD-84A75D2FBC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43963"/>
            <a:ext cx="5111496" cy="97872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Depth-first search</a:t>
            </a:r>
          </a:p>
        </p:txBody>
      </p:sp>
      <p:pic>
        <p:nvPicPr>
          <p:cNvPr id="91142" name="Picture 6" descr="dfs-progress07c">
            <a:extLst>
              <a:ext uri="{FF2B5EF4-FFF2-40B4-BE49-F238E27FC236}">
                <a16:creationId xmlns:a16="http://schemas.microsoft.com/office/drawing/2014/main" id="{38F4E06B-7F2D-4883-B65B-9F276664B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661" y="1474839"/>
            <a:ext cx="7347498" cy="438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3E4AF7FF-18B8-4F3D-ABF6-5804C375BD5A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1474839"/>
            <a:ext cx="4587240" cy="1869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/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Strategy: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Expand deepest unexpanded node</a:t>
            </a:r>
          </a:p>
          <a:p>
            <a:pPr marL="463550" indent="-463550"/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Implementation: 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fringe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LIFO queue, i.e., put successors at front</a:t>
            </a:r>
          </a:p>
          <a:p>
            <a:endParaRPr lang="en-US" altLang="en-US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803543"/>
              </p:ext>
            </p:extLst>
          </p:nvPr>
        </p:nvGraphicFramePr>
        <p:xfrm>
          <a:off x="1741235" y="3630942"/>
          <a:ext cx="113868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9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5187499-CD8F-4F9C-9016-6C738F73EFB2}"/>
              </a:ext>
            </a:extLst>
          </p:cNvPr>
          <p:cNvSpPr txBox="1"/>
          <p:nvPr/>
        </p:nvSpPr>
        <p:spPr>
          <a:xfrm>
            <a:off x="4702286" y="5198495"/>
            <a:ext cx="321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474B40-9A2D-4C77-A03E-BD2D7A2CAD20}"/>
              </a:ext>
            </a:extLst>
          </p:cNvPr>
          <p:cNvSpPr txBox="1"/>
          <p:nvPr/>
        </p:nvSpPr>
        <p:spPr>
          <a:xfrm>
            <a:off x="5628182" y="5198495"/>
            <a:ext cx="321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53BB1D-CD0D-467E-806C-75713B6DD814}"/>
              </a:ext>
            </a:extLst>
          </p:cNvPr>
          <p:cNvSpPr txBox="1"/>
          <p:nvPr/>
        </p:nvSpPr>
        <p:spPr>
          <a:xfrm>
            <a:off x="5103926" y="4046038"/>
            <a:ext cx="321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37066306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C32E7EC-D1B3-4BB5-A37F-5332DD82B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8DB6-0FA7-4B90-B2D8-3AF00A8E31A6}" type="slidenum">
              <a:rPr lang="en-US" altLang="en-US"/>
              <a:pPr/>
              <a:t>114</a:t>
            </a:fld>
            <a:endParaRPr lang="en-US" altLang="en-US"/>
          </a:p>
        </p:txBody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D1AD7508-84A9-4AA0-8A51-C7E767BA62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2" y="299743"/>
            <a:ext cx="4839788" cy="1027906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Depth-first search</a:t>
            </a:r>
          </a:p>
        </p:txBody>
      </p:sp>
      <p:pic>
        <p:nvPicPr>
          <p:cNvPr id="92166" name="Picture 6" descr="dfs-progress08c">
            <a:extLst>
              <a:ext uri="{FF2B5EF4-FFF2-40B4-BE49-F238E27FC236}">
                <a16:creationId xmlns:a16="http://schemas.microsoft.com/office/drawing/2014/main" id="{7565CB2A-0E58-454D-AA79-72B7D25C4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326" y="1490073"/>
            <a:ext cx="7267403" cy="420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310824E4-F48C-41B9-AF3E-B76B77A1C9AE}"/>
              </a:ext>
            </a:extLst>
          </p:cNvPr>
          <p:cNvSpPr txBox="1">
            <a:spLocks noChangeArrowheads="1"/>
          </p:cNvSpPr>
          <p:nvPr/>
        </p:nvSpPr>
        <p:spPr>
          <a:xfrm>
            <a:off x="838202" y="1327649"/>
            <a:ext cx="4526280" cy="1938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>
                <a:solidFill>
                  <a:srgbClr val="FF0000"/>
                </a:solidFill>
              </a:rPr>
              <a:t>Strategy: </a:t>
            </a:r>
            <a:r>
              <a:rPr lang="en-US" altLang="en-US" sz="2400" dirty="0"/>
              <a:t>Expand deepest unexpanded node</a:t>
            </a:r>
          </a:p>
          <a:p>
            <a:r>
              <a:rPr lang="en-US" altLang="en-US" sz="2400" dirty="0">
                <a:solidFill>
                  <a:srgbClr val="FF0000"/>
                </a:solidFill>
              </a:rPr>
              <a:t>Implementation:  </a:t>
            </a:r>
            <a:r>
              <a:rPr lang="en-US" altLang="en-US" sz="2400" i="1" dirty="0"/>
              <a:t>fringe </a:t>
            </a:r>
            <a:r>
              <a:rPr lang="en-US" altLang="en-US" sz="2400" dirty="0"/>
              <a:t>= LIFO queue, i.e., put successors at front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033562"/>
              </p:ext>
            </p:extLst>
          </p:nvPr>
        </p:nvGraphicFramePr>
        <p:xfrm>
          <a:off x="1048777" y="3753848"/>
          <a:ext cx="113868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9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G/B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439257"/>
              </p:ext>
            </p:extLst>
          </p:nvPr>
        </p:nvGraphicFramePr>
        <p:xfrm>
          <a:off x="2288742" y="4139803"/>
          <a:ext cx="1115896" cy="1839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7817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817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817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817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817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1386B1A-16E1-4212-AD3F-E287062B6103}"/>
              </a:ext>
            </a:extLst>
          </p:cNvPr>
          <p:cNvSpPr txBox="1"/>
          <p:nvPr/>
        </p:nvSpPr>
        <p:spPr>
          <a:xfrm>
            <a:off x="4616225" y="5107229"/>
            <a:ext cx="321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2C5D5E-A56B-4A2F-AB32-473DDCFD9BD2}"/>
              </a:ext>
            </a:extLst>
          </p:cNvPr>
          <p:cNvSpPr txBox="1"/>
          <p:nvPr/>
        </p:nvSpPr>
        <p:spPr>
          <a:xfrm>
            <a:off x="5510906" y="5152049"/>
            <a:ext cx="321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42B4D9-32AB-4847-9753-BEF550FE74D0}"/>
              </a:ext>
            </a:extLst>
          </p:cNvPr>
          <p:cNvSpPr txBox="1"/>
          <p:nvPr/>
        </p:nvSpPr>
        <p:spPr>
          <a:xfrm>
            <a:off x="5042968" y="4002236"/>
            <a:ext cx="321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94D78A-D78D-423E-9C2A-0BBD1DB5C309}"/>
              </a:ext>
            </a:extLst>
          </p:cNvPr>
          <p:cNvSpPr txBox="1"/>
          <p:nvPr/>
        </p:nvSpPr>
        <p:spPr>
          <a:xfrm>
            <a:off x="6491651" y="5107229"/>
            <a:ext cx="321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425503404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AE9ED84-56E3-4FDB-9ADA-0965F6C35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9B72-FE2D-403C-9C8F-18A7044340CF}" type="slidenum">
              <a:rPr lang="en-US" altLang="en-US"/>
              <a:pPr/>
              <a:t>115</a:t>
            </a:fld>
            <a:endParaRPr lang="en-US" altLang="en-US"/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C2BB1F9C-2945-418D-8AE7-C821F95C7A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3825" y="231646"/>
            <a:ext cx="4648200" cy="971091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Depth-first search</a:t>
            </a:r>
          </a:p>
        </p:txBody>
      </p:sp>
      <p:pic>
        <p:nvPicPr>
          <p:cNvPr id="94214" name="Picture 6" descr="dfs-progress09c">
            <a:extLst>
              <a:ext uri="{FF2B5EF4-FFF2-40B4-BE49-F238E27FC236}">
                <a16:creationId xmlns:a16="http://schemas.microsoft.com/office/drawing/2014/main" id="{96D6EFBD-751F-4F05-8FB1-3B7C5DEDB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006" y="1403606"/>
            <a:ext cx="7262769" cy="405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E7E93D34-9F1D-4CC8-82A1-21199C4A1E01}"/>
              </a:ext>
            </a:extLst>
          </p:cNvPr>
          <p:cNvSpPr txBox="1">
            <a:spLocks noChangeArrowheads="1"/>
          </p:cNvSpPr>
          <p:nvPr/>
        </p:nvSpPr>
        <p:spPr>
          <a:xfrm>
            <a:off x="909450" y="1346262"/>
            <a:ext cx="4576950" cy="2021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/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Strategy: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Expand deepest unexpanded node</a:t>
            </a:r>
          </a:p>
          <a:p>
            <a:pPr marL="463550" indent="-463550"/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Implementation: 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fringe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LIFO queue, i.e., put successors at front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103637"/>
              </p:ext>
            </p:extLst>
          </p:nvPr>
        </p:nvGraphicFramePr>
        <p:xfrm>
          <a:off x="838200" y="3864552"/>
          <a:ext cx="1115896" cy="1839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7817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G/B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817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817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817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817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483112"/>
              </p:ext>
            </p:extLst>
          </p:nvPr>
        </p:nvGraphicFramePr>
        <p:xfrm>
          <a:off x="2046404" y="3864552"/>
          <a:ext cx="1115896" cy="1839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7817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817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817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817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817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501997"/>
              </p:ext>
            </p:extLst>
          </p:nvPr>
        </p:nvGraphicFramePr>
        <p:xfrm>
          <a:off x="3254608" y="3874837"/>
          <a:ext cx="111589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8001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0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001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001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001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932659"/>
              </p:ext>
            </p:extLst>
          </p:nvPr>
        </p:nvGraphicFramePr>
        <p:xfrm>
          <a:off x="7586442" y="2356828"/>
          <a:ext cx="1115896" cy="1839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7817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8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8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817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817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431DC682-6B7E-4636-81A8-6EB49C054EB3}"/>
              </a:ext>
            </a:extLst>
          </p:cNvPr>
          <p:cNvSpPr txBox="1"/>
          <p:nvPr/>
        </p:nvSpPr>
        <p:spPr>
          <a:xfrm>
            <a:off x="6607900" y="4892076"/>
            <a:ext cx="321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2EDA2F-FA4A-475E-9986-DFE33F4E0038}"/>
              </a:ext>
            </a:extLst>
          </p:cNvPr>
          <p:cNvSpPr txBox="1"/>
          <p:nvPr/>
        </p:nvSpPr>
        <p:spPr>
          <a:xfrm>
            <a:off x="7586442" y="4892076"/>
            <a:ext cx="321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E34280-0679-4044-A415-7A5E713C280B}"/>
              </a:ext>
            </a:extLst>
          </p:cNvPr>
          <p:cNvSpPr txBox="1"/>
          <p:nvPr/>
        </p:nvSpPr>
        <p:spPr>
          <a:xfrm>
            <a:off x="7122426" y="3803220"/>
            <a:ext cx="321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59E043-F5A4-4377-845F-C0794AC543C9}"/>
              </a:ext>
            </a:extLst>
          </p:cNvPr>
          <p:cNvSpPr txBox="1"/>
          <p:nvPr/>
        </p:nvSpPr>
        <p:spPr>
          <a:xfrm>
            <a:off x="6214907" y="2634763"/>
            <a:ext cx="321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70386C-2DEA-48D5-8951-2C69A1F9BC37}"/>
              </a:ext>
            </a:extLst>
          </p:cNvPr>
          <p:cNvSpPr txBox="1"/>
          <p:nvPr/>
        </p:nvSpPr>
        <p:spPr>
          <a:xfrm>
            <a:off x="5690426" y="4892076"/>
            <a:ext cx="321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EB0A84-CBFD-4C24-8D70-078D38D1E331}"/>
              </a:ext>
            </a:extLst>
          </p:cNvPr>
          <p:cNvSpPr txBox="1"/>
          <p:nvPr/>
        </p:nvSpPr>
        <p:spPr>
          <a:xfrm>
            <a:off x="4706018" y="4892076"/>
            <a:ext cx="321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48FE1B-4AD6-4F12-AAE1-BAED280B1A56}"/>
              </a:ext>
            </a:extLst>
          </p:cNvPr>
          <p:cNvSpPr txBox="1"/>
          <p:nvPr/>
        </p:nvSpPr>
        <p:spPr>
          <a:xfrm>
            <a:off x="5180485" y="3769101"/>
            <a:ext cx="321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79651755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1C6C937-90DB-4B66-B1EE-00743D2C3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6022-EB63-410B-A70F-E26BEDC92931}" type="slidenum">
              <a:rPr lang="en-US" altLang="en-US"/>
              <a:pPr/>
              <a:t>116</a:t>
            </a:fld>
            <a:endParaRPr lang="en-US" altLang="en-US"/>
          </a:p>
        </p:txBody>
      </p:sp>
      <p:sp>
        <p:nvSpPr>
          <p:cNvPr id="95234" name="Rectangle 2">
            <a:extLst>
              <a:ext uri="{FF2B5EF4-FFF2-40B4-BE49-F238E27FC236}">
                <a16:creationId xmlns:a16="http://schemas.microsoft.com/office/drawing/2014/main" id="{9532CA28-BAA2-4B37-953C-D131F2159D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0100" y="375701"/>
            <a:ext cx="4819035" cy="1146969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Depth-first search</a:t>
            </a:r>
          </a:p>
        </p:txBody>
      </p:sp>
      <p:pic>
        <p:nvPicPr>
          <p:cNvPr id="95238" name="Picture 6" descr="dfs-progress10c">
            <a:extLst>
              <a:ext uri="{FF2B5EF4-FFF2-40B4-BE49-F238E27FC236}">
                <a16:creationId xmlns:a16="http://schemas.microsoft.com/office/drawing/2014/main" id="{E4B88C7C-84D5-475D-9418-735D307B4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22670"/>
            <a:ext cx="7629313" cy="417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E1792915-BBC1-49D3-8EA2-EC78EB7D0012}"/>
              </a:ext>
            </a:extLst>
          </p:cNvPr>
          <p:cNvSpPr txBox="1">
            <a:spLocks noChangeArrowheads="1"/>
          </p:cNvSpPr>
          <p:nvPr/>
        </p:nvSpPr>
        <p:spPr>
          <a:xfrm>
            <a:off x="800100" y="1522670"/>
            <a:ext cx="4560176" cy="1970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/>
            <a:r>
              <a:rPr lang="en-US" altLang="en-US" sz="2400" dirty="0">
                <a:solidFill>
                  <a:srgbClr val="FF0000"/>
                </a:solidFill>
              </a:rPr>
              <a:t>Strategy: </a:t>
            </a:r>
            <a:r>
              <a:rPr lang="en-US" altLang="en-US" sz="2400" dirty="0"/>
              <a:t>Expand deepest unexpanded node</a:t>
            </a:r>
          </a:p>
          <a:p>
            <a:pPr marL="463550" indent="-463550"/>
            <a:r>
              <a:rPr lang="en-US" altLang="en-US" sz="2400" dirty="0">
                <a:solidFill>
                  <a:srgbClr val="FF0000"/>
                </a:solidFill>
              </a:rPr>
              <a:t>Implementation:  </a:t>
            </a:r>
            <a:r>
              <a:rPr lang="en-US" altLang="en-US" sz="2400" i="1" dirty="0"/>
              <a:t>fringe </a:t>
            </a:r>
            <a:r>
              <a:rPr lang="en-US" altLang="en-US" sz="2400" dirty="0"/>
              <a:t>= LIFO queue, i.e., put successors at front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438716"/>
              </p:ext>
            </p:extLst>
          </p:nvPr>
        </p:nvGraphicFramePr>
        <p:xfrm>
          <a:off x="1784412" y="3493281"/>
          <a:ext cx="1116686" cy="183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664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664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664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664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664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58871"/>
              </p:ext>
            </p:extLst>
          </p:nvPr>
        </p:nvGraphicFramePr>
        <p:xfrm>
          <a:off x="541241" y="3497801"/>
          <a:ext cx="111589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8001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0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001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001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001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E57D3D1-3140-4C91-B046-0807FF7FD7BA}"/>
              </a:ext>
            </a:extLst>
          </p:cNvPr>
          <p:cNvSpPr txBox="1"/>
          <p:nvPr/>
        </p:nvSpPr>
        <p:spPr>
          <a:xfrm>
            <a:off x="5583221" y="2872295"/>
            <a:ext cx="376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61820777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6DBAF1-1318-4A21-A6D0-BFD29F7DE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5329-58B8-4BD5-9662-640AEBFDCC33}" type="slidenum">
              <a:rPr lang="en-US" altLang="en-US"/>
              <a:pPr/>
              <a:t>117</a:t>
            </a:fld>
            <a:endParaRPr lang="en-US" altLang="en-US"/>
          </a:p>
        </p:txBody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0BE9368D-6615-4A0A-9C99-D533872282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50442"/>
            <a:ext cx="4205748" cy="1146969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Depth-first search</a:t>
            </a:r>
          </a:p>
        </p:txBody>
      </p:sp>
      <p:pic>
        <p:nvPicPr>
          <p:cNvPr id="96262" name="Picture 6" descr="dfs-progress11c">
            <a:extLst>
              <a:ext uri="{FF2B5EF4-FFF2-40B4-BE49-F238E27FC236}">
                <a16:creationId xmlns:a16="http://schemas.microsoft.com/office/drawing/2014/main" id="{9781B8AD-8EA6-487A-8327-CBFA80424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845" y="1397411"/>
            <a:ext cx="7763482" cy="461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7D4A9ABE-BA28-4D2B-88D7-97CBE0CAB7CF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1397411"/>
            <a:ext cx="4501896" cy="19296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Strategy: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Expand deepest unexpanded node</a:t>
            </a:r>
          </a:p>
          <a:p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Implementation: 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fringe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LIFO queue, i.e., put successors at front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924414"/>
              </p:ext>
            </p:extLst>
          </p:nvPr>
        </p:nvGraphicFramePr>
        <p:xfrm>
          <a:off x="2045614" y="3669792"/>
          <a:ext cx="108773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304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304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304">
                <a:tc>
                  <a:txBody>
                    <a:bodyPr/>
                    <a:lstStyle/>
                    <a:p>
                      <a:r>
                        <a:rPr lang="en-US" sz="2400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304">
                <a:tc>
                  <a:txBody>
                    <a:bodyPr/>
                    <a:lstStyle/>
                    <a:p>
                      <a:r>
                        <a:rPr lang="en-US" sz="2400" dirty="0"/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304">
                <a:tc>
                  <a:txBody>
                    <a:bodyPr/>
                    <a:lstStyle/>
                    <a:p>
                      <a:r>
                        <a:rPr lang="en-US" sz="2400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304">
                <a:tc>
                  <a:txBody>
                    <a:bodyPr/>
                    <a:lstStyle/>
                    <a:p>
                      <a:r>
                        <a:rPr lang="en-US" sz="2400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0659513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B49111F-830D-49E9-845E-1B7777B36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6BE65-E65A-4B49-8424-38D28017C1BF}" type="slidenum">
              <a:rPr lang="en-US" altLang="en-US"/>
              <a:pPr/>
              <a:t>118</a:t>
            </a:fld>
            <a:endParaRPr lang="en-US" altLang="en-US"/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9BA2D4AE-9E50-429A-96D1-DA09A011D1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46078"/>
            <a:ext cx="4264742" cy="100783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Depth-first search</a:t>
            </a:r>
          </a:p>
        </p:txBody>
      </p:sp>
      <p:pic>
        <p:nvPicPr>
          <p:cNvPr id="97286" name="Picture 6" descr="dfs-progress12c">
            <a:extLst>
              <a:ext uri="{FF2B5EF4-FFF2-40B4-BE49-F238E27FC236}">
                <a16:creationId xmlns:a16="http://schemas.microsoft.com/office/drawing/2014/main" id="{E52A690E-43AE-46B8-8B4C-87FFCCF06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554" y="1214647"/>
            <a:ext cx="7698658" cy="442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BA4B1EE8-736D-4CBA-A3D7-4A28448187F0}"/>
              </a:ext>
            </a:extLst>
          </p:cNvPr>
          <p:cNvSpPr txBox="1">
            <a:spLocks noChangeArrowheads="1"/>
          </p:cNvSpPr>
          <p:nvPr/>
        </p:nvSpPr>
        <p:spPr>
          <a:xfrm>
            <a:off x="870856" y="1353906"/>
            <a:ext cx="4110448" cy="2181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/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Strategy: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Expand deepest unexpanded node</a:t>
            </a:r>
          </a:p>
          <a:p>
            <a:pPr marL="463550" indent="-463550"/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Implementation: 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fringe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LIFO queue, i.e., put successors at front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878810"/>
              </p:ext>
            </p:extLst>
          </p:nvPr>
        </p:nvGraphicFramePr>
        <p:xfrm>
          <a:off x="971416" y="3819520"/>
          <a:ext cx="1296296" cy="2415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2542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G/B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542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542">
                <a:tc>
                  <a:txBody>
                    <a:bodyPr/>
                    <a:lstStyle/>
                    <a:p>
                      <a:r>
                        <a:rPr lang="en-US" sz="2000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542">
                <a:tc>
                  <a:txBody>
                    <a:bodyPr/>
                    <a:lstStyle/>
                    <a:p>
                      <a:r>
                        <a:rPr lang="en-US" sz="2000" dirty="0"/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542">
                <a:tc>
                  <a:txBody>
                    <a:bodyPr/>
                    <a:lstStyle/>
                    <a:p>
                      <a:r>
                        <a:rPr lang="en-US" sz="2000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542">
                <a:tc>
                  <a:txBody>
                    <a:bodyPr/>
                    <a:lstStyle/>
                    <a:p>
                      <a:r>
                        <a:rPr lang="en-US" sz="2000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662611"/>
              </p:ext>
            </p:extLst>
          </p:nvPr>
        </p:nvGraphicFramePr>
        <p:xfrm>
          <a:off x="2569368" y="3819520"/>
          <a:ext cx="1077846" cy="2415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2542"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542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542">
                <a:tc>
                  <a:txBody>
                    <a:bodyPr/>
                    <a:lstStyle/>
                    <a:p>
                      <a:r>
                        <a:rPr lang="en-US" sz="2000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542">
                <a:tc>
                  <a:txBody>
                    <a:bodyPr/>
                    <a:lstStyle/>
                    <a:p>
                      <a:r>
                        <a:rPr lang="en-US" sz="2000" dirty="0"/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542">
                <a:tc>
                  <a:txBody>
                    <a:bodyPr/>
                    <a:lstStyle/>
                    <a:p>
                      <a:r>
                        <a:rPr lang="en-US" sz="2000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542">
                <a:tc>
                  <a:txBody>
                    <a:bodyPr/>
                    <a:lstStyle/>
                    <a:p>
                      <a:r>
                        <a:rPr lang="en-US" sz="2000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76D5377-9ADE-4DE1-8299-5C26917DEC99}"/>
              </a:ext>
            </a:extLst>
          </p:cNvPr>
          <p:cNvSpPr txBox="1"/>
          <p:nvPr/>
        </p:nvSpPr>
        <p:spPr>
          <a:xfrm>
            <a:off x="8289086" y="5128744"/>
            <a:ext cx="321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893368521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8D4D8-2048-40CC-B646-EAB38E006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239A-5F89-4FFA-9DC1-7D532CE1FCA3}" type="slidenum">
              <a:rPr lang="en-US" altLang="en-US"/>
              <a:pPr/>
              <a:t>119</a:t>
            </a:fld>
            <a:endParaRPr lang="en-US" altLang="en-US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1CC2AF69-48B1-40E4-90B5-1C3E696E0A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8255"/>
            <a:ext cx="8895735" cy="1325563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Analysis: Properties of depth-first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>
                <a:extLst>
                  <a:ext uri="{FF2B5EF4-FFF2-40B4-BE49-F238E27FC236}">
                    <a16:creationId xmlns:a16="http://schemas.microsoft.com/office/drawing/2014/main" id="{F2463426-A954-4C22-826A-78648C616D03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899160" y="1126104"/>
                <a:ext cx="10515600" cy="5595371"/>
              </a:xfrm>
            </p:spPr>
            <p:txBody>
              <a:bodyPr>
                <a:noAutofit/>
              </a:bodyPr>
              <a:lstStyle/>
              <a:p>
                <a:pPr marL="463550" indent="-463550">
                  <a:spcAft>
                    <a:spcPts val="1200"/>
                  </a:spcAft>
                </a:pPr>
                <a:r>
                  <a:rPr lang="en-US" altLang="en-US" sz="2400" dirty="0">
                    <a:solidFill>
                      <a:srgbClr val="CC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Complete?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1377950" lvl="1" indent="-463550">
                  <a:spcAft>
                    <a:spcPts val="1200"/>
                  </a:spcAft>
                </a:pPr>
                <a:r>
                  <a:rPr lang="en-US" alt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fails in infinite-depth spaces, </a:t>
                </a:r>
                <a:r>
                  <a:rPr lang="en-US" alt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spaces with loops</a:t>
                </a:r>
              </a:p>
              <a:p>
                <a:pPr marL="1377950" lvl="1" indent="-463550">
                  <a:spcAft>
                    <a:spcPts val="1200"/>
                  </a:spcAft>
                </a:pPr>
                <a:r>
                  <a:rPr lang="en-US" alt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Modify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avoid repeated states along path</a:t>
                </a:r>
              </a:p>
              <a:p>
                <a:pPr marL="1377950" lvl="2" indent="-463550">
                  <a:spcAft>
                    <a:spcPts val="1200"/>
                  </a:spcAft>
                  <a:buFont typeface="Wingdings" panose="05000000000000000000" pitchFamily="2" charset="2"/>
                  <a:buNone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	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Complete (</a:t>
                </a:r>
                <a:r>
                  <a:rPr lang="en-US" alt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Yes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in finite spaces</a:t>
                </a:r>
              </a:p>
              <a:p>
                <a:pPr marL="463550" indent="-463550">
                  <a:spcAft>
                    <a:spcPts val="1200"/>
                  </a:spcAft>
                </a:pPr>
                <a:r>
                  <a:rPr lang="en-US" altLang="en-US" sz="2400" dirty="0">
                    <a:solidFill>
                      <a:srgbClr val="CC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 Complexity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914400" lvl="1" indent="-457200">
                  <a:spcAft>
                    <a:spcPts val="1200"/>
                  </a:spcAft>
                </a:pPr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Goal may be at level </a:t>
                </a:r>
                <a:r>
                  <a:rPr lang="en-US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but tree may continue to level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endPara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14400" lvl="1" indent="-457200">
                  <a:spcAft>
                    <a:spcPts val="1200"/>
                  </a:spcAft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O(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i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terrible if 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≫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</a:t>
                </a:r>
              </a:p>
              <a:p>
                <a:pPr marL="914400" lvl="1" indent="-457200">
                  <a:spcAft>
                    <a:spcPts val="1200"/>
                  </a:spcAft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 </a:t>
                </a:r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worst case, search entire space</a:t>
                </a:r>
              </a:p>
              <a:p>
                <a:pPr marL="1371600" lvl="2" indent="-457200">
                  <a:spcAft>
                    <a:spcPts val="1200"/>
                  </a:spcAft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Particularly </a:t>
                </a:r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bad if tree is infinitely deep</a:t>
                </a:r>
              </a:p>
              <a:p>
                <a:pPr marL="914400" lvl="1" indent="-457200">
                  <a:spcAft>
                    <a:spcPts val="1200"/>
                  </a:spcAft>
                </a:pP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solutions are </a:t>
                </a:r>
                <a:r>
                  <a:rPr lang="en-US" alt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dense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it may be </a:t>
                </a:r>
                <a:r>
                  <a:rPr lang="en-US" alt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much faster than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breadth-first</a:t>
                </a:r>
              </a:p>
            </p:txBody>
          </p:sp>
        </mc:Choice>
        <mc:Fallback xmlns="">
          <p:sp>
            <p:nvSpPr>
              <p:cNvPr id="45059" name="Rectangle 3">
                <a:extLst>
                  <a:ext uri="{FF2B5EF4-FFF2-40B4-BE49-F238E27FC236}">
                    <a16:creationId xmlns:a16="http://schemas.microsoft.com/office/drawing/2014/main" id="{F2463426-A954-4C22-826A-78648C616D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99160" y="1126104"/>
                <a:ext cx="10515600" cy="5595371"/>
              </a:xfrm>
              <a:blipFill>
                <a:blip r:embed="rId2"/>
                <a:stretch>
                  <a:fillRect l="-812" t="-1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6291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1525" y="232687"/>
            <a:ext cx="76205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From Graphs to Trees – a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search-space problem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11526" y="1031677"/>
            <a:ext cx="105365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EE67EE8-C645-480C-B004-5883F61E48E9}"/>
              </a:ext>
            </a:extLst>
          </p:cNvPr>
          <p:cNvSpPr/>
          <p:nvPr/>
        </p:nvSpPr>
        <p:spPr>
          <a:xfrm>
            <a:off x="2096814" y="3168869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BB841D1-2220-42D7-9606-68DD0897CECD}"/>
              </a:ext>
            </a:extLst>
          </p:cNvPr>
          <p:cNvSpPr/>
          <p:nvPr/>
        </p:nvSpPr>
        <p:spPr>
          <a:xfrm>
            <a:off x="3646408" y="2107324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151D576-50C3-4808-B10F-3939B19EDC29}"/>
              </a:ext>
            </a:extLst>
          </p:cNvPr>
          <p:cNvSpPr/>
          <p:nvPr/>
        </p:nvSpPr>
        <p:spPr>
          <a:xfrm>
            <a:off x="3646408" y="4240924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992ABFA-EBA8-4F8B-AF93-29A100662CD4}"/>
              </a:ext>
            </a:extLst>
          </p:cNvPr>
          <p:cNvSpPr/>
          <p:nvPr/>
        </p:nvSpPr>
        <p:spPr>
          <a:xfrm>
            <a:off x="5591504" y="4240924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F0C63AB-921A-4969-B251-712A97E79871}"/>
              </a:ext>
            </a:extLst>
          </p:cNvPr>
          <p:cNvSpPr/>
          <p:nvPr/>
        </p:nvSpPr>
        <p:spPr>
          <a:xfrm>
            <a:off x="5591504" y="2107324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F79AEEC-2105-4509-9A43-A780E934B0A8}"/>
              </a:ext>
            </a:extLst>
          </p:cNvPr>
          <p:cNvSpPr/>
          <p:nvPr/>
        </p:nvSpPr>
        <p:spPr>
          <a:xfrm>
            <a:off x="7536600" y="1849819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F6DBC49-A9FB-45DA-BBEF-C682C4FDD76C}"/>
              </a:ext>
            </a:extLst>
          </p:cNvPr>
          <p:cNvSpPr/>
          <p:nvPr/>
        </p:nvSpPr>
        <p:spPr>
          <a:xfrm>
            <a:off x="7536600" y="2924503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79BE6C8-D124-421F-B3BB-4C851A57D58C}"/>
              </a:ext>
            </a:extLst>
          </p:cNvPr>
          <p:cNvSpPr/>
          <p:nvPr/>
        </p:nvSpPr>
        <p:spPr>
          <a:xfrm>
            <a:off x="7536600" y="4240923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891E5B1-D779-4716-A8A0-F9C4C2439629}"/>
              </a:ext>
            </a:extLst>
          </p:cNvPr>
          <p:cNvCxnSpPr>
            <a:stCxn id="4" idx="7"/>
            <a:endCxn id="5" idx="3"/>
          </p:cNvCxnSpPr>
          <p:nvPr/>
        </p:nvCxnSpPr>
        <p:spPr>
          <a:xfrm flipV="1">
            <a:off x="2527428" y="2537939"/>
            <a:ext cx="1192862" cy="704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51CDEE1-C8F8-486E-AF36-A55D86CFD68B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2480193" y="3629315"/>
            <a:ext cx="1240097" cy="685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FCF43F1-6160-4F9C-BFA9-55EBA9B9A871}"/>
              </a:ext>
            </a:extLst>
          </p:cNvPr>
          <p:cNvCxnSpPr>
            <a:stCxn id="5" idx="6"/>
            <a:endCxn id="8" idx="2"/>
          </p:cNvCxnSpPr>
          <p:nvPr/>
        </p:nvCxnSpPr>
        <p:spPr>
          <a:xfrm>
            <a:off x="4150904" y="2359573"/>
            <a:ext cx="1440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0D328ED-D87C-4D5D-8286-EA50B1571C1E}"/>
              </a:ext>
            </a:extLst>
          </p:cNvPr>
          <p:cNvCxnSpPr/>
          <p:nvPr/>
        </p:nvCxnSpPr>
        <p:spPr>
          <a:xfrm>
            <a:off x="4150904" y="4514192"/>
            <a:ext cx="1440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9321F72-B7FE-456A-862B-F53A46C980F4}"/>
              </a:ext>
            </a:extLst>
          </p:cNvPr>
          <p:cNvCxnSpPr/>
          <p:nvPr/>
        </p:nvCxnSpPr>
        <p:spPr>
          <a:xfrm>
            <a:off x="6096000" y="4514192"/>
            <a:ext cx="1440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7DF1E78-0B05-42B9-9C88-2C9CD837D3D0}"/>
              </a:ext>
            </a:extLst>
          </p:cNvPr>
          <p:cNvCxnSpPr>
            <a:stCxn id="5" idx="4"/>
            <a:endCxn id="6" idx="0"/>
          </p:cNvCxnSpPr>
          <p:nvPr/>
        </p:nvCxnSpPr>
        <p:spPr>
          <a:xfrm>
            <a:off x="3898656" y="2611821"/>
            <a:ext cx="0" cy="16291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969B2DB-E95F-4F2D-8A98-5B6FDF695F0C}"/>
              </a:ext>
            </a:extLst>
          </p:cNvPr>
          <p:cNvCxnSpPr>
            <a:endCxn id="8" idx="4"/>
          </p:cNvCxnSpPr>
          <p:nvPr/>
        </p:nvCxnSpPr>
        <p:spPr>
          <a:xfrm flipV="1">
            <a:off x="5843752" y="2611821"/>
            <a:ext cx="0" cy="1629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4A7172D-CC0F-487B-8E4F-CEA059FE4B09}"/>
              </a:ext>
            </a:extLst>
          </p:cNvPr>
          <p:cNvCxnSpPr>
            <a:stCxn id="7" idx="1"/>
            <a:endCxn id="5" idx="5"/>
          </p:cNvCxnSpPr>
          <p:nvPr/>
        </p:nvCxnSpPr>
        <p:spPr>
          <a:xfrm flipH="1" flipV="1">
            <a:off x="4077022" y="2537939"/>
            <a:ext cx="1588364" cy="17768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97AF035-9C5F-4944-BDCC-456C333623A7}"/>
              </a:ext>
            </a:extLst>
          </p:cNvPr>
          <p:cNvCxnSpPr>
            <a:stCxn id="8" idx="6"/>
            <a:endCxn id="9" idx="2"/>
          </p:cNvCxnSpPr>
          <p:nvPr/>
        </p:nvCxnSpPr>
        <p:spPr>
          <a:xfrm flipV="1">
            <a:off x="6096000" y="2102068"/>
            <a:ext cx="1440600" cy="2575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4D23051-5421-4FBD-B07B-2CCE621D99ED}"/>
              </a:ext>
            </a:extLst>
          </p:cNvPr>
          <p:cNvCxnSpPr>
            <a:stCxn id="8" idx="6"/>
            <a:endCxn id="10" idx="2"/>
          </p:cNvCxnSpPr>
          <p:nvPr/>
        </p:nvCxnSpPr>
        <p:spPr>
          <a:xfrm>
            <a:off x="6096000" y="2359573"/>
            <a:ext cx="1440600" cy="817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03AB585-B247-4752-994B-904137EA0E57}"/>
              </a:ext>
            </a:extLst>
          </p:cNvPr>
          <p:cNvCxnSpPr/>
          <p:nvPr/>
        </p:nvCxnSpPr>
        <p:spPr>
          <a:xfrm flipH="1" flipV="1">
            <a:off x="8041096" y="3488157"/>
            <a:ext cx="756063" cy="733060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FDFF853-D634-4858-A378-6385238CC1F1}"/>
              </a:ext>
            </a:extLst>
          </p:cNvPr>
          <p:cNvCxnSpPr/>
          <p:nvPr/>
        </p:nvCxnSpPr>
        <p:spPr>
          <a:xfrm flipH="1">
            <a:off x="8080477" y="4240923"/>
            <a:ext cx="748213" cy="252248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EA2FA13-0C57-47B9-8A9B-DB53A8A106C3}"/>
              </a:ext>
            </a:extLst>
          </p:cNvPr>
          <p:cNvCxnSpPr>
            <a:endCxn id="4" idx="0"/>
          </p:cNvCxnSpPr>
          <p:nvPr/>
        </p:nvCxnSpPr>
        <p:spPr>
          <a:xfrm>
            <a:off x="2096814" y="2102067"/>
            <a:ext cx="252248" cy="1066802"/>
          </a:xfrm>
          <a:prstGeom prst="straightConnector1">
            <a:avLst/>
          </a:prstGeom>
          <a:ln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295DF5E-542F-4CC1-8803-C56F79025665}"/>
              </a:ext>
            </a:extLst>
          </p:cNvPr>
          <p:cNvSpPr txBox="1"/>
          <p:nvPr/>
        </p:nvSpPr>
        <p:spPr>
          <a:xfrm>
            <a:off x="1373762" y="1809570"/>
            <a:ext cx="866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Initial state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7C4403-6A26-447F-B612-F7C26E637939}"/>
              </a:ext>
            </a:extLst>
          </p:cNvPr>
          <p:cNvSpPr txBox="1"/>
          <p:nvPr/>
        </p:nvSpPr>
        <p:spPr>
          <a:xfrm>
            <a:off x="9048330" y="3917757"/>
            <a:ext cx="866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goal states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8436A13-3986-440D-BF5C-87760C7F464F}"/>
              </a:ext>
            </a:extLst>
          </p:cNvPr>
          <p:cNvSpPr txBox="1"/>
          <p:nvPr/>
        </p:nvSpPr>
        <p:spPr>
          <a:xfrm>
            <a:off x="1011525" y="1118500"/>
            <a:ext cx="10723978" cy="521682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820AB9-0828-4D85-9291-DBE5F0AC2900}"/>
              </a:ext>
            </a:extLst>
          </p:cNvPr>
          <p:cNvCxnSpPr/>
          <p:nvPr/>
        </p:nvCxnSpPr>
        <p:spPr>
          <a:xfrm>
            <a:off x="1224631" y="2102067"/>
            <a:ext cx="10536572" cy="0"/>
          </a:xfrm>
          <a:prstGeom prst="line">
            <a:avLst/>
          </a:prstGeom>
          <a:ln w="127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06A140F-4A84-4FC0-A5B1-90FBA08844CF}"/>
              </a:ext>
            </a:extLst>
          </p:cNvPr>
          <p:cNvCxnSpPr/>
          <p:nvPr/>
        </p:nvCxnSpPr>
        <p:spPr>
          <a:xfrm>
            <a:off x="1093042" y="3168869"/>
            <a:ext cx="10536572" cy="0"/>
          </a:xfrm>
          <a:prstGeom prst="line">
            <a:avLst/>
          </a:prstGeom>
          <a:ln w="127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6829F47-1D58-4BC1-ACE0-133D574FB597}"/>
              </a:ext>
            </a:extLst>
          </p:cNvPr>
          <p:cNvCxnSpPr/>
          <p:nvPr/>
        </p:nvCxnSpPr>
        <p:spPr>
          <a:xfrm>
            <a:off x="1011526" y="4221217"/>
            <a:ext cx="10536572" cy="0"/>
          </a:xfrm>
          <a:prstGeom prst="line">
            <a:avLst/>
          </a:prstGeom>
          <a:ln w="127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AF4DDF1-22C8-4D62-8EC1-DD0DCF5FEEC1}"/>
              </a:ext>
            </a:extLst>
          </p:cNvPr>
          <p:cNvCxnSpPr/>
          <p:nvPr/>
        </p:nvCxnSpPr>
        <p:spPr>
          <a:xfrm>
            <a:off x="1011526" y="5218385"/>
            <a:ext cx="10536572" cy="0"/>
          </a:xfrm>
          <a:prstGeom prst="line">
            <a:avLst/>
          </a:prstGeom>
          <a:ln w="127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8EB667C-3069-47BA-BEBE-FBC5AB92BD9A}"/>
              </a:ext>
            </a:extLst>
          </p:cNvPr>
          <p:cNvCxnSpPr/>
          <p:nvPr/>
        </p:nvCxnSpPr>
        <p:spPr>
          <a:xfrm>
            <a:off x="1011526" y="6195846"/>
            <a:ext cx="10536572" cy="0"/>
          </a:xfrm>
          <a:prstGeom prst="line">
            <a:avLst/>
          </a:prstGeom>
          <a:ln w="127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2B790648-EFAF-466C-B669-F9FF27BD0C1F}"/>
              </a:ext>
            </a:extLst>
          </p:cNvPr>
          <p:cNvSpPr/>
          <p:nvPr/>
        </p:nvSpPr>
        <p:spPr>
          <a:xfrm>
            <a:off x="1560787" y="5444485"/>
            <a:ext cx="788276" cy="75135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7983EDD-5577-48A2-BCFF-201D176D5FD4}"/>
              </a:ext>
            </a:extLst>
          </p:cNvPr>
          <p:cNvSpPr/>
          <p:nvPr/>
        </p:nvSpPr>
        <p:spPr>
          <a:xfrm>
            <a:off x="2113472" y="4459014"/>
            <a:ext cx="788276" cy="75135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76F89CE-A1BF-4AB8-88B4-19968AAF9874}"/>
              </a:ext>
            </a:extLst>
          </p:cNvPr>
          <p:cNvSpPr/>
          <p:nvPr/>
        </p:nvSpPr>
        <p:spPr>
          <a:xfrm>
            <a:off x="3800718" y="4469957"/>
            <a:ext cx="788276" cy="75135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6A887E2-6BFA-4C22-995A-61E8DAF74748}"/>
              </a:ext>
            </a:extLst>
          </p:cNvPr>
          <p:cNvSpPr/>
          <p:nvPr/>
        </p:nvSpPr>
        <p:spPr>
          <a:xfrm>
            <a:off x="5164495" y="4434775"/>
            <a:ext cx="788276" cy="75135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CF8A184-75C8-4295-9DD6-A438D559EB9E}"/>
              </a:ext>
            </a:extLst>
          </p:cNvPr>
          <p:cNvSpPr/>
          <p:nvPr/>
        </p:nvSpPr>
        <p:spPr>
          <a:xfrm>
            <a:off x="7234841" y="4412851"/>
            <a:ext cx="788276" cy="75135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11B1B62-CA84-4D21-BB1A-26111DCEF614}"/>
              </a:ext>
            </a:extLst>
          </p:cNvPr>
          <p:cNvSpPr/>
          <p:nvPr/>
        </p:nvSpPr>
        <p:spPr>
          <a:xfrm>
            <a:off x="8632116" y="4429077"/>
            <a:ext cx="788276" cy="75135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109C3ED-522B-4FC3-80FE-B484BEEBD353}"/>
              </a:ext>
            </a:extLst>
          </p:cNvPr>
          <p:cNvSpPr/>
          <p:nvPr/>
        </p:nvSpPr>
        <p:spPr>
          <a:xfrm>
            <a:off x="4477066" y="5466408"/>
            <a:ext cx="788276" cy="75135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B004095-988F-4568-B4A9-02096C254C13}"/>
              </a:ext>
            </a:extLst>
          </p:cNvPr>
          <p:cNvSpPr/>
          <p:nvPr/>
        </p:nvSpPr>
        <p:spPr>
          <a:xfrm>
            <a:off x="6086062" y="5466407"/>
            <a:ext cx="788276" cy="75135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46006C6-B491-4ACF-AD06-122305D66631}"/>
              </a:ext>
            </a:extLst>
          </p:cNvPr>
          <p:cNvSpPr/>
          <p:nvPr/>
        </p:nvSpPr>
        <p:spPr>
          <a:xfrm>
            <a:off x="3000560" y="3444640"/>
            <a:ext cx="788276" cy="75135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62EA5DE-F8AC-4225-A3CF-37B30DFB2A9B}"/>
              </a:ext>
            </a:extLst>
          </p:cNvPr>
          <p:cNvSpPr/>
          <p:nvPr/>
        </p:nvSpPr>
        <p:spPr>
          <a:xfrm>
            <a:off x="6085260" y="3457250"/>
            <a:ext cx="788276" cy="75135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87622E3-2018-417C-AC30-2ABC023053EE}"/>
              </a:ext>
            </a:extLst>
          </p:cNvPr>
          <p:cNvSpPr/>
          <p:nvPr/>
        </p:nvSpPr>
        <p:spPr>
          <a:xfrm>
            <a:off x="7907649" y="3468612"/>
            <a:ext cx="788276" cy="75135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F631394-CABF-4F8F-B8DE-5E96741BF3EF}"/>
              </a:ext>
            </a:extLst>
          </p:cNvPr>
          <p:cNvSpPr/>
          <p:nvPr/>
        </p:nvSpPr>
        <p:spPr>
          <a:xfrm>
            <a:off x="7024749" y="2438005"/>
            <a:ext cx="788276" cy="75135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EF43BE5-6EB8-41F9-8961-EA53AD0D6ADA}"/>
              </a:ext>
            </a:extLst>
          </p:cNvPr>
          <p:cNvSpPr/>
          <p:nvPr/>
        </p:nvSpPr>
        <p:spPr>
          <a:xfrm>
            <a:off x="3912386" y="2452240"/>
            <a:ext cx="788276" cy="75135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AFC0911-D0B5-4473-8AC6-B6358736C0DF}"/>
              </a:ext>
            </a:extLst>
          </p:cNvPr>
          <p:cNvSpPr/>
          <p:nvPr/>
        </p:nvSpPr>
        <p:spPr>
          <a:xfrm>
            <a:off x="5494074" y="1328354"/>
            <a:ext cx="788276" cy="75135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232E60B-51BA-442B-A2BA-785433723873}"/>
              </a:ext>
            </a:extLst>
          </p:cNvPr>
          <p:cNvCxnSpPr>
            <a:stCxn id="47" idx="4"/>
            <a:endCxn id="46" idx="0"/>
          </p:cNvCxnSpPr>
          <p:nvPr/>
        </p:nvCxnSpPr>
        <p:spPr>
          <a:xfrm flipH="1">
            <a:off x="4306524" y="2079711"/>
            <a:ext cx="1581688" cy="37252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58D80F4-146A-476F-B97F-DD924B96D2FC}"/>
              </a:ext>
            </a:extLst>
          </p:cNvPr>
          <p:cNvCxnSpPr>
            <a:cxnSpLocks/>
            <a:endCxn id="45" idx="0"/>
          </p:cNvCxnSpPr>
          <p:nvPr/>
        </p:nvCxnSpPr>
        <p:spPr>
          <a:xfrm>
            <a:off x="5846780" y="2073938"/>
            <a:ext cx="1572107" cy="36406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4ECA069-63E2-4F95-AD73-1735B0519DD0}"/>
              </a:ext>
            </a:extLst>
          </p:cNvPr>
          <p:cNvCxnSpPr>
            <a:cxnSpLocks/>
            <a:endCxn id="42" idx="0"/>
          </p:cNvCxnSpPr>
          <p:nvPr/>
        </p:nvCxnSpPr>
        <p:spPr>
          <a:xfrm flipH="1">
            <a:off x="3394698" y="3183104"/>
            <a:ext cx="1029704" cy="26153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C2CF73C-6DCA-4F7C-82AE-B9D0F3F883A7}"/>
              </a:ext>
            </a:extLst>
          </p:cNvPr>
          <p:cNvCxnSpPr>
            <a:cxnSpLocks/>
            <a:endCxn id="35" idx="0"/>
          </p:cNvCxnSpPr>
          <p:nvPr/>
        </p:nvCxnSpPr>
        <p:spPr>
          <a:xfrm flipH="1">
            <a:off x="2507610" y="4197654"/>
            <a:ext cx="826560" cy="26136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58EC4C1-8888-48A9-9400-DC728768AAA5}"/>
              </a:ext>
            </a:extLst>
          </p:cNvPr>
          <p:cNvCxnSpPr>
            <a:cxnSpLocks/>
            <a:endCxn id="34" idx="0"/>
          </p:cNvCxnSpPr>
          <p:nvPr/>
        </p:nvCxnSpPr>
        <p:spPr>
          <a:xfrm flipH="1">
            <a:off x="1954925" y="5187419"/>
            <a:ext cx="681294" cy="25706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0CBFD6F-1EDF-4C65-A5C2-02EFFFFEE0D9}"/>
              </a:ext>
            </a:extLst>
          </p:cNvPr>
          <p:cNvCxnSpPr>
            <a:cxnSpLocks/>
          </p:cNvCxnSpPr>
          <p:nvPr/>
        </p:nvCxnSpPr>
        <p:spPr>
          <a:xfrm>
            <a:off x="2572058" y="5191603"/>
            <a:ext cx="767361" cy="34715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FDA0AF66-E6E3-464E-8E0D-EBE2A81184A2}"/>
              </a:ext>
            </a:extLst>
          </p:cNvPr>
          <p:cNvCxnSpPr>
            <a:cxnSpLocks/>
            <a:endCxn id="36" idx="0"/>
          </p:cNvCxnSpPr>
          <p:nvPr/>
        </p:nvCxnSpPr>
        <p:spPr>
          <a:xfrm>
            <a:off x="3508259" y="4169016"/>
            <a:ext cx="686597" cy="30094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395ACC18-FB08-4C96-9FB5-B87A843F0157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5569090" y="5175714"/>
            <a:ext cx="911110" cy="29069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10C2B26-9256-409C-ADCA-7662E996FBC2}"/>
              </a:ext>
            </a:extLst>
          </p:cNvPr>
          <p:cNvCxnSpPr>
            <a:cxnSpLocks/>
            <a:endCxn id="40" idx="0"/>
          </p:cNvCxnSpPr>
          <p:nvPr/>
        </p:nvCxnSpPr>
        <p:spPr>
          <a:xfrm flipH="1">
            <a:off x="4871204" y="5173084"/>
            <a:ext cx="697886" cy="29332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15534DBC-7F77-4A1D-89E1-EE73815AB44E}"/>
              </a:ext>
            </a:extLst>
          </p:cNvPr>
          <p:cNvCxnSpPr>
            <a:cxnSpLocks/>
            <a:endCxn id="37" idx="0"/>
          </p:cNvCxnSpPr>
          <p:nvPr/>
        </p:nvCxnSpPr>
        <p:spPr>
          <a:xfrm flipH="1">
            <a:off x="5558633" y="4221217"/>
            <a:ext cx="934284" cy="21355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0B1BE93-8DD7-4543-89F5-A1B61DB507BF}"/>
              </a:ext>
            </a:extLst>
          </p:cNvPr>
          <p:cNvCxnSpPr>
            <a:cxnSpLocks/>
            <a:endCxn id="43" idx="0"/>
          </p:cNvCxnSpPr>
          <p:nvPr/>
        </p:nvCxnSpPr>
        <p:spPr>
          <a:xfrm flipH="1">
            <a:off x="6479398" y="3160496"/>
            <a:ext cx="981444" cy="29675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4BE60BEA-4B4A-427F-ACCD-0213A3269BE8}"/>
              </a:ext>
            </a:extLst>
          </p:cNvPr>
          <p:cNvCxnSpPr>
            <a:cxnSpLocks/>
            <a:endCxn id="44" idx="0"/>
          </p:cNvCxnSpPr>
          <p:nvPr/>
        </p:nvCxnSpPr>
        <p:spPr>
          <a:xfrm>
            <a:off x="7484542" y="3148201"/>
            <a:ext cx="817245" cy="32041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E00EFFC5-1526-4392-BF9A-71AF20CD7FB6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8424248" y="4245670"/>
            <a:ext cx="602006" cy="18340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5348205-A554-4606-A921-B8B19859C273}"/>
              </a:ext>
            </a:extLst>
          </p:cNvPr>
          <p:cNvCxnSpPr>
            <a:cxnSpLocks/>
            <a:endCxn id="38" idx="0"/>
          </p:cNvCxnSpPr>
          <p:nvPr/>
        </p:nvCxnSpPr>
        <p:spPr>
          <a:xfrm flipH="1">
            <a:off x="7628979" y="4230594"/>
            <a:ext cx="783498" cy="18225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59B45839-FB8D-47AE-8613-2C6B9EDCACED}"/>
              </a:ext>
            </a:extLst>
          </p:cNvPr>
          <p:cNvSpPr txBox="1"/>
          <p:nvPr/>
        </p:nvSpPr>
        <p:spPr>
          <a:xfrm>
            <a:off x="9727324" y="1609791"/>
            <a:ext cx="1277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depth 0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5EF9717-6904-477D-A591-5E98AE38D245}"/>
              </a:ext>
            </a:extLst>
          </p:cNvPr>
          <p:cNvSpPr txBox="1"/>
          <p:nvPr/>
        </p:nvSpPr>
        <p:spPr>
          <a:xfrm>
            <a:off x="9722039" y="2803891"/>
            <a:ext cx="1277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depth 1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28B3227-D683-425E-9141-644B7FF4F66C}"/>
              </a:ext>
            </a:extLst>
          </p:cNvPr>
          <p:cNvSpPr txBox="1"/>
          <p:nvPr/>
        </p:nvSpPr>
        <p:spPr>
          <a:xfrm>
            <a:off x="9753341" y="3860057"/>
            <a:ext cx="1277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depth 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7EED581-ED28-495E-9955-BEE7375F729A}"/>
              </a:ext>
            </a:extLst>
          </p:cNvPr>
          <p:cNvSpPr txBox="1"/>
          <p:nvPr/>
        </p:nvSpPr>
        <p:spPr>
          <a:xfrm>
            <a:off x="9728657" y="4798413"/>
            <a:ext cx="1277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depth 3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6A6F8B3-ACED-4D19-A350-08E0426901B6}"/>
              </a:ext>
            </a:extLst>
          </p:cNvPr>
          <p:cNvSpPr txBox="1"/>
          <p:nvPr/>
        </p:nvSpPr>
        <p:spPr>
          <a:xfrm>
            <a:off x="9753341" y="5732127"/>
            <a:ext cx="1277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depth 4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1D83B8F-41EC-4857-B0BA-232C57825B1F}"/>
              </a:ext>
            </a:extLst>
          </p:cNvPr>
          <p:cNvSpPr txBox="1"/>
          <p:nvPr/>
        </p:nvSpPr>
        <p:spPr>
          <a:xfrm>
            <a:off x="2896311" y="5588189"/>
            <a:ext cx="1133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 .   .   .</a:t>
            </a:r>
          </a:p>
        </p:txBody>
      </p:sp>
      <p:sp>
        <p:nvSpPr>
          <p:cNvPr id="87" name="Flowchart: Or 86">
            <a:extLst>
              <a:ext uri="{FF2B5EF4-FFF2-40B4-BE49-F238E27FC236}">
                <a16:creationId xmlns:a16="http://schemas.microsoft.com/office/drawing/2014/main" id="{014072D1-7AF0-4B9F-82EB-156460F9731E}"/>
              </a:ext>
            </a:extLst>
          </p:cNvPr>
          <p:cNvSpPr/>
          <p:nvPr/>
        </p:nvSpPr>
        <p:spPr>
          <a:xfrm rot="18565287">
            <a:off x="1269845" y="5628052"/>
            <a:ext cx="581883" cy="592142"/>
          </a:xfrm>
          <a:prstGeom prst="flowChar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lowchart: Or 87">
            <a:extLst>
              <a:ext uri="{FF2B5EF4-FFF2-40B4-BE49-F238E27FC236}">
                <a16:creationId xmlns:a16="http://schemas.microsoft.com/office/drawing/2014/main" id="{095B0B17-8525-4139-A22B-B6B6C471CAEE}"/>
              </a:ext>
            </a:extLst>
          </p:cNvPr>
          <p:cNvSpPr/>
          <p:nvPr/>
        </p:nvSpPr>
        <p:spPr>
          <a:xfrm rot="18565287">
            <a:off x="4160316" y="5626509"/>
            <a:ext cx="581883" cy="592142"/>
          </a:xfrm>
          <a:prstGeom prst="flowChar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67983EDD-5577-48A2-BCFF-201D176D5FD4}"/>
              </a:ext>
            </a:extLst>
          </p:cNvPr>
          <p:cNvSpPr/>
          <p:nvPr/>
        </p:nvSpPr>
        <p:spPr>
          <a:xfrm>
            <a:off x="2952309" y="4472251"/>
            <a:ext cx="788276" cy="75135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20CBFD6F-1EDF-4C65-A5C2-02EFFFFEE0D9}"/>
              </a:ext>
            </a:extLst>
          </p:cNvPr>
          <p:cNvCxnSpPr>
            <a:cxnSpLocks/>
            <a:endCxn id="69" idx="0"/>
          </p:cNvCxnSpPr>
          <p:nvPr/>
        </p:nvCxnSpPr>
        <p:spPr>
          <a:xfrm flipH="1">
            <a:off x="3346447" y="4200163"/>
            <a:ext cx="75411" cy="2720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67983EDD-5577-48A2-BCFF-201D176D5FD4}"/>
              </a:ext>
            </a:extLst>
          </p:cNvPr>
          <p:cNvSpPr/>
          <p:nvPr/>
        </p:nvSpPr>
        <p:spPr>
          <a:xfrm>
            <a:off x="5271598" y="5457336"/>
            <a:ext cx="788276" cy="75135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20CBFD6F-1EDF-4C65-A5C2-02EFFFFEE0D9}"/>
              </a:ext>
            </a:extLst>
          </p:cNvPr>
          <p:cNvCxnSpPr>
            <a:cxnSpLocks/>
            <a:endCxn id="73" idx="0"/>
          </p:cNvCxnSpPr>
          <p:nvPr/>
        </p:nvCxnSpPr>
        <p:spPr>
          <a:xfrm>
            <a:off x="5596339" y="5203519"/>
            <a:ext cx="69397" cy="25381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Picture 76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43" y="1868424"/>
            <a:ext cx="558935" cy="36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148655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8D4D8-2048-40CC-B646-EAB38E006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239A-5F89-4FFA-9DC1-7D532CE1FCA3}" type="slidenum">
              <a:rPr lang="en-US" altLang="en-US"/>
              <a:pPr/>
              <a:t>120</a:t>
            </a:fld>
            <a:endParaRPr lang="en-US" altLang="en-US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1CC2AF69-48B1-40E4-90B5-1C3E696E0A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4731" y="18255"/>
            <a:ext cx="8889204" cy="1322865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Analysis: Properties of depth-first search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F2463426-A954-4C22-826A-78648C616D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6651" y="1341120"/>
            <a:ext cx="8952411" cy="4869938"/>
          </a:xfrm>
        </p:spPr>
        <p:txBody>
          <a:bodyPr>
            <a:noAutofit/>
          </a:bodyPr>
          <a:lstStyle/>
          <a:p>
            <a:pPr marL="463550" indent="-463550">
              <a:spcBef>
                <a:spcPts val="1200"/>
              </a:spcBef>
            </a:pPr>
            <a:r>
              <a:rPr lang="en-US" altLang="en-US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 Complexity: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914400" lvl="1" indent="-457200">
              <a:spcBef>
                <a:spcPts val="12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need to save one set of children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each level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spcBef>
                <a:spcPts val="120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 + b + b + … + b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levels total) = </a:t>
            </a:r>
            <a:r>
              <a:rPr lang="en-US" alt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O(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pPr marL="914400" lvl="1" indent="-457200">
              <a:spcBef>
                <a:spcPts val="1200"/>
              </a:spcBef>
              <a:buNone/>
            </a:pPr>
            <a:r>
              <a:rPr lang="en-US" alt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i.e., linear space!</a:t>
            </a:r>
          </a:p>
          <a:p>
            <a:pPr marL="463550" indent="-463550">
              <a:spcBef>
                <a:spcPts val="1200"/>
              </a:spcBef>
            </a:pPr>
            <a:r>
              <a:rPr lang="en-US" altLang="en-US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Optimal?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920750" lvl="1" indent="-463550">
              <a:spcBef>
                <a:spcPts val="1200"/>
              </a:spcBef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not always can find the optimal cost.</a:t>
            </a:r>
            <a:endParaRPr lang="en-US" altLang="en-US" dirty="0"/>
          </a:p>
        </p:txBody>
      </p:sp>
      <p:sp>
        <p:nvSpPr>
          <p:cNvPr id="2" name="Oval 1"/>
          <p:cNvSpPr/>
          <p:nvPr/>
        </p:nvSpPr>
        <p:spPr>
          <a:xfrm>
            <a:off x="7741328" y="4243526"/>
            <a:ext cx="150921" cy="1597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352190" y="4688889"/>
            <a:ext cx="150921" cy="1597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241436" y="4688889"/>
            <a:ext cx="150921" cy="1597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866878" y="5214151"/>
            <a:ext cx="150921" cy="1597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816788" y="5177730"/>
            <a:ext cx="150921" cy="1597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388963" y="5818402"/>
            <a:ext cx="150921" cy="1597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331801" y="5818402"/>
            <a:ext cx="150921" cy="1597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6462944" y="4358936"/>
            <a:ext cx="1358283" cy="1535837"/>
          </a:xfrm>
          <a:custGeom>
            <a:avLst/>
            <a:gdLst>
              <a:gd name="connsiteX0" fmla="*/ 1358283 w 1358283"/>
              <a:gd name="connsiteY0" fmla="*/ 0 h 1535837"/>
              <a:gd name="connsiteX1" fmla="*/ 994299 w 1358283"/>
              <a:gd name="connsiteY1" fmla="*/ 390617 h 1535837"/>
              <a:gd name="connsiteX2" fmla="*/ 479394 w 1358283"/>
              <a:gd name="connsiteY2" fmla="*/ 958788 h 1535837"/>
              <a:gd name="connsiteX3" fmla="*/ 0 w 1358283"/>
              <a:gd name="connsiteY3" fmla="*/ 1535837 h 1535837"/>
              <a:gd name="connsiteX4" fmla="*/ 0 w 1358283"/>
              <a:gd name="connsiteY4" fmla="*/ 1535837 h 1535837"/>
              <a:gd name="connsiteX5" fmla="*/ 0 w 1358283"/>
              <a:gd name="connsiteY5" fmla="*/ 1535837 h 153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8283" h="1535837">
                <a:moveTo>
                  <a:pt x="1358283" y="0"/>
                </a:moveTo>
                <a:cubicBezTo>
                  <a:pt x="1248792" y="116889"/>
                  <a:pt x="1140780" y="230819"/>
                  <a:pt x="994299" y="390617"/>
                </a:cubicBezTo>
                <a:cubicBezTo>
                  <a:pt x="847818" y="550415"/>
                  <a:pt x="645110" y="767918"/>
                  <a:pt x="479394" y="958788"/>
                </a:cubicBezTo>
                <a:cubicBezTo>
                  <a:pt x="313678" y="1149658"/>
                  <a:pt x="0" y="1535837"/>
                  <a:pt x="0" y="1535837"/>
                </a:cubicBezTo>
                <a:lnTo>
                  <a:pt x="0" y="1535837"/>
                </a:lnTo>
                <a:lnTo>
                  <a:pt x="0" y="1535837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2" idx="5"/>
            <a:endCxn id="8" idx="6"/>
          </p:cNvCxnSpPr>
          <p:nvPr/>
        </p:nvCxnSpPr>
        <p:spPr>
          <a:xfrm>
            <a:off x="7870147" y="4379922"/>
            <a:ext cx="522210" cy="3888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0" idx="5"/>
          </p:cNvCxnSpPr>
          <p:nvPr/>
        </p:nvCxnSpPr>
        <p:spPr>
          <a:xfrm>
            <a:off x="7458074" y="4808239"/>
            <a:ext cx="487533" cy="5058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2" idx="6"/>
          </p:cNvCxnSpPr>
          <p:nvPr/>
        </p:nvCxnSpPr>
        <p:spPr>
          <a:xfrm>
            <a:off x="6973087" y="5310966"/>
            <a:ext cx="509635" cy="587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193037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8D4D8-2048-40CC-B646-EAB38E006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239A-5F89-4FFA-9DC1-7D532CE1FCA3}" type="slidenum">
              <a:rPr lang="en-US" altLang="en-US"/>
              <a:pPr/>
              <a:t>121</a:t>
            </a:fld>
            <a:endParaRPr lang="en-US" altLang="en-US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1CC2AF69-48B1-40E4-90B5-1C3E696E0A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8166" y="18255"/>
            <a:ext cx="7417526" cy="1298481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Analysis: Properties of depth-first search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F2463426-A954-4C22-826A-78648C616D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08166" y="1316736"/>
            <a:ext cx="8776063" cy="43284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Benefits</a:t>
            </a:r>
          </a:p>
          <a:p>
            <a:pPr marL="914400" lvl="1" indent="-457200">
              <a:spcBef>
                <a:spcPts val="12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always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solution</a:t>
            </a:r>
          </a:p>
          <a:p>
            <a:pPr marL="914400" lvl="1" indent="-457200">
              <a:spcBef>
                <a:spcPts val="12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 is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necessarily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shortest path or least cost</a:t>
            </a:r>
          </a:p>
          <a:p>
            <a:pPr marL="914400" lvl="1" indent="-457200">
              <a:spcBef>
                <a:spcPts val="12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many solutions, may find one quickly (quickly moves to depth d)</a:t>
            </a:r>
          </a:p>
          <a:p>
            <a:pPr marL="914400" lvl="1" indent="-457200">
              <a:spcBef>
                <a:spcPts val="12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 to implement</a:t>
            </a:r>
          </a:p>
          <a:p>
            <a:pPr marL="914400" lvl="1" indent="-457200">
              <a:spcBef>
                <a:spcPts val="12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space, BFS often bigger constraint; but DFS is more usable than BFS for large problems</a:t>
            </a:r>
          </a:p>
          <a:p>
            <a:pPr marL="914400" lvl="1" indent="-457200">
              <a:spcBef>
                <a:spcPts val="12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variant of depth-first search called backtracking search</a:t>
            </a:r>
          </a:p>
          <a:p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4244418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8D4D8-2048-40CC-B646-EAB38E006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239A-5F89-4FFA-9DC1-7D532CE1FCA3}" type="slidenum">
              <a:rPr lang="en-US" altLang="en-US"/>
              <a:pPr/>
              <a:t>122</a:t>
            </a:fld>
            <a:endParaRPr lang="en-US" altLang="en-US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1CC2AF69-48B1-40E4-90B5-1C3E696E0A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9392" y="325739"/>
            <a:ext cx="7365274" cy="1298481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Analysis: Properties of depth-first search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F2463426-A954-4C22-826A-78648C616D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9392" y="1826048"/>
            <a:ext cx="8647611" cy="43284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Benefits</a:t>
            </a:r>
          </a:p>
          <a:p>
            <a:pPr marL="914400" lvl="1" indent="-457200">
              <a:spcBef>
                <a:spcPts val="1200"/>
              </a:spcBef>
            </a:pP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variant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depth-first search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called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backtracking search</a:t>
            </a:r>
          </a:p>
          <a:p>
            <a:pPr marL="1371600" lvl="2" indent="-457200">
              <a:spcBef>
                <a:spcPts val="12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one successor is generated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a time rather than all successors; </a:t>
            </a:r>
          </a:p>
          <a:p>
            <a:pPr marL="1371600" lvl="2" indent="-457200">
              <a:spcBef>
                <a:spcPts val="12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partially expanded node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remembers which successor to generate next. </a:t>
            </a:r>
          </a:p>
          <a:p>
            <a:pPr marL="1371600" lvl="2" indent="-457200">
              <a:spcBef>
                <a:spcPts val="12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O(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memory is needed rather than O(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en-US" altLang="en-US" sz="24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8AF0FC4-3C81-400F-A5EC-7748699C1978}"/>
              </a:ext>
            </a:extLst>
          </p:cNvPr>
          <p:cNvCxnSpPr/>
          <p:nvPr/>
        </p:nvCxnSpPr>
        <p:spPr>
          <a:xfrm flipH="1">
            <a:off x="9765792" y="4308953"/>
            <a:ext cx="593233" cy="7390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75BA182-A80D-4889-91D7-9F25BD5155B8}"/>
              </a:ext>
            </a:extLst>
          </p:cNvPr>
          <p:cNvCxnSpPr/>
          <p:nvPr/>
        </p:nvCxnSpPr>
        <p:spPr>
          <a:xfrm>
            <a:off x="9765792" y="5060515"/>
            <a:ext cx="505550" cy="475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7E3E92-5290-4F2E-B0FF-9FAEF7BCC9FE}"/>
              </a:ext>
            </a:extLst>
          </p:cNvPr>
          <p:cNvCxnSpPr/>
          <p:nvPr/>
        </p:nvCxnSpPr>
        <p:spPr>
          <a:xfrm flipH="1">
            <a:off x="9678109" y="5556120"/>
            <a:ext cx="593233" cy="7390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A03EDB5F-7794-4598-912B-4AF5D90FDF97}"/>
              </a:ext>
            </a:extLst>
          </p:cNvPr>
          <p:cNvSpPr/>
          <p:nvPr/>
        </p:nvSpPr>
        <p:spPr>
          <a:xfrm>
            <a:off x="10271342" y="4281074"/>
            <a:ext cx="175365" cy="128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C89AB7F-3F1D-48F6-9F73-B45A39E27E04}"/>
              </a:ext>
            </a:extLst>
          </p:cNvPr>
          <p:cNvSpPr/>
          <p:nvPr/>
        </p:nvSpPr>
        <p:spPr>
          <a:xfrm>
            <a:off x="9684708" y="4959566"/>
            <a:ext cx="175365" cy="128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9570123-7BC6-44AD-91E1-CA2E7AAD451C}"/>
              </a:ext>
            </a:extLst>
          </p:cNvPr>
          <p:cNvSpPr/>
          <p:nvPr/>
        </p:nvSpPr>
        <p:spPr>
          <a:xfrm>
            <a:off x="9999778" y="4634150"/>
            <a:ext cx="175365" cy="128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F8CEC2F-7A0F-4ED7-BA09-8A57365ED2ED}"/>
              </a:ext>
            </a:extLst>
          </p:cNvPr>
          <p:cNvSpPr/>
          <p:nvPr/>
        </p:nvSpPr>
        <p:spPr>
          <a:xfrm>
            <a:off x="9937148" y="5234465"/>
            <a:ext cx="175365" cy="128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D9CC449-0E0C-474A-BB76-D73C3E27BEB1}"/>
              </a:ext>
            </a:extLst>
          </p:cNvPr>
          <p:cNvSpPr/>
          <p:nvPr/>
        </p:nvSpPr>
        <p:spPr>
          <a:xfrm>
            <a:off x="10175143" y="5523978"/>
            <a:ext cx="175365" cy="128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AC1062C-9CFD-4023-A495-F5344835AE1B}"/>
              </a:ext>
            </a:extLst>
          </p:cNvPr>
          <p:cNvSpPr/>
          <p:nvPr/>
        </p:nvSpPr>
        <p:spPr>
          <a:xfrm>
            <a:off x="9924622" y="5823407"/>
            <a:ext cx="175365" cy="128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DBBB207-1D90-4FCF-BC28-E59B4D9BFD58}"/>
              </a:ext>
            </a:extLst>
          </p:cNvPr>
          <p:cNvSpPr/>
          <p:nvPr/>
        </p:nvSpPr>
        <p:spPr>
          <a:xfrm>
            <a:off x="9678109" y="6197665"/>
            <a:ext cx="175365" cy="128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7887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194" y="160387"/>
            <a:ext cx="6653137" cy="100477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Comparison of Search Techniques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2923" y="5194654"/>
            <a:ext cx="5545393" cy="174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FABC97-7482-4E06-A79E-1623A26DB748}"/>
              </a:ext>
            </a:extLst>
          </p:cNvPr>
          <p:cNvSpPr txBox="1"/>
          <p:nvPr/>
        </p:nvSpPr>
        <p:spPr>
          <a:xfrm>
            <a:off x="7032522" y="1165162"/>
            <a:ext cx="42622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Denote that </a:t>
            </a:r>
          </a:p>
          <a:p>
            <a:pPr marL="463550" indent="-4635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is the maximum length of any path in the state space; </a:t>
            </a:r>
          </a:p>
          <a:p>
            <a:pPr marL="463550" indent="-4635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is the depth of the shallowest goal node (the number of steps along the path from the root). </a:t>
            </a:r>
          </a:p>
          <a:p>
            <a:pPr marL="463550" indent="-4635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is the branching factor, the maximum number of successors of any node 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0C6AFE9-4642-4EC3-BC8D-4E02D740AE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171931"/>
              </p:ext>
            </p:extLst>
          </p:nvPr>
        </p:nvGraphicFramePr>
        <p:xfrm>
          <a:off x="948812" y="1363449"/>
          <a:ext cx="5147188" cy="453512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79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5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5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5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429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DFS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BFS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UCS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29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Complete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429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Optimal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429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Heuristic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3677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400" baseline="30000" dirty="0" err="1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24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400" baseline="30000" dirty="0">
                          <a:solidFill>
                            <a:schemeClr val="tx1"/>
                          </a:solidFill>
                        </a:rPr>
                        <a:t>d+1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rgbClr val="0000FF"/>
                          </a:solidFill>
                        </a:rPr>
                        <a:t>b</a:t>
                      </a:r>
                      <a:r>
                        <a:rPr lang="en-US" sz="2400" baseline="30000" dirty="0" err="1">
                          <a:solidFill>
                            <a:srgbClr val="0000FF"/>
                          </a:solidFill>
                        </a:rPr>
                        <a:t>m</a:t>
                      </a:r>
                      <a:endParaRPr lang="en-US" sz="2400" baseline="300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429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Space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bm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400" baseline="30000" dirty="0">
                          <a:solidFill>
                            <a:schemeClr val="tx1"/>
                          </a:solidFill>
                        </a:rPr>
                        <a:t>d+1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rgbClr val="0000FF"/>
                          </a:solidFill>
                        </a:rPr>
                        <a:t>b</a:t>
                      </a:r>
                      <a:r>
                        <a:rPr lang="en-US" sz="2400" baseline="30000" dirty="0" err="1">
                          <a:solidFill>
                            <a:srgbClr val="0000FF"/>
                          </a:solidFill>
                        </a:rPr>
                        <a:t>m</a:t>
                      </a:r>
                      <a:endParaRPr lang="en-US" sz="2400" baseline="300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9402977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EFCA784-D85F-4FEC-87A5-6F8FE309AAD5}"/>
              </a:ext>
            </a:extLst>
          </p:cNvPr>
          <p:cNvSpPr txBox="1"/>
          <p:nvPr/>
        </p:nvSpPr>
        <p:spPr>
          <a:xfrm>
            <a:off x="688489" y="4356847"/>
            <a:ext cx="9811450" cy="18817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48D252-5A90-4D8F-A8AB-05EC9671D2A9}"/>
              </a:ext>
            </a:extLst>
          </p:cNvPr>
          <p:cNvSpPr txBox="1"/>
          <p:nvPr/>
        </p:nvSpPr>
        <p:spPr>
          <a:xfrm>
            <a:off x="1607574" y="619432"/>
            <a:ext cx="5089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Depth-limited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3A2C505-305C-4F7B-BC4B-704D2A1EDA40}"/>
                  </a:ext>
                </a:extLst>
              </p:cNvPr>
              <p:cNvSpPr txBox="1"/>
              <p:nvPr/>
            </p:nvSpPr>
            <p:spPr>
              <a:xfrm>
                <a:off x="1511780" y="1516530"/>
                <a:ext cx="8694666" cy="4601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m be the maximum depth of any node, and d be the depth of the shallowest solution.</a:t>
                </a:r>
              </a:p>
              <a:p>
                <a:pPr marL="342900" indent="-3429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depth-first tree search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fails if the state space is infinite.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generate all of the O(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i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nodes in the search tree.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much greater than the size of the state space (the graph)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≫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infinite if the tree is unbounded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Depth-limited search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depth-first search with a predetermined depth limit </a:t>
                </a:r>
                <a:r>
                  <a:rPr 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ℓ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Could overcome the failure of DFS.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depth-limit solves the infinite-path problem for DFS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3A2C505-305C-4F7B-BC4B-704D2A1EDA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780" y="1516530"/>
                <a:ext cx="8694666" cy="4601260"/>
              </a:xfrm>
              <a:prstGeom prst="rect">
                <a:avLst/>
              </a:prstGeom>
              <a:blipFill>
                <a:blip r:embed="rId2"/>
                <a:stretch>
                  <a:fillRect l="-1122" t="-1060" b="-2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6B76B27-572A-46B8-A18A-2D8AFB7A0123}"/>
              </a:ext>
            </a:extLst>
          </p:cNvPr>
          <p:cNvCxnSpPr>
            <a:cxnSpLocks/>
          </p:cNvCxnSpPr>
          <p:nvPr/>
        </p:nvCxnSpPr>
        <p:spPr>
          <a:xfrm flipH="1">
            <a:off x="10720252" y="1602377"/>
            <a:ext cx="357051" cy="3657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2BD0539-C888-46C5-8547-DAF5146EDAB6}"/>
              </a:ext>
            </a:extLst>
          </p:cNvPr>
          <p:cNvCxnSpPr>
            <a:cxnSpLocks/>
          </p:cNvCxnSpPr>
          <p:nvPr/>
        </p:nvCxnSpPr>
        <p:spPr>
          <a:xfrm flipH="1" flipV="1">
            <a:off x="11028986" y="1602377"/>
            <a:ext cx="446322" cy="3657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D397650-67B3-41D7-8CCA-69BECDFDC028}"/>
              </a:ext>
            </a:extLst>
          </p:cNvPr>
          <p:cNvCxnSpPr>
            <a:cxnSpLocks/>
          </p:cNvCxnSpPr>
          <p:nvPr/>
        </p:nvCxnSpPr>
        <p:spPr>
          <a:xfrm flipH="1">
            <a:off x="10363200" y="1968137"/>
            <a:ext cx="357051" cy="36576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E494180-E6F9-4317-BAAA-B761AED1B215}"/>
              </a:ext>
            </a:extLst>
          </p:cNvPr>
          <p:cNvCxnSpPr>
            <a:cxnSpLocks/>
          </p:cNvCxnSpPr>
          <p:nvPr/>
        </p:nvCxnSpPr>
        <p:spPr>
          <a:xfrm flipH="1" flipV="1">
            <a:off x="10728961" y="1968139"/>
            <a:ext cx="140378" cy="4441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3006A-39F6-4403-89D4-FF598F9C192F}"/>
              </a:ext>
            </a:extLst>
          </p:cNvPr>
          <p:cNvCxnSpPr>
            <a:cxnSpLocks/>
          </p:cNvCxnSpPr>
          <p:nvPr/>
        </p:nvCxnSpPr>
        <p:spPr>
          <a:xfrm flipH="1">
            <a:off x="10090848" y="2333897"/>
            <a:ext cx="272352" cy="45160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FF9759-08CF-43EA-8BEA-77040D2E08E0}"/>
              </a:ext>
            </a:extLst>
          </p:cNvPr>
          <p:cNvCxnSpPr>
            <a:cxnSpLocks/>
          </p:cNvCxnSpPr>
          <p:nvPr/>
        </p:nvCxnSpPr>
        <p:spPr>
          <a:xfrm flipH="1" flipV="1">
            <a:off x="10367555" y="2333900"/>
            <a:ext cx="132384" cy="4516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E397676-AA6A-466E-AEE9-3A17079E88ED}"/>
              </a:ext>
            </a:extLst>
          </p:cNvPr>
          <p:cNvCxnSpPr>
            <a:cxnSpLocks/>
          </p:cNvCxnSpPr>
          <p:nvPr/>
        </p:nvCxnSpPr>
        <p:spPr>
          <a:xfrm flipH="1">
            <a:off x="10670570" y="2419744"/>
            <a:ext cx="195551" cy="3657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DE32C65-D189-47C8-8E6C-8962C4D92257}"/>
              </a:ext>
            </a:extLst>
          </p:cNvPr>
          <p:cNvCxnSpPr>
            <a:cxnSpLocks/>
          </p:cNvCxnSpPr>
          <p:nvPr/>
        </p:nvCxnSpPr>
        <p:spPr>
          <a:xfrm flipH="1" flipV="1">
            <a:off x="10864959" y="2400915"/>
            <a:ext cx="198207" cy="373174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6DBDC83-E85A-4AE6-8C41-19E51EEC5F6F}"/>
                  </a:ext>
                </a:extLst>
              </p:cNvPr>
              <p:cNvSpPr/>
              <p:nvPr/>
            </p:nvSpPr>
            <p:spPr>
              <a:xfrm>
                <a:off x="9835661" y="1147198"/>
                <a:ext cx="9653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i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≅</m:t>
                    </m:r>
                  </m:oMath>
                </a14:m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n-US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6DBDC83-E85A-4AE6-8C41-19E51EEC5F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5661" y="1147198"/>
                <a:ext cx="965329" cy="369332"/>
              </a:xfrm>
              <a:prstGeom prst="rect">
                <a:avLst/>
              </a:prstGeom>
              <a:blipFill>
                <a:blip r:embed="rId3"/>
                <a:stretch>
                  <a:fillRect l="-5031" t="-9836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017A2E24-1AB4-43F5-8F50-2DE97314D68F}"/>
              </a:ext>
            </a:extLst>
          </p:cNvPr>
          <p:cNvSpPr/>
          <p:nvPr/>
        </p:nvSpPr>
        <p:spPr>
          <a:xfrm>
            <a:off x="11670045" y="2363494"/>
            <a:ext cx="112954" cy="112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1324FA2-57C9-4E21-B997-3CE9FD563583}"/>
              </a:ext>
            </a:extLst>
          </p:cNvPr>
          <p:cNvCxnSpPr>
            <a:cxnSpLocks/>
          </p:cNvCxnSpPr>
          <p:nvPr/>
        </p:nvCxnSpPr>
        <p:spPr>
          <a:xfrm flipH="1">
            <a:off x="11333463" y="1984514"/>
            <a:ext cx="144467" cy="4278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88E192D-8C5D-426B-BD72-5B46E36D2ED2}"/>
              </a:ext>
            </a:extLst>
          </p:cNvPr>
          <p:cNvCxnSpPr>
            <a:cxnSpLocks/>
          </p:cNvCxnSpPr>
          <p:nvPr/>
        </p:nvCxnSpPr>
        <p:spPr>
          <a:xfrm flipH="1">
            <a:off x="11154371" y="2408329"/>
            <a:ext cx="195551" cy="3657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CB09F1C-E9B2-4B11-84B9-E78F44F33705}"/>
              </a:ext>
            </a:extLst>
          </p:cNvPr>
          <p:cNvCxnSpPr>
            <a:cxnSpLocks/>
          </p:cNvCxnSpPr>
          <p:nvPr/>
        </p:nvCxnSpPr>
        <p:spPr>
          <a:xfrm flipH="1" flipV="1">
            <a:off x="11492005" y="2003647"/>
            <a:ext cx="198207" cy="373174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DCFBBCA-0162-4AED-BD1D-80FE10863BC2}"/>
              </a:ext>
            </a:extLst>
          </p:cNvPr>
          <p:cNvCxnSpPr>
            <a:cxnSpLocks/>
          </p:cNvCxnSpPr>
          <p:nvPr/>
        </p:nvCxnSpPr>
        <p:spPr>
          <a:xfrm flipH="1" flipV="1">
            <a:off x="11329082" y="2420240"/>
            <a:ext cx="198207" cy="373174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90B2DFB-F1B6-412B-936F-76BFF7292886}"/>
              </a:ext>
            </a:extLst>
          </p:cNvPr>
          <p:cNvCxnSpPr>
            <a:cxnSpLocks/>
          </p:cNvCxnSpPr>
          <p:nvPr/>
        </p:nvCxnSpPr>
        <p:spPr>
          <a:xfrm flipH="1" flipV="1">
            <a:off x="11627418" y="3603102"/>
            <a:ext cx="198207" cy="373174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279C3F4-E3CA-4067-9BEC-2F1C267ED3D9}"/>
              </a:ext>
            </a:extLst>
          </p:cNvPr>
          <p:cNvCxnSpPr>
            <a:cxnSpLocks/>
          </p:cNvCxnSpPr>
          <p:nvPr/>
        </p:nvCxnSpPr>
        <p:spPr>
          <a:xfrm flipH="1">
            <a:off x="11544485" y="3602281"/>
            <a:ext cx="72234" cy="35230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330583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48D252-5A90-4D8F-A8AB-05EC9671D2A9}"/>
              </a:ext>
            </a:extLst>
          </p:cNvPr>
          <p:cNvSpPr txBox="1"/>
          <p:nvPr/>
        </p:nvSpPr>
        <p:spPr>
          <a:xfrm>
            <a:off x="1607575" y="619432"/>
            <a:ext cx="4915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Depth-limited search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E99214-95E9-4B45-8D98-CBB4041A275B}"/>
              </a:ext>
            </a:extLst>
          </p:cNvPr>
          <p:cNvSpPr txBox="1"/>
          <p:nvPr/>
        </p:nvSpPr>
        <p:spPr>
          <a:xfrm>
            <a:off x="849855" y="1167687"/>
            <a:ext cx="10241755" cy="47655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3A2C505-305C-4F7B-BC4B-704D2A1EDA40}"/>
                  </a:ext>
                </a:extLst>
              </p:cNvPr>
              <p:cNvSpPr txBox="1"/>
              <p:nvPr/>
            </p:nvSpPr>
            <p:spPr>
              <a:xfrm>
                <a:off x="1607575" y="1472986"/>
                <a:ext cx="8570976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depth-limited search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introduces incompleteness: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the shallowest goal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likely unknown.</a:t>
                </a:r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we choose </a:t>
                </a:r>
                <a:r>
                  <a:rPr 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ℓ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:r>
                  <a:rPr 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                                                       (i.e., the shallowest goal located beyond the depth limit).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Depth-limit search will be nonoptimal if we choose </a:t>
                </a:r>
                <a:r>
                  <a:rPr 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ℓ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:r>
                  <a:rPr 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Its time complexity is O(</a:t>
                </a:r>
                <a:r>
                  <a:rPr 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i="1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ℓ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Its space complexity is O(</a:t>
                </a:r>
                <a:r>
                  <a:rPr 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ℓ</a:t>
                </a:r>
                <a:r>
                  <a:rPr lang="en-US" sz="2400" i="1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.  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DFS is a special case of depth-limited search with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ℓ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3A2C505-305C-4F7B-BC4B-704D2A1EDA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575" y="1472986"/>
                <a:ext cx="8570976" cy="4154984"/>
              </a:xfrm>
              <a:prstGeom prst="rect">
                <a:avLst/>
              </a:prstGeom>
              <a:blipFill>
                <a:blip r:embed="rId2"/>
                <a:stretch>
                  <a:fillRect l="-996" t="-1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2674675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DA693BE-410C-427B-8574-13BD655160CC}"/>
                  </a:ext>
                </a:extLst>
              </p:cNvPr>
              <p:cNvSpPr txBox="1"/>
              <p:nvPr/>
            </p:nvSpPr>
            <p:spPr>
              <a:xfrm>
                <a:off x="1024128" y="979625"/>
                <a:ext cx="10506456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function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DEPTH-LIMITED-SEARCH(problem, limit)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returns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solution, or failure/cutoff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return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RECURSIVE-DLS(MAKE-NODE(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problem.INITIAL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-STATE), problem, limit)</a:t>
                </a:r>
              </a:p>
              <a:p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end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function</a:t>
                </a:r>
              </a:p>
              <a:p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function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RECURSIVE-DLS(node, problem, limit)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returns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22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or 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failure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cutoff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problem.GOAL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-TEST(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node.STATE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return </a:t>
                </a:r>
                <a:r>
                  <a:rPr lang="en-US" sz="22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(node)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else if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limit =  0 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return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cutoff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else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	     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cutoff_occurred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false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each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action 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problem.ACTION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node.STATE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	child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CHILD-NODE(problem, node, action)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	result</a:t>
                </a:r>
                <a:r>
                  <a:rPr lang="en-US" sz="22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RECURSIVE-DLS(child, problem, limit – 1)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      	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result = cutoff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then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cutoff_occurred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True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	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else if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result 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failure 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return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result</a:t>
                </a:r>
              </a:p>
              <a:p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if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cutoff_occurred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return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cutoff 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else return 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failure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DA693BE-410C-427B-8574-13BD65516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128" y="979625"/>
                <a:ext cx="10506456" cy="4832092"/>
              </a:xfrm>
              <a:prstGeom prst="rect">
                <a:avLst/>
              </a:prstGeom>
              <a:blipFill>
                <a:blip r:embed="rId2"/>
                <a:stretch>
                  <a:fillRect l="-754" t="-884" b="-1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D5411E2-D511-44E2-8C3B-9D392FE971C0}"/>
              </a:ext>
            </a:extLst>
          </p:cNvPr>
          <p:cNvSpPr txBox="1"/>
          <p:nvPr/>
        </p:nvSpPr>
        <p:spPr>
          <a:xfrm>
            <a:off x="1170432" y="6205728"/>
            <a:ext cx="965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3.17   A recursive implementation of depth-limited tree search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F65E98-C6F4-4310-8568-855872323086}"/>
              </a:ext>
            </a:extLst>
          </p:cNvPr>
          <p:cNvSpPr txBox="1"/>
          <p:nvPr/>
        </p:nvSpPr>
        <p:spPr>
          <a:xfrm>
            <a:off x="1115568" y="50197"/>
            <a:ext cx="5975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Depth-limited search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E0BB57-9E2D-4961-B6C2-E4AB5DB8BA8F}"/>
              </a:ext>
            </a:extLst>
          </p:cNvPr>
          <p:cNvSpPr txBox="1"/>
          <p:nvPr/>
        </p:nvSpPr>
        <p:spPr>
          <a:xfrm>
            <a:off x="5513295" y="394850"/>
            <a:ext cx="5244352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Represent a </a:t>
            </a:r>
            <a:r>
              <a:rPr lang="en-US" dirty="0" err="1"/>
              <a:t>pbm</a:t>
            </a:r>
            <a:r>
              <a:rPr lang="en-US" dirty="0"/>
              <a:t> in terms of a graph with state spaces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B1A2677-1058-4143-9226-32A8D5B1433E}"/>
              </a:ext>
            </a:extLst>
          </p:cNvPr>
          <p:cNvCxnSpPr/>
          <p:nvPr/>
        </p:nvCxnSpPr>
        <p:spPr>
          <a:xfrm flipH="1">
            <a:off x="4864608" y="1691999"/>
            <a:ext cx="2098817" cy="731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Image result for sad face">
            <a:extLst>
              <a:ext uri="{FF2B5EF4-FFF2-40B4-BE49-F238E27FC236}">
                <a16:creationId xmlns:a16="http://schemas.microsoft.com/office/drawing/2014/main" id="{9F16520A-437D-4AFA-A932-6C2D612B2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5976" y="551933"/>
            <a:ext cx="449008" cy="42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033469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9CCBED4-7E3B-4643-8C4E-5DF646C0F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ED0B7-A478-45DF-B625-B7CAC7F01490}" type="slidenum">
              <a:rPr lang="en-US" altLang="en-US"/>
              <a:pPr/>
              <a:t>127</a:t>
            </a:fld>
            <a:endParaRPr lang="en-US" altLang="en-US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DAC75178-E212-4CE6-9EF9-AECA9EA9CB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0534" y="20342"/>
            <a:ext cx="9844042" cy="984607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Depth-limited search: </a:t>
            </a:r>
            <a:r>
              <a:rPr lang="en-US" altLang="en-US" sz="2800" dirty="0">
                <a:latin typeface="+mn-lt"/>
              </a:rPr>
              <a:t>a different version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91B1D647-B273-41C0-AC4F-D9E34BB9C2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0534" y="872862"/>
            <a:ext cx="10184524" cy="833904"/>
          </a:xfrm>
        </p:spPr>
        <p:txBody>
          <a:bodyPr>
            <a:normAutofit fontScale="92500"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depth-first search with depth limit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ℓ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i.e., nodes at the depth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ℓ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no successors</a:t>
            </a:r>
            <a:endParaRPr lang="en-US" altLang="en-US" sz="16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recursive implementation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depth-limited tree search: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0AFFB2-529D-4097-A3D5-3D883C8B47AA}"/>
              </a:ext>
            </a:extLst>
          </p:cNvPr>
          <p:cNvSpPr/>
          <p:nvPr/>
        </p:nvSpPr>
        <p:spPr>
          <a:xfrm>
            <a:off x="882869" y="1574679"/>
            <a:ext cx="10184524" cy="526297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Depth-Limited-Search 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problem, limit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/fail/cutoff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return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Recursive-DLS(Make-Node(Initial-State(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function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Recursive-DLS 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node, problem, limit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/fail/cutoff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cutoff-occurred := false;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(Goal-State(problem, State(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)))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return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else if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Depth(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node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==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return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cutoff;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each successor in Expand(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node, problem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	            result := Recursive-DLS(successor, problem, limit)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(result == cutoff)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cutoff-occurred := true;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else if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(result != fail)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return result;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(cutoff-occurred)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return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cutoff;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else return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fail;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function</a:t>
            </a:r>
          </a:p>
        </p:txBody>
      </p:sp>
    </p:spTree>
    <p:extLst>
      <p:ext uri="{BB962C8B-B14F-4D97-AF65-F5344CB8AC3E}">
        <p14:creationId xmlns:p14="http://schemas.microsoft.com/office/powerpoint/2010/main" val="2878380117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4029" y="730274"/>
            <a:ext cx="6032090" cy="121886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Avoiding Repeated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25486" y="2464527"/>
            <a:ext cx="7141028" cy="3126396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not return to parent or grandparent state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8 puzzle,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not move up 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 after down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not create solution paths with cycles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not generate repeated states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(need to store and check potentially large number of states)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4459" y="1460213"/>
            <a:ext cx="2159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5"/>
                </a:solidFill>
              </a:rPr>
              <a:t>Can we do it?</a:t>
            </a:r>
          </a:p>
        </p:txBody>
      </p:sp>
      <p:pic>
        <p:nvPicPr>
          <p:cNvPr id="6" name="Picture 2" descr="Image result for sad face">
            <a:extLst>
              <a:ext uri="{FF2B5EF4-FFF2-40B4-BE49-F238E27FC236}">
                <a16:creationId xmlns:a16="http://schemas.microsoft.com/office/drawing/2014/main" id="{9F16520A-437D-4AFA-A932-6C2D612B2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44384" y="1836105"/>
            <a:ext cx="449008" cy="42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297708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697" y="228600"/>
            <a:ext cx="5084612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Maze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709584"/>
            <a:ext cx="4191000" cy="3989439"/>
          </a:xfrm>
        </p:spPr>
        <p:txBody>
          <a:bodyPr>
            <a:normAutofit/>
          </a:bodyPr>
          <a:lstStyle/>
          <a:p>
            <a:pPr marL="463550" indent="-463550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States are cells in a maze</a:t>
            </a:r>
          </a:p>
          <a:p>
            <a:pPr marL="463550" indent="-463550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Move N, E, S, or W</a:t>
            </a:r>
          </a:p>
          <a:p>
            <a:pPr marL="463550" indent="-463550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would BFS do (expand 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then 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N, W,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S)?</a:t>
            </a:r>
          </a:p>
          <a:p>
            <a:pPr marL="463550" indent="-463550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would DFS do?</a:t>
            </a:r>
          </a:p>
          <a:p>
            <a:pPr marL="463550" indent="-463550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if order changed to 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N, E, S, W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loops are prevented?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00057">
            <a:off x="6477002" y="1818969"/>
            <a:ext cx="4190998" cy="377067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" name="Picture 2" descr="Image result for sad face">
            <a:extLst>
              <a:ext uri="{FF2B5EF4-FFF2-40B4-BE49-F238E27FC236}">
                <a16:creationId xmlns:a16="http://schemas.microsoft.com/office/drawing/2014/main" id="{2FBBABCA-0150-46CA-BAD1-F77F69DED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9903" flipH="1">
            <a:off x="938554" y="1354488"/>
            <a:ext cx="454598" cy="42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10826496" y="5001768"/>
            <a:ext cx="54864" cy="1014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0332720" y="5699023"/>
            <a:ext cx="112471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539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ED7859B3-F621-4C98-8E31-5CFF6DDAF464}"/>
              </a:ext>
            </a:extLst>
          </p:cNvPr>
          <p:cNvSpPr txBox="1"/>
          <p:nvPr/>
        </p:nvSpPr>
        <p:spPr>
          <a:xfrm>
            <a:off x="849546" y="255295"/>
            <a:ext cx="8774745" cy="10065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EE67EE8-C645-480C-B004-5883F61E48E9}"/>
              </a:ext>
            </a:extLst>
          </p:cNvPr>
          <p:cNvSpPr/>
          <p:nvPr/>
        </p:nvSpPr>
        <p:spPr>
          <a:xfrm>
            <a:off x="2096814" y="3927821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BB841D1-2220-42D7-9606-68DD0897CECD}"/>
              </a:ext>
            </a:extLst>
          </p:cNvPr>
          <p:cNvSpPr/>
          <p:nvPr/>
        </p:nvSpPr>
        <p:spPr>
          <a:xfrm>
            <a:off x="3646408" y="2866276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151D576-50C3-4808-B10F-3939B19EDC29}"/>
              </a:ext>
            </a:extLst>
          </p:cNvPr>
          <p:cNvSpPr/>
          <p:nvPr/>
        </p:nvSpPr>
        <p:spPr>
          <a:xfrm>
            <a:off x="3646408" y="4999876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992ABFA-EBA8-4F8B-AF93-29A100662CD4}"/>
              </a:ext>
            </a:extLst>
          </p:cNvPr>
          <p:cNvSpPr/>
          <p:nvPr/>
        </p:nvSpPr>
        <p:spPr>
          <a:xfrm>
            <a:off x="5591504" y="4999876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F0C63AB-921A-4969-B251-712A97E79871}"/>
              </a:ext>
            </a:extLst>
          </p:cNvPr>
          <p:cNvSpPr/>
          <p:nvPr/>
        </p:nvSpPr>
        <p:spPr>
          <a:xfrm>
            <a:off x="5591504" y="2866276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F6DBC49-A9FB-45DA-BBEF-C682C4FDD76C}"/>
              </a:ext>
            </a:extLst>
          </p:cNvPr>
          <p:cNvSpPr/>
          <p:nvPr/>
        </p:nvSpPr>
        <p:spPr>
          <a:xfrm>
            <a:off x="7536600" y="3683455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79BE6C8-D124-421F-B3BB-4C851A57D58C}"/>
              </a:ext>
            </a:extLst>
          </p:cNvPr>
          <p:cNvSpPr/>
          <p:nvPr/>
        </p:nvSpPr>
        <p:spPr>
          <a:xfrm>
            <a:off x="7536600" y="4999875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891E5B1-D779-4716-A8A0-F9C4C2439629}"/>
              </a:ext>
            </a:extLst>
          </p:cNvPr>
          <p:cNvCxnSpPr>
            <a:stCxn id="2" idx="7"/>
            <a:endCxn id="3" idx="3"/>
          </p:cNvCxnSpPr>
          <p:nvPr/>
        </p:nvCxnSpPr>
        <p:spPr>
          <a:xfrm flipV="1">
            <a:off x="2527428" y="3296891"/>
            <a:ext cx="1192862" cy="7048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51CDEE1-C8F8-486E-AF36-A55D86CFD68B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2480193" y="4388267"/>
            <a:ext cx="1240097" cy="68549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FCF43F1-6160-4F9C-BFA9-55EBA9B9A871}"/>
              </a:ext>
            </a:extLst>
          </p:cNvPr>
          <p:cNvCxnSpPr>
            <a:stCxn id="3" idx="6"/>
            <a:endCxn id="6" idx="2"/>
          </p:cNvCxnSpPr>
          <p:nvPr/>
        </p:nvCxnSpPr>
        <p:spPr>
          <a:xfrm>
            <a:off x="4150904" y="3118525"/>
            <a:ext cx="14406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0D328ED-D87C-4D5D-8286-EA50B1571C1E}"/>
              </a:ext>
            </a:extLst>
          </p:cNvPr>
          <p:cNvCxnSpPr/>
          <p:nvPr/>
        </p:nvCxnSpPr>
        <p:spPr>
          <a:xfrm>
            <a:off x="4150904" y="5273144"/>
            <a:ext cx="14406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9321F72-B7FE-456A-862B-F53A46C980F4}"/>
              </a:ext>
            </a:extLst>
          </p:cNvPr>
          <p:cNvCxnSpPr/>
          <p:nvPr/>
        </p:nvCxnSpPr>
        <p:spPr>
          <a:xfrm>
            <a:off x="6096000" y="5273144"/>
            <a:ext cx="14406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7DF1E78-0B05-42B9-9C88-2C9CD837D3D0}"/>
              </a:ext>
            </a:extLst>
          </p:cNvPr>
          <p:cNvCxnSpPr/>
          <p:nvPr/>
        </p:nvCxnSpPr>
        <p:spPr>
          <a:xfrm>
            <a:off x="3898656" y="3340819"/>
            <a:ext cx="0" cy="162910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969B2DB-E95F-4F2D-8A98-5B6FDF695F0C}"/>
              </a:ext>
            </a:extLst>
          </p:cNvPr>
          <p:cNvCxnSpPr>
            <a:endCxn id="6" idx="4"/>
          </p:cNvCxnSpPr>
          <p:nvPr/>
        </p:nvCxnSpPr>
        <p:spPr>
          <a:xfrm flipV="1">
            <a:off x="5843752" y="3370773"/>
            <a:ext cx="0" cy="162910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4A7172D-CC0F-487B-8E4F-CEA059FE4B09}"/>
              </a:ext>
            </a:extLst>
          </p:cNvPr>
          <p:cNvCxnSpPr>
            <a:stCxn id="5" idx="1"/>
            <a:endCxn id="3" idx="5"/>
          </p:cNvCxnSpPr>
          <p:nvPr/>
        </p:nvCxnSpPr>
        <p:spPr>
          <a:xfrm flipH="1" flipV="1">
            <a:off x="4077022" y="3296891"/>
            <a:ext cx="1588364" cy="17768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97AF035-9C5F-4944-BDCC-456C333623A7}"/>
              </a:ext>
            </a:extLst>
          </p:cNvPr>
          <p:cNvCxnSpPr>
            <a:stCxn id="6" idx="6"/>
          </p:cNvCxnSpPr>
          <p:nvPr/>
        </p:nvCxnSpPr>
        <p:spPr>
          <a:xfrm flipV="1">
            <a:off x="6096000" y="2861020"/>
            <a:ext cx="1440600" cy="25750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4D23051-5421-4FBD-B07B-2CCE621D99ED}"/>
              </a:ext>
            </a:extLst>
          </p:cNvPr>
          <p:cNvCxnSpPr>
            <a:stCxn id="6" idx="6"/>
            <a:endCxn id="7" idx="2"/>
          </p:cNvCxnSpPr>
          <p:nvPr/>
        </p:nvCxnSpPr>
        <p:spPr>
          <a:xfrm>
            <a:off x="6096000" y="3118525"/>
            <a:ext cx="1440600" cy="8171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03AB585-B247-4752-994B-904137EA0E57}"/>
              </a:ext>
            </a:extLst>
          </p:cNvPr>
          <p:cNvCxnSpPr/>
          <p:nvPr/>
        </p:nvCxnSpPr>
        <p:spPr>
          <a:xfrm flipH="1" flipV="1">
            <a:off x="8041096" y="4247109"/>
            <a:ext cx="756063" cy="733060"/>
          </a:xfrm>
          <a:prstGeom prst="straightConnector1">
            <a:avLst/>
          </a:prstGeom>
          <a:ln w="19050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FDFF853-D634-4858-A378-6385238CC1F1}"/>
              </a:ext>
            </a:extLst>
          </p:cNvPr>
          <p:cNvCxnSpPr/>
          <p:nvPr/>
        </p:nvCxnSpPr>
        <p:spPr>
          <a:xfrm flipH="1">
            <a:off x="8080477" y="4999875"/>
            <a:ext cx="748213" cy="252248"/>
          </a:xfrm>
          <a:prstGeom prst="straightConnector1">
            <a:avLst/>
          </a:prstGeom>
          <a:ln w="19050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EA2FA13-0C57-47B9-8A9B-DB53A8A106C3}"/>
              </a:ext>
            </a:extLst>
          </p:cNvPr>
          <p:cNvCxnSpPr>
            <a:endCxn id="2" idx="0"/>
          </p:cNvCxnSpPr>
          <p:nvPr/>
        </p:nvCxnSpPr>
        <p:spPr>
          <a:xfrm>
            <a:off x="2096814" y="2861019"/>
            <a:ext cx="252248" cy="1066802"/>
          </a:xfrm>
          <a:prstGeom prst="straightConnector1">
            <a:avLst/>
          </a:prstGeom>
          <a:ln w="19050">
            <a:solidFill>
              <a:schemeClr val="accent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037469" y="135511"/>
            <a:ext cx="79369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From Graphs to Trees -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formulated problem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  <p:sp>
        <p:nvSpPr>
          <p:cNvPr id="23" name="Rectangle 22"/>
          <p:cNvSpPr/>
          <p:nvPr/>
        </p:nvSpPr>
        <p:spPr>
          <a:xfrm>
            <a:off x="1431456" y="784161"/>
            <a:ext cx="90932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unravel a graph into a tree,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a root node and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trace every path from that node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until you reach a leaf node or a node already in that path.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95DF5E-542F-4CC1-8803-C56F79025665}"/>
              </a:ext>
            </a:extLst>
          </p:cNvPr>
          <p:cNvSpPr txBox="1"/>
          <p:nvPr/>
        </p:nvSpPr>
        <p:spPr>
          <a:xfrm>
            <a:off x="2167944" y="2706722"/>
            <a:ext cx="866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Initial state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7C4403-6A26-447F-B612-F7C26E637939}"/>
              </a:ext>
            </a:extLst>
          </p:cNvPr>
          <p:cNvSpPr txBox="1"/>
          <p:nvPr/>
        </p:nvSpPr>
        <p:spPr>
          <a:xfrm>
            <a:off x="8974448" y="4657003"/>
            <a:ext cx="866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goal states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431456" y="5591778"/>
            <a:ext cx="88450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remember which nodes have been visited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node may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 duplicated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several times in the tree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tree has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infinite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paths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the graph has infinite non-cyclic paths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68C35B8-F23D-41CC-A284-A5FBEAE4E425}"/>
              </a:ext>
            </a:extLst>
          </p:cNvPr>
          <p:cNvSpPr/>
          <p:nvPr/>
        </p:nvSpPr>
        <p:spPr>
          <a:xfrm>
            <a:off x="7536600" y="2608770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EC31055-5D62-494D-AAB8-FB842663485E}"/>
              </a:ext>
            </a:extLst>
          </p:cNvPr>
          <p:cNvSpPr txBox="1"/>
          <p:nvPr/>
        </p:nvSpPr>
        <p:spPr>
          <a:xfrm>
            <a:off x="8974448" y="3683455"/>
            <a:ext cx="2635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  A  D  E  A  B  G</a:t>
            </a:r>
          </a:p>
          <a:p>
            <a:r>
              <a:rPr lang="en-US" dirty="0"/>
              <a:t>S  A  D  E  A  D  E  A  B  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923208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0ED310-C0B4-41DE-8A25-3057F5915B43}"/>
              </a:ext>
            </a:extLst>
          </p:cNvPr>
          <p:cNvSpPr txBox="1"/>
          <p:nvPr/>
        </p:nvSpPr>
        <p:spPr>
          <a:xfrm>
            <a:off x="2014745" y="2093982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Iterative deepening depth-first search</a:t>
            </a:r>
          </a:p>
          <a:p>
            <a:pPr algn="ctr"/>
            <a:r>
              <a:rPr lang="en-US" sz="3600" dirty="0"/>
              <a:t>(Iterative deepening search)</a:t>
            </a:r>
          </a:p>
        </p:txBody>
      </p:sp>
    </p:spTree>
    <p:extLst>
      <p:ext uri="{BB962C8B-B14F-4D97-AF65-F5344CB8AC3E}">
        <p14:creationId xmlns:p14="http://schemas.microsoft.com/office/powerpoint/2010/main" val="1147760540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393" y="0"/>
            <a:ext cx="7467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Iterative Deepening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2072148" y="1573161"/>
                <a:ext cx="7869711" cy="4648200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DFS with </a:t>
                </a:r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depth bound</a:t>
                </a:r>
              </a:p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QueuingFn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enqueue</a:t>
                </a:r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 front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 with DFS</a:t>
                </a:r>
              </a:p>
              <a:p>
                <a:pPr lvl="1"/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Expand(state)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only returns children such that 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depth(child)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threshold</a:t>
                </a:r>
              </a:p>
              <a:p>
                <a:pPr lvl="2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prevents search from going down infinite path</a:t>
                </a:r>
              </a:p>
              <a:p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First threshold is 1</a:t>
                </a:r>
              </a:p>
              <a:p>
                <a:pPr lvl="1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do not find solution, increment threshold and repeat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072148" y="1573161"/>
                <a:ext cx="7869711" cy="4648200"/>
              </a:xfrm>
              <a:blipFill>
                <a:blip r:embed="rId2"/>
                <a:stretch>
                  <a:fillRect l="-1394" t="-2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7522175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0ED310-C0B4-41DE-8A25-3057F5915B43}"/>
              </a:ext>
            </a:extLst>
          </p:cNvPr>
          <p:cNvSpPr txBox="1"/>
          <p:nvPr/>
        </p:nvSpPr>
        <p:spPr>
          <a:xfrm>
            <a:off x="961697" y="421601"/>
            <a:ext cx="5474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Iterative deepening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58FD0B3-BE38-474D-8C86-9876C7D524DB}"/>
                  </a:ext>
                </a:extLst>
              </p:cNvPr>
              <p:cNvSpPr/>
              <p:nvPr/>
            </p:nvSpPr>
            <p:spPr>
              <a:xfrm>
                <a:off x="1292352" y="1716265"/>
                <a:ext cx="9599765" cy="24929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function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ITERATIVE-DEEPENING-SEARCH (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problem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return 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solution, or failure</a:t>
                </a:r>
              </a:p>
              <a:p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input: 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problem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 problem</a:t>
                </a:r>
              </a:p>
              <a:p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depth = 0 to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</a:t>
                </a:r>
              </a:p>
              <a:p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result := DEPTH-LIMITED-SEARCH(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problem, depth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if (result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cutoff) </a:t>
                </a:r>
                <a:r>
                  <a:rPr lang="en-US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return 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result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58FD0B3-BE38-474D-8C86-9876C7D524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352" y="1716265"/>
                <a:ext cx="9599765" cy="2492990"/>
              </a:xfrm>
              <a:prstGeom prst="rect">
                <a:avLst/>
              </a:prstGeom>
              <a:blipFill>
                <a:blip r:embed="rId2"/>
                <a:stretch>
                  <a:fillRect l="-1143" t="-2451" b="-5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B0C7856-9DCF-4203-A431-E88A9B8AFCFC}"/>
              </a:ext>
            </a:extLst>
          </p:cNvPr>
          <p:cNvSpPr txBox="1"/>
          <p:nvPr/>
        </p:nvSpPr>
        <p:spPr>
          <a:xfrm>
            <a:off x="1292352" y="4620517"/>
            <a:ext cx="9268233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3.18    The iterative deepening search algorithm, which repeatedly applies depth-limited search with increasing limits. It terminates when a solution is found or if the depth-limited search returns failure, meaning that no solution exists.</a:t>
            </a:r>
          </a:p>
        </p:txBody>
      </p:sp>
    </p:spTree>
    <p:extLst>
      <p:ext uri="{BB962C8B-B14F-4D97-AF65-F5344CB8AC3E}">
        <p14:creationId xmlns:p14="http://schemas.microsoft.com/office/powerpoint/2010/main" val="4250112126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0ED310-C0B4-41DE-8A25-3057F5915B43}"/>
              </a:ext>
            </a:extLst>
          </p:cNvPr>
          <p:cNvSpPr txBox="1"/>
          <p:nvPr/>
        </p:nvSpPr>
        <p:spPr>
          <a:xfrm>
            <a:off x="943766" y="618824"/>
            <a:ext cx="8743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Iterative deepening search: </a:t>
            </a:r>
            <a:r>
              <a:rPr lang="en-US" sz="2800" dirty="0"/>
              <a:t>a different version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8FD0B3-BE38-474D-8C86-9876C7D524DB}"/>
              </a:ext>
            </a:extLst>
          </p:cNvPr>
          <p:cNvSpPr/>
          <p:nvPr/>
        </p:nvSpPr>
        <p:spPr>
          <a:xfrm>
            <a:off x="1524000" y="1940383"/>
            <a:ext cx="943983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Iterative-Deepening-Search (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return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soln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limit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to MAX-INT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result := Depth-Limited-Search(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problem, limit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if (result != cutoff)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return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end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function</a:t>
            </a:r>
          </a:p>
        </p:txBody>
      </p:sp>
    </p:spTree>
    <p:extLst>
      <p:ext uri="{BB962C8B-B14F-4D97-AF65-F5344CB8AC3E}">
        <p14:creationId xmlns:p14="http://schemas.microsoft.com/office/powerpoint/2010/main" val="928969219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57" y="409370"/>
            <a:ext cx="8521704" cy="858991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  <a:cs typeface="Times New Roman" panose="02020603050405020304" pitchFamily="18" charset="0"/>
              </a:rPr>
              <a:t>Iterative Deepening Search : </a:t>
            </a:r>
            <a:r>
              <a:rPr lang="en-US" sz="36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Examples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b="80317"/>
          <a:stretch/>
        </p:blipFill>
        <p:spPr bwMode="auto">
          <a:xfrm>
            <a:off x="747560" y="1765203"/>
            <a:ext cx="10934688" cy="38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52B2B47-1B17-417C-8EBA-242252DA7FFE}"/>
              </a:ext>
            </a:extLst>
          </p:cNvPr>
          <p:cNvSpPr/>
          <p:nvPr/>
        </p:nvSpPr>
        <p:spPr>
          <a:xfrm>
            <a:off x="747560" y="5643605"/>
            <a:ext cx="10115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3.19   Four iterations of iterative deepening search on a binary tree.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Black circles indicate nodes have been removed from memory.</a:t>
            </a:r>
          </a:p>
        </p:txBody>
      </p:sp>
    </p:spTree>
    <p:extLst>
      <p:ext uri="{BB962C8B-B14F-4D97-AF65-F5344CB8AC3E}">
        <p14:creationId xmlns:p14="http://schemas.microsoft.com/office/powerpoint/2010/main" val="840146558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EE1BE3DA-4FB6-453F-A292-B1A13B9034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958578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  <a:cs typeface="Times New Roman" panose="02020603050405020304" pitchFamily="18" charset="0"/>
              </a:rPr>
              <a:t>Iterative Deepening Search: </a:t>
            </a:r>
            <a:r>
              <a:rPr lang="en-US" sz="36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Examples</a:t>
            </a:r>
            <a:endParaRPr lang="en-US" altLang="en-US" sz="3600" dirty="0">
              <a:latin typeface="+mn-lt"/>
            </a:endParaRPr>
          </a:p>
        </p:txBody>
      </p:sp>
      <p:pic>
        <p:nvPicPr>
          <p:cNvPr id="50180" name="Picture 4" descr="ids-progress3c">
            <a:extLst>
              <a:ext uri="{FF2B5EF4-FFF2-40B4-BE49-F238E27FC236}">
                <a16:creationId xmlns:a16="http://schemas.microsoft.com/office/drawing/2014/main" id="{9B7ABA61-C1A0-4901-85CC-4F3C9E6656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48"/>
          <a:stretch/>
        </p:blipFill>
        <p:spPr bwMode="auto">
          <a:xfrm>
            <a:off x="505097" y="1811383"/>
            <a:ext cx="11286309" cy="445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395456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B897E4BE-8199-4A8D-8C00-7427B669DF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10515600" cy="853440"/>
          </a:xfrm>
        </p:spPr>
        <p:txBody>
          <a:bodyPr/>
          <a:lstStyle/>
          <a:p>
            <a:r>
              <a:rPr lang="en-US" sz="3200" dirty="0">
                <a:latin typeface="+mn-lt"/>
                <a:cs typeface="Times New Roman" panose="02020603050405020304" pitchFamily="18" charset="0"/>
              </a:rPr>
              <a:t>Iterative Deepening Search: 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Examples</a:t>
            </a:r>
            <a:endParaRPr lang="en-US" altLang="en-US" sz="4000" dirty="0">
              <a:latin typeface="+mn-lt"/>
            </a:endParaRPr>
          </a:p>
        </p:txBody>
      </p:sp>
      <p:pic>
        <p:nvPicPr>
          <p:cNvPr id="51204" name="Picture 4" descr="ids-progress4c">
            <a:extLst>
              <a:ext uri="{FF2B5EF4-FFF2-40B4-BE49-F238E27FC236}">
                <a16:creationId xmlns:a16="http://schemas.microsoft.com/office/drawing/2014/main" id="{D8804F00-FE81-4453-AE53-91B906C98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040524"/>
            <a:ext cx="10639097" cy="561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509114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57" y="409370"/>
            <a:ext cx="1844481" cy="3532009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Iterative Deepening Search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9062" y="0"/>
            <a:ext cx="9196467" cy="689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05386195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A544177-C0AA-43E0-A217-9310AAE60E51}"/>
              </a:ext>
            </a:extLst>
          </p:cNvPr>
          <p:cNvSpPr txBox="1"/>
          <p:nvPr/>
        </p:nvSpPr>
        <p:spPr>
          <a:xfrm>
            <a:off x="742278" y="4765638"/>
            <a:ext cx="9910061" cy="1625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86BD36-A0D0-4225-89BE-F1D403F6054E}"/>
              </a:ext>
            </a:extLst>
          </p:cNvPr>
          <p:cNvSpPr txBox="1"/>
          <p:nvPr/>
        </p:nvSpPr>
        <p:spPr>
          <a:xfrm>
            <a:off x="634701" y="903642"/>
            <a:ext cx="9811450" cy="18817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3EA2DAE-73BD-4D4E-846F-C32DDB2C54CE}"/>
              </a:ext>
            </a:extLst>
          </p:cNvPr>
          <p:cNvSpPr txBox="1">
            <a:spLocks noChangeArrowheads="1"/>
          </p:cNvSpPr>
          <p:nvPr/>
        </p:nvSpPr>
        <p:spPr>
          <a:xfrm>
            <a:off x="1316736" y="236793"/>
            <a:ext cx="7745361" cy="88848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>
                <a:latin typeface="+mn-lt"/>
              </a:rPr>
              <a:t>Iterative deepening search - Analysis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DA6AEB-E7BE-4F54-AF01-B15E0B83560E}"/>
              </a:ext>
            </a:extLst>
          </p:cNvPr>
          <p:cNvSpPr txBox="1"/>
          <p:nvPr/>
        </p:nvSpPr>
        <p:spPr>
          <a:xfrm>
            <a:off x="1316736" y="1125281"/>
            <a:ext cx="937564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indent="-4619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Iterative deepening search (IDS) requires that states are generated multiple times, but is not too costly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 search tree with branching factor, say, b at each level,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of the nodes are in the bottom level.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does not matter much that the upper levels are generated multiple times.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IDS, the nodes on the bottom level (depth d) are generated once, those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next-to-bottom level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generated twice, and so on,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 to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children of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root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are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generated (d + 1) times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376363" lvl="2" indent="-4619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Thus,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total number of nodes generated in the worst case is  </a:t>
            </a:r>
          </a:p>
          <a:p>
            <a:pPr algn="ctr"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IDS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(d+1)b</a:t>
            </a:r>
            <a:r>
              <a:rPr lang="en-US" alt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d b</a:t>
            </a:r>
            <a:r>
              <a:rPr lang="en-US" alt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(d-1)b</a:t>
            </a:r>
            <a:r>
              <a:rPr lang="en-US" alt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… + 3b</a:t>
            </a:r>
            <a:r>
              <a:rPr lang="en-US" alt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d-2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+2b</a:t>
            </a:r>
            <a:r>
              <a:rPr lang="en-US" alt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d-1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+ 1b</a:t>
            </a:r>
            <a:r>
              <a:rPr lang="en-US" alt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2"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which gives a time complexity of  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O(b</a:t>
            </a:r>
            <a:r>
              <a:rPr lang="en-US" altLang="en-US" sz="2400" i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61960875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EAB2012-28FB-4010-9953-A90338123D76}"/>
              </a:ext>
            </a:extLst>
          </p:cNvPr>
          <p:cNvSpPr txBox="1"/>
          <p:nvPr/>
        </p:nvSpPr>
        <p:spPr>
          <a:xfrm>
            <a:off x="753036" y="1426873"/>
            <a:ext cx="9811450" cy="18817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AA9995EC-7E1D-464A-A697-F26F0FED17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36793"/>
            <a:ext cx="7745361" cy="888488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Iterative deepening search - Analysis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C1193C26-F57B-4149-93C7-EE78E62BC7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308539"/>
            <a:ext cx="10515600" cy="5139248"/>
          </a:xfrm>
        </p:spPr>
        <p:txBody>
          <a:bodyPr>
            <a:noAutofit/>
          </a:bodyPr>
          <a:lstStyle/>
          <a:p>
            <a:pPr marL="461963" indent="-461963">
              <a:lnSpc>
                <a:spcPct val="80000"/>
              </a:lnSpc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nodes generated in a DLS to depth 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branching factor 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i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DLS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b</a:t>
            </a:r>
            <a:r>
              <a:rPr lang="en-US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b</a:t>
            </a:r>
            <a:r>
              <a:rPr lang="en-US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b</a:t>
            </a:r>
            <a:r>
              <a:rPr lang="en-US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… + b</a:t>
            </a:r>
            <a:r>
              <a:rPr lang="en-US" altLang="en-US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b</a:t>
            </a:r>
            <a:r>
              <a:rPr lang="en-US" altLang="en-US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b</a:t>
            </a:r>
            <a:r>
              <a:rPr lang="en-US" altLang="en-US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=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0000FF"/>
                </a:solidFill>
              </a:rPr>
              <a:t>b</a:t>
            </a:r>
            <a:r>
              <a:rPr lang="en-US" sz="2400" i="1" baseline="30000" dirty="0">
                <a:solidFill>
                  <a:srgbClr val="0000FF"/>
                </a:solidFill>
              </a:rPr>
              <a:t>d</a:t>
            </a:r>
            <a:r>
              <a:rPr lang="en-US" sz="2400" baseline="30000" dirty="0">
                <a:solidFill>
                  <a:srgbClr val="0000FF"/>
                </a:solidFill>
              </a:rPr>
              <a:t>+1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endParaRPr lang="en-US" alt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indent="-461963">
              <a:lnSpc>
                <a:spcPct val="80000"/>
              </a:lnSpc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nodes generated in an IDS to depth 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branching factor 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i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IDS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+1)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-1)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… + 3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+2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O(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i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indent="-461963"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= 10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= 5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914400" lvl="1" indent="-457200">
              <a:lnSpc>
                <a:spcPct val="8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DLS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 + 10 + 100 + 1,000 + 10,000 + 100,000 = 111,111</a:t>
            </a:r>
          </a:p>
          <a:p>
            <a:pPr marL="914400" lvl="1" indent="-457200">
              <a:lnSpc>
                <a:spcPct val="8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IDS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6 + 50 + 400 + 3,000 + 20,000 + 100,000 = 123,456</a:t>
            </a:r>
          </a:p>
          <a:p>
            <a:pPr>
              <a:lnSpc>
                <a:spcPct val="80000"/>
              </a:lnSpc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indent="-461963"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Overhead = (123,456 - 111,111)/111,111 = 11%</a:t>
            </a:r>
          </a:p>
        </p:txBody>
      </p:sp>
    </p:spTree>
    <p:extLst>
      <p:ext uri="{BB962C8B-B14F-4D97-AF65-F5344CB8AC3E}">
        <p14:creationId xmlns:p14="http://schemas.microsoft.com/office/powerpoint/2010/main" val="2712330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01469CA-5A57-4D34-B31A-1FDE69A56FF5}"/>
              </a:ext>
            </a:extLst>
          </p:cNvPr>
          <p:cNvSpPr txBox="1"/>
          <p:nvPr/>
        </p:nvSpPr>
        <p:spPr>
          <a:xfrm>
            <a:off x="1247888" y="1346993"/>
            <a:ext cx="9277280" cy="233852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672493-0357-4605-BF91-7F8DAFFE8A3A}"/>
              </a:ext>
            </a:extLst>
          </p:cNvPr>
          <p:cNvSpPr txBox="1"/>
          <p:nvPr/>
        </p:nvSpPr>
        <p:spPr>
          <a:xfrm>
            <a:off x="1750423" y="1346992"/>
            <a:ext cx="869115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indent="-461963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 for a formulated (original) problem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an action sequence.</a:t>
            </a:r>
          </a:p>
          <a:p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indent="-4619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Search algorithms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by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considering various possible action sequences.</a:t>
            </a:r>
          </a:p>
          <a:p>
            <a:pPr marL="919163" lvl="1" indent="-461963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Starting at the initial state, apply the possible action sequences to form a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search tree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</a:p>
          <a:p>
            <a:pPr marL="1376363" lvl="2" indent="-461963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initial state at the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1376363" lvl="2" indent="-461963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branches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actions and </a:t>
            </a:r>
          </a:p>
          <a:p>
            <a:pPr marL="1376363" lvl="2" indent="-461963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corresponding to states in the state space of the problem.</a:t>
            </a:r>
          </a:p>
          <a:p>
            <a:pPr marL="461963" indent="-461963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Up-Down Arrow 3"/>
          <p:cNvSpPr/>
          <p:nvPr/>
        </p:nvSpPr>
        <p:spPr>
          <a:xfrm>
            <a:off x="4095641" y="2083013"/>
            <a:ext cx="365760" cy="61264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12466" y="2032608"/>
            <a:ext cx="5912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e.g., a mouse takes a sequence of actions (based on percepts) running within any given maze which has its associated graph.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70484" y="5917473"/>
            <a:ext cx="6650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e.g., Based on search algorithms applied, for each possible action sequence, form a search tree. (The conversion from graph to tree(s).</a:t>
            </a:r>
          </a:p>
        </p:txBody>
      </p:sp>
    </p:spTree>
    <p:extLst>
      <p:ext uri="{BB962C8B-B14F-4D97-AF65-F5344CB8AC3E}">
        <p14:creationId xmlns:p14="http://schemas.microsoft.com/office/powerpoint/2010/main" val="1832465862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FE2E7A-A6F7-4BB0-997B-6A5119E68A97}"/>
              </a:ext>
            </a:extLst>
          </p:cNvPr>
          <p:cNvSpPr txBox="1"/>
          <p:nvPr/>
        </p:nvSpPr>
        <p:spPr>
          <a:xfrm>
            <a:off x="333487" y="2969528"/>
            <a:ext cx="10682344" cy="192520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AA9995EC-7E1D-464A-A697-F26F0FED17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36793"/>
            <a:ext cx="7745361" cy="888488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Iterative deepening search - Analysis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C1193C26-F57B-4149-93C7-EE78E62BC7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545484"/>
            <a:ext cx="10295965" cy="47298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Numerical comparison between IDS and BFS: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Assume b = 10, d = 5, and solution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”far right”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search tree:</a:t>
            </a:r>
          </a:p>
          <a:p>
            <a:pPr marL="0" indent="0">
              <a:buNone/>
            </a:pP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= 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10, 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= 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BFS</a:t>
            </a:r>
            <a:r>
              <a:rPr lang="en-US" altLang="en-US" sz="2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+ 100 + 1,000 + 10, 000 + 100,000 + 999,990 = 1,111,100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IDS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6 + 50 + 400 + 3,000 + 20,000 + 100,000 = 123,456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IDS is actually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faster than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BFS!</a:t>
            </a:r>
          </a:p>
          <a:p>
            <a:pPr marL="457200" indent="-457200">
              <a:lnSpc>
                <a:spcPct val="8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other nodes at depth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not expanded</a:t>
            </a: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250996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CF0BC8-98E4-47C9-9DDB-A377FB3C71BE}"/>
              </a:ext>
            </a:extLst>
          </p:cNvPr>
          <p:cNvSpPr txBox="1"/>
          <p:nvPr/>
        </p:nvSpPr>
        <p:spPr>
          <a:xfrm>
            <a:off x="570305" y="2168806"/>
            <a:ext cx="9811450" cy="18817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283" y="231254"/>
            <a:ext cx="9792844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n-lt"/>
              </a:rPr>
              <a:t>Analysis – Properties of </a:t>
            </a:r>
            <a:r>
              <a:rPr lang="en-US" altLang="en-US" sz="3600" dirty="0">
                <a:latin typeface="+mn-lt"/>
              </a:rPr>
              <a:t>Iterative deepening search </a:t>
            </a:r>
            <a:endParaRPr lang="en-US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9640" y="1556818"/>
            <a:ext cx="9217152" cy="4987418"/>
          </a:xfrm>
        </p:spPr>
        <p:txBody>
          <a:bodyPr>
            <a:noAutofit/>
          </a:bodyPr>
          <a:lstStyle/>
          <a:p>
            <a:pPr marL="461963" indent="-461963">
              <a:lnSpc>
                <a:spcPct val="100000"/>
              </a:lnSpc>
              <a:spcAft>
                <a:spcPts val="1200"/>
              </a:spcAft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about the repeated work?</a:t>
            </a:r>
          </a:p>
          <a:p>
            <a:pPr marL="461963" indent="-461963">
              <a:lnSpc>
                <a:spcPct val="100000"/>
              </a:lnSpc>
              <a:spcAft>
                <a:spcPts val="1200"/>
              </a:spcAft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complexity (number of generated nodes)</a:t>
            </a:r>
          </a:p>
          <a:p>
            <a:pPr marL="914400" lvl="1" indent="-45720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+ [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+ .. + [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.. +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600" i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914400" lvl="1" indent="-45720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(</a:t>
            </a:r>
            <a:r>
              <a:rPr lang="en-US" sz="2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-1) </a:t>
            </a:r>
            <a:r>
              <a:rPr lang="en-US" sz="2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6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+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+ (1) </a:t>
            </a:r>
            <a:r>
              <a:rPr lang="en-US" sz="2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600" i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6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6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O(</a:t>
            </a:r>
            <a:r>
              <a:rPr lang="en-US" sz="2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600" i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63550" lvl="1" indent="-460375">
              <a:lnSpc>
                <a:spcPct val="100000"/>
              </a:lnSpc>
              <a:spcAft>
                <a:spcPts val="1200"/>
              </a:spcAft>
            </a:pP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Iterative deepening search uses only linear space and not much more time than other uninformed algorithms </a:t>
            </a:r>
          </a:p>
          <a:p>
            <a:pPr marL="463550" lvl="1" indent="-460375">
              <a:lnSpc>
                <a:spcPct val="100000"/>
              </a:lnSpc>
              <a:spcAft>
                <a:spcPts val="1200"/>
              </a:spcAft>
            </a:pP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general, when the search space is large and the depth of the solution is not known, iterative deepening is the preferred uniformed search method.</a:t>
            </a:r>
          </a:p>
        </p:txBody>
      </p:sp>
    </p:spTree>
    <p:extLst>
      <p:ext uri="{BB962C8B-B14F-4D97-AF65-F5344CB8AC3E}">
        <p14:creationId xmlns:p14="http://schemas.microsoft.com/office/powerpoint/2010/main" val="1360517900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CF340913-0DD9-4028-A527-7A5B942A14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Properties of iterative deepening search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F1F493BD-3594-46D6-9CAC-0CE0AFD754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00807" y="1920218"/>
            <a:ext cx="9235966" cy="3960320"/>
          </a:xfrm>
        </p:spPr>
        <p:txBody>
          <a:bodyPr/>
          <a:lstStyle/>
          <a:p>
            <a:pPr marL="461963" indent="-461963"/>
            <a:r>
              <a:rPr lang="en-US" altLang="en-US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Complete?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Yes</a:t>
            </a:r>
          </a:p>
          <a:p>
            <a:pPr marL="461963" indent="-461963"/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indent="-461963"/>
            <a:r>
              <a:rPr lang="en-US" altLang="en-US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Time?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d+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d b</a:t>
            </a:r>
            <a:r>
              <a:rPr lang="en-US" alt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(d-1)b</a:t>
            </a:r>
            <a:r>
              <a:rPr lang="en-US" alt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… + b</a:t>
            </a:r>
            <a:r>
              <a:rPr lang="en-US" alt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61963" indent="-461963"/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indent="-461963"/>
            <a:r>
              <a:rPr lang="en-US" altLang="en-US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Space?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bd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61963" indent="-461963"/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indent="-461963"/>
            <a:r>
              <a:rPr lang="en-US" altLang="en-US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Optimal?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Yes, 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step cost = 1</a:t>
            </a:r>
          </a:p>
        </p:txBody>
      </p:sp>
    </p:spTree>
    <p:extLst>
      <p:ext uri="{BB962C8B-B14F-4D97-AF65-F5344CB8AC3E}">
        <p14:creationId xmlns:p14="http://schemas.microsoft.com/office/powerpoint/2010/main" val="2090638621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6123" y="311508"/>
            <a:ext cx="5031658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46123" y="1280651"/>
                <a:ext cx="9316318" cy="5002161"/>
              </a:xfrm>
            </p:spPr>
            <p:txBody>
              <a:bodyPr>
                <a:noAutofit/>
              </a:bodyPr>
              <a:lstStyle/>
              <a:p>
                <a:pPr lvl="1">
                  <a:buNone/>
                </a:pPr>
                <a:endParaRPr lang="en-US" sz="2800" dirty="0"/>
              </a:p>
              <a:p>
                <a:pPr marL="461963" indent="-461963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Repeated work is approximately </a:t>
                </a:r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1/b of total work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marL="914400" lvl="1" indent="-457200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Negligible</a:t>
                </a:r>
              </a:p>
              <a:p>
                <a:pPr marL="914400" lvl="1" indent="-457200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 b=10, d=5</a:t>
                </a:r>
              </a:p>
              <a:p>
                <a:pPr marL="1376363" lvl="2" indent="-461963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BFS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1,111,100</a:t>
                </a:r>
              </a:p>
              <a:p>
                <a:pPr marL="1376363" lvl="2" indent="-461963"/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8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IDS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123,456  (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≅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1,111,100</m:t>
                    </m:r>
                    <m:r>
                      <m:rPr>
                        <m:nor/>
                      </m:rPr>
                      <a:rPr lang="en-US" sz="2800" b="0" i="0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/10)</m:t>
                    </m:r>
                  </m:oMath>
                </a14:m>
                <a:endPara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/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61963" indent="-461963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Features</a:t>
                </a:r>
              </a:p>
              <a:p>
                <a:pPr marL="914400" lvl="1" indent="-457200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Shortest solution, not necessarily least cost</a:t>
                </a:r>
              </a:p>
              <a:p>
                <a:pPr marL="914400" lvl="1" indent="-457200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there a better way to decide threshold?  (</a:t>
                </a:r>
                <a:r>
                  <a:rPr lang="en-US" sz="2800" dirty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IDA*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46123" y="1280651"/>
                <a:ext cx="9316318" cy="5002161"/>
              </a:xfrm>
              <a:blipFill>
                <a:blip r:embed="rId2"/>
                <a:stretch>
                  <a:fillRect l="-1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476134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229168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Comparison of Search Techniques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397578"/>
              </p:ext>
            </p:extLst>
          </p:nvPr>
        </p:nvGraphicFramePr>
        <p:xfrm>
          <a:off x="1052052" y="1752601"/>
          <a:ext cx="5569974" cy="474027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7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80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0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80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80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09315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DFS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BFS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UCS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IDS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315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Complete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9315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Optimal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9315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Heuristic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697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400" baseline="30000" dirty="0" err="1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24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400" baseline="30000" dirty="0">
                          <a:solidFill>
                            <a:schemeClr val="tx1"/>
                          </a:solidFill>
                        </a:rPr>
                        <a:t>d+1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400" baseline="30000" dirty="0" err="1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24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rgbClr val="0000FF"/>
                          </a:solidFill>
                        </a:rPr>
                        <a:t>b</a:t>
                      </a:r>
                      <a:r>
                        <a:rPr lang="en-US" sz="2400" baseline="30000" dirty="0" err="1">
                          <a:solidFill>
                            <a:srgbClr val="0000FF"/>
                          </a:solidFill>
                        </a:rPr>
                        <a:t>d</a:t>
                      </a:r>
                      <a:endParaRPr lang="en-US" sz="2400" baseline="300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9315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Space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bm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400" baseline="30000" dirty="0">
                          <a:solidFill>
                            <a:schemeClr val="tx1"/>
                          </a:solidFill>
                        </a:rPr>
                        <a:t>d+1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400" baseline="30000" dirty="0" err="1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24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rgbClr val="0000FF"/>
                          </a:solidFill>
                        </a:rPr>
                        <a:t>bd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2026" y="5103458"/>
            <a:ext cx="5569974" cy="1754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95029716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63A0190-1A45-4D18-A5F3-E9E47F5D09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059378"/>
              </p:ext>
            </p:extLst>
          </p:nvPr>
        </p:nvGraphicFramePr>
        <p:xfrm>
          <a:off x="1035268" y="1236334"/>
          <a:ext cx="10121463" cy="2791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3525393352"/>
                    </a:ext>
                  </a:extLst>
                </a:gridCol>
                <a:gridCol w="8292663">
                  <a:extLst>
                    <a:ext uri="{9D8B030D-6E8A-4147-A177-3AD203B41FA5}">
                      <a16:colId xmlns:a16="http://schemas.microsoft.com/office/drawing/2014/main" val="43318227"/>
                    </a:ext>
                  </a:extLst>
                </a:gridCol>
              </a:tblGrid>
              <a:tr h="993226"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u="none" strike="noStrike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Criterion</a:t>
                      </a:r>
                      <a:endParaRPr lang="en-US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u="none" strike="noStrike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Breadth-     Uniform-         Depth-      Depth-                Iterative</a:t>
                      </a:r>
                    </a:p>
                    <a:p>
                      <a:pPr algn="l"/>
                      <a:r>
                        <a:rPr lang="en-US" sz="2400" b="0" i="0" u="none" strike="noStrike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First            Cost                 First          Limited              Deepening</a:t>
                      </a:r>
                      <a:endParaRPr lang="en-US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261372"/>
                  </a:ext>
                </a:extLst>
              </a:tr>
              <a:tr h="384549">
                <a:tc>
                  <a:txBody>
                    <a:bodyPr/>
                    <a:lstStyle/>
                    <a:p>
                      <a:r>
                        <a:rPr lang="en-US" sz="28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Complete? </a:t>
                      </a:r>
                    </a:p>
                    <a:p>
                      <a:r>
                        <a:rPr lang="en-US" sz="28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Time </a:t>
                      </a:r>
                    </a:p>
                    <a:p>
                      <a:r>
                        <a:rPr lang="en-US" sz="28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Space </a:t>
                      </a:r>
                    </a:p>
                    <a:p>
                      <a:r>
                        <a:rPr lang="es-ES" sz="2800" b="0" i="0" u="none" strike="noStrike" kern="1200" baseline="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Optimal</a:t>
                      </a:r>
                      <a:r>
                        <a:rPr lang="es-ES" sz="28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 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i="0" u="none" strike="noStrike" kern="1200" baseline="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Yes</a:t>
                      </a:r>
                      <a:r>
                        <a:rPr lang="en-US" sz="2800" b="0" i="0" u="none" strike="noStrike" kern="1200" baseline="300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8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2800" b="0" i="0" u="none" strike="noStrike" kern="1200" baseline="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Yes</a:t>
                      </a:r>
                      <a:r>
                        <a:rPr lang="en-US" sz="2800" b="0" i="0" u="none" strike="noStrike" kern="1200" baseline="300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8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i="0" u="none" strike="noStrike" kern="1200" baseline="300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8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No         Yes, if </a:t>
                      </a:r>
                      <a:r>
                        <a:rPr lang="en-US" sz="2800" b="0" i="0" u="none" strike="noStrike" kern="1200" baseline="0" dirty="0">
                          <a:solidFill>
                            <a:schemeClr val="dk1"/>
                          </a:solidFill>
                          <a:latin typeface="French Script MT" panose="03020402040607040605" pitchFamily="66" charset="0"/>
                          <a:ea typeface="+mn-ea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≥ d      </a:t>
                      </a:r>
                      <a:r>
                        <a:rPr lang="en-US" sz="2800" b="0" i="0" u="none" strike="noStrike" kern="1200" baseline="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Yes</a:t>
                      </a:r>
                      <a:r>
                        <a:rPr lang="en-US" sz="2800" b="0" i="0" u="none" strike="noStrike" kern="1200" baseline="300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  <a:endParaRPr lang="en-US" sz="2800" b="0" i="0" u="none" strike="noStrike" kern="1200" baseline="300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O(b</a:t>
                      </a:r>
                      <a:r>
                        <a:rPr lang="en-US" sz="2800" b="0" i="0" u="none" strike="noStrike" kern="1200" baseline="300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d+1</a:t>
                      </a:r>
                      <a:r>
                        <a:rPr lang="en-US" sz="28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2800" b="0" i="0" u="none" strike="noStrike" kern="1200" baseline="300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O( </a:t>
                      </a:r>
                      <a:r>
                        <a:rPr lang="en-US" altLang="en-US" sz="28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800" b="0" i="0" u="none" strike="noStrike" kern="1200" baseline="300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⌈ </a:t>
                      </a:r>
                      <a:r>
                        <a:rPr lang="en-US" altLang="en-US" sz="2800" i="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C*/ </a:t>
                      </a:r>
                      <a:r>
                        <a:rPr lang="el-GR" altLang="en-US" sz="2800" i="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</a:t>
                      </a:r>
                      <a:r>
                        <a:rPr lang="en-US" sz="2800" b="0" i="0" u="none" strike="noStrike" kern="1200" baseline="300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⌉ </a:t>
                      </a:r>
                      <a:r>
                        <a:rPr lang="en-US" altLang="en-US" sz="28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2800" dirty="0"/>
                        <a:t>   </a:t>
                      </a:r>
                      <a:r>
                        <a:rPr lang="en-US" sz="28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O(</a:t>
                      </a:r>
                      <a:r>
                        <a:rPr lang="en-US" sz="2800" b="0" i="0" u="none" strike="noStrike" kern="1200" baseline="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800" b="0" i="0" u="none" strike="noStrike" kern="1200" baseline="300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28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     O(b</a:t>
                      </a:r>
                      <a:r>
                        <a:rPr lang="en-US" sz="2800" b="0" i="0" u="none" strike="noStrike" kern="1200" baseline="30000" dirty="0">
                          <a:solidFill>
                            <a:schemeClr val="dk1"/>
                          </a:solidFill>
                          <a:latin typeface="French Script MT" panose="03020402040607040605" pitchFamily="66" charset="0"/>
                          <a:ea typeface="+mn-ea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)              O(b</a:t>
                      </a:r>
                      <a:r>
                        <a:rPr lang="en-US" sz="2800" b="0" i="0" u="none" strike="noStrike" kern="1200" baseline="300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28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b="0" i="0" u="none" strike="noStrike" kern="1200" baseline="300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O(b</a:t>
                      </a:r>
                      <a:r>
                        <a:rPr lang="en-US" sz="2800" b="0" i="0" u="none" strike="noStrike" kern="1200" baseline="300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d+1</a:t>
                      </a:r>
                      <a:r>
                        <a:rPr lang="en-US" sz="28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2800" b="0" i="0" u="none" strike="noStrike" kern="1200" baseline="300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8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O( </a:t>
                      </a:r>
                      <a:r>
                        <a:rPr lang="en-US" altLang="en-US" sz="28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800" b="0" i="0" u="none" strike="noStrike" kern="1200" baseline="300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⌈ </a:t>
                      </a:r>
                      <a:r>
                        <a:rPr lang="en-US" altLang="en-US" sz="2800" i="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C*/ </a:t>
                      </a:r>
                      <a:r>
                        <a:rPr lang="el-GR" altLang="en-US" sz="2800" i="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</a:t>
                      </a:r>
                      <a:r>
                        <a:rPr lang="en-US" sz="2800" b="0" i="0" u="none" strike="noStrike" kern="1200" baseline="300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⌉ </a:t>
                      </a:r>
                      <a:r>
                        <a:rPr lang="en-US" altLang="en-US" sz="28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2800" dirty="0"/>
                        <a:t>    </a:t>
                      </a:r>
                      <a:r>
                        <a:rPr lang="en-US" sz="28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O(</a:t>
                      </a:r>
                      <a:r>
                        <a:rPr lang="en-US" sz="2800" b="0" i="0" u="none" strike="noStrike" kern="1200" baseline="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800" b="0" i="0" u="none" strike="noStrike" kern="1200" baseline="300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28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O(b</a:t>
                      </a:r>
                      <a:r>
                        <a:rPr lang="en-US" sz="2800" b="0" i="0" u="none" strike="noStrike" kern="1200" baseline="30000" dirty="0">
                          <a:solidFill>
                            <a:schemeClr val="dk1"/>
                          </a:solidFill>
                          <a:latin typeface="French Script MT" panose="03020402040607040605" pitchFamily="66" charset="0"/>
                          <a:ea typeface="+mn-ea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)              O(b</a:t>
                      </a:r>
                      <a:r>
                        <a:rPr lang="en-US" sz="2800" b="0" i="0" u="none" strike="noStrike" kern="1200" baseline="300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28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b="0" i="0" u="none" strike="noStrike" kern="1200" baseline="300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s-ES" sz="2800" b="0" i="0" u="none" strike="noStrike" kern="1200" baseline="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Yes</a:t>
                      </a:r>
                      <a:r>
                        <a:rPr lang="es-ES" sz="2800" b="0" i="0" u="none" strike="noStrike" kern="1200" baseline="300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s-ES" sz="28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Yes                No          </a:t>
                      </a:r>
                      <a:r>
                        <a:rPr lang="es-ES" sz="2800" b="0" i="0" u="none" strike="noStrike" kern="1200" baseline="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es-ES" sz="28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 </a:t>
                      </a:r>
                      <a:r>
                        <a:rPr lang="es-ES" sz="2800" b="0" i="0" u="none" strike="noStrike" kern="1200" baseline="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Yes</a:t>
                      </a:r>
                      <a:r>
                        <a:rPr lang="es-ES" sz="2800" b="0" i="0" u="none" strike="noStrike" kern="1200" baseline="300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</a:t>
                      </a:r>
                      <a:endParaRPr lang="en-US" sz="2800" baseline="30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323899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38C94782-CF7D-4D1D-A8B2-3DA059A2FCC1}"/>
              </a:ext>
            </a:extLst>
          </p:cNvPr>
          <p:cNvSpPr/>
          <p:nvPr/>
        </p:nvSpPr>
        <p:spPr>
          <a:xfrm>
            <a:off x="1035269" y="4203825"/>
            <a:ext cx="1012146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branching factor 	       d, depth of shallowest solution 	</a:t>
            </a:r>
            <a:r>
              <a:rPr lang="en-US" sz="2800" dirty="0">
                <a:solidFill>
                  <a:schemeClr val="dk1"/>
                </a:solidFill>
                <a:latin typeface="French Script MT" panose="03020402040607040605" pitchFamily="66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depth limit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m, depth of search tree   C</a:t>
            </a:r>
            <a:r>
              <a:rPr lang="en-US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∗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cost of optimal solution</a:t>
            </a:r>
          </a:p>
          <a:p>
            <a:r>
              <a:rPr lang="en-US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 b is finite</a:t>
            </a:r>
          </a:p>
          <a:p>
            <a:r>
              <a:rPr lang="en-US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step costs &gt; 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∊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some 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∊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0</a:t>
            </a:r>
          </a:p>
          <a:p>
            <a:r>
              <a:rPr lang="en-US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all step costs are the same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2FFA66-DAF6-45ED-A9DF-BB2565BECA76}"/>
              </a:ext>
            </a:extLst>
          </p:cNvPr>
          <p:cNvSpPr/>
          <p:nvPr/>
        </p:nvSpPr>
        <p:spPr>
          <a:xfrm>
            <a:off x="1035268" y="279805"/>
            <a:ext cx="71042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/>
              <a:t>Summary of algorithms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12917463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139564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2C44335-13A2-4D35-8089-958BFBC1E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17F6B-F3C2-452B-89AB-9CA96FCDAFF4}" type="slidenum">
              <a:rPr lang="en-US" altLang="en-US"/>
              <a:pPr/>
              <a:t>147</a:t>
            </a:fld>
            <a:endParaRPr lang="en-US" altLang="en-US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80D23EF7-87C9-4EF5-979D-E0817F62A2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5964936" cy="1083392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Repeated states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DDA9B458-2294-40AA-B330-FA2C83A662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90687"/>
            <a:ext cx="10515600" cy="4802187"/>
          </a:xfrm>
        </p:spPr>
        <p:txBody>
          <a:bodyPr/>
          <a:lstStyle/>
          <a:p>
            <a:pPr marL="463550" indent="-46355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Failure to detect repeated states can turn a linear problem into an exponential one!</a:t>
            </a:r>
            <a:r>
              <a:rPr lang="en-US" altLang="en-US" dirty="0"/>
              <a:t>
</a:t>
            </a:r>
          </a:p>
        </p:txBody>
      </p:sp>
      <p:pic>
        <p:nvPicPr>
          <p:cNvPr id="55300" name="Picture 4" descr="ribbon-space">
            <a:extLst>
              <a:ext uri="{FF2B5EF4-FFF2-40B4-BE49-F238E27FC236}">
                <a16:creationId xmlns:a16="http://schemas.microsoft.com/office/drawing/2014/main" id="{507B0F36-D19F-475A-80E9-E5F452177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773" y="2895599"/>
            <a:ext cx="9154139" cy="335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55487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2C44335-13A2-4D35-8089-958BFBC1E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17F6B-F3C2-452B-89AB-9CA96FCDAFF4}" type="slidenum">
              <a:rPr lang="en-US" altLang="en-US"/>
              <a:pPr/>
              <a:t>148</a:t>
            </a:fld>
            <a:endParaRPr lang="en-US" altLang="en-US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80D23EF7-87C9-4EF5-979D-E0817F62A2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6769608" cy="1325563"/>
          </a:xfrm>
        </p:spPr>
        <p:txBody>
          <a:bodyPr/>
          <a:lstStyle/>
          <a:p>
            <a:r>
              <a:rPr lang="en-US" altLang="en-US" sz="3600" dirty="0">
                <a:latin typeface="+mn-lt"/>
              </a:rPr>
              <a:t>Repeated states </a:t>
            </a:r>
            <a:r>
              <a:rPr lang="en-US" altLang="en-US" dirty="0">
                <a:latin typeface="+mn-lt"/>
              </a:rPr>
              <a:t>- </a:t>
            </a:r>
            <a:r>
              <a:rPr lang="en-US" altLang="en-US" sz="2800" dirty="0">
                <a:latin typeface="+mn-lt"/>
              </a:rPr>
              <a:t>continued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DDA9B458-2294-40AA-B330-FA2C83A662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90687"/>
            <a:ext cx="10515600" cy="4802187"/>
          </a:xfrm>
        </p:spPr>
        <p:txBody>
          <a:bodyPr/>
          <a:lstStyle/>
          <a:p>
            <a:pPr marL="463550" indent="-46355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Failure to detect repeated states can turn a linear problem into an exponential one!</a:t>
            </a:r>
            <a:r>
              <a:rPr lang="en-US" altLang="en-US" dirty="0"/>
              <a:t>
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B595297-77BB-4815-9CEC-A81C72AF09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415090"/>
              </p:ext>
            </p:extLst>
          </p:nvPr>
        </p:nvGraphicFramePr>
        <p:xfrm>
          <a:off x="1885696" y="2914226"/>
          <a:ext cx="3454400" cy="3011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3600">
                  <a:extLst>
                    <a:ext uri="{9D8B030D-6E8A-4147-A177-3AD203B41FA5}">
                      <a16:colId xmlns:a16="http://schemas.microsoft.com/office/drawing/2014/main" val="2542903022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11190503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1399292563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1980807855"/>
                    </a:ext>
                  </a:extLst>
                </a:gridCol>
              </a:tblGrid>
              <a:tr h="7527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103358"/>
                  </a:ext>
                </a:extLst>
              </a:tr>
              <a:tr h="752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215676"/>
                  </a:ext>
                </a:extLst>
              </a:tr>
              <a:tr h="752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461471"/>
                  </a:ext>
                </a:extLst>
              </a:tr>
              <a:tr h="7527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749075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B02F8A81-579E-4351-922C-F96E60D841D2}"/>
              </a:ext>
            </a:extLst>
          </p:cNvPr>
          <p:cNvSpPr/>
          <p:nvPr/>
        </p:nvSpPr>
        <p:spPr>
          <a:xfrm>
            <a:off x="1765808" y="2816352"/>
            <a:ext cx="231648" cy="2316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0931B91-4ADF-4A88-A701-69A5D069CB9F}"/>
              </a:ext>
            </a:extLst>
          </p:cNvPr>
          <p:cNvSpPr/>
          <p:nvPr/>
        </p:nvSpPr>
        <p:spPr>
          <a:xfrm>
            <a:off x="2627376" y="2809918"/>
            <a:ext cx="231648" cy="2316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1C086B2-B24A-4588-8FC0-B087C08E5354}"/>
              </a:ext>
            </a:extLst>
          </p:cNvPr>
          <p:cNvSpPr/>
          <p:nvPr/>
        </p:nvSpPr>
        <p:spPr>
          <a:xfrm>
            <a:off x="3480816" y="2788920"/>
            <a:ext cx="231648" cy="2316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3181502-8B74-402D-93DE-2A1D769D33A8}"/>
              </a:ext>
            </a:extLst>
          </p:cNvPr>
          <p:cNvSpPr/>
          <p:nvPr/>
        </p:nvSpPr>
        <p:spPr>
          <a:xfrm>
            <a:off x="4334256" y="2785534"/>
            <a:ext cx="231648" cy="2316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A312B00-2A70-4401-A929-806E053DD213}"/>
              </a:ext>
            </a:extLst>
          </p:cNvPr>
          <p:cNvSpPr/>
          <p:nvPr/>
        </p:nvSpPr>
        <p:spPr>
          <a:xfrm>
            <a:off x="5189728" y="2816014"/>
            <a:ext cx="231648" cy="2316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0D1FBDC-ABE4-45FE-A1C1-F4D7457388DB}"/>
              </a:ext>
            </a:extLst>
          </p:cNvPr>
          <p:cNvSpPr/>
          <p:nvPr/>
        </p:nvSpPr>
        <p:spPr>
          <a:xfrm>
            <a:off x="5189728" y="3529923"/>
            <a:ext cx="231648" cy="2316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4CF7126-3D07-4165-B057-B53DFFBC8C9E}"/>
              </a:ext>
            </a:extLst>
          </p:cNvPr>
          <p:cNvSpPr/>
          <p:nvPr/>
        </p:nvSpPr>
        <p:spPr>
          <a:xfrm>
            <a:off x="4334256" y="3542115"/>
            <a:ext cx="231648" cy="2316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75824D5-C905-4126-B87E-E482DF7CD55C}"/>
              </a:ext>
            </a:extLst>
          </p:cNvPr>
          <p:cNvSpPr/>
          <p:nvPr/>
        </p:nvSpPr>
        <p:spPr>
          <a:xfrm>
            <a:off x="3480816" y="3542115"/>
            <a:ext cx="231648" cy="2316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C1974C4-ABF0-46DF-AA5E-1A87FD920C19}"/>
              </a:ext>
            </a:extLst>
          </p:cNvPr>
          <p:cNvSpPr/>
          <p:nvPr/>
        </p:nvSpPr>
        <p:spPr>
          <a:xfrm>
            <a:off x="2627376" y="3529923"/>
            <a:ext cx="231648" cy="2316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B4B2DB8-AE65-4AC3-A1F6-ACE364D2F83C}"/>
              </a:ext>
            </a:extLst>
          </p:cNvPr>
          <p:cNvSpPr/>
          <p:nvPr/>
        </p:nvSpPr>
        <p:spPr>
          <a:xfrm>
            <a:off x="1769872" y="3529923"/>
            <a:ext cx="231648" cy="2316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5367E1D-9985-47C3-8B9F-5227CE9CBC61}"/>
              </a:ext>
            </a:extLst>
          </p:cNvPr>
          <p:cNvSpPr/>
          <p:nvPr/>
        </p:nvSpPr>
        <p:spPr>
          <a:xfrm>
            <a:off x="1765808" y="4281021"/>
            <a:ext cx="231648" cy="2316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832883C-FE00-4212-AAEB-9E6848A3D3C8}"/>
              </a:ext>
            </a:extLst>
          </p:cNvPr>
          <p:cNvSpPr/>
          <p:nvPr/>
        </p:nvSpPr>
        <p:spPr>
          <a:xfrm>
            <a:off x="2625344" y="4281021"/>
            <a:ext cx="231648" cy="2316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C4CFBFE-13A3-4E21-9EA2-BEB88AF7EA75}"/>
              </a:ext>
            </a:extLst>
          </p:cNvPr>
          <p:cNvSpPr/>
          <p:nvPr/>
        </p:nvSpPr>
        <p:spPr>
          <a:xfrm>
            <a:off x="3491992" y="4281021"/>
            <a:ext cx="231648" cy="2316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F0A9712-6AF9-47D8-BD45-5AAEF995979F}"/>
              </a:ext>
            </a:extLst>
          </p:cNvPr>
          <p:cNvSpPr/>
          <p:nvPr/>
        </p:nvSpPr>
        <p:spPr>
          <a:xfrm>
            <a:off x="4334256" y="4281021"/>
            <a:ext cx="231648" cy="2316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38902E0-224E-4A67-8DBC-9C92069FF566}"/>
              </a:ext>
            </a:extLst>
          </p:cNvPr>
          <p:cNvSpPr/>
          <p:nvPr/>
        </p:nvSpPr>
        <p:spPr>
          <a:xfrm>
            <a:off x="5189728" y="4281021"/>
            <a:ext cx="231648" cy="2316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8595738-7E56-4B91-AACD-5218518DE17D}"/>
              </a:ext>
            </a:extLst>
          </p:cNvPr>
          <p:cNvSpPr/>
          <p:nvPr/>
        </p:nvSpPr>
        <p:spPr>
          <a:xfrm>
            <a:off x="5183632" y="5032119"/>
            <a:ext cx="231648" cy="2316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22353DC-B441-4A28-A43D-C4B0F08F189E}"/>
              </a:ext>
            </a:extLst>
          </p:cNvPr>
          <p:cNvSpPr/>
          <p:nvPr/>
        </p:nvSpPr>
        <p:spPr>
          <a:xfrm>
            <a:off x="4334256" y="5032119"/>
            <a:ext cx="231648" cy="2316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F0E7D96-DA1F-455B-A247-85467B24669C}"/>
              </a:ext>
            </a:extLst>
          </p:cNvPr>
          <p:cNvSpPr/>
          <p:nvPr/>
        </p:nvSpPr>
        <p:spPr>
          <a:xfrm>
            <a:off x="3491992" y="5051489"/>
            <a:ext cx="231648" cy="2316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5855953-7944-48CA-8581-10BFDB1DBC17}"/>
              </a:ext>
            </a:extLst>
          </p:cNvPr>
          <p:cNvSpPr/>
          <p:nvPr/>
        </p:nvSpPr>
        <p:spPr>
          <a:xfrm>
            <a:off x="2627376" y="5060842"/>
            <a:ext cx="231648" cy="2316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FA839B4-11BE-46ED-BCB2-52E7019B6C1B}"/>
              </a:ext>
            </a:extLst>
          </p:cNvPr>
          <p:cNvSpPr/>
          <p:nvPr/>
        </p:nvSpPr>
        <p:spPr>
          <a:xfrm>
            <a:off x="1765808" y="5051489"/>
            <a:ext cx="231648" cy="2316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57A9664-032D-4662-832C-512AFEF36264}"/>
              </a:ext>
            </a:extLst>
          </p:cNvPr>
          <p:cNvSpPr/>
          <p:nvPr/>
        </p:nvSpPr>
        <p:spPr>
          <a:xfrm>
            <a:off x="1765808" y="5790121"/>
            <a:ext cx="231648" cy="2316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B263776-53E2-4035-9BF9-4FC794DDCB2C}"/>
              </a:ext>
            </a:extLst>
          </p:cNvPr>
          <p:cNvSpPr/>
          <p:nvPr/>
        </p:nvSpPr>
        <p:spPr>
          <a:xfrm>
            <a:off x="2625344" y="5807967"/>
            <a:ext cx="231648" cy="2316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6A1C81F-596A-4022-A505-0385CBAFE777}"/>
              </a:ext>
            </a:extLst>
          </p:cNvPr>
          <p:cNvSpPr/>
          <p:nvPr/>
        </p:nvSpPr>
        <p:spPr>
          <a:xfrm>
            <a:off x="3479800" y="5807330"/>
            <a:ext cx="231648" cy="2316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64D38AC-CCFB-4D0C-9DA7-17E4A61A5EAB}"/>
              </a:ext>
            </a:extLst>
          </p:cNvPr>
          <p:cNvSpPr/>
          <p:nvPr/>
        </p:nvSpPr>
        <p:spPr>
          <a:xfrm>
            <a:off x="4339336" y="5807967"/>
            <a:ext cx="231648" cy="2316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0D6889D-5AF2-4E7A-92A0-7001D4485A79}"/>
              </a:ext>
            </a:extLst>
          </p:cNvPr>
          <p:cNvSpPr/>
          <p:nvPr/>
        </p:nvSpPr>
        <p:spPr>
          <a:xfrm>
            <a:off x="5183632" y="5790091"/>
            <a:ext cx="231648" cy="2316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F21A7B-266C-4F96-B462-055B372B8E64}"/>
              </a:ext>
            </a:extLst>
          </p:cNvPr>
          <p:cNvCxnSpPr>
            <a:cxnSpLocks/>
          </p:cNvCxnSpPr>
          <p:nvPr/>
        </p:nvCxnSpPr>
        <p:spPr>
          <a:xfrm>
            <a:off x="2773680" y="3645747"/>
            <a:ext cx="1706880" cy="121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2D96692-6543-450D-ACC9-B19DB27DF43A}"/>
              </a:ext>
            </a:extLst>
          </p:cNvPr>
          <p:cNvCxnSpPr>
            <a:cxnSpLocks/>
          </p:cNvCxnSpPr>
          <p:nvPr/>
        </p:nvCxnSpPr>
        <p:spPr>
          <a:xfrm>
            <a:off x="2767584" y="5163651"/>
            <a:ext cx="1706880" cy="121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8070D86-E686-487A-BBD6-5F8D112F9283}"/>
              </a:ext>
            </a:extLst>
          </p:cNvPr>
          <p:cNvCxnSpPr>
            <a:cxnSpLocks/>
          </p:cNvCxnSpPr>
          <p:nvPr/>
        </p:nvCxnSpPr>
        <p:spPr>
          <a:xfrm>
            <a:off x="1853184" y="4407097"/>
            <a:ext cx="3507232" cy="19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0F3D009-9B10-4C9D-90FA-17E5F548F7F3}"/>
              </a:ext>
            </a:extLst>
          </p:cNvPr>
          <p:cNvCxnSpPr>
            <a:cxnSpLocks/>
          </p:cNvCxnSpPr>
          <p:nvPr/>
        </p:nvCxnSpPr>
        <p:spPr>
          <a:xfrm flipH="1">
            <a:off x="3595624" y="2910840"/>
            <a:ext cx="1016" cy="30184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D12968D-166A-4B9B-BEB0-5F9CB3CF0DA0}"/>
              </a:ext>
            </a:extLst>
          </p:cNvPr>
          <p:cNvCxnSpPr>
            <a:cxnSpLocks/>
          </p:cNvCxnSpPr>
          <p:nvPr/>
        </p:nvCxnSpPr>
        <p:spPr>
          <a:xfrm>
            <a:off x="2743200" y="3700611"/>
            <a:ext cx="0" cy="15309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87F8181-49A7-485C-A29D-5A1A02FE0464}"/>
              </a:ext>
            </a:extLst>
          </p:cNvPr>
          <p:cNvCxnSpPr>
            <a:cxnSpLocks/>
          </p:cNvCxnSpPr>
          <p:nvPr/>
        </p:nvCxnSpPr>
        <p:spPr>
          <a:xfrm>
            <a:off x="4456176" y="3657939"/>
            <a:ext cx="0" cy="15309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090553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1E636-30E7-4864-9AD4-AA78C2F15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E35E-4C58-4A69-B5F6-8D6ED57BE52C}" type="slidenum">
              <a:rPr lang="en-US" altLang="en-US"/>
              <a:pPr/>
              <a:t>149</a:t>
            </a:fld>
            <a:endParaRPr lang="en-US" altLang="en-US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B398BE4C-721B-4145-925A-C389E2C19F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7980" y="365125"/>
            <a:ext cx="7110984" cy="730386"/>
          </a:xfrm>
        </p:spPr>
        <p:txBody>
          <a:bodyPr/>
          <a:lstStyle/>
          <a:p>
            <a:r>
              <a:rPr lang="en-US" altLang="en-US" dirty="0">
                <a:latin typeface="+mn-lt"/>
              </a:rPr>
              <a:t>Graph search</a:t>
            </a:r>
          </a:p>
        </p:txBody>
      </p:sp>
      <p:pic>
        <p:nvPicPr>
          <p:cNvPr id="56324" name="Picture 4">
            <a:extLst>
              <a:ext uri="{FF2B5EF4-FFF2-40B4-BE49-F238E27FC236}">
                <a16:creationId xmlns:a16="http://schemas.microsoft.com/office/drawing/2014/main" id="{3B908EB1-84B9-40D8-96DF-F51CA5965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3" t="16667" r="3125" b="35417"/>
          <a:stretch>
            <a:fillRect/>
          </a:stretch>
        </p:blipFill>
        <p:spPr bwMode="auto">
          <a:xfrm>
            <a:off x="1077980" y="1288350"/>
            <a:ext cx="9732219" cy="4474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83018B-4D6F-466C-AFD1-809020CF5ACE}"/>
              </a:ext>
            </a:extLst>
          </p:cNvPr>
          <p:cNvSpPr txBox="1"/>
          <p:nvPr/>
        </p:nvSpPr>
        <p:spPr>
          <a:xfrm>
            <a:off x="1455932" y="5987018"/>
            <a:ext cx="6908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 3.7  An informal description of the general graph-search algorithm.</a:t>
            </a:r>
          </a:p>
        </p:txBody>
      </p:sp>
      <p:pic>
        <p:nvPicPr>
          <p:cNvPr id="7" name="Picture 2" descr="Image result for sad face">
            <a:extLst>
              <a:ext uri="{FF2B5EF4-FFF2-40B4-BE49-F238E27FC236}">
                <a16:creationId xmlns:a16="http://schemas.microsoft.com/office/drawing/2014/main" id="{9BEABA0F-6926-4AAF-8830-E3D99BE00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698" y="1039527"/>
            <a:ext cx="501331" cy="47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862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CBBC6B90-0C6D-4E14-AA3B-B7D58BDC0F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9872" y="136525"/>
            <a:ext cx="9625780" cy="1325563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A Tree Search Example: </a:t>
            </a:r>
            <a:r>
              <a:rPr lang="en-US" altLang="en-US" sz="2800" dirty="0">
                <a:latin typeface="+mn-lt"/>
              </a:rPr>
              <a:t>Search Problem Example as a Tree</a:t>
            </a:r>
          </a:p>
        </p:txBody>
      </p:sp>
      <p:pic>
        <p:nvPicPr>
          <p:cNvPr id="21508" name="Picture 4" descr="search-map1c">
            <a:extLst>
              <a:ext uri="{FF2B5EF4-FFF2-40B4-BE49-F238E27FC236}">
                <a16:creationId xmlns:a16="http://schemas.microsoft.com/office/drawing/2014/main" id="{F0AE2107-050A-468F-8DD5-6EB36FC68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53" y="2390784"/>
            <a:ext cx="10168333" cy="43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B3E5F07-C424-4416-A960-9204D1DC8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7006" y="1328068"/>
            <a:ext cx="10168332" cy="525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62" y="1149426"/>
            <a:ext cx="558935" cy="36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62282" y="1328068"/>
            <a:ext cx="2907792" cy="1477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Think: given a maze, which could be represented as a graph like this map. In(A) an agent will see only the states In(Z), In(S), and In(T).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85402" y="1328068"/>
            <a:ext cx="2007833" cy="20313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Based on the search algorithm used, following through all possible action sequences, a search tree is formed.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D6BE6F7-B939-FE70-B61A-8D2DA4206623}"/>
              </a:ext>
            </a:extLst>
          </p:cNvPr>
          <p:cNvSpPr/>
          <p:nvPr/>
        </p:nvSpPr>
        <p:spPr>
          <a:xfrm>
            <a:off x="1565597" y="2524656"/>
            <a:ext cx="441063" cy="4398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B21CBCD-93DB-3514-452D-AD583C48C608}"/>
              </a:ext>
            </a:extLst>
          </p:cNvPr>
          <p:cNvSpPr/>
          <p:nvPr/>
        </p:nvSpPr>
        <p:spPr>
          <a:xfrm>
            <a:off x="1900877" y="1846809"/>
            <a:ext cx="441063" cy="4398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9CEE5DC-8D42-DF88-79A9-0F86E54DBF94}"/>
              </a:ext>
            </a:extLst>
          </p:cNvPr>
          <p:cNvSpPr/>
          <p:nvPr/>
        </p:nvSpPr>
        <p:spPr>
          <a:xfrm>
            <a:off x="3816175" y="3139470"/>
            <a:ext cx="441063" cy="4398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82367DE-AC2B-D6B0-7454-1CD4C8D100CD}"/>
              </a:ext>
            </a:extLst>
          </p:cNvPr>
          <p:cNvSpPr/>
          <p:nvPr/>
        </p:nvSpPr>
        <p:spPr>
          <a:xfrm>
            <a:off x="1571310" y="3909132"/>
            <a:ext cx="441063" cy="4398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BF6903-4040-4A6F-24E7-5D4D96A36EFB}"/>
              </a:ext>
            </a:extLst>
          </p:cNvPr>
          <p:cNvSpPr txBox="1"/>
          <p:nvPr/>
        </p:nvSpPr>
        <p:spPr>
          <a:xfrm>
            <a:off x="8117972" y="5965804"/>
            <a:ext cx="18651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3.6 A map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648211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4738A721-B5F7-41A7-9D4D-BC35C3C503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91813" y="0"/>
            <a:ext cx="8704006" cy="1325563"/>
          </a:xfrm>
        </p:spPr>
        <p:txBody>
          <a:bodyPr/>
          <a:lstStyle/>
          <a:p>
            <a:r>
              <a:rPr lang="en-US" altLang="en-US" sz="3600" dirty="0"/>
              <a:t>Implementation: general tree search</a:t>
            </a:r>
          </a:p>
        </p:txBody>
      </p:sp>
      <p:pic>
        <p:nvPicPr>
          <p:cNvPr id="22532" name="Picture 4">
            <a:extLst>
              <a:ext uri="{FF2B5EF4-FFF2-40B4-BE49-F238E27FC236}">
                <a16:creationId xmlns:a16="http://schemas.microsoft.com/office/drawing/2014/main" id="{25FDEA40-A34E-4935-BF47-D2D782C9C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4" t="18750" r="3125" b="9375"/>
          <a:stretch>
            <a:fillRect/>
          </a:stretch>
        </p:blipFill>
        <p:spPr bwMode="auto">
          <a:xfrm>
            <a:off x="1515840" y="943897"/>
            <a:ext cx="9000062" cy="5914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Image result for sad face">
            <a:extLst>
              <a:ext uri="{FF2B5EF4-FFF2-40B4-BE49-F238E27FC236}">
                <a16:creationId xmlns:a16="http://schemas.microsoft.com/office/drawing/2014/main" id="{A00F62F9-90FE-4509-89C9-0038900D5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698" y="1039527"/>
            <a:ext cx="641407" cy="60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692181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92972-639E-4334-B0F9-CE777BBCE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D5FE-506A-478C-A26E-43C360548198}" type="slidenum">
              <a:rPr lang="en-US" altLang="en-US"/>
              <a:pPr/>
              <a:t>151</a:t>
            </a:fld>
            <a:endParaRPr lang="en-US" altLang="en-US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C35195A4-A482-4177-842C-62B7167CA7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4677" y="157861"/>
            <a:ext cx="6342888" cy="1325563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Summary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8629A1CD-556C-4293-B47C-37DB288352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4677" y="1847850"/>
            <a:ext cx="9830587" cy="4351338"/>
          </a:xfrm>
        </p:spPr>
        <p:txBody>
          <a:bodyPr>
            <a:normAutofit/>
          </a:bodyPr>
          <a:lstStyle/>
          <a:p>
            <a:pPr marL="463550" indent="-463550"/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 formulation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usually requires abstracting away real-world details to 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define a state space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can feasibly be explored</a:t>
            </a:r>
          </a:p>
          <a:p>
            <a:pPr marL="463550" indent="-463550"/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3550" indent="-46355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Variety of uninformed search strategies</a:t>
            </a:r>
          </a:p>
          <a:p>
            <a:pPr marL="463550" lvl="4" indent="-463550"/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3550" indent="-463550"/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Iterative deepening search uses only linear space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much more time than other uninformed algorithms</a:t>
            </a: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DFE32BFD-EAFD-4418-9DA5-95790E2116AA}"/>
              </a:ext>
            </a:extLst>
          </p:cNvPr>
          <p:cNvSpPr/>
          <p:nvPr/>
        </p:nvSpPr>
        <p:spPr>
          <a:xfrm>
            <a:off x="9763432" y="5442155"/>
            <a:ext cx="1002891" cy="471948"/>
          </a:xfrm>
          <a:prstGeom prst="cloudCallout">
            <a:avLst>
              <a:gd name="adj1" fmla="val -34068"/>
              <a:gd name="adj2" fmla="val 10312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End?</a:t>
            </a:r>
          </a:p>
        </p:txBody>
      </p:sp>
    </p:spTree>
    <p:extLst>
      <p:ext uri="{BB962C8B-B14F-4D97-AF65-F5344CB8AC3E}">
        <p14:creationId xmlns:p14="http://schemas.microsoft.com/office/powerpoint/2010/main" val="1654708411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0093214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E65709-BABD-4C53-8C17-E6F06BD6F68B}"/>
              </a:ext>
            </a:extLst>
          </p:cNvPr>
          <p:cNvSpPr txBox="1"/>
          <p:nvPr/>
        </p:nvSpPr>
        <p:spPr>
          <a:xfrm>
            <a:off x="1975184" y="1920895"/>
            <a:ext cx="8241632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Bidirectional Search</a:t>
            </a:r>
          </a:p>
          <a:p>
            <a:pPr algn="l"/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0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reduce the search time</a:t>
            </a:r>
          </a:p>
        </p:txBody>
      </p:sp>
    </p:spTree>
    <p:extLst>
      <p:ext uri="{BB962C8B-B14F-4D97-AF65-F5344CB8AC3E}">
        <p14:creationId xmlns:p14="http://schemas.microsoft.com/office/powerpoint/2010/main" val="2856487143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504" y="156924"/>
            <a:ext cx="7774858" cy="81474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n-lt"/>
              </a:rPr>
              <a:t>Bidirectional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1020504" y="971670"/>
                <a:ext cx="4755948" cy="5383827"/>
              </a:xfrm>
            </p:spPr>
            <p:txBody>
              <a:bodyPr>
                <a:noAutofit/>
              </a:bodyPr>
              <a:lstStyle/>
              <a:p>
                <a:pPr marL="463550" indent="-463550"/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Two simultaneous search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Begin search form both direction simultaneously, using such as BFS/DFS; </a:t>
                </a:r>
              </a:p>
              <a:p>
                <a:pPr marL="463550" indent="-463550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Search forward from initial state to goal AND search backward from goal state to initial state</a:t>
                </a:r>
              </a:p>
              <a:p>
                <a:pPr marL="463550" indent="-463550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Hoping that the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two searches meet in the middle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(Figure 3.20).</a:t>
                </a:r>
              </a:p>
              <a:p>
                <a:pPr marL="463550" indent="-463550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motivation: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that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is much less than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marL="463550" indent="-463550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area of two circles is less than the area of one big circle centered on the start and reaching to the goal.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020504" y="971670"/>
                <a:ext cx="4755948" cy="5383827"/>
              </a:xfrm>
              <a:blipFill>
                <a:blip r:embed="rId2"/>
                <a:stretch>
                  <a:fillRect l="-1665" t="-1584" r="-3329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3539" y="1530257"/>
            <a:ext cx="5858681" cy="333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F06F16-5CB2-402B-B4B7-4235734A4C59}"/>
              </a:ext>
            </a:extLst>
          </p:cNvPr>
          <p:cNvSpPr txBox="1"/>
          <p:nvPr/>
        </p:nvSpPr>
        <p:spPr>
          <a:xfrm>
            <a:off x="5776452" y="5190289"/>
            <a:ext cx="6235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3.20   A schematic view of a bidirectional search that is about to succeed when a branch from the start node meets a branch from the goal node.</a:t>
            </a:r>
          </a:p>
        </p:txBody>
      </p:sp>
      <p:pic>
        <p:nvPicPr>
          <p:cNvPr id="6" name="Picture 2" descr="Image result for sad face">
            <a:extLst>
              <a:ext uri="{FF2B5EF4-FFF2-40B4-BE49-F238E27FC236}">
                <a16:creationId xmlns:a16="http://schemas.microsoft.com/office/drawing/2014/main" id="{A00F62F9-90FE-4509-89C9-0038900D5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7270" flipH="1">
            <a:off x="545755" y="1176095"/>
            <a:ext cx="359094" cy="33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131066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785BC-BFC9-44E2-BC6A-9652E569A181}"/>
              </a:ext>
            </a:extLst>
          </p:cNvPr>
          <p:cNvSpPr txBox="1">
            <a:spLocks/>
          </p:cNvSpPr>
          <p:nvPr/>
        </p:nvSpPr>
        <p:spPr>
          <a:xfrm>
            <a:off x="1143000" y="504877"/>
            <a:ext cx="7774858" cy="8147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0000"/>
                </a:solidFill>
                <a:latin typeface="+mn-lt"/>
              </a:rPr>
              <a:t>Bidirectional Search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331835-8071-405B-9FA4-508591D948BD}"/>
              </a:ext>
            </a:extLst>
          </p:cNvPr>
          <p:cNvSpPr txBox="1"/>
          <p:nvPr/>
        </p:nvSpPr>
        <p:spPr>
          <a:xfrm>
            <a:off x="1252538" y="1319623"/>
            <a:ext cx="963604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Instead using the goal test,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 a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see whether the two search frontiers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intersect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(i.e., the same node to be visited next or to be expanded);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they do, a solution has been found.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 algorithm can reconstruct a single path that extends from the start state through the frontier intersection to the goal.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take constant time,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each node is generated or selected for expansion with a hash table.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first such solution found may not be optimal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even if the two searches are both breadth-first.  Additional search is required to make sure there isn’t another short-cut across the gap.</a:t>
            </a:r>
          </a:p>
        </p:txBody>
      </p:sp>
      <p:pic>
        <p:nvPicPr>
          <p:cNvPr id="4" name="Picture 2" descr="Image result for sad face">
            <a:extLst>
              <a:ext uri="{FF2B5EF4-FFF2-40B4-BE49-F238E27FC236}">
                <a16:creationId xmlns:a16="http://schemas.microsoft.com/office/drawing/2014/main" id="{A00F62F9-90FE-4509-89C9-0038900D5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8987" y="873551"/>
            <a:ext cx="641407" cy="60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775871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C8C5893-1F35-4F9B-9837-3BA81FBD47A3}"/>
              </a:ext>
            </a:extLst>
          </p:cNvPr>
          <p:cNvSpPr txBox="1"/>
          <p:nvPr/>
        </p:nvSpPr>
        <p:spPr>
          <a:xfrm>
            <a:off x="2021305" y="1439939"/>
            <a:ext cx="765208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400" b="1" i="0" dirty="0"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rgbClr val="2021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Completeness</a:t>
            </a:r>
            <a:r>
              <a:rPr lang="en-US" sz="24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 </a:t>
            </a:r>
            <a:r>
              <a:rPr lang="en-US" sz="240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Bidirectional search is complete if BFS is 			   used in both searches. </a:t>
            </a:r>
          </a:p>
          <a:p>
            <a:endParaRPr lang="en-US" sz="2400" dirty="0">
              <a:solidFill>
                <a:srgbClr val="2021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Optimality</a:t>
            </a:r>
            <a:r>
              <a:rPr lang="en-US" sz="24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is optimal if BFS is used for search and paths   </a:t>
            </a:r>
          </a:p>
          <a:p>
            <a:r>
              <a:rPr lang="en-US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</a:t>
            </a:r>
            <a:r>
              <a:rPr lang="en-US" sz="240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have uniform cost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A503701-4576-4E22-AC45-48D8FB647E27}"/>
              </a:ext>
            </a:extLst>
          </p:cNvPr>
          <p:cNvSpPr txBox="1">
            <a:spLocks/>
          </p:cNvSpPr>
          <p:nvPr/>
        </p:nvSpPr>
        <p:spPr>
          <a:xfrm>
            <a:off x="2021305" y="625193"/>
            <a:ext cx="7774858" cy="8147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0000"/>
                </a:solidFill>
                <a:latin typeface="+mn-lt"/>
              </a:rPr>
              <a:t>Bidirectional Search</a:t>
            </a:r>
          </a:p>
        </p:txBody>
      </p:sp>
    </p:spTree>
    <p:extLst>
      <p:ext uri="{BB962C8B-B14F-4D97-AF65-F5344CB8AC3E}">
        <p14:creationId xmlns:p14="http://schemas.microsoft.com/office/powerpoint/2010/main" val="2910461460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785BC-BFC9-44E2-BC6A-9652E569A181}"/>
              </a:ext>
            </a:extLst>
          </p:cNvPr>
          <p:cNvSpPr txBox="1">
            <a:spLocks/>
          </p:cNvSpPr>
          <p:nvPr/>
        </p:nvSpPr>
        <p:spPr>
          <a:xfrm>
            <a:off x="1143000" y="504877"/>
            <a:ext cx="7774858" cy="8147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0000"/>
                </a:solidFill>
                <a:latin typeface="+mn-lt"/>
              </a:rPr>
              <a:t>Bidirectional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7331835-8071-405B-9FA4-508591D948BD}"/>
                  </a:ext>
                </a:extLst>
              </p:cNvPr>
              <p:cNvSpPr txBox="1"/>
              <p:nvPr/>
            </p:nvSpPr>
            <p:spPr>
              <a:xfrm>
                <a:off x="1230086" y="1319623"/>
                <a:ext cx="9686925" cy="5331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example:</a:t>
                </a:r>
              </a:p>
              <a:p>
                <a:pPr marL="45720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6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a problem’s solution be at depth d = 6.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Assume that each direction runs breadth-first search one node at a time, </a:t>
                </a:r>
                <a:r>
                  <a:rPr lang="en-US" sz="26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in the worst case the two searches meet when they have generated all of the nodes at depth 3.</a:t>
                </a:r>
              </a:p>
              <a:p>
                <a:pPr marL="914400" lvl="1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b = 10, compare a total of 2,220 (i.e., 2*(10</a:t>
                </a:r>
                <a:r>
                  <a:rPr lang="en-US" sz="26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+ 10</a:t>
                </a:r>
                <a:r>
                  <a:rPr lang="en-US" sz="26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+ 10</a:t>
                </a:r>
                <a:r>
                  <a:rPr lang="en-US" sz="26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)) node generations for a bidirectional search, </a:t>
                </a:r>
              </a:p>
              <a:p>
                <a:pPr marL="914400" lvl="1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1,111,110 (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=6</m:t>
                        </m:r>
                      </m:sup>
                      <m:e>
                        <m:sSup>
                          <m:sSupPr>
                            <m:ctrlPr>
                              <a:rPr lang="en-US" sz="26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for a standard breadth-first search. </a:t>
                </a:r>
              </a:p>
              <a:p>
                <a:pPr marL="45720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6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 time complexity 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bidirectional search </a:t>
                </a:r>
                <a:r>
                  <a:rPr lang="en-US" sz="26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breadth-first search 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both direction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/2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).</m:t>
                    </m:r>
                  </m:oMath>
                </a14:m>
                <a:endParaRPr lang="en-US" sz="26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26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space complexity 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also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/2</m:t>
                        </m:r>
                      </m:sup>
                    </m:sSup>
                    <m:r>
                      <a:rPr lang="en-US" sz="2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).</m:t>
                    </m:r>
                  </m:oMath>
                </a14:m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7331835-8071-405B-9FA4-508591D94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086" y="1319623"/>
                <a:ext cx="9686925" cy="5331203"/>
              </a:xfrm>
              <a:prstGeom prst="rect">
                <a:avLst/>
              </a:prstGeom>
              <a:blipFill>
                <a:blip r:embed="rId2"/>
                <a:stretch>
                  <a:fillRect l="-1133" t="-1029" b="-2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Image result for sad face">
            <a:extLst>
              <a:ext uri="{FF2B5EF4-FFF2-40B4-BE49-F238E27FC236}">
                <a16:creationId xmlns:a16="http://schemas.microsoft.com/office/drawing/2014/main" id="{A00F62F9-90FE-4509-89C9-0038900D5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4534" flipH="1">
            <a:off x="375347" y="1023854"/>
            <a:ext cx="617773" cy="60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559604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285" y="362002"/>
            <a:ext cx="7774858" cy="81474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n-lt"/>
              </a:rPr>
              <a:t>Bidirectional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20504" y="1359628"/>
            <a:ext cx="4587816" cy="4623161"/>
          </a:xfrm>
        </p:spPr>
        <p:txBody>
          <a:bodyPr>
            <a:noAutofit/>
          </a:bodyPr>
          <a:lstStyle/>
          <a:p>
            <a:pPr marL="463550" indent="-463550">
              <a:spcBef>
                <a:spcPts val="60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prune many options</a:t>
            </a:r>
          </a:p>
          <a:p>
            <a:pPr marL="457200" lvl="1" indent="-457200">
              <a:spcBef>
                <a:spcPts val="600"/>
              </a:spcBef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and space is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marL="457200" lvl="1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BFS searches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used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3550" indent="-463550">
              <a:spcBef>
                <a:spcPts val="60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Considerations</a:t>
            </a:r>
          </a:p>
          <a:p>
            <a:pPr marL="914400" lvl="1" indent="-457200">
              <a:spcBef>
                <a:spcPts val="600"/>
              </a:spcBef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goal state(s) to use?</a:t>
            </a:r>
          </a:p>
          <a:p>
            <a:pPr marL="914400" lvl="1" indent="-457200">
              <a:spcBef>
                <a:spcPts val="600"/>
              </a:spcBef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determine when searches overlap?</a:t>
            </a:r>
          </a:p>
          <a:p>
            <a:pPr marL="914400" lvl="1" indent="-457200">
              <a:spcBef>
                <a:spcPts val="600"/>
              </a:spcBef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search to use for each direction?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3539" y="1784555"/>
            <a:ext cx="5858681" cy="333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Image result for sad face">
            <a:extLst>
              <a:ext uri="{FF2B5EF4-FFF2-40B4-BE49-F238E27FC236}">
                <a16:creationId xmlns:a16="http://schemas.microsoft.com/office/drawing/2014/main" id="{A00F62F9-90FE-4509-89C9-0038900D5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8987" y="873551"/>
            <a:ext cx="641407" cy="60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782233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785BC-BFC9-44E2-BC6A-9652E569A181}"/>
              </a:ext>
            </a:extLst>
          </p:cNvPr>
          <p:cNvSpPr txBox="1">
            <a:spLocks/>
          </p:cNvSpPr>
          <p:nvPr/>
        </p:nvSpPr>
        <p:spPr>
          <a:xfrm>
            <a:off x="1143000" y="690614"/>
            <a:ext cx="7774858" cy="8147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0000"/>
                </a:solidFill>
                <a:latin typeface="+mn-lt"/>
              </a:rPr>
              <a:t>Bidirectional Search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331835-8071-405B-9FA4-508591D948BD}"/>
              </a:ext>
            </a:extLst>
          </p:cNvPr>
          <p:cNvSpPr txBox="1"/>
          <p:nvPr/>
        </p:nvSpPr>
        <p:spPr>
          <a:xfrm>
            <a:off x="1143000" y="1771650"/>
            <a:ext cx="9686925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 complexity can be reduced by half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one of the two searches is done by iterative deepening (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i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&gt;&gt;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/2) ), but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least one of the frontiers must be kept in memory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that the intersection check can be done.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 requirement is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significant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weakness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bidirectional search.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reduction in time complexity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makes bidirectional search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attractive.</a:t>
            </a:r>
            <a:endParaRPr lang="en-US" sz="2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Image result for sad face">
            <a:extLst>
              <a:ext uri="{FF2B5EF4-FFF2-40B4-BE49-F238E27FC236}">
                <a16:creationId xmlns:a16="http://schemas.microsoft.com/office/drawing/2014/main" id="{A00F62F9-90FE-4509-89C9-0038900D5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8987" y="873551"/>
            <a:ext cx="641407" cy="60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77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A667DE-8094-48EB-810C-662B9786E6D9}"/>
              </a:ext>
            </a:extLst>
          </p:cNvPr>
          <p:cNvSpPr txBox="1"/>
          <p:nvPr/>
        </p:nvSpPr>
        <p:spPr>
          <a:xfrm>
            <a:off x="1369422" y="1193509"/>
            <a:ext cx="901206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 the map in Figure 3.6 as a search (state) space graph, formulate a search (tree) space problem for finding a route from Arad to Bucharest: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initial state,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as 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root node of a tree.</a:t>
            </a:r>
          </a:p>
          <a:p>
            <a:pPr marL="461963" indent="-461963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whether this is a goal state,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Bucharest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461963" indent="-461963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it is not a goal state, then consider taking various actions:</a:t>
            </a:r>
          </a:p>
          <a:p>
            <a:pPr marL="919163" lvl="1" indent="-4619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expanding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current state by </a:t>
            </a:r>
          </a:p>
          <a:p>
            <a:pPr marL="1376363" lvl="2" indent="-461963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applying each legal action, such as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Go(In(Arad), In(Sibiu)),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current state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In(Arad),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</a:t>
            </a:r>
          </a:p>
          <a:p>
            <a:pPr marL="919163" lvl="1" indent="-461963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new set of states. </a:t>
            </a:r>
          </a:p>
          <a:p>
            <a:pPr marL="1376363" lvl="2" indent="-461963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e.g., add three branches from 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parent node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leading to three new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 nodes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Sibiu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Timisoara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and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Zerind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51" y="2033016"/>
            <a:ext cx="558935" cy="36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1589967" y="4800600"/>
            <a:ext cx="441090" cy="365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6" name="Oval 5"/>
          <p:cNvSpPr/>
          <p:nvPr/>
        </p:nvSpPr>
        <p:spPr>
          <a:xfrm>
            <a:off x="2254650" y="5742432"/>
            <a:ext cx="441090" cy="3657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</a:t>
            </a:r>
          </a:p>
        </p:txBody>
      </p:sp>
      <p:sp>
        <p:nvSpPr>
          <p:cNvPr id="7" name="Oval 6"/>
          <p:cNvSpPr/>
          <p:nvPr/>
        </p:nvSpPr>
        <p:spPr>
          <a:xfrm>
            <a:off x="1589967" y="5742432"/>
            <a:ext cx="441090" cy="3657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</a:p>
        </p:txBody>
      </p:sp>
      <p:sp>
        <p:nvSpPr>
          <p:cNvPr id="8" name="Oval 7"/>
          <p:cNvSpPr/>
          <p:nvPr/>
        </p:nvSpPr>
        <p:spPr>
          <a:xfrm>
            <a:off x="925285" y="5742432"/>
            <a:ext cx="441090" cy="3657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</a:p>
        </p:txBody>
      </p:sp>
      <p:cxnSp>
        <p:nvCxnSpPr>
          <p:cNvPr id="10" name="Straight Connector 9"/>
          <p:cNvCxnSpPr>
            <a:stCxn id="5" idx="4"/>
            <a:endCxn id="8" idx="0"/>
          </p:cNvCxnSpPr>
          <p:nvPr/>
        </p:nvCxnSpPr>
        <p:spPr>
          <a:xfrm flipH="1">
            <a:off x="1145830" y="5166360"/>
            <a:ext cx="664682" cy="576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5" idx="4"/>
            <a:endCxn id="7" idx="0"/>
          </p:cNvCxnSpPr>
          <p:nvPr/>
        </p:nvCxnSpPr>
        <p:spPr>
          <a:xfrm>
            <a:off x="1810512" y="5166360"/>
            <a:ext cx="0" cy="576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5" idx="4"/>
            <a:endCxn id="6" idx="0"/>
          </p:cNvCxnSpPr>
          <p:nvPr/>
        </p:nvCxnSpPr>
        <p:spPr>
          <a:xfrm>
            <a:off x="1810512" y="5166360"/>
            <a:ext cx="664683" cy="576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B4DA2D6-931A-4EDF-BE7F-4AD0C45D1C66}"/>
              </a:ext>
            </a:extLst>
          </p:cNvPr>
          <p:cNvSpPr txBox="1"/>
          <p:nvPr/>
        </p:nvSpPr>
        <p:spPr>
          <a:xfrm>
            <a:off x="10252036" y="2969796"/>
            <a:ext cx="1635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Search actions to be applied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53D1B3-2237-4825-B1BC-1EB956756A99}"/>
              </a:ext>
            </a:extLst>
          </p:cNvPr>
          <p:cNvSpPr txBox="1"/>
          <p:nvPr/>
        </p:nvSpPr>
        <p:spPr>
          <a:xfrm>
            <a:off x="10284307" y="4154269"/>
            <a:ext cx="1635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Resulting from applied actions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3D2292-25EE-A909-DF83-E851DF2DB29D}"/>
              </a:ext>
            </a:extLst>
          </p:cNvPr>
          <p:cNvSpPr txBox="1"/>
          <p:nvPr/>
        </p:nvSpPr>
        <p:spPr>
          <a:xfrm>
            <a:off x="1247887" y="451821"/>
            <a:ext cx="6067313" cy="580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Formulate A Tree Search Problem</a:t>
            </a:r>
          </a:p>
        </p:txBody>
      </p:sp>
    </p:spTree>
    <p:extLst>
      <p:ext uri="{BB962C8B-B14F-4D97-AF65-F5344CB8AC3E}">
        <p14:creationId xmlns:p14="http://schemas.microsoft.com/office/powerpoint/2010/main" val="2921180048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785BC-BFC9-44E2-BC6A-9652E569A181}"/>
              </a:ext>
            </a:extLst>
          </p:cNvPr>
          <p:cNvSpPr txBox="1">
            <a:spLocks/>
          </p:cNvSpPr>
          <p:nvPr/>
        </p:nvSpPr>
        <p:spPr>
          <a:xfrm>
            <a:off x="1143000" y="690614"/>
            <a:ext cx="7774858" cy="8147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0000"/>
                </a:solidFill>
                <a:latin typeface="+mn-lt"/>
              </a:rPr>
              <a:t>Bidirectional Search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331835-8071-405B-9FA4-508591D948BD}"/>
              </a:ext>
            </a:extLst>
          </p:cNvPr>
          <p:cNvSpPr txBox="1"/>
          <p:nvPr/>
        </p:nvSpPr>
        <p:spPr>
          <a:xfrm>
            <a:off x="1143000" y="1771650"/>
            <a:ext cx="89296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 we search forward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It is not an easy problem.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the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predecessor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a state x be all those states that have x as a successor.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Bidirectional search requires a method for computing predecessors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When all the actions in the state space are reversible, the predecessors of x are just its successors.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cases may require substantial ingenuity. </a:t>
            </a:r>
          </a:p>
          <a:p>
            <a:pPr>
              <a:spcAft>
                <a:spcPts val="600"/>
              </a:spcAft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9265920" y="1245326"/>
            <a:ext cx="95794" cy="1045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608018" y="1232248"/>
            <a:ext cx="95794" cy="1045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938073" y="1188713"/>
            <a:ext cx="95794" cy="1045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837825" y="1240965"/>
            <a:ext cx="95794" cy="1045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27927" y="2190195"/>
            <a:ext cx="95794" cy="1045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4" idx="1"/>
            <a:endCxn id="8" idx="2"/>
          </p:cNvCxnSpPr>
          <p:nvPr/>
        </p:nvCxnSpPr>
        <p:spPr>
          <a:xfrm>
            <a:off x="9279949" y="1260630"/>
            <a:ext cx="747978" cy="9818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5" idx="5"/>
            <a:endCxn id="8" idx="3"/>
          </p:cNvCxnSpPr>
          <p:nvPr/>
        </p:nvCxnSpPr>
        <p:spPr>
          <a:xfrm>
            <a:off x="9689783" y="1321447"/>
            <a:ext cx="352173" cy="9579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6"/>
            <a:endCxn id="8" idx="7"/>
          </p:cNvCxnSpPr>
          <p:nvPr/>
        </p:nvCxnSpPr>
        <p:spPr>
          <a:xfrm>
            <a:off x="10033867" y="1240965"/>
            <a:ext cx="75825" cy="9645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7"/>
            <a:endCxn id="8" idx="7"/>
          </p:cNvCxnSpPr>
          <p:nvPr/>
        </p:nvCxnSpPr>
        <p:spPr>
          <a:xfrm flipH="1">
            <a:off x="10109692" y="1256269"/>
            <a:ext cx="809898" cy="9492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0303627" y="2020833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146696" y="1004047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8709911" y="819381"/>
            <a:ext cx="21279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predecessor(x) </a:t>
            </a:r>
            <a:endParaRPr lang="en-US" dirty="0"/>
          </a:p>
        </p:txBody>
      </p:sp>
      <p:pic>
        <p:nvPicPr>
          <p:cNvPr id="17" name="Picture 2" descr="Image result for sad face">
            <a:extLst>
              <a:ext uri="{FF2B5EF4-FFF2-40B4-BE49-F238E27FC236}">
                <a16:creationId xmlns:a16="http://schemas.microsoft.com/office/drawing/2014/main" id="{A00F62F9-90FE-4509-89C9-0038900D5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8987" y="873551"/>
            <a:ext cx="641407" cy="60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358808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D2E0F-0E73-47DF-9A6D-CEFFF72A7B9A}"/>
              </a:ext>
            </a:extLst>
          </p:cNvPr>
          <p:cNvSpPr txBox="1">
            <a:spLocks/>
          </p:cNvSpPr>
          <p:nvPr/>
        </p:nvSpPr>
        <p:spPr>
          <a:xfrm>
            <a:off x="1064748" y="545691"/>
            <a:ext cx="7774858" cy="8147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0000"/>
                </a:solidFill>
              </a:rPr>
              <a:t>Bidirectional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1BA1E-2F79-4428-8B0F-330759CA52D2}"/>
              </a:ext>
            </a:extLst>
          </p:cNvPr>
          <p:cNvSpPr txBox="1">
            <a:spLocks/>
          </p:cNvSpPr>
          <p:nvPr/>
        </p:nvSpPr>
        <p:spPr>
          <a:xfrm>
            <a:off x="1348482" y="1360437"/>
            <a:ext cx="9185381" cy="49518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Meanings of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“Search forward from initial state to goal AND backward from goal state to initial state”</a:t>
            </a:r>
          </a:p>
          <a:p>
            <a:pPr marL="463550" indent="-463550"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8-puzzle and for finding a route in Romania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there is only one goal state, So the backward search is very much like the forward search. It is from the goal state to the initial state.</a:t>
            </a:r>
          </a:p>
        </p:txBody>
      </p:sp>
      <p:pic>
        <p:nvPicPr>
          <p:cNvPr id="4" name="Picture 4" descr="romania-distances">
            <a:extLst>
              <a:ext uri="{FF2B5EF4-FFF2-40B4-BE49-F238E27FC236}">
                <a16:creationId xmlns:a16="http://schemas.microsoft.com/office/drawing/2014/main" id="{BA33C322-9387-427C-9F1B-A30D47589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8032" y="3510916"/>
            <a:ext cx="5713784" cy="310406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31816" y="3466238"/>
            <a:ext cx="4054522" cy="2031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Arad</a:t>
            </a:r>
          </a:p>
          <a:p>
            <a:r>
              <a:rPr lang="en-US" dirty="0" err="1"/>
              <a:t>Zerind</a:t>
            </a:r>
            <a:r>
              <a:rPr lang="en-US" dirty="0"/>
              <a:t> Sibiu Timisoara</a:t>
            </a:r>
          </a:p>
          <a:p>
            <a:r>
              <a:rPr lang="en-US" dirty="0"/>
              <a:t>Sibiu </a:t>
            </a:r>
            <a:r>
              <a:rPr lang="en-US" dirty="0" err="1"/>
              <a:t>Timisorara</a:t>
            </a:r>
            <a:r>
              <a:rPr lang="en-US" dirty="0"/>
              <a:t> </a:t>
            </a:r>
            <a:r>
              <a:rPr lang="en-US" strike="dblStrike" dirty="0"/>
              <a:t>Arad</a:t>
            </a:r>
            <a:r>
              <a:rPr lang="en-US" dirty="0"/>
              <a:t> Oradea</a:t>
            </a:r>
          </a:p>
          <a:p>
            <a:r>
              <a:rPr lang="en-US" dirty="0">
                <a:solidFill>
                  <a:srgbClr val="C00000"/>
                </a:solidFill>
              </a:rPr>
              <a:t>===========Frontier (Open): FIFO Q</a:t>
            </a:r>
          </a:p>
          <a:p>
            <a:r>
              <a:rPr lang="en-US" dirty="0" err="1"/>
              <a:t>Bacharest</a:t>
            </a:r>
            <a:endParaRPr lang="en-US" dirty="0"/>
          </a:p>
          <a:p>
            <a:r>
              <a:rPr lang="en-US" dirty="0" err="1"/>
              <a:t>Fagaras</a:t>
            </a:r>
            <a:r>
              <a:rPr lang="en-US" dirty="0"/>
              <a:t> Pitesti </a:t>
            </a:r>
            <a:r>
              <a:rPr lang="en-US" dirty="0" err="1"/>
              <a:t>Giurigiu</a:t>
            </a:r>
            <a:r>
              <a:rPr lang="en-US" dirty="0"/>
              <a:t> </a:t>
            </a:r>
            <a:r>
              <a:rPr lang="en-US" dirty="0" err="1"/>
              <a:t>Urzuceni</a:t>
            </a:r>
            <a:endParaRPr lang="en-US" dirty="0"/>
          </a:p>
          <a:p>
            <a:r>
              <a:rPr lang="en-US" dirty="0"/>
              <a:t>Pitesti </a:t>
            </a:r>
            <a:r>
              <a:rPr lang="en-US" dirty="0" err="1"/>
              <a:t>Giurigiu</a:t>
            </a:r>
            <a:r>
              <a:rPr lang="en-US" dirty="0"/>
              <a:t> </a:t>
            </a:r>
            <a:r>
              <a:rPr lang="en-US" dirty="0" err="1"/>
              <a:t>Urzuceni</a:t>
            </a:r>
            <a:r>
              <a:rPr lang="en-US" dirty="0"/>
              <a:t> Sibiu </a:t>
            </a:r>
            <a:r>
              <a:rPr lang="en-US" strike="dblStrike" dirty="0"/>
              <a:t>Bucharest</a:t>
            </a:r>
          </a:p>
        </p:txBody>
      </p:sp>
    </p:spTree>
    <p:extLst>
      <p:ext uri="{BB962C8B-B14F-4D97-AF65-F5344CB8AC3E}">
        <p14:creationId xmlns:p14="http://schemas.microsoft.com/office/powerpoint/2010/main" val="3850113912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D2E0F-0E73-47DF-9A6D-CEFFF72A7B9A}"/>
              </a:ext>
            </a:extLst>
          </p:cNvPr>
          <p:cNvSpPr txBox="1">
            <a:spLocks/>
          </p:cNvSpPr>
          <p:nvPr/>
        </p:nvSpPr>
        <p:spPr>
          <a:xfrm>
            <a:off x="1064748" y="545691"/>
            <a:ext cx="7774858" cy="8147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0000"/>
                </a:solidFill>
              </a:rPr>
              <a:t>Bidirectional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1BA1E-2F79-4428-8B0F-330759CA52D2}"/>
              </a:ext>
            </a:extLst>
          </p:cNvPr>
          <p:cNvSpPr txBox="1">
            <a:spLocks/>
          </p:cNvSpPr>
          <p:nvPr/>
        </p:nvSpPr>
        <p:spPr>
          <a:xfrm>
            <a:off x="1340184" y="1659924"/>
            <a:ext cx="8969464" cy="3355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there are several explicitly listed goal states:</a:t>
            </a:r>
          </a:p>
          <a:p>
            <a:pPr marL="920750" lvl="1" indent="-463550"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two dirt-free goal states (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checks whether all the squares are clean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we can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construct a new dummy goal state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whose immediate predecessors are all the actual goal states.</a:t>
            </a:r>
          </a:p>
          <a:p>
            <a:pPr marL="920750" lvl="1" indent="-463550"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goal is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abstract description,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as the goal that “no queen attacks another queen”  in the n-queen problem, then bidirectional search is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difficult to use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10552670" y="5848865"/>
            <a:ext cx="90616" cy="9885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309648" y="5111576"/>
            <a:ext cx="70022" cy="86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894543" y="5873576"/>
            <a:ext cx="90616" cy="8649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338486" y="5857101"/>
            <a:ext cx="90616" cy="9885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158154" y="5836510"/>
            <a:ext cx="90616" cy="9885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626808" y="5132168"/>
            <a:ext cx="70022" cy="86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853350" y="5128046"/>
            <a:ext cx="70022" cy="86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1112844" y="5148638"/>
            <a:ext cx="70022" cy="86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6" idx="4"/>
            <a:endCxn id="8" idx="4"/>
          </p:cNvCxnSpPr>
          <p:nvPr/>
        </p:nvCxnSpPr>
        <p:spPr>
          <a:xfrm>
            <a:off x="10344659" y="5198076"/>
            <a:ext cx="39135" cy="757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1155883" y="5140413"/>
            <a:ext cx="39135" cy="757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896189" y="5115703"/>
            <a:ext cx="39135" cy="757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5" idx="5"/>
          </p:cNvCxnSpPr>
          <p:nvPr/>
        </p:nvCxnSpPr>
        <p:spPr>
          <a:xfrm flipH="1">
            <a:off x="10630016" y="5148638"/>
            <a:ext cx="40750" cy="7846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10718669" y="6417276"/>
            <a:ext cx="171750" cy="1606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6" idx="4"/>
            <a:endCxn id="19" idx="1"/>
          </p:cNvCxnSpPr>
          <p:nvPr/>
        </p:nvCxnSpPr>
        <p:spPr>
          <a:xfrm>
            <a:off x="10344659" y="5198076"/>
            <a:ext cx="399162" cy="124272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9" idx="1"/>
          </p:cNvCxnSpPr>
          <p:nvPr/>
        </p:nvCxnSpPr>
        <p:spPr>
          <a:xfrm>
            <a:off x="10670766" y="5170835"/>
            <a:ext cx="73055" cy="126996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19" idx="1"/>
          </p:cNvCxnSpPr>
          <p:nvPr/>
        </p:nvCxnSpPr>
        <p:spPr>
          <a:xfrm flipH="1">
            <a:off x="10743821" y="5111576"/>
            <a:ext cx="145034" cy="132922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19" idx="1"/>
          </p:cNvCxnSpPr>
          <p:nvPr/>
        </p:nvCxnSpPr>
        <p:spPr>
          <a:xfrm flipH="1">
            <a:off x="10743821" y="5140413"/>
            <a:ext cx="379576" cy="13003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360233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E826B3-0B9C-4733-9498-596A6768FDF5}"/>
              </a:ext>
            </a:extLst>
          </p:cNvPr>
          <p:cNvSpPr txBox="1"/>
          <p:nvPr/>
        </p:nvSpPr>
        <p:spPr>
          <a:xfrm>
            <a:off x="1796214" y="925751"/>
            <a:ext cx="8599571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Advantages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reduces the search time by having simultaneous searches.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requires less memory capacity to store all the searches.</a:t>
            </a:r>
          </a:p>
          <a:p>
            <a:pPr algn="l">
              <a:spcAft>
                <a:spcPts val="1200"/>
              </a:spcAft>
            </a:pPr>
            <a:r>
              <a:rPr lang="en-U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Must know the goal state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bidirectional search 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applied 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thereby decrease its applied cases drastically.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Difficult to implement this algorithm.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algorithm must be robust enough to end the search when the intersection is found or else there’s a possibility of an infinite loop.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ot possible to search backwards through all states.</a:t>
            </a:r>
          </a:p>
          <a:p>
            <a:pPr algn="l"/>
            <a:endParaRPr lang="en-US" sz="2400" b="0" i="0" dirty="0">
              <a:solidFill>
                <a:srgbClr val="4D5968"/>
              </a:solidFill>
              <a:effectLst/>
              <a:latin typeface="Nunito Sans"/>
            </a:endParaRPr>
          </a:p>
        </p:txBody>
      </p:sp>
    </p:spTree>
    <p:extLst>
      <p:ext uri="{BB962C8B-B14F-4D97-AF65-F5344CB8AC3E}">
        <p14:creationId xmlns:p14="http://schemas.microsoft.com/office/powerpoint/2010/main" val="3963503489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C1750-74D4-4781-BCA7-F5FC89D0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AE82-5287-4692-AD30-43CF49778DED}" type="slidenum">
              <a:rPr lang="en-US" altLang="en-US"/>
              <a:pPr/>
              <a:t>164</a:t>
            </a:fld>
            <a:endParaRPr lang="en-US" altLang="en-US" dirty="0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A49C9010-6818-42CB-B073-47121D6ECD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5344" y="342746"/>
            <a:ext cx="7807144" cy="947481"/>
          </a:xfrm>
        </p:spPr>
        <p:txBody>
          <a:bodyPr>
            <a:normAutofit fontScale="90000"/>
          </a:bodyPr>
          <a:lstStyle/>
          <a:p>
            <a:r>
              <a:rPr lang="en-US" altLang="en-US" sz="3600" dirty="0">
                <a:latin typeface="+mn-lt"/>
              </a:rPr>
              <a:t>Summary of Uninformed Search Strategies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DF296FD1-6B07-47A5-A165-4A30D4CCF04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3738893"/>
                  </p:ext>
                </p:extLst>
              </p:nvPr>
            </p:nvGraphicFramePr>
            <p:xfrm>
              <a:off x="809630" y="1290227"/>
              <a:ext cx="10544170" cy="31861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6358">
                      <a:extLst>
                        <a:ext uri="{9D8B030D-6E8A-4147-A177-3AD203B41FA5}">
                          <a16:colId xmlns:a16="http://schemas.microsoft.com/office/drawing/2014/main" val="2155101019"/>
                        </a:ext>
                      </a:extLst>
                    </a:gridCol>
                    <a:gridCol w="1271587">
                      <a:extLst>
                        <a:ext uri="{9D8B030D-6E8A-4147-A177-3AD203B41FA5}">
                          <a16:colId xmlns:a16="http://schemas.microsoft.com/office/drawing/2014/main" val="2400548589"/>
                        </a:ext>
                      </a:extLst>
                    </a:gridCol>
                    <a:gridCol w="1714500">
                      <a:extLst>
                        <a:ext uri="{9D8B030D-6E8A-4147-A177-3AD203B41FA5}">
                          <a16:colId xmlns:a16="http://schemas.microsoft.com/office/drawing/2014/main" val="1450765574"/>
                        </a:ext>
                      </a:extLst>
                    </a:gridCol>
                    <a:gridCol w="1457325">
                      <a:extLst>
                        <a:ext uri="{9D8B030D-6E8A-4147-A177-3AD203B41FA5}">
                          <a16:colId xmlns:a16="http://schemas.microsoft.com/office/drawing/2014/main" val="2375990425"/>
                        </a:ext>
                      </a:extLst>
                    </a:gridCol>
                    <a:gridCol w="1485900">
                      <a:extLst>
                        <a:ext uri="{9D8B030D-6E8A-4147-A177-3AD203B41FA5}">
                          <a16:colId xmlns:a16="http://schemas.microsoft.com/office/drawing/2014/main" val="3772311282"/>
                        </a:ext>
                      </a:extLst>
                    </a:gridCol>
                    <a:gridCol w="1471613">
                      <a:extLst>
                        <a:ext uri="{9D8B030D-6E8A-4147-A177-3AD203B41FA5}">
                          <a16:colId xmlns:a16="http://schemas.microsoft.com/office/drawing/2014/main" val="4092860322"/>
                        </a:ext>
                      </a:extLst>
                    </a:gridCol>
                    <a:gridCol w="1766887">
                      <a:extLst>
                        <a:ext uri="{9D8B030D-6E8A-4147-A177-3AD203B41FA5}">
                          <a16:colId xmlns:a16="http://schemas.microsoft.com/office/drawing/2014/main" val="1240637360"/>
                        </a:ext>
                      </a:extLst>
                    </a:gridCol>
                  </a:tblGrid>
                  <a:tr h="7997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Criterion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Breadth- First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Uniform-Cost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Depth- First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Depth-Limit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Iterative Deepening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Bidirectional (if applicable)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4680240"/>
                      </a:ext>
                    </a:extLst>
                  </a:tr>
                  <a:tr h="5965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Complete?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𝑌𝑒𝑠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𝑌𝑒𝑠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𝑁𝑜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𝑁𝑜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𝑌𝑒𝑠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𝑌𝑒𝑠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9083122"/>
                      </a:ext>
                    </a:extLst>
                  </a:tr>
                  <a:tr h="5965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Time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𝑂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1+</m:t>
                                    </m:r>
                                    <m:r>
                                      <a:rPr lang="en-US" sz="2000" b="0" i="1" baseline="-25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└</m:t>
                                    </m:r>
                                    <m:f>
                                      <m:f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∈</m:t>
                                        </m:r>
                                      </m:den>
                                    </m:f>
                                    <m:r>
                                      <a:rPr lang="en-US" sz="2000" b="0" i="1" baseline="-25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┘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)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𝑂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𝑂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𝑙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𝑂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𝑂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/2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05428636"/>
                      </a:ext>
                    </a:extLst>
                  </a:tr>
                  <a:tr h="5965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Space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𝑂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1+</m:t>
                                    </m:r>
                                    <m:r>
                                      <a:rPr lang="en-US" sz="2000" b="0" i="1" baseline="-25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└</m:t>
                                    </m:r>
                                    <m:f>
                                      <m:f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∈</m:t>
                                        </m:r>
                                      </m:den>
                                    </m:f>
                                    <m:r>
                                      <a:rPr lang="en-US" sz="2000" b="0" i="1" baseline="-25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┘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)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𝑏𝑚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𝑏𝑙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𝑏𝑑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𝑂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/2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47479762"/>
                      </a:ext>
                    </a:extLst>
                  </a:tr>
                  <a:tr h="5965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Optimal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𝑌𝑒𝑠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cs typeface="Times New Roman" panose="02020603050405020304" pitchFamily="18" charset="0"/>
                            </a:rPr>
                            <a:t>Y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𝑒𝑠</m:t>
                              </m:r>
                            </m:oMath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𝑁𝑜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𝑁𝑜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𝑌𝑒𝑠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𝑌𝑒𝑠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𝑐𝑑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907893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DF296FD1-6B07-47A5-A165-4A30D4CCF04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3738893"/>
                  </p:ext>
                </p:extLst>
              </p:nvPr>
            </p:nvGraphicFramePr>
            <p:xfrm>
              <a:off x="809630" y="1290227"/>
              <a:ext cx="10544170" cy="31861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6358">
                      <a:extLst>
                        <a:ext uri="{9D8B030D-6E8A-4147-A177-3AD203B41FA5}">
                          <a16:colId xmlns:a16="http://schemas.microsoft.com/office/drawing/2014/main" val="2155101019"/>
                        </a:ext>
                      </a:extLst>
                    </a:gridCol>
                    <a:gridCol w="1271587">
                      <a:extLst>
                        <a:ext uri="{9D8B030D-6E8A-4147-A177-3AD203B41FA5}">
                          <a16:colId xmlns:a16="http://schemas.microsoft.com/office/drawing/2014/main" val="2400548589"/>
                        </a:ext>
                      </a:extLst>
                    </a:gridCol>
                    <a:gridCol w="1714500">
                      <a:extLst>
                        <a:ext uri="{9D8B030D-6E8A-4147-A177-3AD203B41FA5}">
                          <a16:colId xmlns:a16="http://schemas.microsoft.com/office/drawing/2014/main" val="1450765574"/>
                        </a:ext>
                      </a:extLst>
                    </a:gridCol>
                    <a:gridCol w="1457325">
                      <a:extLst>
                        <a:ext uri="{9D8B030D-6E8A-4147-A177-3AD203B41FA5}">
                          <a16:colId xmlns:a16="http://schemas.microsoft.com/office/drawing/2014/main" val="2375990425"/>
                        </a:ext>
                      </a:extLst>
                    </a:gridCol>
                    <a:gridCol w="1485900">
                      <a:extLst>
                        <a:ext uri="{9D8B030D-6E8A-4147-A177-3AD203B41FA5}">
                          <a16:colId xmlns:a16="http://schemas.microsoft.com/office/drawing/2014/main" val="3772311282"/>
                        </a:ext>
                      </a:extLst>
                    </a:gridCol>
                    <a:gridCol w="1471613">
                      <a:extLst>
                        <a:ext uri="{9D8B030D-6E8A-4147-A177-3AD203B41FA5}">
                          <a16:colId xmlns:a16="http://schemas.microsoft.com/office/drawing/2014/main" val="4092860322"/>
                        </a:ext>
                      </a:extLst>
                    </a:gridCol>
                    <a:gridCol w="1766887">
                      <a:extLst>
                        <a:ext uri="{9D8B030D-6E8A-4147-A177-3AD203B41FA5}">
                          <a16:colId xmlns:a16="http://schemas.microsoft.com/office/drawing/2014/main" val="1240637360"/>
                        </a:ext>
                      </a:extLst>
                    </a:gridCol>
                  </a:tblGrid>
                  <a:tr h="7997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Criterion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Breadth- First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Uniform-Cost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Depth- First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Depth-Limit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Iterative Deepening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Bidirectional (if applicable)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4680240"/>
                      </a:ext>
                    </a:extLst>
                  </a:tr>
                  <a:tr h="5965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Complete?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8612" t="-135714" r="-621053" b="-30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55160" t="-135714" r="-361922" b="-30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000" t="-135714" r="-325523" b="-30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1803" t="-135714" r="-218852" b="-30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95868" t="-135714" r="-120661" b="-30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97241" t="-135714" r="-690" b="-3020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9083122"/>
                      </a:ext>
                    </a:extLst>
                  </a:tr>
                  <a:tr h="5965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Time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8612" t="-235714" r="-621053" b="-20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55160" t="-235714" r="-361922" b="-20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000" t="-235714" r="-325523" b="-20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1803" t="-235714" r="-218852" b="-20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95868" t="-235714" r="-120661" b="-20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97241" t="-235714" r="-690" b="-2020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05428636"/>
                      </a:ext>
                    </a:extLst>
                  </a:tr>
                  <a:tr h="5965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Space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8612" t="-335714" r="-621053" b="-10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55160" t="-335714" r="-361922" b="-10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000" t="-335714" r="-325523" b="-10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1803" t="-335714" r="-218852" b="-10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95868" t="-335714" r="-120661" b="-10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97241" t="-335714" r="-690" b="-1020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47479762"/>
                      </a:ext>
                    </a:extLst>
                  </a:tr>
                  <a:tr h="5965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Optimal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8612" t="-435714" r="-621053" b="-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55160" t="-435714" r="-361922" b="-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000" t="-435714" r="-325523" b="-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1803" t="-435714" r="-218852" b="-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95868" t="-435714" r="-120661" b="-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97241" t="-435714" r="-690" b="-20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9078933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48842D-879B-4A7D-8602-377A4C5772C5}"/>
                  </a:ext>
                </a:extLst>
              </p:cNvPr>
              <p:cNvSpPr txBox="1"/>
              <p:nvPr/>
            </p:nvSpPr>
            <p:spPr>
              <a:xfrm>
                <a:off x="809630" y="4633412"/>
                <a:ext cx="1049655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Figure 3.21   Evaluation of tree-search strategies.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branching factor;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depth of the shallowest solution.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maximum depth of the search tree;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dept limit.  Superscript caveats are as follows: </a:t>
                </a:r>
                <a:r>
                  <a:rPr lang="en-US" sz="2400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complete if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finite; </a:t>
                </a:r>
                <a:r>
                  <a:rPr lang="en-US" sz="2400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complete if step cost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∈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positive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optimal if step costs are all identical; </a:t>
                </a:r>
                <a:r>
                  <a:rPr lang="en-US" sz="2400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if both directions use breadth-first search.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48842D-879B-4A7D-8602-377A4C577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630" y="4633412"/>
                <a:ext cx="10496550" cy="1938992"/>
              </a:xfrm>
              <a:prstGeom prst="rect">
                <a:avLst/>
              </a:prstGeom>
              <a:blipFill>
                <a:blip r:embed="rId3"/>
                <a:stretch>
                  <a:fillRect l="-929" t="-2516" r="-348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0457326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C1750-74D4-4781-BCA7-F5FC89D0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AE82-5287-4692-AD30-43CF49778DED}" type="slidenum">
              <a:rPr lang="en-US" altLang="en-US"/>
              <a:pPr/>
              <a:t>165</a:t>
            </a:fld>
            <a:endParaRPr lang="en-US" altLang="en-US" dirty="0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A49C9010-6818-42CB-B073-47121D6ECD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5345" y="428471"/>
            <a:ext cx="7313532" cy="947481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Summary of algorithms</a:t>
            </a:r>
          </a:p>
        </p:txBody>
      </p:sp>
      <p:pic>
        <p:nvPicPr>
          <p:cNvPr id="54276" name="Picture 4">
            <a:extLst>
              <a:ext uri="{FF2B5EF4-FFF2-40B4-BE49-F238E27FC236}">
                <a16:creationId xmlns:a16="http://schemas.microsoft.com/office/drawing/2014/main" id="{D686CE75-5B69-4872-96BA-D1F3609EE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3" t="22917" r="17969" b="51042"/>
          <a:stretch>
            <a:fillRect/>
          </a:stretch>
        </p:blipFill>
        <p:spPr bwMode="auto">
          <a:xfrm>
            <a:off x="665345" y="1392303"/>
            <a:ext cx="9216073" cy="313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DC89D8E-2D55-4235-9AAE-DA7834003838}"/>
              </a:ext>
            </a:extLst>
          </p:cNvPr>
          <p:cNvGraphicFramePr>
            <a:graphicFrameLocks noGrp="1"/>
          </p:cNvGraphicFramePr>
          <p:nvPr/>
        </p:nvGraphicFramePr>
        <p:xfrm>
          <a:off x="9881419" y="1516528"/>
          <a:ext cx="1946787" cy="2929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6787">
                  <a:extLst>
                    <a:ext uri="{9D8B030D-6E8A-4147-A177-3AD203B41FA5}">
                      <a16:colId xmlns:a16="http://schemas.microsoft.com/office/drawing/2014/main" val="3800403782"/>
                    </a:ext>
                  </a:extLst>
                </a:gridCol>
              </a:tblGrid>
              <a:tr h="979046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Bidirectional (if applicable)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387379"/>
                  </a:ext>
                </a:extLst>
              </a:tr>
              <a:tr h="471287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494177"/>
                  </a:ext>
                </a:extLst>
              </a:tr>
              <a:tr h="471287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O(b</a:t>
                      </a:r>
                      <a:r>
                        <a:rPr lang="en-US" sz="2600" baseline="30000" dirty="0"/>
                        <a:t>d/2</a:t>
                      </a:r>
                      <a:r>
                        <a:rPr lang="en-US" sz="2600" dirty="0"/>
                        <a:t>)</a:t>
                      </a:r>
                      <a:endParaRPr 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563030"/>
                  </a:ext>
                </a:extLst>
              </a:tr>
              <a:tr h="471287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O(b</a:t>
                      </a:r>
                      <a:r>
                        <a:rPr lang="en-US" sz="2600" baseline="30000" dirty="0"/>
                        <a:t>d/2</a:t>
                      </a:r>
                      <a:r>
                        <a:rPr lang="en-US" sz="2600" dirty="0"/>
                        <a:t>)</a:t>
                      </a:r>
                      <a:endParaRPr 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10885"/>
                  </a:ext>
                </a:extLst>
              </a:tr>
              <a:tr h="471287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187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4025549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0CEFBFA6-239E-4C4D-9801-6AE8899469FF}"/>
              </a:ext>
            </a:extLst>
          </p:cNvPr>
          <p:cNvSpPr/>
          <p:nvPr/>
        </p:nvSpPr>
        <p:spPr>
          <a:xfrm>
            <a:off x="4850056" y="3429000"/>
            <a:ext cx="1002891" cy="471948"/>
          </a:xfrm>
          <a:prstGeom prst="cloudCallout">
            <a:avLst>
              <a:gd name="adj1" fmla="val -34068"/>
              <a:gd name="adj2" fmla="val 10312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End?</a:t>
            </a:r>
          </a:p>
        </p:txBody>
      </p:sp>
    </p:spTree>
    <p:extLst>
      <p:ext uri="{BB962C8B-B14F-4D97-AF65-F5344CB8AC3E}">
        <p14:creationId xmlns:p14="http://schemas.microsoft.com/office/powerpoint/2010/main" val="168456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A667DE-8094-48EB-810C-662B9786E6D9}"/>
              </a:ext>
            </a:extLst>
          </p:cNvPr>
          <p:cNvSpPr txBox="1"/>
          <p:nvPr/>
        </p:nvSpPr>
        <p:spPr>
          <a:xfrm>
            <a:off x="1413868" y="478715"/>
            <a:ext cx="973104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obtain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parent node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leading to three new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 nodes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Sibiu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Timisoara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and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Zerind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 the search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options to choose from in the tree search, such as S, T, or Z.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first choice fails to lead to a solution, then follow up with the others.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let’s choose Sibiu first. Check whether it is a goal state.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it is not, expand the state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Sibiu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to get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Fagara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Oradea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and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RimnicuVilcea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Next, choose any of these four or go back to choose Timisoara or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Zerind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six leaf nodes are available for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expansion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any given point is called the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frontier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(or called, the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fringe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the open list)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frontier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{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Zerind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Timisoara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Fagara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Oradea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RimnicuVilcea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)}</a:t>
            </a:r>
          </a:p>
        </p:txBody>
      </p:sp>
      <p:pic>
        <p:nvPicPr>
          <p:cNvPr id="3" name="Picture 2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51" y="2033016"/>
            <a:ext cx="558935" cy="36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908488" y="3044952"/>
            <a:ext cx="441090" cy="365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5" name="Oval 4"/>
          <p:cNvSpPr/>
          <p:nvPr/>
        </p:nvSpPr>
        <p:spPr>
          <a:xfrm>
            <a:off x="1573171" y="3986784"/>
            <a:ext cx="441090" cy="3657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</a:t>
            </a:r>
          </a:p>
        </p:txBody>
      </p:sp>
      <p:sp>
        <p:nvSpPr>
          <p:cNvPr id="6" name="Oval 5"/>
          <p:cNvSpPr/>
          <p:nvPr/>
        </p:nvSpPr>
        <p:spPr>
          <a:xfrm>
            <a:off x="908488" y="3986784"/>
            <a:ext cx="441090" cy="3657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</a:p>
        </p:txBody>
      </p:sp>
      <p:sp>
        <p:nvSpPr>
          <p:cNvPr id="7" name="Oval 6"/>
          <p:cNvSpPr/>
          <p:nvPr/>
        </p:nvSpPr>
        <p:spPr>
          <a:xfrm>
            <a:off x="243806" y="3986784"/>
            <a:ext cx="441090" cy="3657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</a:p>
        </p:txBody>
      </p:sp>
      <p:cxnSp>
        <p:nvCxnSpPr>
          <p:cNvPr id="8" name="Straight Connector 7"/>
          <p:cNvCxnSpPr>
            <a:stCxn id="4" idx="4"/>
            <a:endCxn id="7" idx="0"/>
          </p:cNvCxnSpPr>
          <p:nvPr/>
        </p:nvCxnSpPr>
        <p:spPr>
          <a:xfrm flipH="1">
            <a:off x="464351" y="3410712"/>
            <a:ext cx="664682" cy="576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4" idx="4"/>
            <a:endCxn id="6" idx="0"/>
          </p:cNvCxnSpPr>
          <p:nvPr/>
        </p:nvCxnSpPr>
        <p:spPr>
          <a:xfrm>
            <a:off x="1129033" y="3410712"/>
            <a:ext cx="0" cy="576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" idx="4"/>
            <a:endCxn id="5" idx="0"/>
          </p:cNvCxnSpPr>
          <p:nvPr/>
        </p:nvCxnSpPr>
        <p:spPr>
          <a:xfrm>
            <a:off x="1129033" y="3410712"/>
            <a:ext cx="664683" cy="576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199964" y="4805790"/>
            <a:ext cx="441090" cy="3657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</a:p>
        </p:txBody>
      </p:sp>
      <p:sp>
        <p:nvSpPr>
          <p:cNvPr id="12" name="Oval 11"/>
          <p:cNvSpPr/>
          <p:nvPr/>
        </p:nvSpPr>
        <p:spPr>
          <a:xfrm>
            <a:off x="730851" y="4819271"/>
            <a:ext cx="441090" cy="3657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</a:p>
        </p:txBody>
      </p:sp>
      <p:sp>
        <p:nvSpPr>
          <p:cNvPr id="13" name="Oval 12"/>
          <p:cNvSpPr/>
          <p:nvPr/>
        </p:nvSpPr>
        <p:spPr>
          <a:xfrm>
            <a:off x="262141" y="4819271"/>
            <a:ext cx="441090" cy="3657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4" name="Oval 13"/>
          <p:cNvSpPr/>
          <p:nvPr/>
        </p:nvSpPr>
        <p:spPr>
          <a:xfrm>
            <a:off x="1668674" y="4819271"/>
            <a:ext cx="441090" cy="3657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</a:t>
            </a:r>
          </a:p>
        </p:txBody>
      </p:sp>
      <p:cxnSp>
        <p:nvCxnSpPr>
          <p:cNvPr id="15" name="Straight Connector 14"/>
          <p:cNvCxnSpPr>
            <a:endCxn id="11" idx="0"/>
          </p:cNvCxnSpPr>
          <p:nvPr/>
        </p:nvCxnSpPr>
        <p:spPr>
          <a:xfrm>
            <a:off x="441373" y="4352544"/>
            <a:ext cx="979136" cy="4532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4" idx="0"/>
          </p:cNvCxnSpPr>
          <p:nvPr/>
        </p:nvCxnSpPr>
        <p:spPr>
          <a:xfrm>
            <a:off x="461828" y="4336233"/>
            <a:ext cx="1427391" cy="4830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2" idx="0"/>
          </p:cNvCxnSpPr>
          <p:nvPr/>
        </p:nvCxnSpPr>
        <p:spPr>
          <a:xfrm>
            <a:off x="439814" y="4349758"/>
            <a:ext cx="511582" cy="469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13" idx="0"/>
          </p:cNvCxnSpPr>
          <p:nvPr/>
        </p:nvCxnSpPr>
        <p:spPr>
          <a:xfrm>
            <a:off x="404129" y="4322665"/>
            <a:ext cx="78557" cy="4966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Multiply 22"/>
          <p:cNvSpPr/>
          <p:nvPr/>
        </p:nvSpPr>
        <p:spPr>
          <a:xfrm>
            <a:off x="262141" y="5185031"/>
            <a:ext cx="141988" cy="10096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FE52E9-E79B-77C9-58E5-D6F19BC42869}"/>
              </a:ext>
            </a:extLst>
          </p:cNvPr>
          <p:cNvSpPr txBox="1"/>
          <p:nvPr/>
        </p:nvSpPr>
        <p:spPr>
          <a:xfrm>
            <a:off x="1215614" y="87185"/>
            <a:ext cx="7594899" cy="590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Formulate A Tree Search Problem </a:t>
            </a:r>
            <a:r>
              <a:rPr lang="en-US" sz="2400" dirty="0"/>
              <a:t>(Continued)</a:t>
            </a:r>
          </a:p>
        </p:txBody>
      </p:sp>
    </p:spTree>
    <p:extLst>
      <p:ext uri="{BB962C8B-B14F-4D97-AF65-F5344CB8AC3E}">
        <p14:creationId xmlns:p14="http://schemas.microsoft.com/office/powerpoint/2010/main" val="2536391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A667DE-8094-48EB-810C-662B9786E6D9}"/>
              </a:ext>
            </a:extLst>
          </p:cNvPr>
          <p:cNvSpPr txBox="1"/>
          <p:nvPr/>
        </p:nvSpPr>
        <p:spPr>
          <a:xfrm>
            <a:off x="1348339" y="1550890"/>
            <a:ext cx="829858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search algorithms vary to choose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expand nex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based on their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search strategy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Algorithms that forget their history are doomed to repeat it.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avoid exploring redundant(repeated) paths is to remember where one has been visited.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Augment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Tree-Search algorithm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 data structure called the 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explored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(also called 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closed list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83" y="4050792"/>
            <a:ext cx="558935" cy="36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9048" y="2002536"/>
            <a:ext cx="4096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e.g. uninformed search algorithms.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6709D5-A50E-4FBB-BFC2-D244F386852A}"/>
              </a:ext>
            </a:extLst>
          </p:cNvPr>
          <p:cNvSpPr txBox="1"/>
          <p:nvPr/>
        </p:nvSpPr>
        <p:spPr>
          <a:xfrm>
            <a:off x="3254188" y="5047129"/>
            <a:ext cx="4751294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tree-search algorithm with data structures: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>
                <a:solidFill>
                  <a:srgbClr val="0000FF"/>
                </a:solidFill>
              </a:rPr>
              <a:t>frontier (open list), </a:t>
            </a:r>
            <a:r>
              <a:rPr lang="en-US" dirty="0"/>
              <a:t>stored the states ready to be visited; 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>
                <a:solidFill>
                  <a:srgbClr val="0000FF"/>
                </a:solidFill>
              </a:rPr>
              <a:t>explored set(closed list) </a:t>
            </a:r>
            <a:r>
              <a:rPr lang="en-US" dirty="0"/>
              <a:t>stored the states that have been visited.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CC7971-C5EE-0509-ABD0-8F369B14B47F}"/>
              </a:ext>
            </a:extLst>
          </p:cNvPr>
          <p:cNvSpPr txBox="1"/>
          <p:nvPr/>
        </p:nvSpPr>
        <p:spPr>
          <a:xfrm>
            <a:off x="1269402" y="611679"/>
            <a:ext cx="7594899" cy="590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Formulate A Tree Search Problem </a:t>
            </a:r>
            <a:r>
              <a:rPr lang="en-US" sz="2400" dirty="0"/>
              <a:t>(Continued)</a:t>
            </a:r>
          </a:p>
        </p:txBody>
      </p:sp>
    </p:spTree>
    <p:extLst>
      <p:ext uri="{BB962C8B-B14F-4D97-AF65-F5344CB8AC3E}">
        <p14:creationId xmlns:p14="http://schemas.microsoft.com/office/powerpoint/2010/main" val="795583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C734D111-8A3E-0195-4BB2-EADF571A2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2099" y="1452282"/>
            <a:ext cx="10177977" cy="5269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75AAE5-CB2E-9C22-3C00-665EFF0E41DD}"/>
              </a:ext>
            </a:extLst>
          </p:cNvPr>
          <p:cNvSpPr txBox="1"/>
          <p:nvPr/>
        </p:nvSpPr>
        <p:spPr>
          <a:xfrm>
            <a:off x="1430767" y="665468"/>
            <a:ext cx="7594899" cy="590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Formulate A Tree Search Problem </a:t>
            </a:r>
            <a:r>
              <a:rPr lang="en-US" sz="2400" dirty="0"/>
              <a:t>(Continued)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B1C344-7ABD-43DB-A5BB-0739FB32A670}"/>
              </a:ext>
            </a:extLst>
          </p:cNvPr>
          <p:cNvSpPr txBox="1"/>
          <p:nvPr/>
        </p:nvSpPr>
        <p:spPr>
          <a:xfrm>
            <a:off x="2357965" y="1490007"/>
            <a:ext cx="9002111" cy="387798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 the map in Figure 3.6 as a search (state) space graph, formulate a search (tree) space problem for finding a route from Arad to Bucharest: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viewgraphs are constructing partial search trees for finding a route from Arad to Bucharest.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Nodes that have been expanded are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shaded;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nodes that have been generated but not yet expanded are outlined in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bold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nodes that have not yet been generated are shown in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faint dashed lines.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A9AA85-5B5E-D7DF-5149-4A8A05B60FD7}"/>
              </a:ext>
            </a:extLst>
          </p:cNvPr>
          <p:cNvSpPr txBox="1"/>
          <p:nvPr/>
        </p:nvSpPr>
        <p:spPr>
          <a:xfrm>
            <a:off x="8662596" y="6191177"/>
            <a:ext cx="12774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3.6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535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38122-E345-452E-8F21-1D533302F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295E-A8AA-4F44-8D4B-8C35A7F1A229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775B7852-6659-499F-86A3-E68CABE547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42292" y="136525"/>
            <a:ext cx="4656172" cy="1350899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latin typeface="+mn-lt"/>
              </a:rPr>
              <a:t>Outline: </a:t>
            </a:r>
            <a:r>
              <a:rPr lang="en-US" altLang="en-US" sz="2400" dirty="0">
                <a:latin typeface="+mn-lt"/>
              </a:rPr>
              <a:t>Ch 03_01_F</a:t>
            </a:r>
            <a:endParaRPr lang="en-US" altLang="en-US" sz="4000" dirty="0">
              <a:latin typeface="+mn-lt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A0F4572-8A35-4A29-871D-A977C41EDC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42292" y="1733550"/>
            <a:ext cx="9237784" cy="4351338"/>
          </a:xfrm>
        </p:spPr>
        <p:txBody>
          <a:bodyPr>
            <a:normAutofit/>
          </a:bodyPr>
          <a:lstStyle/>
          <a:p>
            <a:pPr marL="463550" indent="-46355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Problem-solving agents Ch 03 Sect 3.1 [Ch 03_01_F]</a:t>
            </a:r>
          </a:p>
          <a:p>
            <a:pPr marL="463550" indent="-46355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types Ch 03 Sect 3.2-3.3 [Ch 03_01_F]</a:t>
            </a:r>
          </a:p>
          <a:p>
            <a:pPr marL="463550" indent="-46355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formulation Ch 03 Sect 3.1-3,3 [Ch 03_01_F]</a:t>
            </a:r>
          </a:p>
          <a:p>
            <a:pPr marL="463550" indent="-46355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problems Ch 03 Sect 3.2 [Ch 03_01_F]</a:t>
            </a:r>
          </a:p>
          <a:p>
            <a:pPr marL="463550" indent="-46355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search algorithms  Ch 03 Sect 3.3-3.6</a:t>
            </a:r>
          </a:p>
          <a:p>
            <a:pPr marL="920750" lvl="1" indent="-463550"/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Uninformed Search Strategies Ch 03 Sect 3.4 [Ch 03_02_F]</a:t>
            </a:r>
          </a:p>
          <a:p>
            <a:pPr marL="920750" lvl="1" indent="-463550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Informed Search Strategies Ch 03 Sect 3.5 [Ch 03-03_3]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F22D300-3084-BDAC-7D58-327C97FCE07D}"/>
              </a:ext>
            </a:extLst>
          </p:cNvPr>
          <p:cNvCxnSpPr/>
          <p:nvPr/>
        </p:nvCxnSpPr>
        <p:spPr>
          <a:xfrm flipH="1">
            <a:off x="10531736" y="4862456"/>
            <a:ext cx="537883" cy="40879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215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search-map1c">
            <a:extLst>
              <a:ext uri="{FF2B5EF4-FFF2-40B4-BE49-F238E27FC236}">
                <a16:creationId xmlns:a16="http://schemas.microsoft.com/office/drawing/2014/main" id="{F0AE2107-050A-468F-8DD5-6EB36FC68B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64"/>
          <a:stretch/>
        </p:blipFill>
        <p:spPr bwMode="auto">
          <a:xfrm>
            <a:off x="5149319" y="2197508"/>
            <a:ext cx="6608789" cy="452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126B27-3722-4430-95ED-9EF89A1C195E}"/>
              </a:ext>
            </a:extLst>
          </p:cNvPr>
          <p:cNvSpPr txBox="1"/>
          <p:nvPr/>
        </p:nvSpPr>
        <p:spPr>
          <a:xfrm>
            <a:off x="1234341" y="1289117"/>
            <a:ext cx="4574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3.6   A map - a search graph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B3E5F07-C424-4416-A960-9204D1DC8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248" y="2197508"/>
            <a:ext cx="6119910" cy="4408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CDFDD62-B2D6-4DBC-8ECA-39DD35326FA8}"/>
              </a:ext>
            </a:extLst>
          </p:cNvPr>
          <p:cNvSpPr/>
          <p:nvPr/>
        </p:nvSpPr>
        <p:spPr>
          <a:xfrm>
            <a:off x="7121603" y="1427616"/>
            <a:ext cx="29097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Frontier = { Arad }.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 that has been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pic>
        <p:nvPicPr>
          <p:cNvPr id="8" name="Picture 7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07" y="976456"/>
            <a:ext cx="558935" cy="36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9A9AED-A356-C1E2-1E74-57434B4963CC}"/>
              </a:ext>
            </a:extLst>
          </p:cNvPr>
          <p:cNvSpPr txBox="1"/>
          <p:nvPr/>
        </p:nvSpPr>
        <p:spPr>
          <a:xfrm>
            <a:off x="1183342" y="324129"/>
            <a:ext cx="7645900" cy="590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Formulate A Tree Search Problem </a:t>
            </a:r>
            <a:r>
              <a:rPr lang="en-US" sz="2400" dirty="0"/>
              <a:t>(Continued)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12EF3D-FDF0-1421-6676-CE17B2D470C4}"/>
              </a:ext>
            </a:extLst>
          </p:cNvPr>
          <p:cNvSpPr txBox="1"/>
          <p:nvPr/>
        </p:nvSpPr>
        <p:spPr>
          <a:xfrm>
            <a:off x="9127463" y="2125223"/>
            <a:ext cx="2141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initial node</a:t>
            </a:r>
          </a:p>
        </p:txBody>
      </p:sp>
    </p:spTree>
    <p:extLst>
      <p:ext uri="{BB962C8B-B14F-4D97-AF65-F5344CB8AC3E}">
        <p14:creationId xmlns:p14="http://schemas.microsoft.com/office/powerpoint/2010/main" val="15095979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 descr="search-map2c">
            <a:extLst>
              <a:ext uri="{FF2B5EF4-FFF2-40B4-BE49-F238E27FC236}">
                <a16:creationId xmlns:a16="http://schemas.microsoft.com/office/drawing/2014/main" id="{6D7B442C-5711-46BD-8699-BE768CA5F9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25"/>
          <a:stretch/>
        </p:blipFill>
        <p:spPr>
          <a:xfrm>
            <a:off x="583114" y="2341650"/>
            <a:ext cx="10413726" cy="4516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31F934-E62E-4BD7-AB08-5BEF96E1F514}"/>
              </a:ext>
            </a:extLst>
          </p:cNvPr>
          <p:cNvSpPr txBox="1"/>
          <p:nvPr/>
        </p:nvSpPr>
        <p:spPr>
          <a:xfrm>
            <a:off x="1065008" y="1400804"/>
            <a:ext cx="3310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expanding Arad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945E29E-42A0-4507-8861-868A63E4A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2116" y="92648"/>
            <a:ext cx="4356770" cy="313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CE2806E-EA70-460B-8FC9-30C3CAEDC776}"/>
              </a:ext>
            </a:extLst>
          </p:cNvPr>
          <p:cNvSpPr/>
          <p:nvPr/>
        </p:nvSpPr>
        <p:spPr>
          <a:xfrm>
            <a:off x="3665306" y="3858316"/>
            <a:ext cx="3127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nodes that have been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503FA0-6A6A-451C-A88D-994381FF00CE}"/>
              </a:ext>
            </a:extLst>
          </p:cNvPr>
          <p:cNvSpPr/>
          <p:nvPr/>
        </p:nvSpPr>
        <p:spPr>
          <a:xfrm>
            <a:off x="1065008" y="3015365"/>
            <a:ext cx="36761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frontier = { Sibiu, Timisoara,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Zerind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exploration = {Arad}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6A0EA1-BCC5-9A57-F994-B6CBBA467B68}"/>
              </a:ext>
            </a:extLst>
          </p:cNvPr>
          <p:cNvSpPr txBox="1"/>
          <p:nvPr/>
        </p:nvSpPr>
        <p:spPr>
          <a:xfrm>
            <a:off x="1065008" y="367613"/>
            <a:ext cx="5959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Formulate A Tree Search Problem </a:t>
            </a:r>
          </a:p>
          <a:p>
            <a:r>
              <a:rPr lang="en-US" sz="2400" dirty="0"/>
              <a:t>(Continued)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D8E894-EC25-F302-C214-9F51F1ABE64D}"/>
              </a:ext>
            </a:extLst>
          </p:cNvPr>
          <p:cNvSpPr txBox="1"/>
          <p:nvPr/>
        </p:nvSpPr>
        <p:spPr>
          <a:xfrm>
            <a:off x="2544266" y="2136068"/>
            <a:ext cx="35517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chosen node has been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expanded</a:t>
            </a:r>
          </a:p>
        </p:txBody>
      </p:sp>
    </p:spTree>
    <p:extLst>
      <p:ext uri="{BB962C8B-B14F-4D97-AF65-F5344CB8AC3E}">
        <p14:creationId xmlns:p14="http://schemas.microsoft.com/office/powerpoint/2010/main" val="3125973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4" descr="search-map3c">
            <a:extLst>
              <a:ext uri="{FF2B5EF4-FFF2-40B4-BE49-F238E27FC236}">
                <a16:creationId xmlns:a16="http://schemas.microsoft.com/office/drawing/2014/main" id="{657E54A7-86C1-453D-B6E2-0E99DB5683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0922" y="1820956"/>
            <a:ext cx="9571675" cy="50370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2852D4-9704-4A6C-8033-D38FF85387B0}"/>
              </a:ext>
            </a:extLst>
          </p:cNvPr>
          <p:cNvSpPr txBox="1"/>
          <p:nvPr/>
        </p:nvSpPr>
        <p:spPr>
          <a:xfrm>
            <a:off x="1146290" y="1262881"/>
            <a:ext cx="3008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expanding Sibiu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015E95-B1F9-465B-A797-97F041611C63}"/>
              </a:ext>
            </a:extLst>
          </p:cNvPr>
          <p:cNvSpPr/>
          <p:nvPr/>
        </p:nvSpPr>
        <p:spPr>
          <a:xfrm>
            <a:off x="4410858" y="3847092"/>
            <a:ext cx="2896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 that has been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expanded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750C5E-26EE-4B98-8711-6A4C6D1DEE27}"/>
              </a:ext>
            </a:extLst>
          </p:cNvPr>
          <p:cNvSpPr/>
          <p:nvPr/>
        </p:nvSpPr>
        <p:spPr>
          <a:xfrm>
            <a:off x="4912972" y="956465"/>
            <a:ext cx="65795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frontier = {Timisoara,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Zerind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Arad,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Fagaras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Oradea,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HimniaVilosa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node that has been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expanded</a:t>
            </a:r>
          </a:p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Exploration = {Arad, Sibiu}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556449-D2D1-4B95-ADC5-78ACF325EF35}"/>
              </a:ext>
            </a:extLst>
          </p:cNvPr>
          <p:cNvSpPr/>
          <p:nvPr/>
        </p:nvSpPr>
        <p:spPr>
          <a:xfrm>
            <a:off x="2968221" y="4816453"/>
            <a:ext cx="3127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nodes that have been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6D61D5E-8854-4732-A5B0-56A4AA520039}"/>
              </a:ext>
            </a:extLst>
          </p:cNvPr>
          <p:cNvSpPr/>
          <p:nvPr/>
        </p:nvSpPr>
        <p:spPr>
          <a:xfrm>
            <a:off x="7394800" y="3015314"/>
            <a:ext cx="3127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nodes that have been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pic>
        <p:nvPicPr>
          <p:cNvPr id="11" name="Picture 10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0492">
            <a:off x="554080" y="5210939"/>
            <a:ext cx="558935" cy="36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732221-3B3C-52F1-7308-D4DD973710E9}"/>
              </a:ext>
            </a:extLst>
          </p:cNvPr>
          <p:cNvSpPr txBox="1"/>
          <p:nvPr/>
        </p:nvSpPr>
        <p:spPr>
          <a:xfrm>
            <a:off x="1065008" y="367613"/>
            <a:ext cx="5959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Formulate A Tree Search Problem </a:t>
            </a:r>
          </a:p>
          <a:p>
            <a:r>
              <a:rPr lang="en-US" sz="2400" dirty="0"/>
              <a:t>(Continued)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46AF4DF-36CB-E583-FCDD-06F28F22C9B3}"/>
              </a:ext>
            </a:extLst>
          </p:cNvPr>
          <p:cNvSpPr/>
          <p:nvPr/>
        </p:nvSpPr>
        <p:spPr>
          <a:xfrm>
            <a:off x="1867052" y="5049324"/>
            <a:ext cx="1349484" cy="9631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58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6CA8B8-9D48-4E35-9AC8-B3BD8049EFDA}"/>
              </a:ext>
            </a:extLst>
          </p:cNvPr>
          <p:cNvSpPr txBox="1"/>
          <p:nvPr/>
        </p:nvSpPr>
        <p:spPr>
          <a:xfrm>
            <a:off x="1719072" y="1621536"/>
            <a:ext cx="83219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following two viewgraphs, is Figure 3.7   An informal description of the general tree-search and graph-search algorithms.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part of GRAPH-SEARCH marked in bold italic are the additions needed to handle repeated states.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B71D40-38AE-4950-ADAC-978305A8F7C3}"/>
              </a:ext>
            </a:extLst>
          </p:cNvPr>
          <p:cNvSpPr/>
          <p:nvPr/>
        </p:nvSpPr>
        <p:spPr>
          <a:xfrm>
            <a:off x="1719072" y="3944346"/>
            <a:ext cx="85657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idea: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offline, simulated 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exploration (closed list)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state space by 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generating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successors of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already-explored states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(also know as ~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expanding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states (open list))
By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expanding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current state, it means apply each legal action to the current state to generate a new set of states</a:t>
            </a:r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3382">
            <a:off x="719616" y="4917343"/>
            <a:ext cx="558935" cy="36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8E0C91-F69E-34B6-3075-DA15541F3F17}"/>
              </a:ext>
            </a:extLst>
          </p:cNvPr>
          <p:cNvSpPr txBox="1"/>
          <p:nvPr/>
        </p:nvSpPr>
        <p:spPr>
          <a:xfrm>
            <a:off x="1602890" y="352409"/>
            <a:ext cx="5959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Tree Search and Graph Search Algorithms </a:t>
            </a:r>
          </a:p>
        </p:txBody>
      </p:sp>
    </p:spTree>
    <p:extLst>
      <p:ext uri="{BB962C8B-B14F-4D97-AF65-F5344CB8AC3E}">
        <p14:creationId xmlns:p14="http://schemas.microsoft.com/office/powerpoint/2010/main" val="9385481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19B970-7A2C-413A-9765-E3D438AB9130}"/>
              </a:ext>
            </a:extLst>
          </p:cNvPr>
          <p:cNvSpPr txBox="1"/>
          <p:nvPr/>
        </p:nvSpPr>
        <p:spPr>
          <a:xfrm>
            <a:off x="1323703" y="1407305"/>
            <a:ext cx="92903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TREE-SEARCH(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returns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solution, or failure</a:t>
            </a:r>
          </a:p>
          <a:p>
            <a:pPr>
              <a:spcAft>
                <a:spcPts val="600"/>
              </a:spcAft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initialize the frontier using the initial state of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spcAft>
                <a:spcPts val="600"/>
              </a:spcAft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loop do</a:t>
            </a:r>
          </a:p>
          <a:p>
            <a:pPr>
              <a:spcAft>
                <a:spcPts val="600"/>
              </a:spcAft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frontier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empty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return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failure;</a:t>
            </a:r>
          </a:p>
          <a:p>
            <a:pPr>
              <a:spcAft>
                <a:spcPts val="600"/>
              </a:spcAft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leaf node and 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remove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from the frontier;</a:t>
            </a:r>
          </a:p>
          <a:p>
            <a:pPr>
              <a:spcAft>
                <a:spcPts val="600"/>
              </a:spcAft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node contains a goal state </a:t>
            </a:r>
          </a:p>
          <a:p>
            <a:pPr>
              <a:spcAft>
                <a:spcPts val="600"/>
              </a:spcAft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then return 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corresponding solution;</a:t>
            </a:r>
          </a:p>
          <a:p>
            <a:pPr>
              <a:spcAft>
                <a:spcPts val="600"/>
              </a:spcAft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expand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chosen node; </a:t>
            </a:r>
          </a:p>
          <a:p>
            <a:pPr>
              <a:spcAft>
                <a:spcPts val="600"/>
              </a:spcAft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adding(</a:t>
            </a:r>
            <a:r>
              <a:rPr lang="en-US" sz="2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ing) the resulting nodes(its successors)    		to the frontier;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002259-9BC5-47EF-A33F-736421EE0241}"/>
              </a:ext>
            </a:extLst>
          </p:cNvPr>
          <p:cNvSpPr/>
          <p:nvPr/>
        </p:nvSpPr>
        <p:spPr>
          <a:xfrm>
            <a:off x="1141744" y="557513"/>
            <a:ext cx="87660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3.7  An informal description of the general tree-search algorithm.</a:t>
            </a:r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68" y="2510166"/>
            <a:ext cx="558935" cy="36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962918"/>
              </p:ext>
            </p:extLst>
          </p:nvPr>
        </p:nvGraphicFramePr>
        <p:xfrm>
          <a:off x="8569960" y="2872495"/>
          <a:ext cx="248513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027">
                  <a:extLst>
                    <a:ext uri="{9D8B030D-6E8A-4147-A177-3AD203B41FA5}">
                      <a16:colId xmlns:a16="http://schemas.microsoft.com/office/drawing/2014/main" val="1400939810"/>
                    </a:ext>
                  </a:extLst>
                </a:gridCol>
                <a:gridCol w="497027">
                  <a:extLst>
                    <a:ext uri="{9D8B030D-6E8A-4147-A177-3AD203B41FA5}">
                      <a16:colId xmlns:a16="http://schemas.microsoft.com/office/drawing/2014/main" val="2939264608"/>
                    </a:ext>
                  </a:extLst>
                </a:gridCol>
                <a:gridCol w="497027">
                  <a:extLst>
                    <a:ext uri="{9D8B030D-6E8A-4147-A177-3AD203B41FA5}">
                      <a16:colId xmlns:a16="http://schemas.microsoft.com/office/drawing/2014/main" val="323587601"/>
                    </a:ext>
                  </a:extLst>
                </a:gridCol>
                <a:gridCol w="497027">
                  <a:extLst>
                    <a:ext uri="{9D8B030D-6E8A-4147-A177-3AD203B41FA5}">
                      <a16:colId xmlns:a16="http://schemas.microsoft.com/office/drawing/2014/main" val="2640448134"/>
                    </a:ext>
                  </a:extLst>
                </a:gridCol>
                <a:gridCol w="497027">
                  <a:extLst>
                    <a:ext uri="{9D8B030D-6E8A-4147-A177-3AD203B41FA5}">
                      <a16:colId xmlns:a16="http://schemas.microsoft.com/office/drawing/2014/main" val="14283608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054579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946376"/>
              </p:ext>
            </p:extLst>
          </p:nvPr>
        </p:nvGraphicFramePr>
        <p:xfrm>
          <a:off x="9179560" y="3390955"/>
          <a:ext cx="248513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027">
                  <a:extLst>
                    <a:ext uri="{9D8B030D-6E8A-4147-A177-3AD203B41FA5}">
                      <a16:colId xmlns:a16="http://schemas.microsoft.com/office/drawing/2014/main" val="1400939810"/>
                    </a:ext>
                  </a:extLst>
                </a:gridCol>
                <a:gridCol w="497027">
                  <a:extLst>
                    <a:ext uri="{9D8B030D-6E8A-4147-A177-3AD203B41FA5}">
                      <a16:colId xmlns:a16="http://schemas.microsoft.com/office/drawing/2014/main" val="2939264608"/>
                    </a:ext>
                  </a:extLst>
                </a:gridCol>
                <a:gridCol w="497027">
                  <a:extLst>
                    <a:ext uri="{9D8B030D-6E8A-4147-A177-3AD203B41FA5}">
                      <a16:colId xmlns:a16="http://schemas.microsoft.com/office/drawing/2014/main" val="323587601"/>
                    </a:ext>
                  </a:extLst>
                </a:gridCol>
                <a:gridCol w="497027">
                  <a:extLst>
                    <a:ext uri="{9D8B030D-6E8A-4147-A177-3AD203B41FA5}">
                      <a16:colId xmlns:a16="http://schemas.microsoft.com/office/drawing/2014/main" val="2640448134"/>
                    </a:ext>
                  </a:extLst>
                </a:gridCol>
                <a:gridCol w="497027">
                  <a:extLst>
                    <a:ext uri="{9D8B030D-6E8A-4147-A177-3AD203B41FA5}">
                      <a16:colId xmlns:a16="http://schemas.microsoft.com/office/drawing/2014/main" val="14283608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054579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456654"/>
              </p:ext>
            </p:extLst>
          </p:nvPr>
        </p:nvGraphicFramePr>
        <p:xfrm>
          <a:off x="8499856" y="4850947"/>
          <a:ext cx="248513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027">
                  <a:extLst>
                    <a:ext uri="{9D8B030D-6E8A-4147-A177-3AD203B41FA5}">
                      <a16:colId xmlns:a16="http://schemas.microsoft.com/office/drawing/2014/main" val="1400939810"/>
                    </a:ext>
                  </a:extLst>
                </a:gridCol>
                <a:gridCol w="497027">
                  <a:extLst>
                    <a:ext uri="{9D8B030D-6E8A-4147-A177-3AD203B41FA5}">
                      <a16:colId xmlns:a16="http://schemas.microsoft.com/office/drawing/2014/main" val="2939264608"/>
                    </a:ext>
                  </a:extLst>
                </a:gridCol>
                <a:gridCol w="497027">
                  <a:extLst>
                    <a:ext uri="{9D8B030D-6E8A-4147-A177-3AD203B41FA5}">
                      <a16:colId xmlns:a16="http://schemas.microsoft.com/office/drawing/2014/main" val="323587601"/>
                    </a:ext>
                  </a:extLst>
                </a:gridCol>
                <a:gridCol w="497027">
                  <a:extLst>
                    <a:ext uri="{9D8B030D-6E8A-4147-A177-3AD203B41FA5}">
                      <a16:colId xmlns:a16="http://schemas.microsoft.com/office/drawing/2014/main" val="2640448134"/>
                    </a:ext>
                  </a:extLst>
                </a:gridCol>
                <a:gridCol w="497027">
                  <a:extLst>
                    <a:ext uri="{9D8B030D-6E8A-4147-A177-3AD203B41FA5}">
                      <a16:colId xmlns:a16="http://schemas.microsoft.com/office/drawing/2014/main" val="14283608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054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74231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19B970-7A2C-413A-9765-E3D438AB9130}"/>
              </a:ext>
            </a:extLst>
          </p:cNvPr>
          <p:cNvSpPr txBox="1"/>
          <p:nvPr/>
        </p:nvSpPr>
        <p:spPr>
          <a:xfrm>
            <a:off x="1341120" y="1146048"/>
            <a:ext cx="9290304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Graph-SEARCH(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solution, or failure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initialize the frontier using the initial state of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initialize the explored set to be empty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loop do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frontier is empty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return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failure;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choose a leaf node and remove it from the frontier;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node contains a goal state 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then return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corresponding solution;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 the chosen node to the explored set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expand the chosen node; 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adding (generating) the resulting nodes to the frontier</a:t>
            </a:r>
          </a:p>
          <a:p>
            <a:pPr lvl="2"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	     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if not in the frontier or explored set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25ED85-882C-4785-A36F-87CF4ED0E441}"/>
              </a:ext>
            </a:extLst>
          </p:cNvPr>
          <p:cNvSpPr/>
          <p:nvPr/>
        </p:nvSpPr>
        <p:spPr>
          <a:xfrm>
            <a:off x="1196255" y="693693"/>
            <a:ext cx="8965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3.7  An informal description of the general graph-search algorithm.</a:t>
            </a:r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20" y="1330590"/>
            <a:ext cx="558935" cy="36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09507"/>
              </p:ext>
            </p:extLst>
          </p:nvPr>
        </p:nvGraphicFramePr>
        <p:xfrm>
          <a:off x="9060688" y="1692919"/>
          <a:ext cx="248513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027">
                  <a:extLst>
                    <a:ext uri="{9D8B030D-6E8A-4147-A177-3AD203B41FA5}">
                      <a16:colId xmlns:a16="http://schemas.microsoft.com/office/drawing/2014/main" val="1400939810"/>
                    </a:ext>
                  </a:extLst>
                </a:gridCol>
                <a:gridCol w="497027">
                  <a:extLst>
                    <a:ext uri="{9D8B030D-6E8A-4147-A177-3AD203B41FA5}">
                      <a16:colId xmlns:a16="http://schemas.microsoft.com/office/drawing/2014/main" val="2939264608"/>
                    </a:ext>
                  </a:extLst>
                </a:gridCol>
                <a:gridCol w="497027">
                  <a:extLst>
                    <a:ext uri="{9D8B030D-6E8A-4147-A177-3AD203B41FA5}">
                      <a16:colId xmlns:a16="http://schemas.microsoft.com/office/drawing/2014/main" val="323587601"/>
                    </a:ext>
                  </a:extLst>
                </a:gridCol>
                <a:gridCol w="497027">
                  <a:extLst>
                    <a:ext uri="{9D8B030D-6E8A-4147-A177-3AD203B41FA5}">
                      <a16:colId xmlns:a16="http://schemas.microsoft.com/office/drawing/2014/main" val="2640448134"/>
                    </a:ext>
                  </a:extLst>
                </a:gridCol>
                <a:gridCol w="497027">
                  <a:extLst>
                    <a:ext uri="{9D8B030D-6E8A-4147-A177-3AD203B41FA5}">
                      <a16:colId xmlns:a16="http://schemas.microsoft.com/office/drawing/2014/main" val="14283608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054579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828351"/>
              </p:ext>
            </p:extLst>
          </p:nvPr>
        </p:nvGraphicFramePr>
        <p:xfrm>
          <a:off x="8291154" y="2165359"/>
          <a:ext cx="248513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027">
                  <a:extLst>
                    <a:ext uri="{9D8B030D-6E8A-4147-A177-3AD203B41FA5}">
                      <a16:colId xmlns:a16="http://schemas.microsoft.com/office/drawing/2014/main" val="1400939810"/>
                    </a:ext>
                  </a:extLst>
                </a:gridCol>
                <a:gridCol w="497027">
                  <a:extLst>
                    <a:ext uri="{9D8B030D-6E8A-4147-A177-3AD203B41FA5}">
                      <a16:colId xmlns:a16="http://schemas.microsoft.com/office/drawing/2014/main" val="2939264608"/>
                    </a:ext>
                  </a:extLst>
                </a:gridCol>
                <a:gridCol w="497027">
                  <a:extLst>
                    <a:ext uri="{9D8B030D-6E8A-4147-A177-3AD203B41FA5}">
                      <a16:colId xmlns:a16="http://schemas.microsoft.com/office/drawing/2014/main" val="323587601"/>
                    </a:ext>
                  </a:extLst>
                </a:gridCol>
                <a:gridCol w="497027">
                  <a:extLst>
                    <a:ext uri="{9D8B030D-6E8A-4147-A177-3AD203B41FA5}">
                      <a16:colId xmlns:a16="http://schemas.microsoft.com/office/drawing/2014/main" val="2640448134"/>
                    </a:ext>
                  </a:extLst>
                </a:gridCol>
                <a:gridCol w="497027">
                  <a:extLst>
                    <a:ext uri="{9D8B030D-6E8A-4147-A177-3AD203B41FA5}">
                      <a16:colId xmlns:a16="http://schemas.microsoft.com/office/drawing/2014/main" val="14283608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054579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968423"/>
              </p:ext>
            </p:extLst>
          </p:nvPr>
        </p:nvGraphicFramePr>
        <p:xfrm>
          <a:off x="8801608" y="3370090"/>
          <a:ext cx="248513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027">
                  <a:extLst>
                    <a:ext uri="{9D8B030D-6E8A-4147-A177-3AD203B41FA5}">
                      <a16:colId xmlns:a16="http://schemas.microsoft.com/office/drawing/2014/main" val="1400939810"/>
                    </a:ext>
                  </a:extLst>
                </a:gridCol>
                <a:gridCol w="497027">
                  <a:extLst>
                    <a:ext uri="{9D8B030D-6E8A-4147-A177-3AD203B41FA5}">
                      <a16:colId xmlns:a16="http://schemas.microsoft.com/office/drawing/2014/main" val="2939264608"/>
                    </a:ext>
                  </a:extLst>
                </a:gridCol>
                <a:gridCol w="497027">
                  <a:extLst>
                    <a:ext uri="{9D8B030D-6E8A-4147-A177-3AD203B41FA5}">
                      <a16:colId xmlns:a16="http://schemas.microsoft.com/office/drawing/2014/main" val="323587601"/>
                    </a:ext>
                  </a:extLst>
                </a:gridCol>
                <a:gridCol w="497027">
                  <a:extLst>
                    <a:ext uri="{9D8B030D-6E8A-4147-A177-3AD203B41FA5}">
                      <a16:colId xmlns:a16="http://schemas.microsoft.com/office/drawing/2014/main" val="2640448134"/>
                    </a:ext>
                  </a:extLst>
                </a:gridCol>
                <a:gridCol w="497027">
                  <a:extLst>
                    <a:ext uri="{9D8B030D-6E8A-4147-A177-3AD203B41FA5}">
                      <a16:colId xmlns:a16="http://schemas.microsoft.com/office/drawing/2014/main" val="14283608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054579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680723"/>
              </p:ext>
            </p:extLst>
          </p:nvPr>
        </p:nvGraphicFramePr>
        <p:xfrm>
          <a:off x="8397837" y="4757999"/>
          <a:ext cx="248513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027">
                  <a:extLst>
                    <a:ext uri="{9D8B030D-6E8A-4147-A177-3AD203B41FA5}">
                      <a16:colId xmlns:a16="http://schemas.microsoft.com/office/drawing/2014/main" val="1400939810"/>
                    </a:ext>
                  </a:extLst>
                </a:gridCol>
                <a:gridCol w="497027">
                  <a:extLst>
                    <a:ext uri="{9D8B030D-6E8A-4147-A177-3AD203B41FA5}">
                      <a16:colId xmlns:a16="http://schemas.microsoft.com/office/drawing/2014/main" val="2939264608"/>
                    </a:ext>
                  </a:extLst>
                </a:gridCol>
                <a:gridCol w="497027">
                  <a:extLst>
                    <a:ext uri="{9D8B030D-6E8A-4147-A177-3AD203B41FA5}">
                      <a16:colId xmlns:a16="http://schemas.microsoft.com/office/drawing/2014/main" val="323587601"/>
                    </a:ext>
                  </a:extLst>
                </a:gridCol>
                <a:gridCol w="497027">
                  <a:extLst>
                    <a:ext uri="{9D8B030D-6E8A-4147-A177-3AD203B41FA5}">
                      <a16:colId xmlns:a16="http://schemas.microsoft.com/office/drawing/2014/main" val="2640448134"/>
                    </a:ext>
                  </a:extLst>
                </a:gridCol>
                <a:gridCol w="497027">
                  <a:extLst>
                    <a:ext uri="{9D8B030D-6E8A-4147-A177-3AD203B41FA5}">
                      <a16:colId xmlns:a16="http://schemas.microsoft.com/office/drawing/2014/main" val="14283608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054579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372142"/>
              </p:ext>
            </p:extLst>
          </p:nvPr>
        </p:nvGraphicFramePr>
        <p:xfrm>
          <a:off x="9060688" y="6093095"/>
          <a:ext cx="248513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027">
                  <a:extLst>
                    <a:ext uri="{9D8B030D-6E8A-4147-A177-3AD203B41FA5}">
                      <a16:colId xmlns:a16="http://schemas.microsoft.com/office/drawing/2014/main" val="1400939810"/>
                    </a:ext>
                  </a:extLst>
                </a:gridCol>
                <a:gridCol w="497027">
                  <a:extLst>
                    <a:ext uri="{9D8B030D-6E8A-4147-A177-3AD203B41FA5}">
                      <a16:colId xmlns:a16="http://schemas.microsoft.com/office/drawing/2014/main" val="2939264608"/>
                    </a:ext>
                  </a:extLst>
                </a:gridCol>
                <a:gridCol w="497027">
                  <a:extLst>
                    <a:ext uri="{9D8B030D-6E8A-4147-A177-3AD203B41FA5}">
                      <a16:colId xmlns:a16="http://schemas.microsoft.com/office/drawing/2014/main" val="323587601"/>
                    </a:ext>
                  </a:extLst>
                </a:gridCol>
                <a:gridCol w="497027">
                  <a:extLst>
                    <a:ext uri="{9D8B030D-6E8A-4147-A177-3AD203B41FA5}">
                      <a16:colId xmlns:a16="http://schemas.microsoft.com/office/drawing/2014/main" val="2640448134"/>
                    </a:ext>
                  </a:extLst>
                </a:gridCol>
                <a:gridCol w="497027">
                  <a:extLst>
                    <a:ext uri="{9D8B030D-6E8A-4147-A177-3AD203B41FA5}">
                      <a16:colId xmlns:a16="http://schemas.microsoft.com/office/drawing/2014/main" val="14283608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054579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970EFCD-D78C-0CD8-7538-F7559124B846}"/>
              </a:ext>
            </a:extLst>
          </p:cNvPr>
          <p:cNvSpPr txBox="1"/>
          <p:nvPr/>
        </p:nvSpPr>
        <p:spPr>
          <a:xfrm>
            <a:off x="9004270" y="1406653"/>
            <a:ext cx="12989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frontier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C8B87D-E5E5-0D2F-86CE-66CFD95416F7}"/>
              </a:ext>
            </a:extLst>
          </p:cNvPr>
          <p:cNvSpPr txBox="1"/>
          <p:nvPr/>
        </p:nvSpPr>
        <p:spPr>
          <a:xfrm>
            <a:off x="8204170" y="2451811"/>
            <a:ext cx="1600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explored set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3872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A26B668-6E77-49D6-B87D-FAC5E6596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342" y="1731982"/>
            <a:ext cx="3928600" cy="2829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 descr="search-map3c">
            <a:extLst>
              <a:ext uri="{FF2B5EF4-FFF2-40B4-BE49-F238E27FC236}">
                <a16:creationId xmlns:a16="http://schemas.microsoft.com/office/drawing/2014/main" id="{BA5029D4-6A2F-4DC9-A9F4-4F903DC43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75119" y="1904104"/>
            <a:ext cx="4780539" cy="265769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432077C0-B93D-4DA5-BD8E-7570666FFF78}"/>
              </a:ext>
            </a:extLst>
          </p:cNvPr>
          <p:cNvSpPr/>
          <p:nvPr/>
        </p:nvSpPr>
        <p:spPr>
          <a:xfrm>
            <a:off x="4959275" y="2840019"/>
            <a:ext cx="1323191" cy="2043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18D9E0-5B33-4C69-9DAB-76F08AF541A6}"/>
              </a:ext>
            </a:extLst>
          </p:cNvPr>
          <p:cNvSpPr txBox="1"/>
          <p:nvPr/>
        </p:nvSpPr>
        <p:spPr>
          <a:xfrm>
            <a:off x="1253739" y="4808232"/>
            <a:ext cx="3113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(search) Space: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Percepts of a map (the world E) to form states with transitions (actions)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F7E37D-E180-47FC-8EA1-2945FEE57305}"/>
              </a:ext>
            </a:extLst>
          </p:cNvPr>
          <p:cNvSpPr txBox="1"/>
          <p:nvPr/>
        </p:nvSpPr>
        <p:spPr>
          <a:xfrm>
            <a:off x="8261400" y="4733921"/>
            <a:ext cx="2676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Search tree problem with defined action for each edge.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5646C1-D27D-4A32-BE71-AB54F29E5874}"/>
              </a:ext>
            </a:extLst>
          </p:cNvPr>
          <p:cNvSpPr txBox="1"/>
          <p:nvPr/>
        </p:nvSpPr>
        <p:spPr>
          <a:xfrm>
            <a:off x="4566621" y="4808232"/>
            <a:ext cx="2108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Tree Search Algorithms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2DDA311-A6FC-49FA-874B-350C8A6069F0}"/>
              </a:ext>
            </a:extLst>
          </p:cNvPr>
          <p:cNvCxnSpPr/>
          <p:nvPr/>
        </p:nvCxnSpPr>
        <p:spPr>
          <a:xfrm flipV="1">
            <a:off x="5620870" y="3044414"/>
            <a:ext cx="0" cy="16895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2902C64-0A6E-4033-B94E-46A451E31491}"/>
              </a:ext>
            </a:extLst>
          </p:cNvPr>
          <p:cNvSpPr txBox="1"/>
          <p:nvPr/>
        </p:nvSpPr>
        <p:spPr>
          <a:xfrm>
            <a:off x="592144" y="526273"/>
            <a:ext cx="2108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Abstraction: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1A26DFA-0CF5-486A-7CB3-17E32C5F798A}"/>
              </a:ext>
            </a:extLst>
          </p:cNvPr>
          <p:cNvSpPr/>
          <p:nvPr/>
        </p:nvSpPr>
        <p:spPr>
          <a:xfrm>
            <a:off x="6571131" y="3593611"/>
            <a:ext cx="668758" cy="4835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7800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0459" y="510128"/>
            <a:ext cx="7142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Tree Search Algorithms: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a different version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50C98E-442C-4C72-8241-7A88F64D9D2A}"/>
              </a:ext>
            </a:extLst>
          </p:cNvPr>
          <p:cNvSpPr txBox="1"/>
          <p:nvPr/>
        </p:nvSpPr>
        <p:spPr>
          <a:xfrm>
            <a:off x="1084730" y="1348637"/>
            <a:ext cx="10239332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function</a:t>
            </a:r>
            <a:r>
              <a:rPr lang="en-US" sz="2400" dirty="0"/>
              <a:t> TREE_SEARCH( </a:t>
            </a:r>
            <a:r>
              <a:rPr lang="en-US" sz="2400" i="1" dirty="0"/>
              <a:t>problem, </a:t>
            </a:r>
            <a:r>
              <a:rPr lang="en-US" sz="2400" i="1" dirty="0">
                <a:solidFill>
                  <a:srgbClr val="0000FF"/>
                </a:solidFill>
              </a:rPr>
              <a:t>strategy</a:t>
            </a:r>
            <a:r>
              <a:rPr lang="en-US" sz="2400" dirty="0"/>
              <a:t>) </a:t>
            </a:r>
            <a:r>
              <a:rPr lang="en-US" sz="2400" b="1" dirty="0"/>
              <a:t>returns</a:t>
            </a:r>
            <a:r>
              <a:rPr lang="en-US" sz="2400" dirty="0"/>
              <a:t> a solution, or failure</a:t>
            </a:r>
          </a:p>
          <a:p>
            <a:r>
              <a:rPr lang="en-US" sz="2400" dirty="0"/>
              <a:t>	initialize the search tree using the initial state of </a:t>
            </a:r>
            <a:r>
              <a:rPr lang="en-US" sz="2400" i="1" dirty="0"/>
              <a:t>problem</a:t>
            </a:r>
            <a:r>
              <a:rPr lang="en-US" sz="2400" dirty="0"/>
              <a:t>;</a:t>
            </a:r>
            <a:endParaRPr lang="en-US" sz="2400" i="1" dirty="0"/>
          </a:p>
          <a:p>
            <a:r>
              <a:rPr lang="en-US" sz="2400" dirty="0"/>
              <a:t>	</a:t>
            </a:r>
            <a:r>
              <a:rPr lang="en-US" sz="2400" b="1" dirty="0"/>
              <a:t>loop do</a:t>
            </a:r>
          </a:p>
          <a:p>
            <a:r>
              <a:rPr lang="en-US" sz="2400" dirty="0"/>
              <a:t>		</a:t>
            </a:r>
            <a:r>
              <a:rPr lang="en-US" sz="2400" b="1" dirty="0"/>
              <a:t>if</a:t>
            </a:r>
            <a:r>
              <a:rPr lang="en-US" sz="2400" dirty="0"/>
              <a:t> there are no candidates for expansion  </a:t>
            </a:r>
            <a:r>
              <a:rPr lang="en-US" dirty="0"/>
              <a:t>//if the frontier is empty</a:t>
            </a:r>
          </a:p>
          <a:p>
            <a:r>
              <a:rPr lang="en-US" sz="2400" dirty="0"/>
              <a:t>		</a:t>
            </a:r>
            <a:r>
              <a:rPr lang="en-US" sz="2400" b="1" dirty="0"/>
              <a:t>then return</a:t>
            </a:r>
            <a:r>
              <a:rPr lang="en-US" sz="2400" dirty="0"/>
              <a:t> failure</a:t>
            </a:r>
          </a:p>
          <a:p>
            <a:r>
              <a:rPr lang="en-US" sz="2400" dirty="0"/>
              <a:t>		</a:t>
            </a:r>
            <a:r>
              <a:rPr lang="en-US" sz="2400" b="1" dirty="0"/>
              <a:t>else</a:t>
            </a:r>
          </a:p>
          <a:p>
            <a:r>
              <a:rPr lang="en-US" sz="2400" dirty="0"/>
              <a:t>			choose a leaf node for expansion according to </a:t>
            </a:r>
            <a:r>
              <a:rPr lang="en-US" sz="2400" i="1" dirty="0">
                <a:solidFill>
                  <a:srgbClr val="0000FF"/>
                </a:solidFill>
              </a:rPr>
              <a:t>strategy</a:t>
            </a:r>
            <a:r>
              <a:rPr lang="en-US" sz="2400" dirty="0"/>
              <a:t>;</a:t>
            </a:r>
            <a:endParaRPr lang="en-US" sz="2400" i="1" dirty="0">
              <a:solidFill>
                <a:srgbClr val="0000FF"/>
              </a:solidFill>
            </a:endParaRPr>
          </a:p>
          <a:p>
            <a:r>
              <a:rPr lang="en-US" sz="2400" dirty="0"/>
              <a:t>			</a:t>
            </a:r>
            <a:r>
              <a:rPr lang="en-US" sz="2400" b="1" dirty="0"/>
              <a:t>if</a:t>
            </a:r>
            <a:r>
              <a:rPr lang="en-US" sz="2400" dirty="0"/>
              <a:t> the node contains a goal state </a:t>
            </a:r>
          </a:p>
          <a:p>
            <a:r>
              <a:rPr lang="en-US" sz="2400" b="1" dirty="0"/>
              <a:t>			then return</a:t>
            </a:r>
            <a:r>
              <a:rPr lang="en-US" sz="2400" dirty="0"/>
              <a:t> the corresponding solution</a:t>
            </a:r>
          </a:p>
          <a:p>
            <a:r>
              <a:rPr lang="en-US" sz="2400" dirty="0"/>
              <a:t>			</a:t>
            </a:r>
            <a:r>
              <a:rPr lang="en-US" sz="2400" b="1" dirty="0"/>
              <a:t>else</a:t>
            </a:r>
          </a:p>
          <a:p>
            <a:r>
              <a:rPr lang="en-US" sz="2400" dirty="0"/>
              <a:t>				expand the node and add its successors to the tree;</a:t>
            </a:r>
          </a:p>
          <a:p>
            <a:r>
              <a:rPr lang="en-US" sz="2400" dirty="0"/>
              <a:t>	</a:t>
            </a:r>
            <a:r>
              <a:rPr lang="en-US" sz="2400" b="1" dirty="0"/>
              <a:t>done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6D090D-39CA-48A1-BD65-3D7697A7B1F1}"/>
              </a:ext>
            </a:extLst>
          </p:cNvPr>
          <p:cNvSpPr txBox="1"/>
          <p:nvPr/>
        </p:nvSpPr>
        <p:spPr>
          <a:xfrm>
            <a:off x="1262479" y="6126686"/>
            <a:ext cx="9145254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3.7  An informal description of the general tree-search algorithm.</a:t>
            </a:r>
          </a:p>
        </p:txBody>
      </p:sp>
      <p:pic>
        <p:nvPicPr>
          <p:cNvPr id="6" name="Picture 2" descr="Image result for sad face">
            <a:extLst>
              <a:ext uri="{FF2B5EF4-FFF2-40B4-BE49-F238E27FC236}">
                <a16:creationId xmlns:a16="http://schemas.microsoft.com/office/drawing/2014/main" id="{FFDF52A9-E922-4978-A140-1090B38BE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6918" y="2179333"/>
            <a:ext cx="461018" cy="43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2759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EBBCD5-80F1-48FE-9B7C-02062AD2AFD3}"/>
              </a:ext>
            </a:extLst>
          </p:cNvPr>
          <p:cNvSpPr txBox="1"/>
          <p:nvPr/>
        </p:nvSpPr>
        <p:spPr>
          <a:xfrm>
            <a:off x="677732" y="398033"/>
            <a:ext cx="10536731" cy="537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3101B5D2-D210-47AA-9E0B-D1425184ED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7537" y="311467"/>
            <a:ext cx="9538063" cy="793115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Tree-search algorithms: 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Visualize Search Space as a Tree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1040AAE-26E6-4C1A-A7A6-283F9C8DFF60}"/>
              </a:ext>
            </a:extLst>
          </p:cNvPr>
          <p:cNvSpPr txBox="1">
            <a:spLocks/>
          </p:cNvSpPr>
          <p:nvPr/>
        </p:nvSpPr>
        <p:spPr>
          <a:xfrm>
            <a:off x="977537" y="1063924"/>
            <a:ext cx="10317480" cy="55011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Terminologies:</a:t>
            </a:r>
          </a:p>
          <a:p>
            <a:pPr marL="463550" indent="-46355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Nodes: 	     the data structures for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constructing the search tree. </a:t>
            </a:r>
          </a:p>
          <a:p>
            <a:pPr marL="463550" indent="-463550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n.STATE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	     the state n in the state space STATE to which the node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 </a:t>
            </a:r>
          </a:p>
          <a:p>
            <a:pPr marL="463550" indent="-46355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corresponds, and thus corresponds a configuration of the world (E). </a:t>
            </a:r>
          </a:p>
          <a:p>
            <a:pPr marL="463550" indent="-463550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n.ACTION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 The action that was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applied to the parent to generate the node 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	         	                There are edges.    GO(In(Arad), n)  GO(PARENT(n), n)</a:t>
            </a:r>
          </a:p>
          <a:p>
            <a:pPr marL="463550" indent="-46355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Edges:  Sometimes edges have associated costs.</a:t>
            </a:r>
          </a:p>
          <a:p>
            <a:pPr marL="463550" indent="-463550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n.PARENT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The parent node in the search tree that generated this node n.</a:t>
            </a:r>
          </a:p>
          <a:p>
            <a:pPr marL="463550" indent="-46355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 state:   Root</a:t>
            </a:r>
          </a:p>
          <a:p>
            <a:pPr marL="463550" indent="-46355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SOLUTION:   Path (a sequence of actions that leads) from root to goal node</a:t>
            </a:r>
          </a:p>
          <a:p>
            <a:pPr marL="463550" indent="-463550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n.PATH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-COST: The cost g(n) of the path from 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state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node n.</a:t>
            </a:r>
          </a:p>
          <a:p>
            <a:pPr marL="463550" indent="-46355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GOAL-TEST:   Are the search reaches the final destination specified by the 		                    user’s requirements.</a:t>
            </a:r>
          </a:p>
        </p:txBody>
      </p:sp>
    </p:spTree>
    <p:extLst>
      <p:ext uri="{BB962C8B-B14F-4D97-AF65-F5344CB8AC3E}">
        <p14:creationId xmlns:p14="http://schemas.microsoft.com/office/powerpoint/2010/main" val="36423013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>
            <a:extLst>
              <a:ext uri="{FF2B5EF4-FFF2-40B4-BE49-F238E27FC236}">
                <a16:creationId xmlns:a16="http://schemas.microsoft.com/office/drawing/2014/main" id="{DBEEC49B-B348-4238-A8C6-C26555B89A34}"/>
              </a:ext>
            </a:extLst>
          </p:cNvPr>
          <p:cNvSpPr txBox="1"/>
          <p:nvPr/>
        </p:nvSpPr>
        <p:spPr>
          <a:xfrm>
            <a:off x="693519" y="590647"/>
            <a:ext cx="10536731" cy="537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12511" y="1355128"/>
            <a:ext cx="80528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3550" indent="-46355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] [ </a:t>
            </a:r>
          </a:p>
          <a:p>
            <a:pPr marL="463550" indent="-46355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state space STATE =    {         ,        ,          ,        ,        ,        ,          …. }</a:t>
            </a:r>
          </a:p>
          <a:p>
            <a:pPr marL="463550" indent="-46355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3550" indent="-46355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3550" indent="-46355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3550" indent="-46355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3550" indent="-46355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3550" indent="-46355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3550" indent="-46355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State</a:t>
            </a:r>
          </a:p>
        </p:txBody>
      </p:sp>
      <p:sp>
        <p:nvSpPr>
          <p:cNvPr id="2" name="Rectangle 1"/>
          <p:cNvSpPr/>
          <p:nvPr/>
        </p:nvSpPr>
        <p:spPr>
          <a:xfrm>
            <a:off x="1502664" y="506260"/>
            <a:ext cx="9140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3550" indent="-463550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n.STATE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	the state n in the state space STATE to which the node  	 </a:t>
            </a:r>
          </a:p>
          <a:p>
            <a:pPr marL="463550" indent="-46355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	corresponds, and thus corresponds a configuration of the world (E). </a:t>
            </a:r>
          </a:p>
        </p:txBody>
      </p:sp>
      <p:sp>
        <p:nvSpPr>
          <p:cNvPr id="4" name="Rectangle 3"/>
          <p:cNvSpPr/>
          <p:nvPr/>
        </p:nvSpPr>
        <p:spPr>
          <a:xfrm>
            <a:off x="4142232" y="1612684"/>
            <a:ext cx="329184" cy="301752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4133088" y="1612684"/>
            <a:ext cx="0" cy="3075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471416" y="1606880"/>
            <a:ext cx="0" cy="307556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133088" y="1914436"/>
            <a:ext cx="10972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67784" y="1902244"/>
            <a:ext cx="10972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687822" y="1609782"/>
            <a:ext cx="329184" cy="301752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687822" y="1612684"/>
            <a:ext cx="0" cy="3075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17006" y="1612684"/>
            <a:ext cx="0" cy="3075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297423" y="1600492"/>
            <a:ext cx="329184" cy="301752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5291326" y="1606880"/>
            <a:ext cx="0" cy="3075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294372" y="1606880"/>
            <a:ext cx="332235" cy="58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797293" y="1600492"/>
            <a:ext cx="329184" cy="301752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345928" y="1585106"/>
            <a:ext cx="329184" cy="301752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4090413" y="2345140"/>
            <a:ext cx="332235" cy="58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830816" y="2359402"/>
            <a:ext cx="332235" cy="58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675112" y="1579302"/>
            <a:ext cx="0" cy="3075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565384" y="1576108"/>
            <a:ext cx="10972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345928" y="1576108"/>
            <a:ext cx="10972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6461757" y="2834640"/>
            <a:ext cx="551691" cy="47548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28" name="Oval 27"/>
          <p:cNvSpPr/>
          <p:nvPr/>
        </p:nvSpPr>
        <p:spPr>
          <a:xfrm>
            <a:off x="6004557" y="4050822"/>
            <a:ext cx="551691" cy="47548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1702" y="5263926"/>
            <a:ext cx="551691" cy="47548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566160" y="3858768"/>
            <a:ext cx="969264" cy="9848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2000" dirty="0"/>
              <a:t>a grid n</a:t>
            </a:r>
          </a:p>
          <a:p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3547872" y="3858768"/>
            <a:ext cx="18288" cy="984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523486" y="3858798"/>
            <a:ext cx="18288" cy="98485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311895" y="3757446"/>
            <a:ext cx="1086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node n</a:t>
            </a:r>
          </a:p>
        </p:txBody>
      </p:sp>
      <p:cxnSp>
        <p:nvCxnSpPr>
          <p:cNvPr id="46" name="Curved Connector 45"/>
          <p:cNvCxnSpPr>
            <a:stCxn id="28" idx="2"/>
            <a:endCxn id="37" idx="3"/>
          </p:cNvCxnSpPr>
          <p:nvPr/>
        </p:nvCxnSpPr>
        <p:spPr>
          <a:xfrm rot="10800000" flipV="1">
            <a:off x="4535425" y="4288566"/>
            <a:ext cx="1469133" cy="31868"/>
          </a:xfrm>
          <a:prstGeom prst="curvedConnector3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979179" y="4302901"/>
            <a:ext cx="851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966482" y="3099988"/>
            <a:ext cx="442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n.ACTION</a:t>
            </a:r>
            <a:r>
              <a:rPr lang="en-US" dirty="0"/>
              <a:t>: At node A, take move forward to reach a child node associated with state n.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13448" y="2365721"/>
            <a:ext cx="3959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n.PARENT</a:t>
            </a:r>
            <a:r>
              <a:rPr lang="en-US" dirty="0"/>
              <a:t>: The parent node generates a child node associated with state n. 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228310" y="4499764"/>
            <a:ext cx="3627128" cy="92333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463550" indent="-463550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n.PATH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-COST: The cost g(n) of the path from the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state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node n.</a:t>
            </a:r>
          </a:p>
        </p:txBody>
      </p:sp>
      <p:cxnSp>
        <p:nvCxnSpPr>
          <p:cNvPr id="60" name="Straight Connector 59"/>
          <p:cNvCxnSpPr>
            <a:endCxn id="29" idx="7"/>
          </p:cNvCxnSpPr>
          <p:nvPr/>
        </p:nvCxnSpPr>
        <p:spPr>
          <a:xfrm flipH="1">
            <a:off x="5722600" y="4526783"/>
            <a:ext cx="557802" cy="80677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urved Connector 63"/>
          <p:cNvCxnSpPr/>
          <p:nvPr/>
        </p:nvCxnSpPr>
        <p:spPr>
          <a:xfrm rot="16200000" flipH="1">
            <a:off x="6316489" y="4306854"/>
            <a:ext cx="336220" cy="12700"/>
          </a:xfrm>
          <a:prstGeom prst="curvedConnector5">
            <a:avLst>
              <a:gd name="adj1" fmla="val -67991"/>
              <a:gd name="adj2" fmla="val 5507858"/>
              <a:gd name="adj3" fmla="val 16799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325B322A-98E0-4717-9632-DFB9EF060196}"/>
              </a:ext>
            </a:extLst>
          </p:cNvPr>
          <p:cNvSpPr/>
          <p:nvPr/>
        </p:nvSpPr>
        <p:spPr>
          <a:xfrm>
            <a:off x="6861982" y="1585106"/>
            <a:ext cx="329184" cy="301752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F511111-426C-4C7E-9E60-08B5C40FD38E}"/>
              </a:ext>
            </a:extLst>
          </p:cNvPr>
          <p:cNvCxnSpPr/>
          <p:nvPr/>
        </p:nvCxnSpPr>
        <p:spPr>
          <a:xfrm flipV="1">
            <a:off x="6853082" y="1597590"/>
            <a:ext cx="332235" cy="58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80E2B83A-FD6C-44DA-9BC3-652CFB2F69DA}"/>
              </a:ext>
            </a:extLst>
          </p:cNvPr>
          <p:cNvSpPr/>
          <p:nvPr/>
        </p:nvSpPr>
        <p:spPr>
          <a:xfrm>
            <a:off x="7416718" y="1576344"/>
            <a:ext cx="329184" cy="301752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491E55C-C16D-4440-9600-D56367D5DADF}"/>
              </a:ext>
            </a:extLst>
          </p:cNvPr>
          <p:cNvCxnSpPr/>
          <p:nvPr/>
        </p:nvCxnSpPr>
        <p:spPr>
          <a:xfrm flipV="1">
            <a:off x="7416717" y="1579302"/>
            <a:ext cx="332235" cy="58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794AA32-B576-4ED7-9E44-914075126A8F}"/>
              </a:ext>
            </a:extLst>
          </p:cNvPr>
          <p:cNvCxnSpPr/>
          <p:nvPr/>
        </p:nvCxnSpPr>
        <p:spPr>
          <a:xfrm flipV="1">
            <a:off x="7419754" y="1871380"/>
            <a:ext cx="332235" cy="58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195A6A7-4506-4D50-8E28-8B8D8ABA94C5}"/>
              </a:ext>
            </a:extLst>
          </p:cNvPr>
          <p:cNvCxnSpPr/>
          <p:nvPr/>
        </p:nvCxnSpPr>
        <p:spPr>
          <a:xfrm>
            <a:off x="7736386" y="1585106"/>
            <a:ext cx="0" cy="3075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9D05A94-D7C0-4F44-BB54-60B25D78D912}"/>
              </a:ext>
            </a:extLst>
          </p:cNvPr>
          <p:cNvCxnSpPr>
            <a:cxnSpLocks/>
            <a:endCxn id="27" idx="4"/>
          </p:cNvCxnSpPr>
          <p:nvPr/>
        </p:nvCxnSpPr>
        <p:spPr>
          <a:xfrm flipV="1">
            <a:off x="6392411" y="3310128"/>
            <a:ext cx="345192" cy="77687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D9F6E94-2534-4DBF-9274-0B46D2E956CE}"/>
              </a:ext>
            </a:extLst>
          </p:cNvPr>
          <p:cNvCxnSpPr>
            <a:stCxn id="29" idx="7"/>
            <a:endCxn id="28" idx="4"/>
          </p:cNvCxnSpPr>
          <p:nvPr/>
        </p:nvCxnSpPr>
        <p:spPr>
          <a:xfrm flipV="1">
            <a:off x="5722600" y="4526310"/>
            <a:ext cx="557803" cy="8072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5E42FB5-6117-4EEE-BC02-9CAF85A5CDA4}"/>
              </a:ext>
            </a:extLst>
          </p:cNvPr>
          <p:cNvCxnSpPr>
            <a:stCxn id="54" idx="1"/>
            <a:endCxn id="28" idx="5"/>
          </p:cNvCxnSpPr>
          <p:nvPr/>
        </p:nvCxnSpPr>
        <p:spPr>
          <a:xfrm flipH="1" flipV="1">
            <a:off x="6475455" y="4456676"/>
            <a:ext cx="752855" cy="504753"/>
          </a:xfrm>
          <a:prstGeom prst="straightConnector1">
            <a:avLst/>
          </a:prstGeom>
          <a:ln w="1905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2A7C11C-8DE5-4AB5-8982-9649B9FF2E4E}"/>
              </a:ext>
            </a:extLst>
          </p:cNvPr>
          <p:cNvSpPr txBox="1"/>
          <p:nvPr/>
        </p:nvSpPr>
        <p:spPr>
          <a:xfrm>
            <a:off x="1502664" y="5080862"/>
            <a:ext cx="3272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association of the state with a node n can be expressed as: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829D6A4-49E9-42F6-B88E-65C607774C24}"/>
              </a:ext>
            </a:extLst>
          </p:cNvPr>
          <p:cNvSpPr/>
          <p:nvPr/>
        </p:nvSpPr>
        <p:spPr>
          <a:xfrm>
            <a:off x="2342730" y="5692129"/>
            <a:ext cx="1626842" cy="10427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(2, 1, 2, 1)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F15D34D-0171-4D96-B8AA-C04F1769DD47}"/>
              </a:ext>
            </a:extLst>
          </p:cNvPr>
          <p:cNvSpPr txBox="1"/>
          <p:nvPr/>
        </p:nvSpPr>
        <p:spPr>
          <a:xfrm>
            <a:off x="1312511" y="5982408"/>
            <a:ext cx="1040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node 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C56CF30C-1D59-6C65-8476-E2263474C871}"/>
                  </a:ext>
                </a:extLst>
              </p:cNvPr>
              <p:cNvSpPr/>
              <p:nvPr/>
            </p:nvSpPr>
            <p:spPr>
              <a:xfrm>
                <a:off x="6200026" y="5601521"/>
                <a:ext cx="4095042" cy="120105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[2, 1, 2, 1] R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 L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l1, 2, 1, 2]</a:t>
                </a: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L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R               L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R</a:t>
                </a: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  [1, 2, 1, 2]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[2, 1, 2, 1]</a:t>
                </a:r>
              </a:p>
            </p:txBody>
          </p:sp>
        </mc:Choice>
        <mc:Fallback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C56CF30C-1D59-6C65-8476-E2263474C8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0026" y="5601521"/>
                <a:ext cx="4095042" cy="1201053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0859F1A-98F9-BC81-8800-44FF8B165142}"/>
              </a:ext>
            </a:extLst>
          </p:cNvPr>
          <p:cNvCxnSpPr>
            <a:cxnSpLocks/>
            <a:stCxn id="35" idx="6"/>
            <a:endCxn id="5" idx="2"/>
          </p:cNvCxnSpPr>
          <p:nvPr/>
        </p:nvCxnSpPr>
        <p:spPr>
          <a:xfrm flipV="1">
            <a:off x="3969572" y="6202048"/>
            <a:ext cx="2230454" cy="1146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4FFDECE-3FD1-BAEC-A248-4A33117281D4}"/>
              </a:ext>
            </a:extLst>
          </p:cNvPr>
          <p:cNvSpPr txBox="1"/>
          <p:nvPr/>
        </p:nvSpPr>
        <p:spPr>
          <a:xfrm>
            <a:off x="4635721" y="6154213"/>
            <a:ext cx="851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D74F45-7885-8FE8-671B-ECB7EDCAC252}"/>
              </a:ext>
            </a:extLst>
          </p:cNvPr>
          <p:cNvSpPr txBox="1"/>
          <p:nvPr/>
        </p:nvSpPr>
        <p:spPr>
          <a:xfrm>
            <a:off x="9577485" y="5466182"/>
            <a:ext cx="7175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172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2F694F-AD40-426F-8C7E-543BE168F8A5}"/>
              </a:ext>
            </a:extLst>
          </p:cNvPr>
          <p:cNvSpPr txBox="1"/>
          <p:nvPr/>
        </p:nvSpPr>
        <p:spPr>
          <a:xfrm>
            <a:off x="1089891" y="1385455"/>
            <a:ext cx="9304467" cy="26416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EBC2972-918A-488B-89FF-F472189792D3}"/>
              </a:ext>
            </a:extLst>
          </p:cNvPr>
          <p:cNvSpPr/>
          <p:nvPr/>
        </p:nvSpPr>
        <p:spPr>
          <a:xfrm>
            <a:off x="1797642" y="1473102"/>
            <a:ext cx="802369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spcBef>
                <a:spcPts val="600"/>
              </a:spcBef>
              <a:spcAft>
                <a:spcPts val="1200"/>
              </a:spcAft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Uninformed (blind) Search Strategies [Ch 03 Sect 3.4]</a:t>
            </a:r>
          </a:p>
          <a:p>
            <a:pPr marL="1377950" lvl="2" indent="-4635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Breadth-first search  </a:t>
            </a:r>
          </a:p>
          <a:p>
            <a:pPr marL="1377950" lvl="2" indent="-4635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Uniform-cost search  </a:t>
            </a:r>
          </a:p>
          <a:p>
            <a:pPr marL="1377950" lvl="2" indent="-4635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Depth-first search  </a:t>
            </a:r>
          </a:p>
          <a:p>
            <a:pPr marL="1377950" lvl="2" indent="-4635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Depth-limited search   </a:t>
            </a:r>
          </a:p>
          <a:p>
            <a:pPr marL="1377950" lvl="2" indent="-4635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Iterative deepening (depth-first) search    </a:t>
            </a:r>
          </a:p>
          <a:p>
            <a:pPr marL="1377950" lvl="2" indent="-4635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Bidirectional search  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1F429DB-1C2A-43F6-AFB9-7B502C8F8FB3}"/>
              </a:ext>
            </a:extLst>
          </p:cNvPr>
          <p:cNvSpPr txBox="1">
            <a:spLocks noChangeArrowheads="1"/>
          </p:cNvSpPr>
          <p:nvPr/>
        </p:nvSpPr>
        <p:spPr>
          <a:xfrm>
            <a:off x="1797642" y="581670"/>
            <a:ext cx="4656172" cy="61937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dirty="0">
                <a:latin typeface="+mn-lt"/>
              </a:rPr>
              <a:t>Outline: </a:t>
            </a:r>
            <a:r>
              <a:rPr lang="en-US" altLang="en-US" sz="3600" dirty="0">
                <a:latin typeface="+mn-lt"/>
              </a:rPr>
              <a:t>Ch 03_02_F</a:t>
            </a:r>
          </a:p>
        </p:txBody>
      </p:sp>
    </p:spTree>
    <p:extLst>
      <p:ext uri="{BB962C8B-B14F-4D97-AF65-F5344CB8AC3E}">
        <p14:creationId xmlns:p14="http://schemas.microsoft.com/office/powerpoint/2010/main" val="15755895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243BC5A-7A15-49C1-A7D1-8C4E9E494974}"/>
              </a:ext>
            </a:extLst>
          </p:cNvPr>
          <p:cNvSpPr txBox="1"/>
          <p:nvPr/>
        </p:nvSpPr>
        <p:spPr>
          <a:xfrm>
            <a:off x="747505" y="250822"/>
            <a:ext cx="10536731" cy="537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4738A721-B5F7-41A7-9D4D-BC35C3C503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91813" y="0"/>
            <a:ext cx="8704006" cy="1039527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Implementation: general tree-search</a:t>
            </a:r>
          </a:p>
        </p:txBody>
      </p:sp>
      <p:pic>
        <p:nvPicPr>
          <p:cNvPr id="22532" name="Picture 4">
            <a:extLst>
              <a:ext uri="{FF2B5EF4-FFF2-40B4-BE49-F238E27FC236}">
                <a16:creationId xmlns:a16="http://schemas.microsoft.com/office/drawing/2014/main" id="{25FDEA40-A34E-4935-BF47-D2D782C9C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4" t="18750" r="3125" b="9375"/>
          <a:stretch>
            <a:fillRect/>
          </a:stretch>
        </p:blipFill>
        <p:spPr bwMode="auto">
          <a:xfrm>
            <a:off x="1515840" y="943897"/>
            <a:ext cx="9000062" cy="5914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Image result for sad face">
            <a:extLst>
              <a:ext uri="{FF2B5EF4-FFF2-40B4-BE49-F238E27FC236}">
                <a16:creationId xmlns:a16="http://schemas.microsoft.com/office/drawing/2014/main" id="{A00F62F9-90FE-4509-89C9-0038900D5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699" y="1039527"/>
            <a:ext cx="530013" cy="50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578B01-519A-44B4-A215-1B2B4D9D9411}"/>
              </a:ext>
            </a:extLst>
          </p:cNvPr>
          <p:cNvSpPr txBox="1"/>
          <p:nvPr/>
        </p:nvSpPr>
        <p:spPr>
          <a:xfrm>
            <a:off x="10515902" y="1315625"/>
            <a:ext cx="1515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frontier and fringe are the same. </a:t>
            </a:r>
          </a:p>
          <a:p>
            <a:endParaRPr lang="en-US" dirty="0"/>
          </a:p>
          <a:p>
            <a:r>
              <a:rPr lang="en-US" dirty="0"/>
              <a:t>Problem can be represented in terms of graph, map, ...</a:t>
            </a:r>
          </a:p>
        </p:txBody>
      </p:sp>
    </p:spTree>
    <p:extLst>
      <p:ext uri="{BB962C8B-B14F-4D97-AF65-F5344CB8AC3E}">
        <p14:creationId xmlns:p14="http://schemas.microsoft.com/office/powerpoint/2010/main" val="9526453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2418326D-BD6B-4D7E-8306-7DBFB01261C3}"/>
              </a:ext>
            </a:extLst>
          </p:cNvPr>
          <p:cNvSpPr txBox="1"/>
          <p:nvPr/>
        </p:nvSpPr>
        <p:spPr>
          <a:xfrm>
            <a:off x="734774" y="246164"/>
            <a:ext cx="10536731" cy="537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8178" y="144015"/>
            <a:ext cx="6234073" cy="75575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Implementation: states vs. nodes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12529" y="1004884"/>
            <a:ext cx="7959066" cy="1945466"/>
          </a:xfrm>
        </p:spPr>
        <p:txBody>
          <a:bodyPr>
            <a:noAutofit/>
          </a:bodyPr>
          <a:lstStyle/>
          <a:p>
            <a:pPr marL="463550" indent="-46355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(representation of) a physical configuration</a:t>
            </a:r>
          </a:p>
          <a:p>
            <a:pPr marL="463550" indent="-46355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data structure constituting part of a search tree (and includes information, such as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parent, children, depth, path co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 g(x))</a:t>
            </a:r>
          </a:p>
          <a:p>
            <a:pPr marL="463550" indent="-463550"/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not have parents, children, depth, or path cost!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6C9BF5-C348-46B5-A5AF-87094F6D7E46}"/>
              </a:ext>
            </a:extLst>
          </p:cNvPr>
          <p:cNvSpPr txBox="1"/>
          <p:nvPr/>
        </p:nvSpPr>
        <p:spPr>
          <a:xfrm>
            <a:off x="1194339" y="5993827"/>
            <a:ext cx="9151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3.10  Nodes are the data structures from which tree is constructed. Each has a parent, a state, and various bookkeeping fields. Arrows point from child to parent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0B54027-2C0B-4101-8C7F-5169817195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7570"/>
              </p:ext>
            </p:extLst>
          </p:nvPr>
        </p:nvGraphicFramePr>
        <p:xfrm>
          <a:off x="1490463" y="3597282"/>
          <a:ext cx="2007339" cy="2093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113">
                  <a:extLst>
                    <a:ext uri="{9D8B030D-6E8A-4147-A177-3AD203B41FA5}">
                      <a16:colId xmlns:a16="http://schemas.microsoft.com/office/drawing/2014/main" val="3360858662"/>
                    </a:ext>
                  </a:extLst>
                </a:gridCol>
                <a:gridCol w="669113">
                  <a:extLst>
                    <a:ext uri="{9D8B030D-6E8A-4147-A177-3AD203B41FA5}">
                      <a16:colId xmlns:a16="http://schemas.microsoft.com/office/drawing/2014/main" val="1691199595"/>
                    </a:ext>
                  </a:extLst>
                </a:gridCol>
                <a:gridCol w="669113">
                  <a:extLst>
                    <a:ext uri="{9D8B030D-6E8A-4147-A177-3AD203B41FA5}">
                      <a16:colId xmlns:a16="http://schemas.microsoft.com/office/drawing/2014/main" val="3349706403"/>
                    </a:ext>
                  </a:extLst>
                </a:gridCol>
              </a:tblGrid>
              <a:tr h="6924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151437"/>
                  </a:ext>
                </a:extLst>
              </a:tr>
              <a:tr h="69249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746167"/>
                  </a:ext>
                </a:extLst>
              </a:tr>
              <a:tr h="7085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865699"/>
                  </a:ext>
                </a:extLst>
              </a:tr>
            </a:tbl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F7D5DC59-E3CF-4C40-A7AA-C0284E25C24A}"/>
              </a:ext>
            </a:extLst>
          </p:cNvPr>
          <p:cNvSpPr/>
          <p:nvPr/>
        </p:nvSpPr>
        <p:spPr>
          <a:xfrm>
            <a:off x="5802327" y="3280611"/>
            <a:ext cx="580719" cy="572298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4899159-9F5E-49E8-9B5A-C7D06840918D}"/>
              </a:ext>
            </a:extLst>
          </p:cNvPr>
          <p:cNvSpPr/>
          <p:nvPr/>
        </p:nvSpPr>
        <p:spPr>
          <a:xfrm>
            <a:off x="5422421" y="4225291"/>
            <a:ext cx="580719" cy="572298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2F9596F-12EE-4FFC-B51D-6BAB292077DB}"/>
              </a:ext>
            </a:extLst>
          </p:cNvPr>
          <p:cNvSpPr/>
          <p:nvPr/>
        </p:nvSpPr>
        <p:spPr>
          <a:xfrm>
            <a:off x="4711343" y="5102454"/>
            <a:ext cx="580719" cy="572298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BFABD4C-3901-43FA-841B-37AB4DFD8A97}"/>
              </a:ext>
            </a:extLst>
          </p:cNvPr>
          <p:cNvSpPr/>
          <p:nvPr/>
        </p:nvSpPr>
        <p:spPr>
          <a:xfrm>
            <a:off x="6113755" y="5151233"/>
            <a:ext cx="580719" cy="572298"/>
          </a:xfrm>
          <a:prstGeom prst="ellipse">
            <a:avLst/>
          </a:prstGeom>
          <a:ln w="127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F4582C0-8BB6-4D7C-8EE1-46F75FA813D2}"/>
              </a:ext>
            </a:extLst>
          </p:cNvPr>
          <p:cNvCxnSpPr>
            <a:cxnSpLocks/>
            <a:stCxn id="11" idx="0"/>
            <a:endCxn id="10" idx="3"/>
          </p:cNvCxnSpPr>
          <p:nvPr/>
        </p:nvCxnSpPr>
        <p:spPr>
          <a:xfrm flipV="1">
            <a:off x="5001703" y="4713778"/>
            <a:ext cx="505762" cy="3886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57826A0-143D-455A-BEEE-EB6081F50812}"/>
              </a:ext>
            </a:extLst>
          </p:cNvPr>
          <p:cNvCxnSpPr>
            <a:cxnSpLocks/>
            <a:stCxn id="12" idx="0"/>
            <a:endCxn id="10" idx="5"/>
          </p:cNvCxnSpPr>
          <p:nvPr/>
        </p:nvCxnSpPr>
        <p:spPr>
          <a:xfrm flipH="1" flipV="1">
            <a:off x="5918096" y="4713778"/>
            <a:ext cx="486019" cy="43745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B7E4609-6D2A-43F0-A810-F485662FF3E3}"/>
              </a:ext>
            </a:extLst>
          </p:cNvPr>
          <p:cNvCxnSpPr>
            <a:cxnSpLocks/>
          </p:cNvCxnSpPr>
          <p:nvPr/>
        </p:nvCxnSpPr>
        <p:spPr>
          <a:xfrm flipV="1">
            <a:off x="5750259" y="3852909"/>
            <a:ext cx="306915" cy="38076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278E04F-8AA6-41B3-9D49-6682A99B5020}"/>
              </a:ext>
            </a:extLst>
          </p:cNvPr>
          <p:cNvSpPr/>
          <p:nvPr/>
        </p:nvSpPr>
        <p:spPr>
          <a:xfrm>
            <a:off x="1566217" y="3686449"/>
            <a:ext cx="518090" cy="48213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A24589E-F676-457A-8004-A1C2C8714009}"/>
              </a:ext>
            </a:extLst>
          </p:cNvPr>
          <p:cNvSpPr/>
          <p:nvPr/>
        </p:nvSpPr>
        <p:spPr>
          <a:xfrm>
            <a:off x="2235087" y="3688284"/>
            <a:ext cx="518090" cy="48213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B22CA06-5A1C-46F6-AF94-E3A9C1506FD3}"/>
              </a:ext>
            </a:extLst>
          </p:cNvPr>
          <p:cNvSpPr/>
          <p:nvPr/>
        </p:nvSpPr>
        <p:spPr>
          <a:xfrm>
            <a:off x="1571950" y="4374790"/>
            <a:ext cx="518090" cy="48213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CEB7EC4-26D1-4BFD-A29C-6D286A376A7B}"/>
              </a:ext>
            </a:extLst>
          </p:cNvPr>
          <p:cNvSpPr/>
          <p:nvPr/>
        </p:nvSpPr>
        <p:spPr>
          <a:xfrm>
            <a:off x="2227404" y="4374790"/>
            <a:ext cx="518090" cy="48213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B8D500A-B213-47B2-BAD1-562A165012FB}"/>
              </a:ext>
            </a:extLst>
          </p:cNvPr>
          <p:cNvSpPr/>
          <p:nvPr/>
        </p:nvSpPr>
        <p:spPr>
          <a:xfrm>
            <a:off x="2907167" y="4374790"/>
            <a:ext cx="518090" cy="48213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9EC9D87-75BC-4AD0-920C-3B382852C292}"/>
              </a:ext>
            </a:extLst>
          </p:cNvPr>
          <p:cNvSpPr/>
          <p:nvPr/>
        </p:nvSpPr>
        <p:spPr>
          <a:xfrm>
            <a:off x="1564272" y="5051405"/>
            <a:ext cx="518090" cy="4971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4A83FBD-4E72-49CF-8F85-68E0A00BCCE7}"/>
              </a:ext>
            </a:extLst>
          </p:cNvPr>
          <p:cNvSpPr/>
          <p:nvPr/>
        </p:nvSpPr>
        <p:spPr>
          <a:xfrm>
            <a:off x="2239984" y="5052703"/>
            <a:ext cx="518090" cy="4971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C70E5EB-5217-4467-9145-6C16E229AD0C}"/>
              </a:ext>
            </a:extLst>
          </p:cNvPr>
          <p:cNvSpPr/>
          <p:nvPr/>
        </p:nvSpPr>
        <p:spPr>
          <a:xfrm>
            <a:off x="2900997" y="5051405"/>
            <a:ext cx="518090" cy="4971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599925B3-C3BE-4609-A17A-08C94A24F73E}"/>
              </a:ext>
            </a:extLst>
          </p:cNvPr>
          <p:cNvCxnSpPr>
            <a:endCxn id="6" idx="3"/>
          </p:cNvCxnSpPr>
          <p:nvPr/>
        </p:nvCxnSpPr>
        <p:spPr>
          <a:xfrm rot="10800000" flipV="1">
            <a:off x="3497803" y="4511438"/>
            <a:ext cx="1924621" cy="132600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19" name="TextBox 9218">
            <a:extLst>
              <a:ext uri="{FF2B5EF4-FFF2-40B4-BE49-F238E27FC236}">
                <a16:creationId xmlns:a16="http://schemas.microsoft.com/office/drawing/2014/main" id="{15F446BC-8BAD-4F85-837D-D33B014CA24C}"/>
              </a:ext>
            </a:extLst>
          </p:cNvPr>
          <p:cNvSpPr txBox="1"/>
          <p:nvPr/>
        </p:nvSpPr>
        <p:spPr>
          <a:xfrm>
            <a:off x="1490464" y="3101743"/>
            <a:ext cx="1013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A7BF25C-4152-4789-BE4B-7B0289847CEF}"/>
              </a:ext>
            </a:extLst>
          </p:cNvPr>
          <p:cNvSpPr txBox="1"/>
          <p:nvPr/>
        </p:nvSpPr>
        <p:spPr>
          <a:xfrm>
            <a:off x="3810843" y="4563028"/>
            <a:ext cx="1013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BBA1FEE-6104-42A2-82DC-1926510401B2}"/>
              </a:ext>
            </a:extLst>
          </p:cNvPr>
          <p:cNvSpPr txBox="1"/>
          <p:nvPr/>
        </p:nvSpPr>
        <p:spPr>
          <a:xfrm>
            <a:off x="4689121" y="3349140"/>
            <a:ext cx="1130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ARENT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09B5874-D44D-42E1-9D6C-C9AD36D5DBC5}"/>
              </a:ext>
            </a:extLst>
          </p:cNvPr>
          <p:cNvSpPr txBox="1"/>
          <p:nvPr/>
        </p:nvSpPr>
        <p:spPr>
          <a:xfrm>
            <a:off x="5190217" y="5675083"/>
            <a:ext cx="1130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children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7048651-73E5-4EBA-9227-51AE71DBFD89}"/>
              </a:ext>
            </a:extLst>
          </p:cNvPr>
          <p:cNvSpPr txBox="1"/>
          <p:nvPr/>
        </p:nvSpPr>
        <p:spPr>
          <a:xfrm>
            <a:off x="6069959" y="4090939"/>
            <a:ext cx="2381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 = Right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PATH-COST, g(n)  = 6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depth = 6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725D707-299E-41BB-8FDD-825D524DFE33}"/>
              </a:ext>
            </a:extLst>
          </p:cNvPr>
          <p:cNvSpPr txBox="1"/>
          <p:nvPr/>
        </p:nvSpPr>
        <p:spPr>
          <a:xfrm>
            <a:off x="4498848" y="3994593"/>
            <a:ext cx="1109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 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DD1E0199-8F9A-453C-A21D-7A43D8BA4D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417027"/>
              </p:ext>
            </p:extLst>
          </p:nvPr>
        </p:nvGraphicFramePr>
        <p:xfrm>
          <a:off x="9449873" y="2342180"/>
          <a:ext cx="2007339" cy="2093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113">
                  <a:extLst>
                    <a:ext uri="{9D8B030D-6E8A-4147-A177-3AD203B41FA5}">
                      <a16:colId xmlns:a16="http://schemas.microsoft.com/office/drawing/2014/main" val="3360858662"/>
                    </a:ext>
                  </a:extLst>
                </a:gridCol>
                <a:gridCol w="669113">
                  <a:extLst>
                    <a:ext uri="{9D8B030D-6E8A-4147-A177-3AD203B41FA5}">
                      <a16:colId xmlns:a16="http://schemas.microsoft.com/office/drawing/2014/main" val="1691199595"/>
                    </a:ext>
                  </a:extLst>
                </a:gridCol>
                <a:gridCol w="669113">
                  <a:extLst>
                    <a:ext uri="{9D8B030D-6E8A-4147-A177-3AD203B41FA5}">
                      <a16:colId xmlns:a16="http://schemas.microsoft.com/office/drawing/2014/main" val="3349706403"/>
                    </a:ext>
                  </a:extLst>
                </a:gridCol>
              </a:tblGrid>
              <a:tr h="6924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151437"/>
                  </a:ext>
                </a:extLst>
              </a:tr>
              <a:tr h="69249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746167"/>
                  </a:ext>
                </a:extLst>
              </a:tr>
              <a:tr h="7085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865699"/>
                  </a:ext>
                </a:extLst>
              </a:tr>
            </a:tbl>
          </a:graphicData>
        </a:graphic>
      </p:graphicFrame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820D873-EE67-492C-8FEC-089E6EEBDBA8}"/>
              </a:ext>
            </a:extLst>
          </p:cNvPr>
          <p:cNvSpPr/>
          <p:nvPr/>
        </p:nvSpPr>
        <p:spPr>
          <a:xfrm>
            <a:off x="9528669" y="2461554"/>
            <a:ext cx="518090" cy="48213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AFEC7911-3FBD-4ACC-9BD6-A75E4F254C4A}"/>
              </a:ext>
            </a:extLst>
          </p:cNvPr>
          <p:cNvSpPr/>
          <p:nvPr/>
        </p:nvSpPr>
        <p:spPr>
          <a:xfrm>
            <a:off x="10854465" y="2461553"/>
            <a:ext cx="548368" cy="49679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7558FC1B-7FA6-4398-BFAB-7821335E1EC8}"/>
              </a:ext>
            </a:extLst>
          </p:cNvPr>
          <p:cNvSpPr/>
          <p:nvPr/>
        </p:nvSpPr>
        <p:spPr>
          <a:xfrm>
            <a:off x="9538812" y="3108071"/>
            <a:ext cx="518090" cy="48213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3D539C1B-C91C-461C-BF21-605B5975D84F}"/>
              </a:ext>
            </a:extLst>
          </p:cNvPr>
          <p:cNvSpPr/>
          <p:nvPr/>
        </p:nvSpPr>
        <p:spPr>
          <a:xfrm>
            <a:off x="10183446" y="3108071"/>
            <a:ext cx="518090" cy="48213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12E9E753-F3EA-4098-AE8B-53FA00E394D3}"/>
              </a:ext>
            </a:extLst>
          </p:cNvPr>
          <p:cNvSpPr/>
          <p:nvPr/>
        </p:nvSpPr>
        <p:spPr>
          <a:xfrm>
            <a:off x="10869604" y="3108071"/>
            <a:ext cx="518090" cy="48213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D4B20F6E-B189-4311-AF08-98772D22C674}"/>
              </a:ext>
            </a:extLst>
          </p:cNvPr>
          <p:cNvSpPr/>
          <p:nvPr/>
        </p:nvSpPr>
        <p:spPr>
          <a:xfrm>
            <a:off x="9544394" y="3820306"/>
            <a:ext cx="518090" cy="48213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A7387446-3C23-4602-9DD4-DF536F6D5EF7}"/>
              </a:ext>
            </a:extLst>
          </p:cNvPr>
          <p:cNvSpPr/>
          <p:nvPr/>
        </p:nvSpPr>
        <p:spPr>
          <a:xfrm>
            <a:off x="10194497" y="3820306"/>
            <a:ext cx="518090" cy="48213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9815FEE2-EF98-437E-BF79-1C3EAA4AE0B8}"/>
              </a:ext>
            </a:extLst>
          </p:cNvPr>
          <p:cNvSpPr/>
          <p:nvPr/>
        </p:nvSpPr>
        <p:spPr>
          <a:xfrm>
            <a:off x="10884743" y="3800117"/>
            <a:ext cx="518090" cy="48213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45" name="Connector: Curved 44">
            <a:extLst>
              <a:ext uri="{FF2B5EF4-FFF2-40B4-BE49-F238E27FC236}">
                <a16:creationId xmlns:a16="http://schemas.microsoft.com/office/drawing/2014/main" id="{DB204B9A-918B-4E6D-AFD4-8F8263B765D5}"/>
              </a:ext>
            </a:extLst>
          </p:cNvPr>
          <p:cNvCxnSpPr>
            <a:cxnSpLocks/>
            <a:endCxn id="32" idx="1"/>
          </p:cNvCxnSpPr>
          <p:nvPr/>
        </p:nvCxnSpPr>
        <p:spPr>
          <a:xfrm flipV="1">
            <a:off x="6383047" y="3388936"/>
            <a:ext cx="3066826" cy="144898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B730CC94-550B-4ADA-B495-06F6301B382E}"/>
              </a:ext>
            </a:extLst>
          </p:cNvPr>
          <p:cNvSpPr txBox="1"/>
          <p:nvPr/>
        </p:nvSpPr>
        <p:spPr>
          <a:xfrm>
            <a:off x="7672251" y="3429000"/>
            <a:ext cx="1013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</a:p>
        </p:txBody>
      </p:sp>
    </p:spTree>
    <p:extLst>
      <p:ext uri="{BB962C8B-B14F-4D97-AF65-F5344CB8AC3E}">
        <p14:creationId xmlns:p14="http://schemas.microsoft.com/office/powerpoint/2010/main" val="37303983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445" y="125545"/>
            <a:ext cx="6786716" cy="75575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Visualize Search Space as a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30996" y="922297"/>
            <a:ext cx="4703197" cy="5501148"/>
          </a:xfrm>
        </p:spPr>
        <p:txBody>
          <a:bodyPr>
            <a:noAutofit/>
          </a:bodyPr>
          <a:lstStyle/>
          <a:p>
            <a:pPr marL="346075" indent="-346075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Nodes: the data structures for constructing the search tree. </a:t>
            </a:r>
          </a:p>
          <a:p>
            <a:pPr marL="346075" indent="-346075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n.STATE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 state n in the state space STATE to which the node corresponds, and thus corresponds a configuration of the world </a:t>
            </a:r>
          </a:p>
          <a:p>
            <a:pPr marL="346075" indent="-346075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n.ACTION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The action that was applied to the parent to generate the node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n. There are edges.</a:t>
            </a:r>
          </a:p>
          <a:p>
            <a:pPr marL="346075" indent="-346075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Edges:  Possibly, associated costs</a:t>
            </a:r>
          </a:p>
          <a:p>
            <a:pPr marL="346075" indent="-346075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n.PARENT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 node in the search tree that generated this node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n.</a:t>
            </a:r>
          </a:p>
          <a:p>
            <a:pPr marL="346075" indent="-346075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 state: root</a:t>
            </a:r>
          </a:p>
          <a:p>
            <a:pPr marL="346075" indent="-346075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SOLUTION: a path from the root to goal node</a:t>
            </a:r>
          </a:p>
          <a:p>
            <a:pPr marL="346075" indent="-346075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n.PATH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-COST: the cost g(n) of the path from the initial state to the node.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6C9BF5-C348-46B5-A5AF-87094F6D7E46}"/>
              </a:ext>
            </a:extLst>
          </p:cNvPr>
          <p:cNvSpPr txBox="1"/>
          <p:nvPr/>
        </p:nvSpPr>
        <p:spPr>
          <a:xfrm>
            <a:off x="5282006" y="5338916"/>
            <a:ext cx="63792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Fig 3.10  Nodes are the data structures from which the tree is constructed. Each has a parent, a state, and various bookkeeping fields. Arrows point from parent to child</a:t>
            </a:r>
            <a:r>
              <a:rPr lang="en-US" dirty="0"/>
              <a:t>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7C19AE0-87E3-40A6-B00B-D53B48814B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675090"/>
              </p:ext>
            </p:extLst>
          </p:nvPr>
        </p:nvGraphicFramePr>
        <p:xfrm>
          <a:off x="5092330" y="2118920"/>
          <a:ext cx="2007339" cy="2077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113">
                  <a:extLst>
                    <a:ext uri="{9D8B030D-6E8A-4147-A177-3AD203B41FA5}">
                      <a16:colId xmlns:a16="http://schemas.microsoft.com/office/drawing/2014/main" val="3360858662"/>
                    </a:ext>
                  </a:extLst>
                </a:gridCol>
                <a:gridCol w="669113">
                  <a:extLst>
                    <a:ext uri="{9D8B030D-6E8A-4147-A177-3AD203B41FA5}">
                      <a16:colId xmlns:a16="http://schemas.microsoft.com/office/drawing/2014/main" val="1691199595"/>
                    </a:ext>
                  </a:extLst>
                </a:gridCol>
                <a:gridCol w="669113">
                  <a:extLst>
                    <a:ext uri="{9D8B030D-6E8A-4147-A177-3AD203B41FA5}">
                      <a16:colId xmlns:a16="http://schemas.microsoft.com/office/drawing/2014/main" val="3349706403"/>
                    </a:ext>
                  </a:extLst>
                </a:gridCol>
              </a:tblGrid>
              <a:tr h="6924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151437"/>
                  </a:ext>
                </a:extLst>
              </a:tr>
              <a:tr h="69249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746167"/>
                  </a:ext>
                </a:extLst>
              </a:tr>
              <a:tr h="69249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865699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12BFE94E-678C-4944-B983-B8C2CE6D9077}"/>
              </a:ext>
            </a:extLst>
          </p:cNvPr>
          <p:cNvSpPr/>
          <p:nvPr/>
        </p:nvSpPr>
        <p:spPr>
          <a:xfrm>
            <a:off x="9404194" y="1802249"/>
            <a:ext cx="580719" cy="572298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E7E994F-1B3C-4D2E-AEC9-84ACE269CE7A}"/>
              </a:ext>
            </a:extLst>
          </p:cNvPr>
          <p:cNvSpPr/>
          <p:nvPr/>
        </p:nvSpPr>
        <p:spPr>
          <a:xfrm>
            <a:off x="9024288" y="2746929"/>
            <a:ext cx="580719" cy="572298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C5AC2EB-FFFD-4F20-B3A5-FEEE95D579F7}"/>
              </a:ext>
            </a:extLst>
          </p:cNvPr>
          <p:cNvSpPr/>
          <p:nvPr/>
        </p:nvSpPr>
        <p:spPr>
          <a:xfrm>
            <a:off x="8313210" y="3624092"/>
            <a:ext cx="580719" cy="572298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478F4DD-0B35-4BFA-BC07-1BE2D7A0F3D3}"/>
              </a:ext>
            </a:extLst>
          </p:cNvPr>
          <p:cNvSpPr/>
          <p:nvPr/>
        </p:nvSpPr>
        <p:spPr>
          <a:xfrm>
            <a:off x="9715622" y="3672871"/>
            <a:ext cx="580719" cy="572298"/>
          </a:xfrm>
          <a:prstGeom prst="ellipse">
            <a:avLst/>
          </a:prstGeom>
          <a:ln w="127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DD24E4E-381D-46D1-9340-4C525F54A3AB}"/>
              </a:ext>
            </a:extLst>
          </p:cNvPr>
          <p:cNvCxnSpPr>
            <a:cxnSpLocks/>
            <a:stCxn id="9" idx="0"/>
            <a:endCxn id="8" idx="3"/>
          </p:cNvCxnSpPr>
          <p:nvPr/>
        </p:nvCxnSpPr>
        <p:spPr>
          <a:xfrm flipV="1">
            <a:off x="8603570" y="3235416"/>
            <a:ext cx="505762" cy="3886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5C5164F-DC3C-47F5-A230-A7F624C94278}"/>
              </a:ext>
            </a:extLst>
          </p:cNvPr>
          <p:cNvCxnSpPr>
            <a:cxnSpLocks/>
            <a:stCxn id="10" idx="0"/>
            <a:endCxn id="8" idx="5"/>
          </p:cNvCxnSpPr>
          <p:nvPr/>
        </p:nvCxnSpPr>
        <p:spPr>
          <a:xfrm flipH="1" flipV="1">
            <a:off x="9519963" y="3235416"/>
            <a:ext cx="486019" cy="43745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1A83A7F-A435-4B97-B35D-9075CD2FBABD}"/>
              </a:ext>
            </a:extLst>
          </p:cNvPr>
          <p:cNvCxnSpPr>
            <a:cxnSpLocks/>
            <a:endCxn id="7" idx="3"/>
          </p:cNvCxnSpPr>
          <p:nvPr/>
        </p:nvCxnSpPr>
        <p:spPr>
          <a:xfrm flipV="1">
            <a:off x="9352126" y="2290736"/>
            <a:ext cx="137112" cy="4645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C4A78EF-35B6-4195-BEA1-F406DE85693D}"/>
              </a:ext>
            </a:extLst>
          </p:cNvPr>
          <p:cNvSpPr/>
          <p:nvPr/>
        </p:nvSpPr>
        <p:spPr>
          <a:xfrm>
            <a:off x="5168084" y="2208087"/>
            <a:ext cx="518090" cy="48213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049E990-3F92-41C8-A45A-9D6BDD8BC0E2}"/>
              </a:ext>
            </a:extLst>
          </p:cNvPr>
          <p:cNvSpPr/>
          <p:nvPr/>
        </p:nvSpPr>
        <p:spPr>
          <a:xfrm>
            <a:off x="5836954" y="2209922"/>
            <a:ext cx="518090" cy="48213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D2F7263-846D-447D-A0D2-8823FA39CE6D}"/>
              </a:ext>
            </a:extLst>
          </p:cNvPr>
          <p:cNvSpPr/>
          <p:nvPr/>
        </p:nvSpPr>
        <p:spPr>
          <a:xfrm>
            <a:off x="5173817" y="2896428"/>
            <a:ext cx="518090" cy="48213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2F851A5-D5EE-43D9-A27F-1B1F93FA92F9}"/>
              </a:ext>
            </a:extLst>
          </p:cNvPr>
          <p:cNvSpPr/>
          <p:nvPr/>
        </p:nvSpPr>
        <p:spPr>
          <a:xfrm>
            <a:off x="5829271" y="2896428"/>
            <a:ext cx="518090" cy="48213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9401585-1E49-4649-AA8B-1C9CCCC9B9D4}"/>
              </a:ext>
            </a:extLst>
          </p:cNvPr>
          <p:cNvSpPr/>
          <p:nvPr/>
        </p:nvSpPr>
        <p:spPr>
          <a:xfrm>
            <a:off x="6509034" y="2896428"/>
            <a:ext cx="518090" cy="48213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AFF36E9-808E-4D52-92DF-159899E8B848}"/>
              </a:ext>
            </a:extLst>
          </p:cNvPr>
          <p:cNvSpPr/>
          <p:nvPr/>
        </p:nvSpPr>
        <p:spPr>
          <a:xfrm>
            <a:off x="5166139" y="3573043"/>
            <a:ext cx="518090" cy="4971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1E2D5F1-B045-4873-B89D-4471DC6E7A60}"/>
              </a:ext>
            </a:extLst>
          </p:cNvPr>
          <p:cNvSpPr/>
          <p:nvPr/>
        </p:nvSpPr>
        <p:spPr>
          <a:xfrm>
            <a:off x="5841851" y="3574341"/>
            <a:ext cx="518090" cy="4971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929B6E3-7B78-457F-AF4E-07ED6CEC5043}"/>
              </a:ext>
            </a:extLst>
          </p:cNvPr>
          <p:cNvSpPr/>
          <p:nvPr/>
        </p:nvSpPr>
        <p:spPr>
          <a:xfrm>
            <a:off x="6502864" y="3573043"/>
            <a:ext cx="518090" cy="4971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D33D6703-835C-4C91-8E48-29A4C0BDFE28}"/>
              </a:ext>
            </a:extLst>
          </p:cNvPr>
          <p:cNvCxnSpPr>
            <a:endCxn id="6" idx="3"/>
          </p:cNvCxnSpPr>
          <p:nvPr/>
        </p:nvCxnSpPr>
        <p:spPr>
          <a:xfrm rot="10800000" flipV="1">
            <a:off x="7099670" y="3033077"/>
            <a:ext cx="1924619" cy="124577"/>
          </a:xfrm>
          <a:prstGeom prst="curvedConnector3">
            <a:avLst>
              <a:gd name="adj1" fmla="val 184"/>
            </a:avLst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FE270AC-7997-405C-B71C-4B73C30ED232}"/>
              </a:ext>
            </a:extLst>
          </p:cNvPr>
          <p:cNvSpPr txBox="1"/>
          <p:nvPr/>
        </p:nvSpPr>
        <p:spPr>
          <a:xfrm>
            <a:off x="5092331" y="1623381"/>
            <a:ext cx="1013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0017CA-BA56-4AE1-BA49-3B7998CB54BA}"/>
              </a:ext>
            </a:extLst>
          </p:cNvPr>
          <p:cNvSpPr txBox="1"/>
          <p:nvPr/>
        </p:nvSpPr>
        <p:spPr>
          <a:xfrm>
            <a:off x="7412710" y="3084666"/>
            <a:ext cx="1013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0B57E45-10F8-47C7-806A-4D9B45D877A8}"/>
              </a:ext>
            </a:extLst>
          </p:cNvPr>
          <p:cNvSpPr txBox="1"/>
          <p:nvPr/>
        </p:nvSpPr>
        <p:spPr>
          <a:xfrm>
            <a:off x="8290988" y="1870778"/>
            <a:ext cx="1130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6D7FF2-1D74-4441-82B4-1A5BE7DB300E}"/>
              </a:ext>
            </a:extLst>
          </p:cNvPr>
          <p:cNvSpPr txBox="1"/>
          <p:nvPr/>
        </p:nvSpPr>
        <p:spPr>
          <a:xfrm>
            <a:off x="8792084" y="4196721"/>
            <a:ext cx="1130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children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8DA0F5-DE76-44AC-B22B-928A797A2304}"/>
              </a:ext>
            </a:extLst>
          </p:cNvPr>
          <p:cNvSpPr txBox="1"/>
          <p:nvPr/>
        </p:nvSpPr>
        <p:spPr>
          <a:xfrm>
            <a:off x="9575024" y="2361399"/>
            <a:ext cx="238158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ACTION = Right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PATH-COST, g(n)  = 6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depth = 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D511822-8174-42D2-8179-C1295203B88C}"/>
              </a:ext>
            </a:extLst>
          </p:cNvPr>
          <p:cNvSpPr txBox="1"/>
          <p:nvPr/>
        </p:nvSpPr>
        <p:spPr>
          <a:xfrm>
            <a:off x="8126457" y="2581879"/>
            <a:ext cx="1015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 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C103DEB-472C-BD0D-A55A-3EF37E9DC89D}"/>
              </a:ext>
            </a:extLst>
          </p:cNvPr>
          <p:cNvCxnSpPr>
            <a:cxnSpLocks/>
            <a:stCxn id="7" idx="4"/>
            <a:endCxn id="8" idx="7"/>
          </p:cNvCxnSpPr>
          <p:nvPr/>
        </p:nvCxnSpPr>
        <p:spPr>
          <a:xfrm flipH="1">
            <a:off x="9519963" y="2374547"/>
            <a:ext cx="174591" cy="4561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D27B0DB-103F-D309-FB9D-FC30FA8C0024}"/>
              </a:ext>
            </a:extLst>
          </p:cNvPr>
          <p:cNvCxnSpPr>
            <a:cxnSpLocks/>
            <a:endCxn id="9" idx="7"/>
          </p:cNvCxnSpPr>
          <p:nvPr/>
        </p:nvCxnSpPr>
        <p:spPr>
          <a:xfrm flipH="1">
            <a:off x="8808885" y="3272075"/>
            <a:ext cx="455294" cy="43582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AA2B0C9-6A3B-8F65-5A2F-0505CBAA505B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9256935" y="3297703"/>
            <a:ext cx="543731" cy="4589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Curved 36">
            <a:extLst>
              <a:ext uri="{FF2B5EF4-FFF2-40B4-BE49-F238E27FC236}">
                <a16:creationId xmlns:a16="http://schemas.microsoft.com/office/drawing/2014/main" id="{114D413B-EEA2-B656-A3C8-C73A0C5D645B}"/>
              </a:ext>
            </a:extLst>
          </p:cNvPr>
          <p:cNvCxnSpPr/>
          <p:nvPr/>
        </p:nvCxnSpPr>
        <p:spPr>
          <a:xfrm rot="10800000" flipV="1">
            <a:off x="9674810" y="2583804"/>
            <a:ext cx="292816" cy="28368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0576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FA045F8-CB6D-45E3-AF0C-DCF1DE8843D4}"/>
              </a:ext>
            </a:extLst>
          </p:cNvPr>
          <p:cNvSpPr txBox="1"/>
          <p:nvPr/>
        </p:nvSpPr>
        <p:spPr>
          <a:xfrm>
            <a:off x="734774" y="246164"/>
            <a:ext cx="10536731" cy="537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1CF43AD3-58F7-43F4-A1E5-8BED228869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99352" y="68670"/>
            <a:ext cx="8458200" cy="888274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Implementation: states vs. nodes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41C38F45-2374-4928-9003-9D784BE007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88951" y="956944"/>
            <a:ext cx="8578454" cy="5569849"/>
          </a:xfrm>
          <a:ln>
            <a:solidFill>
              <a:srgbClr val="0033CC"/>
            </a:solidFill>
          </a:ln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state is a (representation of) a physical configuration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node is a data structure constituting part of a search tree (and includes state, parent, action, depth, path cost 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g(n)</a:t>
            </a:r>
            <a:endParaRPr lang="en-US" altLang="en-US" sz="2400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</a:pPr>
            <a:endParaRPr lang="en-US" altLang="en-US" sz="24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en-US" altLang="en-US" sz="24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en-US" altLang="en-US" sz="2400" dirty="0"/>
          </a:p>
          <a:p>
            <a:pPr>
              <a:lnSpc>
                <a:spcPct val="80000"/>
              </a:lnSpc>
            </a:pPr>
            <a:endParaRPr lang="en-US" altLang="en-US" sz="2400" dirty="0"/>
          </a:p>
          <a:p>
            <a:pPr>
              <a:lnSpc>
                <a:spcPct val="80000"/>
              </a:lnSpc>
            </a:pPr>
            <a:endParaRPr lang="en-US" altLang="en-US" sz="2400" dirty="0"/>
          </a:p>
          <a:p>
            <a:pPr>
              <a:lnSpc>
                <a:spcPct val="80000"/>
              </a:lnSpc>
            </a:pPr>
            <a:endParaRPr lang="en-US" altLang="en-US" sz="2400" dirty="0"/>
          </a:p>
          <a:p>
            <a:pPr>
              <a:lnSpc>
                <a:spcPct val="80000"/>
              </a:lnSpc>
            </a:pPr>
            <a:endParaRPr lang="en-US" altLang="en-US" sz="2400" dirty="0"/>
          </a:p>
          <a:p>
            <a:pPr>
              <a:lnSpc>
                <a:spcPct val="80000"/>
              </a:lnSpc>
            </a:pPr>
            <a:endParaRPr lang="en-US" altLang="en-US" sz="2400" dirty="0"/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Expand function creates new nodes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filling in the various fields and using 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SuccessorFn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problem to 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 the corresponding states.</a:t>
            </a:r>
          </a:p>
          <a:p>
            <a:pPr>
              <a:lnSpc>
                <a:spcPct val="80000"/>
              </a:lnSpc>
            </a:pPr>
            <a:endParaRPr lang="en-US" altLang="en-US" sz="2400" dirty="0"/>
          </a:p>
        </p:txBody>
      </p:sp>
      <p:pic>
        <p:nvPicPr>
          <p:cNvPr id="23556" name="Picture 4" descr="state-vs-node">
            <a:extLst>
              <a:ext uri="{FF2B5EF4-FFF2-40B4-BE49-F238E27FC236}">
                <a16:creationId xmlns:a16="http://schemas.microsoft.com/office/drawing/2014/main" id="{39107AB2-2A23-407B-8931-1BF4C77AD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586" y="2241755"/>
            <a:ext cx="6814085" cy="290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8720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D9B967-7102-45D0-A793-C61989E28419}"/>
              </a:ext>
            </a:extLst>
          </p:cNvPr>
          <p:cNvSpPr txBox="1"/>
          <p:nvPr/>
        </p:nvSpPr>
        <p:spPr>
          <a:xfrm>
            <a:off x="768096" y="934653"/>
            <a:ext cx="10536731" cy="537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A3AC37-9281-4D8D-827B-B4ED573026A3}"/>
              </a:ext>
            </a:extLst>
          </p:cNvPr>
          <p:cNvSpPr txBox="1"/>
          <p:nvPr/>
        </p:nvSpPr>
        <p:spPr>
          <a:xfrm>
            <a:off x="1463040" y="1024128"/>
            <a:ext cx="99608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CHILD-NODE(problem, parent, action)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returns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child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node with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STATE =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problem.RESULT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parent.STATE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action),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PARENT = parent,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ACTION = action,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PATH-COST =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parent.PATH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-COST +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problem.STEP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-COST(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parent.STATE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action)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B72774-4621-46B7-BAA6-032C44BE916D}"/>
              </a:ext>
            </a:extLst>
          </p:cNvPr>
          <p:cNvSpPr txBox="1"/>
          <p:nvPr/>
        </p:nvSpPr>
        <p:spPr>
          <a:xfrm>
            <a:off x="1383792" y="4633543"/>
            <a:ext cx="942441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 the components for a parent node, it is easy to see how to compute the necessary components for a child node. The function CHILD-NODE takes a parent node and an action and returns the resulting child node.</a:t>
            </a:r>
          </a:p>
        </p:txBody>
      </p:sp>
    </p:spTree>
    <p:extLst>
      <p:ext uri="{BB962C8B-B14F-4D97-AF65-F5344CB8AC3E}">
        <p14:creationId xmlns:p14="http://schemas.microsoft.com/office/powerpoint/2010/main" val="17959105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B8451E9-45F3-477D-8B1D-60F38E1044ED}"/>
              </a:ext>
            </a:extLst>
          </p:cNvPr>
          <p:cNvSpPr txBox="1"/>
          <p:nvPr/>
        </p:nvSpPr>
        <p:spPr>
          <a:xfrm>
            <a:off x="724017" y="579888"/>
            <a:ext cx="10536731" cy="537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0E971F-22EF-4BA1-A7CB-A2725AA13E4F}"/>
              </a:ext>
            </a:extLst>
          </p:cNvPr>
          <p:cNvSpPr txBox="1"/>
          <p:nvPr/>
        </p:nvSpPr>
        <p:spPr>
          <a:xfrm>
            <a:off x="1463039" y="687978"/>
            <a:ext cx="922237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node data structure is depicted in Figure 3.10.  (in slide 32)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PARENT pointers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keep(string) the nodes together into a tree structure.</a:t>
            </a:r>
          </a:p>
          <a:p>
            <a:pPr marL="461963" indent="-461963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pointers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allow the solution path to be extracted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a goal node is found.</a:t>
            </a:r>
          </a:p>
          <a:p>
            <a:pPr marL="461963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 function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return the sequence of actions, obtained by following parent pointers back to the root.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distinction between nodes and States:</a:t>
            </a:r>
          </a:p>
          <a:p>
            <a:pPr marL="461963" indent="-461963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bookkeeping data structure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 to represent the search tree. </a:t>
            </a:r>
          </a:p>
          <a:p>
            <a:pPr marL="461963" indent="-461963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State corresponds to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configuration of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world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61963" indent="-4619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Nodes are on particular paths,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defined by PARENT pointers; and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states are not.</a:t>
            </a:r>
          </a:p>
          <a:p>
            <a:pPr marL="461963" indent="-4619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different nodes can contain the same world state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that state is generated via two different search paths.</a:t>
            </a:r>
          </a:p>
        </p:txBody>
      </p:sp>
    </p:spTree>
    <p:extLst>
      <p:ext uri="{BB962C8B-B14F-4D97-AF65-F5344CB8AC3E}">
        <p14:creationId xmlns:p14="http://schemas.microsoft.com/office/powerpoint/2010/main" val="16881590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602508E-AC21-4EBB-9EF8-C97B088654AC}"/>
              </a:ext>
            </a:extLst>
          </p:cNvPr>
          <p:cNvSpPr txBox="1"/>
          <p:nvPr/>
        </p:nvSpPr>
        <p:spPr>
          <a:xfrm>
            <a:off x="734774" y="784046"/>
            <a:ext cx="10536731" cy="6661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FD6602-B270-4C9A-920B-88CF0BD6C7FC}"/>
              </a:ext>
            </a:extLst>
          </p:cNvPr>
          <p:cNvSpPr txBox="1"/>
          <p:nvPr/>
        </p:nvSpPr>
        <p:spPr>
          <a:xfrm>
            <a:off x="734774" y="246164"/>
            <a:ext cx="10536731" cy="537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0E971F-22EF-4BA1-A7CB-A2725AA13E4F}"/>
              </a:ext>
            </a:extLst>
          </p:cNvPr>
          <p:cNvSpPr txBox="1"/>
          <p:nvPr/>
        </p:nvSpPr>
        <p:spPr>
          <a:xfrm>
            <a:off x="1288613" y="255660"/>
            <a:ext cx="9222377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to put nodes somewhere: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frontier – stores nodes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 way that the search algorithm can easily 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 the next node to expand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its preferred strategy.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Queue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An appropriate data structure for the frontier. It has the following operations:</a:t>
            </a:r>
          </a:p>
          <a:p>
            <a:pPr marL="1376363" lvl="2" indent="-4619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EMPTY? 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queue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returns true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if there are no more elements in the queue.</a:t>
            </a:r>
          </a:p>
          <a:p>
            <a:pPr marL="1376363" lvl="2" indent="-4619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POP(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queue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removes the first element of the queue and returns it.</a:t>
            </a:r>
          </a:p>
          <a:p>
            <a:pPr marL="1376363" lvl="2" indent="-4619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element, queue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inserts an element and returns the resulting queue.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Queues are 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FIFO queue, 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LIFO queue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stack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priority queue,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which pops the element of the queue with the highest priority according to some ordering function.</a:t>
            </a: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6411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80275C-6F6B-4F01-B4BC-014E0C88016B}"/>
              </a:ext>
            </a:extLst>
          </p:cNvPr>
          <p:cNvSpPr txBox="1"/>
          <p:nvPr/>
        </p:nvSpPr>
        <p:spPr>
          <a:xfrm>
            <a:off x="607476" y="1810000"/>
            <a:ext cx="10536731" cy="537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F1C139-71F6-4F18-837F-2CD32F33A2A3}"/>
              </a:ext>
            </a:extLst>
          </p:cNvPr>
          <p:cNvSpPr txBox="1"/>
          <p:nvPr/>
        </p:nvSpPr>
        <p:spPr>
          <a:xfrm>
            <a:off x="401287" y="3115901"/>
            <a:ext cx="10536731" cy="537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0E971F-22EF-4BA1-A7CB-A2725AA13E4F}"/>
              </a:ext>
            </a:extLst>
          </p:cNvPr>
          <p:cNvSpPr txBox="1"/>
          <p:nvPr/>
        </p:nvSpPr>
        <p:spPr>
          <a:xfrm>
            <a:off x="1367681" y="1407741"/>
            <a:ext cx="92223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to put nodes somewhere: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frontier – stores nodes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 way that the search algorithm can easily choose the next node to expand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its preferred strategy.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explored set -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implemented with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hash table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allow efficient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checking for repeated states,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insertion and lookup.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 done in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constant time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matter how many states are stored.</a:t>
            </a:r>
          </a:p>
        </p:txBody>
      </p:sp>
    </p:spTree>
    <p:extLst>
      <p:ext uri="{BB962C8B-B14F-4D97-AF65-F5344CB8AC3E}">
        <p14:creationId xmlns:p14="http://schemas.microsoft.com/office/powerpoint/2010/main" val="17458739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57016" y="3244334"/>
            <a:ext cx="62362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dirty="0"/>
              <a:t>Search strategies: </a:t>
            </a:r>
            <a:r>
              <a:rPr lang="en-US" altLang="en-US" sz="4400" dirty="0"/>
              <a:t> </a:t>
            </a:r>
          </a:p>
          <a:p>
            <a:r>
              <a:rPr lang="en-US" altLang="en-US" sz="2800" dirty="0"/>
              <a:t>Measuring problem-solving performance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75704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89E089E-C23C-4747-A9CD-7A6B4F730937}"/>
              </a:ext>
            </a:extLst>
          </p:cNvPr>
          <p:cNvSpPr txBox="1"/>
          <p:nvPr/>
        </p:nvSpPr>
        <p:spPr>
          <a:xfrm>
            <a:off x="734774" y="246164"/>
            <a:ext cx="10536731" cy="537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7AD59-1CE4-4D6A-9291-A1B08B060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8A22-FCD6-4CA2-BD3D-CB5AE92507D8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2F69BD9A-759F-4CC2-9C18-0688741194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1979" y="208914"/>
            <a:ext cx="9643557" cy="671195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Search strategies: </a:t>
            </a:r>
            <a:r>
              <a:rPr lang="en-US" altLang="en-US" sz="2700" dirty="0">
                <a:latin typeface="+mn-lt"/>
              </a:rPr>
              <a:t>Measuring problem-solving performance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4A973517-8B41-4107-8869-5D9D0AF807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21979" y="880109"/>
            <a:ext cx="9948042" cy="5841366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463550" indent="-463550">
              <a:lnSpc>
                <a:spcPct val="100000"/>
              </a:lnSpc>
              <a:spcAft>
                <a:spcPts val="600"/>
              </a:spcAft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Define a search strategy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picking the order of node expansion</a:t>
            </a:r>
          </a:p>
          <a:p>
            <a:pPr marL="463550" indent="-463550">
              <a:lnSpc>
                <a:spcPct val="100000"/>
              </a:lnSpc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Evaluate search strategies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along the following dimensions:</a:t>
            </a:r>
          </a:p>
          <a:p>
            <a:pPr marL="914400" lvl="1" indent="-457200">
              <a:lnSpc>
                <a:spcPct val="100000"/>
              </a:lnSpc>
            </a:pPr>
            <a:r>
              <a:rPr lang="en-US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 completeness:   D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oes it 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always find a solution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one exists?</a:t>
            </a:r>
          </a:p>
          <a:p>
            <a:pPr marL="914400" lvl="1" indent="-457200">
              <a:lnSpc>
                <a:spcPct val="100000"/>
              </a:lnSpc>
            </a:pPr>
            <a:r>
              <a:rPr lang="en-US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complexity:  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long does it take to find a solution?</a:t>
            </a:r>
          </a:p>
          <a:p>
            <a:pPr lvl="7">
              <a:lnSpc>
                <a:spcPct val="100000"/>
              </a:lnSpc>
              <a:spcBef>
                <a:spcPts val="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number of nodes expanded/generated </a:t>
            </a:r>
          </a:p>
          <a:p>
            <a:pPr lvl="8">
              <a:lnSpc>
                <a:spcPct val="100000"/>
              </a:lnSpc>
              <a:spcBef>
                <a:spcPts val="0"/>
              </a:spcBef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cost of search</a:t>
            </a:r>
          </a:p>
          <a:p>
            <a:pPr marL="914400" lvl="1" indent="-457200">
              <a:lnSpc>
                <a:spcPct val="100000"/>
              </a:lnSpc>
            </a:pPr>
            <a:r>
              <a:rPr lang="en-US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 complexity: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much memory is needed to perform the search?</a:t>
            </a:r>
          </a:p>
          <a:p>
            <a:pPr marL="3657600" lvl="7" indent="-457200">
              <a:lnSpc>
                <a:spcPct val="10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maximum number of nodes in memory</a:t>
            </a:r>
          </a:p>
          <a:p>
            <a:pPr marL="3657600" lvl="7" indent="-457200">
              <a:lnSpc>
                <a:spcPct val="10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 of search</a:t>
            </a:r>
          </a:p>
          <a:p>
            <a:pPr marL="914400" lvl="1" indent="-457200">
              <a:lnSpc>
                <a:spcPct val="100000"/>
              </a:lnSpc>
            </a:pPr>
            <a:r>
              <a:rPr lang="en-US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Optimality:            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it always find a least-cost solution? </a:t>
            </a:r>
          </a:p>
          <a:p>
            <a:pPr lvl="7">
              <a:lnSpc>
                <a:spcPct val="10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 of the solution</a:t>
            </a:r>
          </a:p>
          <a:p>
            <a:pPr marL="463550" indent="-463550">
              <a:lnSpc>
                <a:spcPct val="10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and space complexity are measured in terms of </a:t>
            </a:r>
          </a:p>
          <a:p>
            <a:pPr marL="914400" lvl="1" indent="-457200">
              <a:lnSpc>
                <a:spcPct val="100000"/>
              </a:lnSpc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706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F0E8AEF-6C41-4589-91B2-8E10D1AD3F81}"/>
              </a:ext>
            </a:extLst>
          </p:cNvPr>
          <p:cNvSpPr txBox="1"/>
          <p:nvPr/>
        </p:nvSpPr>
        <p:spPr>
          <a:xfrm>
            <a:off x="886492" y="586580"/>
            <a:ext cx="8709891" cy="83127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F3087C-C08F-47B8-828C-C339D3DEB939}"/>
              </a:ext>
            </a:extLst>
          </p:cNvPr>
          <p:cNvSpPr/>
          <p:nvPr/>
        </p:nvSpPr>
        <p:spPr>
          <a:xfrm>
            <a:off x="1165960" y="643024"/>
            <a:ext cx="78406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Formulating Problem as a Labeled Graph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262BB3-EDAE-42A4-BDB2-A31D73B6539D}"/>
              </a:ext>
            </a:extLst>
          </p:cNvPr>
          <p:cNvSpPr/>
          <p:nvPr/>
        </p:nvSpPr>
        <p:spPr>
          <a:xfrm>
            <a:off x="1255487" y="1625090"/>
            <a:ext cx="919645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graph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node represents a possible </a:t>
            </a:r>
            <a:r>
              <a:rPr 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node is designated as the </a:t>
            </a:r>
            <a:r>
              <a:rPr 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state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or more nodes represent 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 states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states in which the agent’s goal is considered accomplished.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edge represents a </a:t>
            </a:r>
            <a:r>
              <a:rPr 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transition 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caused by a specific agent action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associated to each edge is the </a:t>
            </a:r>
            <a:r>
              <a:rPr 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performing that transition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25" y="1703832"/>
            <a:ext cx="558935" cy="36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8896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3B19D4B-5058-4627-9DF0-08A4A0CDC51E}"/>
              </a:ext>
            </a:extLst>
          </p:cNvPr>
          <p:cNvSpPr txBox="1"/>
          <p:nvPr/>
        </p:nvSpPr>
        <p:spPr>
          <a:xfrm>
            <a:off x="646930" y="675159"/>
            <a:ext cx="10536731" cy="537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7AD59-1CE4-4D6A-9291-A1B08B060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8A22-FCD6-4CA2-BD3D-CB5AE92507D8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2F69BD9A-759F-4CC2-9C18-0688741194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7002" y="608503"/>
            <a:ext cx="9716588" cy="671195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Search strategies</a:t>
            </a:r>
            <a:r>
              <a:rPr lang="en-US" altLang="en-US" sz="3600" dirty="0">
                <a:latin typeface="+mn-lt"/>
              </a:rPr>
              <a:t>: </a:t>
            </a:r>
            <a:r>
              <a:rPr lang="en-US" altLang="en-US" sz="2700" dirty="0">
                <a:latin typeface="+mn-lt"/>
              </a:rPr>
              <a:t>Measuring problem-solving performance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4A973517-8B41-4107-8869-5D9D0AF807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7706" y="1562826"/>
            <a:ext cx="8738398" cy="4010659"/>
          </a:xfrm>
        </p:spPr>
        <p:txBody>
          <a:bodyPr>
            <a:noAutofit/>
          </a:bodyPr>
          <a:lstStyle/>
          <a:p>
            <a:pPr marL="463550" indent="-463550">
              <a:lnSpc>
                <a:spcPct val="90000"/>
              </a:lnSpc>
              <a:spcAft>
                <a:spcPts val="600"/>
              </a:spcAft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463550" indent="-463550">
              <a:lnSpc>
                <a:spcPct val="90000"/>
              </a:lnSpc>
              <a:spcAft>
                <a:spcPts val="6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and space complexity are measured in terms of </a:t>
            </a:r>
          </a:p>
          <a:p>
            <a:pPr marL="914400" lvl="1" indent="-457200">
              <a:lnSpc>
                <a:spcPct val="90000"/>
              </a:lnSpc>
              <a:spcAft>
                <a:spcPts val="600"/>
              </a:spcAft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b: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maximum branching factor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search tree</a:t>
            </a:r>
          </a:p>
          <a:p>
            <a:pPr marL="457200" lvl="1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(maximum number of successors of any node).</a:t>
            </a:r>
          </a:p>
          <a:p>
            <a:pPr marL="914400" lvl="1" indent="-457200">
              <a:lnSpc>
                <a:spcPct val="90000"/>
              </a:lnSpc>
              <a:spcAft>
                <a:spcPts val="600"/>
              </a:spcAft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d: 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depth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least-cost solution </a:t>
            </a:r>
          </a:p>
          <a:p>
            <a:pPr marL="457200" lvl="1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(the number of steps along the path from the root)</a:t>
            </a:r>
          </a:p>
          <a:p>
            <a:pPr marL="914400" lvl="1" indent="-457200">
              <a:lnSpc>
                <a:spcPct val="90000"/>
              </a:lnSpc>
              <a:spcAft>
                <a:spcPts val="600"/>
              </a:spcAft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maximum depth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state space (can be ∞)</a:t>
            </a:r>
          </a:p>
          <a:p>
            <a:pPr marL="457200" lvl="1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maximum length of any path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state space).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6083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97A1535-A9B0-455D-8903-A3075DC7A638}"/>
              </a:ext>
            </a:extLst>
          </p:cNvPr>
          <p:cNvSpPr txBox="1"/>
          <p:nvPr/>
        </p:nvSpPr>
        <p:spPr>
          <a:xfrm>
            <a:off x="1106516" y="246164"/>
            <a:ext cx="10164989" cy="11140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24936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Search Function –</a:t>
            </a:r>
            <a:br>
              <a:rPr lang="en-US" sz="3200" dirty="0">
                <a:solidFill>
                  <a:srgbClr val="FF0000"/>
                </a:solidFill>
                <a:latin typeface="+mn-lt"/>
              </a:rPr>
            </a:br>
            <a:r>
              <a:rPr lang="en-US" sz="3200" dirty="0">
                <a:solidFill>
                  <a:schemeClr val="accent5"/>
                </a:solidFill>
                <a:latin typeface="+mn-lt"/>
              </a:rPr>
              <a:t>Uninformed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(or Blind) 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Searches </a:t>
            </a:r>
            <a:r>
              <a:rPr lang="en-US" sz="2800" dirty="0">
                <a:solidFill>
                  <a:srgbClr val="FF0000"/>
                </a:solidFill>
              </a:rPr>
              <a:t>as an example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1745226"/>
            <a:ext cx="9078686" cy="4524315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open = initial state;		// </a:t>
            </a:r>
            <a:r>
              <a:rPr lang="en-US" sz="2400" dirty="0">
                <a:solidFill>
                  <a:srgbClr val="0000FF"/>
                </a:solidFill>
              </a:rPr>
              <a:t>open(frontier) list is all generated states</a:t>
            </a:r>
          </a:p>
          <a:p>
            <a:r>
              <a:rPr lang="en-US" sz="2400" dirty="0"/>
              <a:t>				// </a:t>
            </a:r>
            <a:r>
              <a:rPr lang="en-US" sz="2400" dirty="0">
                <a:solidFill>
                  <a:srgbClr val="0000FF"/>
                </a:solidFill>
              </a:rPr>
              <a:t>that have not been “expanded</a:t>
            </a:r>
            <a:r>
              <a:rPr lang="en-US" sz="2400" dirty="0"/>
              <a:t>”.</a:t>
            </a:r>
          </a:p>
          <a:p>
            <a:r>
              <a:rPr lang="en-US" sz="2400" dirty="0"/>
              <a:t>while open not empty		// one iteration of search algorithm</a:t>
            </a:r>
          </a:p>
          <a:p>
            <a:r>
              <a:rPr lang="en-US" sz="2400" dirty="0"/>
              <a:t>   state = First(open);		// current state is first state in open.</a:t>
            </a:r>
          </a:p>
          <a:p>
            <a:r>
              <a:rPr lang="en-US" sz="2400" dirty="0"/>
              <a:t>   Pop(open);			// remove new current state from open.</a:t>
            </a:r>
          </a:p>
          <a:p>
            <a:r>
              <a:rPr lang="en-US" sz="2400" dirty="0"/>
              <a:t>   if Goal(state)			// test current state for goal condition.</a:t>
            </a:r>
          </a:p>
          <a:p>
            <a:r>
              <a:rPr lang="en-US" sz="2400" dirty="0"/>
              <a:t>      return </a:t>
            </a:r>
            <a:r>
              <a:rPr lang="en-US" sz="2400" dirty="0">
                <a:solidFill>
                  <a:srgbClr val="0000FF"/>
                </a:solidFill>
              </a:rPr>
              <a:t>“succeed”;</a:t>
            </a:r>
            <a:r>
              <a:rPr lang="en-US" sz="2400" dirty="0"/>
              <a:t>		// search is complete.</a:t>
            </a:r>
          </a:p>
          <a:p>
            <a:r>
              <a:rPr lang="en-US" sz="2400" dirty="0"/>
              <a:t>				// else expand the current state by</a:t>
            </a:r>
          </a:p>
          <a:p>
            <a:r>
              <a:rPr lang="en-US" sz="2400" dirty="0"/>
              <a:t>				// generating children and</a:t>
            </a:r>
          </a:p>
          <a:p>
            <a:r>
              <a:rPr lang="en-US" sz="2400" dirty="0"/>
              <a:t>				// reorder open list per search strategy.</a:t>
            </a:r>
          </a:p>
          <a:p>
            <a:r>
              <a:rPr lang="en-US" sz="2400" dirty="0"/>
              <a:t>   else open = </a:t>
            </a:r>
            <a:r>
              <a:rPr lang="en-US" sz="2400" dirty="0" err="1">
                <a:solidFill>
                  <a:srgbClr val="0000FF"/>
                </a:solidFill>
              </a:rPr>
              <a:t>QueueFunction</a:t>
            </a:r>
            <a:r>
              <a:rPr lang="en-US" sz="2400" dirty="0"/>
              <a:t>(open, Expand(state));</a:t>
            </a:r>
          </a:p>
          <a:p>
            <a:r>
              <a:rPr lang="en-US" sz="2400" dirty="0"/>
              <a:t>return </a:t>
            </a:r>
            <a:r>
              <a:rPr lang="en-US" sz="2400" dirty="0">
                <a:solidFill>
                  <a:srgbClr val="0000FF"/>
                </a:solidFill>
              </a:rPr>
              <a:t>“fail”;</a:t>
            </a:r>
          </a:p>
        </p:txBody>
      </p:sp>
      <p:pic>
        <p:nvPicPr>
          <p:cNvPr id="1026" name="Picture 2" descr="Image result for sad face">
            <a:extLst>
              <a:ext uri="{FF2B5EF4-FFF2-40B4-BE49-F238E27FC236}">
                <a16:creationId xmlns:a16="http://schemas.microsoft.com/office/drawing/2014/main" id="{2BB38B45-17A0-4637-9962-4B91A4FFD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1557" flipH="1">
            <a:off x="1134520" y="1390191"/>
            <a:ext cx="386537" cy="36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9792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E9BDF62-21EB-44B5-B04A-6D30E8518B44}"/>
              </a:ext>
            </a:extLst>
          </p:cNvPr>
          <p:cNvSpPr txBox="1"/>
          <p:nvPr/>
        </p:nvSpPr>
        <p:spPr>
          <a:xfrm>
            <a:off x="634702" y="246164"/>
            <a:ext cx="10636804" cy="84035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5EB60766-974D-465E-A819-5C28E3E5AC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17310" y="314976"/>
            <a:ext cx="8410163" cy="1008727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Search Strategies </a:t>
            </a:r>
            <a:r>
              <a:rPr lang="en-US" altLang="en-US" sz="3600" dirty="0">
                <a:latin typeface="+mn-lt"/>
              </a:rPr>
              <a:t>– </a:t>
            </a:r>
            <a:r>
              <a:rPr lang="en-US" altLang="en-US" sz="2800" dirty="0">
                <a:latin typeface="+mn-lt"/>
              </a:rPr>
              <a:t>summary of previous 3 slides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F3FF8214-E142-40E5-B492-173479D851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54819" y="1323703"/>
            <a:ext cx="7360379" cy="4964893"/>
          </a:xfrm>
        </p:spPr>
        <p:txBody>
          <a:bodyPr>
            <a:noAutofit/>
          </a:bodyPr>
          <a:lstStyle/>
          <a:p>
            <a:pPr marL="339725" indent="-339725">
              <a:lnSpc>
                <a:spcPct val="100000"/>
              </a:lnSpc>
              <a:spcAft>
                <a:spcPts val="12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Search strategies differ only in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QueuingFunction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6925" lvl="1" indent="-339725">
              <a:lnSpc>
                <a:spcPct val="100000"/>
              </a:lnSpc>
              <a:spcAft>
                <a:spcPts val="1200"/>
              </a:spcAft>
            </a:pP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Queuing Function defines search strategies.</a:t>
            </a:r>
          </a:p>
          <a:p>
            <a:pPr marL="339725" indent="-339725">
              <a:lnSpc>
                <a:spcPct val="100000"/>
              </a:lnSpc>
              <a:spcAft>
                <a:spcPts val="12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Compare search strategies in terms of:</a:t>
            </a:r>
          </a:p>
          <a:p>
            <a:pPr marL="801688" lvl="1" indent="-344488">
              <a:lnSpc>
                <a:spcPct val="100000"/>
              </a:lnSpc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Completeness (always find a solution)</a:t>
            </a:r>
          </a:p>
          <a:p>
            <a:pPr marL="801688" lvl="1" indent="-344488">
              <a:lnSpc>
                <a:spcPct val="100000"/>
              </a:lnSpc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of search (time and space)</a:t>
            </a:r>
          </a:p>
          <a:p>
            <a:pPr marL="801688" lvl="1" indent="-344488">
              <a:lnSpc>
                <a:spcPct val="100000"/>
              </a:lnSpc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of solution (optimal solution, g(n))</a:t>
            </a:r>
          </a:p>
          <a:p>
            <a:pPr marL="801688" lvl="1" indent="-344488">
              <a:lnSpc>
                <a:spcPct val="100000"/>
              </a:lnSpc>
              <a:spcAft>
                <a:spcPts val="1200"/>
              </a:spcAft>
            </a:pP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use of knowledge of the domain</a:t>
            </a:r>
          </a:p>
          <a:p>
            <a:pPr marL="1254125" lvl="2" indent="-339725">
              <a:lnSpc>
                <a:spcPct val="100000"/>
              </a:lnSpc>
              <a:spcAft>
                <a:spcPts val="12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“uninformed (or Blind) search” vs. “informed (or heuristic) search”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en-US" sz="24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Image result for sad face">
            <a:extLst>
              <a:ext uri="{FF2B5EF4-FFF2-40B4-BE49-F238E27FC236}">
                <a16:creationId xmlns:a16="http://schemas.microsoft.com/office/drawing/2014/main" id="{153C58CD-D113-4D18-B935-3FF4AADB2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5821" flipH="1">
            <a:off x="750960" y="1524000"/>
            <a:ext cx="450822" cy="42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9107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974C435-237F-4F3E-AD5D-806FC61B1AC9}"/>
              </a:ext>
            </a:extLst>
          </p:cNvPr>
          <p:cNvSpPr txBox="1"/>
          <p:nvPr/>
        </p:nvSpPr>
        <p:spPr>
          <a:xfrm>
            <a:off x="11424619" y="4505668"/>
            <a:ext cx="355001" cy="36754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0DEFCE-B305-49E5-847E-B831141D0418}"/>
              </a:ext>
            </a:extLst>
          </p:cNvPr>
          <p:cNvSpPr txBox="1"/>
          <p:nvPr/>
        </p:nvSpPr>
        <p:spPr>
          <a:xfrm>
            <a:off x="10273551" y="5378816"/>
            <a:ext cx="36576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F6FF94-EF5A-4F61-97BC-D1BADD0EB8FA}"/>
              </a:ext>
            </a:extLst>
          </p:cNvPr>
          <p:cNvSpPr txBox="1"/>
          <p:nvPr/>
        </p:nvSpPr>
        <p:spPr>
          <a:xfrm>
            <a:off x="742278" y="246163"/>
            <a:ext cx="10529227" cy="7625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B9B344-7CFF-4FFC-B66E-C38A16E75A6C}"/>
              </a:ext>
            </a:extLst>
          </p:cNvPr>
          <p:cNvSpPr/>
          <p:nvPr/>
        </p:nvSpPr>
        <p:spPr>
          <a:xfrm>
            <a:off x="1246631" y="423954"/>
            <a:ext cx="30235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Search Strategies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54AF04-765D-4D42-872D-42E4665DBBC8}"/>
              </a:ext>
            </a:extLst>
          </p:cNvPr>
          <p:cNvSpPr/>
          <p:nvPr/>
        </p:nvSpPr>
        <p:spPr>
          <a:xfrm>
            <a:off x="1426464" y="1166678"/>
            <a:ext cx="877824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Uninformed (or Blind) Search Strategies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Little or no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the search space is available.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we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 is how to </a:t>
            </a:r>
          </a:p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Generate (expand) new states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</a:p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recognize a goal state.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Informed (or Heuristic) Search Strategies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number of steps or 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the path cost from current state to goal state is available.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estimate is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perfect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(otherwise no search is needed!) </a:t>
            </a:r>
          </a:p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can help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prune the search space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considerably.</a:t>
            </a:r>
          </a:p>
        </p:txBody>
      </p:sp>
      <p:pic>
        <p:nvPicPr>
          <p:cNvPr id="4" name="Picture 2" descr="Image result for sad face">
            <a:extLst>
              <a:ext uri="{FF2B5EF4-FFF2-40B4-BE49-F238E27FC236}">
                <a16:creationId xmlns:a16="http://schemas.microsoft.com/office/drawing/2014/main" id="{D8D3390C-DDD8-404F-9B2B-B1FD576E7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8260" y="1678546"/>
            <a:ext cx="456140" cy="43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C4FDF802-6508-4252-895B-E9826AB3DBEC}"/>
              </a:ext>
            </a:extLst>
          </p:cNvPr>
          <p:cNvSpPr/>
          <p:nvPr/>
        </p:nvSpPr>
        <p:spPr>
          <a:xfrm>
            <a:off x="10840454" y="794084"/>
            <a:ext cx="228600" cy="21464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C75C77B-4BA9-4B0D-A98C-9FFAE4F24EB8}"/>
              </a:ext>
            </a:extLst>
          </p:cNvPr>
          <p:cNvCxnSpPr/>
          <p:nvPr/>
        </p:nvCxnSpPr>
        <p:spPr>
          <a:xfrm flipV="1">
            <a:off x="10445675" y="4690334"/>
            <a:ext cx="0" cy="9036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0AE1E25-3E06-4746-A12A-B4DE69C15B8D}"/>
              </a:ext>
            </a:extLst>
          </p:cNvPr>
          <p:cNvCxnSpPr/>
          <p:nvPr/>
        </p:nvCxnSpPr>
        <p:spPr>
          <a:xfrm>
            <a:off x="10456433" y="4690334"/>
            <a:ext cx="11725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EC60452-2F1E-40AF-9C76-473684711081}"/>
              </a:ext>
            </a:extLst>
          </p:cNvPr>
          <p:cNvCxnSpPr>
            <a:cxnSpLocks/>
            <a:endCxn id="12" idx="0"/>
          </p:cNvCxnSpPr>
          <p:nvPr/>
        </p:nvCxnSpPr>
        <p:spPr>
          <a:xfrm flipH="1" flipV="1">
            <a:off x="11602120" y="4505668"/>
            <a:ext cx="26896" cy="184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9A4435F-3232-4730-B8DA-9F3AD0572968}"/>
              </a:ext>
            </a:extLst>
          </p:cNvPr>
          <p:cNvCxnSpPr/>
          <p:nvPr/>
        </p:nvCxnSpPr>
        <p:spPr>
          <a:xfrm flipV="1">
            <a:off x="10456433" y="4690333"/>
            <a:ext cx="1145687" cy="90364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45801D3-AC2D-4592-A909-632E0730E4A8}"/>
              </a:ext>
            </a:extLst>
          </p:cNvPr>
          <p:cNvSpPr txBox="1"/>
          <p:nvPr/>
        </p:nvSpPr>
        <p:spPr>
          <a:xfrm>
            <a:off x="8122029" y="2657139"/>
            <a:ext cx="3657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Apply an action at one state resulting transiting to another state.</a:t>
            </a:r>
          </a:p>
        </p:txBody>
      </p:sp>
    </p:spTree>
    <p:extLst>
      <p:ext uri="{BB962C8B-B14F-4D97-AF65-F5344CB8AC3E}">
        <p14:creationId xmlns:p14="http://schemas.microsoft.com/office/powerpoint/2010/main" val="13853366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B3B33C-E6AF-4B06-A166-5C63E7AC5EDD}"/>
              </a:ext>
            </a:extLst>
          </p:cNvPr>
          <p:cNvSpPr/>
          <p:nvPr/>
        </p:nvSpPr>
        <p:spPr>
          <a:xfrm>
            <a:off x="1870601" y="1923129"/>
            <a:ext cx="8083295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fringe in search tree?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computer science, 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fringe search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is a graph 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search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algorithm that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finds the least-cost path 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a given initial node to one goal node.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essence, 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fringe search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is a middle ground between A* and the iterative deepening A* variant (IDA*).</a:t>
            </a:r>
          </a:p>
          <a:p>
            <a:pPr>
              <a:spcAft>
                <a:spcPts val="1200"/>
              </a:spcAft>
            </a:pPr>
            <a:endParaRPr lang="en-US" sz="2400" b="0" i="0" dirty="0">
              <a:solidFill>
                <a:srgbClr val="222222"/>
              </a:solidFill>
              <a:effectLst/>
              <a:latin typeface="Roboto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fringe is processed as FIFO queue.</a:t>
            </a:r>
            <a:endParaRPr lang="en-US" sz="24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CA0DF282-13D8-40C5-9196-7FAAA636A2D4}"/>
              </a:ext>
            </a:extLst>
          </p:cNvPr>
          <p:cNvSpPr/>
          <p:nvPr/>
        </p:nvSpPr>
        <p:spPr>
          <a:xfrm>
            <a:off x="583324" y="1481959"/>
            <a:ext cx="646386" cy="6463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Image result for sad face">
            <a:extLst>
              <a:ext uri="{FF2B5EF4-FFF2-40B4-BE49-F238E27FC236}">
                <a16:creationId xmlns:a16="http://schemas.microsoft.com/office/drawing/2014/main" id="{3C2AD206-16B5-4705-993E-4E0B181D7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3484" y="1636276"/>
            <a:ext cx="356226" cy="33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3259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5EB60766-974D-465E-A819-5C28E3E5AC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6029" y="285198"/>
            <a:ext cx="6511694" cy="99131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Uninformed search strategies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F3FF8214-E142-40E5-B492-173479D851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2809" y="1432488"/>
            <a:ext cx="8906551" cy="469789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Uninformed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(blind) search strategies use only the information available in the problem definition</a:t>
            </a:r>
          </a:p>
          <a:p>
            <a:pPr marL="1377950" lvl="2" indent="-4635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Breadth-first search  </a:t>
            </a:r>
          </a:p>
          <a:p>
            <a:pPr marL="1377950" lvl="2" indent="-4635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Uniform-cost search  </a:t>
            </a:r>
          </a:p>
          <a:p>
            <a:pPr marL="1377950" lvl="2" indent="-4635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Depth-first search  </a:t>
            </a:r>
          </a:p>
          <a:p>
            <a:pPr marL="1377950" lvl="2" indent="-4635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Depth-limited search   </a:t>
            </a:r>
          </a:p>
          <a:p>
            <a:pPr marL="1377950" lvl="2" indent="-4635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Iterative deepening (depth-first) search    </a:t>
            </a:r>
          </a:p>
          <a:p>
            <a:pPr marL="1377950" lvl="2" indent="-4635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Bidirectional search   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en-US" sz="2400" dirty="0"/>
          </a:p>
        </p:txBody>
      </p:sp>
      <p:pic>
        <p:nvPicPr>
          <p:cNvPr id="4" name="Picture 2" descr="Image result for sad face">
            <a:extLst>
              <a:ext uri="{FF2B5EF4-FFF2-40B4-BE49-F238E27FC236}">
                <a16:creationId xmlns:a16="http://schemas.microsoft.com/office/drawing/2014/main" id="{BA57D0DF-D11A-443B-8F84-9D79B92AC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4848" y="1620440"/>
            <a:ext cx="501331" cy="47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9906B7A-A2FA-48CB-8204-A804EF516FB6}"/>
              </a:ext>
            </a:extLst>
          </p:cNvPr>
          <p:cNvSpPr/>
          <p:nvPr/>
        </p:nvSpPr>
        <p:spPr>
          <a:xfrm>
            <a:off x="5871722" y="2595580"/>
            <a:ext cx="5527364" cy="17235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Little or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information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the search space is available.</a:t>
            </a:r>
          </a:p>
          <a:p>
            <a:pPr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we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 is how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generate new states and recognize a goal state.</a:t>
            </a:r>
          </a:p>
        </p:txBody>
      </p:sp>
    </p:spTree>
    <p:extLst>
      <p:ext uri="{BB962C8B-B14F-4D97-AF65-F5344CB8AC3E}">
        <p14:creationId xmlns:p14="http://schemas.microsoft.com/office/powerpoint/2010/main" val="14622003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7DF0421-08A3-4C11-B3A2-FFD6BF0E599C}"/>
                  </a:ext>
                </a:extLst>
              </p:cNvPr>
              <p:cNvSpPr txBox="1"/>
              <p:nvPr/>
            </p:nvSpPr>
            <p:spPr>
              <a:xfrm>
                <a:off x="1219200" y="1164336"/>
                <a:ext cx="9887712" cy="4708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function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BREADTH-FIRST-SEARCH(problem)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returns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solution, or failure</a:t>
                </a:r>
              </a:p>
              <a:p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node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 node with STATE =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problem.INITIAL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-STATE,  PATH-COST = 0;</a:t>
                </a:r>
              </a:p>
              <a:p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problem.GOAL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-TEST(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node.TEST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return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SOLUTION(node);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frontier</a:t>
                </a:r>
                <a:r>
                  <a:rPr lang="en-US" sz="20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a FIFO queue with 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node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as the only element;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explored	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an empty set;  //use hash table?</a:t>
                </a:r>
              </a:p>
              <a:p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loop do {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EMPTY?(frontier)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return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failure;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node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 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POP(frontier);   //chooses the shallowest node in frontier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add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node.STATE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explored;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each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action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problem.ACTION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node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.STATE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child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 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CHILD-NODE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(problem, node, action);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child.STATE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not in explored or frontier </a:t>
                </a:r>
              </a:p>
              <a:p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then    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if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problem.GOAL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-TEST(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child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.STATE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  <a:p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then return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SOLUTION(child);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frontier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 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INSERT(child, frontier); 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 </a:t>
                </a:r>
                <a:r>
                  <a:rPr 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7DF0421-08A3-4C11-B3A2-FFD6BF0E5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164336"/>
                <a:ext cx="9887712" cy="4708981"/>
              </a:xfrm>
              <a:prstGeom prst="rect">
                <a:avLst/>
              </a:prstGeom>
              <a:blipFill>
                <a:blip r:embed="rId2"/>
                <a:stretch>
                  <a:fillRect l="-617" t="-648" b="-1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48A0E94-9C44-4621-B582-03961BCF498B}"/>
              </a:ext>
            </a:extLst>
          </p:cNvPr>
          <p:cNvSpPr txBox="1"/>
          <p:nvPr/>
        </p:nvSpPr>
        <p:spPr>
          <a:xfrm>
            <a:off x="1328928" y="6396335"/>
            <a:ext cx="6620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3.11   Breadth-first search on a graph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8FE64A-EBC4-4066-B8E2-6D68FD1E9CEB}"/>
              </a:ext>
            </a:extLst>
          </p:cNvPr>
          <p:cNvSpPr txBox="1">
            <a:spLocks/>
          </p:cNvSpPr>
          <p:nvPr/>
        </p:nvSpPr>
        <p:spPr>
          <a:xfrm>
            <a:off x="1219200" y="280155"/>
            <a:ext cx="7391400" cy="783418"/>
          </a:xfrm>
          <a:prstGeom prst="rect">
            <a:avLst/>
          </a:prstGeom>
          <a:solidFill>
            <a:srgbClr val="FFFF00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+mn-lt"/>
              </a:rPr>
              <a:t>Breadth-First Search (BFS)</a:t>
            </a:r>
          </a:p>
        </p:txBody>
      </p:sp>
      <p:pic>
        <p:nvPicPr>
          <p:cNvPr id="5" name="Picture 2" descr="Image result for sad face">
            <a:extLst>
              <a:ext uri="{FF2B5EF4-FFF2-40B4-BE49-F238E27FC236}">
                <a16:creationId xmlns:a16="http://schemas.microsoft.com/office/drawing/2014/main" id="{6D06D29D-628D-4307-99F4-252D5AF6B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2267" y="2740402"/>
            <a:ext cx="513093" cy="48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D135FF4-4A69-464C-839B-EC9D9B7904A8}"/>
              </a:ext>
            </a:extLst>
          </p:cNvPr>
          <p:cNvSpPr/>
          <p:nvPr/>
        </p:nvSpPr>
        <p:spPr>
          <a:xfrm>
            <a:off x="4001845" y="5822496"/>
            <a:ext cx="69361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Open_frontier_fringe</a:t>
            </a:r>
            <a:r>
              <a:rPr lang="en-US" dirty="0"/>
              <a:t> = </a:t>
            </a:r>
            <a:r>
              <a:rPr lang="en-US" dirty="0" err="1"/>
              <a:t>QueuingFn</a:t>
            </a:r>
            <a:r>
              <a:rPr lang="en-US" dirty="0"/>
              <a:t>(</a:t>
            </a:r>
            <a:r>
              <a:rPr lang="en-US" dirty="0" err="1"/>
              <a:t>open_frontier_fringe</a:t>
            </a:r>
            <a:r>
              <a:rPr lang="en-US" dirty="0"/>
              <a:t>, Expand(state))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53F8B1E-1DC8-4261-9786-B2C379148686}"/>
              </a:ext>
            </a:extLst>
          </p:cNvPr>
          <p:cNvSpPr/>
          <p:nvPr/>
        </p:nvSpPr>
        <p:spPr>
          <a:xfrm>
            <a:off x="10075817" y="3579223"/>
            <a:ext cx="357052" cy="3693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290DE76-CDEB-4988-B174-10117010663E}"/>
              </a:ext>
            </a:extLst>
          </p:cNvPr>
          <p:cNvSpPr/>
          <p:nvPr/>
        </p:nvSpPr>
        <p:spPr>
          <a:xfrm>
            <a:off x="9649097" y="4604084"/>
            <a:ext cx="357052" cy="3693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c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A4E1C37-EC1B-4E51-ABC7-4983AFC05251}"/>
              </a:ext>
            </a:extLst>
          </p:cNvPr>
          <p:cNvSpPr/>
          <p:nvPr/>
        </p:nvSpPr>
        <p:spPr>
          <a:xfrm>
            <a:off x="10199478" y="4604084"/>
            <a:ext cx="357052" cy="3693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c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071C7D8-A326-4409-B482-F4B27312C8F6}"/>
              </a:ext>
            </a:extLst>
          </p:cNvPr>
          <p:cNvSpPr/>
          <p:nvPr/>
        </p:nvSpPr>
        <p:spPr>
          <a:xfrm>
            <a:off x="10794274" y="4604084"/>
            <a:ext cx="357052" cy="3693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c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C7B1169-4DA5-4911-9DD3-50076827BA5B}"/>
              </a:ext>
            </a:extLst>
          </p:cNvPr>
          <p:cNvCxnSpPr>
            <a:stCxn id="8" idx="0"/>
            <a:endCxn id="4" idx="4"/>
          </p:cNvCxnSpPr>
          <p:nvPr/>
        </p:nvCxnSpPr>
        <p:spPr>
          <a:xfrm flipV="1">
            <a:off x="9827623" y="3948555"/>
            <a:ext cx="426720" cy="655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4DE3B8D-22F8-4B93-8E16-D26A3A3B6178}"/>
              </a:ext>
            </a:extLst>
          </p:cNvPr>
          <p:cNvCxnSpPr>
            <a:cxnSpLocks/>
          </p:cNvCxnSpPr>
          <p:nvPr/>
        </p:nvCxnSpPr>
        <p:spPr>
          <a:xfrm flipH="1" flipV="1">
            <a:off x="10254343" y="3948555"/>
            <a:ext cx="111034" cy="6664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5293845-AB97-4CFD-9C6D-69F118EF6069}"/>
              </a:ext>
            </a:extLst>
          </p:cNvPr>
          <p:cNvCxnSpPr>
            <a:cxnSpLocks/>
          </p:cNvCxnSpPr>
          <p:nvPr/>
        </p:nvCxnSpPr>
        <p:spPr>
          <a:xfrm flipH="1" flipV="1">
            <a:off x="10254343" y="3948555"/>
            <a:ext cx="683623" cy="6664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EEAEA30-1055-4BE6-8148-93A91117AA1C}"/>
              </a:ext>
            </a:extLst>
          </p:cNvPr>
          <p:cNvSpPr txBox="1"/>
          <p:nvPr/>
        </p:nvSpPr>
        <p:spPr>
          <a:xfrm>
            <a:off x="9614976" y="4050086"/>
            <a:ext cx="426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5B6CFB-8AD4-423A-99EA-DB5B82EC8430}"/>
              </a:ext>
            </a:extLst>
          </p:cNvPr>
          <p:cNvSpPr txBox="1"/>
          <p:nvPr/>
        </p:nvSpPr>
        <p:spPr>
          <a:xfrm>
            <a:off x="10013907" y="4180841"/>
            <a:ext cx="426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E8A005-FA7F-4AA0-9819-3F37658EFD7C}"/>
              </a:ext>
            </a:extLst>
          </p:cNvPr>
          <p:cNvSpPr txBox="1"/>
          <p:nvPr/>
        </p:nvSpPr>
        <p:spPr>
          <a:xfrm>
            <a:off x="10460301" y="3896400"/>
            <a:ext cx="426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B7E1FB-BE00-4E22-9247-528AED64CEB2}"/>
              </a:ext>
            </a:extLst>
          </p:cNvPr>
          <p:cNvSpPr txBox="1"/>
          <p:nvPr/>
        </p:nvSpPr>
        <p:spPr>
          <a:xfrm>
            <a:off x="9396330" y="4972919"/>
            <a:ext cx="862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child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707164E-A6AD-46B0-A3D2-1490C128C428}"/>
              </a:ext>
            </a:extLst>
          </p:cNvPr>
          <p:cNvSpPr txBox="1"/>
          <p:nvPr/>
        </p:nvSpPr>
        <p:spPr>
          <a:xfrm>
            <a:off x="10475402" y="3526697"/>
            <a:ext cx="862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node</a:t>
            </a:r>
          </a:p>
        </p:txBody>
      </p:sp>
    </p:spTree>
    <p:extLst>
      <p:ext uri="{BB962C8B-B14F-4D97-AF65-F5344CB8AC3E}">
        <p14:creationId xmlns:p14="http://schemas.microsoft.com/office/powerpoint/2010/main" val="2993079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C05AAFA-EEBC-478F-B8F3-9C60CBBFE80A}"/>
              </a:ext>
            </a:extLst>
          </p:cNvPr>
          <p:cNvSpPr/>
          <p:nvPr/>
        </p:nvSpPr>
        <p:spPr>
          <a:xfrm>
            <a:off x="659860" y="189445"/>
            <a:ext cx="6687613" cy="59406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A3AC37-9281-4D8D-827B-B4ED573026A3}"/>
              </a:ext>
            </a:extLst>
          </p:cNvPr>
          <p:cNvSpPr txBox="1"/>
          <p:nvPr/>
        </p:nvSpPr>
        <p:spPr>
          <a:xfrm>
            <a:off x="1445623" y="1015800"/>
            <a:ext cx="99608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CHILD-NODE(problem, parent, action)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returns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child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node with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STATE =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problem.RESULT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parent.STATE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action),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PARENT = parent,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ACTION = action,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PATH-COST =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parent.PATH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-COST +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problem.STEP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-COST(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parent.STATE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action)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B72774-4621-46B7-BAA6-032C44BE916D}"/>
              </a:ext>
            </a:extLst>
          </p:cNvPr>
          <p:cNvSpPr txBox="1"/>
          <p:nvPr/>
        </p:nvSpPr>
        <p:spPr>
          <a:xfrm>
            <a:off x="1383792" y="4633543"/>
            <a:ext cx="9424416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compute the necessary components for a child node from given components for a parent node?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 CHILD-NODE takes a parent node and an action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returns the resulting child node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28E64BE-0C19-48DD-9FC6-13B18E565C71}"/>
              </a:ext>
            </a:extLst>
          </p:cNvPr>
          <p:cNvSpPr/>
          <p:nvPr/>
        </p:nvSpPr>
        <p:spPr>
          <a:xfrm>
            <a:off x="1802644" y="2612569"/>
            <a:ext cx="357052" cy="3693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00A080B-562A-4844-9E85-559CE847404D}"/>
              </a:ext>
            </a:extLst>
          </p:cNvPr>
          <p:cNvSpPr/>
          <p:nvPr/>
        </p:nvSpPr>
        <p:spPr>
          <a:xfrm>
            <a:off x="1375924" y="3637430"/>
            <a:ext cx="357052" cy="3693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8437454-E3C2-448A-8B5E-89B3D36458FC}"/>
              </a:ext>
            </a:extLst>
          </p:cNvPr>
          <p:cNvSpPr/>
          <p:nvPr/>
        </p:nvSpPr>
        <p:spPr>
          <a:xfrm>
            <a:off x="1926305" y="3637430"/>
            <a:ext cx="357052" cy="3693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c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EE0B72F-9950-4DB5-ACB4-9CFB605DBF1E}"/>
              </a:ext>
            </a:extLst>
          </p:cNvPr>
          <p:cNvSpPr/>
          <p:nvPr/>
        </p:nvSpPr>
        <p:spPr>
          <a:xfrm>
            <a:off x="2521101" y="3637430"/>
            <a:ext cx="357052" cy="3693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c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907C8C6-3DF8-45E9-8A85-1AC336493FF1}"/>
              </a:ext>
            </a:extLst>
          </p:cNvPr>
          <p:cNvCxnSpPr>
            <a:stCxn id="5" idx="0"/>
            <a:endCxn id="4" idx="4"/>
          </p:cNvCxnSpPr>
          <p:nvPr/>
        </p:nvCxnSpPr>
        <p:spPr>
          <a:xfrm flipV="1">
            <a:off x="1554450" y="2981901"/>
            <a:ext cx="426720" cy="655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B11474A-6CE7-42EF-9D9C-86D930E44F07}"/>
              </a:ext>
            </a:extLst>
          </p:cNvPr>
          <p:cNvCxnSpPr>
            <a:cxnSpLocks/>
          </p:cNvCxnSpPr>
          <p:nvPr/>
        </p:nvCxnSpPr>
        <p:spPr>
          <a:xfrm flipH="1" flipV="1">
            <a:off x="1981170" y="2981901"/>
            <a:ext cx="111034" cy="6664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F93AE8A-241D-4170-B05E-32BAAECA452F}"/>
              </a:ext>
            </a:extLst>
          </p:cNvPr>
          <p:cNvCxnSpPr>
            <a:cxnSpLocks/>
          </p:cNvCxnSpPr>
          <p:nvPr/>
        </p:nvCxnSpPr>
        <p:spPr>
          <a:xfrm flipH="1" flipV="1">
            <a:off x="1981170" y="2981901"/>
            <a:ext cx="683623" cy="6664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B316046-FCEF-4972-973C-8E9FE431ADF9}"/>
              </a:ext>
            </a:extLst>
          </p:cNvPr>
          <p:cNvSpPr txBox="1"/>
          <p:nvPr/>
        </p:nvSpPr>
        <p:spPr>
          <a:xfrm>
            <a:off x="1341803" y="3083432"/>
            <a:ext cx="426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6BE9CB-2648-4BFC-8BFA-DC15909A28D5}"/>
              </a:ext>
            </a:extLst>
          </p:cNvPr>
          <p:cNvSpPr txBox="1"/>
          <p:nvPr/>
        </p:nvSpPr>
        <p:spPr>
          <a:xfrm>
            <a:off x="1740734" y="3214187"/>
            <a:ext cx="426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1283D2-798F-4843-9859-50BBA0005E66}"/>
              </a:ext>
            </a:extLst>
          </p:cNvPr>
          <p:cNvSpPr txBox="1"/>
          <p:nvPr/>
        </p:nvSpPr>
        <p:spPr>
          <a:xfrm>
            <a:off x="2187128" y="2929746"/>
            <a:ext cx="426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B25F69-F0E9-4E46-AAAB-CC6D01E0F3C2}"/>
              </a:ext>
            </a:extLst>
          </p:cNvPr>
          <p:cNvSpPr txBox="1"/>
          <p:nvPr/>
        </p:nvSpPr>
        <p:spPr>
          <a:xfrm>
            <a:off x="659860" y="3522943"/>
            <a:ext cx="862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child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C361A9-A5D5-4517-AB5D-A19EF0BCB23B}"/>
              </a:ext>
            </a:extLst>
          </p:cNvPr>
          <p:cNvSpPr txBox="1"/>
          <p:nvPr/>
        </p:nvSpPr>
        <p:spPr>
          <a:xfrm>
            <a:off x="962421" y="2335528"/>
            <a:ext cx="86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parent, g(n)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0F9803B-3815-44F3-BC7C-3090446EBF3E}"/>
              </a:ext>
            </a:extLst>
          </p:cNvPr>
          <p:cNvCxnSpPr>
            <a:cxnSpLocks/>
          </p:cNvCxnSpPr>
          <p:nvPr/>
        </p:nvCxnSpPr>
        <p:spPr>
          <a:xfrm flipV="1">
            <a:off x="1969819" y="2299179"/>
            <a:ext cx="11351" cy="3348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8EC7F23-BBDC-4E3D-A16C-051F195D24CA}"/>
              </a:ext>
            </a:extLst>
          </p:cNvPr>
          <p:cNvSpPr txBox="1"/>
          <p:nvPr/>
        </p:nvSpPr>
        <p:spPr>
          <a:xfrm>
            <a:off x="539872" y="3868262"/>
            <a:ext cx="2116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parent, g(c)=g(n)+</a:t>
            </a:r>
            <a:r>
              <a:rPr lang="en-US" dirty="0" err="1"/>
              <a:t>sc</a:t>
            </a:r>
            <a:r>
              <a:rPr lang="en-US" dirty="0"/>
              <a:t>(A</a:t>
            </a:r>
            <a:r>
              <a:rPr lang="en-US" baseline="-25000" dirty="0"/>
              <a:t>1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260632C-4F02-4361-AEBD-B0B5E397B7B9}"/>
                  </a:ext>
                </a:extLst>
              </p:cNvPr>
              <p:cNvSpPr/>
              <p:nvPr/>
            </p:nvSpPr>
            <p:spPr>
              <a:xfrm>
                <a:off x="1383792" y="285465"/>
                <a:ext cx="47628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child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CHILD-NODE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(problem, node, action);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260632C-4F02-4361-AEBD-B0B5E397B7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792" y="285465"/>
                <a:ext cx="4762842" cy="369332"/>
              </a:xfrm>
              <a:prstGeom prst="rect">
                <a:avLst/>
              </a:prstGeom>
              <a:blipFill>
                <a:blip r:embed="rId2"/>
                <a:stretch>
                  <a:fillRect l="-1024" t="-10000" r="-12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61256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2160" y="72891"/>
            <a:ext cx="7391400" cy="932733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Breadth-First Search (BFS)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24296" y="1069809"/>
            <a:ext cx="8775168" cy="3528318"/>
          </a:xfrm>
        </p:spPr>
        <p:txBody>
          <a:bodyPr>
            <a:normAutofit fontScale="92500"/>
          </a:bodyPr>
          <a:lstStyle/>
          <a:p>
            <a:pPr marL="463550" indent="-46355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children of a state, (child nodes of a given (parent) node).</a:t>
            </a:r>
          </a:p>
          <a:p>
            <a:pPr marL="463550" indent="-463550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QueueingFn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adds the children to the </a:t>
            </a:r>
            <a:r>
              <a:rPr lang="en-US" sz="2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open list (open list, open, fringe, and frontier are used interchangeably.)</a:t>
            </a:r>
          </a:p>
          <a:p>
            <a:pPr marL="463550" indent="-46355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Level-by-level search </a:t>
            </a:r>
          </a:p>
          <a:p>
            <a:pPr marL="463550" indent="-46355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 in which children are inserted on an open list (such as FIFO queue) is arbitrary</a:t>
            </a:r>
          </a:p>
          <a:p>
            <a:pPr marL="463550" indent="-46355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tree, assume children are considered left-to-right unless specified differently</a:t>
            </a:r>
          </a:p>
          <a:p>
            <a:pPr marL="461963" indent="-461963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children (b child nodes) of a node is the “branching factor” b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B3A8C6-90D4-4F99-A60F-0F307BDB86AB}"/>
              </a:ext>
            </a:extLst>
          </p:cNvPr>
          <p:cNvSpPr txBox="1"/>
          <p:nvPr/>
        </p:nvSpPr>
        <p:spPr>
          <a:xfrm>
            <a:off x="1690675" y="4662312"/>
            <a:ext cx="7601372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sz="2400" dirty="0"/>
              <a:t>m is the maximum length of any path in the state space;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  is the depth of the shallowest goal node (the number </a:t>
            </a:r>
          </a:p>
          <a:p>
            <a:r>
              <a:rPr lang="en-US" sz="2400" dirty="0"/>
              <a:t>         of steps along the path from the root).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  is the branching factor, the maximum number of </a:t>
            </a:r>
          </a:p>
          <a:p>
            <a:r>
              <a:rPr lang="en-US" sz="2400" dirty="0"/>
              <a:t>         successors of any node .</a:t>
            </a:r>
          </a:p>
        </p:txBody>
      </p:sp>
      <p:pic>
        <p:nvPicPr>
          <p:cNvPr id="5" name="Picture 2" descr="Image result for sad face">
            <a:extLst>
              <a:ext uri="{FF2B5EF4-FFF2-40B4-BE49-F238E27FC236}">
                <a16:creationId xmlns:a16="http://schemas.microsoft.com/office/drawing/2014/main" id="{51454890-6931-4FE1-833E-6A5FAFF76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1373" flipH="1">
            <a:off x="984142" y="880355"/>
            <a:ext cx="400784" cy="37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5E2CA5-4F11-48F9-BEF0-9863C7EBA242}"/>
              </a:ext>
            </a:extLst>
          </p:cNvPr>
          <p:cNvSpPr txBox="1"/>
          <p:nvPr/>
        </p:nvSpPr>
        <p:spPr>
          <a:xfrm>
            <a:off x="5227860" y="2958351"/>
            <a:ext cx="5690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: insert child nodes in arbitrary order at the same level.</a:t>
            </a:r>
          </a:p>
        </p:txBody>
      </p:sp>
    </p:spTree>
    <p:extLst>
      <p:ext uri="{BB962C8B-B14F-4D97-AF65-F5344CB8AC3E}">
        <p14:creationId xmlns:p14="http://schemas.microsoft.com/office/powerpoint/2010/main" val="5805519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1906C9D8-28BD-4B63-B161-AAD5238E07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6029" y="285067"/>
            <a:ext cx="5623560" cy="873173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Breadth-first search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7ED221E6-C6CE-41B2-A12E-8E0F8D13F0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6029" y="1253331"/>
            <a:ext cx="8549640" cy="4351338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Strategy: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Expand shallowest unexpanded node</a:t>
            </a:r>
          </a:p>
          <a:p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Implementation:</a:t>
            </a:r>
          </a:p>
          <a:p>
            <a:pPr lvl="1"/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current set of unexpanded nodes, the fringe,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processed as a FIFO queue, i.e., new successors go at end</a:t>
            </a:r>
          </a:p>
        </p:txBody>
      </p:sp>
      <p:pic>
        <p:nvPicPr>
          <p:cNvPr id="26628" name="Picture 4" descr="bfs-progress1c">
            <a:extLst>
              <a:ext uri="{FF2B5EF4-FFF2-40B4-BE49-F238E27FC236}">
                <a16:creationId xmlns:a16="http://schemas.microsoft.com/office/drawing/2014/main" id="{C7C128C1-D1DB-4971-AF90-F4123ACBB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697" y="3185653"/>
            <a:ext cx="5793064" cy="328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3E69D54-58A9-4FBB-9F1F-9320B0E276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734060"/>
              </p:ext>
            </p:extLst>
          </p:nvPr>
        </p:nvGraphicFramePr>
        <p:xfrm>
          <a:off x="1296101" y="3269091"/>
          <a:ext cx="306488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977">
                  <a:extLst>
                    <a:ext uri="{9D8B030D-6E8A-4147-A177-3AD203B41FA5}">
                      <a16:colId xmlns:a16="http://schemas.microsoft.com/office/drawing/2014/main" val="779458255"/>
                    </a:ext>
                  </a:extLst>
                </a:gridCol>
                <a:gridCol w="612977">
                  <a:extLst>
                    <a:ext uri="{9D8B030D-6E8A-4147-A177-3AD203B41FA5}">
                      <a16:colId xmlns:a16="http://schemas.microsoft.com/office/drawing/2014/main" val="1926352070"/>
                    </a:ext>
                  </a:extLst>
                </a:gridCol>
                <a:gridCol w="612977">
                  <a:extLst>
                    <a:ext uri="{9D8B030D-6E8A-4147-A177-3AD203B41FA5}">
                      <a16:colId xmlns:a16="http://schemas.microsoft.com/office/drawing/2014/main" val="2713096209"/>
                    </a:ext>
                  </a:extLst>
                </a:gridCol>
                <a:gridCol w="612977">
                  <a:extLst>
                    <a:ext uri="{9D8B030D-6E8A-4147-A177-3AD203B41FA5}">
                      <a16:colId xmlns:a16="http://schemas.microsoft.com/office/drawing/2014/main" val="3049967258"/>
                    </a:ext>
                  </a:extLst>
                </a:gridCol>
                <a:gridCol w="612977">
                  <a:extLst>
                    <a:ext uri="{9D8B030D-6E8A-4147-A177-3AD203B41FA5}">
                      <a16:colId xmlns:a16="http://schemas.microsoft.com/office/drawing/2014/main" val="1285746675"/>
                    </a:ext>
                  </a:extLst>
                </a:gridCol>
              </a:tblGrid>
              <a:tr h="427737">
                <a:tc gridSpan="5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OPEN_LIST, b =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777797"/>
                  </a:ext>
                </a:extLst>
              </a:tr>
              <a:tr h="4277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815237"/>
                  </a:ext>
                </a:extLst>
              </a:tr>
            </a:tbl>
          </a:graphicData>
        </a:graphic>
      </p:graphicFrame>
      <p:pic>
        <p:nvPicPr>
          <p:cNvPr id="7" name="Picture 2" descr="Image result for sad face">
            <a:extLst>
              <a:ext uri="{FF2B5EF4-FFF2-40B4-BE49-F238E27FC236}">
                <a16:creationId xmlns:a16="http://schemas.microsoft.com/office/drawing/2014/main" id="{9BEABA0F-6926-4AAF-8830-E3D99BE00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6187" y="1253331"/>
            <a:ext cx="400749" cy="37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85B0871-3A1F-452D-9436-BF3F99925A7B}"/>
              </a:ext>
            </a:extLst>
          </p:cNvPr>
          <p:cNvSpPr/>
          <p:nvPr/>
        </p:nvSpPr>
        <p:spPr>
          <a:xfrm>
            <a:off x="6096000" y="2816321"/>
            <a:ext cx="3249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node that have been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F11AEBF-C064-4569-95F6-64DD28DD64B1}"/>
              </a:ext>
            </a:extLst>
          </p:cNvPr>
          <p:cNvCxnSpPr>
            <a:cxnSpLocks/>
            <a:stCxn id="9" idx="3"/>
          </p:cNvCxnSpPr>
          <p:nvPr/>
        </p:nvCxnSpPr>
        <p:spPr>
          <a:xfrm flipH="1">
            <a:off x="1296102" y="3726291"/>
            <a:ext cx="306488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267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F5BD869B-74D4-4152-AEDD-F5D6EF7AE2C0}"/>
              </a:ext>
            </a:extLst>
          </p:cNvPr>
          <p:cNvSpPr txBox="1"/>
          <p:nvPr/>
        </p:nvSpPr>
        <p:spPr>
          <a:xfrm>
            <a:off x="951146" y="873494"/>
            <a:ext cx="8890034" cy="638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EE67EE8-C645-480C-B004-5883F61E48E9}"/>
              </a:ext>
            </a:extLst>
          </p:cNvPr>
          <p:cNvSpPr/>
          <p:nvPr/>
        </p:nvSpPr>
        <p:spPr>
          <a:xfrm>
            <a:off x="2096814" y="4522181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BB841D1-2220-42D7-9606-68DD0897CECD}"/>
              </a:ext>
            </a:extLst>
          </p:cNvPr>
          <p:cNvSpPr/>
          <p:nvPr/>
        </p:nvSpPr>
        <p:spPr>
          <a:xfrm>
            <a:off x="3646408" y="3460636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151D576-50C3-4808-B10F-3939B19EDC29}"/>
              </a:ext>
            </a:extLst>
          </p:cNvPr>
          <p:cNvSpPr/>
          <p:nvPr/>
        </p:nvSpPr>
        <p:spPr>
          <a:xfrm>
            <a:off x="3646408" y="5594236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992ABFA-EBA8-4F8B-AF93-29A100662CD4}"/>
              </a:ext>
            </a:extLst>
          </p:cNvPr>
          <p:cNvSpPr/>
          <p:nvPr/>
        </p:nvSpPr>
        <p:spPr>
          <a:xfrm>
            <a:off x="5591504" y="5594236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F0C63AB-921A-4969-B251-712A97E79871}"/>
              </a:ext>
            </a:extLst>
          </p:cNvPr>
          <p:cNvSpPr/>
          <p:nvPr/>
        </p:nvSpPr>
        <p:spPr>
          <a:xfrm>
            <a:off x="5591504" y="3460636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F6DBC49-A9FB-45DA-BBEF-C682C4FDD76C}"/>
              </a:ext>
            </a:extLst>
          </p:cNvPr>
          <p:cNvSpPr/>
          <p:nvPr/>
        </p:nvSpPr>
        <p:spPr>
          <a:xfrm>
            <a:off x="7536600" y="4277815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79BE6C8-D124-421F-B3BB-4C851A57D58C}"/>
              </a:ext>
            </a:extLst>
          </p:cNvPr>
          <p:cNvSpPr/>
          <p:nvPr/>
        </p:nvSpPr>
        <p:spPr>
          <a:xfrm>
            <a:off x="7536600" y="5594235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891E5B1-D779-4716-A8A0-F9C4C2439629}"/>
              </a:ext>
            </a:extLst>
          </p:cNvPr>
          <p:cNvCxnSpPr>
            <a:stCxn id="2" idx="7"/>
            <a:endCxn id="3" idx="3"/>
          </p:cNvCxnSpPr>
          <p:nvPr/>
        </p:nvCxnSpPr>
        <p:spPr>
          <a:xfrm flipV="1">
            <a:off x="2527428" y="3891251"/>
            <a:ext cx="1192862" cy="7048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51CDEE1-C8F8-486E-AF36-A55D86CFD68B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2480193" y="4982627"/>
            <a:ext cx="1240097" cy="68549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FCF43F1-6160-4F9C-BFA9-55EBA9B9A871}"/>
              </a:ext>
            </a:extLst>
          </p:cNvPr>
          <p:cNvCxnSpPr>
            <a:stCxn id="3" idx="6"/>
            <a:endCxn id="6" idx="2"/>
          </p:cNvCxnSpPr>
          <p:nvPr/>
        </p:nvCxnSpPr>
        <p:spPr>
          <a:xfrm>
            <a:off x="4150904" y="3712885"/>
            <a:ext cx="14406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0D328ED-D87C-4D5D-8286-EA50B1571C1E}"/>
              </a:ext>
            </a:extLst>
          </p:cNvPr>
          <p:cNvCxnSpPr/>
          <p:nvPr/>
        </p:nvCxnSpPr>
        <p:spPr>
          <a:xfrm>
            <a:off x="4150904" y="5867504"/>
            <a:ext cx="14406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9321F72-B7FE-456A-862B-F53A46C980F4}"/>
              </a:ext>
            </a:extLst>
          </p:cNvPr>
          <p:cNvCxnSpPr/>
          <p:nvPr/>
        </p:nvCxnSpPr>
        <p:spPr>
          <a:xfrm>
            <a:off x="6096000" y="5867504"/>
            <a:ext cx="14406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7DF1E78-0B05-42B9-9C88-2C9CD837D3D0}"/>
              </a:ext>
            </a:extLst>
          </p:cNvPr>
          <p:cNvCxnSpPr/>
          <p:nvPr/>
        </p:nvCxnSpPr>
        <p:spPr>
          <a:xfrm>
            <a:off x="3898656" y="3935179"/>
            <a:ext cx="0" cy="162910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969B2DB-E95F-4F2D-8A98-5B6FDF695F0C}"/>
              </a:ext>
            </a:extLst>
          </p:cNvPr>
          <p:cNvCxnSpPr>
            <a:endCxn id="6" idx="4"/>
          </p:cNvCxnSpPr>
          <p:nvPr/>
        </p:nvCxnSpPr>
        <p:spPr>
          <a:xfrm flipV="1">
            <a:off x="5843752" y="3965133"/>
            <a:ext cx="0" cy="162910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4A7172D-CC0F-487B-8E4F-CEA059FE4B09}"/>
              </a:ext>
            </a:extLst>
          </p:cNvPr>
          <p:cNvCxnSpPr>
            <a:stCxn id="5" idx="1"/>
            <a:endCxn id="3" idx="5"/>
          </p:cNvCxnSpPr>
          <p:nvPr/>
        </p:nvCxnSpPr>
        <p:spPr>
          <a:xfrm flipH="1" flipV="1">
            <a:off x="4077022" y="3891251"/>
            <a:ext cx="1588364" cy="17768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97AF035-9C5F-4944-BDCC-456C333623A7}"/>
              </a:ext>
            </a:extLst>
          </p:cNvPr>
          <p:cNvCxnSpPr>
            <a:stCxn id="6" idx="6"/>
          </p:cNvCxnSpPr>
          <p:nvPr/>
        </p:nvCxnSpPr>
        <p:spPr>
          <a:xfrm flipV="1">
            <a:off x="6096000" y="3455380"/>
            <a:ext cx="1440600" cy="25750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4D23051-5421-4FBD-B07B-2CCE621D99ED}"/>
              </a:ext>
            </a:extLst>
          </p:cNvPr>
          <p:cNvCxnSpPr>
            <a:stCxn id="6" idx="6"/>
            <a:endCxn id="7" idx="2"/>
          </p:cNvCxnSpPr>
          <p:nvPr/>
        </p:nvCxnSpPr>
        <p:spPr>
          <a:xfrm>
            <a:off x="6096000" y="3712885"/>
            <a:ext cx="1440600" cy="8171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03AB585-B247-4752-994B-904137EA0E57}"/>
              </a:ext>
            </a:extLst>
          </p:cNvPr>
          <p:cNvCxnSpPr/>
          <p:nvPr/>
        </p:nvCxnSpPr>
        <p:spPr>
          <a:xfrm flipH="1" flipV="1">
            <a:off x="8041096" y="4841469"/>
            <a:ext cx="756063" cy="733060"/>
          </a:xfrm>
          <a:prstGeom prst="straightConnector1">
            <a:avLst/>
          </a:prstGeom>
          <a:ln w="19050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FDFF853-D634-4858-A378-6385238CC1F1}"/>
              </a:ext>
            </a:extLst>
          </p:cNvPr>
          <p:cNvCxnSpPr/>
          <p:nvPr/>
        </p:nvCxnSpPr>
        <p:spPr>
          <a:xfrm flipH="1">
            <a:off x="8080477" y="5594235"/>
            <a:ext cx="748213" cy="252248"/>
          </a:xfrm>
          <a:prstGeom prst="straightConnector1">
            <a:avLst/>
          </a:prstGeom>
          <a:ln w="19050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EA2FA13-0C57-47B9-8A9B-DB53A8A106C3}"/>
              </a:ext>
            </a:extLst>
          </p:cNvPr>
          <p:cNvCxnSpPr>
            <a:endCxn id="2" idx="0"/>
          </p:cNvCxnSpPr>
          <p:nvPr/>
        </p:nvCxnSpPr>
        <p:spPr>
          <a:xfrm>
            <a:off x="2096814" y="3455379"/>
            <a:ext cx="252248" cy="1066802"/>
          </a:xfrm>
          <a:prstGeom prst="straightConnector1">
            <a:avLst/>
          </a:prstGeom>
          <a:ln w="19050">
            <a:solidFill>
              <a:schemeClr val="accent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295DF5E-542F-4CC1-8803-C56F79025665}"/>
              </a:ext>
            </a:extLst>
          </p:cNvPr>
          <p:cNvSpPr txBox="1"/>
          <p:nvPr/>
        </p:nvSpPr>
        <p:spPr>
          <a:xfrm>
            <a:off x="2167944" y="3301082"/>
            <a:ext cx="866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Initial state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7C4403-6A26-447F-B612-F7C26E637939}"/>
              </a:ext>
            </a:extLst>
          </p:cNvPr>
          <p:cNvSpPr txBox="1"/>
          <p:nvPr/>
        </p:nvSpPr>
        <p:spPr>
          <a:xfrm>
            <a:off x="8974448" y="5251363"/>
            <a:ext cx="866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goal states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238637" y="283464"/>
            <a:ext cx="41727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Search Graph</a:t>
            </a:r>
            <a:endParaRPr lang="en-US" sz="3200" dirty="0"/>
          </a:p>
        </p:txBody>
      </p:sp>
      <p:sp>
        <p:nvSpPr>
          <p:cNvPr id="25" name="Rectangle 24"/>
          <p:cNvSpPr/>
          <p:nvPr/>
        </p:nvSpPr>
        <p:spPr>
          <a:xfrm>
            <a:off x="2714094" y="1026523"/>
            <a:ext cx="72985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 we reach a goal state?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may be several possible ways. Or none!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Factors to consider: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of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finding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path;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of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traversing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path.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68C35B8-F23D-41CC-A284-A5FBEAE4E425}"/>
              </a:ext>
            </a:extLst>
          </p:cNvPr>
          <p:cNvSpPr/>
          <p:nvPr/>
        </p:nvSpPr>
        <p:spPr>
          <a:xfrm>
            <a:off x="7536600" y="3129737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pic>
        <p:nvPicPr>
          <p:cNvPr id="27" name="Picture 26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15" y="2325584"/>
            <a:ext cx="558935" cy="36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6372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3" name="Picture 5" descr="bfs-progress2c">
            <a:extLst>
              <a:ext uri="{FF2B5EF4-FFF2-40B4-BE49-F238E27FC236}">
                <a16:creationId xmlns:a16="http://schemas.microsoft.com/office/drawing/2014/main" id="{6CDC1DB0-000C-4537-9AE2-504DBB2DC98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209" y="2918381"/>
            <a:ext cx="5073445" cy="344927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3970" name="Rectangle 2">
            <a:extLst>
              <a:ext uri="{FF2B5EF4-FFF2-40B4-BE49-F238E27FC236}">
                <a16:creationId xmlns:a16="http://schemas.microsoft.com/office/drawing/2014/main" id="{EBBDBC09-EFA9-4A43-AAB9-61C1953842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68015" y="234501"/>
            <a:ext cx="5430193" cy="852487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Breadth-first search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634D9261-07D7-4596-8582-09FB3AAA53B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1124743"/>
            <a:ext cx="8328025" cy="4608513"/>
          </a:xfrm>
        </p:spPr>
        <p:txBody>
          <a:bodyPr/>
          <a:lstStyle/>
          <a:p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Strategy: 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Expand shallowest unexpanded node</a:t>
            </a:r>
          </a:p>
          <a:p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Implementation:</a:t>
            </a:r>
          </a:p>
          <a:p>
            <a:pPr lvl="1"/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fringe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FIFO queue, i.e., new successors go at end.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94CC3E1-CC63-47DD-B28D-7B6767F5D2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496305"/>
              </p:ext>
            </p:extLst>
          </p:nvPr>
        </p:nvGraphicFramePr>
        <p:xfrm>
          <a:off x="1866093" y="3058159"/>
          <a:ext cx="306488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977">
                  <a:extLst>
                    <a:ext uri="{9D8B030D-6E8A-4147-A177-3AD203B41FA5}">
                      <a16:colId xmlns:a16="http://schemas.microsoft.com/office/drawing/2014/main" val="779458255"/>
                    </a:ext>
                  </a:extLst>
                </a:gridCol>
                <a:gridCol w="612977">
                  <a:extLst>
                    <a:ext uri="{9D8B030D-6E8A-4147-A177-3AD203B41FA5}">
                      <a16:colId xmlns:a16="http://schemas.microsoft.com/office/drawing/2014/main" val="1926352070"/>
                    </a:ext>
                  </a:extLst>
                </a:gridCol>
                <a:gridCol w="612977">
                  <a:extLst>
                    <a:ext uri="{9D8B030D-6E8A-4147-A177-3AD203B41FA5}">
                      <a16:colId xmlns:a16="http://schemas.microsoft.com/office/drawing/2014/main" val="2713096209"/>
                    </a:ext>
                  </a:extLst>
                </a:gridCol>
                <a:gridCol w="612977">
                  <a:extLst>
                    <a:ext uri="{9D8B030D-6E8A-4147-A177-3AD203B41FA5}">
                      <a16:colId xmlns:a16="http://schemas.microsoft.com/office/drawing/2014/main" val="3049967258"/>
                    </a:ext>
                  </a:extLst>
                </a:gridCol>
                <a:gridCol w="612977">
                  <a:extLst>
                    <a:ext uri="{9D8B030D-6E8A-4147-A177-3AD203B41FA5}">
                      <a16:colId xmlns:a16="http://schemas.microsoft.com/office/drawing/2014/main" val="1285746675"/>
                    </a:ext>
                  </a:extLst>
                </a:gridCol>
              </a:tblGrid>
              <a:tr h="427737">
                <a:tc gridSpan="5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OPEN_LIST, b =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777797"/>
                  </a:ext>
                </a:extLst>
              </a:tr>
              <a:tr h="4277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815237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053928C-E49F-4FA1-86A6-39B9B55BFA4F}"/>
              </a:ext>
            </a:extLst>
          </p:cNvPr>
          <p:cNvCxnSpPr>
            <a:cxnSpLocks/>
            <a:stCxn id="2" idx="3"/>
          </p:cNvCxnSpPr>
          <p:nvPr/>
        </p:nvCxnSpPr>
        <p:spPr>
          <a:xfrm flipH="1">
            <a:off x="1866094" y="3515359"/>
            <a:ext cx="306488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Image result for sad face">
            <a:extLst>
              <a:ext uri="{FF2B5EF4-FFF2-40B4-BE49-F238E27FC236}">
                <a16:creationId xmlns:a16="http://schemas.microsoft.com/office/drawing/2014/main" id="{497DA47F-6F24-431F-B173-75F01BE56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780" y="3428999"/>
            <a:ext cx="501331" cy="47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23ACEDD-A036-4012-B1FF-365BDC8B4A7E}"/>
              </a:ext>
            </a:extLst>
          </p:cNvPr>
          <p:cNvSpPr/>
          <p:nvPr/>
        </p:nvSpPr>
        <p:spPr>
          <a:xfrm>
            <a:off x="6783978" y="4319854"/>
            <a:ext cx="2072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and C nodes that have been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4BBC3E-9AC6-4BDD-9785-1631FA38F144}"/>
              </a:ext>
            </a:extLst>
          </p:cNvPr>
          <p:cNvSpPr/>
          <p:nvPr/>
        </p:nvSpPr>
        <p:spPr>
          <a:xfrm>
            <a:off x="8253267" y="2771056"/>
            <a:ext cx="2072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node that have been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expanded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DD6412A2-DF43-4080-B5D3-9A38E17DC994}"/>
              </a:ext>
            </a:extLst>
          </p:cNvPr>
          <p:cNvSpPr/>
          <p:nvPr/>
        </p:nvSpPr>
        <p:spPr>
          <a:xfrm>
            <a:off x="1180111" y="4319854"/>
            <a:ext cx="2539287" cy="1613786"/>
          </a:xfrm>
          <a:custGeom>
            <a:avLst/>
            <a:gdLst>
              <a:gd name="connsiteX0" fmla="*/ 484196 w 2539287"/>
              <a:gd name="connsiteY0" fmla="*/ 183019 h 1613786"/>
              <a:gd name="connsiteX1" fmla="*/ 419650 w 2539287"/>
              <a:gd name="connsiteY1" fmla="*/ 226050 h 1613786"/>
              <a:gd name="connsiteX2" fmla="*/ 32374 w 2539287"/>
              <a:gd name="connsiteY2" fmla="*/ 763932 h 1613786"/>
              <a:gd name="connsiteX3" fmla="*/ 102 w 2539287"/>
              <a:gd name="connsiteY3" fmla="*/ 903782 h 1613786"/>
              <a:gd name="connsiteX4" fmla="*/ 129193 w 2539287"/>
              <a:gd name="connsiteY4" fmla="*/ 1129692 h 1613786"/>
              <a:gd name="connsiteX5" fmla="*/ 376619 w 2539287"/>
              <a:gd name="connsiteY5" fmla="*/ 1312572 h 1613786"/>
              <a:gd name="connsiteX6" fmla="*/ 430407 w 2539287"/>
              <a:gd name="connsiteY6" fmla="*/ 1344845 h 1613786"/>
              <a:gd name="connsiteX7" fmla="*/ 677833 w 2539287"/>
              <a:gd name="connsiteY7" fmla="*/ 1452422 h 1613786"/>
              <a:gd name="connsiteX8" fmla="*/ 817683 w 2539287"/>
              <a:gd name="connsiteY8" fmla="*/ 1495452 h 1613786"/>
              <a:gd name="connsiteX9" fmla="*/ 1108139 w 2539287"/>
              <a:gd name="connsiteY9" fmla="*/ 1559998 h 1613786"/>
              <a:gd name="connsiteX10" fmla="*/ 1366323 w 2539287"/>
              <a:gd name="connsiteY10" fmla="*/ 1592271 h 1613786"/>
              <a:gd name="connsiteX11" fmla="*/ 1495414 w 2539287"/>
              <a:gd name="connsiteY11" fmla="*/ 1613786 h 1613786"/>
              <a:gd name="connsiteX12" fmla="*/ 1624506 w 2539287"/>
              <a:gd name="connsiteY12" fmla="*/ 1549241 h 1613786"/>
              <a:gd name="connsiteX13" fmla="*/ 1656779 w 2539287"/>
              <a:gd name="connsiteY13" fmla="*/ 1441664 h 1613786"/>
              <a:gd name="connsiteX14" fmla="*/ 1871932 w 2539287"/>
              <a:gd name="connsiteY14" fmla="*/ 1097419 h 1613786"/>
              <a:gd name="connsiteX15" fmla="*/ 1979509 w 2539287"/>
              <a:gd name="connsiteY15" fmla="*/ 1032874 h 1613786"/>
              <a:gd name="connsiteX16" fmla="*/ 2280723 w 2539287"/>
              <a:gd name="connsiteY16" fmla="*/ 882266 h 1613786"/>
              <a:gd name="connsiteX17" fmla="*/ 2323753 w 2539287"/>
              <a:gd name="connsiteY17" fmla="*/ 860751 h 1613786"/>
              <a:gd name="connsiteX18" fmla="*/ 2420572 w 2539287"/>
              <a:gd name="connsiteY18" fmla="*/ 817721 h 1613786"/>
              <a:gd name="connsiteX19" fmla="*/ 2528149 w 2539287"/>
              <a:gd name="connsiteY19" fmla="*/ 710144 h 1613786"/>
              <a:gd name="connsiteX20" fmla="*/ 2506633 w 2539287"/>
              <a:gd name="connsiteY20" fmla="*/ 548779 h 1613786"/>
              <a:gd name="connsiteX21" fmla="*/ 2442087 w 2539287"/>
              <a:gd name="connsiteY21" fmla="*/ 505749 h 1613786"/>
              <a:gd name="connsiteX22" fmla="*/ 2377542 w 2539287"/>
              <a:gd name="connsiteY22" fmla="*/ 430445 h 1613786"/>
              <a:gd name="connsiteX23" fmla="*/ 2259207 w 2539287"/>
              <a:gd name="connsiteY23" fmla="*/ 333626 h 1613786"/>
              <a:gd name="connsiteX24" fmla="*/ 2216177 w 2539287"/>
              <a:gd name="connsiteY24" fmla="*/ 312111 h 1613786"/>
              <a:gd name="connsiteX25" fmla="*/ 2162389 w 2539287"/>
              <a:gd name="connsiteY25" fmla="*/ 301354 h 1613786"/>
              <a:gd name="connsiteX26" fmla="*/ 2054812 w 2539287"/>
              <a:gd name="connsiteY26" fmla="*/ 247565 h 1613786"/>
              <a:gd name="connsiteX27" fmla="*/ 1807386 w 2539287"/>
              <a:gd name="connsiteY27" fmla="*/ 172262 h 1613786"/>
              <a:gd name="connsiteX28" fmla="*/ 1742840 w 2539287"/>
              <a:gd name="connsiteY28" fmla="*/ 150746 h 1613786"/>
              <a:gd name="connsiteX29" fmla="*/ 1613749 w 2539287"/>
              <a:gd name="connsiteY29" fmla="*/ 129231 h 1613786"/>
              <a:gd name="connsiteX30" fmla="*/ 1409353 w 2539287"/>
              <a:gd name="connsiteY30" fmla="*/ 64685 h 1613786"/>
              <a:gd name="connsiteX31" fmla="*/ 1334050 w 2539287"/>
              <a:gd name="connsiteY31" fmla="*/ 53928 h 1613786"/>
              <a:gd name="connsiteX32" fmla="*/ 1237231 w 2539287"/>
              <a:gd name="connsiteY32" fmla="*/ 10897 h 1613786"/>
              <a:gd name="connsiteX33" fmla="*/ 742379 w 2539287"/>
              <a:gd name="connsiteY33" fmla="*/ 10897 h 1613786"/>
              <a:gd name="connsiteX34" fmla="*/ 688591 w 2539287"/>
              <a:gd name="connsiteY34" fmla="*/ 21655 h 1613786"/>
              <a:gd name="connsiteX35" fmla="*/ 602530 w 2539287"/>
              <a:gd name="connsiteY35" fmla="*/ 32412 h 1613786"/>
              <a:gd name="connsiteX36" fmla="*/ 581014 w 2539287"/>
              <a:gd name="connsiteY36" fmla="*/ 53928 h 1613786"/>
              <a:gd name="connsiteX37" fmla="*/ 548742 w 2539287"/>
              <a:gd name="connsiteY37" fmla="*/ 75443 h 1613786"/>
              <a:gd name="connsiteX38" fmla="*/ 484196 w 2539287"/>
              <a:gd name="connsiteY38" fmla="*/ 183019 h 1613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539287" h="1613786">
                <a:moveTo>
                  <a:pt x="484196" y="183019"/>
                </a:moveTo>
                <a:cubicBezTo>
                  <a:pt x="462681" y="208120"/>
                  <a:pt x="436397" y="206348"/>
                  <a:pt x="419650" y="226050"/>
                </a:cubicBezTo>
                <a:cubicBezTo>
                  <a:pt x="147075" y="546727"/>
                  <a:pt x="176900" y="511014"/>
                  <a:pt x="32374" y="763932"/>
                </a:cubicBezTo>
                <a:cubicBezTo>
                  <a:pt x="21617" y="810549"/>
                  <a:pt x="-1737" y="855976"/>
                  <a:pt x="102" y="903782"/>
                </a:cubicBezTo>
                <a:cubicBezTo>
                  <a:pt x="4320" y="1013435"/>
                  <a:pt x="50853" y="1066514"/>
                  <a:pt x="129193" y="1129692"/>
                </a:cubicBezTo>
                <a:cubicBezTo>
                  <a:pt x="209026" y="1194074"/>
                  <a:pt x="288676" y="1259806"/>
                  <a:pt x="376619" y="1312572"/>
                </a:cubicBezTo>
                <a:cubicBezTo>
                  <a:pt x="394548" y="1323330"/>
                  <a:pt x="411997" y="1334932"/>
                  <a:pt x="430407" y="1344845"/>
                </a:cubicBezTo>
                <a:cubicBezTo>
                  <a:pt x="514022" y="1389869"/>
                  <a:pt x="584699" y="1419160"/>
                  <a:pt x="677833" y="1452422"/>
                </a:cubicBezTo>
                <a:cubicBezTo>
                  <a:pt x="723765" y="1468826"/>
                  <a:pt x="770366" y="1483623"/>
                  <a:pt x="817683" y="1495452"/>
                </a:cubicBezTo>
                <a:cubicBezTo>
                  <a:pt x="913902" y="1519507"/>
                  <a:pt x="1010468" y="1542762"/>
                  <a:pt x="1108139" y="1559998"/>
                </a:cubicBezTo>
                <a:cubicBezTo>
                  <a:pt x="1193550" y="1575071"/>
                  <a:pt x="1280417" y="1580340"/>
                  <a:pt x="1366323" y="1592271"/>
                </a:cubicBezTo>
                <a:cubicBezTo>
                  <a:pt x="1409532" y="1598272"/>
                  <a:pt x="1452384" y="1606614"/>
                  <a:pt x="1495414" y="1613786"/>
                </a:cubicBezTo>
                <a:cubicBezTo>
                  <a:pt x="1538445" y="1592271"/>
                  <a:pt x="1591602" y="1584339"/>
                  <a:pt x="1624506" y="1549241"/>
                </a:cubicBezTo>
                <a:cubicBezTo>
                  <a:pt x="1650111" y="1521929"/>
                  <a:pt x="1643137" y="1476528"/>
                  <a:pt x="1656779" y="1441664"/>
                </a:cubicBezTo>
                <a:cubicBezTo>
                  <a:pt x="1706567" y="1314428"/>
                  <a:pt x="1773655" y="1195696"/>
                  <a:pt x="1871932" y="1097419"/>
                </a:cubicBezTo>
                <a:cubicBezTo>
                  <a:pt x="1938649" y="1030702"/>
                  <a:pt x="1900856" y="1048603"/>
                  <a:pt x="1979509" y="1032874"/>
                </a:cubicBezTo>
                <a:cubicBezTo>
                  <a:pt x="2118803" y="940009"/>
                  <a:pt x="2011644" y="1006456"/>
                  <a:pt x="2280723" y="882266"/>
                </a:cubicBezTo>
                <a:cubicBezTo>
                  <a:pt x="2295283" y="875546"/>
                  <a:pt x="2309099" y="867264"/>
                  <a:pt x="2323753" y="860751"/>
                </a:cubicBezTo>
                <a:lnTo>
                  <a:pt x="2420572" y="817721"/>
                </a:lnTo>
                <a:cubicBezTo>
                  <a:pt x="2456431" y="781862"/>
                  <a:pt x="2498160" y="751039"/>
                  <a:pt x="2528149" y="710144"/>
                </a:cubicBezTo>
                <a:cubicBezTo>
                  <a:pt x="2557633" y="669938"/>
                  <a:pt x="2520848" y="570892"/>
                  <a:pt x="2506633" y="548779"/>
                </a:cubicBezTo>
                <a:cubicBezTo>
                  <a:pt x="2492650" y="527028"/>
                  <a:pt x="2463602" y="520092"/>
                  <a:pt x="2442087" y="505749"/>
                </a:cubicBezTo>
                <a:cubicBezTo>
                  <a:pt x="2416581" y="471741"/>
                  <a:pt x="2409004" y="457413"/>
                  <a:pt x="2377542" y="430445"/>
                </a:cubicBezTo>
                <a:cubicBezTo>
                  <a:pt x="2338846" y="397277"/>
                  <a:pt x="2304792" y="356418"/>
                  <a:pt x="2259207" y="333626"/>
                </a:cubicBezTo>
                <a:cubicBezTo>
                  <a:pt x="2244864" y="326454"/>
                  <a:pt x="2231390" y="317182"/>
                  <a:pt x="2216177" y="312111"/>
                </a:cubicBezTo>
                <a:cubicBezTo>
                  <a:pt x="2198831" y="306329"/>
                  <a:pt x="2180318" y="304940"/>
                  <a:pt x="2162389" y="301354"/>
                </a:cubicBezTo>
                <a:cubicBezTo>
                  <a:pt x="2126530" y="283424"/>
                  <a:pt x="2092127" y="262225"/>
                  <a:pt x="2054812" y="247565"/>
                </a:cubicBezTo>
                <a:cubicBezTo>
                  <a:pt x="1676862" y="99084"/>
                  <a:pt x="1972761" y="217364"/>
                  <a:pt x="1807386" y="172262"/>
                </a:cubicBezTo>
                <a:cubicBezTo>
                  <a:pt x="1785506" y="166295"/>
                  <a:pt x="1764979" y="155666"/>
                  <a:pt x="1742840" y="150746"/>
                </a:cubicBezTo>
                <a:cubicBezTo>
                  <a:pt x="1700255" y="141283"/>
                  <a:pt x="1656779" y="136403"/>
                  <a:pt x="1613749" y="129231"/>
                </a:cubicBezTo>
                <a:cubicBezTo>
                  <a:pt x="1546247" y="102231"/>
                  <a:pt x="1484534" y="75425"/>
                  <a:pt x="1409353" y="64685"/>
                </a:cubicBezTo>
                <a:lnTo>
                  <a:pt x="1334050" y="53928"/>
                </a:lnTo>
                <a:cubicBezTo>
                  <a:pt x="1301777" y="39584"/>
                  <a:pt x="1271998" y="17105"/>
                  <a:pt x="1237231" y="10897"/>
                </a:cubicBezTo>
                <a:cubicBezTo>
                  <a:pt x="1111986" y="-11468"/>
                  <a:pt x="851223" y="6866"/>
                  <a:pt x="742379" y="10897"/>
                </a:cubicBezTo>
                <a:cubicBezTo>
                  <a:pt x="724450" y="14483"/>
                  <a:pt x="706663" y="18875"/>
                  <a:pt x="688591" y="21655"/>
                </a:cubicBezTo>
                <a:cubicBezTo>
                  <a:pt x="660017" y="26051"/>
                  <a:pt x="630221" y="24105"/>
                  <a:pt x="602530" y="32412"/>
                </a:cubicBezTo>
                <a:cubicBezTo>
                  <a:pt x="592815" y="35326"/>
                  <a:pt x="588934" y="47592"/>
                  <a:pt x="581014" y="53928"/>
                </a:cubicBezTo>
                <a:cubicBezTo>
                  <a:pt x="570918" y="62005"/>
                  <a:pt x="558405" y="66854"/>
                  <a:pt x="548742" y="75443"/>
                </a:cubicBezTo>
                <a:cubicBezTo>
                  <a:pt x="526000" y="95658"/>
                  <a:pt x="505711" y="157918"/>
                  <a:pt x="484196" y="183019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State space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426DDB3-308D-4544-87A5-2D48E682B7B9}"/>
              </a:ext>
            </a:extLst>
          </p:cNvPr>
          <p:cNvSpPr/>
          <p:nvPr/>
        </p:nvSpPr>
        <p:spPr>
          <a:xfrm flipH="1" flipV="1">
            <a:off x="1853626" y="4515522"/>
            <a:ext cx="61234" cy="88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437955-05FF-48CA-88DA-AAC5BABC4347}"/>
              </a:ext>
            </a:extLst>
          </p:cNvPr>
          <p:cNvSpPr/>
          <p:nvPr/>
        </p:nvSpPr>
        <p:spPr>
          <a:xfrm>
            <a:off x="2051746" y="4722607"/>
            <a:ext cx="135829" cy="805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EA02526-CC2B-456C-9968-86D5054DEAF7}"/>
              </a:ext>
            </a:extLst>
          </p:cNvPr>
          <p:cNvSpPr/>
          <p:nvPr/>
        </p:nvSpPr>
        <p:spPr>
          <a:xfrm>
            <a:off x="2051747" y="4713642"/>
            <a:ext cx="67510" cy="519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BC65E9E-25FF-424F-A83A-1C7CE66B8B5E}"/>
              </a:ext>
            </a:extLst>
          </p:cNvPr>
          <p:cNvSpPr/>
          <p:nvPr/>
        </p:nvSpPr>
        <p:spPr>
          <a:xfrm flipH="1">
            <a:off x="1676400" y="4866041"/>
            <a:ext cx="98612" cy="100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AD3FB98-06E2-4AED-BB72-A3E9A84FC9C7}"/>
              </a:ext>
            </a:extLst>
          </p:cNvPr>
          <p:cNvCxnSpPr>
            <a:stCxn id="4" idx="6"/>
            <a:endCxn id="14" idx="3"/>
          </p:cNvCxnSpPr>
          <p:nvPr/>
        </p:nvCxnSpPr>
        <p:spPr>
          <a:xfrm flipH="1">
            <a:off x="1760571" y="4559897"/>
            <a:ext cx="93055" cy="3916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5C000D9-05C9-4B0D-9737-F68A6196236D}"/>
              </a:ext>
            </a:extLst>
          </p:cNvPr>
          <p:cNvCxnSpPr>
            <a:stCxn id="4" idx="7"/>
            <a:endCxn id="13" idx="7"/>
          </p:cNvCxnSpPr>
          <p:nvPr/>
        </p:nvCxnSpPr>
        <p:spPr>
          <a:xfrm>
            <a:off x="1862594" y="4591275"/>
            <a:ext cx="246776" cy="1299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98046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5" name="Picture 5" descr="bfs-progress3c">
            <a:extLst>
              <a:ext uri="{FF2B5EF4-FFF2-40B4-BE49-F238E27FC236}">
                <a16:creationId xmlns:a16="http://schemas.microsoft.com/office/drawing/2014/main" id="{02D4510D-988B-475D-9033-D7ABB457F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729" y="2710826"/>
            <a:ext cx="5530645" cy="335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2" name="Rectangle 2">
            <a:extLst>
              <a:ext uri="{FF2B5EF4-FFF2-40B4-BE49-F238E27FC236}">
                <a16:creationId xmlns:a16="http://schemas.microsoft.com/office/drawing/2014/main" id="{B551D81D-0D90-4EEF-8B0E-E37FF08F5D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1" y="18255"/>
            <a:ext cx="6233160" cy="1114045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altLang="en-US" sz="3200">
                <a:latin typeface="+mn-lt"/>
              </a:rPr>
              <a:t>Breadth-first sea    rch</a:t>
            </a:r>
            <a:endParaRPr lang="en-US" altLang="en-US" sz="3200" dirty="0">
              <a:latin typeface="+mn-lt"/>
            </a:endParaRP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6675D4E2-C4E9-4603-8892-E366B1E98D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132300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Expand shallowest unexpanded node</a:t>
            </a:r>
          </a:p>
          <a:p>
            <a:r>
              <a:rPr lang="en-US" altLang="en-US" sz="2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fringe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FIFO queue, i.e., new successors go at end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0E88EC8-8A8F-4BAD-97CA-8F1ACBCAFA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389558"/>
              </p:ext>
            </p:extLst>
          </p:nvPr>
        </p:nvGraphicFramePr>
        <p:xfrm>
          <a:off x="1461786" y="2792606"/>
          <a:ext cx="314679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9358">
                  <a:extLst>
                    <a:ext uri="{9D8B030D-6E8A-4147-A177-3AD203B41FA5}">
                      <a16:colId xmlns:a16="http://schemas.microsoft.com/office/drawing/2014/main" val="779458255"/>
                    </a:ext>
                  </a:extLst>
                </a:gridCol>
                <a:gridCol w="629358">
                  <a:extLst>
                    <a:ext uri="{9D8B030D-6E8A-4147-A177-3AD203B41FA5}">
                      <a16:colId xmlns:a16="http://schemas.microsoft.com/office/drawing/2014/main" val="1926352070"/>
                    </a:ext>
                  </a:extLst>
                </a:gridCol>
                <a:gridCol w="629358">
                  <a:extLst>
                    <a:ext uri="{9D8B030D-6E8A-4147-A177-3AD203B41FA5}">
                      <a16:colId xmlns:a16="http://schemas.microsoft.com/office/drawing/2014/main" val="2713096209"/>
                    </a:ext>
                  </a:extLst>
                </a:gridCol>
                <a:gridCol w="629358">
                  <a:extLst>
                    <a:ext uri="{9D8B030D-6E8A-4147-A177-3AD203B41FA5}">
                      <a16:colId xmlns:a16="http://schemas.microsoft.com/office/drawing/2014/main" val="3049967258"/>
                    </a:ext>
                  </a:extLst>
                </a:gridCol>
                <a:gridCol w="629358">
                  <a:extLst>
                    <a:ext uri="{9D8B030D-6E8A-4147-A177-3AD203B41FA5}">
                      <a16:colId xmlns:a16="http://schemas.microsoft.com/office/drawing/2014/main" val="1285746675"/>
                    </a:ext>
                  </a:extLst>
                </a:gridCol>
              </a:tblGrid>
              <a:tr h="408617">
                <a:tc gridSpan="5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OPEN_LIST, b =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777797"/>
                  </a:ext>
                </a:extLst>
              </a:tr>
              <a:tr h="40861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815237"/>
                  </a:ext>
                </a:extLst>
              </a:tr>
            </a:tbl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8EB56B7-D329-41CC-A940-6C6750B96A2C}"/>
              </a:ext>
            </a:extLst>
          </p:cNvPr>
          <p:cNvCxnSpPr>
            <a:cxnSpLocks/>
            <a:stCxn id="7" idx="3"/>
          </p:cNvCxnSpPr>
          <p:nvPr/>
        </p:nvCxnSpPr>
        <p:spPr>
          <a:xfrm flipH="1" flipV="1">
            <a:off x="1438132" y="3244498"/>
            <a:ext cx="3170444" cy="53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Image result for sad face">
            <a:extLst>
              <a:ext uri="{FF2B5EF4-FFF2-40B4-BE49-F238E27FC236}">
                <a16:creationId xmlns:a16="http://schemas.microsoft.com/office/drawing/2014/main" id="{46B59559-8440-4F99-B26A-0543E228B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6868" y="3282505"/>
            <a:ext cx="501331" cy="47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5DB708E-9B80-4E5A-962C-8708C1E0B190}"/>
              </a:ext>
            </a:extLst>
          </p:cNvPr>
          <p:cNvSpPr/>
          <p:nvPr/>
        </p:nvSpPr>
        <p:spPr>
          <a:xfrm>
            <a:off x="7396550" y="2864552"/>
            <a:ext cx="2072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node that have been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expanded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50D805-8D76-43D6-B7EF-30D395C0FBB3}"/>
              </a:ext>
            </a:extLst>
          </p:cNvPr>
          <p:cNvSpPr/>
          <p:nvPr/>
        </p:nvSpPr>
        <p:spPr>
          <a:xfrm>
            <a:off x="2797306" y="4389506"/>
            <a:ext cx="2072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node that have been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expanded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5605F1-BB9A-43CF-8A4D-C4AB3ADFA807}"/>
              </a:ext>
            </a:extLst>
          </p:cNvPr>
          <p:cNvSpPr/>
          <p:nvPr/>
        </p:nvSpPr>
        <p:spPr>
          <a:xfrm>
            <a:off x="4310743" y="6029680"/>
            <a:ext cx="2072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and E nodes that have been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0993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9" name="Picture 5" descr="bfs-progress4c">
            <a:extLst>
              <a:ext uri="{FF2B5EF4-FFF2-40B4-BE49-F238E27FC236}">
                <a16:creationId xmlns:a16="http://schemas.microsoft.com/office/drawing/2014/main" id="{A4127A6F-B294-4AF2-9426-85EEB33F4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903" y="2810684"/>
            <a:ext cx="5960806" cy="358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46" name="Rectangle 2">
            <a:extLst>
              <a:ext uri="{FF2B5EF4-FFF2-40B4-BE49-F238E27FC236}">
                <a16:creationId xmlns:a16="http://schemas.microsoft.com/office/drawing/2014/main" id="{1CE99236-A951-4839-9E61-D9BB043BDB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5181" y="18255"/>
            <a:ext cx="7391400" cy="1100913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Breadth-first search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6B8C9E21-CC83-439D-962B-EF8D2BF8F5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25296" y="1141338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Expand shallowest unexpanded node</a:t>
            </a:r>
          </a:p>
          <a:p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fringe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FIFO queue, i.e., new successors go at end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EEF247B-8ACE-479D-8083-949F3B360A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214697"/>
              </p:ext>
            </p:extLst>
          </p:nvPr>
        </p:nvGraphicFramePr>
        <p:xfrm>
          <a:off x="1824037" y="2893664"/>
          <a:ext cx="306488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977">
                  <a:extLst>
                    <a:ext uri="{9D8B030D-6E8A-4147-A177-3AD203B41FA5}">
                      <a16:colId xmlns:a16="http://schemas.microsoft.com/office/drawing/2014/main" val="779458255"/>
                    </a:ext>
                  </a:extLst>
                </a:gridCol>
                <a:gridCol w="612977">
                  <a:extLst>
                    <a:ext uri="{9D8B030D-6E8A-4147-A177-3AD203B41FA5}">
                      <a16:colId xmlns:a16="http://schemas.microsoft.com/office/drawing/2014/main" val="1926352070"/>
                    </a:ext>
                  </a:extLst>
                </a:gridCol>
                <a:gridCol w="612977">
                  <a:extLst>
                    <a:ext uri="{9D8B030D-6E8A-4147-A177-3AD203B41FA5}">
                      <a16:colId xmlns:a16="http://schemas.microsoft.com/office/drawing/2014/main" val="2713096209"/>
                    </a:ext>
                  </a:extLst>
                </a:gridCol>
                <a:gridCol w="612977">
                  <a:extLst>
                    <a:ext uri="{9D8B030D-6E8A-4147-A177-3AD203B41FA5}">
                      <a16:colId xmlns:a16="http://schemas.microsoft.com/office/drawing/2014/main" val="3049967258"/>
                    </a:ext>
                  </a:extLst>
                </a:gridCol>
                <a:gridCol w="612977">
                  <a:extLst>
                    <a:ext uri="{9D8B030D-6E8A-4147-A177-3AD203B41FA5}">
                      <a16:colId xmlns:a16="http://schemas.microsoft.com/office/drawing/2014/main" val="1285746675"/>
                    </a:ext>
                  </a:extLst>
                </a:gridCol>
              </a:tblGrid>
              <a:tr h="427737">
                <a:tc gridSpan="5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OPEN_LIST, b =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777797"/>
                  </a:ext>
                </a:extLst>
              </a:tr>
              <a:tr h="4277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815237"/>
                  </a:ext>
                </a:extLst>
              </a:tr>
            </a:tbl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D417CF8-341D-4166-A413-4EB4C1447BA3}"/>
              </a:ext>
            </a:extLst>
          </p:cNvPr>
          <p:cNvCxnSpPr>
            <a:cxnSpLocks/>
            <a:stCxn id="7" idx="3"/>
          </p:cNvCxnSpPr>
          <p:nvPr/>
        </p:nvCxnSpPr>
        <p:spPr>
          <a:xfrm flipH="1" flipV="1">
            <a:off x="1857592" y="3345556"/>
            <a:ext cx="3031330" cy="53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Image result for sad face">
            <a:extLst>
              <a:ext uri="{FF2B5EF4-FFF2-40B4-BE49-F238E27FC236}">
                <a16:creationId xmlns:a16="http://schemas.microsoft.com/office/drawing/2014/main" id="{58D5F79B-50C6-4CA7-9CB6-ADC8ACBBC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447" y="2748343"/>
            <a:ext cx="631698" cy="59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EDBA86D-9A95-47F0-B47D-C5C390637FF3}"/>
              </a:ext>
            </a:extLst>
          </p:cNvPr>
          <p:cNvSpPr/>
          <p:nvPr/>
        </p:nvSpPr>
        <p:spPr>
          <a:xfrm>
            <a:off x="7427534" y="2782669"/>
            <a:ext cx="2072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node that have been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expanded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8C309B-27F3-4FF4-88C9-1123F4FF20AD}"/>
              </a:ext>
            </a:extLst>
          </p:cNvPr>
          <p:cNvSpPr/>
          <p:nvPr/>
        </p:nvSpPr>
        <p:spPr>
          <a:xfrm>
            <a:off x="5354893" y="6211669"/>
            <a:ext cx="36236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Nodes that have been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1616BC-5C12-4153-A9FD-9E2978A6E5AB}"/>
              </a:ext>
            </a:extLst>
          </p:cNvPr>
          <p:cNvSpPr/>
          <p:nvPr/>
        </p:nvSpPr>
        <p:spPr>
          <a:xfrm>
            <a:off x="5460275" y="3963327"/>
            <a:ext cx="32221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Nodes that have been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expanded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7450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1525" y="232687"/>
            <a:ext cx="7011591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From Graphs to Trees: </a:t>
            </a:r>
            <a:r>
              <a:rPr lang="en-US" sz="2800" dirty="0">
                <a:solidFill>
                  <a:srgbClr val="0000FF"/>
                </a:solidFill>
              </a:rPr>
              <a:t>applying </a:t>
            </a:r>
            <a:r>
              <a:rPr lang="en-US" sz="2800" dirty="0" err="1">
                <a:solidFill>
                  <a:srgbClr val="0000FF"/>
                </a:solidFill>
              </a:rPr>
              <a:t>bfs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011526" y="1031677"/>
            <a:ext cx="105365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EE67EE8-C645-480C-B004-5883F61E48E9}"/>
              </a:ext>
            </a:extLst>
          </p:cNvPr>
          <p:cNvSpPr/>
          <p:nvPr/>
        </p:nvSpPr>
        <p:spPr>
          <a:xfrm>
            <a:off x="2096814" y="3168869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BB841D1-2220-42D7-9606-68DD0897CECD}"/>
              </a:ext>
            </a:extLst>
          </p:cNvPr>
          <p:cNvSpPr/>
          <p:nvPr/>
        </p:nvSpPr>
        <p:spPr>
          <a:xfrm>
            <a:off x="3646408" y="2107324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151D576-50C3-4808-B10F-3939B19EDC29}"/>
              </a:ext>
            </a:extLst>
          </p:cNvPr>
          <p:cNvSpPr/>
          <p:nvPr/>
        </p:nvSpPr>
        <p:spPr>
          <a:xfrm>
            <a:off x="3646408" y="4240924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992ABFA-EBA8-4F8B-AF93-29A100662CD4}"/>
              </a:ext>
            </a:extLst>
          </p:cNvPr>
          <p:cNvSpPr/>
          <p:nvPr/>
        </p:nvSpPr>
        <p:spPr>
          <a:xfrm>
            <a:off x="5591504" y="4240924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F0C63AB-921A-4969-B251-712A97E79871}"/>
              </a:ext>
            </a:extLst>
          </p:cNvPr>
          <p:cNvSpPr/>
          <p:nvPr/>
        </p:nvSpPr>
        <p:spPr>
          <a:xfrm>
            <a:off x="5591504" y="2107324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F79AEEC-2105-4509-9A43-A780E934B0A8}"/>
              </a:ext>
            </a:extLst>
          </p:cNvPr>
          <p:cNvSpPr/>
          <p:nvPr/>
        </p:nvSpPr>
        <p:spPr>
          <a:xfrm>
            <a:off x="7536600" y="1849819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F6DBC49-A9FB-45DA-BBEF-C682C4FDD76C}"/>
              </a:ext>
            </a:extLst>
          </p:cNvPr>
          <p:cNvSpPr/>
          <p:nvPr/>
        </p:nvSpPr>
        <p:spPr>
          <a:xfrm>
            <a:off x="7536600" y="2924503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79BE6C8-D124-421F-B3BB-4C851A57D58C}"/>
              </a:ext>
            </a:extLst>
          </p:cNvPr>
          <p:cNvSpPr/>
          <p:nvPr/>
        </p:nvSpPr>
        <p:spPr>
          <a:xfrm>
            <a:off x="7536600" y="4240923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891E5B1-D779-4716-A8A0-F9C4C2439629}"/>
              </a:ext>
            </a:extLst>
          </p:cNvPr>
          <p:cNvCxnSpPr>
            <a:stCxn id="4" idx="7"/>
            <a:endCxn id="5" idx="3"/>
          </p:cNvCxnSpPr>
          <p:nvPr/>
        </p:nvCxnSpPr>
        <p:spPr>
          <a:xfrm flipV="1">
            <a:off x="2527428" y="2537939"/>
            <a:ext cx="1192862" cy="704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51CDEE1-C8F8-486E-AF36-A55D86CFD68B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2480193" y="3629315"/>
            <a:ext cx="1240097" cy="685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FCF43F1-6160-4F9C-BFA9-55EBA9B9A871}"/>
              </a:ext>
            </a:extLst>
          </p:cNvPr>
          <p:cNvCxnSpPr>
            <a:stCxn id="5" idx="6"/>
            <a:endCxn id="8" idx="2"/>
          </p:cNvCxnSpPr>
          <p:nvPr/>
        </p:nvCxnSpPr>
        <p:spPr>
          <a:xfrm>
            <a:off x="4150904" y="2359573"/>
            <a:ext cx="1440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0D328ED-D87C-4D5D-8286-EA50B1571C1E}"/>
              </a:ext>
            </a:extLst>
          </p:cNvPr>
          <p:cNvCxnSpPr/>
          <p:nvPr/>
        </p:nvCxnSpPr>
        <p:spPr>
          <a:xfrm>
            <a:off x="4150904" y="4514192"/>
            <a:ext cx="1440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9321F72-B7FE-456A-862B-F53A46C980F4}"/>
              </a:ext>
            </a:extLst>
          </p:cNvPr>
          <p:cNvCxnSpPr/>
          <p:nvPr/>
        </p:nvCxnSpPr>
        <p:spPr>
          <a:xfrm>
            <a:off x="6096000" y="4514192"/>
            <a:ext cx="1440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7DF1E78-0B05-42B9-9C88-2C9CD837D3D0}"/>
              </a:ext>
            </a:extLst>
          </p:cNvPr>
          <p:cNvCxnSpPr>
            <a:stCxn id="5" idx="4"/>
            <a:endCxn id="6" idx="0"/>
          </p:cNvCxnSpPr>
          <p:nvPr/>
        </p:nvCxnSpPr>
        <p:spPr>
          <a:xfrm>
            <a:off x="3898656" y="2611821"/>
            <a:ext cx="0" cy="16291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969B2DB-E95F-4F2D-8A98-5B6FDF695F0C}"/>
              </a:ext>
            </a:extLst>
          </p:cNvPr>
          <p:cNvCxnSpPr>
            <a:endCxn id="8" idx="4"/>
          </p:cNvCxnSpPr>
          <p:nvPr/>
        </p:nvCxnSpPr>
        <p:spPr>
          <a:xfrm flipV="1">
            <a:off x="5843752" y="2611821"/>
            <a:ext cx="0" cy="1629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4A7172D-CC0F-487B-8E4F-CEA059FE4B09}"/>
              </a:ext>
            </a:extLst>
          </p:cNvPr>
          <p:cNvCxnSpPr>
            <a:stCxn id="7" idx="1"/>
            <a:endCxn id="5" idx="5"/>
          </p:cNvCxnSpPr>
          <p:nvPr/>
        </p:nvCxnSpPr>
        <p:spPr>
          <a:xfrm flipH="1" flipV="1">
            <a:off x="4077022" y="2537939"/>
            <a:ext cx="1588364" cy="17768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97AF035-9C5F-4944-BDCC-456C333623A7}"/>
              </a:ext>
            </a:extLst>
          </p:cNvPr>
          <p:cNvCxnSpPr>
            <a:stCxn id="8" idx="6"/>
            <a:endCxn id="9" idx="2"/>
          </p:cNvCxnSpPr>
          <p:nvPr/>
        </p:nvCxnSpPr>
        <p:spPr>
          <a:xfrm flipV="1">
            <a:off x="6096000" y="2102068"/>
            <a:ext cx="1440600" cy="2575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4D23051-5421-4FBD-B07B-2CCE621D99ED}"/>
              </a:ext>
            </a:extLst>
          </p:cNvPr>
          <p:cNvCxnSpPr>
            <a:stCxn id="8" idx="6"/>
            <a:endCxn id="10" idx="2"/>
          </p:cNvCxnSpPr>
          <p:nvPr/>
        </p:nvCxnSpPr>
        <p:spPr>
          <a:xfrm>
            <a:off x="6096000" y="2359573"/>
            <a:ext cx="1440600" cy="817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03AB585-B247-4752-994B-904137EA0E57}"/>
              </a:ext>
            </a:extLst>
          </p:cNvPr>
          <p:cNvCxnSpPr/>
          <p:nvPr/>
        </p:nvCxnSpPr>
        <p:spPr>
          <a:xfrm flipH="1" flipV="1">
            <a:off x="8041096" y="3488157"/>
            <a:ext cx="756063" cy="733060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FDFF853-D634-4858-A378-6385238CC1F1}"/>
              </a:ext>
            </a:extLst>
          </p:cNvPr>
          <p:cNvCxnSpPr/>
          <p:nvPr/>
        </p:nvCxnSpPr>
        <p:spPr>
          <a:xfrm flipH="1">
            <a:off x="8080477" y="4240923"/>
            <a:ext cx="748213" cy="252248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EA2FA13-0C57-47B9-8A9B-DB53A8A106C3}"/>
              </a:ext>
            </a:extLst>
          </p:cNvPr>
          <p:cNvCxnSpPr>
            <a:endCxn id="4" idx="0"/>
          </p:cNvCxnSpPr>
          <p:nvPr/>
        </p:nvCxnSpPr>
        <p:spPr>
          <a:xfrm>
            <a:off x="2096814" y="2102067"/>
            <a:ext cx="252248" cy="1066802"/>
          </a:xfrm>
          <a:prstGeom prst="straightConnector1">
            <a:avLst/>
          </a:prstGeom>
          <a:ln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295DF5E-542F-4CC1-8803-C56F79025665}"/>
              </a:ext>
            </a:extLst>
          </p:cNvPr>
          <p:cNvSpPr txBox="1"/>
          <p:nvPr/>
        </p:nvSpPr>
        <p:spPr>
          <a:xfrm>
            <a:off x="1373762" y="1809570"/>
            <a:ext cx="866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Initial state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7C4403-6A26-447F-B612-F7C26E637939}"/>
              </a:ext>
            </a:extLst>
          </p:cNvPr>
          <p:cNvSpPr txBox="1"/>
          <p:nvPr/>
        </p:nvSpPr>
        <p:spPr>
          <a:xfrm>
            <a:off x="9048330" y="3917757"/>
            <a:ext cx="866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goal states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8436A13-3986-440D-BF5C-87760C7F464F}"/>
              </a:ext>
            </a:extLst>
          </p:cNvPr>
          <p:cNvSpPr txBox="1"/>
          <p:nvPr/>
        </p:nvSpPr>
        <p:spPr>
          <a:xfrm>
            <a:off x="1060952" y="1079938"/>
            <a:ext cx="10536572" cy="52183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820AB9-0828-4D85-9291-DBE5F0AC2900}"/>
              </a:ext>
            </a:extLst>
          </p:cNvPr>
          <p:cNvCxnSpPr/>
          <p:nvPr/>
        </p:nvCxnSpPr>
        <p:spPr>
          <a:xfrm>
            <a:off x="1011526" y="2102067"/>
            <a:ext cx="10536572" cy="0"/>
          </a:xfrm>
          <a:prstGeom prst="line">
            <a:avLst/>
          </a:prstGeom>
          <a:ln w="127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06A140F-4A84-4FC0-A5B1-90FBA08844CF}"/>
              </a:ext>
            </a:extLst>
          </p:cNvPr>
          <p:cNvCxnSpPr/>
          <p:nvPr/>
        </p:nvCxnSpPr>
        <p:spPr>
          <a:xfrm>
            <a:off x="1093042" y="3168869"/>
            <a:ext cx="10536572" cy="0"/>
          </a:xfrm>
          <a:prstGeom prst="line">
            <a:avLst/>
          </a:prstGeom>
          <a:ln w="127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6829F47-1D58-4BC1-ACE0-133D574FB597}"/>
              </a:ext>
            </a:extLst>
          </p:cNvPr>
          <p:cNvCxnSpPr/>
          <p:nvPr/>
        </p:nvCxnSpPr>
        <p:spPr>
          <a:xfrm>
            <a:off x="1011526" y="4221217"/>
            <a:ext cx="10536572" cy="0"/>
          </a:xfrm>
          <a:prstGeom prst="line">
            <a:avLst/>
          </a:prstGeom>
          <a:ln w="127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AF4DDF1-22C8-4D62-8EC1-DD0DCF5FEEC1}"/>
              </a:ext>
            </a:extLst>
          </p:cNvPr>
          <p:cNvCxnSpPr/>
          <p:nvPr/>
        </p:nvCxnSpPr>
        <p:spPr>
          <a:xfrm>
            <a:off x="1011526" y="5218385"/>
            <a:ext cx="10536572" cy="0"/>
          </a:xfrm>
          <a:prstGeom prst="line">
            <a:avLst/>
          </a:prstGeom>
          <a:ln w="127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8EB667C-3069-47BA-BEBE-FBC5AB92BD9A}"/>
              </a:ext>
            </a:extLst>
          </p:cNvPr>
          <p:cNvCxnSpPr/>
          <p:nvPr/>
        </p:nvCxnSpPr>
        <p:spPr>
          <a:xfrm>
            <a:off x="1211112" y="5656265"/>
            <a:ext cx="10536572" cy="0"/>
          </a:xfrm>
          <a:prstGeom prst="line">
            <a:avLst/>
          </a:prstGeom>
          <a:ln w="127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2B790648-EFAF-466C-B669-F9FF27BD0C1F}"/>
              </a:ext>
            </a:extLst>
          </p:cNvPr>
          <p:cNvSpPr/>
          <p:nvPr/>
        </p:nvSpPr>
        <p:spPr>
          <a:xfrm>
            <a:off x="1560787" y="5444485"/>
            <a:ext cx="788276" cy="75135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7983EDD-5577-48A2-BCFF-201D176D5FD4}"/>
              </a:ext>
            </a:extLst>
          </p:cNvPr>
          <p:cNvSpPr/>
          <p:nvPr/>
        </p:nvSpPr>
        <p:spPr>
          <a:xfrm>
            <a:off x="2214056" y="4459014"/>
            <a:ext cx="788276" cy="75135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76F89CE-A1BF-4AB8-88B4-19968AAF9874}"/>
              </a:ext>
            </a:extLst>
          </p:cNvPr>
          <p:cNvSpPr/>
          <p:nvPr/>
        </p:nvSpPr>
        <p:spPr>
          <a:xfrm>
            <a:off x="3636126" y="4432539"/>
            <a:ext cx="788276" cy="75135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6A887E2-6BFA-4C22-995A-61E8DAF74748}"/>
              </a:ext>
            </a:extLst>
          </p:cNvPr>
          <p:cNvSpPr/>
          <p:nvPr/>
        </p:nvSpPr>
        <p:spPr>
          <a:xfrm>
            <a:off x="5164495" y="4434775"/>
            <a:ext cx="788276" cy="75135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CF8A184-75C8-4295-9DD6-A438D559EB9E}"/>
              </a:ext>
            </a:extLst>
          </p:cNvPr>
          <p:cNvSpPr/>
          <p:nvPr/>
        </p:nvSpPr>
        <p:spPr>
          <a:xfrm>
            <a:off x="7234841" y="4412851"/>
            <a:ext cx="788276" cy="75135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11B1B62-CA84-4D21-BB1A-26111DCEF614}"/>
              </a:ext>
            </a:extLst>
          </p:cNvPr>
          <p:cNvSpPr/>
          <p:nvPr/>
        </p:nvSpPr>
        <p:spPr>
          <a:xfrm>
            <a:off x="8632116" y="4429077"/>
            <a:ext cx="788276" cy="75135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109C3ED-522B-4FC3-80FE-B484BEEBD353}"/>
              </a:ext>
            </a:extLst>
          </p:cNvPr>
          <p:cNvSpPr/>
          <p:nvPr/>
        </p:nvSpPr>
        <p:spPr>
          <a:xfrm>
            <a:off x="4477066" y="5466408"/>
            <a:ext cx="788276" cy="75135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B004095-988F-4568-B4A9-02096C254C13}"/>
              </a:ext>
            </a:extLst>
          </p:cNvPr>
          <p:cNvSpPr/>
          <p:nvPr/>
        </p:nvSpPr>
        <p:spPr>
          <a:xfrm>
            <a:off x="5967190" y="5466407"/>
            <a:ext cx="788276" cy="75135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46006C6-B491-4ACF-AD06-122305D66631}"/>
              </a:ext>
            </a:extLst>
          </p:cNvPr>
          <p:cNvSpPr/>
          <p:nvPr/>
        </p:nvSpPr>
        <p:spPr>
          <a:xfrm>
            <a:off x="3000560" y="3444640"/>
            <a:ext cx="788276" cy="75135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62EA5DE-F8AC-4225-A3CF-37B30DFB2A9B}"/>
              </a:ext>
            </a:extLst>
          </p:cNvPr>
          <p:cNvSpPr/>
          <p:nvPr/>
        </p:nvSpPr>
        <p:spPr>
          <a:xfrm>
            <a:off x="6085260" y="3457250"/>
            <a:ext cx="788276" cy="75135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87622E3-2018-417C-AC30-2ABC023053EE}"/>
              </a:ext>
            </a:extLst>
          </p:cNvPr>
          <p:cNvSpPr/>
          <p:nvPr/>
        </p:nvSpPr>
        <p:spPr>
          <a:xfrm>
            <a:off x="7907649" y="3468612"/>
            <a:ext cx="788276" cy="75135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F631394-CABF-4F8F-B8DE-5E96741BF3EF}"/>
              </a:ext>
            </a:extLst>
          </p:cNvPr>
          <p:cNvSpPr/>
          <p:nvPr/>
        </p:nvSpPr>
        <p:spPr>
          <a:xfrm>
            <a:off x="7024749" y="2438005"/>
            <a:ext cx="788276" cy="75135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EF43BE5-6EB8-41F9-8961-EA53AD0D6ADA}"/>
              </a:ext>
            </a:extLst>
          </p:cNvPr>
          <p:cNvSpPr/>
          <p:nvPr/>
        </p:nvSpPr>
        <p:spPr>
          <a:xfrm>
            <a:off x="3912386" y="2452240"/>
            <a:ext cx="788276" cy="75135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AFC0911-D0B5-4473-8AC6-B6358736C0DF}"/>
              </a:ext>
            </a:extLst>
          </p:cNvPr>
          <p:cNvSpPr/>
          <p:nvPr/>
        </p:nvSpPr>
        <p:spPr>
          <a:xfrm>
            <a:off x="5494074" y="1328354"/>
            <a:ext cx="788276" cy="75135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232E60B-51BA-442B-A2BA-785433723873}"/>
              </a:ext>
            </a:extLst>
          </p:cNvPr>
          <p:cNvCxnSpPr>
            <a:stCxn id="47" idx="4"/>
            <a:endCxn id="46" idx="0"/>
          </p:cNvCxnSpPr>
          <p:nvPr/>
        </p:nvCxnSpPr>
        <p:spPr>
          <a:xfrm flipH="1">
            <a:off x="4306524" y="2079711"/>
            <a:ext cx="1581688" cy="37252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58D80F4-146A-476F-B97F-DD924B96D2FC}"/>
              </a:ext>
            </a:extLst>
          </p:cNvPr>
          <p:cNvCxnSpPr>
            <a:cxnSpLocks/>
            <a:endCxn id="45" idx="0"/>
          </p:cNvCxnSpPr>
          <p:nvPr/>
        </p:nvCxnSpPr>
        <p:spPr>
          <a:xfrm>
            <a:off x="5846780" y="2073938"/>
            <a:ext cx="1572107" cy="36406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4ECA069-63E2-4F95-AD73-1735B0519DD0}"/>
              </a:ext>
            </a:extLst>
          </p:cNvPr>
          <p:cNvCxnSpPr>
            <a:cxnSpLocks/>
            <a:endCxn id="42" idx="0"/>
          </p:cNvCxnSpPr>
          <p:nvPr/>
        </p:nvCxnSpPr>
        <p:spPr>
          <a:xfrm flipH="1">
            <a:off x="3394698" y="3183104"/>
            <a:ext cx="1029704" cy="26153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C2CF73C-6DCA-4F7C-82AE-B9D0F3F883A7}"/>
              </a:ext>
            </a:extLst>
          </p:cNvPr>
          <p:cNvCxnSpPr>
            <a:cxnSpLocks/>
            <a:endCxn id="35" idx="0"/>
          </p:cNvCxnSpPr>
          <p:nvPr/>
        </p:nvCxnSpPr>
        <p:spPr>
          <a:xfrm flipH="1">
            <a:off x="2608194" y="4197654"/>
            <a:ext cx="826560" cy="26136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58EC4C1-8888-48A9-9400-DC728768AAA5}"/>
              </a:ext>
            </a:extLst>
          </p:cNvPr>
          <p:cNvCxnSpPr>
            <a:cxnSpLocks/>
            <a:endCxn id="34" idx="0"/>
          </p:cNvCxnSpPr>
          <p:nvPr/>
        </p:nvCxnSpPr>
        <p:spPr>
          <a:xfrm flipH="1">
            <a:off x="1954925" y="5187419"/>
            <a:ext cx="681294" cy="25706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0CBFD6F-1EDF-4C65-A5C2-02EFFFFEE0D9}"/>
              </a:ext>
            </a:extLst>
          </p:cNvPr>
          <p:cNvCxnSpPr>
            <a:cxnSpLocks/>
          </p:cNvCxnSpPr>
          <p:nvPr/>
        </p:nvCxnSpPr>
        <p:spPr>
          <a:xfrm>
            <a:off x="2627337" y="5164208"/>
            <a:ext cx="767361" cy="34715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FDA0AF66-E6E3-464E-8E0D-EBE2A81184A2}"/>
              </a:ext>
            </a:extLst>
          </p:cNvPr>
          <p:cNvCxnSpPr>
            <a:cxnSpLocks/>
            <a:endCxn id="36" idx="0"/>
          </p:cNvCxnSpPr>
          <p:nvPr/>
        </p:nvCxnSpPr>
        <p:spPr>
          <a:xfrm>
            <a:off x="3378207" y="4180741"/>
            <a:ext cx="652057" cy="25179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395ACC18-FB08-4C96-9FB5-B87A843F0157}"/>
              </a:ext>
            </a:extLst>
          </p:cNvPr>
          <p:cNvCxnSpPr>
            <a:cxnSpLocks/>
          </p:cNvCxnSpPr>
          <p:nvPr/>
        </p:nvCxnSpPr>
        <p:spPr>
          <a:xfrm>
            <a:off x="5569090" y="5175714"/>
            <a:ext cx="760148" cy="28368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10C2B26-9256-409C-ADCA-7662E996FBC2}"/>
              </a:ext>
            </a:extLst>
          </p:cNvPr>
          <p:cNvCxnSpPr>
            <a:cxnSpLocks/>
            <a:endCxn id="40" idx="0"/>
          </p:cNvCxnSpPr>
          <p:nvPr/>
        </p:nvCxnSpPr>
        <p:spPr>
          <a:xfrm flipH="1">
            <a:off x="4871204" y="5173084"/>
            <a:ext cx="697886" cy="29332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15534DBC-7F77-4A1D-89E1-EE73815AB44E}"/>
              </a:ext>
            </a:extLst>
          </p:cNvPr>
          <p:cNvCxnSpPr>
            <a:cxnSpLocks/>
            <a:endCxn id="37" idx="0"/>
          </p:cNvCxnSpPr>
          <p:nvPr/>
        </p:nvCxnSpPr>
        <p:spPr>
          <a:xfrm flipH="1">
            <a:off x="5558633" y="4221217"/>
            <a:ext cx="934284" cy="21355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0B1BE93-8DD7-4543-89F5-A1B61DB507BF}"/>
              </a:ext>
            </a:extLst>
          </p:cNvPr>
          <p:cNvCxnSpPr>
            <a:cxnSpLocks/>
            <a:endCxn id="43" idx="0"/>
          </p:cNvCxnSpPr>
          <p:nvPr/>
        </p:nvCxnSpPr>
        <p:spPr>
          <a:xfrm flipH="1">
            <a:off x="6479398" y="3160496"/>
            <a:ext cx="981444" cy="29675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4BE60BEA-4B4A-427F-ACCD-0213A3269BE8}"/>
              </a:ext>
            </a:extLst>
          </p:cNvPr>
          <p:cNvCxnSpPr>
            <a:cxnSpLocks/>
            <a:endCxn id="44" idx="0"/>
          </p:cNvCxnSpPr>
          <p:nvPr/>
        </p:nvCxnSpPr>
        <p:spPr>
          <a:xfrm>
            <a:off x="7484542" y="3148201"/>
            <a:ext cx="817245" cy="32041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E00EFFC5-1526-4392-BF9A-71AF20CD7FB6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8424248" y="4245670"/>
            <a:ext cx="602006" cy="18340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5348205-A554-4606-A921-B8B19859C273}"/>
              </a:ext>
            </a:extLst>
          </p:cNvPr>
          <p:cNvCxnSpPr>
            <a:cxnSpLocks/>
            <a:endCxn id="38" idx="0"/>
          </p:cNvCxnSpPr>
          <p:nvPr/>
        </p:nvCxnSpPr>
        <p:spPr>
          <a:xfrm flipH="1">
            <a:off x="7628979" y="4230594"/>
            <a:ext cx="783498" cy="18225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59B45839-FB8D-47AE-8613-2C6B9EDCACED}"/>
              </a:ext>
            </a:extLst>
          </p:cNvPr>
          <p:cNvSpPr txBox="1"/>
          <p:nvPr/>
        </p:nvSpPr>
        <p:spPr>
          <a:xfrm>
            <a:off x="9727324" y="1609791"/>
            <a:ext cx="1277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depth 0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5EF9717-6904-477D-A591-5E98AE38D245}"/>
              </a:ext>
            </a:extLst>
          </p:cNvPr>
          <p:cNvSpPr txBox="1"/>
          <p:nvPr/>
        </p:nvSpPr>
        <p:spPr>
          <a:xfrm>
            <a:off x="9722039" y="2803891"/>
            <a:ext cx="1277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depth 1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28B3227-D683-425E-9141-644B7FF4F66C}"/>
              </a:ext>
            </a:extLst>
          </p:cNvPr>
          <p:cNvSpPr txBox="1"/>
          <p:nvPr/>
        </p:nvSpPr>
        <p:spPr>
          <a:xfrm>
            <a:off x="9753341" y="3860057"/>
            <a:ext cx="1277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depth 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7EED581-ED28-495E-9955-BEE7375F729A}"/>
              </a:ext>
            </a:extLst>
          </p:cNvPr>
          <p:cNvSpPr txBox="1"/>
          <p:nvPr/>
        </p:nvSpPr>
        <p:spPr>
          <a:xfrm>
            <a:off x="9728657" y="4798413"/>
            <a:ext cx="1277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depth 3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6A6F8B3-ACED-4D19-A350-08E0426901B6}"/>
              </a:ext>
            </a:extLst>
          </p:cNvPr>
          <p:cNvSpPr txBox="1"/>
          <p:nvPr/>
        </p:nvSpPr>
        <p:spPr>
          <a:xfrm>
            <a:off x="9753341" y="5732127"/>
            <a:ext cx="1277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depth 4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1D83B8F-41EC-4857-B0BA-232C57825B1F}"/>
              </a:ext>
            </a:extLst>
          </p:cNvPr>
          <p:cNvSpPr txBox="1"/>
          <p:nvPr/>
        </p:nvSpPr>
        <p:spPr>
          <a:xfrm>
            <a:off x="2896311" y="5588189"/>
            <a:ext cx="1133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 .   .   .</a:t>
            </a:r>
          </a:p>
        </p:txBody>
      </p:sp>
      <p:sp>
        <p:nvSpPr>
          <p:cNvPr id="87" name="Flowchart: Or 86">
            <a:extLst>
              <a:ext uri="{FF2B5EF4-FFF2-40B4-BE49-F238E27FC236}">
                <a16:creationId xmlns:a16="http://schemas.microsoft.com/office/drawing/2014/main" id="{014072D1-7AF0-4B9F-82EB-156460F9731E}"/>
              </a:ext>
            </a:extLst>
          </p:cNvPr>
          <p:cNvSpPr/>
          <p:nvPr/>
        </p:nvSpPr>
        <p:spPr>
          <a:xfrm rot="18565287">
            <a:off x="1888517" y="4404989"/>
            <a:ext cx="561307" cy="592142"/>
          </a:xfrm>
          <a:prstGeom prst="flowChartOr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lowchart: Or 87">
            <a:extLst>
              <a:ext uri="{FF2B5EF4-FFF2-40B4-BE49-F238E27FC236}">
                <a16:creationId xmlns:a16="http://schemas.microsoft.com/office/drawing/2014/main" id="{095B0B17-8525-4139-A22B-B6B6C471CAEE}"/>
              </a:ext>
            </a:extLst>
          </p:cNvPr>
          <p:cNvSpPr/>
          <p:nvPr/>
        </p:nvSpPr>
        <p:spPr>
          <a:xfrm rot="18565287">
            <a:off x="5768289" y="3399941"/>
            <a:ext cx="581883" cy="592142"/>
          </a:xfrm>
          <a:prstGeom prst="flowChartOr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7F48986-9C4E-48E8-89B9-34C1AA8E5CBA}"/>
              </a:ext>
            </a:extLst>
          </p:cNvPr>
          <p:cNvSpPr txBox="1"/>
          <p:nvPr/>
        </p:nvSpPr>
        <p:spPr>
          <a:xfrm>
            <a:off x="1179411" y="1578259"/>
            <a:ext cx="1258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Level 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1136ACB-FA7B-4C59-A48B-8A0C6518AE60}"/>
              </a:ext>
            </a:extLst>
          </p:cNvPr>
          <p:cNvSpPr txBox="1"/>
          <p:nvPr/>
        </p:nvSpPr>
        <p:spPr>
          <a:xfrm>
            <a:off x="1136832" y="2682000"/>
            <a:ext cx="1258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Level 4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61A1FEF-4F30-42A4-B38E-56096A0E111F}"/>
              </a:ext>
            </a:extLst>
          </p:cNvPr>
          <p:cNvSpPr txBox="1"/>
          <p:nvPr/>
        </p:nvSpPr>
        <p:spPr>
          <a:xfrm>
            <a:off x="1085105" y="3748801"/>
            <a:ext cx="1258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Level 3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3117E12-4246-47F1-A057-607BA1EFF079}"/>
              </a:ext>
            </a:extLst>
          </p:cNvPr>
          <p:cNvSpPr txBox="1"/>
          <p:nvPr/>
        </p:nvSpPr>
        <p:spPr>
          <a:xfrm>
            <a:off x="1060083" y="4810330"/>
            <a:ext cx="1104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Level 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88A8E57-3B57-49B2-B2EB-1181BBD46810}"/>
              </a:ext>
            </a:extLst>
          </p:cNvPr>
          <p:cNvSpPr txBox="1"/>
          <p:nvPr/>
        </p:nvSpPr>
        <p:spPr>
          <a:xfrm>
            <a:off x="181548" y="5819021"/>
            <a:ext cx="1104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Level 1</a:t>
            </a:r>
          </a:p>
        </p:txBody>
      </p:sp>
    </p:spTree>
    <p:extLst>
      <p:ext uri="{BB962C8B-B14F-4D97-AF65-F5344CB8AC3E}">
        <p14:creationId xmlns:p14="http://schemas.microsoft.com/office/powerpoint/2010/main" val="39621082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206" y="37693"/>
            <a:ext cx="8001000" cy="1042169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Analysis : </a:t>
            </a:r>
            <a:r>
              <a:rPr lang="en-US" altLang="en-US" sz="3200" dirty="0">
                <a:latin typeface="+mn-lt"/>
              </a:rPr>
              <a:t>Cost of breadth-first search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5178" y="843908"/>
            <a:ext cx="10924231" cy="577931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Assume, for the worst case,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 node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rightmost node at depth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constant branching factor b.</a:t>
            </a:r>
          </a:p>
          <a:p>
            <a:pPr marL="463550" indent="-4635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Worst-case Time complexity -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measured in terms of :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20750" lvl="1" indent="-4635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nodes generated/expanded</a:t>
            </a:r>
          </a:p>
          <a:p>
            <a:pPr marL="461963" indent="-4619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finding a goal state at depth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919163" lvl="1" indent="-4619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Except the goal state, all nodes through depth d must be expanded</a:t>
            </a:r>
          </a:p>
          <a:p>
            <a:pPr marL="461963" indent="-4619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must process              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1 (depth 0) + b(depth 1) + b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(depth 2) + … + b</a:t>
            </a:r>
            <a:r>
              <a:rPr lang="en-US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(goal) +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</a:t>
            </a:r>
            <a:r>
              <a:rPr lang="en-US" sz="2400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b)</a:t>
            </a:r>
          </a:p>
          <a:p>
            <a:pPr marL="919163" lvl="3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+ b + b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… + b</a:t>
            </a:r>
            <a:r>
              <a:rPr lang="en-US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</a:t>
            </a:r>
            <a:r>
              <a:rPr lang="en-US" sz="2400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b)</a:t>
            </a:r>
          </a:p>
          <a:p>
            <a:pPr marL="914400" lvl="3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O(1 + b + b</a:t>
            </a:r>
            <a:r>
              <a:rPr lang="pl-PL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. . . + b</a:t>
            </a:r>
            <a:r>
              <a:rPr lang="pl-PL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−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  <a:p>
            <a:pPr marL="914400" lvl="3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O(b</a:t>
            </a:r>
            <a:r>
              <a:rPr lang="en-US" sz="2400" i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nodes (exponential time), where b = maximum branching factor,        =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O(b</a:t>
            </a:r>
            <a:r>
              <a:rPr lang="en-US" sz="2400" i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      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depth of shallowest goal state. </a:t>
            </a:r>
          </a:p>
        </p:txBody>
      </p:sp>
      <p:pic>
        <p:nvPicPr>
          <p:cNvPr id="4" name="Picture 2" descr="Image result for sad face">
            <a:extLst>
              <a:ext uri="{FF2B5EF4-FFF2-40B4-BE49-F238E27FC236}">
                <a16:creationId xmlns:a16="http://schemas.microsoft.com/office/drawing/2014/main" id="{3A63FBB7-EECC-4C94-8215-A47D389E7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3847" y="2824484"/>
            <a:ext cx="501331" cy="47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9982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206" y="37693"/>
            <a:ext cx="8001000" cy="1042169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Analysis : </a:t>
            </a:r>
            <a:r>
              <a:rPr lang="en-US" altLang="en-US" sz="3200" dirty="0">
                <a:latin typeface="+mn-lt"/>
              </a:rPr>
              <a:t>Cost of breadth-first search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5178" y="852616"/>
            <a:ext cx="9538319" cy="57793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Assume a goal node at depth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constant branching factor b</a:t>
            </a:r>
          </a:p>
          <a:p>
            <a:pPr marL="461963" indent="-461963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depth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it has  b</a:t>
            </a:r>
            <a:r>
              <a:rPr lang="en-US" sz="2400" i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nodes.  </a:t>
            </a:r>
          </a:p>
          <a:p>
            <a:pPr marL="461963" indent="-461963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Assume that the goal is the far right node at the depth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All the nodes, except the goal node, will be expanded.  </a:t>
            </a:r>
          </a:p>
          <a:p>
            <a:pPr marL="461963" indent="-461963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total of nodes generated at depth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 will have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</a:t>
            </a:r>
            <a:r>
              <a:rPr lang="en-US" sz="2400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b)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nodes before the goal node is reached at depth d. </a:t>
            </a:r>
          </a:p>
          <a:p>
            <a:pPr marL="461963" indent="-461963">
              <a:spcBef>
                <a:spcPts val="12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Note: The above assumes that the search space if finite. What if it is not?</a:t>
            </a:r>
          </a:p>
        </p:txBody>
      </p:sp>
      <p:pic>
        <p:nvPicPr>
          <p:cNvPr id="4" name="Picture 2" descr="Image result for sad face">
            <a:extLst>
              <a:ext uri="{FF2B5EF4-FFF2-40B4-BE49-F238E27FC236}">
                <a16:creationId xmlns:a16="http://schemas.microsoft.com/office/drawing/2014/main" id="{3A63FBB7-EECC-4C94-8215-A47D389E7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3847" y="2824484"/>
            <a:ext cx="501331" cy="47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4417125-C996-4555-B61D-453B87134647}"/>
              </a:ext>
            </a:extLst>
          </p:cNvPr>
          <p:cNvSpPr/>
          <p:nvPr/>
        </p:nvSpPr>
        <p:spPr>
          <a:xfrm>
            <a:off x="6550436" y="4366982"/>
            <a:ext cx="130629" cy="1132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5154A66-D394-4A43-BEC0-F37EF1C5AAD3}"/>
              </a:ext>
            </a:extLst>
          </p:cNvPr>
          <p:cNvSpPr/>
          <p:nvPr/>
        </p:nvSpPr>
        <p:spPr>
          <a:xfrm>
            <a:off x="5536938" y="4776651"/>
            <a:ext cx="130629" cy="1132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9C48F81-4184-4289-A63C-A5FCDA244333}"/>
              </a:ext>
            </a:extLst>
          </p:cNvPr>
          <p:cNvSpPr/>
          <p:nvPr/>
        </p:nvSpPr>
        <p:spPr>
          <a:xfrm>
            <a:off x="7698377" y="4781006"/>
            <a:ext cx="130629" cy="1132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4F8B6CD-67AC-4DED-9162-B2BA82F17A8D}"/>
              </a:ext>
            </a:extLst>
          </p:cNvPr>
          <p:cNvSpPr/>
          <p:nvPr/>
        </p:nvSpPr>
        <p:spPr>
          <a:xfrm>
            <a:off x="5020492" y="5129349"/>
            <a:ext cx="134982" cy="1044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4327B44-4637-433D-A7E5-68BCFD019127}"/>
              </a:ext>
            </a:extLst>
          </p:cNvPr>
          <p:cNvSpPr/>
          <p:nvPr/>
        </p:nvSpPr>
        <p:spPr>
          <a:xfrm>
            <a:off x="5965371" y="5124995"/>
            <a:ext cx="130629" cy="1132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BA4B5DB-1F2D-4EF3-8B53-FA6728173297}"/>
              </a:ext>
            </a:extLst>
          </p:cNvPr>
          <p:cNvSpPr/>
          <p:nvPr/>
        </p:nvSpPr>
        <p:spPr>
          <a:xfrm>
            <a:off x="7154092" y="5120638"/>
            <a:ext cx="130629" cy="1132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4B8853A-43BB-48DD-9CC3-3EAFB47EC978}"/>
              </a:ext>
            </a:extLst>
          </p:cNvPr>
          <p:cNvSpPr/>
          <p:nvPr/>
        </p:nvSpPr>
        <p:spPr>
          <a:xfrm>
            <a:off x="8199119" y="5124994"/>
            <a:ext cx="130629" cy="11321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47CDDB1-F935-4F50-9942-9744E8526986}"/>
              </a:ext>
            </a:extLst>
          </p:cNvPr>
          <p:cNvSpPr/>
          <p:nvPr/>
        </p:nvSpPr>
        <p:spPr>
          <a:xfrm>
            <a:off x="4685212" y="5447208"/>
            <a:ext cx="134982" cy="1044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BF7DDBA-49A6-4895-AE77-0ABC8C39960A}"/>
              </a:ext>
            </a:extLst>
          </p:cNvPr>
          <p:cNvSpPr/>
          <p:nvPr/>
        </p:nvSpPr>
        <p:spPr>
          <a:xfrm>
            <a:off x="5321525" y="5447206"/>
            <a:ext cx="134982" cy="1044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12C84DD-6680-43A0-A078-26A5AFDD0D8C}"/>
              </a:ext>
            </a:extLst>
          </p:cNvPr>
          <p:cNvSpPr/>
          <p:nvPr/>
        </p:nvSpPr>
        <p:spPr>
          <a:xfrm>
            <a:off x="5649690" y="5447206"/>
            <a:ext cx="134982" cy="1044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74973A8-4150-4DE8-BC31-5EDBC7649D00}"/>
              </a:ext>
            </a:extLst>
          </p:cNvPr>
          <p:cNvSpPr/>
          <p:nvPr/>
        </p:nvSpPr>
        <p:spPr>
          <a:xfrm>
            <a:off x="6318069" y="5447206"/>
            <a:ext cx="134982" cy="1044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FC19DBD-C9A8-4245-A0FB-571F1A44B364}"/>
              </a:ext>
            </a:extLst>
          </p:cNvPr>
          <p:cNvSpPr/>
          <p:nvPr/>
        </p:nvSpPr>
        <p:spPr>
          <a:xfrm>
            <a:off x="6715901" y="5447206"/>
            <a:ext cx="134982" cy="1044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E5E015A-19D2-466E-92ED-E0AEC016EF1D}"/>
              </a:ext>
            </a:extLst>
          </p:cNvPr>
          <p:cNvSpPr/>
          <p:nvPr/>
        </p:nvSpPr>
        <p:spPr>
          <a:xfrm>
            <a:off x="7556863" y="5447206"/>
            <a:ext cx="134982" cy="1044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3468064-C664-4C63-8667-F5D642E02C72}"/>
              </a:ext>
            </a:extLst>
          </p:cNvPr>
          <p:cNvSpPr/>
          <p:nvPr/>
        </p:nvSpPr>
        <p:spPr>
          <a:xfrm>
            <a:off x="7944395" y="6061334"/>
            <a:ext cx="134982" cy="1044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53B39BB-3C35-4C69-89D6-F26F4A6C5CDF}"/>
              </a:ext>
            </a:extLst>
          </p:cNvPr>
          <p:cNvSpPr/>
          <p:nvPr/>
        </p:nvSpPr>
        <p:spPr>
          <a:xfrm>
            <a:off x="8580708" y="6044085"/>
            <a:ext cx="134982" cy="1044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7BEF17A-6239-47E3-9D07-D8DFBBD7CC83}"/>
              </a:ext>
            </a:extLst>
          </p:cNvPr>
          <p:cNvCxnSpPr>
            <a:cxnSpLocks/>
            <a:stCxn id="5" idx="5"/>
            <a:endCxn id="6" idx="7"/>
          </p:cNvCxnSpPr>
          <p:nvPr/>
        </p:nvCxnSpPr>
        <p:spPr>
          <a:xfrm flipH="1">
            <a:off x="5648437" y="4463614"/>
            <a:ext cx="1013498" cy="329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D2A96A4-8E41-4A49-977F-F388387798AA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6615751" y="4463615"/>
            <a:ext cx="1101756" cy="3339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ACF0E33-FE73-43AF-8A2B-55DF749C452F}"/>
              </a:ext>
            </a:extLst>
          </p:cNvPr>
          <p:cNvCxnSpPr>
            <a:stCxn id="8" idx="0"/>
            <a:endCxn id="6" idx="3"/>
          </p:cNvCxnSpPr>
          <p:nvPr/>
        </p:nvCxnSpPr>
        <p:spPr>
          <a:xfrm flipV="1">
            <a:off x="5087983" y="4873283"/>
            <a:ext cx="468085" cy="256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EEAF509-1098-44D3-BD2E-BB9725314054}"/>
              </a:ext>
            </a:extLst>
          </p:cNvPr>
          <p:cNvCxnSpPr>
            <a:cxnSpLocks/>
            <a:endCxn id="9" idx="7"/>
          </p:cNvCxnSpPr>
          <p:nvPr/>
        </p:nvCxnSpPr>
        <p:spPr>
          <a:xfrm>
            <a:off x="5643386" y="4873283"/>
            <a:ext cx="433484" cy="2682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FE9FA64-B849-43FC-B9B9-DC0AA6F7119E}"/>
              </a:ext>
            </a:extLst>
          </p:cNvPr>
          <p:cNvCxnSpPr>
            <a:cxnSpLocks/>
          </p:cNvCxnSpPr>
          <p:nvPr/>
        </p:nvCxnSpPr>
        <p:spPr>
          <a:xfrm>
            <a:off x="7829006" y="4867170"/>
            <a:ext cx="433484" cy="2682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1579BB7-A648-43C2-A3C8-071EB9D2B488}"/>
              </a:ext>
            </a:extLst>
          </p:cNvPr>
          <p:cNvCxnSpPr>
            <a:cxnSpLocks/>
          </p:cNvCxnSpPr>
          <p:nvPr/>
        </p:nvCxnSpPr>
        <p:spPr>
          <a:xfrm>
            <a:off x="7221350" y="5203551"/>
            <a:ext cx="433484" cy="2682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8701FC9-B31B-469A-8345-0541CCC2A931}"/>
              </a:ext>
            </a:extLst>
          </p:cNvPr>
          <p:cNvCxnSpPr>
            <a:cxnSpLocks/>
            <a:endCxn id="15" idx="5"/>
          </p:cNvCxnSpPr>
          <p:nvPr/>
        </p:nvCxnSpPr>
        <p:spPr>
          <a:xfrm>
            <a:off x="6049662" y="5199196"/>
            <a:ext cx="383621" cy="3372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5E33FF8-0C7A-4741-ADB9-2CDB5F68F490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5100639" y="5214844"/>
            <a:ext cx="288377" cy="232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290D2D4-817A-4B87-B482-16263DECA426}"/>
              </a:ext>
            </a:extLst>
          </p:cNvPr>
          <p:cNvCxnSpPr>
            <a:cxnSpLocks/>
            <a:endCxn id="12" idx="7"/>
          </p:cNvCxnSpPr>
          <p:nvPr/>
        </p:nvCxnSpPr>
        <p:spPr>
          <a:xfrm flipH="1">
            <a:off x="4800426" y="5214844"/>
            <a:ext cx="278754" cy="2476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BD73746-6236-409E-8A03-889C4A0A4D01}"/>
              </a:ext>
            </a:extLst>
          </p:cNvPr>
          <p:cNvCxnSpPr>
            <a:cxnSpLocks/>
          </p:cNvCxnSpPr>
          <p:nvPr/>
        </p:nvCxnSpPr>
        <p:spPr>
          <a:xfrm flipH="1">
            <a:off x="5736906" y="5224481"/>
            <a:ext cx="278754" cy="2476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0A311D7-F3A8-4956-92A8-693ADBBF0646}"/>
              </a:ext>
            </a:extLst>
          </p:cNvPr>
          <p:cNvCxnSpPr>
            <a:cxnSpLocks/>
            <a:endCxn id="16" idx="6"/>
          </p:cNvCxnSpPr>
          <p:nvPr/>
        </p:nvCxnSpPr>
        <p:spPr>
          <a:xfrm flipH="1">
            <a:off x="6850883" y="5226311"/>
            <a:ext cx="333208" cy="2731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528B9C3-9DFD-4143-8A1A-EC1D481CB352}"/>
              </a:ext>
            </a:extLst>
          </p:cNvPr>
          <p:cNvCxnSpPr>
            <a:cxnSpLocks/>
            <a:endCxn id="10" idx="7"/>
          </p:cNvCxnSpPr>
          <p:nvPr/>
        </p:nvCxnSpPr>
        <p:spPr>
          <a:xfrm flipH="1">
            <a:off x="7265591" y="4867308"/>
            <a:ext cx="460664" cy="269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Action Button: Help 4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C5E40BC-FF52-45F6-8F3A-28C7F4DDB644}"/>
              </a:ext>
            </a:extLst>
          </p:cNvPr>
          <p:cNvSpPr/>
          <p:nvPr/>
        </p:nvSpPr>
        <p:spPr>
          <a:xfrm>
            <a:off x="6318069" y="4366982"/>
            <a:ext cx="115214" cy="92277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ction Button: Help 4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3C2AE16-8774-4B2A-B0A2-CEA8060A242C}"/>
              </a:ext>
            </a:extLst>
          </p:cNvPr>
          <p:cNvSpPr/>
          <p:nvPr/>
        </p:nvSpPr>
        <p:spPr>
          <a:xfrm>
            <a:off x="5286102" y="4754515"/>
            <a:ext cx="115214" cy="92277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ction Button: Help 4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2026B43-349D-42D2-9746-303A719B60B3}"/>
              </a:ext>
            </a:extLst>
          </p:cNvPr>
          <p:cNvSpPr/>
          <p:nvPr/>
        </p:nvSpPr>
        <p:spPr>
          <a:xfrm>
            <a:off x="7885620" y="4767575"/>
            <a:ext cx="115214" cy="92277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ction Button: Help 4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C4B39B3-A7C5-4B85-8215-13AEF710BB53}"/>
              </a:ext>
            </a:extLst>
          </p:cNvPr>
          <p:cNvSpPr/>
          <p:nvPr/>
        </p:nvSpPr>
        <p:spPr>
          <a:xfrm>
            <a:off x="4793944" y="5106919"/>
            <a:ext cx="115214" cy="92277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ction Button: Help 4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91A14A6-9804-4364-926D-58FCD9F07206}"/>
              </a:ext>
            </a:extLst>
          </p:cNvPr>
          <p:cNvSpPr/>
          <p:nvPr/>
        </p:nvSpPr>
        <p:spPr>
          <a:xfrm>
            <a:off x="6182087" y="5091615"/>
            <a:ext cx="115214" cy="92277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ction Button: Help 4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9261BDB-500A-4E00-9B1A-8699FD16C563}"/>
              </a:ext>
            </a:extLst>
          </p:cNvPr>
          <p:cNvSpPr/>
          <p:nvPr/>
        </p:nvSpPr>
        <p:spPr>
          <a:xfrm>
            <a:off x="6962285" y="5113902"/>
            <a:ext cx="115214" cy="92277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B8AE447-CC28-482E-85D0-A6366AE12C81}"/>
              </a:ext>
            </a:extLst>
          </p:cNvPr>
          <p:cNvSpPr/>
          <p:nvPr/>
        </p:nvSpPr>
        <p:spPr>
          <a:xfrm>
            <a:off x="8623124" y="4961693"/>
            <a:ext cx="19403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depth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nodes. </a:t>
            </a:r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DDFCD18-E8C3-4D10-9C1D-F0C662252829}"/>
              </a:ext>
            </a:extLst>
          </p:cNvPr>
          <p:cNvSpPr/>
          <p:nvPr/>
        </p:nvSpPr>
        <p:spPr>
          <a:xfrm>
            <a:off x="8623124" y="5277846"/>
            <a:ext cx="27214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depth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+1,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</a:t>
            </a:r>
            <a:r>
              <a:rPr lang="en-US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b)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nodes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4831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1CE99236-A951-4839-9E61-D9BB043BDB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5181" y="18255"/>
            <a:ext cx="7391400" cy="1100913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Breadth-first search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6B8C9E21-CC83-439D-962B-EF8D2BF8F5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25296" y="1141338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Expand shallowest unexpanded node</a:t>
            </a:r>
          </a:p>
          <a:p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fringe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FIFO queue, i.e., new successors go at end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EEF247B-8ACE-479D-8083-949F3B360A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764806"/>
              </p:ext>
            </p:extLst>
          </p:nvPr>
        </p:nvGraphicFramePr>
        <p:xfrm>
          <a:off x="1791716" y="2626018"/>
          <a:ext cx="3064888" cy="884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111">
                  <a:extLst>
                    <a:ext uri="{9D8B030D-6E8A-4147-A177-3AD203B41FA5}">
                      <a16:colId xmlns:a16="http://schemas.microsoft.com/office/drawing/2014/main" val="779458255"/>
                    </a:ext>
                  </a:extLst>
                </a:gridCol>
                <a:gridCol w="383111">
                  <a:extLst>
                    <a:ext uri="{9D8B030D-6E8A-4147-A177-3AD203B41FA5}">
                      <a16:colId xmlns:a16="http://schemas.microsoft.com/office/drawing/2014/main" val="1926352070"/>
                    </a:ext>
                  </a:extLst>
                </a:gridCol>
                <a:gridCol w="383111">
                  <a:extLst>
                    <a:ext uri="{9D8B030D-6E8A-4147-A177-3AD203B41FA5}">
                      <a16:colId xmlns:a16="http://schemas.microsoft.com/office/drawing/2014/main" val="2713096209"/>
                    </a:ext>
                  </a:extLst>
                </a:gridCol>
                <a:gridCol w="383111">
                  <a:extLst>
                    <a:ext uri="{9D8B030D-6E8A-4147-A177-3AD203B41FA5}">
                      <a16:colId xmlns:a16="http://schemas.microsoft.com/office/drawing/2014/main" val="3049967258"/>
                    </a:ext>
                  </a:extLst>
                </a:gridCol>
                <a:gridCol w="383111">
                  <a:extLst>
                    <a:ext uri="{9D8B030D-6E8A-4147-A177-3AD203B41FA5}">
                      <a16:colId xmlns:a16="http://schemas.microsoft.com/office/drawing/2014/main" val="1285746675"/>
                    </a:ext>
                  </a:extLst>
                </a:gridCol>
                <a:gridCol w="383111">
                  <a:extLst>
                    <a:ext uri="{9D8B030D-6E8A-4147-A177-3AD203B41FA5}">
                      <a16:colId xmlns:a16="http://schemas.microsoft.com/office/drawing/2014/main" val="1188271989"/>
                    </a:ext>
                  </a:extLst>
                </a:gridCol>
                <a:gridCol w="383111">
                  <a:extLst>
                    <a:ext uri="{9D8B030D-6E8A-4147-A177-3AD203B41FA5}">
                      <a16:colId xmlns:a16="http://schemas.microsoft.com/office/drawing/2014/main" val="3301909047"/>
                    </a:ext>
                  </a:extLst>
                </a:gridCol>
                <a:gridCol w="383111">
                  <a:extLst>
                    <a:ext uri="{9D8B030D-6E8A-4147-A177-3AD203B41FA5}">
                      <a16:colId xmlns:a16="http://schemas.microsoft.com/office/drawing/2014/main" val="1484654926"/>
                    </a:ext>
                  </a:extLst>
                </a:gridCol>
              </a:tblGrid>
              <a:tr h="427737">
                <a:tc gridSpan="8"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OPEN_LIST, b =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777797"/>
                  </a:ext>
                </a:extLst>
              </a:tr>
              <a:tr h="4277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815237"/>
                  </a:ext>
                </a:extLst>
              </a:tr>
            </a:tbl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D417CF8-341D-4166-A413-4EB4C1447BA3}"/>
              </a:ext>
            </a:extLst>
          </p:cNvPr>
          <p:cNvCxnSpPr>
            <a:cxnSpLocks/>
          </p:cNvCxnSpPr>
          <p:nvPr/>
        </p:nvCxnSpPr>
        <p:spPr>
          <a:xfrm flipH="1">
            <a:off x="1782933" y="3066126"/>
            <a:ext cx="307367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Image result for sad face">
            <a:extLst>
              <a:ext uri="{FF2B5EF4-FFF2-40B4-BE49-F238E27FC236}">
                <a16:creationId xmlns:a16="http://schemas.microsoft.com/office/drawing/2014/main" id="{58D5F79B-50C6-4CA7-9CB6-ADC8ACBBC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7161" flipH="1">
            <a:off x="768711" y="2694394"/>
            <a:ext cx="415968" cy="39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EDBA86D-9A95-47F0-B47D-C5C390637FF3}"/>
              </a:ext>
            </a:extLst>
          </p:cNvPr>
          <p:cNvSpPr/>
          <p:nvPr/>
        </p:nvSpPr>
        <p:spPr>
          <a:xfrm>
            <a:off x="9380969" y="2330196"/>
            <a:ext cx="2072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node that have been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expanded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8C309B-27F3-4FF4-88C9-1123F4FF20AD}"/>
              </a:ext>
            </a:extLst>
          </p:cNvPr>
          <p:cNvSpPr/>
          <p:nvPr/>
        </p:nvSpPr>
        <p:spPr>
          <a:xfrm>
            <a:off x="5321095" y="6080577"/>
            <a:ext cx="36236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Nodes that have been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1616BC-5C12-4153-A9FD-9E2978A6E5AB}"/>
              </a:ext>
            </a:extLst>
          </p:cNvPr>
          <p:cNvSpPr/>
          <p:nvPr/>
        </p:nvSpPr>
        <p:spPr>
          <a:xfrm>
            <a:off x="5706798" y="3948538"/>
            <a:ext cx="32221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Nodes that have been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expanded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778D335-0BB0-4B97-931B-97845741DFD3}"/>
              </a:ext>
            </a:extLst>
          </p:cNvPr>
          <p:cNvSpPr/>
          <p:nvPr/>
        </p:nvSpPr>
        <p:spPr>
          <a:xfrm>
            <a:off x="7759337" y="2558454"/>
            <a:ext cx="505097" cy="435429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73ED53-1B0E-40C0-98A9-60D47C2645F2}"/>
              </a:ext>
            </a:extLst>
          </p:cNvPr>
          <p:cNvSpPr/>
          <p:nvPr/>
        </p:nvSpPr>
        <p:spPr>
          <a:xfrm>
            <a:off x="6200500" y="3511928"/>
            <a:ext cx="537160" cy="39822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27625E6-D431-4414-90F9-542BF78F6308}"/>
              </a:ext>
            </a:extLst>
          </p:cNvPr>
          <p:cNvSpPr/>
          <p:nvPr/>
        </p:nvSpPr>
        <p:spPr>
          <a:xfrm>
            <a:off x="9313185" y="3511927"/>
            <a:ext cx="505097" cy="435429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1E913F6-5CB3-400E-948D-5C037E9FF132}"/>
              </a:ext>
            </a:extLst>
          </p:cNvPr>
          <p:cNvSpPr/>
          <p:nvPr/>
        </p:nvSpPr>
        <p:spPr>
          <a:xfrm>
            <a:off x="5407167" y="4480034"/>
            <a:ext cx="505097" cy="435429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27750FE-9D9D-42AE-963F-53B86EEFBDDB}"/>
              </a:ext>
            </a:extLst>
          </p:cNvPr>
          <p:cNvSpPr/>
          <p:nvPr/>
        </p:nvSpPr>
        <p:spPr>
          <a:xfrm>
            <a:off x="7036526" y="4497782"/>
            <a:ext cx="505097" cy="435429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9CECE28-74D0-4CC9-A4B1-FE9BB0873EF4}"/>
              </a:ext>
            </a:extLst>
          </p:cNvPr>
          <p:cNvSpPr/>
          <p:nvPr/>
        </p:nvSpPr>
        <p:spPr>
          <a:xfrm>
            <a:off x="8631825" y="4492899"/>
            <a:ext cx="505097" cy="435429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517F7A8-D99C-4BFD-B1B6-D9D7A632A3C4}"/>
              </a:ext>
            </a:extLst>
          </p:cNvPr>
          <p:cNvSpPr/>
          <p:nvPr/>
        </p:nvSpPr>
        <p:spPr>
          <a:xfrm>
            <a:off x="10164741" y="4506160"/>
            <a:ext cx="505097" cy="43542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8DA1BC6-4C8E-4938-BF4C-28F052AF7BEB}"/>
              </a:ext>
            </a:extLst>
          </p:cNvPr>
          <p:cNvSpPr/>
          <p:nvPr/>
        </p:nvSpPr>
        <p:spPr>
          <a:xfrm>
            <a:off x="5044002" y="5498947"/>
            <a:ext cx="505097" cy="43542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FC70F8A-1FBB-4E6E-BE18-CCDEAACB9410}"/>
              </a:ext>
            </a:extLst>
          </p:cNvPr>
          <p:cNvSpPr/>
          <p:nvPr/>
        </p:nvSpPr>
        <p:spPr>
          <a:xfrm>
            <a:off x="5906474" y="5514846"/>
            <a:ext cx="505097" cy="43542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D86212F-E07C-493C-907B-CD14B2B62D97}"/>
              </a:ext>
            </a:extLst>
          </p:cNvPr>
          <p:cNvSpPr/>
          <p:nvPr/>
        </p:nvSpPr>
        <p:spPr>
          <a:xfrm>
            <a:off x="6599029" y="5492671"/>
            <a:ext cx="505097" cy="43542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085F991-C426-42D7-9C3B-E8D3D151F2B8}"/>
              </a:ext>
            </a:extLst>
          </p:cNvPr>
          <p:cNvSpPr/>
          <p:nvPr/>
        </p:nvSpPr>
        <p:spPr>
          <a:xfrm>
            <a:off x="7560773" y="5526602"/>
            <a:ext cx="505097" cy="43542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4EBACA8-C03F-44E3-9536-3992964757ED}"/>
              </a:ext>
            </a:extLst>
          </p:cNvPr>
          <p:cNvSpPr/>
          <p:nvPr/>
        </p:nvSpPr>
        <p:spPr>
          <a:xfrm>
            <a:off x="8249351" y="5492671"/>
            <a:ext cx="505097" cy="43542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DB6B07F-65FD-4E1B-ACD2-22BAEAB6536E}"/>
              </a:ext>
            </a:extLst>
          </p:cNvPr>
          <p:cNvSpPr/>
          <p:nvPr/>
        </p:nvSpPr>
        <p:spPr>
          <a:xfrm>
            <a:off x="9187395" y="5492671"/>
            <a:ext cx="505097" cy="43542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B515C26-C6DE-478F-A5F6-0FB02614775A}"/>
              </a:ext>
            </a:extLst>
          </p:cNvPr>
          <p:cNvCxnSpPr>
            <a:cxnSpLocks/>
            <a:stCxn id="2" idx="4"/>
            <a:endCxn id="13" idx="0"/>
          </p:cNvCxnSpPr>
          <p:nvPr/>
        </p:nvCxnSpPr>
        <p:spPr>
          <a:xfrm flipH="1">
            <a:off x="6469080" y="2993883"/>
            <a:ext cx="1542806" cy="5180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2DC733F-5ACD-43EF-B7DB-4E87AACF6535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8020670" y="2982798"/>
            <a:ext cx="1545064" cy="5291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4F0F73F-CB6A-418C-876D-8A38C6BDC396}"/>
              </a:ext>
            </a:extLst>
          </p:cNvPr>
          <p:cNvCxnSpPr>
            <a:cxnSpLocks/>
            <a:stCxn id="13" idx="4"/>
            <a:endCxn id="15" idx="0"/>
          </p:cNvCxnSpPr>
          <p:nvPr/>
        </p:nvCxnSpPr>
        <p:spPr>
          <a:xfrm flipH="1">
            <a:off x="5659716" y="3910150"/>
            <a:ext cx="809364" cy="5698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0947894-6078-4B92-A7BF-23464DD9396A}"/>
              </a:ext>
            </a:extLst>
          </p:cNvPr>
          <p:cNvCxnSpPr>
            <a:cxnSpLocks/>
            <a:stCxn id="13" idx="4"/>
            <a:endCxn id="16" idx="0"/>
          </p:cNvCxnSpPr>
          <p:nvPr/>
        </p:nvCxnSpPr>
        <p:spPr>
          <a:xfrm>
            <a:off x="6469080" y="3910150"/>
            <a:ext cx="819995" cy="5876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1E2EBA1-F835-4D6A-953B-06A3A5100734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9630883" y="3942147"/>
            <a:ext cx="786407" cy="5640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63C9655-5BE9-4E05-A346-EAE4733B519D}"/>
              </a:ext>
            </a:extLst>
          </p:cNvPr>
          <p:cNvCxnSpPr>
            <a:cxnSpLocks/>
          </p:cNvCxnSpPr>
          <p:nvPr/>
        </p:nvCxnSpPr>
        <p:spPr>
          <a:xfrm flipH="1">
            <a:off x="8849295" y="3916744"/>
            <a:ext cx="809364" cy="5698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CF8B42C-D90A-449C-90F2-9B44B6175198}"/>
              </a:ext>
            </a:extLst>
          </p:cNvPr>
          <p:cNvCxnSpPr>
            <a:cxnSpLocks/>
            <a:endCxn id="19" idx="0"/>
          </p:cNvCxnSpPr>
          <p:nvPr/>
        </p:nvCxnSpPr>
        <p:spPr>
          <a:xfrm flipH="1">
            <a:off x="5296551" y="4890134"/>
            <a:ext cx="357374" cy="6088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62356F3-6172-4B95-A840-D7EDBB086109}"/>
              </a:ext>
            </a:extLst>
          </p:cNvPr>
          <p:cNvCxnSpPr>
            <a:cxnSpLocks/>
          </p:cNvCxnSpPr>
          <p:nvPr/>
        </p:nvCxnSpPr>
        <p:spPr>
          <a:xfrm flipH="1">
            <a:off x="6939647" y="4917579"/>
            <a:ext cx="357374" cy="6088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68FE793-74C6-4978-985A-8ECE60EB00CC}"/>
              </a:ext>
            </a:extLst>
          </p:cNvPr>
          <p:cNvCxnSpPr>
            <a:cxnSpLocks/>
          </p:cNvCxnSpPr>
          <p:nvPr/>
        </p:nvCxnSpPr>
        <p:spPr>
          <a:xfrm flipH="1">
            <a:off x="8521645" y="4893629"/>
            <a:ext cx="357374" cy="6088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04462C0-26D3-4D67-959F-93F042B1D1E7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5667257" y="4898709"/>
            <a:ext cx="491766" cy="6161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6C8B9FB-B15A-4F8D-92E6-B2EEA91304C0}"/>
              </a:ext>
            </a:extLst>
          </p:cNvPr>
          <p:cNvCxnSpPr>
            <a:cxnSpLocks/>
          </p:cNvCxnSpPr>
          <p:nvPr/>
        </p:nvCxnSpPr>
        <p:spPr>
          <a:xfrm>
            <a:off x="7317883" y="4915463"/>
            <a:ext cx="491766" cy="6161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EF71FD0-6932-49C1-B241-27AE51BFE2F6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8876323" y="4950241"/>
            <a:ext cx="563621" cy="5424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17D4CD74-2191-4A50-BB30-AC03403D1841}"/>
              </a:ext>
            </a:extLst>
          </p:cNvPr>
          <p:cNvSpPr/>
          <p:nvPr/>
        </p:nvSpPr>
        <p:spPr>
          <a:xfrm>
            <a:off x="643175" y="3964259"/>
            <a:ext cx="3927998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9163" lvl="3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+ b + b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</a:t>
            </a:r>
            <a:r>
              <a:rPr lang="en-US" sz="24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2+1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b) </a:t>
            </a:r>
          </a:p>
          <a:p>
            <a:pPr marL="919163" lvl="3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+ 2 + 4 + (8 – 2)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B87AE37-5312-44F8-BD31-6246C06C18DA}"/>
              </a:ext>
            </a:extLst>
          </p:cNvPr>
          <p:cNvSpPr/>
          <p:nvPr/>
        </p:nvSpPr>
        <p:spPr>
          <a:xfrm>
            <a:off x="990701" y="5502442"/>
            <a:ext cx="3860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of nodes generated at depth 2+1 </a:t>
            </a:r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1E063F0-A92B-4786-8F54-84FCC78F20BF}"/>
              </a:ext>
            </a:extLst>
          </p:cNvPr>
          <p:cNvSpPr/>
          <p:nvPr/>
        </p:nvSpPr>
        <p:spPr>
          <a:xfrm>
            <a:off x="8319495" y="2506417"/>
            <a:ext cx="1152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depth 0 </a:t>
            </a:r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07A25AC-AA8C-485D-99A6-D0A3B2923E79}"/>
              </a:ext>
            </a:extLst>
          </p:cNvPr>
          <p:cNvSpPr/>
          <p:nvPr/>
        </p:nvSpPr>
        <p:spPr>
          <a:xfrm>
            <a:off x="9865467" y="3515623"/>
            <a:ext cx="1152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depth 1 </a:t>
            </a:r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D652AF2-CD3C-4CC9-82B5-8A23FB60C0D7}"/>
              </a:ext>
            </a:extLst>
          </p:cNvPr>
          <p:cNvSpPr/>
          <p:nvPr/>
        </p:nvSpPr>
        <p:spPr>
          <a:xfrm>
            <a:off x="10627256" y="4572257"/>
            <a:ext cx="1152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depth 2 </a:t>
            </a:r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AA04ACD-DFFC-4977-9D9A-3B003D4B5DEA}"/>
              </a:ext>
            </a:extLst>
          </p:cNvPr>
          <p:cNvSpPr/>
          <p:nvPr/>
        </p:nvSpPr>
        <p:spPr>
          <a:xfrm>
            <a:off x="10417289" y="5929215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depth 3 </a:t>
            </a:r>
            <a:endParaRPr lang="en-US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10DFAA58-BF3D-4CB5-8DBF-CE7451F6C994}"/>
              </a:ext>
            </a:extLst>
          </p:cNvPr>
          <p:cNvSpPr/>
          <p:nvPr/>
        </p:nvSpPr>
        <p:spPr>
          <a:xfrm>
            <a:off x="9872890" y="5496176"/>
            <a:ext cx="505097" cy="43542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FC0C918A-243F-490F-92ED-315A7A193D54}"/>
              </a:ext>
            </a:extLst>
          </p:cNvPr>
          <p:cNvSpPr/>
          <p:nvPr/>
        </p:nvSpPr>
        <p:spPr>
          <a:xfrm>
            <a:off x="10776417" y="5497427"/>
            <a:ext cx="505097" cy="43542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CD02E07-3BEC-4143-AD53-995DC6720290}"/>
              </a:ext>
            </a:extLst>
          </p:cNvPr>
          <p:cNvCxnSpPr>
            <a:cxnSpLocks/>
          </p:cNvCxnSpPr>
          <p:nvPr/>
        </p:nvCxnSpPr>
        <p:spPr>
          <a:xfrm>
            <a:off x="10470920" y="4936296"/>
            <a:ext cx="563621" cy="54243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6AEC3DC-01A8-4E8C-A1BC-A775FB62F641}"/>
              </a:ext>
            </a:extLst>
          </p:cNvPr>
          <p:cNvCxnSpPr>
            <a:cxnSpLocks/>
          </p:cNvCxnSpPr>
          <p:nvPr/>
        </p:nvCxnSpPr>
        <p:spPr>
          <a:xfrm flipH="1">
            <a:off x="10102206" y="4906032"/>
            <a:ext cx="357374" cy="608813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A0B7520D-FF58-42B8-8134-E03D1DE0C7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497303"/>
              </p:ext>
            </p:extLst>
          </p:nvPr>
        </p:nvGraphicFramePr>
        <p:xfrm>
          <a:off x="6247702" y="922855"/>
          <a:ext cx="3064888" cy="884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111">
                  <a:extLst>
                    <a:ext uri="{9D8B030D-6E8A-4147-A177-3AD203B41FA5}">
                      <a16:colId xmlns:a16="http://schemas.microsoft.com/office/drawing/2014/main" val="779458255"/>
                    </a:ext>
                  </a:extLst>
                </a:gridCol>
                <a:gridCol w="383111">
                  <a:extLst>
                    <a:ext uri="{9D8B030D-6E8A-4147-A177-3AD203B41FA5}">
                      <a16:colId xmlns:a16="http://schemas.microsoft.com/office/drawing/2014/main" val="1926352070"/>
                    </a:ext>
                  </a:extLst>
                </a:gridCol>
                <a:gridCol w="383111">
                  <a:extLst>
                    <a:ext uri="{9D8B030D-6E8A-4147-A177-3AD203B41FA5}">
                      <a16:colId xmlns:a16="http://schemas.microsoft.com/office/drawing/2014/main" val="2713096209"/>
                    </a:ext>
                  </a:extLst>
                </a:gridCol>
                <a:gridCol w="383111">
                  <a:extLst>
                    <a:ext uri="{9D8B030D-6E8A-4147-A177-3AD203B41FA5}">
                      <a16:colId xmlns:a16="http://schemas.microsoft.com/office/drawing/2014/main" val="3049967258"/>
                    </a:ext>
                  </a:extLst>
                </a:gridCol>
                <a:gridCol w="383111">
                  <a:extLst>
                    <a:ext uri="{9D8B030D-6E8A-4147-A177-3AD203B41FA5}">
                      <a16:colId xmlns:a16="http://schemas.microsoft.com/office/drawing/2014/main" val="1285746675"/>
                    </a:ext>
                  </a:extLst>
                </a:gridCol>
                <a:gridCol w="383111">
                  <a:extLst>
                    <a:ext uri="{9D8B030D-6E8A-4147-A177-3AD203B41FA5}">
                      <a16:colId xmlns:a16="http://schemas.microsoft.com/office/drawing/2014/main" val="1188271989"/>
                    </a:ext>
                  </a:extLst>
                </a:gridCol>
                <a:gridCol w="383111">
                  <a:extLst>
                    <a:ext uri="{9D8B030D-6E8A-4147-A177-3AD203B41FA5}">
                      <a16:colId xmlns:a16="http://schemas.microsoft.com/office/drawing/2014/main" val="3301909047"/>
                    </a:ext>
                  </a:extLst>
                </a:gridCol>
                <a:gridCol w="383111">
                  <a:extLst>
                    <a:ext uri="{9D8B030D-6E8A-4147-A177-3AD203B41FA5}">
                      <a16:colId xmlns:a16="http://schemas.microsoft.com/office/drawing/2014/main" val="1484654926"/>
                    </a:ext>
                  </a:extLst>
                </a:gridCol>
              </a:tblGrid>
              <a:tr h="427737">
                <a:tc gridSpan="8"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OPEN_LIST, b =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777797"/>
                  </a:ext>
                </a:extLst>
              </a:tr>
              <a:tr h="4277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815237"/>
                  </a:ext>
                </a:extLst>
              </a:tr>
            </a:tbl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A86D938-2E3B-4307-BD37-7DB87BFC0974}"/>
              </a:ext>
            </a:extLst>
          </p:cNvPr>
          <p:cNvCxnSpPr/>
          <p:nvPr/>
        </p:nvCxnSpPr>
        <p:spPr>
          <a:xfrm flipH="1">
            <a:off x="4856603" y="1781777"/>
            <a:ext cx="1343897" cy="844241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4670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313" y="37292"/>
            <a:ext cx="8001000" cy="843713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Analysis : </a:t>
            </a:r>
            <a:r>
              <a:rPr lang="en-US" altLang="en-US" sz="3200" dirty="0">
                <a:latin typeface="+mn-lt"/>
              </a:rPr>
              <a:t>Cost of breadth-first search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313" y="1114907"/>
            <a:ext cx="10032240" cy="5267605"/>
          </a:xfrm>
        </p:spPr>
        <p:txBody>
          <a:bodyPr>
            <a:noAutofit/>
          </a:bodyPr>
          <a:lstStyle/>
          <a:p>
            <a:pPr marL="463550" indent="-463550"/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Worst-case Space complexity (measured in no. of nodes in memory)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nodes at depth d of the search tree are in the fringe, when the procedure finds the goal state.  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(D, E, F, G)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nodes at depth d +1 in a tree with branching factor b is</a:t>
            </a:r>
          </a:p>
          <a:p>
            <a:pPr marL="914400" lvl="1" indent="-45720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b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d+1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nodes. Thus it is bound by O(b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d+1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(exponential space)</a:t>
            </a:r>
          </a:p>
          <a:p>
            <a:pPr marL="1371600" lvl="1" indent="-452438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goal node is at the rightmost node of depth d, then all the b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-1 nodes are expanded before the process selects from the Queue the last node at the depth d and tests whether it is a goal node. 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G, H, I, J, K, L,M)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lvl="2" indent="-452438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 the process selects this last node G at depth d, the FIFO Queue has b(b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1) nodes generated at depth d+1 plus the last node at depth d. (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G, H, I, J, K, L,M)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6363" lvl="1" indent="-457200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most majority of nodes at depth 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majority of nodes at depth d+1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b(b</a:t>
            </a:r>
            <a:r>
              <a:rPr lang="en-US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nodes = O(b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d+1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(keeps every node in memory)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2" descr="Image result for sad face">
            <a:extLst>
              <a:ext uri="{FF2B5EF4-FFF2-40B4-BE49-F238E27FC236}">
                <a16:creationId xmlns:a16="http://schemas.microsoft.com/office/drawing/2014/main" id="{3322779F-07F2-4724-8B89-4E4E3CF7A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7431" flipH="1">
            <a:off x="694111" y="5636317"/>
            <a:ext cx="442032" cy="41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7301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085" y="282553"/>
            <a:ext cx="8001000" cy="103632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Analysis : </a:t>
            </a:r>
            <a:r>
              <a:rPr lang="en-US" sz="3200" dirty="0">
                <a:latin typeface="+mn-lt"/>
              </a:rPr>
              <a:t>Cost</a:t>
            </a:r>
            <a:r>
              <a:rPr lang="en-US" altLang="en-US" sz="3200" dirty="0">
                <a:latin typeface="+mn-lt"/>
              </a:rPr>
              <a:t> of breadth-first search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3146" y="1591320"/>
            <a:ext cx="8796542" cy="30706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Assume goal node at depth d with constant branching factor b</a:t>
            </a:r>
          </a:p>
          <a:p>
            <a:pPr marL="463550" indent="-463550"/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Memory requirements are a bigger problem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time requirements for BFS. </a:t>
            </a:r>
          </a:p>
          <a:p>
            <a:pPr marL="914400" lvl="1" indent="-4572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e.g.,  Search for a node at depth 12 with b = 10 requires 1 petabyte memory for 10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nodes, with 13 days of execution time</a:t>
            </a:r>
          </a:p>
          <a:p>
            <a:pPr marL="914400" lvl="1" indent="-45720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(when 1 million of nodes/sec; 1000 bytes/node).</a:t>
            </a:r>
          </a:p>
          <a:p>
            <a:pPr marL="463550" indent="-46355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Exponential complexity problems become unmanageable.</a:t>
            </a:r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8221B5-A54D-4A57-B0D6-03D5E8DB9F58}"/>
              </a:ext>
            </a:extLst>
          </p:cNvPr>
          <p:cNvSpPr/>
          <p:nvPr/>
        </p:nvSpPr>
        <p:spPr>
          <a:xfrm>
            <a:off x="1642738" y="4934408"/>
            <a:ext cx="83838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megabyte is equal to 1,048,576 megabytes (2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bytes). One million bytes.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gigabyte is equal to 1,024 megabytes (2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bytes). One billion bytes.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terabyte is equal to 1,024 gigabytes (2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bytes). One trillion bytes.</a:t>
            </a:r>
          </a:p>
          <a:p>
            <a:r>
              <a:rPr lang="en-US"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petabyte is equal to 1,024 terabytes (2</a:t>
            </a:r>
            <a:r>
              <a:rPr lang="en-US" sz="2000" baseline="30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bytes). One quadrillion bytes.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74762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454" y="231058"/>
            <a:ext cx="10223092" cy="98814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Analysis: </a:t>
            </a:r>
            <a:r>
              <a:rPr lang="en-US" sz="2600" dirty="0">
                <a:latin typeface="+mn-lt"/>
              </a:rPr>
              <a:t>Time and memory requirements for breadth-first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1" y="1219200"/>
            <a:ext cx="9144000" cy="125789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 what happens with branching factor b=10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Expand rate at 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 node (i.e., roughly 10,000 nodes/second?)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bytes/node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410877"/>
                  </p:ext>
                </p:extLst>
              </p:nvPr>
            </p:nvGraphicFramePr>
            <p:xfrm>
              <a:off x="1219201" y="2544763"/>
              <a:ext cx="9144000" cy="411480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118843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43129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16956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35470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121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rgbClr val="0000FF"/>
                              </a:solidFill>
                            </a:rPr>
                            <a:t>Depth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rgbClr val="0000FF"/>
                              </a:solidFill>
                            </a:rPr>
                            <a:t>Nodes (b = 10) for a tree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rgbClr val="0000FF"/>
                              </a:solidFill>
                            </a:rPr>
                            <a:t>Time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rgbClr val="0000FF"/>
                              </a:solidFill>
                            </a:rPr>
                            <a:t>Memory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1219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 milliseconds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 byte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1219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.1 seconds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 kilobytes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1219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11,111</a:t>
                          </a:r>
                          <a:endParaRPr lang="en-US" sz="2400" baseline="30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 minutes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 megabyte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1219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1,111,111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r>
                            <a:rPr lang="en-US" sz="2400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 minutes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111 megabyte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1219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111,111,111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r>
                            <a:rPr lang="en-US" sz="2400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31 hours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 gigabytes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1219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11,111,111,111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r>
                            <a:rPr lang="en-US" sz="2400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128 days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 terabyte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5460692"/>
                      </a:ext>
                    </a:extLst>
                  </a:tr>
                  <a:tr h="41219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1,111,111,111,111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r>
                            <a:rPr lang="en-US" sz="2400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 years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111 terabytes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1219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111,111,111,111,111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r>
                            <a:rPr lang="en-US" sz="2400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3,500 years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11,111 terabytes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410877"/>
                  </p:ext>
                </p:extLst>
              </p:nvPr>
            </p:nvGraphicFramePr>
            <p:xfrm>
              <a:off x="1219201" y="2544763"/>
              <a:ext cx="9144000" cy="411480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118843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43129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16956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35470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rgbClr val="0000FF"/>
                              </a:solidFill>
                            </a:rPr>
                            <a:t>Depth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rgbClr val="0000FF"/>
                              </a:solidFill>
                            </a:rPr>
                            <a:t>Nodes (b = 10) for a tree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rgbClr val="0000FF"/>
                              </a:solidFill>
                            </a:rPr>
                            <a:t>Time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rgbClr val="0000FF"/>
                              </a:solidFill>
                            </a:rPr>
                            <a:t>Memory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 milliseconds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 byte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.1 seconds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 kilobytes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11,111</a:t>
                          </a:r>
                          <a:endParaRPr lang="en-US" sz="2400" baseline="30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 minutes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 megabyte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4991" t="-396053" r="-132327" b="-42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 minutes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111 megabyte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4991" t="-502667" r="-132327" b="-3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31 hours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 gigabytes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4991" t="-602667" r="-132327" b="-2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128 days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 terabyte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54606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4991" t="-702667" r="-132327" b="-1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 years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111 terabytes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4991" t="-802667" r="-132327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3,500 years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11,111 terabytes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2" descr="Image result for sad face">
            <a:extLst>
              <a:ext uri="{FF2B5EF4-FFF2-40B4-BE49-F238E27FC236}">
                <a16:creationId xmlns:a16="http://schemas.microsoft.com/office/drawing/2014/main" id="{4B0865E5-DED9-4596-AF4C-C3E02BF7B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4753" y="2000922"/>
            <a:ext cx="355055" cy="33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060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A710D04-94C6-4868-9568-C6DE0C3690A6}"/>
              </a:ext>
            </a:extLst>
          </p:cNvPr>
          <p:cNvSpPr txBox="1"/>
          <p:nvPr/>
        </p:nvSpPr>
        <p:spPr>
          <a:xfrm>
            <a:off x="969619" y="551505"/>
            <a:ext cx="8890034" cy="638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5D6E72-11BB-4B1C-B16A-1243DAA3518D}"/>
              </a:ext>
            </a:extLst>
          </p:cNvPr>
          <p:cNvSpPr/>
          <p:nvPr/>
        </p:nvSpPr>
        <p:spPr>
          <a:xfrm>
            <a:off x="1198179" y="485368"/>
            <a:ext cx="60509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cs typeface="Times New Roman" panose="02020603050405020304" pitchFamily="18" charset="0"/>
              </a:rPr>
              <a:t>Problem </a:t>
            </a:r>
            <a:r>
              <a:rPr lang="en-US" sz="3200" dirty="0">
                <a:cs typeface="Times New Roman" panose="02020603050405020304" pitchFamily="18" charset="0"/>
              </a:rPr>
              <a:t>Solving</a:t>
            </a:r>
            <a:r>
              <a:rPr lang="en-US" sz="3600" dirty="0">
                <a:cs typeface="Times New Roman" panose="02020603050405020304" pitchFamily="18" charset="0"/>
              </a:rPr>
              <a:t> as Search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BA8902-5CF0-403A-BAD2-3C05C8174FA7}"/>
              </a:ext>
            </a:extLst>
          </p:cNvPr>
          <p:cNvSpPr/>
          <p:nvPr/>
        </p:nvSpPr>
        <p:spPr>
          <a:xfrm>
            <a:off x="1198179" y="1610290"/>
            <a:ext cx="930128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Search space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 of states reachable from an initial state S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via a (possibly empty/finite/infinite) sequence of state transitions.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achieve the problem’s goal 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search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space for 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(possibly optimal)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sequence of transitions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starting from S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leading to a goal state; 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execute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(orderly)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actions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associated to each transition in the identified sequence.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Depending on the features of the agent’s world (such as, for contingency problems[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Nondeterministic and/or partially observable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]), the two steps above can be interleaved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863128-81DA-4CC6-8CF3-90143FE88029}"/>
              </a:ext>
            </a:extLst>
          </p:cNvPr>
          <p:cNvSpPr txBox="1"/>
          <p:nvPr/>
        </p:nvSpPr>
        <p:spPr>
          <a:xfrm>
            <a:off x="10351682" y="3244273"/>
            <a:ext cx="1256145" cy="369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Find a path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E3CCE1-649A-45CE-B304-13ABAD2593AC}"/>
              </a:ext>
            </a:extLst>
          </p:cNvPr>
          <p:cNvSpPr txBox="1"/>
          <p:nvPr/>
        </p:nvSpPr>
        <p:spPr>
          <a:xfrm>
            <a:off x="10335491" y="3810892"/>
            <a:ext cx="1717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Then execute their associated actions</a:t>
            </a:r>
          </a:p>
        </p:txBody>
      </p:sp>
    </p:spTree>
    <p:extLst>
      <p:ext uri="{BB962C8B-B14F-4D97-AF65-F5344CB8AC3E}">
        <p14:creationId xmlns:p14="http://schemas.microsoft.com/office/powerpoint/2010/main" val="155843251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3014" y="130626"/>
            <a:ext cx="7915874" cy="103632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Analysis : </a:t>
            </a:r>
            <a:r>
              <a:rPr lang="en-US" sz="2800" dirty="0">
                <a:latin typeface="+mn-lt"/>
              </a:rPr>
              <a:t>Optimality</a:t>
            </a:r>
            <a:r>
              <a:rPr lang="en-US" altLang="en-US" sz="2800" dirty="0">
                <a:latin typeface="+mn-lt"/>
              </a:rPr>
              <a:t> of breadth-first search</a:t>
            </a:r>
            <a:endParaRPr lang="en-US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3014" y="1145176"/>
            <a:ext cx="8259747" cy="55604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Assume goal node at depth d with constant branching factor b</a:t>
            </a:r>
          </a:p>
          <a:p>
            <a:pPr marL="463550" indent="-46355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Features</a:t>
            </a:r>
          </a:p>
          <a:p>
            <a:pPr marL="914400" lvl="1" indent="-457200">
              <a:spcBef>
                <a:spcPts val="12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 to implement</a:t>
            </a:r>
          </a:p>
          <a:p>
            <a:pPr marL="914400" lvl="1" indent="-457200">
              <a:spcBef>
                <a:spcPts val="12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Breadth-first search is clearly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(if b is finite)</a:t>
            </a:r>
          </a:p>
          <a:p>
            <a:pPr marL="914400" lvl="1" indent="-457200">
              <a:spcBef>
                <a:spcPts val="12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it optimal (time and space)? 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depends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(always find the shallowest goal)</a:t>
            </a:r>
          </a:p>
          <a:p>
            <a:pPr marL="914400" lvl="1" indent="-457200">
              <a:spcBef>
                <a:spcPts val="12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Finds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shortest path solution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necessarily least-cost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unless all operators have equal cost)</a:t>
            </a:r>
          </a:p>
          <a:p>
            <a:pPr marL="1376363" lvl="2" indent="-461963">
              <a:spcBef>
                <a:spcPts val="12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Breadth-first search always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finds the shallowest goal state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 path of least number of nodes from the root to this goal).</a:t>
            </a:r>
          </a:p>
          <a:p>
            <a:pPr marL="1376363" lvl="2" indent="-461963">
              <a:spcBef>
                <a:spcPts val="12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path to that goal state may have a higher cost than one to a deeper goal state.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pic>
        <p:nvPicPr>
          <p:cNvPr id="4" name="Picture 2" descr="Image result for sad face">
            <a:extLst>
              <a:ext uri="{FF2B5EF4-FFF2-40B4-BE49-F238E27FC236}">
                <a16:creationId xmlns:a16="http://schemas.microsoft.com/office/drawing/2014/main" id="{2E9813D0-0F2E-49C6-9904-DFA1AFECC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2095" y="1145176"/>
            <a:ext cx="631698" cy="59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81891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65464"/>
            <a:ext cx="8683752" cy="103632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Analysis : </a:t>
            </a:r>
            <a:r>
              <a:rPr lang="en-US" sz="3200" dirty="0">
                <a:latin typeface="+mn-lt"/>
              </a:rPr>
              <a:t>Optimality</a:t>
            </a:r>
            <a:r>
              <a:rPr lang="en-US" altLang="en-US" sz="3200" dirty="0">
                <a:latin typeface="+mn-lt"/>
              </a:rPr>
              <a:t> of breadth-first search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7DA5799-4D77-45DE-8C66-9FE258EA918D}"/>
              </a:ext>
            </a:extLst>
          </p:cNvPr>
          <p:cNvSpPr/>
          <p:nvPr/>
        </p:nvSpPr>
        <p:spPr>
          <a:xfrm>
            <a:off x="3294994" y="2822028"/>
            <a:ext cx="646386" cy="7252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DD88ABF-1CEE-457A-BB78-E3E0EEB9E3E2}"/>
              </a:ext>
            </a:extLst>
          </p:cNvPr>
          <p:cNvSpPr/>
          <p:nvPr/>
        </p:nvSpPr>
        <p:spPr>
          <a:xfrm>
            <a:off x="2343808" y="3983421"/>
            <a:ext cx="646386" cy="7252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087B331-258F-42CE-99A7-E14DEB54C309}"/>
              </a:ext>
            </a:extLst>
          </p:cNvPr>
          <p:cNvSpPr/>
          <p:nvPr/>
        </p:nvSpPr>
        <p:spPr>
          <a:xfrm>
            <a:off x="4251436" y="3983420"/>
            <a:ext cx="646386" cy="725213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C2C9AD8-D804-44F6-8849-8591372DD3A3}"/>
              </a:ext>
            </a:extLst>
          </p:cNvPr>
          <p:cNvSpPr/>
          <p:nvPr/>
        </p:nvSpPr>
        <p:spPr>
          <a:xfrm>
            <a:off x="1462563" y="5097519"/>
            <a:ext cx="646386" cy="70419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6634342-80BF-46D3-85BA-F29055A0A4BE}"/>
              </a:ext>
            </a:extLst>
          </p:cNvPr>
          <p:cNvSpPr/>
          <p:nvPr/>
        </p:nvSpPr>
        <p:spPr>
          <a:xfrm>
            <a:off x="3205662" y="5097517"/>
            <a:ext cx="646386" cy="767257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6109913-5357-434A-893A-913AD702C507}"/>
              </a:ext>
            </a:extLst>
          </p:cNvPr>
          <p:cNvCxnSpPr>
            <a:stCxn id="4" idx="4"/>
            <a:endCxn id="5" idx="0"/>
          </p:cNvCxnSpPr>
          <p:nvPr/>
        </p:nvCxnSpPr>
        <p:spPr>
          <a:xfrm flipH="1">
            <a:off x="2667001" y="3547241"/>
            <a:ext cx="951186" cy="43618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7E5A00E-EC89-4D56-B3EB-3DA7338146D8}"/>
              </a:ext>
            </a:extLst>
          </p:cNvPr>
          <p:cNvCxnSpPr>
            <a:stCxn id="4" idx="4"/>
            <a:endCxn id="6" idx="0"/>
          </p:cNvCxnSpPr>
          <p:nvPr/>
        </p:nvCxnSpPr>
        <p:spPr>
          <a:xfrm>
            <a:off x="3618187" y="3547241"/>
            <a:ext cx="956442" cy="43617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B742534-FDE4-4F88-8299-11413D5194EC}"/>
              </a:ext>
            </a:extLst>
          </p:cNvPr>
          <p:cNvCxnSpPr>
            <a:cxnSpLocks/>
            <a:stCxn id="5" idx="4"/>
            <a:endCxn id="7" idx="0"/>
          </p:cNvCxnSpPr>
          <p:nvPr/>
        </p:nvCxnSpPr>
        <p:spPr>
          <a:xfrm flipH="1">
            <a:off x="1785756" y="4708634"/>
            <a:ext cx="881245" cy="38888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70BCCC8-EC79-43C8-AC22-EA7641A11FE0}"/>
              </a:ext>
            </a:extLst>
          </p:cNvPr>
          <p:cNvCxnSpPr>
            <a:cxnSpLocks/>
            <a:stCxn id="5" idx="4"/>
            <a:endCxn id="8" idx="0"/>
          </p:cNvCxnSpPr>
          <p:nvPr/>
        </p:nvCxnSpPr>
        <p:spPr>
          <a:xfrm>
            <a:off x="2667001" y="4708634"/>
            <a:ext cx="861854" cy="38888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1F87D5BE-AEC1-4F4C-8D8F-65EF7DD9200D}"/>
              </a:ext>
            </a:extLst>
          </p:cNvPr>
          <p:cNvSpPr/>
          <p:nvPr/>
        </p:nvSpPr>
        <p:spPr>
          <a:xfrm>
            <a:off x="2659849" y="3357622"/>
            <a:ext cx="5180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</a:rPr>
              <a:t>10</a:t>
            </a:r>
            <a:endParaRPr lang="en-US" sz="26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3B2AAC2-A3A6-4CB6-AB41-97865A347587}"/>
              </a:ext>
            </a:extLst>
          </p:cNvPr>
          <p:cNvSpPr/>
          <p:nvPr/>
        </p:nvSpPr>
        <p:spPr>
          <a:xfrm>
            <a:off x="4103478" y="3403788"/>
            <a:ext cx="5180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</a:rPr>
              <a:t>24</a:t>
            </a:r>
            <a:endParaRPr lang="en-US" sz="26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9D9479-F5FB-476F-9918-AE826AE32E08}"/>
              </a:ext>
            </a:extLst>
          </p:cNvPr>
          <p:cNvSpPr/>
          <p:nvPr/>
        </p:nvSpPr>
        <p:spPr>
          <a:xfrm>
            <a:off x="1824542" y="4523967"/>
            <a:ext cx="50571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</a:rPr>
              <a:t>11</a:t>
            </a:r>
            <a:endParaRPr lang="en-US" sz="26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048F725-551F-4650-91FE-020A3AA4E3FC}"/>
              </a:ext>
            </a:extLst>
          </p:cNvPr>
          <p:cNvSpPr/>
          <p:nvPr/>
        </p:nvSpPr>
        <p:spPr>
          <a:xfrm>
            <a:off x="3076907" y="4570133"/>
            <a:ext cx="35137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</a:rPr>
              <a:t>8</a:t>
            </a:r>
            <a:endParaRPr lang="en-US" sz="26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8EB903F-F31C-46C0-9E79-9A1F4A74C388}"/>
              </a:ext>
            </a:extLst>
          </p:cNvPr>
          <p:cNvSpPr/>
          <p:nvPr/>
        </p:nvSpPr>
        <p:spPr>
          <a:xfrm>
            <a:off x="953521" y="1129550"/>
            <a:ext cx="90359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09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Breadth-first search 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always finds the shallowest goal state.</a:t>
            </a:r>
          </a:p>
          <a:p>
            <a:pPr marL="8509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path to that goal state may have a higher cost than one to a deeper goal state.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19C444F-C787-4324-ADF0-6B6759D686A5}"/>
              </a:ext>
            </a:extLst>
          </p:cNvPr>
          <p:cNvSpPr/>
          <p:nvPr/>
        </p:nvSpPr>
        <p:spPr>
          <a:xfrm>
            <a:off x="5659821" y="3082533"/>
            <a:ext cx="51395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of AC: 24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of ABE: 10+8=18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9D9202B-6FF3-478D-9C8D-6BF0AE24A7E6}"/>
              </a:ext>
            </a:extLst>
          </p:cNvPr>
          <p:cNvSpPr/>
          <p:nvPr/>
        </p:nvSpPr>
        <p:spPr>
          <a:xfrm>
            <a:off x="5591507" y="4441410"/>
            <a:ext cx="57470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we are looking for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least-cost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solutions, breadth-first is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suboptimal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unless all step costs are identical.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List:  change from A, then BC, and then C D E. C is generated and is a goal.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 descr="Image result for sad face">
            <a:extLst>
              <a:ext uri="{FF2B5EF4-FFF2-40B4-BE49-F238E27FC236}">
                <a16:creationId xmlns:a16="http://schemas.microsoft.com/office/drawing/2014/main" id="{04A3A4EE-9B14-4395-B608-94E678967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447" y="3509459"/>
            <a:ext cx="518091" cy="48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8">
            <a:extLst>
              <a:ext uri="{FF2B5EF4-FFF2-40B4-BE49-F238E27FC236}">
                <a16:creationId xmlns:a16="http://schemas.microsoft.com/office/drawing/2014/main" id="{16FBD6E8-E3FB-45E4-B4F1-DF8E0EEE22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982887"/>
              </p:ext>
            </p:extLst>
          </p:nvPr>
        </p:nvGraphicFramePr>
        <p:xfrm>
          <a:off x="1722302" y="6130506"/>
          <a:ext cx="296672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344">
                  <a:extLst>
                    <a:ext uri="{9D8B030D-6E8A-4147-A177-3AD203B41FA5}">
                      <a16:colId xmlns:a16="http://schemas.microsoft.com/office/drawing/2014/main" val="3486346300"/>
                    </a:ext>
                  </a:extLst>
                </a:gridCol>
                <a:gridCol w="593344">
                  <a:extLst>
                    <a:ext uri="{9D8B030D-6E8A-4147-A177-3AD203B41FA5}">
                      <a16:colId xmlns:a16="http://schemas.microsoft.com/office/drawing/2014/main" val="349751668"/>
                    </a:ext>
                  </a:extLst>
                </a:gridCol>
                <a:gridCol w="593344">
                  <a:extLst>
                    <a:ext uri="{9D8B030D-6E8A-4147-A177-3AD203B41FA5}">
                      <a16:colId xmlns:a16="http://schemas.microsoft.com/office/drawing/2014/main" val="3951877230"/>
                    </a:ext>
                  </a:extLst>
                </a:gridCol>
                <a:gridCol w="593344">
                  <a:extLst>
                    <a:ext uri="{9D8B030D-6E8A-4147-A177-3AD203B41FA5}">
                      <a16:colId xmlns:a16="http://schemas.microsoft.com/office/drawing/2014/main" val="1911790"/>
                    </a:ext>
                  </a:extLst>
                </a:gridCol>
                <a:gridCol w="593344">
                  <a:extLst>
                    <a:ext uri="{9D8B030D-6E8A-4147-A177-3AD203B41FA5}">
                      <a16:colId xmlns:a16="http://schemas.microsoft.com/office/drawing/2014/main" val="30029029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9498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839841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8DB7C07-52BE-425E-B8DD-75C78DB8C0D5}"/>
              </a:ext>
            </a:extLst>
          </p:cNvPr>
          <p:cNvSpPr txBox="1"/>
          <p:nvPr/>
        </p:nvSpPr>
        <p:spPr>
          <a:xfrm>
            <a:off x="3048000" y="324433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+mn-lt"/>
              </a:rPr>
              <a:t>Uniform Cost Search (</a:t>
            </a:r>
            <a:r>
              <a:rPr lang="en-US" sz="2800" dirty="0" err="1">
                <a:latin typeface="+mn-lt"/>
              </a:rPr>
              <a:t>Branch&amp;Bound</a:t>
            </a:r>
            <a:r>
              <a:rPr lang="en-US" sz="2800" dirty="0">
                <a:latin typeface="+mn-lt"/>
              </a:rPr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23597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8638" y="350837"/>
            <a:ext cx="9067800" cy="1006015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Uniform Cost Search (</a:t>
            </a:r>
            <a:r>
              <a:rPr lang="en-US" sz="3600" dirty="0" err="1">
                <a:latin typeface="+mn-lt"/>
              </a:rPr>
              <a:t>Branch&amp;Bound</a:t>
            </a:r>
            <a:r>
              <a:rPr lang="en-US" sz="3600" dirty="0">
                <a:latin typeface="+mn-lt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58836" y="1642920"/>
            <a:ext cx="8234094" cy="4557814"/>
          </a:xfrm>
        </p:spPr>
        <p:txBody>
          <a:bodyPr>
            <a:noAutofit/>
          </a:bodyPr>
          <a:lstStyle/>
          <a:p>
            <a:pPr marL="461963" indent="-461963"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QueueingFn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SortByCostSoFar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indent="-461963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 from root to current node n is g(n)</a:t>
            </a:r>
          </a:p>
          <a:p>
            <a:pPr marL="461963" lvl="1" indent="-461963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 operator/action costs along path</a:t>
            </a:r>
          </a:p>
          <a:p>
            <a:pPr marL="461963" indent="-461963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goal found is least-cost solution</a:t>
            </a:r>
          </a:p>
          <a:p>
            <a:pPr marL="461963" indent="-461963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 &amp; time can be exponential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</a:t>
            </a:r>
          </a:p>
          <a:p>
            <a:pPr marL="914400" indent="-461963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Explore large subtrees with inexpensive steps before useful paths with costly steps</a:t>
            </a:r>
          </a:p>
          <a:p>
            <a:pPr marL="461963" indent="-461963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and space complexity are O(b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d+1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if costs are equal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919163" lvl="1" indent="-461963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otherwise, complexity related to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 of optimal solution</a:t>
            </a:r>
          </a:p>
        </p:txBody>
      </p:sp>
      <p:pic>
        <p:nvPicPr>
          <p:cNvPr id="4" name="Picture 2" descr="Image result for sad face">
            <a:extLst>
              <a:ext uri="{FF2B5EF4-FFF2-40B4-BE49-F238E27FC236}">
                <a16:creationId xmlns:a16="http://schemas.microsoft.com/office/drawing/2014/main" id="{A539E86C-00A4-454E-B3E1-34FC21E0F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447" y="3509458"/>
            <a:ext cx="436181" cy="41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40591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9606BF6-E4A5-4F13-8B07-8516220A08DE}"/>
                  </a:ext>
                </a:extLst>
              </p:cNvPr>
              <p:cNvSpPr txBox="1"/>
              <p:nvPr/>
            </p:nvSpPr>
            <p:spPr>
              <a:xfrm>
                <a:off x="1219200" y="1060704"/>
                <a:ext cx="9887712" cy="5170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function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UNIFORM-COST-SEARCH(problem) 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returns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solution, or failure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node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 node with STATE =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problem.INITIAL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-STATE,     PATH-COST = 0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frontier</a:t>
                </a:r>
                <a:r>
                  <a:rPr lang="en-US" sz="22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a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priority queue ordered by PATH-COST,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node as the only element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explored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an empty set</a:t>
                </a:r>
              </a:p>
              <a:p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loop do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EMPTY?(frontier) 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return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failure                  //fringe or open list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node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 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POP(frontier)   //chooses the lowest-cost node in frontier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problem.GOAL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-TEST(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node.TEST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return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SOLUTION(node)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add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node.STATE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explored //signified the node is visited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each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action 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problem.ACTION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node.STATE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child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 </m:t>
                    </m:r>
                    <m:r>
                      <a:rPr lang="en-US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CHILD-NODE(problem, node, action)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child.STATE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not in explored or frontier 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frontier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 </m:t>
                    </m:r>
                    <m:r>
                      <a:rPr lang="en-US" sz="22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INSERT(child, frontier)</a:t>
                </a:r>
                <a:endParaRPr 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else if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child.STATE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in frontier with higher PATH-COST </a:t>
                </a:r>
                <a:r>
                  <a:rPr lang="en-US" sz="2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</a:t>
                </a:r>
              </a:p>
              <a:p>
                <a:r>
                  <a:rPr lang="en-US" sz="2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replace that frontier node with child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9606BF6-E4A5-4F13-8B07-8516220A0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060704"/>
                <a:ext cx="9887712" cy="5170646"/>
              </a:xfrm>
              <a:prstGeom prst="rect">
                <a:avLst/>
              </a:prstGeom>
              <a:blipFill>
                <a:blip r:embed="rId2"/>
                <a:stretch>
                  <a:fillRect l="-801" t="-825" b="-1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A9584F19-3347-4BC8-8E13-09C63FC84D39}"/>
              </a:ext>
            </a:extLst>
          </p:cNvPr>
          <p:cNvSpPr txBox="1">
            <a:spLocks/>
          </p:cNvSpPr>
          <p:nvPr/>
        </p:nvSpPr>
        <p:spPr>
          <a:xfrm>
            <a:off x="1231392" y="271716"/>
            <a:ext cx="9055608" cy="715836"/>
          </a:xfrm>
          <a:prstGeom prst="rect">
            <a:avLst/>
          </a:prstGeom>
          <a:solidFill>
            <a:srgbClr val="FFFF00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+mn-lt"/>
              </a:rPr>
              <a:t>Uniform Cost Search</a:t>
            </a:r>
          </a:p>
        </p:txBody>
      </p:sp>
      <p:pic>
        <p:nvPicPr>
          <p:cNvPr id="5" name="Picture 2" descr="Image result for sad face">
            <a:extLst>
              <a:ext uri="{FF2B5EF4-FFF2-40B4-BE49-F238E27FC236}">
                <a16:creationId xmlns:a16="http://schemas.microsoft.com/office/drawing/2014/main" id="{872A2808-F702-4C16-B5AF-AD46B88DB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0158" flipH="1">
            <a:off x="2639482" y="5506138"/>
            <a:ext cx="394347" cy="37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2432932-BF4A-4732-87AB-008354563BAB}"/>
              </a:ext>
            </a:extLst>
          </p:cNvPr>
          <p:cNvSpPr/>
          <p:nvPr/>
        </p:nvSpPr>
        <p:spPr>
          <a:xfrm>
            <a:off x="1231392" y="6304502"/>
            <a:ext cx="48013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3.14  Uniform-cost search on a graph 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C96CB7-928B-4A93-B28F-875730BF6F7F}"/>
              </a:ext>
            </a:extLst>
          </p:cNvPr>
          <p:cNvSpPr txBox="1"/>
          <p:nvPr/>
        </p:nvSpPr>
        <p:spPr>
          <a:xfrm>
            <a:off x="279699" y="5300051"/>
            <a:ext cx="233759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D, 5; C, 5; </a:t>
            </a:r>
            <a:r>
              <a:rPr lang="en-US" dirty="0">
                <a:solidFill>
                  <a:srgbClr val="0000FF"/>
                </a:solidFill>
              </a:rPr>
              <a:t>E, 8</a:t>
            </a:r>
            <a:r>
              <a:rPr lang="en-US" dirty="0"/>
              <a:t>; F, 9;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1FCEBE-3441-4AC3-AE0D-77D2EDABFD7E}"/>
              </a:ext>
            </a:extLst>
          </p:cNvPr>
          <p:cNvSpPr txBox="1"/>
          <p:nvPr/>
        </p:nvSpPr>
        <p:spPr>
          <a:xfrm>
            <a:off x="279699" y="4881944"/>
            <a:ext cx="591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E, 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58A137-E6E4-4A6C-BF43-74B359032CCC}"/>
              </a:ext>
            </a:extLst>
          </p:cNvPr>
          <p:cNvSpPr txBox="1"/>
          <p:nvPr/>
        </p:nvSpPr>
        <p:spPr>
          <a:xfrm>
            <a:off x="279699" y="5765700"/>
            <a:ext cx="233759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E, 4; D, 5; C, 5;  F, 9;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6459098-9610-4E17-A5EB-71E6B8979282}"/>
              </a:ext>
            </a:extLst>
          </p:cNvPr>
          <p:cNvCxnSpPr>
            <a:stCxn id="7" idx="3"/>
            <a:endCxn id="6" idx="0"/>
          </p:cNvCxnSpPr>
          <p:nvPr/>
        </p:nvCxnSpPr>
        <p:spPr>
          <a:xfrm>
            <a:off x="871369" y="5066610"/>
            <a:ext cx="577128" cy="2334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15A56E4-167D-46AF-A06E-87ABC01AF402}"/>
              </a:ext>
            </a:extLst>
          </p:cNvPr>
          <p:cNvCxnSpPr>
            <a:stCxn id="6" idx="2"/>
          </p:cNvCxnSpPr>
          <p:nvPr/>
        </p:nvCxnSpPr>
        <p:spPr>
          <a:xfrm flipH="1">
            <a:off x="575534" y="5669383"/>
            <a:ext cx="872963" cy="963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2767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7DF0421-08A3-4C11-B3A2-FFD6BF0E599C}"/>
                  </a:ext>
                </a:extLst>
              </p:cNvPr>
              <p:cNvSpPr txBox="1"/>
              <p:nvPr/>
            </p:nvSpPr>
            <p:spPr>
              <a:xfrm>
                <a:off x="1219200" y="1164336"/>
                <a:ext cx="9887712" cy="4708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function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BREADTH-FIRST-SEARCH(problem)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returns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solution, or failure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node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 node with STATE =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problem.INITIAL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-STATE,  PATH-COST = 0;</a:t>
                </a:r>
              </a:p>
              <a:p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problem.GOAL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-TEST(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node.TEST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return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SOLUTION(node);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frontier</a:t>
                </a:r>
                <a:r>
                  <a:rPr lang="en-US" sz="20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a FIFO queue with node as the only element;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explored	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an empty set;  //use hash table?</a:t>
                </a:r>
              </a:p>
              <a:p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loop do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EMPTY?(frontier)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return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failure;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node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 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POP(frontier);   //chooses the shallowest node in frontier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add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node.STATE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explored;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each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action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problem.ACTION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node.STATE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child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 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CHILD-NODE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(problem, node, action);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child.STATE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not in explored or frontier </a:t>
                </a:r>
              </a:p>
              <a:p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then       if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problem.GOAL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-TEST(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child.STATE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  <a:p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then return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SOLUTION(child);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frontier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 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INSERT(child, frontier);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7DF0421-08A3-4C11-B3A2-FFD6BF0E5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164336"/>
                <a:ext cx="9887712" cy="4708981"/>
              </a:xfrm>
              <a:prstGeom prst="rect">
                <a:avLst/>
              </a:prstGeom>
              <a:blipFill>
                <a:blip r:embed="rId2"/>
                <a:stretch>
                  <a:fillRect l="-617" t="-648" b="-1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48A0E94-9C44-4621-B582-03961BCF498B}"/>
              </a:ext>
            </a:extLst>
          </p:cNvPr>
          <p:cNvSpPr txBox="1"/>
          <p:nvPr/>
        </p:nvSpPr>
        <p:spPr>
          <a:xfrm>
            <a:off x="1328928" y="6396335"/>
            <a:ext cx="6620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3.11   Breadth-first search on a graph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8FE64A-EBC4-4066-B8E2-6D68FD1E9CEB}"/>
              </a:ext>
            </a:extLst>
          </p:cNvPr>
          <p:cNvSpPr txBox="1">
            <a:spLocks/>
          </p:cNvSpPr>
          <p:nvPr/>
        </p:nvSpPr>
        <p:spPr>
          <a:xfrm>
            <a:off x="1219200" y="280155"/>
            <a:ext cx="7391400" cy="78341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+mn-lt"/>
              </a:rPr>
              <a:t>Breadth-First Search (BFS)</a:t>
            </a:r>
          </a:p>
        </p:txBody>
      </p:sp>
      <p:pic>
        <p:nvPicPr>
          <p:cNvPr id="5" name="Picture 2" descr="Image result for sad face">
            <a:extLst>
              <a:ext uri="{FF2B5EF4-FFF2-40B4-BE49-F238E27FC236}">
                <a16:creationId xmlns:a16="http://schemas.microsoft.com/office/drawing/2014/main" id="{6D06D29D-628D-4307-99F4-252D5AF6B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2267" y="2740402"/>
            <a:ext cx="513093" cy="48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D135FF4-4A69-464C-839B-EC9D9B7904A8}"/>
              </a:ext>
            </a:extLst>
          </p:cNvPr>
          <p:cNvSpPr/>
          <p:nvPr/>
        </p:nvSpPr>
        <p:spPr>
          <a:xfrm>
            <a:off x="6992251" y="5765494"/>
            <a:ext cx="4526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open = </a:t>
            </a:r>
            <a:r>
              <a:rPr lang="en-US" dirty="0" err="1"/>
              <a:t>QueuingFunction</a:t>
            </a:r>
            <a:r>
              <a:rPr lang="en-US" dirty="0"/>
              <a:t>(open, Expand(state))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BE86A4-A646-4B07-A7A0-E6AC26E16051}"/>
              </a:ext>
            </a:extLst>
          </p:cNvPr>
          <p:cNvSpPr txBox="1"/>
          <p:nvPr/>
        </p:nvSpPr>
        <p:spPr>
          <a:xfrm rot="20441360">
            <a:off x="462267" y="4794840"/>
            <a:ext cx="1641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comparison</a:t>
            </a:r>
          </a:p>
        </p:txBody>
      </p:sp>
    </p:spTree>
    <p:extLst>
      <p:ext uri="{BB962C8B-B14F-4D97-AF65-F5344CB8AC3E}">
        <p14:creationId xmlns:p14="http://schemas.microsoft.com/office/powerpoint/2010/main" val="116441706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0459" y="510128"/>
            <a:ext cx="7142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Tree Search Algorithms: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a different version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50C98E-442C-4C72-8241-7A88F64D9D2A}"/>
              </a:ext>
            </a:extLst>
          </p:cNvPr>
          <p:cNvSpPr txBox="1"/>
          <p:nvPr/>
        </p:nvSpPr>
        <p:spPr>
          <a:xfrm>
            <a:off x="1084730" y="1348637"/>
            <a:ext cx="10239332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function</a:t>
            </a:r>
            <a:r>
              <a:rPr lang="en-US" sz="2400" dirty="0"/>
              <a:t> TREE_SEARCH( </a:t>
            </a:r>
            <a:r>
              <a:rPr lang="en-US" sz="2400" i="1" dirty="0"/>
              <a:t>problem, strategy</a:t>
            </a:r>
            <a:r>
              <a:rPr lang="en-US" sz="2400" dirty="0"/>
              <a:t>) </a:t>
            </a:r>
            <a:r>
              <a:rPr lang="en-US" sz="2400" b="1" dirty="0"/>
              <a:t>returns</a:t>
            </a:r>
            <a:r>
              <a:rPr lang="en-US" sz="2400" dirty="0"/>
              <a:t> a solution, or failure</a:t>
            </a:r>
          </a:p>
          <a:p>
            <a:r>
              <a:rPr lang="en-US" sz="2400" dirty="0"/>
              <a:t>	initialize the search tree using the initial state of </a:t>
            </a:r>
            <a:r>
              <a:rPr lang="en-US" sz="2400" i="1" dirty="0"/>
              <a:t>problem</a:t>
            </a:r>
            <a:r>
              <a:rPr lang="en-US" sz="2400" dirty="0"/>
              <a:t>;</a:t>
            </a:r>
            <a:endParaRPr lang="en-US" sz="2400" i="1" dirty="0"/>
          </a:p>
          <a:p>
            <a:r>
              <a:rPr lang="en-US" sz="2400" dirty="0"/>
              <a:t>	</a:t>
            </a:r>
            <a:r>
              <a:rPr lang="en-US" sz="2400" b="1" dirty="0"/>
              <a:t>loop do</a:t>
            </a:r>
          </a:p>
          <a:p>
            <a:r>
              <a:rPr lang="en-US" sz="2400" dirty="0"/>
              <a:t>		</a:t>
            </a:r>
            <a:r>
              <a:rPr lang="en-US" sz="2400" b="1" dirty="0"/>
              <a:t>if</a:t>
            </a:r>
            <a:r>
              <a:rPr lang="en-US" sz="2400" dirty="0"/>
              <a:t> there are no candidates for expansion  </a:t>
            </a:r>
            <a:r>
              <a:rPr lang="en-US" dirty="0"/>
              <a:t>//if the frontier is empty</a:t>
            </a:r>
          </a:p>
          <a:p>
            <a:r>
              <a:rPr lang="en-US" sz="2400" dirty="0"/>
              <a:t>		</a:t>
            </a:r>
            <a:r>
              <a:rPr lang="en-US" sz="2400" b="1" dirty="0"/>
              <a:t>then return</a:t>
            </a:r>
            <a:r>
              <a:rPr lang="en-US" sz="2400" dirty="0"/>
              <a:t> failure</a:t>
            </a:r>
          </a:p>
          <a:p>
            <a:r>
              <a:rPr lang="en-US" sz="2400" dirty="0"/>
              <a:t>		</a:t>
            </a:r>
            <a:r>
              <a:rPr lang="en-US" sz="2400" b="1" dirty="0"/>
              <a:t>else</a:t>
            </a:r>
          </a:p>
          <a:p>
            <a:r>
              <a:rPr lang="en-US" sz="2400" dirty="0"/>
              <a:t>			choose a leaf node for expansion according to </a:t>
            </a:r>
            <a:r>
              <a:rPr lang="en-US" sz="2400" i="1" dirty="0">
                <a:solidFill>
                  <a:srgbClr val="0000FF"/>
                </a:solidFill>
              </a:rPr>
              <a:t>strategy</a:t>
            </a:r>
            <a:r>
              <a:rPr lang="en-US" sz="2400" dirty="0"/>
              <a:t>;</a:t>
            </a:r>
            <a:endParaRPr lang="en-US" sz="2400" i="1" dirty="0">
              <a:solidFill>
                <a:srgbClr val="0000FF"/>
              </a:solidFill>
            </a:endParaRPr>
          </a:p>
          <a:p>
            <a:r>
              <a:rPr lang="en-US" sz="2400" dirty="0"/>
              <a:t>			</a:t>
            </a:r>
            <a:r>
              <a:rPr lang="en-US" sz="2400" b="1" dirty="0"/>
              <a:t>if</a:t>
            </a:r>
            <a:r>
              <a:rPr lang="en-US" sz="2400" dirty="0"/>
              <a:t> the node contains a goal state </a:t>
            </a:r>
          </a:p>
          <a:p>
            <a:r>
              <a:rPr lang="en-US" sz="2400" b="1" dirty="0"/>
              <a:t>			then return</a:t>
            </a:r>
            <a:r>
              <a:rPr lang="en-US" sz="2400" dirty="0"/>
              <a:t> the corresponding solution</a:t>
            </a:r>
          </a:p>
          <a:p>
            <a:r>
              <a:rPr lang="en-US" sz="2400" dirty="0"/>
              <a:t>			</a:t>
            </a:r>
            <a:r>
              <a:rPr lang="en-US" sz="2400" b="1" dirty="0"/>
              <a:t>else</a:t>
            </a:r>
          </a:p>
          <a:p>
            <a:r>
              <a:rPr lang="en-US" sz="2400" dirty="0"/>
              <a:t>				expand the node and add its successors to the tree;</a:t>
            </a:r>
          </a:p>
          <a:p>
            <a:r>
              <a:rPr lang="en-US" sz="2400" dirty="0"/>
              <a:t>	</a:t>
            </a:r>
            <a:r>
              <a:rPr lang="en-US" sz="2400" b="1" dirty="0"/>
              <a:t>done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6D090D-39CA-48A1-BD65-3D7697A7B1F1}"/>
              </a:ext>
            </a:extLst>
          </p:cNvPr>
          <p:cNvSpPr txBox="1"/>
          <p:nvPr/>
        </p:nvSpPr>
        <p:spPr>
          <a:xfrm>
            <a:off x="1208690" y="6126686"/>
            <a:ext cx="9145254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3.7  An informal description of the general tree-search algorithm.</a:t>
            </a:r>
          </a:p>
        </p:txBody>
      </p:sp>
      <p:pic>
        <p:nvPicPr>
          <p:cNvPr id="6" name="Picture 2" descr="Image result for sad face">
            <a:extLst>
              <a:ext uri="{FF2B5EF4-FFF2-40B4-BE49-F238E27FC236}">
                <a16:creationId xmlns:a16="http://schemas.microsoft.com/office/drawing/2014/main" id="{FFDF52A9-E922-4978-A140-1090B38BE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6918" y="2179333"/>
            <a:ext cx="461018" cy="43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51855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4738A721-B5F7-41A7-9D4D-BC35C3C503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098" y="0"/>
            <a:ext cx="8704006" cy="1039527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Implementation: general tree-search</a:t>
            </a:r>
          </a:p>
        </p:txBody>
      </p:sp>
      <p:pic>
        <p:nvPicPr>
          <p:cNvPr id="22532" name="Picture 4">
            <a:extLst>
              <a:ext uri="{FF2B5EF4-FFF2-40B4-BE49-F238E27FC236}">
                <a16:creationId xmlns:a16="http://schemas.microsoft.com/office/drawing/2014/main" id="{25FDEA40-A34E-4935-BF47-D2D782C9C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4" t="18750" r="3125" b="9375"/>
          <a:stretch>
            <a:fillRect/>
          </a:stretch>
        </p:blipFill>
        <p:spPr bwMode="auto">
          <a:xfrm>
            <a:off x="1515840" y="943897"/>
            <a:ext cx="9000062" cy="5914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Image result for sad face">
            <a:extLst>
              <a:ext uri="{FF2B5EF4-FFF2-40B4-BE49-F238E27FC236}">
                <a16:creationId xmlns:a16="http://schemas.microsoft.com/office/drawing/2014/main" id="{A00F62F9-90FE-4509-89C9-0038900D5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699" y="1039527"/>
            <a:ext cx="530013" cy="50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578B01-519A-44B4-A215-1B2B4D9D9411}"/>
              </a:ext>
            </a:extLst>
          </p:cNvPr>
          <p:cNvSpPr txBox="1"/>
          <p:nvPr/>
        </p:nvSpPr>
        <p:spPr>
          <a:xfrm>
            <a:off x="10515902" y="1315625"/>
            <a:ext cx="1515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frontier and fringe are the same. </a:t>
            </a:r>
          </a:p>
          <a:p>
            <a:endParaRPr lang="en-US" dirty="0"/>
          </a:p>
          <a:p>
            <a:r>
              <a:rPr lang="en-US" dirty="0"/>
              <a:t>Problem can be represented in terms of graph, map, ...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CF3DF7-7861-492A-9615-2C6C1F60422C}"/>
              </a:ext>
            </a:extLst>
          </p:cNvPr>
          <p:cNvSpPr txBox="1"/>
          <p:nvPr/>
        </p:nvSpPr>
        <p:spPr>
          <a:xfrm>
            <a:off x="4100484" y="6300858"/>
            <a:ext cx="8091516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3.7  A detailed description of the general tree-search algorithm.</a:t>
            </a:r>
          </a:p>
        </p:txBody>
      </p:sp>
    </p:spTree>
    <p:extLst>
      <p:ext uri="{BB962C8B-B14F-4D97-AF65-F5344CB8AC3E}">
        <p14:creationId xmlns:p14="http://schemas.microsoft.com/office/powerpoint/2010/main" val="178439857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338CA2-97EC-4243-B4B4-9A6F188972B6}"/>
              </a:ext>
            </a:extLst>
          </p:cNvPr>
          <p:cNvSpPr txBox="1"/>
          <p:nvPr/>
        </p:nvSpPr>
        <p:spPr>
          <a:xfrm>
            <a:off x="1227910" y="1245325"/>
            <a:ext cx="882178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algorithm of Uniform-cost search given in Fig 3.14 is identical to the general graph search algorithm in Figure 3.7, except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use of a priority queue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extra check in case a shorter path to a frontier state is discovered.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structure for frontier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needs to support efficient membership testing,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should combine the capabilities of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priority queue and a hash table.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476A814-BFF8-40C8-B50B-2F5B03DCEB47}"/>
              </a:ext>
            </a:extLst>
          </p:cNvPr>
          <p:cNvSpPr txBox="1">
            <a:spLocks/>
          </p:cNvSpPr>
          <p:nvPr/>
        </p:nvSpPr>
        <p:spPr>
          <a:xfrm>
            <a:off x="1227910" y="535949"/>
            <a:ext cx="5476567" cy="7158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+mn-lt"/>
              </a:rPr>
              <a:t>Uniform Cost Search</a:t>
            </a:r>
          </a:p>
        </p:txBody>
      </p:sp>
    </p:spTree>
    <p:extLst>
      <p:ext uri="{BB962C8B-B14F-4D97-AF65-F5344CB8AC3E}">
        <p14:creationId xmlns:p14="http://schemas.microsoft.com/office/powerpoint/2010/main" val="298855956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338CA2-97EC-4243-B4B4-9A6F188972B6}"/>
              </a:ext>
            </a:extLst>
          </p:cNvPr>
          <p:cNvSpPr txBox="1"/>
          <p:nvPr/>
        </p:nvSpPr>
        <p:spPr>
          <a:xfrm>
            <a:off x="1227910" y="1245325"/>
            <a:ext cx="8499564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UCS algorithm is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any step-cost function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UCS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expands the node n with the lowest path cost g(n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expanding the shallowest node (by BFS). 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toring the frontier as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priority queue ordered by 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 test is applied to a node when it is selected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expansion 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not when it is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generated as in algorithm (Fig 3.7)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reason is that the first goal node that is generated may be on a suboptimal path.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test is added in case a better node is found to a node currently on the frontier. (see else if)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476A814-BFF8-40C8-B50B-2F5B03DCEB47}"/>
              </a:ext>
            </a:extLst>
          </p:cNvPr>
          <p:cNvSpPr txBox="1">
            <a:spLocks/>
          </p:cNvSpPr>
          <p:nvPr/>
        </p:nvSpPr>
        <p:spPr>
          <a:xfrm>
            <a:off x="1219201" y="529489"/>
            <a:ext cx="9055608" cy="715836"/>
          </a:xfrm>
          <a:prstGeom prst="rect">
            <a:avLst/>
          </a:prstGeom>
          <a:solidFill>
            <a:srgbClr val="FFFF00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+mn-lt"/>
              </a:rPr>
              <a:t>Uniform Cost Search</a:t>
            </a:r>
          </a:p>
        </p:txBody>
      </p:sp>
    </p:spTree>
    <p:extLst>
      <p:ext uri="{BB962C8B-B14F-4D97-AF65-F5344CB8AC3E}">
        <p14:creationId xmlns:p14="http://schemas.microsoft.com/office/powerpoint/2010/main" val="1416306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948F158-83FE-4FC0-A4C6-3C07D96A5B36}"/>
              </a:ext>
            </a:extLst>
          </p:cNvPr>
          <p:cNvSpPr txBox="1"/>
          <p:nvPr/>
        </p:nvSpPr>
        <p:spPr>
          <a:xfrm>
            <a:off x="951146" y="873494"/>
            <a:ext cx="8890034" cy="638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6AE1BC-AB7E-4250-9458-05178AF05795}"/>
              </a:ext>
            </a:extLst>
          </p:cNvPr>
          <p:cNvSpPr/>
          <p:nvPr/>
        </p:nvSpPr>
        <p:spPr>
          <a:xfrm>
            <a:off x="1358462" y="863741"/>
            <a:ext cx="64323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cs typeface="Times New Roman" panose="02020603050405020304" pitchFamily="18" charset="0"/>
              </a:rPr>
              <a:t>Problem Solving as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DF3BF19-E4B2-4D47-8DC0-8623896D8643}"/>
                  </a:ext>
                </a:extLst>
              </p:cNvPr>
              <p:cNvSpPr/>
              <p:nvPr/>
            </p:nvSpPr>
            <p:spPr>
              <a:xfrm>
                <a:off x="1788230" y="1952825"/>
                <a:ext cx="8197018" cy="32932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Reduce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original problem to a search problem. </a:t>
                </a:r>
              </a:p>
              <a:p>
                <a:pPr marL="45720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solution for the search problem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[finding]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14400" lvl="1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path: initial state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…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goal state. </a:t>
                </a:r>
              </a:p>
              <a:p>
                <a:pPr marL="45720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solution for the original problem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is: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either 	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[execute (orderly)]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sequence of actions   	associated with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[identified]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path</a:t>
                </a:r>
              </a:p>
              <a:p>
                <a:pPr marL="914400" lvl="1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      	the description of the goal state.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DF3BF19-E4B2-4D47-8DC0-8623896D86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8230" y="1952825"/>
                <a:ext cx="8197018" cy="3293209"/>
              </a:xfrm>
              <a:prstGeom prst="rect">
                <a:avLst/>
              </a:prstGeom>
              <a:blipFill>
                <a:blip r:embed="rId2"/>
                <a:stretch>
                  <a:fillRect l="-967" t="-1479" b="-3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2AACE31-0CF8-441E-A1D2-5553062089A3}"/>
              </a:ext>
            </a:extLst>
          </p:cNvPr>
          <p:cNvSpPr txBox="1"/>
          <p:nvPr/>
        </p:nvSpPr>
        <p:spPr>
          <a:xfrm>
            <a:off x="8617527" y="2641600"/>
            <a:ext cx="2650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Finding from a state space for a path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CF05B8-62A8-4A52-B77F-089EDB160AE4}"/>
              </a:ext>
            </a:extLst>
          </p:cNvPr>
          <p:cNvSpPr txBox="1"/>
          <p:nvPr/>
        </p:nvSpPr>
        <p:spPr>
          <a:xfrm>
            <a:off x="8617526" y="3429000"/>
            <a:ext cx="2650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Execute its associated sequence of actions</a:t>
            </a:r>
          </a:p>
        </p:txBody>
      </p:sp>
    </p:spTree>
    <p:extLst>
      <p:ext uri="{BB962C8B-B14F-4D97-AF65-F5344CB8AC3E}">
        <p14:creationId xmlns:p14="http://schemas.microsoft.com/office/powerpoint/2010/main" val="345636400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41ED559-6306-4F72-B19A-141B7F671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260" y="591740"/>
            <a:ext cx="9845508" cy="5271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6C78D3-01D6-4DEB-AA06-7FF71DF8CEB0}"/>
              </a:ext>
            </a:extLst>
          </p:cNvPr>
          <p:cNvSpPr txBox="1"/>
          <p:nvPr/>
        </p:nvSpPr>
        <p:spPr>
          <a:xfrm>
            <a:off x="4872963" y="2329602"/>
            <a:ext cx="557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F2BCF8-B567-41B4-B1D8-BBEF1014FE6D}"/>
              </a:ext>
            </a:extLst>
          </p:cNvPr>
          <p:cNvSpPr txBox="1"/>
          <p:nvPr/>
        </p:nvSpPr>
        <p:spPr>
          <a:xfrm>
            <a:off x="6500949" y="3059668"/>
            <a:ext cx="557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7B9E88-6F5C-41B3-AB63-478E2095E137}"/>
              </a:ext>
            </a:extLst>
          </p:cNvPr>
          <p:cNvSpPr txBox="1"/>
          <p:nvPr/>
        </p:nvSpPr>
        <p:spPr>
          <a:xfrm>
            <a:off x="4153989" y="2858255"/>
            <a:ext cx="557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A40783-74F6-4AF1-9E3B-AB75F97B3998}"/>
              </a:ext>
            </a:extLst>
          </p:cNvPr>
          <p:cNvSpPr txBox="1"/>
          <p:nvPr/>
        </p:nvSpPr>
        <p:spPr>
          <a:xfrm>
            <a:off x="5229497" y="3686681"/>
            <a:ext cx="557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97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BDA653-CE32-4D47-A194-4E05F74A7A4C}"/>
              </a:ext>
            </a:extLst>
          </p:cNvPr>
          <p:cNvSpPr txBox="1"/>
          <p:nvPr/>
        </p:nvSpPr>
        <p:spPr>
          <a:xfrm>
            <a:off x="6560139" y="4285258"/>
            <a:ext cx="557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CDA26F-57BC-41E5-90F5-9A72AB368089}"/>
              </a:ext>
            </a:extLst>
          </p:cNvPr>
          <p:cNvSpPr txBox="1"/>
          <p:nvPr/>
        </p:nvSpPr>
        <p:spPr>
          <a:xfrm>
            <a:off x="54708" y="178028"/>
            <a:ext cx="3561805" cy="64633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At Sibiu, find an optimal path for going from Sibiu to Bucharest.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 Sibiu, cost for (Sibiu, 99, </a:t>
            </a:r>
            <a:r>
              <a:rPr lang="en-US" dirty="0" err="1"/>
              <a:t>Fagaras</a:t>
            </a:r>
            <a:r>
              <a:rPr lang="en-US" dirty="0"/>
              <a:t>) and cost for (Sibiu, 80, </a:t>
            </a:r>
            <a:r>
              <a:rPr lang="en-US" dirty="0" err="1"/>
              <a:t>RimnicuVilcea</a:t>
            </a:r>
            <a:r>
              <a:rPr lang="en-US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least cost node </a:t>
            </a:r>
            <a:r>
              <a:rPr lang="en-US" dirty="0" err="1"/>
              <a:t>Rimnicu</a:t>
            </a:r>
            <a:r>
              <a:rPr lang="en-US" dirty="0"/>
              <a:t> </a:t>
            </a:r>
            <a:r>
              <a:rPr lang="en-US" dirty="0" err="1"/>
              <a:t>Vilcea</a:t>
            </a:r>
            <a:r>
              <a:rPr lang="en-US" dirty="0"/>
              <a:t> is expanded next.  Pitesti is generated and cost for (</a:t>
            </a:r>
            <a:r>
              <a:rPr lang="en-US" dirty="0" err="1"/>
              <a:t>RimnicuVilcea</a:t>
            </a:r>
            <a:r>
              <a:rPr lang="en-US" dirty="0"/>
              <a:t>, 97, Pitesti). Then the path-cost g(Pitesti) is 80 + 97 = 177 from Sibiu, </a:t>
            </a:r>
            <a:r>
              <a:rPr lang="en-US" dirty="0" err="1"/>
              <a:t>Rimnicu</a:t>
            </a:r>
            <a:r>
              <a:rPr lang="en-US" dirty="0"/>
              <a:t> </a:t>
            </a:r>
            <a:r>
              <a:rPr lang="en-US" dirty="0" err="1"/>
              <a:t>Vilcea</a:t>
            </a:r>
            <a:r>
              <a:rPr lang="en-US" dirty="0"/>
              <a:t> to Pitesti..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Now the least path-cost g(</a:t>
            </a:r>
            <a:r>
              <a:rPr lang="en-US" dirty="0" err="1"/>
              <a:t>Fagaras</a:t>
            </a:r>
            <a:r>
              <a:rPr lang="en-US" dirty="0"/>
              <a:t>) is 99 in comparison with the path-cost(Pitesti) = 177. Thus, </a:t>
            </a:r>
            <a:r>
              <a:rPr lang="en-US" dirty="0" err="1"/>
              <a:t>Fagaras</a:t>
            </a:r>
            <a:r>
              <a:rPr lang="en-US" dirty="0"/>
              <a:t> is expanded and cost for (</a:t>
            </a:r>
            <a:r>
              <a:rPr lang="en-US" dirty="0" err="1"/>
              <a:t>Fagaras</a:t>
            </a:r>
            <a:r>
              <a:rPr lang="en-US" dirty="0"/>
              <a:t>, 211, Bucharest). The path-cost g(Bucharest) is 99 + 211 = 310 from Sibiu, then </a:t>
            </a:r>
            <a:r>
              <a:rPr lang="en-US" dirty="0" err="1"/>
              <a:t>Fagaras</a:t>
            </a:r>
            <a:r>
              <a:rPr lang="en-US" dirty="0"/>
              <a:t> and then Bucharest, which is goal state.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8F7CD6-8F40-422F-AF88-D28A9DE08715}"/>
              </a:ext>
            </a:extLst>
          </p:cNvPr>
          <p:cNvSpPr txBox="1"/>
          <p:nvPr/>
        </p:nvSpPr>
        <p:spPr>
          <a:xfrm>
            <a:off x="8212183" y="178028"/>
            <a:ext cx="3335383" cy="369331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…continue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Since g(Pitesti) = 177 which is less than g(Bucharest) = 310, Pitesti is expanded and cost for (Pitesti, 101, Bucharest) is 177 + 101 = 278.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The algorithm checks to see if the new path-cost is better than the old one. </a:t>
            </a:r>
            <a:r>
              <a:rPr lang="en-US" dirty="0"/>
              <a:t>It is. The old one is discard. Bucharest with g = 278 is selected for expansion and the solution is found.  </a:t>
            </a:r>
          </a:p>
        </p:txBody>
      </p:sp>
    </p:spTree>
    <p:extLst>
      <p:ext uri="{BB962C8B-B14F-4D97-AF65-F5344CB8AC3E}">
        <p14:creationId xmlns:p14="http://schemas.microsoft.com/office/powerpoint/2010/main" val="150685842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1F917A62-8633-4434-8DB1-38F3CABBBA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48151" y="449401"/>
            <a:ext cx="5776055" cy="858991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Uniform-cost</a:t>
            </a:r>
            <a:r>
              <a:rPr lang="en-US" altLang="en-US" sz="3600" dirty="0">
                <a:latin typeface="+mn-lt"/>
              </a:rPr>
              <a:t> search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F718800A-46FF-4493-A620-F6216CD2D1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48151" y="1620343"/>
            <a:ext cx="7110714" cy="4141362"/>
          </a:xfrm>
        </p:spPr>
        <p:txBody>
          <a:bodyPr>
            <a:noAutofit/>
          </a:bodyPr>
          <a:lstStyle/>
          <a:p>
            <a:pPr marL="463550" indent="-463550">
              <a:spcBef>
                <a:spcPts val="12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Assumption: </a:t>
            </a:r>
          </a:p>
          <a:p>
            <a:pPr marL="461963" indent="-461963">
              <a:spcBef>
                <a:spcPts val="1200"/>
              </a:spcBef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 cost function 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such that g(p) - g(p′) ≥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0 for all paths p and proper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subpaths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p′ of p</a:t>
            </a:r>
          </a:p>
          <a:p>
            <a:pPr marL="463550" indent="-463550">
              <a:spcBef>
                <a:spcPts val="12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Strategy: 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Expand least-cost unexpanded node</a:t>
            </a:r>
          </a:p>
          <a:p>
            <a:pPr marL="463550" indent="-463550">
              <a:lnSpc>
                <a:spcPct val="90000"/>
              </a:lnSpc>
              <a:spcBef>
                <a:spcPts val="12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Implementation:</a:t>
            </a:r>
          </a:p>
          <a:p>
            <a:pPr marL="914400" lvl="1" indent="-457200">
              <a:lnSpc>
                <a:spcPct val="90000"/>
              </a:lnSpc>
              <a:spcBef>
                <a:spcPts val="1200"/>
              </a:spcBef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fringe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priority queue ordered by path cost</a:t>
            </a:r>
          </a:p>
          <a:p>
            <a:pPr marL="457200" lvl="1" indent="0">
              <a:lnSpc>
                <a:spcPct val="90000"/>
              </a:lnSpc>
              <a:spcBef>
                <a:spcPts val="1200"/>
              </a:spcBef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3550" indent="-46355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Equivalent to breadth-first if step costs all equal</a:t>
            </a:r>
          </a:p>
        </p:txBody>
      </p:sp>
      <p:pic>
        <p:nvPicPr>
          <p:cNvPr id="4" name="Picture 2" descr="Image result for sad face">
            <a:extLst>
              <a:ext uri="{FF2B5EF4-FFF2-40B4-BE49-F238E27FC236}">
                <a16:creationId xmlns:a16="http://schemas.microsoft.com/office/drawing/2014/main" id="{99792F42-4D4E-489A-922B-0D901638C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8795" y="2213591"/>
            <a:ext cx="288192" cy="27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19624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1F917A62-8633-4434-8DB1-38F3CABBBA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1326" y="138672"/>
            <a:ext cx="5677777" cy="858991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Uniform-cost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47" name="Rectangle 3">
                <a:extLst>
                  <a:ext uri="{FF2B5EF4-FFF2-40B4-BE49-F238E27FC236}">
                    <a16:creationId xmlns:a16="http://schemas.microsoft.com/office/drawing/2014/main" id="{F718800A-46FF-4493-A620-F6216CD2D1A3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82286" y="1084190"/>
                <a:ext cx="9359291" cy="5635137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1200"/>
                  </a:spcBef>
                  <a:spcAft>
                    <a:spcPts val="600"/>
                  </a:spcAft>
                  <a:buNone/>
                </a:pP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C* be the cost of the optimal solution and assume that every action costs at least </a:t>
                </a:r>
                <a14:m>
                  <m:oMath xmlns:m="http://schemas.openxmlformats.org/officeDocument/2006/math">
                    <m:r>
                      <a:rPr lang="en-US" alt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Note that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+1≤</m:t>
                    </m:r>
                    <m:r>
                      <a:rPr lang="en-US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⌈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m:rPr>
                        <m:nor/>
                      </m:rPr>
                      <a:rPr 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0000"/>
                        </a:solidFill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ϵ</m:t>
                    </m:r>
                    <m:r>
                      <a:rPr lang="en-US" sz="24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⌉</m:t>
                    </m:r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</a:p>
              <a:p>
                <a:pPr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altLang="en-US" sz="2400" dirty="0">
                    <a:solidFill>
                      <a:srgbClr val="CC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Complete? 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Yes, if step cost ≥ </a:t>
                </a:r>
                <a:r>
                  <a:rPr lang="el-GR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</a:t>
                </a:r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9113" indent="-519113">
                  <a:lnSpc>
                    <a:spcPct val="100000"/>
                  </a:lnSpc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altLang="en-US" sz="2400" dirty="0">
                    <a:solidFill>
                      <a:srgbClr val="CC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 complexity?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marL="976313" lvl="1" indent="-519113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No. of nodes of a path with 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g(p)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≤ cost of optimal solution, </a:t>
                </a:r>
              </a:p>
              <a:p>
                <a:pPr marL="976313" lvl="1" indent="-519113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⌈</m:t>
                        </m:r>
                        <m:sSup>
                          <m:sSupPr>
                            <m:ctrlPr>
                              <a:rPr lang="en-US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00"/>
                            </a:solidFill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ϵ</m:t>
                        </m:r>
                        <m:r>
                          <a:rPr lang="en-US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⌉</m:t>
                        </m:r>
                      </m:sup>
                    </m:sSup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en-US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cost of the optimal solution.</a:t>
                </a:r>
              </a:p>
              <a:p>
                <a:pPr marL="519113" indent="-519113">
                  <a:spcBef>
                    <a:spcPts val="1800"/>
                  </a:spcBef>
                  <a:spcAft>
                    <a:spcPts val="1200"/>
                  </a:spcAft>
                </a:pPr>
                <a:r>
                  <a:rPr lang="en-US" altLang="en-US" sz="2400" dirty="0">
                    <a:solidFill>
                      <a:srgbClr val="CC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Space?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No. of nodes with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≤ cost of optimal solution,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⌈</m:t>
                        </m:r>
                        <m:sSup>
                          <m:sSupPr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C</m:t>
                            </m:r>
                          </m:e>
                          <m:sup>
                            <m:r>
                              <a:rPr lang="en-US" sz="240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ϵ</m:t>
                        </m:r>
                        <m:r>
                          <a:rPr lang="en-US" sz="240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⌉</m:t>
                        </m:r>
                      </m:sup>
                    </m:sSup>
                    <m:r>
                      <m:rPr>
                        <m:nor/>
                      </m:rPr>
                      <a:rPr 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en-US" sz="2400" dirty="0">
                  <a:solidFill>
                    <a:srgbClr val="CC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altLang="en-US" sz="2400" dirty="0">
                    <a:solidFill>
                      <a:srgbClr val="CC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Optimal?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Yes – as nodes expanded in increasing order of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g(n)</a:t>
                </a:r>
              </a:p>
              <a:p>
                <a:pPr marL="461963" indent="-461963"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⌈</m:t>
                        </m:r>
                        <m:sSup>
                          <m:sSupPr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ϵ</m:t>
                        </m:r>
                        <m:r>
                          <a:rPr lang="en-US" sz="24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⌉</m:t>
                        </m:r>
                      </m:sup>
                    </m:sSup>
                    <m:r>
                      <m:rPr>
                        <m:nor/>
                      </m:rPr>
                      <a:rPr 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be greater than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sz="2400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</a:p>
              <a:p>
                <a:pPr marL="461963" indent="-461963"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⌈</m:t>
                        </m:r>
                        <m:sSup>
                          <m:sSupPr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ϵ</m:t>
                        </m:r>
                        <m:r>
                          <a:rPr lang="en-US" sz="24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⌉</m:t>
                        </m:r>
                      </m:sup>
                    </m:sSup>
                    <m:r>
                      <m:rPr>
                        <m:nor/>
                      </m:rPr>
                      <a:rPr 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sz="2400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d+</a:t>
                </a:r>
                <a:r>
                  <a:rPr lang="en-US" alt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when all step cost are equal.</a:t>
                </a:r>
              </a:p>
              <a:p>
                <a:pPr>
                  <a:spcBef>
                    <a:spcPts val="1200"/>
                  </a:spcBef>
                  <a:spcAft>
                    <a:spcPts val="600"/>
                  </a:spcAft>
                </a:pPr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747" name="Rectangle 3">
                <a:extLst>
                  <a:ext uri="{FF2B5EF4-FFF2-40B4-BE49-F238E27FC236}">
                    <a16:creationId xmlns:a16="http://schemas.microsoft.com/office/drawing/2014/main" id="{F718800A-46FF-4493-A620-F6216CD2D1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82286" y="1084190"/>
                <a:ext cx="9359291" cy="5635137"/>
              </a:xfrm>
              <a:blipFill>
                <a:blip r:embed="rId2"/>
                <a:stretch>
                  <a:fillRect l="-1042" t="-1515" b="-1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Image result for sad face">
            <a:extLst>
              <a:ext uri="{FF2B5EF4-FFF2-40B4-BE49-F238E27FC236}">
                <a16:creationId xmlns:a16="http://schemas.microsoft.com/office/drawing/2014/main" id="{D2EB5028-70FA-4CEC-B8E7-3C1C2ABD7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2427" y="947617"/>
            <a:ext cx="288919" cy="27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88F5C8-7343-4DAB-BDE2-8AEEA1D63A99}"/>
              </a:ext>
            </a:extLst>
          </p:cNvPr>
          <p:cNvSpPr txBox="1"/>
          <p:nvPr/>
        </p:nvSpPr>
        <p:spPr>
          <a:xfrm>
            <a:off x="9306731" y="1480088"/>
            <a:ext cx="238673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some nodes at d+1 depth are expanded before gold node is found at 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B79EA9-ACB5-4A0F-8916-2F7B1B0EF979}"/>
              </a:ext>
            </a:extLst>
          </p:cNvPr>
          <p:cNvSpPr txBox="1"/>
          <p:nvPr/>
        </p:nvSpPr>
        <p:spPr>
          <a:xfrm>
            <a:off x="9882873" y="3600855"/>
            <a:ext cx="153163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O(b</a:t>
            </a:r>
            <a:r>
              <a:rPr lang="en-US" sz="1800" i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8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22955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170" y="1"/>
            <a:ext cx="7048882" cy="993227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Uniform-Cost Search: Example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7157" y="886603"/>
            <a:ext cx="9448497" cy="5858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A825F0-43FF-4223-870F-ADC9DB241FD6}"/>
              </a:ext>
            </a:extLst>
          </p:cNvPr>
          <p:cNvSpPr txBox="1"/>
          <p:nvPr/>
        </p:nvSpPr>
        <p:spPr>
          <a:xfrm>
            <a:off x="7147704" y="331609"/>
            <a:ext cx="4635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cheapest route from S to G.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0A44557-C0A6-48A3-9ED2-19718DEB35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658680"/>
              </p:ext>
            </p:extLst>
          </p:nvPr>
        </p:nvGraphicFramePr>
        <p:xfrm>
          <a:off x="7708414" y="893203"/>
          <a:ext cx="3715125" cy="1850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025">
                  <a:extLst>
                    <a:ext uri="{9D8B030D-6E8A-4147-A177-3AD203B41FA5}">
                      <a16:colId xmlns:a16="http://schemas.microsoft.com/office/drawing/2014/main" val="3815440025"/>
                    </a:ext>
                  </a:extLst>
                </a:gridCol>
                <a:gridCol w="743025">
                  <a:extLst>
                    <a:ext uri="{9D8B030D-6E8A-4147-A177-3AD203B41FA5}">
                      <a16:colId xmlns:a16="http://schemas.microsoft.com/office/drawing/2014/main" val="2284793310"/>
                    </a:ext>
                  </a:extLst>
                </a:gridCol>
                <a:gridCol w="743025">
                  <a:extLst>
                    <a:ext uri="{9D8B030D-6E8A-4147-A177-3AD203B41FA5}">
                      <a16:colId xmlns:a16="http://schemas.microsoft.com/office/drawing/2014/main" val="2792038936"/>
                    </a:ext>
                  </a:extLst>
                </a:gridCol>
                <a:gridCol w="743025">
                  <a:extLst>
                    <a:ext uri="{9D8B030D-6E8A-4147-A177-3AD203B41FA5}">
                      <a16:colId xmlns:a16="http://schemas.microsoft.com/office/drawing/2014/main" val="591454361"/>
                    </a:ext>
                  </a:extLst>
                </a:gridCol>
                <a:gridCol w="743025">
                  <a:extLst>
                    <a:ext uri="{9D8B030D-6E8A-4147-A177-3AD203B41FA5}">
                      <a16:colId xmlns:a16="http://schemas.microsoft.com/office/drawing/2014/main" val="554850714"/>
                    </a:ext>
                  </a:extLst>
                </a:gridCol>
              </a:tblGrid>
              <a:tr h="28080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S(0)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Front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251950"/>
                  </a:ext>
                </a:extLst>
              </a:tr>
              <a:tr h="34394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B(5)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C(15)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884802"/>
                  </a:ext>
                </a:extLst>
              </a:tr>
              <a:tr h="36408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B(5)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G(11)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C(15)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365884"/>
                  </a:ext>
                </a:extLst>
              </a:tr>
              <a:tr h="37669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G(10)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C(15)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057957"/>
                  </a:ext>
                </a:extLst>
              </a:tr>
              <a:tr h="3766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C(15)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87551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F9296F7-D17A-416A-97AC-AEF549B4B0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908473"/>
              </p:ext>
            </p:extLst>
          </p:nvPr>
        </p:nvGraphicFramePr>
        <p:xfrm>
          <a:off x="8740299" y="2837207"/>
          <a:ext cx="3281125" cy="1475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225">
                  <a:extLst>
                    <a:ext uri="{9D8B030D-6E8A-4147-A177-3AD203B41FA5}">
                      <a16:colId xmlns:a16="http://schemas.microsoft.com/office/drawing/2014/main" val="3815440025"/>
                    </a:ext>
                  </a:extLst>
                </a:gridCol>
                <a:gridCol w="656225">
                  <a:extLst>
                    <a:ext uri="{9D8B030D-6E8A-4147-A177-3AD203B41FA5}">
                      <a16:colId xmlns:a16="http://schemas.microsoft.com/office/drawing/2014/main" val="2284793310"/>
                    </a:ext>
                  </a:extLst>
                </a:gridCol>
                <a:gridCol w="656225">
                  <a:extLst>
                    <a:ext uri="{9D8B030D-6E8A-4147-A177-3AD203B41FA5}">
                      <a16:colId xmlns:a16="http://schemas.microsoft.com/office/drawing/2014/main" val="2792038936"/>
                    </a:ext>
                  </a:extLst>
                </a:gridCol>
                <a:gridCol w="656225">
                  <a:extLst>
                    <a:ext uri="{9D8B030D-6E8A-4147-A177-3AD203B41FA5}">
                      <a16:colId xmlns:a16="http://schemas.microsoft.com/office/drawing/2014/main" val="591454361"/>
                    </a:ext>
                  </a:extLst>
                </a:gridCol>
                <a:gridCol w="656225">
                  <a:extLst>
                    <a:ext uri="{9D8B030D-6E8A-4147-A177-3AD203B41FA5}">
                      <a16:colId xmlns:a16="http://schemas.microsoft.com/office/drawing/2014/main" val="554850714"/>
                    </a:ext>
                  </a:extLst>
                </a:gridCol>
              </a:tblGrid>
              <a:tr h="37249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S(0)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Expl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251950"/>
                  </a:ext>
                </a:extLst>
              </a:tr>
              <a:tr h="335559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S(0)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884802"/>
                  </a:ext>
                </a:extLst>
              </a:tr>
              <a:tr h="390326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S(0)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B(5)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365884"/>
                  </a:ext>
                </a:extLst>
              </a:tr>
              <a:tr h="37669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S(0)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B(5)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057957"/>
                  </a:ext>
                </a:extLst>
              </a:tr>
            </a:tbl>
          </a:graphicData>
        </a:graphic>
      </p:graphicFrame>
      <p:pic>
        <p:nvPicPr>
          <p:cNvPr id="7" name="Picture 2" descr="Image result for sad face">
            <a:extLst>
              <a:ext uri="{FF2B5EF4-FFF2-40B4-BE49-F238E27FC236}">
                <a16:creationId xmlns:a16="http://schemas.microsoft.com/office/drawing/2014/main" id="{A65903D8-A2EF-4576-B34F-E499A98EE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3096" flipH="1">
            <a:off x="1015138" y="1261738"/>
            <a:ext cx="351207" cy="33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9254288" y="4494343"/>
            <a:ext cx="196448" cy="191193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503004" y="5254238"/>
            <a:ext cx="196448" cy="191193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93116" y="1098074"/>
            <a:ext cx="196448" cy="19119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049480" y="2981498"/>
            <a:ext cx="196448" cy="191193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2" name="Oval 11"/>
          <p:cNvSpPr/>
          <p:nvPr/>
        </p:nvSpPr>
        <p:spPr>
          <a:xfrm>
            <a:off x="4625039" y="1606363"/>
            <a:ext cx="196448" cy="19119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297794" y="2331720"/>
            <a:ext cx="196448" cy="191193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625039" y="2305396"/>
            <a:ext cx="196448" cy="191193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843932" y="2331720"/>
            <a:ext cx="196448" cy="191193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9305725" y="5241682"/>
            <a:ext cx="196448" cy="19119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751662" y="3721666"/>
            <a:ext cx="196448" cy="19119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049480" y="3710341"/>
            <a:ext cx="196448" cy="191193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282604" y="3753159"/>
            <a:ext cx="196448" cy="191193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751662" y="4256204"/>
            <a:ext cx="196448" cy="191193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982243" y="5780204"/>
            <a:ext cx="196448" cy="191193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9305725" y="5726172"/>
            <a:ext cx="196448" cy="191193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961876" y="5241682"/>
            <a:ext cx="196448" cy="19119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505698" y="5020309"/>
            <a:ext cx="196448" cy="191193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754414" y="5780204"/>
            <a:ext cx="196448" cy="191193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539325" y="5764714"/>
            <a:ext cx="204769" cy="18719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233653" y="6306170"/>
            <a:ext cx="196448" cy="191193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534467" y="6273891"/>
            <a:ext cx="196448" cy="191193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213286" y="5767648"/>
            <a:ext cx="196448" cy="19119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>
            <a:stCxn id="30" idx="3"/>
          </p:cNvCxnSpPr>
          <p:nvPr/>
        </p:nvCxnSpPr>
        <p:spPr>
          <a:xfrm flipH="1">
            <a:off x="4389279" y="5183502"/>
            <a:ext cx="1145188" cy="5955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31" idx="1"/>
          </p:cNvCxnSpPr>
          <p:nvPr/>
        </p:nvCxnSpPr>
        <p:spPr>
          <a:xfrm>
            <a:off x="5675717" y="5194876"/>
            <a:ext cx="1107466" cy="6133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32" idx="0"/>
          </p:cNvCxnSpPr>
          <p:nvPr/>
        </p:nvCxnSpPr>
        <p:spPr>
          <a:xfrm>
            <a:off x="5586113" y="5203430"/>
            <a:ext cx="55597" cy="5612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endCxn id="34" idx="0"/>
          </p:cNvCxnSpPr>
          <p:nvPr/>
        </p:nvCxnSpPr>
        <p:spPr>
          <a:xfrm flipH="1">
            <a:off x="5632691" y="5953988"/>
            <a:ext cx="17345" cy="3199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33" idx="0"/>
          </p:cNvCxnSpPr>
          <p:nvPr/>
        </p:nvCxnSpPr>
        <p:spPr>
          <a:xfrm>
            <a:off x="4311511" y="5941515"/>
            <a:ext cx="20366" cy="364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5543139" y="6291588"/>
            <a:ext cx="196448" cy="19119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543139" y="5762860"/>
            <a:ext cx="196448" cy="191193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5165695" y="4884906"/>
            <a:ext cx="331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227314" y="5686422"/>
            <a:ext cx="331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174785" y="6195383"/>
            <a:ext cx="331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871904" y="5686422"/>
            <a:ext cx="331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863393" y="6217166"/>
            <a:ext cx="331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484808" y="5792620"/>
            <a:ext cx="331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678266" y="6387184"/>
            <a:ext cx="464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425560" y="6328086"/>
            <a:ext cx="464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929538" y="5726172"/>
            <a:ext cx="464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739276" y="5725778"/>
            <a:ext cx="464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351232" y="5748111"/>
            <a:ext cx="464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73AA896-4907-45D7-9017-0D56063F3F0F}"/>
              </a:ext>
            </a:extLst>
          </p:cNvPr>
          <p:cNvSpPr/>
          <p:nvPr/>
        </p:nvSpPr>
        <p:spPr>
          <a:xfrm>
            <a:off x="918315" y="3119718"/>
            <a:ext cx="3632170" cy="3496235"/>
          </a:xfrm>
          <a:custGeom>
            <a:avLst/>
            <a:gdLst>
              <a:gd name="connsiteX0" fmla="*/ 1330033 w 3632170"/>
              <a:gd name="connsiteY0" fmla="*/ 139849 h 3496235"/>
              <a:gd name="connsiteX1" fmla="*/ 1276245 w 3632170"/>
              <a:gd name="connsiteY1" fmla="*/ 161364 h 3496235"/>
              <a:gd name="connsiteX2" fmla="*/ 1243972 w 3632170"/>
              <a:gd name="connsiteY2" fmla="*/ 182880 h 3496235"/>
              <a:gd name="connsiteX3" fmla="*/ 1190184 w 3632170"/>
              <a:gd name="connsiteY3" fmla="*/ 193637 h 3496235"/>
              <a:gd name="connsiteX4" fmla="*/ 1136396 w 3632170"/>
              <a:gd name="connsiteY4" fmla="*/ 215153 h 3496235"/>
              <a:gd name="connsiteX5" fmla="*/ 1114880 w 3632170"/>
              <a:gd name="connsiteY5" fmla="*/ 236668 h 3496235"/>
              <a:gd name="connsiteX6" fmla="*/ 1039577 w 3632170"/>
              <a:gd name="connsiteY6" fmla="*/ 247426 h 3496235"/>
              <a:gd name="connsiteX7" fmla="*/ 975031 w 3632170"/>
              <a:gd name="connsiteY7" fmla="*/ 268941 h 3496235"/>
              <a:gd name="connsiteX8" fmla="*/ 932000 w 3632170"/>
              <a:gd name="connsiteY8" fmla="*/ 290456 h 3496235"/>
              <a:gd name="connsiteX9" fmla="*/ 813666 w 3632170"/>
              <a:gd name="connsiteY9" fmla="*/ 322729 h 3496235"/>
              <a:gd name="connsiteX10" fmla="*/ 738363 w 3632170"/>
              <a:gd name="connsiteY10" fmla="*/ 355002 h 3496235"/>
              <a:gd name="connsiteX11" fmla="*/ 652301 w 3632170"/>
              <a:gd name="connsiteY11" fmla="*/ 376517 h 3496235"/>
              <a:gd name="connsiteX12" fmla="*/ 630786 w 3632170"/>
              <a:gd name="connsiteY12" fmla="*/ 398033 h 3496235"/>
              <a:gd name="connsiteX13" fmla="*/ 587756 w 3632170"/>
              <a:gd name="connsiteY13" fmla="*/ 408790 h 3496235"/>
              <a:gd name="connsiteX14" fmla="*/ 469421 w 3632170"/>
              <a:gd name="connsiteY14" fmla="*/ 430306 h 3496235"/>
              <a:gd name="connsiteX15" fmla="*/ 394118 w 3632170"/>
              <a:gd name="connsiteY15" fmla="*/ 473336 h 3496235"/>
              <a:gd name="connsiteX16" fmla="*/ 361845 w 3632170"/>
              <a:gd name="connsiteY16" fmla="*/ 505609 h 3496235"/>
              <a:gd name="connsiteX17" fmla="*/ 329572 w 3632170"/>
              <a:gd name="connsiteY17" fmla="*/ 516367 h 3496235"/>
              <a:gd name="connsiteX18" fmla="*/ 286541 w 3632170"/>
              <a:gd name="connsiteY18" fmla="*/ 537882 h 3496235"/>
              <a:gd name="connsiteX19" fmla="*/ 275784 w 3632170"/>
              <a:gd name="connsiteY19" fmla="*/ 570155 h 3496235"/>
              <a:gd name="connsiteX20" fmla="*/ 200480 w 3632170"/>
              <a:gd name="connsiteY20" fmla="*/ 645458 h 3496235"/>
              <a:gd name="connsiteX21" fmla="*/ 146692 w 3632170"/>
              <a:gd name="connsiteY21" fmla="*/ 785308 h 3496235"/>
              <a:gd name="connsiteX22" fmla="*/ 125177 w 3632170"/>
              <a:gd name="connsiteY22" fmla="*/ 828338 h 3496235"/>
              <a:gd name="connsiteX23" fmla="*/ 114419 w 3632170"/>
              <a:gd name="connsiteY23" fmla="*/ 860611 h 3496235"/>
              <a:gd name="connsiteX24" fmla="*/ 71389 w 3632170"/>
              <a:gd name="connsiteY24" fmla="*/ 968188 h 3496235"/>
              <a:gd name="connsiteX25" fmla="*/ 49873 w 3632170"/>
              <a:gd name="connsiteY25" fmla="*/ 1054249 h 3496235"/>
              <a:gd name="connsiteX26" fmla="*/ 39116 w 3632170"/>
              <a:gd name="connsiteY26" fmla="*/ 1097280 h 3496235"/>
              <a:gd name="connsiteX27" fmla="*/ 17600 w 3632170"/>
              <a:gd name="connsiteY27" fmla="*/ 1129553 h 3496235"/>
              <a:gd name="connsiteX28" fmla="*/ 17600 w 3632170"/>
              <a:gd name="connsiteY28" fmla="*/ 1581374 h 3496235"/>
              <a:gd name="connsiteX29" fmla="*/ 39116 w 3632170"/>
              <a:gd name="connsiteY29" fmla="*/ 1613647 h 3496235"/>
              <a:gd name="connsiteX30" fmla="*/ 71389 w 3632170"/>
              <a:gd name="connsiteY30" fmla="*/ 1688950 h 3496235"/>
              <a:gd name="connsiteX31" fmla="*/ 92904 w 3632170"/>
              <a:gd name="connsiteY31" fmla="*/ 1753496 h 3496235"/>
              <a:gd name="connsiteX32" fmla="*/ 103661 w 3632170"/>
              <a:gd name="connsiteY32" fmla="*/ 1807284 h 3496235"/>
              <a:gd name="connsiteX33" fmla="*/ 125177 w 3632170"/>
              <a:gd name="connsiteY33" fmla="*/ 1828800 h 3496235"/>
              <a:gd name="connsiteX34" fmla="*/ 135934 w 3632170"/>
              <a:gd name="connsiteY34" fmla="*/ 1861073 h 3496235"/>
              <a:gd name="connsiteX35" fmla="*/ 146692 w 3632170"/>
              <a:gd name="connsiteY35" fmla="*/ 1914861 h 3496235"/>
              <a:gd name="connsiteX36" fmla="*/ 178965 w 3632170"/>
              <a:gd name="connsiteY36" fmla="*/ 1957891 h 3496235"/>
              <a:gd name="connsiteX37" fmla="*/ 232753 w 3632170"/>
              <a:gd name="connsiteY37" fmla="*/ 2043953 h 3496235"/>
              <a:gd name="connsiteX38" fmla="*/ 265026 w 3632170"/>
              <a:gd name="connsiteY38" fmla="*/ 2119256 h 3496235"/>
              <a:gd name="connsiteX39" fmla="*/ 297299 w 3632170"/>
              <a:gd name="connsiteY39" fmla="*/ 2151529 h 3496235"/>
              <a:gd name="connsiteX40" fmla="*/ 318814 w 3632170"/>
              <a:gd name="connsiteY40" fmla="*/ 2183802 h 3496235"/>
              <a:gd name="connsiteX41" fmla="*/ 340330 w 3632170"/>
              <a:gd name="connsiteY41" fmla="*/ 2205317 h 3496235"/>
              <a:gd name="connsiteX42" fmla="*/ 361845 w 3632170"/>
              <a:gd name="connsiteY42" fmla="*/ 2237590 h 3496235"/>
              <a:gd name="connsiteX43" fmla="*/ 394118 w 3632170"/>
              <a:gd name="connsiteY43" fmla="*/ 2280621 h 3496235"/>
              <a:gd name="connsiteX44" fmla="*/ 415633 w 3632170"/>
              <a:gd name="connsiteY44" fmla="*/ 2312894 h 3496235"/>
              <a:gd name="connsiteX45" fmla="*/ 447906 w 3632170"/>
              <a:gd name="connsiteY45" fmla="*/ 2334409 h 3496235"/>
              <a:gd name="connsiteX46" fmla="*/ 480179 w 3632170"/>
              <a:gd name="connsiteY46" fmla="*/ 2366682 h 3496235"/>
              <a:gd name="connsiteX47" fmla="*/ 512452 w 3632170"/>
              <a:gd name="connsiteY47" fmla="*/ 2388197 h 3496235"/>
              <a:gd name="connsiteX48" fmla="*/ 533967 w 3632170"/>
              <a:gd name="connsiteY48" fmla="*/ 2409713 h 3496235"/>
              <a:gd name="connsiteX49" fmla="*/ 566240 w 3632170"/>
              <a:gd name="connsiteY49" fmla="*/ 2420470 h 3496235"/>
              <a:gd name="connsiteX50" fmla="*/ 587756 w 3632170"/>
              <a:gd name="connsiteY50" fmla="*/ 2452743 h 3496235"/>
              <a:gd name="connsiteX51" fmla="*/ 663059 w 3632170"/>
              <a:gd name="connsiteY51" fmla="*/ 2528047 h 3496235"/>
              <a:gd name="connsiteX52" fmla="*/ 684574 w 3632170"/>
              <a:gd name="connsiteY52" fmla="*/ 2603350 h 3496235"/>
              <a:gd name="connsiteX53" fmla="*/ 695332 w 3632170"/>
              <a:gd name="connsiteY53" fmla="*/ 2657138 h 3496235"/>
              <a:gd name="connsiteX54" fmla="*/ 716847 w 3632170"/>
              <a:gd name="connsiteY54" fmla="*/ 2678654 h 3496235"/>
              <a:gd name="connsiteX55" fmla="*/ 770636 w 3632170"/>
              <a:gd name="connsiteY55" fmla="*/ 2775473 h 3496235"/>
              <a:gd name="connsiteX56" fmla="*/ 802909 w 3632170"/>
              <a:gd name="connsiteY56" fmla="*/ 2883049 h 3496235"/>
              <a:gd name="connsiteX57" fmla="*/ 824424 w 3632170"/>
              <a:gd name="connsiteY57" fmla="*/ 2926080 h 3496235"/>
              <a:gd name="connsiteX58" fmla="*/ 845939 w 3632170"/>
              <a:gd name="connsiteY58" fmla="*/ 2990626 h 3496235"/>
              <a:gd name="connsiteX59" fmla="*/ 856697 w 3632170"/>
              <a:gd name="connsiteY59" fmla="*/ 3033656 h 3496235"/>
              <a:gd name="connsiteX60" fmla="*/ 899727 w 3632170"/>
              <a:gd name="connsiteY60" fmla="*/ 3098202 h 3496235"/>
              <a:gd name="connsiteX61" fmla="*/ 932000 w 3632170"/>
              <a:gd name="connsiteY61" fmla="*/ 3119717 h 3496235"/>
              <a:gd name="connsiteX62" fmla="*/ 985789 w 3632170"/>
              <a:gd name="connsiteY62" fmla="*/ 3173506 h 3496235"/>
              <a:gd name="connsiteX63" fmla="*/ 1039577 w 3632170"/>
              <a:gd name="connsiteY63" fmla="*/ 3227294 h 3496235"/>
              <a:gd name="connsiteX64" fmla="*/ 1050334 w 3632170"/>
              <a:gd name="connsiteY64" fmla="*/ 3259567 h 3496235"/>
              <a:gd name="connsiteX65" fmla="*/ 1071850 w 3632170"/>
              <a:gd name="connsiteY65" fmla="*/ 3281082 h 3496235"/>
              <a:gd name="connsiteX66" fmla="*/ 1147153 w 3632170"/>
              <a:gd name="connsiteY66" fmla="*/ 3324113 h 3496235"/>
              <a:gd name="connsiteX67" fmla="*/ 1168669 w 3632170"/>
              <a:gd name="connsiteY67" fmla="*/ 3356386 h 3496235"/>
              <a:gd name="connsiteX68" fmla="*/ 1200941 w 3632170"/>
              <a:gd name="connsiteY68" fmla="*/ 3367143 h 3496235"/>
              <a:gd name="connsiteX69" fmla="*/ 1330033 w 3632170"/>
              <a:gd name="connsiteY69" fmla="*/ 3377901 h 3496235"/>
              <a:gd name="connsiteX70" fmla="*/ 1383821 w 3632170"/>
              <a:gd name="connsiteY70" fmla="*/ 3410174 h 3496235"/>
              <a:gd name="connsiteX71" fmla="*/ 1448367 w 3632170"/>
              <a:gd name="connsiteY71" fmla="*/ 3431689 h 3496235"/>
              <a:gd name="connsiteX72" fmla="*/ 1663520 w 3632170"/>
              <a:gd name="connsiteY72" fmla="*/ 3463962 h 3496235"/>
              <a:gd name="connsiteX73" fmla="*/ 1695793 w 3632170"/>
              <a:gd name="connsiteY73" fmla="*/ 3474720 h 3496235"/>
              <a:gd name="connsiteX74" fmla="*/ 1792612 w 3632170"/>
              <a:gd name="connsiteY74" fmla="*/ 3496235 h 3496235"/>
              <a:gd name="connsiteX75" fmla="*/ 1900189 w 3632170"/>
              <a:gd name="connsiteY75" fmla="*/ 3485477 h 3496235"/>
              <a:gd name="connsiteX76" fmla="*/ 1921704 w 3632170"/>
              <a:gd name="connsiteY76" fmla="*/ 3453204 h 3496235"/>
              <a:gd name="connsiteX77" fmla="*/ 1964734 w 3632170"/>
              <a:gd name="connsiteY77" fmla="*/ 3442447 h 3496235"/>
              <a:gd name="connsiteX78" fmla="*/ 1986250 w 3632170"/>
              <a:gd name="connsiteY78" fmla="*/ 3410174 h 3496235"/>
              <a:gd name="connsiteX79" fmla="*/ 2018523 w 3632170"/>
              <a:gd name="connsiteY79" fmla="*/ 3399416 h 3496235"/>
              <a:gd name="connsiteX80" fmla="*/ 2061553 w 3632170"/>
              <a:gd name="connsiteY80" fmla="*/ 3377901 h 3496235"/>
              <a:gd name="connsiteX81" fmla="*/ 2083069 w 3632170"/>
              <a:gd name="connsiteY81" fmla="*/ 3356386 h 3496235"/>
              <a:gd name="connsiteX82" fmla="*/ 2115341 w 3632170"/>
              <a:gd name="connsiteY82" fmla="*/ 3334870 h 3496235"/>
              <a:gd name="connsiteX83" fmla="*/ 2169130 w 3632170"/>
              <a:gd name="connsiteY83" fmla="*/ 3270324 h 3496235"/>
              <a:gd name="connsiteX84" fmla="*/ 2190645 w 3632170"/>
              <a:gd name="connsiteY84" fmla="*/ 3195021 h 3496235"/>
              <a:gd name="connsiteX85" fmla="*/ 2222918 w 3632170"/>
              <a:gd name="connsiteY85" fmla="*/ 3173506 h 3496235"/>
              <a:gd name="connsiteX86" fmla="*/ 2244433 w 3632170"/>
              <a:gd name="connsiteY86" fmla="*/ 3108960 h 3496235"/>
              <a:gd name="connsiteX87" fmla="*/ 2255191 w 3632170"/>
              <a:gd name="connsiteY87" fmla="*/ 3076687 h 3496235"/>
              <a:gd name="connsiteX88" fmla="*/ 2276706 w 3632170"/>
              <a:gd name="connsiteY88" fmla="*/ 3055171 h 3496235"/>
              <a:gd name="connsiteX89" fmla="*/ 2287464 w 3632170"/>
              <a:gd name="connsiteY89" fmla="*/ 3022898 h 3496235"/>
              <a:gd name="connsiteX90" fmla="*/ 2298221 w 3632170"/>
              <a:gd name="connsiteY90" fmla="*/ 2979868 h 3496235"/>
              <a:gd name="connsiteX91" fmla="*/ 2330494 w 3632170"/>
              <a:gd name="connsiteY91" fmla="*/ 2947595 h 3496235"/>
              <a:gd name="connsiteX92" fmla="*/ 2352010 w 3632170"/>
              <a:gd name="connsiteY92" fmla="*/ 2915322 h 3496235"/>
              <a:gd name="connsiteX93" fmla="*/ 2384283 w 3632170"/>
              <a:gd name="connsiteY93" fmla="*/ 2893807 h 3496235"/>
              <a:gd name="connsiteX94" fmla="*/ 2416556 w 3632170"/>
              <a:gd name="connsiteY94" fmla="*/ 2861534 h 3496235"/>
              <a:gd name="connsiteX95" fmla="*/ 2448829 w 3632170"/>
              <a:gd name="connsiteY95" fmla="*/ 2840018 h 3496235"/>
              <a:gd name="connsiteX96" fmla="*/ 2524132 w 3632170"/>
              <a:gd name="connsiteY96" fmla="*/ 2796988 h 3496235"/>
              <a:gd name="connsiteX97" fmla="*/ 2577920 w 3632170"/>
              <a:gd name="connsiteY97" fmla="*/ 2753957 h 3496235"/>
              <a:gd name="connsiteX98" fmla="*/ 2610193 w 3632170"/>
              <a:gd name="connsiteY98" fmla="*/ 2732442 h 3496235"/>
              <a:gd name="connsiteX99" fmla="*/ 2663981 w 3632170"/>
              <a:gd name="connsiteY99" fmla="*/ 2678654 h 3496235"/>
              <a:gd name="connsiteX100" fmla="*/ 2717770 w 3632170"/>
              <a:gd name="connsiteY100" fmla="*/ 2603350 h 3496235"/>
              <a:gd name="connsiteX101" fmla="*/ 2760800 w 3632170"/>
              <a:gd name="connsiteY101" fmla="*/ 2581835 h 3496235"/>
              <a:gd name="connsiteX102" fmla="*/ 2793073 w 3632170"/>
              <a:gd name="connsiteY102" fmla="*/ 2538804 h 3496235"/>
              <a:gd name="connsiteX103" fmla="*/ 2825346 w 3632170"/>
              <a:gd name="connsiteY103" fmla="*/ 2517289 h 3496235"/>
              <a:gd name="connsiteX104" fmla="*/ 2879134 w 3632170"/>
              <a:gd name="connsiteY104" fmla="*/ 2463501 h 3496235"/>
              <a:gd name="connsiteX105" fmla="*/ 2932923 w 3632170"/>
              <a:gd name="connsiteY105" fmla="*/ 2388197 h 3496235"/>
              <a:gd name="connsiteX106" fmla="*/ 2975953 w 3632170"/>
              <a:gd name="connsiteY106" fmla="*/ 2323651 h 3496235"/>
              <a:gd name="connsiteX107" fmla="*/ 3029741 w 3632170"/>
              <a:gd name="connsiteY107" fmla="*/ 2269863 h 3496235"/>
              <a:gd name="connsiteX108" fmla="*/ 3051257 w 3632170"/>
              <a:gd name="connsiteY108" fmla="*/ 2226833 h 3496235"/>
              <a:gd name="connsiteX109" fmla="*/ 3083530 w 3632170"/>
              <a:gd name="connsiteY109" fmla="*/ 2216075 h 3496235"/>
              <a:gd name="connsiteX110" fmla="*/ 3137318 w 3632170"/>
              <a:gd name="connsiteY110" fmla="*/ 2194560 h 3496235"/>
              <a:gd name="connsiteX111" fmla="*/ 3298683 w 3632170"/>
              <a:gd name="connsiteY111" fmla="*/ 2097741 h 3496235"/>
              <a:gd name="connsiteX112" fmla="*/ 3320198 w 3632170"/>
              <a:gd name="connsiteY112" fmla="*/ 2065468 h 3496235"/>
              <a:gd name="connsiteX113" fmla="*/ 3352471 w 3632170"/>
              <a:gd name="connsiteY113" fmla="*/ 2054710 h 3496235"/>
              <a:gd name="connsiteX114" fmla="*/ 3373986 w 3632170"/>
              <a:gd name="connsiteY114" fmla="*/ 2011680 h 3496235"/>
              <a:gd name="connsiteX115" fmla="*/ 3460047 w 3632170"/>
              <a:gd name="connsiteY115" fmla="*/ 1904103 h 3496235"/>
              <a:gd name="connsiteX116" fmla="*/ 3513836 w 3632170"/>
              <a:gd name="connsiteY116" fmla="*/ 1818042 h 3496235"/>
              <a:gd name="connsiteX117" fmla="*/ 3546109 w 3632170"/>
              <a:gd name="connsiteY117" fmla="*/ 1742738 h 3496235"/>
              <a:gd name="connsiteX118" fmla="*/ 3589139 w 3632170"/>
              <a:gd name="connsiteY118" fmla="*/ 1656677 h 3496235"/>
              <a:gd name="connsiteX119" fmla="*/ 3599897 w 3632170"/>
              <a:gd name="connsiteY119" fmla="*/ 1613647 h 3496235"/>
              <a:gd name="connsiteX120" fmla="*/ 3621412 w 3632170"/>
              <a:gd name="connsiteY120" fmla="*/ 1570616 h 3496235"/>
              <a:gd name="connsiteX121" fmla="*/ 3632170 w 3632170"/>
              <a:gd name="connsiteY121" fmla="*/ 1506070 h 3496235"/>
              <a:gd name="connsiteX122" fmla="*/ 3621412 w 3632170"/>
              <a:gd name="connsiteY122" fmla="*/ 1258644 h 3496235"/>
              <a:gd name="connsiteX123" fmla="*/ 3599897 w 3632170"/>
              <a:gd name="connsiteY123" fmla="*/ 1151068 h 3496235"/>
              <a:gd name="connsiteX124" fmla="*/ 3589139 w 3632170"/>
              <a:gd name="connsiteY124" fmla="*/ 1118795 h 3496235"/>
              <a:gd name="connsiteX125" fmla="*/ 3567624 w 3632170"/>
              <a:gd name="connsiteY125" fmla="*/ 1086522 h 3496235"/>
              <a:gd name="connsiteX126" fmla="*/ 3513836 w 3632170"/>
              <a:gd name="connsiteY126" fmla="*/ 1011218 h 3496235"/>
              <a:gd name="connsiteX127" fmla="*/ 3503078 w 3632170"/>
              <a:gd name="connsiteY127" fmla="*/ 968188 h 3496235"/>
              <a:gd name="connsiteX128" fmla="*/ 3492320 w 3632170"/>
              <a:gd name="connsiteY128" fmla="*/ 935915 h 3496235"/>
              <a:gd name="connsiteX129" fmla="*/ 3449290 w 3632170"/>
              <a:gd name="connsiteY129" fmla="*/ 871369 h 3496235"/>
              <a:gd name="connsiteX130" fmla="*/ 3406259 w 3632170"/>
              <a:gd name="connsiteY130" fmla="*/ 828338 h 3496235"/>
              <a:gd name="connsiteX131" fmla="*/ 3352471 w 3632170"/>
              <a:gd name="connsiteY131" fmla="*/ 774550 h 3496235"/>
              <a:gd name="connsiteX132" fmla="*/ 3320198 w 3632170"/>
              <a:gd name="connsiteY132" fmla="*/ 742277 h 3496235"/>
              <a:gd name="connsiteX133" fmla="*/ 3298683 w 3632170"/>
              <a:gd name="connsiteY133" fmla="*/ 710004 h 3496235"/>
              <a:gd name="connsiteX134" fmla="*/ 3212621 w 3632170"/>
              <a:gd name="connsiteY134" fmla="*/ 645458 h 3496235"/>
              <a:gd name="connsiteX135" fmla="*/ 3126560 w 3632170"/>
              <a:gd name="connsiteY135" fmla="*/ 580913 h 3496235"/>
              <a:gd name="connsiteX136" fmla="*/ 3115803 w 3632170"/>
              <a:gd name="connsiteY136" fmla="*/ 548640 h 3496235"/>
              <a:gd name="connsiteX137" fmla="*/ 3083530 w 3632170"/>
              <a:gd name="connsiteY137" fmla="*/ 527124 h 3496235"/>
              <a:gd name="connsiteX138" fmla="*/ 3029741 w 3632170"/>
              <a:gd name="connsiteY138" fmla="*/ 494851 h 3496235"/>
              <a:gd name="connsiteX139" fmla="*/ 2997469 w 3632170"/>
              <a:gd name="connsiteY139" fmla="*/ 451821 h 3496235"/>
              <a:gd name="connsiteX140" fmla="*/ 2954438 w 3632170"/>
              <a:gd name="connsiteY140" fmla="*/ 430306 h 3496235"/>
              <a:gd name="connsiteX141" fmla="*/ 2943680 w 3632170"/>
              <a:gd name="connsiteY141" fmla="*/ 398033 h 3496235"/>
              <a:gd name="connsiteX142" fmla="*/ 2900650 w 3632170"/>
              <a:gd name="connsiteY142" fmla="*/ 365760 h 3496235"/>
              <a:gd name="connsiteX143" fmla="*/ 2846861 w 3632170"/>
              <a:gd name="connsiteY143" fmla="*/ 311971 h 3496235"/>
              <a:gd name="connsiteX144" fmla="*/ 2750043 w 3632170"/>
              <a:gd name="connsiteY144" fmla="*/ 236668 h 3496235"/>
              <a:gd name="connsiteX145" fmla="*/ 2728527 w 3632170"/>
              <a:gd name="connsiteY145" fmla="*/ 215153 h 3496235"/>
              <a:gd name="connsiteX146" fmla="*/ 2685497 w 3632170"/>
              <a:gd name="connsiteY146" fmla="*/ 204395 h 3496235"/>
              <a:gd name="connsiteX147" fmla="*/ 2642466 w 3632170"/>
              <a:gd name="connsiteY147" fmla="*/ 182880 h 3496235"/>
              <a:gd name="connsiteX148" fmla="*/ 2588678 w 3632170"/>
              <a:gd name="connsiteY148" fmla="*/ 172122 h 3496235"/>
              <a:gd name="connsiteX149" fmla="*/ 2545647 w 3632170"/>
              <a:gd name="connsiteY149" fmla="*/ 161364 h 3496235"/>
              <a:gd name="connsiteX150" fmla="*/ 2481101 w 3632170"/>
              <a:gd name="connsiteY150" fmla="*/ 118334 h 3496235"/>
              <a:gd name="connsiteX151" fmla="*/ 2373525 w 3632170"/>
              <a:gd name="connsiteY151" fmla="*/ 96818 h 3496235"/>
              <a:gd name="connsiteX152" fmla="*/ 2265949 w 3632170"/>
              <a:gd name="connsiteY152" fmla="*/ 53788 h 3496235"/>
              <a:gd name="connsiteX153" fmla="*/ 2212160 w 3632170"/>
              <a:gd name="connsiteY153" fmla="*/ 43030 h 3496235"/>
              <a:gd name="connsiteX154" fmla="*/ 2158372 w 3632170"/>
              <a:gd name="connsiteY154" fmla="*/ 21515 h 3496235"/>
              <a:gd name="connsiteX155" fmla="*/ 2115341 w 3632170"/>
              <a:gd name="connsiteY155" fmla="*/ 10757 h 3496235"/>
              <a:gd name="connsiteX156" fmla="*/ 2083069 w 3632170"/>
              <a:gd name="connsiteY156" fmla="*/ 0 h 3496235"/>
              <a:gd name="connsiteX157" fmla="*/ 1685036 w 3632170"/>
              <a:gd name="connsiteY157" fmla="*/ 32273 h 3496235"/>
              <a:gd name="connsiteX158" fmla="*/ 1459125 w 3632170"/>
              <a:gd name="connsiteY158" fmla="*/ 53788 h 3496235"/>
              <a:gd name="connsiteX159" fmla="*/ 1416094 w 3632170"/>
              <a:gd name="connsiteY159" fmla="*/ 86061 h 3496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3632170" h="3496235">
                <a:moveTo>
                  <a:pt x="1330033" y="139849"/>
                </a:moveTo>
                <a:cubicBezTo>
                  <a:pt x="1312104" y="147021"/>
                  <a:pt x="1293517" y="152728"/>
                  <a:pt x="1276245" y="161364"/>
                </a:cubicBezTo>
                <a:cubicBezTo>
                  <a:pt x="1264681" y="167146"/>
                  <a:pt x="1256078" y="178340"/>
                  <a:pt x="1243972" y="182880"/>
                </a:cubicBezTo>
                <a:cubicBezTo>
                  <a:pt x="1226852" y="189300"/>
                  <a:pt x="1208113" y="190051"/>
                  <a:pt x="1190184" y="193637"/>
                </a:cubicBezTo>
                <a:cubicBezTo>
                  <a:pt x="1172255" y="200809"/>
                  <a:pt x="1153162" y="205572"/>
                  <a:pt x="1136396" y="215153"/>
                </a:cubicBezTo>
                <a:cubicBezTo>
                  <a:pt x="1127590" y="220185"/>
                  <a:pt x="1124502" y="233461"/>
                  <a:pt x="1114880" y="236668"/>
                </a:cubicBezTo>
                <a:cubicBezTo>
                  <a:pt x="1090825" y="244686"/>
                  <a:pt x="1064678" y="243840"/>
                  <a:pt x="1039577" y="247426"/>
                </a:cubicBezTo>
                <a:cubicBezTo>
                  <a:pt x="1018062" y="254598"/>
                  <a:pt x="995316" y="258799"/>
                  <a:pt x="975031" y="268941"/>
                </a:cubicBezTo>
                <a:cubicBezTo>
                  <a:pt x="960687" y="276113"/>
                  <a:pt x="946890" y="284500"/>
                  <a:pt x="932000" y="290456"/>
                </a:cubicBezTo>
                <a:cubicBezTo>
                  <a:pt x="877406" y="312293"/>
                  <a:pt x="867684" y="311925"/>
                  <a:pt x="813666" y="322729"/>
                </a:cubicBezTo>
                <a:cubicBezTo>
                  <a:pt x="782880" y="338122"/>
                  <a:pt x="770019" y="347088"/>
                  <a:pt x="738363" y="355002"/>
                </a:cubicBezTo>
                <a:lnTo>
                  <a:pt x="652301" y="376517"/>
                </a:lnTo>
                <a:cubicBezTo>
                  <a:pt x="645129" y="383689"/>
                  <a:pt x="639858" y="393497"/>
                  <a:pt x="630786" y="398033"/>
                </a:cubicBezTo>
                <a:cubicBezTo>
                  <a:pt x="617562" y="404645"/>
                  <a:pt x="602189" y="405583"/>
                  <a:pt x="587756" y="408790"/>
                </a:cubicBezTo>
                <a:cubicBezTo>
                  <a:pt x="542644" y="418815"/>
                  <a:pt x="516137" y="422520"/>
                  <a:pt x="469421" y="430306"/>
                </a:cubicBezTo>
                <a:cubicBezTo>
                  <a:pt x="382097" y="517630"/>
                  <a:pt x="495250" y="415546"/>
                  <a:pt x="394118" y="473336"/>
                </a:cubicBezTo>
                <a:cubicBezTo>
                  <a:pt x="380909" y="480884"/>
                  <a:pt x="374503" y="497170"/>
                  <a:pt x="361845" y="505609"/>
                </a:cubicBezTo>
                <a:cubicBezTo>
                  <a:pt x="352410" y="511899"/>
                  <a:pt x="339995" y="511900"/>
                  <a:pt x="329572" y="516367"/>
                </a:cubicBezTo>
                <a:cubicBezTo>
                  <a:pt x="314832" y="522684"/>
                  <a:pt x="300885" y="530710"/>
                  <a:pt x="286541" y="537882"/>
                </a:cubicBezTo>
                <a:cubicBezTo>
                  <a:pt x="282955" y="548640"/>
                  <a:pt x="282868" y="561300"/>
                  <a:pt x="275784" y="570155"/>
                </a:cubicBezTo>
                <a:cubicBezTo>
                  <a:pt x="253608" y="597875"/>
                  <a:pt x="200480" y="645458"/>
                  <a:pt x="200480" y="645458"/>
                </a:cubicBezTo>
                <a:cubicBezTo>
                  <a:pt x="89463" y="867497"/>
                  <a:pt x="197837" y="631875"/>
                  <a:pt x="146692" y="785308"/>
                </a:cubicBezTo>
                <a:cubicBezTo>
                  <a:pt x="141621" y="800521"/>
                  <a:pt x="131494" y="813598"/>
                  <a:pt x="125177" y="828338"/>
                </a:cubicBezTo>
                <a:cubicBezTo>
                  <a:pt x="120710" y="838761"/>
                  <a:pt x="118490" y="850027"/>
                  <a:pt x="114419" y="860611"/>
                </a:cubicBezTo>
                <a:cubicBezTo>
                  <a:pt x="100555" y="896658"/>
                  <a:pt x="80756" y="930720"/>
                  <a:pt x="71389" y="968188"/>
                </a:cubicBezTo>
                <a:lnTo>
                  <a:pt x="49873" y="1054249"/>
                </a:lnTo>
                <a:cubicBezTo>
                  <a:pt x="46287" y="1068593"/>
                  <a:pt x="47317" y="1084978"/>
                  <a:pt x="39116" y="1097280"/>
                </a:cubicBezTo>
                <a:lnTo>
                  <a:pt x="17600" y="1129553"/>
                </a:lnTo>
                <a:cubicBezTo>
                  <a:pt x="-5353" y="1313190"/>
                  <a:pt x="-6376" y="1285673"/>
                  <a:pt x="17600" y="1581374"/>
                </a:cubicBezTo>
                <a:cubicBezTo>
                  <a:pt x="18645" y="1594261"/>
                  <a:pt x="31944" y="1602889"/>
                  <a:pt x="39116" y="1613647"/>
                </a:cubicBezTo>
                <a:cubicBezTo>
                  <a:pt x="67571" y="1727473"/>
                  <a:pt x="28937" y="1593433"/>
                  <a:pt x="71389" y="1688950"/>
                </a:cubicBezTo>
                <a:cubicBezTo>
                  <a:pt x="80600" y="1709674"/>
                  <a:pt x="88456" y="1731257"/>
                  <a:pt x="92904" y="1753496"/>
                </a:cubicBezTo>
                <a:cubicBezTo>
                  <a:pt x="96490" y="1771425"/>
                  <a:pt x="96458" y="1790478"/>
                  <a:pt x="103661" y="1807284"/>
                </a:cubicBezTo>
                <a:cubicBezTo>
                  <a:pt x="107656" y="1816607"/>
                  <a:pt x="118005" y="1821628"/>
                  <a:pt x="125177" y="1828800"/>
                </a:cubicBezTo>
                <a:cubicBezTo>
                  <a:pt x="128763" y="1839558"/>
                  <a:pt x="133184" y="1850072"/>
                  <a:pt x="135934" y="1861073"/>
                </a:cubicBezTo>
                <a:cubicBezTo>
                  <a:pt x="140369" y="1878812"/>
                  <a:pt x="139266" y="1898153"/>
                  <a:pt x="146692" y="1914861"/>
                </a:cubicBezTo>
                <a:cubicBezTo>
                  <a:pt x="153974" y="1931245"/>
                  <a:pt x="170258" y="1942218"/>
                  <a:pt x="178965" y="1957891"/>
                </a:cubicBezTo>
                <a:cubicBezTo>
                  <a:pt x="229901" y="2049577"/>
                  <a:pt x="168098" y="1979298"/>
                  <a:pt x="232753" y="2043953"/>
                </a:cubicBezTo>
                <a:cubicBezTo>
                  <a:pt x="241532" y="2070289"/>
                  <a:pt x="248410" y="2095994"/>
                  <a:pt x="265026" y="2119256"/>
                </a:cubicBezTo>
                <a:cubicBezTo>
                  <a:pt x="273869" y="2131636"/>
                  <a:pt x="287560" y="2139842"/>
                  <a:pt x="297299" y="2151529"/>
                </a:cubicBezTo>
                <a:cubicBezTo>
                  <a:pt x="305576" y="2161461"/>
                  <a:pt x="310737" y="2173706"/>
                  <a:pt x="318814" y="2183802"/>
                </a:cubicBezTo>
                <a:cubicBezTo>
                  <a:pt x="325150" y="2191722"/>
                  <a:pt x="333994" y="2197397"/>
                  <a:pt x="340330" y="2205317"/>
                </a:cubicBezTo>
                <a:cubicBezTo>
                  <a:pt x="348407" y="2215413"/>
                  <a:pt x="354330" y="2227069"/>
                  <a:pt x="361845" y="2237590"/>
                </a:cubicBezTo>
                <a:cubicBezTo>
                  <a:pt x="372266" y="2252180"/>
                  <a:pt x="383697" y="2266031"/>
                  <a:pt x="394118" y="2280621"/>
                </a:cubicBezTo>
                <a:cubicBezTo>
                  <a:pt x="401633" y="2291142"/>
                  <a:pt x="406491" y="2303752"/>
                  <a:pt x="415633" y="2312894"/>
                </a:cubicBezTo>
                <a:cubicBezTo>
                  <a:pt x="424775" y="2322036"/>
                  <a:pt x="437974" y="2326132"/>
                  <a:pt x="447906" y="2334409"/>
                </a:cubicBezTo>
                <a:cubicBezTo>
                  <a:pt x="459593" y="2344148"/>
                  <a:pt x="468492" y="2356943"/>
                  <a:pt x="480179" y="2366682"/>
                </a:cubicBezTo>
                <a:cubicBezTo>
                  <a:pt x="490111" y="2374959"/>
                  <a:pt x="502356" y="2380120"/>
                  <a:pt x="512452" y="2388197"/>
                </a:cubicBezTo>
                <a:cubicBezTo>
                  <a:pt x="520372" y="2394533"/>
                  <a:pt x="525270" y="2404495"/>
                  <a:pt x="533967" y="2409713"/>
                </a:cubicBezTo>
                <a:cubicBezTo>
                  <a:pt x="543691" y="2415547"/>
                  <a:pt x="555482" y="2416884"/>
                  <a:pt x="566240" y="2420470"/>
                </a:cubicBezTo>
                <a:cubicBezTo>
                  <a:pt x="573412" y="2431228"/>
                  <a:pt x="577660" y="2444666"/>
                  <a:pt x="587756" y="2452743"/>
                </a:cubicBezTo>
                <a:cubicBezTo>
                  <a:pt x="641863" y="2496029"/>
                  <a:pt x="619888" y="2398539"/>
                  <a:pt x="663059" y="2528047"/>
                </a:cubicBezTo>
                <a:cubicBezTo>
                  <a:pt x="675041" y="2563991"/>
                  <a:pt x="675567" y="2562820"/>
                  <a:pt x="684574" y="2603350"/>
                </a:cubicBezTo>
                <a:cubicBezTo>
                  <a:pt x="688540" y="2621199"/>
                  <a:pt x="688129" y="2640332"/>
                  <a:pt x="695332" y="2657138"/>
                </a:cubicBezTo>
                <a:cubicBezTo>
                  <a:pt x="699327" y="2666460"/>
                  <a:pt x="709675" y="2671482"/>
                  <a:pt x="716847" y="2678654"/>
                </a:cubicBezTo>
                <a:cubicBezTo>
                  <a:pt x="743174" y="2757633"/>
                  <a:pt x="722326" y="2727163"/>
                  <a:pt x="770636" y="2775473"/>
                </a:cubicBezTo>
                <a:cubicBezTo>
                  <a:pt x="778358" y="2806362"/>
                  <a:pt x="789811" y="2856851"/>
                  <a:pt x="802909" y="2883049"/>
                </a:cubicBezTo>
                <a:cubicBezTo>
                  <a:pt x="810081" y="2897393"/>
                  <a:pt x="818468" y="2911190"/>
                  <a:pt x="824424" y="2926080"/>
                </a:cubicBezTo>
                <a:cubicBezTo>
                  <a:pt x="832847" y="2947137"/>
                  <a:pt x="840438" y="2968624"/>
                  <a:pt x="845939" y="2990626"/>
                </a:cubicBezTo>
                <a:cubicBezTo>
                  <a:pt x="849525" y="3004969"/>
                  <a:pt x="850085" y="3020432"/>
                  <a:pt x="856697" y="3033656"/>
                </a:cubicBezTo>
                <a:cubicBezTo>
                  <a:pt x="868261" y="3056784"/>
                  <a:pt x="882699" y="3078742"/>
                  <a:pt x="899727" y="3098202"/>
                </a:cubicBezTo>
                <a:cubicBezTo>
                  <a:pt x="908241" y="3107932"/>
                  <a:pt x="921242" y="3112545"/>
                  <a:pt x="932000" y="3119717"/>
                </a:cubicBezTo>
                <a:cubicBezTo>
                  <a:pt x="989376" y="3205778"/>
                  <a:pt x="914070" y="3101787"/>
                  <a:pt x="985789" y="3173506"/>
                </a:cubicBezTo>
                <a:cubicBezTo>
                  <a:pt x="1057507" y="3245224"/>
                  <a:pt x="953514" y="3169917"/>
                  <a:pt x="1039577" y="3227294"/>
                </a:cubicBezTo>
                <a:cubicBezTo>
                  <a:pt x="1043163" y="3238052"/>
                  <a:pt x="1044500" y="3249843"/>
                  <a:pt x="1050334" y="3259567"/>
                </a:cubicBezTo>
                <a:cubicBezTo>
                  <a:pt x="1055552" y="3268264"/>
                  <a:pt x="1063930" y="3274746"/>
                  <a:pt x="1071850" y="3281082"/>
                </a:cubicBezTo>
                <a:cubicBezTo>
                  <a:pt x="1097191" y="3301354"/>
                  <a:pt x="1117707" y="3309389"/>
                  <a:pt x="1147153" y="3324113"/>
                </a:cubicBezTo>
                <a:cubicBezTo>
                  <a:pt x="1154325" y="3334871"/>
                  <a:pt x="1158573" y="3348309"/>
                  <a:pt x="1168669" y="3356386"/>
                </a:cubicBezTo>
                <a:cubicBezTo>
                  <a:pt x="1177523" y="3363469"/>
                  <a:pt x="1189701" y="3365644"/>
                  <a:pt x="1200941" y="3367143"/>
                </a:cubicBezTo>
                <a:cubicBezTo>
                  <a:pt x="1243742" y="3372850"/>
                  <a:pt x="1287002" y="3374315"/>
                  <a:pt x="1330033" y="3377901"/>
                </a:cubicBezTo>
                <a:cubicBezTo>
                  <a:pt x="1470976" y="3424879"/>
                  <a:pt x="1265696" y="3351111"/>
                  <a:pt x="1383821" y="3410174"/>
                </a:cubicBezTo>
                <a:cubicBezTo>
                  <a:pt x="1404106" y="3420317"/>
                  <a:pt x="1426852" y="3424517"/>
                  <a:pt x="1448367" y="3431689"/>
                </a:cubicBezTo>
                <a:cubicBezTo>
                  <a:pt x="1538875" y="3461858"/>
                  <a:pt x="1469355" y="3441119"/>
                  <a:pt x="1663520" y="3463962"/>
                </a:cubicBezTo>
                <a:cubicBezTo>
                  <a:pt x="1674278" y="3467548"/>
                  <a:pt x="1684890" y="3471605"/>
                  <a:pt x="1695793" y="3474720"/>
                </a:cubicBezTo>
                <a:cubicBezTo>
                  <a:pt x="1731230" y="3484845"/>
                  <a:pt x="1755655" y="3488843"/>
                  <a:pt x="1792612" y="3496235"/>
                </a:cubicBezTo>
                <a:cubicBezTo>
                  <a:pt x="1828471" y="3492649"/>
                  <a:pt x="1866001" y="3496873"/>
                  <a:pt x="1900189" y="3485477"/>
                </a:cubicBezTo>
                <a:cubicBezTo>
                  <a:pt x="1912455" y="3481388"/>
                  <a:pt x="1910946" y="3460376"/>
                  <a:pt x="1921704" y="3453204"/>
                </a:cubicBezTo>
                <a:cubicBezTo>
                  <a:pt x="1934006" y="3445003"/>
                  <a:pt x="1950391" y="3446033"/>
                  <a:pt x="1964734" y="3442447"/>
                </a:cubicBezTo>
                <a:cubicBezTo>
                  <a:pt x="1971906" y="3431689"/>
                  <a:pt x="1976154" y="3418251"/>
                  <a:pt x="1986250" y="3410174"/>
                </a:cubicBezTo>
                <a:cubicBezTo>
                  <a:pt x="1995105" y="3403090"/>
                  <a:pt x="2008100" y="3403883"/>
                  <a:pt x="2018523" y="3399416"/>
                </a:cubicBezTo>
                <a:cubicBezTo>
                  <a:pt x="2033263" y="3393099"/>
                  <a:pt x="2048210" y="3386796"/>
                  <a:pt x="2061553" y="3377901"/>
                </a:cubicBezTo>
                <a:cubicBezTo>
                  <a:pt x="2069992" y="3372275"/>
                  <a:pt x="2075149" y="3362722"/>
                  <a:pt x="2083069" y="3356386"/>
                </a:cubicBezTo>
                <a:cubicBezTo>
                  <a:pt x="2093165" y="3348309"/>
                  <a:pt x="2104584" y="3342042"/>
                  <a:pt x="2115341" y="3334870"/>
                </a:cubicBezTo>
                <a:cubicBezTo>
                  <a:pt x="2140008" y="3260872"/>
                  <a:pt x="2104000" y="3348480"/>
                  <a:pt x="2169130" y="3270324"/>
                </a:cubicBezTo>
                <a:cubicBezTo>
                  <a:pt x="2178292" y="3259330"/>
                  <a:pt x="2185312" y="3203020"/>
                  <a:pt x="2190645" y="3195021"/>
                </a:cubicBezTo>
                <a:cubicBezTo>
                  <a:pt x="2197817" y="3184263"/>
                  <a:pt x="2212160" y="3180678"/>
                  <a:pt x="2222918" y="3173506"/>
                </a:cubicBezTo>
                <a:lnTo>
                  <a:pt x="2244433" y="3108960"/>
                </a:lnTo>
                <a:cubicBezTo>
                  <a:pt x="2248019" y="3098202"/>
                  <a:pt x="2247173" y="3084706"/>
                  <a:pt x="2255191" y="3076687"/>
                </a:cubicBezTo>
                <a:lnTo>
                  <a:pt x="2276706" y="3055171"/>
                </a:lnTo>
                <a:cubicBezTo>
                  <a:pt x="2280292" y="3044413"/>
                  <a:pt x="2284349" y="3033801"/>
                  <a:pt x="2287464" y="3022898"/>
                </a:cubicBezTo>
                <a:cubicBezTo>
                  <a:pt x="2291526" y="3008682"/>
                  <a:pt x="2290886" y="2992705"/>
                  <a:pt x="2298221" y="2979868"/>
                </a:cubicBezTo>
                <a:cubicBezTo>
                  <a:pt x="2305769" y="2966659"/>
                  <a:pt x="2320754" y="2959282"/>
                  <a:pt x="2330494" y="2947595"/>
                </a:cubicBezTo>
                <a:cubicBezTo>
                  <a:pt x="2338771" y="2937663"/>
                  <a:pt x="2342868" y="2924464"/>
                  <a:pt x="2352010" y="2915322"/>
                </a:cubicBezTo>
                <a:cubicBezTo>
                  <a:pt x="2361152" y="2906180"/>
                  <a:pt x="2374351" y="2902084"/>
                  <a:pt x="2384283" y="2893807"/>
                </a:cubicBezTo>
                <a:cubicBezTo>
                  <a:pt x="2395970" y="2884068"/>
                  <a:pt x="2404869" y="2871274"/>
                  <a:pt x="2416556" y="2861534"/>
                </a:cubicBezTo>
                <a:cubicBezTo>
                  <a:pt x="2426488" y="2853257"/>
                  <a:pt x="2438308" y="2847533"/>
                  <a:pt x="2448829" y="2840018"/>
                </a:cubicBezTo>
                <a:cubicBezTo>
                  <a:pt x="2505814" y="2799315"/>
                  <a:pt x="2471762" y="2814445"/>
                  <a:pt x="2524132" y="2796988"/>
                </a:cubicBezTo>
                <a:cubicBezTo>
                  <a:pt x="2542061" y="2782644"/>
                  <a:pt x="2559551" y="2767734"/>
                  <a:pt x="2577920" y="2753957"/>
                </a:cubicBezTo>
                <a:cubicBezTo>
                  <a:pt x="2588263" y="2746200"/>
                  <a:pt x="2601051" y="2741584"/>
                  <a:pt x="2610193" y="2732442"/>
                </a:cubicBezTo>
                <a:cubicBezTo>
                  <a:pt x="2681914" y="2660723"/>
                  <a:pt x="2577920" y="2736029"/>
                  <a:pt x="2663981" y="2678654"/>
                </a:cubicBezTo>
                <a:cubicBezTo>
                  <a:pt x="2674058" y="2663539"/>
                  <a:pt x="2707394" y="2612243"/>
                  <a:pt x="2717770" y="2603350"/>
                </a:cubicBezTo>
                <a:cubicBezTo>
                  <a:pt x="2729946" y="2592914"/>
                  <a:pt x="2746457" y="2589007"/>
                  <a:pt x="2760800" y="2581835"/>
                </a:cubicBezTo>
                <a:cubicBezTo>
                  <a:pt x="2771558" y="2567491"/>
                  <a:pt x="2780395" y="2551482"/>
                  <a:pt x="2793073" y="2538804"/>
                </a:cubicBezTo>
                <a:cubicBezTo>
                  <a:pt x="2802215" y="2529662"/>
                  <a:pt x="2816204" y="2526431"/>
                  <a:pt x="2825346" y="2517289"/>
                </a:cubicBezTo>
                <a:cubicBezTo>
                  <a:pt x="2897063" y="2445572"/>
                  <a:pt x="2793073" y="2520874"/>
                  <a:pt x="2879134" y="2463501"/>
                </a:cubicBezTo>
                <a:cubicBezTo>
                  <a:pt x="2949121" y="2358523"/>
                  <a:pt x="2839467" y="2521707"/>
                  <a:pt x="2932923" y="2388197"/>
                </a:cubicBezTo>
                <a:cubicBezTo>
                  <a:pt x="2947752" y="2367013"/>
                  <a:pt x="2957669" y="2341935"/>
                  <a:pt x="2975953" y="2323651"/>
                </a:cubicBezTo>
                <a:cubicBezTo>
                  <a:pt x="2993882" y="2305722"/>
                  <a:pt x="3018401" y="2292542"/>
                  <a:pt x="3029741" y="2269863"/>
                </a:cubicBezTo>
                <a:cubicBezTo>
                  <a:pt x="3036913" y="2255520"/>
                  <a:pt x="3039917" y="2238172"/>
                  <a:pt x="3051257" y="2226833"/>
                </a:cubicBezTo>
                <a:cubicBezTo>
                  <a:pt x="3059275" y="2218815"/>
                  <a:pt x="3072912" y="2220057"/>
                  <a:pt x="3083530" y="2216075"/>
                </a:cubicBezTo>
                <a:cubicBezTo>
                  <a:pt x="3101611" y="2209295"/>
                  <a:pt x="3120759" y="2204495"/>
                  <a:pt x="3137318" y="2194560"/>
                </a:cubicBezTo>
                <a:cubicBezTo>
                  <a:pt x="3322410" y="2083504"/>
                  <a:pt x="3177035" y="2146399"/>
                  <a:pt x="3298683" y="2097741"/>
                </a:cubicBezTo>
                <a:cubicBezTo>
                  <a:pt x="3305855" y="2086983"/>
                  <a:pt x="3310102" y="2073545"/>
                  <a:pt x="3320198" y="2065468"/>
                </a:cubicBezTo>
                <a:cubicBezTo>
                  <a:pt x="3329053" y="2058384"/>
                  <a:pt x="3344453" y="2062728"/>
                  <a:pt x="3352471" y="2054710"/>
                </a:cubicBezTo>
                <a:cubicBezTo>
                  <a:pt x="3363810" y="2043371"/>
                  <a:pt x="3364665" y="2024729"/>
                  <a:pt x="3373986" y="2011680"/>
                </a:cubicBezTo>
                <a:cubicBezTo>
                  <a:pt x="3400677" y="1974312"/>
                  <a:pt x="3442992" y="1946740"/>
                  <a:pt x="3460047" y="1904103"/>
                </a:cubicBezTo>
                <a:cubicBezTo>
                  <a:pt x="3487213" y="1836190"/>
                  <a:pt x="3467908" y="1863970"/>
                  <a:pt x="3513836" y="1818042"/>
                </a:cubicBezTo>
                <a:cubicBezTo>
                  <a:pt x="3535930" y="1751757"/>
                  <a:pt x="3510661" y="1822496"/>
                  <a:pt x="3546109" y="1742738"/>
                </a:cubicBezTo>
                <a:cubicBezTo>
                  <a:pt x="3581200" y="1663784"/>
                  <a:pt x="3551038" y="1713829"/>
                  <a:pt x="3589139" y="1656677"/>
                </a:cubicBezTo>
                <a:cubicBezTo>
                  <a:pt x="3592725" y="1642334"/>
                  <a:pt x="3594706" y="1627490"/>
                  <a:pt x="3599897" y="1613647"/>
                </a:cubicBezTo>
                <a:cubicBezTo>
                  <a:pt x="3605528" y="1598631"/>
                  <a:pt x="3616804" y="1585976"/>
                  <a:pt x="3621412" y="1570616"/>
                </a:cubicBezTo>
                <a:cubicBezTo>
                  <a:pt x="3627680" y="1549724"/>
                  <a:pt x="3628584" y="1527585"/>
                  <a:pt x="3632170" y="1506070"/>
                </a:cubicBezTo>
                <a:cubicBezTo>
                  <a:pt x="3628584" y="1423595"/>
                  <a:pt x="3628886" y="1340858"/>
                  <a:pt x="3621412" y="1258644"/>
                </a:cubicBezTo>
                <a:cubicBezTo>
                  <a:pt x="3618101" y="1222225"/>
                  <a:pt x="3611461" y="1185760"/>
                  <a:pt x="3599897" y="1151068"/>
                </a:cubicBezTo>
                <a:cubicBezTo>
                  <a:pt x="3596311" y="1140310"/>
                  <a:pt x="3594210" y="1128937"/>
                  <a:pt x="3589139" y="1118795"/>
                </a:cubicBezTo>
                <a:cubicBezTo>
                  <a:pt x="3583357" y="1107231"/>
                  <a:pt x="3574796" y="1097280"/>
                  <a:pt x="3567624" y="1086522"/>
                </a:cubicBezTo>
                <a:cubicBezTo>
                  <a:pt x="3541208" y="980860"/>
                  <a:pt x="3582409" y="1107220"/>
                  <a:pt x="3513836" y="1011218"/>
                </a:cubicBezTo>
                <a:cubicBezTo>
                  <a:pt x="3505242" y="999187"/>
                  <a:pt x="3507140" y="982404"/>
                  <a:pt x="3503078" y="968188"/>
                </a:cubicBezTo>
                <a:cubicBezTo>
                  <a:pt x="3499963" y="957285"/>
                  <a:pt x="3497827" y="945828"/>
                  <a:pt x="3492320" y="935915"/>
                </a:cubicBezTo>
                <a:cubicBezTo>
                  <a:pt x="3479762" y="913311"/>
                  <a:pt x="3465443" y="891561"/>
                  <a:pt x="3449290" y="871369"/>
                </a:cubicBezTo>
                <a:cubicBezTo>
                  <a:pt x="3436618" y="855529"/>
                  <a:pt x="3420603" y="842682"/>
                  <a:pt x="3406259" y="828338"/>
                </a:cubicBezTo>
                <a:lnTo>
                  <a:pt x="3352471" y="774550"/>
                </a:lnTo>
                <a:cubicBezTo>
                  <a:pt x="3341713" y="763792"/>
                  <a:pt x="3328637" y="754936"/>
                  <a:pt x="3320198" y="742277"/>
                </a:cubicBezTo>
                <a:cubicBezTo>
                  <a:pt x="3313026" y="731519"/>
                  <a:pt x="3307825" y="719146"/>
                  <a:pt x="3298683" y="710004"/>
                </a:cubicBezTo>
                <a:cubicBezTo>
                  <a:pt x="3184952" y="596275"/>
                  <a:pt x="3292066" y="714973"/>
                  <a:pt x="3212621" y="645458"/>
                </a:cubicBezTo>
                <a:cubicBezTo>
                  <a:pt x="3136553" y="578898"/>
                  <a:pt x="3189266" y="601814"/>
                  <a:pt x="3126560" y="580913"/>
                </a:cubicBezTo>
                <a:cubicBezTo>
                  <a:pt x="3122974" y="570155"/>
                  <a:pt x="3122887" y="557495"/>
                  <a:pt x="3115803" y="548640"/>
                </a:cubicBezTo>
                <a:cubicBezTo>
                  <a:pt x="3107726" y="538544"/>
                  <a:pt x="3093626" y="535201"/>
                  <a:pt x="3083530" y="527124"/>
                </a:cubicBezTo>
                <a:cubicBezTo>
                  <a:pt x="3041340" y="493372"/>
                  <a:pt x="3085785" y="513533"/>
                  <a:pt x="3029741" y="494851"/>
                </a:cubicBezTo>
                <a:cubicBezTo>
                  <a:pt x="3018984" y="480508"/>
                  <a:pt x="3011082" y="463489"/>
                  <a:pt x="2997469" y="451821"/>
                </a:cubicBezTo>
                <a:cubicBezTo>
                  <a:pt x="2985293" y="441385"/>
                  <a:pt x="2965778" y="441646"/>
                  <a:pt x="2954438" y="430306"/>
                </a:cubicBezTo>
                <a:cubicBezTo>
                  <a:pt x="2946420" y="422288"/>
                  <a:pt x="2950939" y="406744"/>
                  <a:pt x="2943680" y="398033"/>
                </a:cubicBezTo>
                <a:cubicBezTo>
                  <a:pt x="2932202" y="384259"/>
                  <a:pt x="2914050" y="377672"/>
                  <a:pt x="2900650" y="365760"/>
                </a:cubicBezTo>
                <a:cubicBezTo>
                  <a:pt x="2881698" y="348914"/>
                  <a:pt x="2866876" y="327538"/>
                  <a:pt x="2846861" y="311971"/>
                </a:cubicBezTo>
                <a:cubicBezTo>
                  <a:pt x="2814588" y="286870"/>
                  <a:pt x="2778954" y="265577"/>
                  <a:pt x="2750043" y="236668"/>
                </a:cubicBezTo>
                <a:cubicBezTo>
                  <a:pt x="2742871" y="229496"/>
                  <a:pt x="2737599" y="219689"/>
                  <a:pt x="2728527" y="215153"/>
                </a:cubicBezTo>
                <a:cubicBezTo>
                  <a:pt x="2715303" y="208541"/>
                  <a:pt x="2699340" y="209586"/>
                  <a:pt x="2685497" y="204395"/>
                </a:cubicBezTo>
                <a:cubicBezTo>
                  <a:pt x="2670481" y="198764"/>
                  <a:pt x="2657680" y="187951"/>
                  <a:pt x="2642466" y="182880"/>
                </a:cubicBezTo>
                <a:cubicBezTo>
                  <a:pt x="2625120" y="177098"/>
                  <a:pt x="2606527" y="176089"/>
                  <a:pt x="2588678" y="172122"/>
                </a:cubicBezTo>
                <a:cubicBezTo>
                  <a:pt x="2574245" y="168915"/>
                  <a:pt x="2559991" y="164950"/>
                  <a:pt x="2545647" y="161364"/>
                </a:cubicBezTo>
                <a:cubicBezTo>
                  <a:pt x="2513709" y="129426"/>
                  <a:pt x="2521581" y="127676"/>
                  <a:pt x="2481101" y="118334"/>
                </a:cubicBezTo>
                <a:cubicBezTo>
                  <a:pt x="2445469" y="110111"/>
                  <a:pt x="2373525" y="96818"/>
                  <a:pt x="2373525" y="96818"/>
                </a:cubicBezTo>
                <a:cubicBezTo>
                  <a:pt x="2335276" y="77694"/>
                  <a:pt x="2310259" y="62650"/>
                  <a:pt x="2265949" y="53788"/>
                </a:cubicBezTo>
                <a:cubicBezTo>
                  <a:pt x="2248019" y="50202"/>
                  <a:pt x="2229674" y="48284"/>
                  <a:pt x="2212160" y="43030"/>
                </a:cubicBezTo>
                <a:cubicBezTo>
                  <a:pt x="2193664" y="37481"/>
                  <a:pt x="2176692" y="27622"/>
                  <a:pt x="2158372" y="21515"/>
                </a:cubicBezTo>
                <a:cubicBezTo>
                  <a:pt x="2144346" y="16840"/>
                  <a:pt x="2129557" y="14819"/>
                  <a:pt x="2115341" y="10757"/>
                </a:cubicBezTo>
                <a:cubicBezTo>
                  <a:pt x="2104438" y="7642"/>
                  <a:pt x="2093826" y="3586"/>
                  <a:pt x="2083069" y="0"/>
                </a:cubicBezTo>
                <a:cubicBezTo>
                  <a:pt x="1950391" y="10758"/>
                  <a:pt x="1811319" y="-9819"/>
                  <a:pt x="1685036" y="32273"/>
                </a:cubicBezTo>
                <a:cubicBezTo>
                  <a:pt x="1591434" y="63472"/>
                  <a:pt x="1664085" y="42401"/>
                  <a:pt x="1459125" y="53788"/>
                </a:cubicBezTo>
                <a:cubicBezTo>
                  <a:pt x="1412887" y="76907"/>
                  <a:pt x="1416094" y="59266"/>
                  <a:pt x="1416094" y="860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13214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562466-5A24-4E77-8047-1A6FE9E28788}"/>
              </a:ext>
            </a:extLst>
          </p:cNvPr>
          <p:cNvSpPr txBox="1"/>
          <p:nvPr/>
        </p:nvSpPr>
        <p:spPr>
          <a:xfrm>
            <a:off x="1043492" y="613186"/>
            <a:ext cx="433533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node = S(0)S(    )</a:t>
            </a:r>
          </a:p>
          <a:p>
            <a:r>
              <a:rPr lang="en-US" dirty="0"/>
              <a:t>F: {S(0)S(    ) }  //node S with STATE</a:t>
            </a:r>
          </a:p>
          <a:p>
            <a:r>
              <a:rPr lang="en-US" dirty="0"/>
              <a:t>E: { }</a:t>
            </a:r>
          </a:p>
          <a:p>
            <a:r>
              <a:rPr lang="en-US" dirty="0"/>
              <a:t>Loop do</a:t>
            </a:r>
          </a:p>
          <a:p>
            <a:r>
              <a:rPr lang="en-US" dirty="0"/>
              <a:t>F is not empty.</a:t>
            </a:r>
          </a:p>
          <a:p>
            <a:r>
              <a:rPr lang="en-US" dirty="0"/>
              <a:t>Pop F, F = {  }, and node = S(0)</a:t>
            </a:r>
          </a:p>
          <a:p>
            <a:r>
              <a:rPr lang="en-US" dirty="0"/>
              <a:t>GT(S(    )) fail</a:t>
            </a:r>
          </a:p>
          <a:p>
            <a:r>
              <a:rPr lang="en-US" dirty="0"/>
              <a:t>E: {S(    ) }</a:t>
            </a:r>
            <a:endParaRPr lang="en-US" sz="2000" dirty="0"/>
          </a:p>
          <a:p>
            <a:r>
              <a:rPr lang="en-US" sz="2000" dirty="0"/>
              <a:t>For each action in problem: </a:t>
            </a:r>
          </a:p>
          <a:p>
            <a:r>
              <a:rPr lang="en-US" sz="2000" dirty="0"/>
              <a:t>{</a:t>
            </a:r>
            <a:r>
              <a:rPr lang="en-US" sz="2000" dirty="0" err="1"/>
              <a:t>goTo</a:t>
            </a:r>
            <a:r>
              <a:rPr lang="en-US" sz="2000" dirty="0"/>
              <a:t>(A(   )), </a:t>
            </a:r>
            <a:r>
              <a:rPr lang="en-US" dirty="0" err="1"/>
              <a:t>goTo</a:t>
            </a:r>
            <a:r>
              <a:rPr lang="en-US" dirty="0"/>
              <a:t>(B (    ), </a:t>
            </a:r>
            <a:r>
              <a:rPr lang="en-US" dirty="0" err="1"/>
              <a:t>goTo</a:t>
            </a:r>
            <a:r>
              <a:rPr lang="en-US" dirty="0"/>
              <a:t>(C (    )}</a:t>
            </a:r>
          </a:p>
          <a:p>
            <a:r>
              <a:rPr lang="en-US" dirty="0"/>
              <a:t>For </a:t>
            </a:r>
            <a:r>
              <a:rPr lang="en-US" dirty="0" err="1"/>
              <a:t>goTo</a:t>
            </a:r>
            <a:r>
              <a:rPr lang="en-US" dirty="0"/>
              <a:t>(A(    )):</a:t>
            </a:r>
          </a:p>
          <a:p>
            <a:r>
              <a:rPr lang="en-US" dirty="0"/>
              <a:t>child = CHILD-NODE(</a:t>
            </a:r>
            <a:r>
              <a:rPr lang="en-US" dirty="0" err="1"/>
              <a:t>pbm</a:t>
            </a:r>
            <a:r>
              <a:rPr lang="en-US" dirty="0"/>
              <a:t>, S, </a:t>
            </a:r>
            <a:r>
              <a:rPr lang="en-US" dirty="0" err="1"/>
              <a:t>goTo</a:t>
            </a:r>
            <a:r>
              <a:rPr lang="en-US" dirty="0"/>
              <a:t>(A(    ))</a:t>
            </a:r>
          </a:p>
          <a:p>
            <a:r>
              <a:rPr lang="en-US" dirty="0"/>
              <a:t>child A(1) is not in E or F (true)</a:t>
            </a:r>
          </a:p>
          <a:p>
            <a:r>
              <a:rPr lang="en-US" dirty="0"/>
              <a:t>F = { A(1) };</a:t>
            </a:r>
          </a:p>
          <a:p>
            <a:r>
              <a:rPr lang="en-US" dirty="0"/>
              <a:t>For </a:t>
            </a:r>
            <a:r>
              <a:rPr lang="en-US" dirty="0" err="1"/>
              <a:t>goTo</a:t>
            </a:r>
            <a:r>
              <a:rPr lang="en-US" dirty="0"/>
              <a:t>(B(   )):</a:t>
            </a:r>
          </a:p>
          <a:p>
            <a:r>
              <a:rPr lang="en-US" dirty="0"/>
              <a:t>child = CHILD-NODE(</a:t>
            </a:r>
            <a:r>
              <a:rPr lang="en-US" dirty="0" err="1"/>
              <a:t>pbm</a:t>
            </a:r>
            <a:r>
              <a:rPr lang="en-US" dirty="0"/>
              <a:t>, S, </a:t>
            </a:r>
            <a:r>
              <a:rPr lang="en-US" dirty="0" err="1"/>
              <a:t>goTo</a:t>
            </a:r>
            <a:r>
              <a:rPr lang="en-US" dirty="0"/>
              <a:t>(B(    ))</a:t>
            </a:r>
          </a:p>
          <a:p>
            <a:r>
              <a:rPr lang="en-US" dirty="0"/>
              <a:t>child B(5) is not in E or F (true)</a:t>
            </a:r>
          </a:p>
          <a:p>
            <a:r>
              <a:rPr lang="en-US" dirty="0"/>
              <a:t>F = { A(1), B(5) };</a:t>
            </a:r>
          </a:p>
          <a:p>
            <a:r>
              <a:rPr lang="en-US" dirty="0"/>
              <a:t>For </a:t>
            </a:r>
            <a:r>
              <a:rPr lang="en-US" dirty="0" err="1"/>
              <a:t>goTo</a:t>
            </a:r>
            <a:r>
              <a:rPr lang="en-US" dirty="0"/>
              <a:t>(C(   )):</a:t>
            </a:r>
          </a:p>
          <a:p>
            <a:r>
              <a:rPr lang="en-US" dirty="0"/>
              <a:t>child = CHILD-NODE(</a:t>
            </a:r>
            <a:r>
              <a:rPr lang="en-US" dirty="0" err="1"/>
              <a:t>pbm</a:t>
            </a:r>
            <a:r>
              <a:rPr lang="en-US" dirty="0"/>
              <a:t>, S, </a:t>
            </a:r>
            <a:r>
              <a:rPr lang="en-US" dirty="0" err="1"/>
              <a:t>goTo</a:t>
            </a:r>
            <a:r>
              <a:rPr lang="en-US" dirty="0"/>
              <a:t>(C(    ))</a:t>
            </a:r>
          </a:p>
          <a:p>
            <a:r>
              <a:rPr lang="en-US" dirty="0"/>
              <a:t>child C(15) is not in E or F (true)</a:t>
            </a:r>
          </a:p>
          <a:p>
            <a:r>
              <a:rPr lang="en-US" dirty="0"/>
              <a:t>F = { A(1), B(5), C(15) };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260067-0DD5-47A5-B453-B6157DC9916C}"/>
              </a:ext>
            </a:extLst>
          </p:cNvPr>
          <p:cNvSpPr/>
          <p:nvPr/>
        </p:nvSpPr>
        <p:spPr>
          <a:xfrm>
            <a:off x="2377441" y="706412"/>
            <a:ext cx="193637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83C89D-98B9-453B-BAC5-907E58A6F9CF}"/>
              </a:ext>
            </a:extLst>
          </p:cNvPr>
          <p:cNvSpPr/>
          <p:nvPr/>
        </p:nvSpPr>
        <p:spPr>
          <a:xfrm>
            <a:off x="1626199" y="2612308"/>
            <a:ext cx="193637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910CDF-E33C-4F79-9B7B-410FE49AA131}"/>
              </a:ext>
            </a:extLst>
          </p:cNvPr>
          <p:cNvSpPr/>
          <p:nvPr/>
        </p:nvSpPr>
        <p:spPr>
          <a:xfrm>
            <a:off x="1982997" y="3226177"/>
            <a:ext cx="193637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10B296-67C9-4852-8F71-B4ED4275E8E2}"/>
              </a:ext>
            </a:extLst>
          </p:cNvPr>
          <p:cNvSpPr/>
          <p:nvPr/>
        </p:nvSpPr>
        <p:spPr>
          <a:xfrm>
            <a:off x="3211158" y="3220791"/>
            <a:ext cx="193637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794B3B-16DB-4208-832D-13F47C66264B}"/>
              </a:ext>
            </a:extLst>
          </p:cNvPr>
          <p:cNvSpPr/>
          <p:nvPr/>
        </p:nvSpPr>
        <p:spPr>
          <a:xfrm>
            <a:off x="4344300" y="3246120"/>
            <a:ext cx="193637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F4F8DB-F468-46AF-B231-DDE8BD28F294}"/>
              </a:ext>
            </a:extLst>
          </p:cNvPr>
          <p:cNvSpPr/>
          <p:nvPr/>
        </p:nvSpPr>
        <p:spPr>
          <a:xfrm>
            <a:off x="4496698" y="3785574"/>
            <a:ext cx="193637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820F9E5-9129-4C2F-86F9-788B647484F3}"/>
                  </a:ext>
                </a:extLst>
              </p:cNvPr>
              <p:cNvSpPr/>
              <p:nvPr/>
            </p:nvSpPr>
            <p:spPr>
              <a:xfrm>
                <a:off x="5191746" y="89283"/>
                <a:ext cx="4315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820F9E5-9129-4C2F-86F9-788B647484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746" y="89283"/>
                <a:ext cx="431528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D698BAA0-E786-48B5-B140-B70F30125648}"/>
              </a:ext>
            </a:extLst>
          </p:cNvPr>
          <p:cNvSpPr/>
          <p:nvPr/>
        </p:nvSpPr>
        <p:spPr>
          <a:xfrm>
            <a:off x="1961481" y="973546"/>
            <a:ext cx="193637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CAAABE-7B09-428E-8709-C5048E3099E7}"/>
              </a:ext>
            </a:extLst>
          </p:cNvPr>
          <p:cNvSpPr txBox="1"/>
          <p:nvPr/>
        </p:nvSpPr>
        <p:spPr>
          <a:xfrm>
            <a:off x="5671078" y="502252"/>
            <a:ext cx="433533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Loop do</a:t>
            </a:r>
          </a:p>
          <a:p>
            <a:r>
              <a:rPr lang="en-US" dirty="0"/>
              <a:t>F is not empty.</a:t>
            </a:r>
          </a:p>
          <a:p>
            <a:r>
              <a:rPr lang="en-US" dirty="0"/>
              <a:t>Pop F, F = {B(5), C(15) }, and node = A(1)</a:t>
            </a:r>
          </a:p>
          <a:p>
            <a:r>
              <a:rPr lang="en-US" dirty="0"/>
              <a:t>GT(A(    )) fails</a:t>
            </a:r>
          </a:p>
          <a:p>
            <a:r>
              <a:rPr lang="en-US" dirty="0"/>
              <a:t>E: { S(    ), A(    ) }</a:t>
            </a:r>
          </a:p>
          <a:p>
            <a:r>
              <a:rPr lang="en-US" sz="2000" dirty="0"/>
              <a:t>For each action in problem: </a:t>
            </a:r>
          </a:p>
          <a:p>
            <a:r>
              <a:rPr lang="en-US" sz="2000" dirty="0"/>
              <a:t>{</a:t>
            </a:r>
            <a:r>
              <a:rPr lang="en-US" sz="2000" dirty="0" err="1"/>
              <a:t>goTo</a:t>
            </a:r>
            <a:r>
              <a:rPr lang="en-US" sz="2000" dirty="0"/>
              <a:t>(S(   )), </a:t>
            </a:r>
            <a:r>
              <a:rPr lang="en-US" sz="2000" dirty="0" err="1"/>
              <a:t>goTo</a:t>
            </a:r>
            <a:r>
              <a:rPr lang="en-US" sz="2000" dirty="0"/>
              <a:t>(G(    ))</a:t>
            </a:r>
          </a:p>
          <a:p>
            <a:r>
              <a:rPr lang="en-US" dirty="0"/>
              <a:t>For </a:t>
            </a:r>
            <a:r>
              <a:rPr lang="en-US" dirty="0" err="1"/>
              <a:t>goTo</a:t>
            </a:r>
            <a:r>
              <a:rPr lang="en-US" dirty="0"/>
              <a:t>(S(    )):</a:t>
            </a:r>
          </a:p>
          <a:p>
            <a:r>
              <a:rPr lang="en-US" dirty="0"/>
              <a:t>child = CHILD-NODE(</a:t>
            </a:r>
            <a:r>
              <a:rPr lang="en-US" dirty="0" err="1"/>
              <a:t>pbm</a:t>
            </a:r>
            <a:r>
              <a:rPr lang="en-US" dirty="0"/>
              <a:t>, A, </a:t>
            </a:r>
            <a:r>
              <a:rPr lang="en-US" dirty="0" err="1"/>
              <a:t>goTo</a:t>
            </a:r>
            <a:r>
              <a:rPr lang="en-US" dirty="0"/>
              <a:t>(S(    ))</a:t>
            </a:r>
          </a:p>
          <a:p>
            <a:r>
              <a:rPr lang="en-US" dirty="0"/>
              <a:t>child S(2) is not in E or F (false, S is in E)</a:t>
            </a:r>
          </a:p>
          <a:p>
            <a:r>
              <a:rPr lang="en-US" dirty="0"/>
              <a:t>Else if S(2) is in F(false);</a:t>
            </a:r>
          </a:p>
          <a:p>
            <a:r>
              <a:rPr lang="en-US" dirty="0"/>
              <a:t>For </a:t>
            </a:r>
            <a:r>
              <a:rPr lang="en-US" dirty="0" err="1"/>
              <a:t>goTo</a:t>
            </a:r>
            <a:r>
              <a:rPr lang="en-US" dirty="0"/>
              <a:t>(G(   )):</a:t>
            </a:r>
          </a:p>
          <a:p>
            <a:r>
              <a:rPr lang="en-US" dirty="0"/>
              <a:t>child = CHILD-NODE(</a:t>
            </a:r>
            <a:r>
              <a:rPr lang="en-US" dirty="0" err="1"/>
              <a:t>pbm</a:t>
            </a:r>
            <a:r>
              <a:rPr lang="en-US" dirty="0"/>
              <a:t>, A, </a:t>
            </a:r>
            <a:r>
              <a:rPr lang="en-US" dirty="0" err="1"/>
              <a:t>goTo</a:t>
            </a:r>
            <a:r>
              <a:rPr lang="en-US" dirty="0"/>
              <a:t>(G(    ))</a:t>
            </a:r>
          </a:p>
          <a:p>
            <a:r>
              <a:rPr lang="en-US" dirty="0"/>
              <a:t>child G(11) is not in E or F (true)</a:t>
            </a:r>
          </a:p>
          <a:p>
            <a:r>
              <a:rPr lang="en-US" dirty="0"/>
              <a:t>F = {B(5), G(11), C(15) };</a:t>
            </a:r>
          </a:p>
          <a:p>
            <a:endParaRPr lang="en-US" dirty="0"/>
          </a:p>
          <a:p>
            <a:r>
              <a:rPr lang="en-US" dirty="0"/>
              <a:t>F is not empty.</a:t>
            </a:r>
          </a:p>
          <a:p>
            <a:r>
              <a:rPr lang="en-US" dirty="0"/>
              <a:t>Pop F, F =  {G(11), C(15) } and node = B(5)</a:t>
            </a:r>
          </a:p>
          <a:p>
            <a:r>
              <a:rPr lang="en-US" dirty="0"/>
              <a:t>GT(B(5)) fails</a:t>
            </a:r>
          </a:p>
          <a:p>
            <a:r>
              <a:rPr lang="en-US" dirty="0"/>
              <a:t>E: { S(    ), A(    ), B(    )}</a:t>
            </a:r>
          </a:p>
          <a:p>
            <a:r>
              <a:rPr lang="en-US" dirty="0"/>
              <a:t>For each action in problem: </a:t>
            </a:r>
          </a:p>
          <a:p>
            <a:r>
              <a:rPr lang="en-US" dirty="0"/>
              <a:t>{</a:t>
            </a:r>
            <a:r>
              <a:rPr lang="en-US" dirty="0" err="1"/>
              <a:t>goTo</a:t>
            </a:r>
            <a:r>
              <a:rPr lang="en-US" dirty="0"/>
              <a:t>(S(   )), </a:t>
            </a:r>
            <a:r>
              <a:rPr lang="en-US" dirty="0" err="1"/>
              <a:t>goTo</a:t>
            </a:r>
            <a:r>
              <a:rPr lang="en-US" dirty="0"/>
              <a:t>(G(    ))</a:t>
            </a:r>
          </a:p>
        </p:txBody>
      </p:sp>
    </p:spTree>
    <p:extLst>
      <p:ext uri="{BB962C8B-B14F-4D97-AF65-F5344CB8AC3E}">
        <p14:creationId xmlns:p14="http://schemas.microsoft.com/office/powerpoint/2010/main" val="140846341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CA82A6-167E-499D-8808-8DE058BF5448}"/>
              </a:ext>
            </a:extLst>
          </p:cNvPr>
          <p:cNvSpPr txBox="1"/>
          <p:nvPr/>
        </p:nvSpPr>
        <p:spPr>
          <a:xfrm>
            <a:off x="968188" y="721550"/>
            <a:ext cx="457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</a:t>
            </a:r>
            <a:r>
              <a:rPr lang="en-US" dirty="0" err="1"/>
              <a:t>goTo</a:t>
            </a:r>
            <a:r>
              <a:rPr lang="en-US" dirty="0"/>
              <a:t>(S(    )):</a:t>
            </a:r>
          </a:p>
          <a:p>
            <a:r>
              <a:rPr lang="en-US" dirty="0"/>
              <a:t>child = CHILD-NODE(</a:t>
            </a:r>
            <a:r>
              <a:rPr lang="en-US" dirty="0" err="1"/>
              <a:t>pbm</a:t>
            </a:r>
            <a:r>
              <a:rPr lang="en-US" dirty="0"/>
              <a:t>, B, </a:t>
            </a:r>
            <a:r>
              <a:rPr lang="en-US" dirty="0" err="1"/>
              <a:t>goTo</a:t>
            </a:r>
            <a:r>
              <a:rPr lang="en-US" dirty="0"/>
              <a:t>(S(    ))</a:t>
            </a:r>
          </a:p>
          <a:p>
            <a:r>
              <a:rPr lang="en-US" dirty="0"/>
              <a:t>child S(10) is not in E or F (false, S is in E)</a:t>
            </a:r>
          </a:p>
          <a:p>
            <a:r>
              <a:rPr lang="en-US" dirty="0"/>
              <a:t>Else if S(10) is in F(false);</a:t>
            </a:r>
          </a:p>
          <a:p>
            <a:r>
              <a:rPr lang="en-US" dirty="0"/>
              <a:t>For </a:t>
            </a:r>
            <a:r>
              <a:rPr lang="en-US" dirty="0" err="1"/>
              <a:t>goTo</a:t>
            </a:r>
            <a:r>
              <a:rPr lang="en-US" dirty="0"/>
              <a:t>(G(   )):</a:t>
            </a:r>
          </a:p>
          <a:p>
            <a:r>
              <a:rPr lang="en-US" dirty="0"/>
              <a:t>child = CHILD-NODE(</a:t>
            </a:r>
            <a:r>
              <a:rPr lang="en-US" dirty="0" err="1"/>
              <a:t>pbm</a:t>
            </a:r>
            <a:r>
              <a:rPr lang="en-US" dirty="0"/>
              <a:t>, B, </a:t>
            </a:r>
            <a:r>
              <a:rPr lang="en-US" dirty="0" err="1"/>
              <a:t>goTo</a:t>
            </a:r>
            <a:r>
              <a:rPr lang="en-US" dirty="0"/>
              <a:t>(G(    ))</a:t>
            </a:r>
          </a:p>
          <a:p>
            <a:r>
              <a:rPr lang="en-US" dirty="0"/>
              <a:t>child G(10) is not in E or F (false)</a:t>
            </a:r>
          </a:p>
          <a:p>
            <a:r>
              <a:rPr lang="en-US" dirty="0"/>
              <a:t>Else if G is in F with G(11)</a:t>
            </a:r>
          </a:p>
          <a:p>
            <a:r>
              <a:rPr lang="en-US" dirty="0"/>
              <a:t>F = {G(10)</a:t>
            </a:r>
            <a:r>
              <a:rPr lang="en-US" strike="sngStrike" dirty="0"/>
              <a:t>G(11)</a:t>
            </a:r>
            <a:r>
              <a:rPr lang="en-US" dirty="0"/>
              <a:t>, C(15) };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07869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783" y="63649"/>
            <a:ext cx="6817271" cy="89429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3600" dirty="0">
                <a:latin typeface="+mn-lt"/>
              </a:rPr>
              <a:t>Uniform-Cost Search: Another Example</a:t>
            </a:r>
          </a:p>
        </p:txBody>
      </p:sp>
      <p:pic>
        <p:nvPicPr>
          <p:cNvPr id="4" name="Picture 3" descr="a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4268" y="1020335"/>
            <a:ext cx="8674421" cy="49419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18121" y="5878329"/>
            <a:ext cx="2343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Open list:  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54921" y="895708"/>
            <a:ext cx="3300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(expand/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firstVisited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generate_n_Sort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openList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  <a:p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(completed</a:t>
            </a:r>
            <a:r>
              <a:rPr lang="en-US" sz="2000" dirty="0"/>
              <a:t>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98AF54B-7D11-41B8-9A63-F46B1B40B8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190832"/>
              </p:ext>
            </p:extLst>
          </p:nvPr>
        </p:nvGraphicFramePr>
        <p:xfrm>
          <a:off x="5661381" y="4963929"/>
          <a:ext cx="653061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5624">
                  <a:extLst>
                    <a:ext uri="{9D8B030D-6E8A-4147-A177-3AD203B41FA5}">
                      <a16:colId xmlns:a16="http://schemas.microsoft.com/office/drawing/2014/main" val="2415621947"/>
                    </a:ext>
                  </a:extLst>
                </a:gridCol>
                <a:gridCol w="725624">
                  <a:extLst>
                    <a:ext uri="{9D8B030D-6E8A-4147-A177-3AD203B41FA5}">
                      <a16:colId xmlns:a16="http://schemas.microsoft.com/office/drawing/2014/main" val="1589974429"/>
                    </a:ext>
                  </a:extLst>
                </a:gridCol>
                <a:gridCol w="725624">
                  <a:extLst>
                    <a:ext uri="{9D8B030D-6E8A-4147-A177-3AD203B41FA5}">
                      <a16:colId xmlns:a16="http://schemas.microsoft.com/office/drawing/2014/main" val="1333243201"/>
                    </a:ext>
                  </a:extLst>
                </a:gridCol>
                <a:gridCol w="725624">
                  <a:extLst>
                    <a:ext uri="{9D8B030D-6E8A-4147-A177-3AD203B41FA5}">
                      <a16:colId xmlns:a16="http://schemas.microsoft.com/office/drawing/2014/main" val="1175317092"/>
                    </a:ext>
                  </a:extLst>
                </a:gridCol>
                <a:gridCol w="725624">
                  <a:extLst>
                    <a:ext uri="{9D8B030D-6E8A-4147-A177-3AD203B41FA5}">
                      <a16:colId xmlns:a16="http://schemas.microsoft.com/office/drawing/2014/main" val="721832361"/>
                    </a:ext>
                  </a:extLst>
                </a:gridCol>
                <a:gridCol w="725624">
                  <a:extLst>
                    <a:ext uri="{9D8B030D-6E8A-4147-A177-3AD203B41FA5}">
                      <a16:colId xmlns:a16="http://schemas.microsoft.com/office/drawing/2014/main" val="704516052"/>
                    </a:ext>
                  </a:extLst>
                </a:gridCol>
                <a:gridCol w="725624">
                  <a:extLst>
                    <a:ext uri="{9D8B030D-6E8A-4147-A177-3AD203B41FA5}">
                      <a16:colId xmlns:a16="http://schemas.microsoft.com/office/drawing/2014/main" val="1111876953"/>
                    </a:ext>
                  </a:extLst>
                </a:gridCol>
                <a:gridCol w="725624">
                  <a:extLst>
                    <a:ext uri="{9D8B030D-6E8A-4147-A177-3AD203B41FA5}">
                      <a16:colId xmlns:a16="http://schemas.microsoft.com/office/drawing/2014/main" val="511882648"/>
                    </a:ext>
                  </a:extLst>
                </a:gridCol>
                <a:gridCol w="725624">
                  <a:extLst>
                    <a:ext uri="{9D8B030D-6E8A-4147-A177-3AD203B41FA5}">
                      <a16:colId xmlns:a16="http://schemas.microsoft.com/office/drawing/2014/main" val="924976947"/>
                    </a:ext>
                  </a:extLst>
                </a:gridCol>
              </a:tblGrid>
              <a:tr h="32551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C(0)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OpL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218571"/>
                  </a:ext>
                </a:extLst>
              </a:tr>
              <a:tr h="32551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549180"/>
                  </a:ext>
                </a:extLst>
              </a:tr>
              <a:tr h="325518"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849335"/>
                  </a:ext>
                </a:extLst>
              </a:tr>
              <a:tr h="325518"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790462"/>
                  </a:ext>
                </a:extLst>
              </a:tr>
              <a:tr h="325518"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98068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8FA2080-FBA4-4B6D-92B5-CF25C117CE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562644"/>
              </p:ext>
            </p:extLst>
          </p:nvPr>
        </p:nvGraphicFramePr>
        <p:xfrm>
          <a:off x="356750" y="4946630"/>
          <a:ext cx="348541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082">
                  <a:extLst>
                    <a:ext uri="{9D8B030D-6E8A-4147-A177-3AD203B41FA5}">
                      <a16:colId xmlns:a16="http://schemas.microsoft.com/office/drawing/2014/main" val="3848184118"/>
                    </a:ext>
                  </a:extLst>
                </a:gridCol>
                <a:gridCol w="697082">
                  <a:extLst>
                    <a:ext uri="{9D8B030D-6E8A-4147-A177-3AD203B41FA5}">
                      <a16:colId xmlns:a16="http://schemas.microsoft.com/office/drawing/2014/main" val="2060718190"/>
                    </a:ext>
                  </a:extLst>
                </a:gridCol>
                <a:gridCol w="697082">
                  <a:extLst>
                    <a:ext uri="{9D8B030D-6E8A-4147-A177-3AD203B41FA5}">
                      <a16:colId xmlns:a16="http://schemas.microsoft.com/office/drawing/2014/main" val="315811823"/>
                    </a:ext>
                  </a:extLst>
                </a:gridCol>
                <a:gridCol w="697082">
                  <a:extLst>
                    <a:ext uri="{9D8B030D-6E8A-4147-A177-3AD203B41FA5}">
                      <a16:colId xmlns:a16="http://schemas.microsoft.com/office/drawing/2014/main" val="3844420890"/>
                    </a:ext>
                  </a:extLst>
                </a:gridCol>
                <a:gridCol w="697082">
                  <a:extLst>
                    <a:ext uri="{9D8B030D-6E8A-4147-A177-3AD203B41FA5}">
                      <a16:colId xmlns:a16="http://schemas.microsoft.com/office/drawing/2014/main" val="2854319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659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038365"/>
                  </a:ext>
                </a:extLst>
              </a:tr>
            </a:tbl>
          </a:graphicData>
        </a:graphic>
      </p:graphicFrame>
      <p:pic>
        <p:nvPicPr>
          <p:cNvPr id="8" name="Picture 2" descr="Image result for sad face">
            <a:extLst>
              <a:ext uri="{FF2B5EF4-FFF2-40B4-BE49-F238E27FC236}">
                <a16:creationId xmlns:a16="http://schemas.microsoft.com/office/drawing/2014/main" id="{CD870616-7CCD-4CA1-AB62-25FFF67DE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3350" flipH="1">
            <a:off x="612182" y="2060294"/>
            <a:ext cx="474175" cy="44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787543-8E83-4DDE-89E8-CE5B16063451}"/>
              </a:ext>
            </a:extLst>
          </p:cNvPr>
          <p:cNvSpPr txBox="1"/>
          <p:nvPr/>
        </p:nvSpPr>
        <p:spPr>
          <a:xfrm>
            <a:off x="7114903" y="5317470"/>
            <a:ext cx="422365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OpL</a:t>
            </a:r>
            <a:r>
              <a:rPr lang="en-US" dirty="0"/>
              <a:t> not empty, pop, GOAL_TEST, explored</a:t>
            </a:r>
          </a:p>
        </p:txBody>
      </p:sp>
    </p:spTree>
    <p:extLst>
      <p:ext uri="{BB962C8B-B14F-4D97-AF65-F5344CB8AC3E}">
        <p14:creationId xmlns:p14="http://schemas.microsoft.com/office/powerpoint/2010/main" val="103617348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6650" y="191933"/>
            <a:ext cx="7207088" cy="81334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Uniform-Cost Search: Another Example</a:t>
            </a:r>
          </a:p>
        </p:txBody>
      </p:sp>
      <p:pic>
        <p:nvPicPr>
          <p:cNvPr id="5" name="Picture 4" descr="a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9572" y="936189"/>
            <a:ext cx="9223228" cy="55119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61186" y="5934619"/>
            <a:ext cx="5400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list:  B(2) T(1) O(3) E(2) P(5)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A6095BA-3D0B-498E-9302-91BDCA44C9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588023"/>
              </p:ext>
            </p:extLst>
          </p:nvPr>
        </p:nvGraphicFramePr>
        <p:xfrm>
          <a:off x="5143240" y="5007411"/>
          <a:ext cx="696099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3444">
                  <a:extLst>
                    <a:ext uri="{9D8B030D-6E8A-4147-A177-3AD203B41FA5}">
                      <a16:colId xmlns:a16="http://schemas.microsoft.com/office/drawing/2014/main" val="2415621947"/>
                    </a:ext>
                  </a:extLst>
                </a:gridCol>
                <a:gridCol w="773444">
                  <a:extLst>
                    <a:ext uri="{9D8B030D-6E8A-4147-A177-3AD203B41FA5}">
                      <a16:colId xmlns:a16="http://schemas.microsoft.com/office/drawing/2014/main" val="1589974429"/>
                    </a:ext>
                  </a:extLst>
                </a:gridCol>
                <a:gridCol w="773444">
                  <a:extLst>
                    <a:ext uri="{9D8B030D-6E8A-4147-A177-3AD203B41FA5}">
                      <a16:colId xmlns:a16="http://schemas.microsoft.com/office/drawing/2014/main" val="1333243201"/>
                    </a:ext>
                  </a:extLst>
                </a:gridCol>
                <a:gridCol w="773444">
                  <a:extLst>
                    <a:ext uri="{9D8B030D-6E8A-4147-A177-3AD203B41FA5}">
                      <a16:colId xmlns:a16="http://schemas.microsoft.com/office/drawing/2014/main" val="1175317092"/>
                    </a:ext>
                  </a:extLst>
                </a:gridCol>
                <a:gridCol w="773444">
                  <a:extLst>
                    <a:ext uri="{9D8B030D-6E8A-4147-A177-3AD203B41FA5}">
                      <a16:colId xmlns:a16="http://schemas.microsoft.com/office/drawing/2014/main" val="721832361"/>
                    </a:ext>
                  </a:extLst>
                </a:gridCol>
                <a:gridCol w="773444">
                  <a:extLst>
                    <a:ext uri="{9D8B030D-6E8A-4147-A177-3AD203B41FA5}">
                      <a16:colId xmlns:a16="http://schemas.microsoft.com/office/drawing/2014/main" val="704516052"/>
                    </a:ext>
                  </a:extLst>
                </a:gridCol>
                <a:gridCol w="773444">
                  <a:extLst>
                    <a:ext uri="{9D8B030D-6E8A-4147-A177-3AD203B41FA5}">
                      <a16:colId xmlns:a16="http://schemas.microsoft.com/office/drawing/2014/main" val="1111876953"/>
                    </a:ext>
                  </a:extLst>
                </a:gridCol>
                <a:gridCol w="773444">
                  <a:extLst>
                    <a:ext uri="{9D8B030D-6E8A-4147-A177-3AD203B41FA5}">
                      <a16:colId xmlns:a16="http://schemas.microsoft.com/office/drawing/2014/main" val="511882648"/>
                    </a:ext>
                  </a:extLst>
                </a:gridCol>
                <a:gridCol w="773444">
                  <a:extLst>
                    <a:ext uri="{9D8B030D-6E8A-4147-A177-3AD203B41FA5}">
                      <a16:colId xmlns:a16="http://schemas.microsoft.com/office/drawing/2014/main" val="924976947"/>
                    </a:ext>
                  </a:extLst>
                </a:gridCol>
              </a:tblGrid>
              <a:tr h="32551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C(0)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218571"/>
                  </a:ext>
                </a:extLst>
              </a:tr>
              <a:tr h="32551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549180"/>
                  </a:ext>
                </a:extLst>
              </a:tr>
              <a:tr h="32551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O(3)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P(5)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849335"/>
                  </a:ext>
                </a:extLst>
              </a:tr>
              <a:tr h="325518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790462"/>
                  </a:ext>
                </a:extLst>
              </a:tr>
              <a:tr h="325518"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98068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02F03C7-0D25-471E-9D55-EF65ED51DD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710470"/>
              </p:ext>
            </p:extLst>
          </p:nvPr>
        </p:nvGraphicFramePr>
        <p:xfrm>
          <a:off x="356750" y="4946630"/>
          <a:ext cx="348541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082">
                  <a:extLst>
                    <a:ext uri="{9D8B030D-6E8A-4147-A177-3AD203B41FA5}">
                      <a16:colId xmlns:a16="http://schemas.microsoft.com/office/drawing/2014/main" val="3848184118"/>
                    </a:ext>
                  </a:extLst>
                </a:gridCol>
                <a:gridCol w="697082">
                  <a:extLst>
                    <a:ext uri="{9D8B030D-6E8A-4147-A177-3AD203B41FA5}">
                      <a16:colId xmlns:a16="http://schemas.microsoft.com/office/drawing/2014/main" val="2060718190"/>
                    </a:ext>
                  </a:extLst>
                </a:gridCol>
                <a:gridCol w="697082">
                  <a:extLst>
                    <a:ext uri="{9D8B030D-6E8A-4147-A177-3AD203B41FA5}">
                      <a16:colId xmlns:a16="http://schemas.microsoft.com/office/drawing/2014/main" val="315811823"/>
                    </a:ext>
                  </a:extLst>
                </a:gridCol>
                <a:gridCol w="697082">
                  <a:extLst>
                    <a:ext uri="{9D8B030D-6E8A-4147-A177-3AD203B41FA5}">
                      <a16:colId xmlns:a16="http://schemas.microsoft.com/office/drawing/2014/main" val="3844420890"/>
                    </a:ext>
                  </a:extLst>
                </a:gridCol>
                <a:gridCol w="697082">
                  <a:extLst>
                    <a:ext uri="{9D8B030D-6E8A-4147-A177-3AD203B41FA5}">
                      <a16:colId xmlns:a16="http://schemas.microsoft.com/office/drawing/2014/main" val="2854319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659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03836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73148B0-977A-4B19-9C07-D8C7CD18B7EB}"/>
              </a:ext>
            </a:extLst>
          </p:cNvPr>
          <p:cNvSpPr txBox="1"/>
          <p:nvPr/>
        </p:nvSpPr>
        <p:spPr>
          <a:xfrm>
            <a:off x="9796463" y="5737145"/>
            <a:ext cx="228164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For each action in </a:t>
            </a:r>
            <a:r>
              <a:rPr lang="en-US" dirty="0" err="1"/>
              <a:t>pbm</a:t>
            </a:r>
            <a:r>
              <a:rPr lang="en-US" dirty="0"/>
              <a:t>, Generate, and arrange</a:t>
            </a:r>
          </a:p>
        </p:txBody>
      </p:sp>
    </p:spTree>
    <p:extLst>
      <p:ext uri="{BB962C8B-B14F-4D97-AF65-F5344CB8AC3E}">
        <p14:creationId xmlns:p14="http://schemas.microsoft.com/office/powerpoint/2010/main" val="390793619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172" y="158370"/>
            <a:ext cx="3527322" cy="79641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UCS Example</a:t>
            </a:r>
          </a:p>
        </p:txBody>
      </p:sp>
      <p:pic>
        <p:nvPicPr>
          <p:cNvPr id="5" name="Picture 4" descr="a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2172" y="821083"/>
            <a:ext cx="9350689" cy="52158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33681" y="6039813"/>
            <a:ext cx="5929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list:  T(1) B(2) E(2) O(3) P(5)</a:t>
            </a:r>
          </a:p>
        </p:txBody>
      </p:sp>
    </p:spTree>
    <p:extLst>
      <p:ext uri="{BB962C8B-B14F-4D97-AF65-F5344CB8AC3E}">
        <p14:creationId xmlns:p14="http://schemas.microsoft.com/office/powerpoint/2010/main" val="11437418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9740" y="718968"/>
            <a:ext cx="8652520" cy="50058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24108" y="5877422"/>
            <a:ext cx="4636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list:  B(2) E(2) O(3) P(5)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52B3C39-435D-4DDE-8100-0ECAE913160A}"/>
              </a:ext>
            </a:extLst>
          </p:cNvPr>
          <p:cNvSpPr txBox="1">
            <a:spLocks/>
          </p:cNvSpPr>
          <p:nvPr/>
        </p:nvSpPr>
        <p:spPr>
          <a:xfrm>
            <a:off x="1024329" y="556736"/>
            <a:ext cx="3188110" cy="930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0000"/>
                </a:solidFill>
              </a:rPr>
              <a:t>UCS Example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BD1ED14-80BE-4124-B5D5-5104F2D1E9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329950"/>
              </p:ext>
            </p:extLst>
          </p:nvPr>
        </p:nvGraphicFramePr>
        <p:xfrm>
          <a:off x="5011160" y="4972664"/>
          <a:ext cx="696099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3444">
                  <a:extLst>
                    <a:ext uri="{9D8B030D-6E8A-4147-A177-3AD203B41FA5}">
                      <a16:colId xmlns:a16="http://schemas.microsoft.com/office/drawing/2014/main" val="2415621947"/>
                    </a:ext>
                  </a:extLst>
                </a:gridCol>
                <a:gridCol w="773444">
                  <a:extLst>
                    <a:ext uri="{9D8B030D-6E8A-4147-A177-3AD203B41FA5}">
                      <a16:colId xmlns:a16="http://schemas.microsoft.com/office/drawing/2014/main" val="1589974429"/>
                    </a:ext>
                  </a:extLst>
                </a:gridCol>
                <a:gridCol w="773444">
                  <a:extLst>
                    <a:ext uri="{9D8B030D-6E8A-4147-A177-3AD203B41FA5}">
                      <a16:colId xmlns:a16="http://schemas.microsoft.com/office/drawing/2014/main" val="1333243201"/>
                    </a:ext>
                  </a:extLst>
                </a:gridCol>
                <a:gridCol w="773444">
                  <a:extLst>
                    <a:ext uri="{9D8B030D-6E8A-4147-A177-3AD203B41FA5}">
                      <a16:colId xmlns:a16="http://schemas.microsoft.com/office/drawing/2014/main" val="1175317092"/>
                    </a:ext>
                  </a:extLst>
                </a:gridCol>
                <a:gridCol w="773444">
                  <a:extLst>
                    <a:ext uri="{9D8B030D-6E8A-4147-A177-3AD203B41FA5}">
                      <a16:colId xmlns:a16="http://schemas.microsoft.com/office/drawing/2014/main" val="721832361"/>
                    </a:ext>
                  </a:extLst>
                </a:gridCol>
                <a:gridCol w="773444">
                  <a:extLst>
                    <a:ext uri="{9D8B030D-6E8A-4147-A177-3AD203B41FA5}">
                      <a16:colId xmlns:a16="http://schemas.microsoft.com/office/drawing/2014/main" val="704516052"/>
                    </a:ext>
                  </a:extLst>
                </a:gridCol>
                <a:gridCol w="773444">
                  <a:extLst>
                    <a:ext uri="{9D8B030D-6E8A-4147-A177-3AD203B41FA5}">
                      <a16:colId xmlns:a16="http://schemas.microsoft.com/office/drawing/2014/main" val="1111876953"/>
                    </a:ext>
                  </a:extLst>
                </a:gridCol>
                <a:gridCol w="773444">
                  <a:extLst>
                    <a:ext uri="{9D8B030D-6E8A-4147-A177-3AD203B41FA5}">
                      <a16:colId xmlns:a16="http://schemas.microsoft.com/office/drawing/2014/main" val="511882648"/>
                    </a:ext>
                  </a:extLst>
                </a:gridCol>
                <a:gridCol w="773444">
                  <a:extLst>
                    <a:ext uri="{9D8B030D-6E8A-4147-A177-3AD203B41FA5}">
                      <a16:colId xmlns:a16="http://schemas.microsoft.com/office/drawing/2014/main" val="924976947"/>
                    </a:ext>
                  </a:extLst>
                </a:gridCol>
              </a:tblGrid>
              <a:tr h="32551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C(0)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218571"/>
                  </a:ext>
                </a:extLst>
              </a:tr>
              <a:tr h="32551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549180"/>
                  </a:ext>
                </a:extLst>
              </a:tr>
              <a:tr h="32551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O(3)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P(5)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849335"/>
                  </a:ext>
                </a:extLst>
              </a:tr>
              <a:tr h="32551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O(3)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P(5)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790462"/>
                  </a:ext>
                </a:extLst>
              </a:tr>
              <a:tr h="32551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O(3)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P(5)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98068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01F5160-3580-44EB-99A5-69A516934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241526"/>
              </p:ext>
            </p:extLst>
          </p:nvPr>
        </p:nvGraphicFramePr>
        <p:xfrm>
          <a:off x="569276" y="5506582"/>
          <a:ext cx="348541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082">
                  <a:extLst>
                    <a:ext uri="{9D8B030D-6E8A-4147-A177-3AD203B41FA5}">
                      <a16:colId xmlns:a16="http://schemas.microsoft.com/office/drawing/2014/main" val="3848184118"/>
                    </a:ext>
                  </a:extLst>
                </a:gridCol>
                <a:gridCol w="697082">
                  <a:extLst>
                    <a:ext uri="{9D8B030D-6E8A-4147-A177-3AD203B41FA5}">
                      <a16:colId xmlns:a16="http://schemas.microsoft.com/office/drawing/2014/main" val="2060718190"/>
                    </a:ext>
                  </a:extLst>
                </a:gridCol>
                <a:gridCol w="697082">
                  <a:extLst>
                    <a:ext uri="{9D8B030D-6E8A-4147-A177-3AD203B41FA5}">
                      <a16:colId xmlns:a16="http://schemas.microsoft.com/office/drawing/2014/main" val="315811823"/>
                    </a:ext>
                  </a:extLst>
                </a:gridCol>
                <a:gridCol w="697082">
                  <a:extLst>
                    <a:ext uri="{9D8B030D-6E8A-4147-A177-3AD203B41FA5}">
                      <a16:colId xmlns:a16="http://schemas.microsoft.com/office/drawing/2014/main" val="3844420890"/>
                    </a:ext>
                  </a:extLst>
                </a:gridCol>
                <a:gridCol w="697082">
                  <a:extLst>
                    <a:ext uri="{9D8B030D-6E8A-4147-A177-3AD203B41FA5}">
                      <a16:colId xmlns:a16="http://schemas.microsoft.com/office/drawing/2014/main" val="2854319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659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038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3633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08575" y="3244335"/>
            <a:ext cx="35234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More on Graphs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4523866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437" y="-21461"/>
            <a:ext cx="3173361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UCS Example</a:t>
            </a:r>
          </a:p>
        </p:txBody>
      </p:sp>
      <p:pic>
        <p:nvPicPr>
          <p:cNvPr id="3" name="Picture 2" descr="a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0330" y="1029825"/>
            <a:ext cx="9513728" cy="49752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26860" y="6005051"/>
            <a:ext cx="5063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list:  E(2) O(3) P(5)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2787124-EDC0-4287-B669-A6AA23D836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500405"/>
              </p:ext>
            </p:extLst>
          </p:nvPr>
        </p:nvGraphicFramePr>
        <p:xfrm>
          <a:off x="5011160" y="4972664"/>
          <a:ext cx="696099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3444">
                  <a:extLst>
                    <a:ext uri="{9D8B030D-6E8A-4147-A177-3AD203B41FA5}">
                      <a16:colId xmlns:a16="http://schemas.microsoft.com/office/drawing/2014/main" val="2415621947"/>
                    </a:ext>
                  </a:extLst>
                </a:gridCol>
                <a:gridCol w="773444">
                  <a:extLst>
                    <a:ext uri="{9D8B030D-6E8A-4147-A177-3AD203B41FA5}">
                      <a16:colId xmlns:a16="http://schemas.microsoft.com/office/drawing/2014/main" val="1589974429"/>
                    </a:ext>
                  </a:extLst>
                </a:gridCol>
                <a:gridCol w="773444">
                  <a:extLst>
                    <a:ext uri="{9D8B030D-6E8A-4147-A177-3AD203B41FA5}">
                      <a16:colId xmlns:a16="http://schemas.microsoft.com/office/drawing/2014/main" val="1333243201"/>
                    </a:ext>
                  </a:extLst>
                </a:gridCol>
                <a:gridCol w="773444">
                  <a:extLst>
                    <a:ext uri="{9D8B030D-6E8A-4147-A177-3AD203B41FA5}">
                      <a16:colId xmlns:a16="http://schemas.microsoft.com/office/drawing/2014/main" val="1175317092"/>
                    </a:ext>
                  </a:extLst>
                </a:gridCol>
                <a:gridCol w="773444">
                  <a:extLst>
                    <a:ext uri="{9D8B030D-6E8A-4147-A177-3AD203B41FA5}">
                      <a16:colId xmlns:a16="http://schemas.microsoft.com/office/drawing/2014/main" val="721832361"/>
                    </a:ext>
                  </a:extLst>
                </a:gridCol>
                <a:gridCol w="773444">
                  <a:extLst>
                    <a:ext uri="{9D8B030D-6E8A-4147-A177-3AD203B41FA5}">
                      <a16:colId xmlns:a16="http://schemas.microsoft.com/office/drawing/2014/main" val="704516052"/>
                    </a:ext>
                  </a:extLst>
                </a:gridCol>
                <a:gridCol w="773444">
                  <a:extLst>
                    <a:ext uri="{9D8B030D-6E8A-4147-A177-3AD203B41FA5}">
                      <a16:colId xmlns:a16="http://schemas.microsoft.com/office/drawing/2014/main" val="1111876953"/>
                    </a:ext>
                  </a:extLst>
                </a:gridCol>
                <a:gridCol w="773444">
                  <a:extLst>
                    <a:ext uri="{9D8B030D-6E8A-4147-A177-3AD203B41FA5}">
                      <a16:colId xmlns:a16="http://schemas.microsoft.com/office/drawing/2014/main" val="511882648"/>
                    </a:ext>
                  </a:extLst>
                </a:gridCol>
                <a:gridCol w="773444">
                  <a:extLst>
                    <a:ext uri="{9D8B030D-6E8A-4147-A177-3AD203B41FA5}">
                      <a16:colId xmlns:a16="http://schemas.microsoft.com/office/drawing/2014/main" val="924976947"/>
                    </a:ext>
                  </a:extLst>
                </a:gridCol>
              </a:tblGrid>
              <a:tr h="32551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O(3)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P(5)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218571"/>
                  </a:ext>
                </a:extLst>
              </a:tr>
              <a:tr h="32551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O(3)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P(5)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549180"/>
                  </a:ext>
                </a:extLst>
              </a:tr>
              <a:tr h="325518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849335"/>
                  </a:ext>
                </a:extLst>
              </a:tr>
              <a:tr h="325518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790462"/>
                  </a:ext>
                </a:extLst>
              </a:tr>
              <a:tr h="325518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980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435999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608" y="86710"/>
            <a:ext cx="6211529" cy="96220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UCS Example</a:t>
            </a:r>
          </a:p>
        </p:txBody>
      </p:sp>
      <p:pic>
        <p:nvPicPr>
          <p:cNvPr id="3" name="Picture 2" descr="a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60786" y="914400"/>
            <a:ext cx="9222828" cy="50575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03553" y="6122838"/>
            <a:ext cx="6211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list:  E(2) O(3) A(3) S(5) P(5) R(6)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F0B450E-2492-40ED-B33B-24381B86CE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160672"/>
              </p:ext>
            </p:extLst>
          </p:nvPr>
        </p:nvGraphicFramePr>
        <p:xfrm>
          <a:off x="626933" y="4968102"/>
          <a:ext cx="348541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082">
                  <a:extLst>
                    <a:ext uri="{9D8B030D-6E8A-4147-A177-3AD203B41FA5}">
                      <a16:colId xmlns:a16="http://schemas.microsoft.com/office/drawing/2014/main" val="3848184118"/>
                    </a:ext>
                  </a:extLst>
                </a:gridCol>
                <a:gridCol w="697082">
                  <a:extLst>
                    <a:ext uri="{9D8B030D-6E8A-4147-A177-3AD203B41FA5}">
                      <a16:colId xmlns:a16="http://schemas.microsoft.com/office/drawing/2014/main" val="2060718190"/>
                    </a:ext>
                  </a:extLst>
                </a:gridCol>
                <a:gridCol w="697082">
                  <a:extLst>
                    <a:ext uri="{9D8B030D-6E8A-4147-A177-3AD203B41FA5}">
                      <a16:colId xmlns:a16="http://schemas.microsoft.com/office/drawing/2014/main" val="315811823"/>
                    </a:ext>
                  </a:extLst>
                </a:gridCol>
                <a:gridCol w="697082">
                  <a:extLst>
                    <a:ext uri="{9D8B030D-6E8A-4147-A177-3AD203B41FA5}">
                      <a16:colId xmlns:a16="http://schemas.microsoft.com/office/drawing/2014/main" val="3844420890"/>
                    </a:ext>
                  </a:extLst>
                </a:gridCol>
                <a:gridCol w="697082">
                  <a:extLst>
                    <a:ext uri="{9D8B030D-6E8A-4147-A177-3AD203B41FA5}">
                      <a16:colId xmlns:a16="http://schemas.microsoft.com/office/drawing/2014/main" val="2854319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659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038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78403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9452C8C-A494-4753-B389-94B34F0139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635155"/>
              </p:ext>
            </p:extLst>
          </p:nvPr>
        </p:nvGraphicFramePr>
        <p:xfrm>
          <a:off x="5293360" y="4968102"/>
          <a:ext cx="689864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516">
                  <a:extLst>
                    <a:ext uri="{9D8B030D-6E8A-4147-A177-3AD203B41FA5}">
                      <a16:colId xmlns:a16="http://schemas.microsoft.com/office/drawing/2014/main" val="2415621947"/>
                    </a:ext>
                  </a:extLst>
                </a:gridCol>
                <a:gridCol w="766516">
                  <a:extLst>
                    <a:ext uri="{9D8B030D-6E8A-4147-A177-3AD203B41FA5}">
                      <a16:colId xmlns:a16="http://schemas.microsoft.com/office/drawing/2014/main" val="1589974429"/>
                    </a:ext>
                  </a:extLst>
                </a:gridCol>
                <a:gridCol w="766516">
                  <a:extLst>
                    <a:ext uri="{9D8B030D-6E8A-4147-A177-3AD203B41FA5}">
                      <a16:colId xmlns:a16="http://schemas.microsoft.com/office/drawing/2014/main" val="1333243201"/>
                    </a:ext>
                  </a:extLst>
                </a:gridCol>
                <a:gridCol w="766516">
                  <a:extLst>
                    <a:ext uri="{9D8B030D-6E8A-4147-A177-3AD203B41FA5}">
                      <a16:colId xmlns:a16="http://schemas.microsoft.com/office/drawing/2014/main" val="1175317092"/>
                    </a:ext>
                  </a:extLst>
                </a:gridCol>
                <a:gridCol w="766516">
                  <a:extLst>
                    <a:ext uri="{9D8B030D-6E8A-4147-A177-3AD203B41FA5}">
                      <a16:colId xmlns:a16="http://schemas.microsoft.com/office/drawing/2014/main" val="721832361"/>
                    </a:ext>
                  </a:extLst>
                </a:gridCol>
                <a:gridCol w="766516">
                  <a:extLst>
                    <a:ext uri="{9D8B030D-6E8A-4147-A177-3AD203B41FA5}">
                      <a16:colId xmlns:a16="http://schemas.microsoft.com/office/drawing/2014/main" val="704516052"/>
                    </a:ext>
                  </a:extLst>
                </a:gridCol>
                <a:gridCol w="766516">
                  <a:extLst>
                    <a:ext uri="{9D8B030D-6E8A-4147-A177-3AD203B41FA5}">
                      <a16:colId xmlns:a16="http://schemas.microsoft.com/office/drawing/2014/main" val="1111876953"/>
                    </a:ext>
                  </a:extLst>
                </a:gridCol>
                <a:gridCol w="766516">
                  <a:extLst>
                    <a:ext uri="{9D8B030D-6E8A-4147-A177-3AD203B41FA5}">
                      <a16:colId xmlns:a16="http://schemas.microsoft.com/office/drawing/2014/main" val="511882648"/>
                    </a:ext>
                  </a:extLst>
                </a:gridCol>
                <a:gridCol w="766516">
                  <a:extLst>
                    <a:ext uri="{9D8B030D-6E8A-4147-A177-3AD203B41FA5}">
                      <a16:colId xmlns:a16="http://schemas.microsoft.com/office/drawing/2014/main" val="924976947"/>
                    </a:ext>
                  </a:extLst>
                </a:gridCol>
              </a:tblGrid>
              <a:tr h="32551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O(3)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P(5)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218571"/>
                  </a:ext>
                </a:extLst>
              </a:tr>
              <a:tr h="32551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O(3)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P(5)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549180"/>
                  </a:ext>
                </a:extLst>
              </a:tr>
              <a:tr h="32551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O(3)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A(3)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S(5)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P(5)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R(6)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849335"/>
                  </a:ext>
                </a:extLst>
              </a:tr>
              <a:tr h="325518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790462"/>
                  </a:ext>
                </a:extLst>
              </a:tr>
              <a:tr h="325518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980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567239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607" y="0"/>
            <a:ext cx="610829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UCS Example</a:t>
            </a:r>
          </a:p>
        </p:txBody>
      </p:sp>
      <p:pic>
        <p:nvPicPr>
          <p:cNvPr id="3" name="Picture 2" descr="a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0972" y="1017639"/>
            <a:ext cx="8570374" cy="49583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80055" y="6102102"/>
            <a:ext cx="6771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Open list:  O(3) A(3) S(5) P(5) R(6)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0156DCF-462F-45BD-95BB-96F9F2FA51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158274"/>
              </p:ext>
            </p:extLst>
          </p:nvPr>
        </p:nvGraphicFramePr>
        <p:xfrm>
          <a:off x="5293360" y="4968102"/>
          <a:ext cx="689864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516">
                  <a:extLst>
                    <a:ext uri="{9D8B030D-6E8A-4147-A177-3AD203B41FA5}">
                      <a16:colId xmlns:a16="http://schemas.microsoft.com/office/drawing/2014/main" val="2415621947"/>
                    </a:ext>
                  </a:extLst>
                </a:gridCol>
                <a:gridCol w="766516">
                  <a:extLst>
                    <a:ext uri="{9D8B030D-6E8A-4147-A177-3AD203B41FA5}">
                      <a16:colId xmlns:a16="http://schemas.microsoft.com/office/drawing/2014/main" val="1589974429"/>
                    </a:ext>
                  </a:extLst>
                </a:gridCol>
                <a:gridCol w="766516">
                  <a:extLst>
                    <a:ext uri="{9D8B030D-6E8A-4147-A177-3AD203B41FA5}">
                      <a16:colId xmlns:a16="http://schemas.microsoft.com/office/drawing/2014/main" val="1333243201"/>
                    </a:ext>
                  </a:extLst>
                </a:gridCol>
                <a:gridCol w="766516">
                  <a:extLst>
                    <a:ext uri="{9D8B030D-6E8A-4147-A177-3AD203B41FA5}">
                      <a16:colId xmlns:a16="http://schemas.microsoft.com/office/drawing/2014/main" val="1175317092"/>
                    </a:ext>
                  </a:extLst>
                </a:gridCol>
                <a:gridCol w="766516">
                  <a:extLst>
                    <a:ext uri="{9D8B030D-6E8A-4147-A177-3AD203B41FA5}">
                      <a16:colId xmlns:a16="http://schemas.microsoft.com/office/drawing/2014/main" val="721832361"/>
                    </a:ext>
                  </a:extLst>
                </a:gridCol>
                <a:gridCol w="766516">
                  <a:extLst>
                    <a:ext uri="{9D8B030D-6E8A-4147-A177-3AD203B41FA5}">
                      <a16:colId xmlns:a16="http://schemas.microsoft.com/office/drawing/2014/main" val="704516052"/>
                    </a:ext>
                  </a:extLst>
                </a:gridCol>
                <a:gridCol w="766516">
                  <a:extLst>
                    <a:ext uri="{9D8B030D-6E8A-4147-A177-3AD203B41FA5}">
                      <a16:colId xmlns:a16="http://schemas.microsoft.com/office/drawing/2014/main" val="1111876953"/>
                    </a:ext>
                  </a:extLst>
                </a:gridCol>
                <a:gridCol w="766516">
                  <a:extLst>
                    <a:ext uri="{9D8B030D-6E8A-4147-A177-3AD203B41FA5}">
                      <a16:colId xmlns:a16="http://schemas.microsoft.com/office/drawing/2014/main" val="511882648"/>
                    </a:ext>
                  </a:extLst>
                </a:gridCol>
                <a:gridCol w="766516">
                  <a:extLst>
                    <a:ext uri="{9D8B030D-6E8A-4147-A177-3AD203B41FA5}">
                      <a16:colId xmlns:a16="http://schemas.microsoft.com/office/drawing/2014/main" val="924976947"/>
                    </a:ext>
                  </a:extLst>
                </a:gridCol>
              </a:tblGrid>
              <a:tr h="32551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O(3)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P(5)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218571"/>
                  </a:ext>
                </a:extLst>
              </a:tr>
              <a:tr h="32551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O(3)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P(5)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549180"/>
                  </a:ext>
                </a:extLst>
              </a:tr>
              <a:tr h="32551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O(3)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A(3)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S(5)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P(5)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R(6)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849335"/>
                  </a:ext>
                </a:extLst>
              </a:tr>
              <a:tr h="32551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O(3)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A(3)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S(5)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P(5)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R(6)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790462"/>
                  </a:ext>
                </a:extLst>
              </a:tr>
              <a:tr h="325518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98068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C36A77B-1E5A-40DB-A76A-EB05C3F400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659558"/>
              </p:ext>
            </p:extLst>
          </p:nvPr>
        </p:nvGraphicFramePr>
        <p:xfrm>
          <a:off x="626933" y="4968102"/>
          <a:ext cx="348541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082">
                  <a:extLst>
                    <a:ext uri="{9D8B030D-6E8A-4147-A177-3AD203B41FA5}">
                      <a16:colId xmlns:a16="http://schemas.microsoft.com/office/drawing/2014/main" val="3848184118"/>
                    </a:ext>
                  </a:extLst>
                </a:gridCol>
                <a:gridCol w="697082">
                  <a:extLst>
                    <a:ext uri="{9D8B030D-6E8A-4147-A177-3AD203B41FA5}">
                      <a16:colId xmlns:a16="http://schemas.microsoft.com/office/drawing/2014/main" val="2060718190"/>
                    </a:ext>
                  </a:extLst>
                </a:gridCol>
                <a:gridCol w="697082">
                  <a:extLst>
                    <a:ext uri="{9D8B030D-6E8A-4147-A177-3AD203B41FA5}">
                      <a16:colId xmlns:a16="http://schemas.microsoft.com/office/drawing/2014/main" val="315811823"/>
                    </a:ext>
                  </a:extLst>
                </a:gridCol>
                <a:gridCol w="697082">
                  <a:extLst>
                    <a:ext uri="{9D8B030D-6E8A-4147-A177-3AD203B41FA5}">
                      <a16:colId xmlns:a16="http://schemas.microsoft.com/office/drawing/2014/main" val="3844420890"/>
                    </a:ext>
                  </a:extLst>
                </a:gridCol>
                <a:gridCol w="697082">
                  <a:extLst>
                    <a:ext uri="{9D8B030D-6E8A-4147-A177-3AD203B41FA5}">
                      <a16:colId xmlns:a16="http://schemas.microsoft.com/office/drawing/2014/main" val="2854319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659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038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784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891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646780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1540" y="854042"/>
            <a:ext cx="8959027" cy="50305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50793" y="6108290"/>
            <a:ext cx="5105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Open list:  O(3) A(3) S(5) P(5) R(6) G(7)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2C664EC-FCD4-48E2-9AC4-97016A73F738}"/>
              </a:ext>
            </a:extLst>
          </p:cNvPr>
          <p:cNvSpPr txBox="1">
            <a:spLocks/>
          </p:cNvSpPr>
          <p:nvPr/>
        </p:nvSpPr>
        <p:spPr>
          <a:xfrm>
            <a:off x="621890" y="374719"/>
            <a:ext cx="3183194" cy="958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0000"/>
                </a:solidFill>
              </a:rPr>
              <a:t>UCS Example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3D553FD-614D-44C9-B809-E7179CEA53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673591"/>
              </p:ext>
            </p:extLst>
          </p:nvPr>
        </p:nvGraphicFramePr>
        <p:xfrm>
          <a:off x="5293360" y="4968102"/>
          <a:ext cx="689864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516">
                  <a:extLst>
                    <a:ext uri="{9D8B030D-6E8A-4147-A177-3AD203B41FA5}">
                      <a16:colId xmlns:a16="http://schemas.microsoft.com/office/drawing/2014/main" val="2415621947"/>
                    </a:ext>
                  </a:extLst>
                </a:gridCol>
                <a:gridCol w="766516">
                  <a:extLst>
                    <a:ext uri="{9D8B030D-6E8A-4147-A177-3AD203B41FA5}">
                      <a16:colId xmlns:a16="http://schemas.microsoft.com/office/drawing/2014/main" val="1589974429"/>
                    </a:ext>
                  </a:extLst>
                </a:gridCol>
                <a:gridCol w="766516">
                  <a:extLst>
                    <a:ext uri="{9D8B030D-6E8A-4147-A177-3AD203B41FA5}">
                      <a16:colId xmlns:a16="http://schemas.microsoft.com/office/drawing/2014/main" val="1333243201"/>
                    </a:ext>
                  </a:extLst>
                </a:gridCol>
                <a:gridCol w="766516">
                  <a:extLst>
                    <a:ext uri="{9D8B030D-6E8A-4147-A177-3AD203B41FA5}">
                      <a16:colId xmlns:a16="http://schemas.microsoft.com/office/drawing/2014/main" val="1175317092"/>
                    </a:ext>
                  </a:extLst>
                </a:gridCol>
                <a:gridCol w="766516">
                  <a:extLst>
                    <a:ext uri="{9D8B030D-6E8A-4147-A177-3AD203B41FA5}">
                      <a16:colId xmlns:a16="http://schemas.microsoft.com/office/drawing/2014/main" val="721832361"/>
                    </a:ext>
                  </a:extLst>
                </a:gridCol>
                <a:gridCol w="766516">
                  <a:extLst>
                    <a:ext uri="{9D8B030D-6E8A-4147-A177-3AD203B41FA5}">
                      <a16:colId xmlns:a16="http://schemas.microsoft.com/office/drawing/2014/main" val="704516052"/>
                    </a:ext>
                  </a:extLst>
                </a:gridCol>
                <a:gridCol w="766516">
                  <a:extLst>
                    <a:ext uri="{9D8B030D-6E8A-4147-A177-3AD203B41FA5}">
                      <a16:colId xmlns:a16="http://schemas.microsoft.com/office/drawing/2014/main" val="1111876953"/>
                    </a:ext>
                  </a:extLst>
                </a:gridCol>
                <a:gridCol w="766516">
                  <a:extLst>
                    <a:ext uri="{9D8B030D-6E8A-4147-A177-3AD203B41FA5}">
                      <a16:colId xmlns:a16="http://schemas.microsoft.com/office/drawing/2014/main" val="511882648"/>
                    </a:ext>
                  </a:extLst>
                </a:gridCol>
                <a:gridCol w="766516">
                  <a:extLst>
                    <a:ext uri="{9D8B030D-6E8A-4147-A177-3AD203B41FA5}">
                      <a16:colId xmlns:a16="http://schemas.microsoft.com/office/drawing/2014/main" val="924976947"/>
                    </a:ext>
                  </a:extLst>
                </a:gridCol>
              </a:tblGrid>
              <a:tr h="32551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O(3)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P(5)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218571"/>
                  </a:ext>
                </a:extLst>
              </a:tr>
              <a:tr h="32551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O(3)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P(5)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549180"/>
                  </a:ext>
                </a:extLst>
              </a:tr>
              <a:tr h="32551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O(3)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A(3)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S(5)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P(5)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R(6)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849335"/>
                  </a:ext>
                </a:extLst>
              </a:tr>
              <a:tr h="32551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O(3)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A(3)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S(5)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P(5)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R(6)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790462"/>
                  </a:ext>
                </a:extLst>
              </a:tr>
              <a:tr h="32551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O(3)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A(3)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S(5)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P(5)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R(6)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G(7)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98068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B2D198A-3823-4C2A-9C90-F51FBEC6CB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143939"/>
              </p:ext>
            </p:extLst>
          </p:nvPr>
        </p:nvGraphicFramePr>
        <p:xfrm>
          <a:off x="660399" y="4968102"/>
          <a:ext cx="3451945" cy="1493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0389">
                  <a:extLst>
                    <a:ext uri="{9D8B030D-6E8A-4147-A177-3AD203B41FA5}">
                      <a16:colId xmlns:a16="http://schemas.microsoft.com/office/drawing/2014/main" val="3848184118"/>
                    </a:ext>
                  </a:extLst>
                </a:gridCol>
                <a:gridCol w="690389">
                  <a:extLst>
                    <a:ext uri="{9D8B030D-6E8A-4147-A177-3AD203B41FA5}">
                      <a16:colId xmlns:a16="http://schemas.microsoft.com/office/drawing/2014/main" val="2060718190"/>
                    </a:ext>
                  </a:extLst>
                </a:gridCol>
                <a:gridCol w="690389">
                  <a:extLst>
                    <a:ext uri="{9D8B030D-6E8A-4147-A177-3AD203B41FA5}">
                      <a16:colId xmlns:a16="http://schemas.microsoft.com/office/drawing/2014/main" val="315811823"/>
                    </a:ext>
                  </a:extLst>
                </a:gridCol>
                <a:gridCol w="690389">
                  <a:extLst>
                    <a:ext uri="{9D8B030D-6E8A-4147-A177-3AD203B41FA5}">
                      <a16:colId xmlns:a16="http://schemas.microsoft.com/office/drawing/2014/main" val="3844420890"/>
                    </a:ext>
                  </a:extLst>
                </a:gridCol>
                <a:gridCol w="690389">
                  <a:extLst>
                    <a:ext uri="{9D8B030D-6E8A-4147-A177-3AD203B41FA5}">
                      <a16:colId xmlns:a16="http://schemas.microsoft.com/office/drawing/2014/main" val="285431900"/>
                    </a:ext>
                  </a:extLst>
                </a:gridCol>
              </a:tblGrid>
              <a:tr h="37341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659889"/>
                  </a:ext>
                </a:extLst>
              </a:tr>
              <a:tr h="37341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038365"/>
                  </a:ext>
                </a:extLst>
              </a:tr>
              <a:tr h="37341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784038"/>
                  </a:ext>
                </a:extLst>
              </a:tr>
              <a:tr h="37341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891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252903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6442" y="914401"/>
            <a:ext cx="8692852" cy="50291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1208" y="5943599"/>
            <a:ext cx="4741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Open list:  A(3) S(5) P(5) R(6) G(7)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7466E84-5ED5-43F0-A18D-E8044565F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665" y="251619"/>
            <a:ext cx="3276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UCS Example</a:t>
            </a:r>
          </a:p>
        </p:txBody>
      </p:sp>
    </p:spTree>
    <p:extLst>
      <p:ext uri="{BB962C8B-B14F-4D97-AF65-F5344CB8AC3E}">
        <p14:creationId xmlns:p14="http://schemas.microsoft.com/office/powerpoint/2010/main" val="166504941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7734" y="937752"/>
            <a:ext cx="8059798" cy="46629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01933" y="5840361"/>
            <a:ext cx="5588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Open list:  A(3) I(4) S(5) N(5) P(5) R(6) G(7)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53424AB-72AB-4CEE-908E-3C58BA6B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220" y="274971"/>
            <a:ext cx="4264742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UCS Example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4E68102-C403-41EC-84D7-DF57736C63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232978"/>
              </p:ext>
            </p:extLst>
          </p:nvPr>
        </p:nvGraphicFramePr>
        <p:xfrm>
          <a:off x="436879" y="4346701"/>
          <a:ext cx="3451944" cy="1493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324">
                  <a:extLst>
                    <a:ext uri="{9D8B030D-6E8A-4147-A177-3AD203B41FA5}">
                      <a16:colId xmlns:a16="http://schemas.microsoft.com/office/drawing/2014/main" val="3848184118"/>
                    </a:ext>
                  </a:extLst>
                </a:gridCol>
                <a:gridCol w="575324">
                  <a:extLst>
                    <a:ext uri="{9D8B030D-6E8A-4147-A177-3AD203B41FA5}">
                      <a16:colId xmlns:a16="http://schemas.microsoft.com/office/drawing/2014/main" val="2060718190"/>
                    </a:ext>
                  </a:extLst>
                </a:gridCol>
                <a:gridCol w="575324">
                  <a:extLst>
                    <a:ext uri="{9D8B030D-6E8A-4147-A177-3AD203B41FA5}">
                      <a16:colId xmlns:a16="http://schemas.microsoft.com/office/drawing/2014/main" val="315811823"/>
                    </a:ext>
                  </a:extLst>
                </a:gridCol>
                <a:gridCol w="575324">
                  <a:extLst>
                    <a:ext uri="{9D8B030D-6E8A-4147-A177-3AD203B41FA5}">
                      <a16:colId xmlns:a16="http://schemas.microsoft.com/office/drawing/2014/main" val="3844420890"/>
                    </a:ext>
                  </a:extLst>
                </a:gridCol>
                <a:gridCol w="575324">
                  <a:extLst>
                    <a:ext uri="{9D8B030D-6E8A-4147-A177-3AD203B41FA5}">
                      <a16:colId xmlns:a16="http://schemas.microsoft.com/office/drawing/2014/main" val="285431900"/>
                    </a:ext>
                  </a:extLst>
                </a:gridCol>
                <a:gridCol w="575324">
                  <a:extLst>
                    <a:ext uri="{9D8B030D-6E8A-4147-A177-3AD203B41FA5}">
                      <a16:colId xmlns:a16="http://schemas.microsoft.com/office/drawing/2014/main" val="2248531636"/>
                    </a:ext>
                  </a:extLst>
                </a:gridCol>
              </a:tblGrid>
              <a:tr h="37341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659889"/>
                  </a:ext>
                </a:extLst>
              </a:tr>
              <a:tr h="37341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038365"/>
                  </a:ext>
                </a:extLst>
              </a:tr>
              <a:tr h="37341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784038"/>
                  </a:ext>
                </a:extLst>
              </a:tr>
              <a:tr h="37341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891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823596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9986" y="914400"/>
            <a:ext cx="8382375" cy="47047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2459" y="5783160"/>
            <a:ext cx="4999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Open list:  I(4) P(5) S(5) N(5) R(6) G(7)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08A1AD-6A47-4819-B98C-A2A123FCB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730" y="251618"/>
            <a:ext cx="4264742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UCS Example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A64CF54-A29A-4C0B-99E3-359955F15D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29382"/>
              </p:ext>
            </p:extLst>
          </p:nvPr>
        </p:nvGraphicFramePr>
        <p:xfrm>
          <a:off x="782320" y="4939740"/>
          <a:ext cx="2839752" cy="384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292">
                  <a:extLst>
                    <a:ext uri="{9D8B030D-6E8A-4147-A177-3AD203B41FA5}">
                      <a16:colId xmlns:a16="http://schemas.microsoft.com/office/drawing/2014/main" val="2060718190"/>
                    </a:ext>
                  </a:extLst>
                </a:gridCol>
                <a:gridCol w="473292">
                  <a:extLst>
                    <a:ext uri="{9D8B030D-6E8A-4147-A177-3AD203B41FA5}">
                      <a16:colId xmlns:a16="http://schemas.microsoft.com/office/drawing/2014/main" val="315811823"/>
                    </a:ext>
                  </a:extLst>
                </a:gridCol>
                <a:gridCol w="473292">
                  <a:extLst>
                    <a:ext uri="{9D8B030D-6E8A-4147-A177-3AD203B41FA5}">
                      <a16:colId xmlns:a16="http://schemas.microsoft.com/office/drawing/2014/main" val="3844420890"/>
                    </a:ext>
                  </a:extLst>
                </a:gridCol>
                <a:gridCol w="473292">
                  <a:extLst>
                    <a:ext uri="{9D8B030D-6E8A-4147-A177-3AD203B41FA5}">
                      <a16:colId xmlns:a16="http://schemas.microsoft.com/office/drawing/2014/main" val="285431900"/>
                    </a:ext>
                  </a:extLst>
                </a:gridCol>
                <a:gridCol w="473292">
                  <a:extLst>
                    <a:ext uri="{9D8B030D-6E8A-4147-A177-3AD203B41FA5}">
                      <a16:colId xmlns:a16="http://schemas.microsoft.com/office/drawing/2014/main" val="3514006956"/>
                    </a:ext>
                  </a:extLst>
                </a:gridCol>
                <a:gridCol w="473292">
                  <a:extLst>
                    <a:ext uri="{9D8B030D-6E8A-4147-A177-3AD203B41FA5}">
                      <a16:colId xmlns:a16="http://schemas.microsoft.com/office/drawing/2014/main" val="816326895"/>
                    </a:ext>
                  </a:extLst>
                </a:gridCol>
              </a:tblGrid>
              <a:tr h="38410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891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203305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1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6762" y="1047105"/>
            <a:ext cx="7839430" cy="45354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62422" y="5830856"/>
            <a:ext cx="5067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Open list:  P(5) S(5) N(5) R(6) Z(6) G(7)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7416272-2CC4-4A28-B53C-6384EB7CB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949" y="364362"/>
            <a:ext cx="4264742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UCS Example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440EED4-51CD-4DE0-B117-18B2E21C83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692810"/>
              </p:ext>
            </p:extLst>
          </p:nvPr>
        </p:nvGraphicFramePr>
        <p:xfrm>
          <a:off x="782320" y="4939740"/>
          <a:ext cx="2997203" cy="384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454">
                  <a:extLst>
                    <a:ext uri="{9D8B030D-6E8A-4147-A177-3AD203B41FA5}">
                      <a16:colId xmlns:a16="http://schemas.microsoft.com/office/drawing/2014/main" val="2060718190"/>
                    </a:ext>
                  </a:extLst>
                </a:gridCol>
                <a:gridCol w="390454">
                  <a:extLst>
                    <a:ext uri="{9D8B030D-6E8A-4147-A177-3AD203B41FA5}">
                      <a16:colId xmlns:a16="http://schemas.microsoft.com/office/drawing/2014/main" val="315811823"/>
                    </a:ext>
                  </a:extLst>
                </a:gridCol>
                <a:gridCol w="390454">
                  <a:extLst>
                    <a:ext uri="{9D8B030D-6E8A-4147-A177-3AD203B41FA5}">
                      <a16:colId xmlns:a16="http://schemas.microsoft.com/office/drawing/2014/main" val="3844420890"/>
                    </a:ext>
                  </a:extLst>
                </a:gridCol>
                <a:gridCol w="390454">
                  <a:extLst>
                    <a:ext uri="{9D8B030D-6E8A-4147-A177-3AD203B41FA5}">
                      <a16:colId xmlns:a16="http://schemas.microsoft.com/office/drawing/2014/main" val="285431900"/>
                    </a:ext>
                  </a:extLst>
                </a:gridCol>
                <a:gridCol w="390454">
                  <a:extLst>
                    <a:ext uri="{9D8B030D-6E8A-4147-A177-3AD203B41FA5}">
                      <a16:colId xmlns:a16="http://schemas.microsoft.com/office/drawing/2014/main" val="3514006956"/>
                    </a:ext>
                  </a:extLst>
                </a:gridCol>
                <a:gridCol w="390454">
                  <a:extLst>
                    <a:ext uri="{9D8B030D-6E8A-4147-A177-3AD203B41FA5}">
                      <a16:colId xmlns:a16="http://schemas.microsoft.com/office/drawing/2014/main" val="816326895"/>
                    </a:ext>
                  </a:extLst>
                </a:gridCol>
                <a:gridCol w="390316">
                  <a:extLst>
                    <a:ext uri="{9D8B030D-6E8A-4147-A177-3AD203B41FA5}">
                      <a16:colId xmlns:a16="http://schemas.microsoft.com/office/drawing/2014/main" val="950349075"/>
                    </a:ext>
                  </a:extLst>
                </a:gridCol>
                <a:gridCol w="264163">
                  <a:extLst>
                    <a:ext uri="{9D8B030D-6E8A-4147-A177-3AD203B41FA5}">
                      <a16:colId xmlns:a16="http://schemas.microsoft.com/office/drawing/2014/main" val="2651314354"/>
                    </a:ext>
                  </a:extLst>
                </a:gridCol>
              </a:tblGrid>
              <a:tr h="38410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891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445805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1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9222" y="898274"/>
            <a:ext cx="8085803" cy="48254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07800" y="6034549"/>
            <a:ext cx="7304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Open list:  S(5) N(5) R(6) Z(6) F(6) G(7) D(8) L(10)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FBB7710-2C31-4EEF-826D-D69CC7B2E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75" y="361786"/>
            <a:ext cx="3293012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UCS Example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792A956-1837-4D30-ADC5-44C533F32E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808811"/>
              </p:ext>
            </p:extLst>
          </p:nvPr>
        </p:nvGraphicFramePr>
        <p:xfrm>
          <a:off x="782320" y="4939740"/>
          <a:ext cx="3129280" cy="384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60">
                  <a:extLst>
                    <a:ext uri="{9D8B030D-6E8A-4147-A177-3AD203B41FA5}">
                      <a16:colId xmlns:a16="http://schemas.microsoft.com/office/drawing/2014/main" val="2060718190"/>
                    </a:ext>
                  </a:extLst>
                </a:gridCol>
                <a:gridCol w="407660">
                  <a:extLst>
                    <a:ext uri="{9D8B030D-6E8A-4147-A177-3AD203B41FA5}">
                      <a16:colId xmlns:a16="http://schemas.microsoft.com/office/drawing/2014/main" val="315811823"/>
                    </a:ext>
                  </a:extLst>
                </a:gridCol>
                <a:gridCol w="407660">
                  <a:extLst>
                    <a:ext uri="{9D8B030D-6E8A-4147-A177-3AD203B41FA5}">
                      <a16:colId xmlns:a16="http://schemas.microsoft.com/office/drawing/2014/main" val="3844420890"/>
                    </a:ext>
                  </a:extLst>
                </a:gridCol>
                <a:gridCol w="407660">
                  <a:extLst>
                    <a:ext uri="{9D8B030D-6E8A-4147-A177-3AD203B41FA5}">
                      <a16:colId xmlns:a16="http://schemas.microsoft.com/office/drawing/2014/main" val="285431900"/>
                    </a:ext>
                  </a:extLst>
                </a:gridCol>
                <a:gridCol w="407660">
                  <a:extLst>
                    <a:ext uri="{9D8B030D-6E8A-4147-A177-3AD203B41FA5}">
                      <a16:colId xmlns:a16="http://schemas.microsoft.com/office/drawing/2014/main" val="3514006956"/>
                    </a:ext>
                  </a:extLst>
                </a:gridCol>
                <a:gridCol w="407660">
                  <a:extLst>
                    <a:ext uri="{9D8B030D-6E8A-4147-A177-3AD203B41FA5}">
                      <a16:colId xmlns:a16="http://schemas.microsoft.com/office/drawing/2014/main" val="816326895"/>
                    </a:ext>
                  </a:extLst>
                </a:gridCol>
                <a:gridCol w="407516">
                  <a:extLst>
                    <a:ext uri="{9D8B030D-6E8A-4147-A177-3AD203B41FA5}">
                      <a16:colId xmlns:a16="http://schemas.microsoft.com/office/drawing/2014/main" val="950349075"/>
                    </a:ext>
                  </a:extLst>
                </a:gridCol>
                <a:gridCol w="275804">
                  <a:extLst>
                    <a:ext uri="{9D8B030D-6E8A-4147-A177-3AD203B41FA5}">
                      <a16:colId xmlns:a16="http://schemas.microsoft.com/office/drawing/2014/main" val="2651314354"/>
                    </a:ext>
                  </a:extLst>
                </a:gridCol>
              </a:tblGrid>
              <a:tr h="38410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891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499063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1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8893" y="899652"/>
            <a:ext cx="8987861" cy="49328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65432" y="5832546"/>
            <a:ext cx="5637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Open list:  N(5) R(6) Z(6) F(6) G(7) D(8) L(10)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45D10C-BD35-448F-B70C-3CB3BEFF4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246" y="563789"/>
            <a:ext cx="3293012" cy="93607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UCS Example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7F5B189-4655-4303-8D54-FE45C22E2F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539096"/>
              </p:ext>
            </p:extLst>
          </p:nvPr>
        </p:nvGraphicFramePr>
        <p:xfrm>
          <a:off x="782320" y="4939740"/>
          <a:ext cx="3495044" cy="384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96">
                  <a:extLst>
                    <a:ext uri="{9D8B030D-6E8A-4147-A177-3AD203B41FA5}">
                      <a16:colId xmlns:a16="http://schemas.microsoft.com/office/drawing/2014/main" val="2060718190"/>
                    </a:ext>
                  </a:extLst>
                </a:gridCol>
                <a:gridCol w="360096">
                  <a:extLst>
                    <a:ext uri="{9D8B030D-6E8A-4147-A177-3AD203B41FA5}">
                      <a16:colId xmlns:a16="http://schemas.microsoft.com/office/drawing/2014/main" val="315811823"/>
                    </a:ext>
                  </a:extLst>
                </a:gridCol>
                <a:gridCol w="360096">
                  <a:extLst>
                    <a:ext uri="{9D8B030D-6E8A-4147-A177-3AD203B41FA5}">
                      <a16:colId xmlns:a16="http://schemas.microsoft.com/office/drawing/2014/main" val="3844420890"/>
                    </a:ext>
                  </a:extLst>
                </a:gridCol>
                <a:gridCol w="360096">
                  <a:extLst>
                    <a:ext uri="{9D8B030D-6E8A-4147-A177-3AD203B41FA5}">
                      <a16:colId xmlns:a16="http://schemas.microsoft.com/office/drawing/2014/main" val="285431900"/>
                    </a:ext>
                  </a:extLst>
                </a:gridCol>
                <a:gridCol w="360096">
                  <a:extLst>
                    <a:ext uri="{9D8B030D-6E8A-4147-A177-3AD203B41FA5}">
                      <a16:colId xmlns:a16="http://schemas.microsoft.com/office/drawing/2014/main" val="3514006956"/>
                    </a:ext>
                  </a:extLst>
                </a:gridCol>
                <a:gridCol w="360096">
                  <a:extLst>
                    <a:ext uri="{9D8B030D-6E8A-4147-A177-3AD203B41FA5}">
                      <a16:colId xmlns:a16="http://schemas.microsoft.com/office/drawing/2014/main" val="816326895"/>
                    </a:ext>
                  </a:extLst>
                </a:gridCol>
                <a:gridCol w="359968">
                  <a:extLst>
                    <a:ext uri="{9D8B030D-6E8A-4147-A177-3AD203B41FA5}">
                      <a16:colId xmlns:a16="http://schemas.microsoft.com/office/drawing/2014/main" val="950349075"/>
                    </a:ext>
                  </a:extLst>
                </a:gridCol>
                <a:gridCol w="243625">
                  <a:extLst>
                    <a:ext uri="{9D8B030D-6E8A-4147-A177-3AD203B41FA5}">
                      <a16:colId xmlns:a16="http://schemas.microsoft.com/office/drawing/2014/main" val="2651314354"/>
                    </a:ext>
                  </a:extLst>
                </a:gridCol>
                <a:gridCol w="243625">
                  <a:extLst>
                    <a:ext uri="{9D8B030D-6E8A-4147-A177-3AD203B41FA5}">
                      <a16:colId xmlns:a16="http://schemas.microsoft.com/office/drawing/2014/main" val="392492909"/>
                    </a:ext>
                  </a:extLst>
                </a:gridCol>
                <a:gridCol w="243625">
                  <a:extLst>
                    <a:ext uri="{9D8B030D-6E8A-4147-A177-3AD203B41FA5}">
                      <a16:colId xmlns:a16="http://schemas.microsoft.com/office/drawing/2014/main" val="3713312932"/>
                    </a:ext>
                  </a:extLst>
                </a:gridCol>
                <a:gridCol w="243625">
                  <a:extLst>
                    <a:ext uri="{9D8B030D-6E8A-4147-A177-3AD203B41FA5}">
                      <a16:colId xmlns:a16="http://schemas.microsoft.com/office/drawing/2014/main" val="768423887"/>
                    </a:ext>
                  </a:extLst>
                </a:gridCol>
              </a:tblGrid>
              <a:tr h="38410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891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9774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EE67EE8-C645-480C-B004-5883F61E48E9}"/>
              </a:ext>
            </a:extLst>
          </p:cNvPr>
          <p:cNvSpPr/>
          <p:nvPr/>
        </p:nvSpPr>
        <p:spPr>
          <a:xfrm>
            <a:off x="2096814" y="4705061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BB841D1-2220-42D7-9606-68DD0897CECD}"/>
              </a:ext>
            </a:extLst>
          </p:cNvPr>
          <p:cNvSpPr/>
          <p:nvPr/>
        </p:nvSpPr>
        <p:spPr>
          <a:xfrm>
            <a:off x="3646408" y="3643516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151D576-50C3-4808-B10F-3939B19EDC29}"/>
              </a:ext>
            </a:extLst>
          </p:cNvPr>
          <p:cNvSpPr/>
          <p:nvPr/>
        </p:nvSpPr>
        <p:spPr>
          <a:xfrm>
            <a:off x="3646408" y="5777116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992ABFA-EBA8-4F8B-AF93-29A100662CD4}"/>
              </a:ext>
            </a:extLst>
          </p:cNvPr>
          <p:cNvSpPr/>
          <p:nvPr/>
        </p:nvSpPr>
        <p:spPr>
          <a:xfrm>
            <a:off x="5591504" y="5777116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F0C63AB-921A-4969-B251-712A97E79871}"/>
              </a:ext>
            </a:extLst>
          </p:cNvPr>
          <p:cNvSpPr/>
          <p:nvPr/>
        </p:nvSpPr>
        <p:spPr>
          <a:xfrm>
            <a:off x="5591504" y="3643516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F6DBC49-A9FB-45DA-BBEF-C682C4FDD76C}"/>
              </a:ext>
            </a:extLst>
          </p:cNvPr>
          <p:cNvSpPr/>
          <p:nvPr/>
        </p:nvSpPr>
        <p:spPr>
          <a:xfrm>
            <a:off x="7536600" y="4460695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79BE6C8-D124-421F-B3BB-4C851A57D58C}"/>
              </a:ext>
            </a:extLst>
          </p:cNvPr>
          <p:cNvSpPr/>
          <p:nvPr/>
        </p:nvSpPr>
        <p:spPr>
          <a:xfrm>
            <a:off x="7536600" y="5777115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891E5B1-D779-4716-A8A0-F9C4C2439629}"/>
              </a:ext>
            </a:extLst>
          </p:cNvPr>
          <p:cNvCxnSpPr>
            <a:stCxn id="2" idx="7"/>
            <a:endCxn id="3" idx="3"/>
          </p:cNvCxnSpPr>
          <p:nvPr/>
        </p:nvCxnSpPr>
        <p:spPr>
          <a:xfrm flipV="1">
            <a:off x="2527428" y="4074131"/>
            <a:ext cx="1192862" cy="7048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51CDEE1-C8F8-486E-AF36-A55D86CFD68B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2480193" y="5165507"/>
            <a:ext cx="1240097" cy="68549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FCF43F1-6160-4F9C-BFA9-55EBA9B9A871}"/>
              </a:ext>
            </a:extLst>
          </p:cNvPr>
          <p:cNvCxnSpPr>
            <a:stCxn id="3" idx="6"/>
            <a:endCxn id="6" idx="2"/>
          </p:cNvCxnSpPr>
          <p:nvPr/>
        </p:nvCxnSpPr>
        <p:spPr>
          <a:xfrm>
            <a:off x="4150904" y="3895765"/>
            <a:ext cx="14406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0D328ED-D87C-4D5D-8286-EA50B1571C1E}"/>
              </a:ext>
            </a:extLst>
          </p:cNvPr>
          <p:cNvCxnSpPr/>
          <p:nvPr/>
        </p:nvCxnSpPr>
        <p:spPr>
          <a:xfrm>
            <a:off x="4150904" y="6050384"/>
            <a:ext cx="14406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9321F72-B7FE-456A-862B-F53A46C980F4}"/>
              </a:ext>
            </a:extLst>
          </p:cNvPr>
          <p:cNvCxnSpPr/>
          <p:nvPr/>
        </p:nvCxnSpPr>
        <p:spPr>
          <a:xfrm>
            <a:off x="6096000" y="6050384"/>
            <a:ext cx="14406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7DF1E78-0B05-42B9-9C88-2C9CD837D3D0}"/>
              </a:ext>
            </a:extLst>
          </p:cNvPr>
          <p:cNvCxnSpPr/>
          <p:nvPr/>
        </p:nvCxnSpPr>
        <p:spPr>
          <a:xfrm>
            <a:off x="3898656" y="4118059"/>
            <a:ext cx="0" cy="162910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969B2DB-E95F-4F2D-8A98-5B6FDF695F0C}"/>
              </a:ext>
            </a:extLst>
          </p:cNvPr>
          <p:cNvCxnSpPr>
            <a:endCxn id="6" idx="4"/>
          </p:cNvCxnSpPr>
          <p:nvPr/>
        </p:nvCxnSpPr>
        <p:spPr>
          <a:xfrm flipV="1">
            <a:off x="5843752" y="4148013"/>
            <a:ext cx="0" cy="162910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4A7172D-CC0F-487B-8E4F-CEA059FE4B09}"/>
              </a:ext>
            </a:extLst>
          </p:cNvPr>
          <p:cNvCxnSpPr>
            <a:stCxn id="5" idx="1"/>
            <a:endCxn id="3" idx="5"/>
          </p:cNvCxnSpPr>
          <p:nvPr/>
        </p:nvCxnSpPr>
        <p:spPr>
          <a:xfrm flipH="1" flipV="1">
            <a:off x="4077022" y="4074131"/>
            <a:ext cx="1588364" cy="17768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97AF035-9C5F-4944-BDCC-456C333623A7}"/>
              </a:ext>
            </a:extLst>
          </p:cNvPr>
          <p:cNvCxnSpPr>
            <a:stCxn id="6" idx="6"/>
          </p:cNvCxnSpPr>
          <p:nvPr/>
        </p:nvCxnSpPr>
        <p:spPr>
          <a:xfrm flipV="1">
            <a:off x="6096000" y="3638260"/>
            <a:ext cx="1440600" cy="25750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4D23051-5421-4FBD-B07B-2CCE621D99ED}"/>
              </a:ext>
            </a:extLst>
          </p:cNvPr>
          <p:cNvCxnSpPr>
            <a:stCxn id="6" idx="6"/>
            <a:endCxn id="7" idx="2"/>
          </p:cNvCxnSpPr>
          <p:nvPr/>
        </p:nvCxnSpPr>
        <p:spPr>
          <a:xfrm>
            <a:off x="6096000" y="3895765"/>
            <a:ext cx="1440600" cy="8171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03AB585-B247-4752-994B-904137EA0E57}"/>
              </a:ext>
            </a:extLst>
          </p:cNvPr>
          <p:cNvCxnSpPr/>
          <p:nvPr/>
        </p:nvCxnSpPr>
        <p:spPr>
          <a:xfrm flipH="1" flipV="1">
            <a:off x="8041096" y="5024349"/>
            <a:ext cx="756063" cy="733060"/>
          </a:xfrm>
          <a:prstGeom prst="straightConnector1">
            <a:avLst/>
          </a:prstGeom>
          <a:ln w="19050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FDFF853-D634-4858-A378-6385238CC1F1}"/>
              </a:ext>
            </a:extLst>
          </p:cNvPr>
          <p:cNvCxnSpPr/>
          <p:nvPr/>
        </p:nvCxnSpPr>
        <p:spPr>
          <a:xfrm flipH="1">
            <a:off x="8080477" y="5777115"/>
            <a:ext cx="748213" cy="252248"/>
          </a:xfrm>
          <a:prstGeom prst="straightConnector1">
            <a:avLst/>
          </a:prstGeom>
          <a:ln w="19050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EA2FA13-0C57-47B9-8A9B-DB53A8A106C3}"/>
              </a:ext>
            </a:extLst>
          </p:cNvPr>
          <p:cNvCxnSpPr>
            <a:endCxn id="2" idx="0"/>
          </p:cNvCxnSpPr>
          <p:nvPr/>
        </p:nvCxnSpPr>
        <p:spPr>
          <a:xfrm>
            <a:off x="2096814" y="3638259"/>
            <a:ext cx="252248" cy="1066802"/>
          </a:xfrm>
          <a:prstGeom prst="straightConnector1">
            <a:avLst/>
          </a:prstGeom>
          <a:ln w="19050">
            <a:solidFill>
              <a:schemeClr val="accent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295DF5E-542F-4CC1-8803-C56F79025665}"/>
              </a:ext>
            </a:extLst>
          </p:cNvPr>
          <p:cNvSpPr txBox="1"/>
          <p:nvPr/>
        </p:nvSpPr>
        <p:spPr>
          <a:xfrm>
            <a:off x="2167944" y="3483962"/>
            <a:ext cx="866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Initial state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7C4403-6A26-447F-B612-F7C26E637939}"/>
              </a:ext>
            </a:extLst>
          </p:cNvPr>
          <p:cNvSpPr txBox="1"/>
          <p:nvPr/>
        </p:nvSpPr>
        <p:spPr>
          <a:xfrm>
            <a:off x="8974448" y="5434243"/>
            <a:ext cx="866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goal states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672205" y="110703"/>
            <a:ext cx="95197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B6D7A1-6E0D-45A0-BFE5-48CF1224AA43}"/>
              </a:ext>
            </a:extLst>
          </p:cNvPr>
          <p:cNvSpPr/>
          <p:nvPr/>
        </p:nvSpPr>
        <p:spPr>
          <a:xfrm>
            <a:off x="1229289" y="102027"/>
            <a:ext cx="32939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cs typeface="Times New Roman" panose="02020603050405020304" pitchFamily="18" charset="0"/>
              </a:rPr>
              <a:t>Search Graph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344168" y="873925"/>
            <a:ext cx="96103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graph is a set of nodes and edges (arcs) between them.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graph is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an edge can be traversed only in a specified direction.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an edge is directed from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univocally identified by the pair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parent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(or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predecessor, or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ancestor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(or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successor, or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descendant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68C35B8-F23D-41CC-A284-A5FBEAE4E425}"/>
              </a:ext>
            </a:extLst>
          </p:cNvPr>
          <p:cNvSpPr/>
          <p:nvPr/>
        </p:nvSpPr>
        <p:spPr>
          <a:xfrm>
            <a:off x="7536600" y="3323890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55970710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1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8893" y="899652"/>
            <a:ext cx="8987861" cy="49328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65432" y="5832546"/>
            <a:ext cx="5097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Open list:  R(6) Z(6) F(6) G(7) D(8) L(10)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45D10C-BD35-448F-B70C-3CB3BEFF4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246" y="563789"/>
            <a:ext cx="3293012" cy="93607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UCS Example</a:t>
            </a:r>
          </a:p>
        </p:txBody>
      </p:sp>
      <p:sp>
        <p:nvSpPr>
          <p:cNvPr id="2" name="Oval 1"/>
          <p:cNvSpPr/>
          <p:nvPr/>
        </p:nvSpPr>
        <p:spPr>
          <a:xfrm>
            <a:off x="6667130" y="3879542"/>
            <a:ext cx="470516" cy="479394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D2B137E-ACFF-468E-952F-13C9803B6A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84738"/>
              </p:ext>
            </p:extLst>
          </p:nvPr>
        </p:nvGraphicFramePr>
        <p:xfrm>
          <a:off x="782320" y="4939740"/>
          <a:ext cx="3715941" cy="384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855">
                  <a:extLst>
                    <a:ext uri="{9D8B030D-6E8A-4147-A177-3AD203B41FA5}">
                      <a16:colId xmlns:a16="http://schemas.microsoft.com/office/drawing/2014/main" val="2060718190"/>
                    </a:ext>
                  </a:extLst>
                </a:gridCol>
                <a:gridCol w="382855">
                  <a:extLst>
                    <a:ext uri="{9D8B030D-6E8A-4147-A177-3AD203B41FA5}">
                      <a16:colId xmlns:a16="http://schemas.microsoft.com/office/drawing/2014/main" val="315811823"/>
                    </a:ext>
                  </a:extLst>
                </a:gridCol>
                <a:gridCol w="382855">
                  <a:extLst>
                    <a:ext uri="{9D8B030D-6E8A-4147-A177-3AD203B41FA5}">
                      <a16:colId xmlns:a16="http://schemas.microsoft.com/office/drawing/2014/main" val="3844420890"/>
                    </a:ext>
                  </a:extLst>
                </a:gridCol>
                <a:gridCol w="382855">
                  <a:extLst>
                    <a:ext uri="{9D8B030D-6E8A-4147-A177-3AD203B41FA5}">
                      <a16:colId xmlns:a16="http://schemas.microsoft.com/office/drawing/2014/main" val="285431900"/>
                    </a:ext>
                  </a:extLst>
                </a:gridCol>
                <a:gridCol w="382855">
                  <a:extLst>
                    <a:ext uri="{9D8B030D-6E8A-4147-A177-3AD203B41FA5}">
                      <a16:colId xmlns:a16="http://schemas.microsoft.com/office/drawing/2014/main" val="3514006956"/>
                    </a:ext>
                  </a:extLst>
                </a:gridCol>
                <a:gridCol w="382855">
                  <a:extLst>
                    <a:ext uri="{9D8B030D-6E8A-4147-A177-3AD203B41FA5}">
                      <a16:colId xmlns:a16="http://schemas.microsoft.com/office/drawing/2014/main" val="816326895"/>
                    </a:ext>
                  </a:extLst>
                </a:gridCol>
                <a:gridCol w="382719">
                  <a:extLst>
                    <a:ext uri="{9D8B030D-6E8A-4147-A177-3AD203B41FA5}">
                      <a16:colId xmlns:a16="http://schemas.microsoft.com/office/drawing/2014/main" val="950349075"/>
                    </a:ext>
                  </a:extLst>
                </a:gridCol>
                <a:gridCol w="259023">
                  <a:extLst>
                    <a:ext uri="{9D8B030D-6E8A-4147-A177-3AD203B41FA5}">
                      <a16:colId xmlns:a16="http://schemas.microsoft.com/office/drawing/2014/main" val="2651314354"/>
                    </a:ext>
                  </a:extLst>
                </a:gridCol>
                <a:gridCol w="259023">
                  <a:extLst>
                    <a:ext uri="{9D8B030D-6E8A-4147-A177-3AD203B41FA5}">
                      <a16:colId xmlns:a16="http://schemas.microsoft.com/office/drawing/2014/main" val="392492909"/>
                    </a:ext>
                  </a:extLst>
                </a:gridCol>
                <a:gridCol w="297145">
                  <a:extLst>
                    <a:ext uri="{9D8B030D-6E8A-4147-A177-3AD203B41FA5}">
                      <a16:colId xmlns:a16="http://schemas.microsoft.com/office/drawing/2014/main" val="3713312932"/>
                    </a:ext>
                  </a:extLst>
                </a:gridCol>
                <a:gridCol w="220901">
                  <a:extLst>
                    <a:ext uri="{9D8B030D-6E8A-4147-A177-3AD203B41FA5}">
                      <a16:colId xmlns:a16="http://schemas.microsoft.com/office/drawing/2014/main" val="768423887"/>
                    </a:ext>
                  </a:extLst>
                </a:gridCol>
              </a:tblGrid>
              <a:tr h="38410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891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036819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5878" y="1081625"/>
            <a:ext cx="8720447" cy="47759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96752" y="5857568"/>
            <a:ext cx="4798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Open list:  Z(</a:t>
            </a:r>
            <a:r>
              <a:rPr lang="en-US" sz="2400" dirty="0">
                <a:solidFill>
                  <a:srgbClr val="0000FF"/>
                </a:solidFill>
              </a:rPr>
              <a:t>6</a:t>
            </a:r>
            <a:r>
              <a:rPr lang="en-US" sz="2400" dirty="0"/>
              <a:t>) F(6) G(7) D(8) L(10)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FDDE76E-A967-4263-A2E1-6F46B56CA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246" y="378246"/>
            <a:ext cx="3293012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UCS Example</a:t>
            </a:r>
          </a:p>
        </p:txBody>
      </p:sp>
      <p:sp>
        <p:nvSpPr>
          <p:cNvPr id="5" name="Oval 4"/>
          <p:cNvSpPr/>
          <p:nvPr/>
        </p:nvSpPr>
        <p:spPr>
          <a:xfrm>
            <a:off x="6471822" y="3923930"/>
            <a:ext cx="470516" cy="479394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6B70855-3DB7-4966-AB6C-63C0AC7E00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429991"/>
              </p:ext>
            </p:extLst>
          </p:nvPr>
        </p:nvGraphicFramePr>
        <p:xfrm>
          <a:off x="782320" y="4939740"/>
          <a:ext cx="4073144" cy="404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516">
                  <a:extLst>
                    <a:ext uri="{9D8B030D-6E8A-4147-A177-3AD203B41FA5}">
                      <a16:colId xmlns:a16="http://schemas.microsoft.com/office/drawing/2014/main" val="2060718190"/>
                    </a:ext>
                  </a:extLst>
                </a:gridCol>
                <a:gridCol w="409516">
                  <a:extLst>
                    <a:ext uri="{9D8B030D-6E8A-4147-A177-3AD203B41FA5}">
                      <a16:colId xmlns:a16="http://schemas.microsoft.com/office/drawing/2014/main" val="315811823"/>
                    </a:ext>
                  </a:extLst>
                </a:gridCol>
                <a:gridCol w="409516">
                  <a:extLst>
                    <a:ext uri="{9D8B030D-6E8A-4147-A177-3AD203B41FA5}">
                      <a16:colId xmlns:a16="http://schemas.microsoft.com/office/drawing/2014/main" val="3844420890"/>
                    </a:ext>
                  </a:extLst>
                </a:gridCol>
                <a:gridCol w="409516">
                  <a:extLst>
                    <a:ext uri="{9D8B030D-6E8A-4147-A177-3AD203B41FA5}">
                      <a16:colId xmlns:a16="http://schemas.microsoft.com/office/drawing/2014/main" val="285431900"/>
                    </a:ext>
                  </a:extLst>
                </a:gridCol>
                <a:gridCol w="409516">
                  <a:extLst>
                    <a:ext uri="{9D8B030D-6E8A-4147-A177-3AD203B41FA5}">
                      <a16:colId xmlns:a16="http://schemas.microsoft.com/office/drawing/2014/main" val="3514006956"/>
                    </a:ext>
                  </a:extLst>
                </a:gridCol>
                <a:gridCol w="409516">
                  <a:extLst>
                    <a:ext uri="{9D8B030D-6E8A-4147-A177-3AD203B41FA5}">
                      <a16:colId xmlns:a16="http://schemas.microsoft.com/office/drawing/2014/main" val="816326895"/>
                    </a:ext>
                  </a:extLst>
                </a:gridCol>
                <a:gridCol w="409370">
                  <a:extLst>
                    <a:ext uri="{9D8B030D-6E8A-4147-A177-3AD203B41FA5}">
                      <a16:colId xmlns:a16="http://schemas.microsoft.com/office/drawing/2014/main" val="950349075"/>
                    </a:ext>
                  </a:extLst>
                </a:gridCol>
                <a:gridCol w="277061">
                  <a:extLst>
                    <a:ext uri="{9D8B030D-6E8A-4147-A177-3AD203B41FA5}">
                      <a16:colId xmlns:a16="http://schemas.microsoft.com/office/drawing/2014/main" val="2651314354"/>
                    </a:ext>
                  </a:extLst>
                </a:gridCol>
                <a:gridCol w="277061">
                  <a:extLst>
                    <a:ext uri="{9D8B030D-6E8A-4147-A177-3AD203B41FA5}">
                      <a16:colId xmlns:a16="http://schemas.microsoft.com/office/drawing/2014/main" val="392492909"/>
                    </a:ext>
                  </a:extLst>
                </a:gridCol>
                <a:gridCol w="317837">
                  <a:extLst>
                    <a:ext uri="{9D8B030D-6E8A-4147-A177-3AD203B41FA5}">
                      <a16:colId xmlns:a16="http://schemas.microsoft.com/office/drawing/2014/main" val="3713312932"/>
                    </a:ext>
                  </a:extLst>
                </a:gridCol>
                <a:gridCol w="334719">
                  <a:extLst>
                    <a:ext uri="{9D8B030D-6E8A-4147-A177-3AD203B41FA5}">
                      <a16:colId xmlns:a16="http://schemas.microsoft.com/office/drawing/2014/main" val="768423887"/>
                    </a:ext>
                  </a:extLst>
                </a:gridCol>
              </a:tblGrid>
              <a:tr h="40442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891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317756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1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9986" y="1076632"/>
            <a:ext cx="8338130" cy="45425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43400" y="5783826"/>
            <a:ext cx="3896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Open list:  F(6) D(8) G(7) L(10)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8E76DE-7F49-49F0-8FBC-A0F9AB786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000" y="249159"/>
            <a:ext cx="3293012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UCS Example</a:t>
            </a:r>
          </a:p>
        </p:txBody>
      </p:sp>
      <p:sp>
        <p:nvSpPr>
          <p:cNvPr id="5" name="Oval 4"/>
          <p:cNvSpPr/>
          <p:nvPr/>
        </p:nvSpPr>
        <p:spPr>
          <a:xfrm>
            <a:off x="6291882" y="3808520"/>
            <a:ext cx="470516" cy="479394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924EE75-1AE8-4C39-BBA4-59BD4F98CF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312471"/>
              </p:ext>
            </p:extLst>
          </p:nvPr>
        </p:nvGraphicFramePr>
        <p:xfrm>
          <a:off x="711200" y="5297061"/>
          <a:ext cx="4336288" cy="404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208">
                  <a:extLst>
                    <a:ext uri="{9D8B030D-6E8A-4147-A177-3AD203B41FA5}">
                      <a16:colId xmlns:a16="http://schemas.microsoft.com/office/drawing/2014/main" val="2060718190"/>
                    </a:ext>
                  </a:extLst>
                </a:gridCol>
                <a:gridCol w="394208">
                  <a:extLst>
                    <a:ext uri="{9D8B030D-6E8A-4147-A177-3AD203B41FA5}">
                      <a16:colId xmlns:a16="http://schemas.microsoft.com/office/drawing/2014/main" val="315811823"/>
                    </a:ext>
                  </a:extLst>
                </a:gridCol>
                <a:gridCol w="394208">
                  <a:extLst>
                    <a:ext uri="{9D8B030D-6E8A-4147-A177-3AD203B41FA5}">
                      <a16:colId xmlns:a16="http://schemas.microsoft.com/office/drawing/2014/main" val="3844420890"/>
                    </a:ext>
                  </a:extLst>
                </a:gridCol>
                <a:gridCol w="394208">
                  <a:extLst>
                    <a:ext uri="{9D8B030D-6E8A-4147-A177-3AD203B41FA5}">
                      <a16:colId xmlns:a16="http://schemas.microsoft.com/office/drawing/2014/main" val="285431900"/>
                    </a:ext>
                  </a:extLst>
                </a:gridCol>
                <a:gridCol w="394208">
                  <a:extLst>
                    <a:ext uri="{9D8B030D-6E8A-4147-A177-3AD203B41FA5}">
                      <a16:colId xmlns:a16="http://schemas.microsoft.com/office/drawing/2014/main" val="3514006956"/>
                    </a:ext>
                  </a:extLst>
                </a:gridCol>
                <a:gridCol w="394208">
                  <a:extLst>
                    <a:ext uri="{9D8B030D-6E8A-4147-A177-3AD203B41FA5}">
                      <a16:colId xmlns:a16="http://schemas.microsoft.com/office/drawing/2014/main" val="816326895"/>
                    </a:ext>
                  </a:extLst>
                </a:gridCol>
                <a:gridCol w="394208">
                  <a:extLst>
                    <a:ext uri="{9D8B030D-6E8A-4147-A177-3AD203B41FA5}">
                      <a16:colId xmlns:a16="http://schemas.microsoft.com/office/drawing/2014/main" val="950349075"/>
                    </a:ext>
                  </a:extLst>
                </a:gridCol>
                <a:gridCol w="394208">
                  <a:extLst>
                    <a:ext uri="{9D8B030D-6E8A-4147-A177-3AD203B41FA5}">
                      <a16:colId xmlns:a16="http://schemas.microsoft.com/office/drawing/2014/main" val="2651314354"/>
                    </a:ext>
                  </a:extLst>
                </a:gridCol>
                <a:gridCol w="394208">
                  <a:extLst>
                    <a:ext uri="{9D8B030D-6E8A-4147-A177-3AD203B41FA5}">
                      <a16:colId xmlns:a16="http://schemas.microsoft.com/office/drawing/2014/main" val="392492909"/>
                    </a:ext>
                  </a:extLst>
                </a:gridCol>
                <a:gridCol w="394208">
                  <a:extLst>
                    <a:ext uri="{9D8B030D-6E8A-4147-A177-3AD203B41FA5}">
                      <a16:colId xmlns:a16="http://schemas.microsoft.com/office/drawing/2014/main" val="3713312932"/>
                    </a:ext>
                  </a:extLst>
                </a:gridCol>
                <a:gridCol w="394208">
                  <a:extLst>
                    <a:ext uri="{9D8B030D-6E8A-4147-A177-3AD203B41FA5}">
                      <a16:colId xmlns:a16="http://schemas.microsoft.com/office/drawing/2014/main" val="768423887"/>
                    </a:ext>
                  </a:extLst>
                </a:gridCol>
              </a:tblGrid>
              <a:tr h="40442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891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845107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1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6412" y="977461"/>
            <a:ext cx="10299175" cy="553369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B3E9535-2A85-466B-8E06-7E6E030D8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115" y="0"/>
            <a:ext cx="3293012" cy="110612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UCS Example</a:t>
            </a:r>
          </a:p>
        </p:txBody>
      </p:sp>
      <p:sp>
        <p:nvSpPr>
          <p:cNvPr id="4" name="Oval 3"/>
          <p:cNvSpPr/>
          <p:nvPr/>
        </p:nvSpPr>
        <p:spPr>
          <a:xfrm>
            <a:off x="6294268" y="4323425"/>
            <a:ext cx="497149" cy="488271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400882960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1F917A62-8633-4434-8DB1-38F3CABBBA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1326" y="138672"/>
            <a:ext cx="5677777" cy="858991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Uniform-cost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47" name="Rectangle 3">
                <a:extLst>
                  <a:ext uri="{FF2B5EF4-FFF2-40B4-BE49-F238E27FC236}">
                    <a16:creationId xmlns:a16="http://schemas.microsoft.com/office/drawing/2014/main" id="{F718800A-46FF-4493-A620-F6216CD2D1A3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82286" y="1084190"/>
                <a:ext cx="9359291" cy="5635137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1200"/>
                  </a:spcBef>
                  <a:spcAft>
                    <a:spcPts val="600"/>
                  </a:spcAft>
                  <a:buNone/>
                </a:pP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C* be the cost of the optimal solution and assume that every action costs at least </a:t>
                </a:r>
                <a14:m>
                  <m:oMath xmlns:m="http://schemas.openxmlformats.org/officeDocument/2006/math">
                    <m:r>
                      <a:rPr lang="en-US" alt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Note that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+1≤</m:t>
                    </m:r>
                    <m:r>
                      <a:rPr lang="en-US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⌈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m:rPr>
                        <m:nor/>
                      </m:rPr>
                      <a:rPr 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0000"/>
                        </a:solidFill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ϵ</m:t>
                    </m:r>
                    <m:r>
                      <a:rPr lang="en-US" sz="24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⌉</m:t>
                    </m:r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</a:p>
              <a:p>
                <a:pPr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altLang="en-US" sz="2400" dirty="0">
                    <a:solidFill>
                      <a:srgbClr val="CC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Complete? 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Yes, if step cost ≥ </a:t>
                </a:r>
                <a:r>
                  <a:rPr lang="el-GR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</a:t>
                </a:r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9113" indent="-519113">
                  <a:lnSpc>
                    <a:spcPct val="100000"/>
                  </a:lnSpc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altLang="en-US" sz="2400" dirty="0">
                    <a:solidFill>
                      <a:srgbClr val="CC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 complexity?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marL="976313" lvl="1" indent="-519113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No. of nodes of a path with 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g(p)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≤ cost of optimal solution, </a:t>
                </a:r>
              </a:p>
              <a:p>
                <a:pPr marL="457200" lvl="1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O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⌈</m:t>
                        </m:r>
                        <m:sSup>
                          <m:sSupPr>
                            <m:ctrlPr>
                              <a:rPr lang="en-US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00"/>
                            </a:solidFill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ϵ</m:t>
                        </m:r>
                        <m:r>
                          <a:rPr lang="en-US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⌉</m:t>
                        </m:r>
                      </m:sup>
                    </m:sSup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en-US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cost of the optimal solution.</a:t>
                </a:r>
              </a:p>
              <a:p>
                <a:pPr marL="519113" indent="-519113">
                  <a:spcBef>
                    <a:spcPts val="1800"/>
                  </a:spcBef>
                  <a:spcAft>
                    <a:spcPts val="1200"/>
                  </a:spcAft>
                </a:pPr>
                <a:r>
                  <a:rPr lang="en-US" altLang="en-US" sz="2400" dirty="0">
                    <a:solidFill>
                      <a:srgbClr val="CC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Space?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No. of nodes with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≤ cost of optimal solution,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⌈</m:t>
                        </m:r>
                        <m:sSup>
                          <m:sSupPr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C</m:t>
                            </m:r>
                          </m:e>
                          <m:sup>
                            <m:r>
                              <a:rPr lang="en-US" sz="240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ϵ</m:t>
                        </m:r>
                        <m:r>
                          <a:rPr lang="en-US" sz="240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⌉</m:t>
                        </m:r>
                      </m:sup>
                    </m:sSup>
                    <m:r>
                      <m:rPr>
                        <m:nor/>
                      </m:rPr>
                      <a:rPr 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en-US" sz="2400" dirty="0">
                  <a:solidFill>
                    <a:srgbClr val="CC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altLang="en-US" sz="2400" dirty="0">
                    <a:solidFill>
                      <a:srgbClr val="CC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Optimal?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Yes – as nodes expanded in increasing order of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g(n)</a:t>
                </a:r>
              </a:p>
              <a:p>
                <a:pPr marL="919163" lvl="1" indent="-461963"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2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⌈</m:t>
                        </m:r>
                        <m:sSup>
                          <m:sSupPr>
                            <m:ctrlPr>
                              <a:rPr lang="en-US" sz="22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2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2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n-US" sz="2200" dirty="0">
                            <a:solidFill>
                              <a:srgbClr val="000000"/>
                            </a:solidFill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2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ϵ</m:t>
                        </m:r>
                        <m:r>
                          <a:rPr lang="en-US" sz="22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2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⌉</m:t>
                        </m:r>
                      </m:sup>
                    </m:sSup>
                    <m:r>
                      <m:rPr>
                        <m:nor/>
                      </m:rPr>
                      <a:rPr lang="en-US" sz="2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be greater than 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sz="2200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</a:p>
              <a:p>
                <a:pPr marL="919163" lvl="1" indent="-461963"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2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⌈</m:t>
                        </m:r>
                        <m:sSup>
                          <m:sSupPr>
                            <m:ctrlPr>
                              <a:rPr lang="en-US" sz="22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2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2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n-US" sz="2200" dirty="0">
                            <a:solidFill>
                              <a:srgbClr val="000000"/>
                            </a:solidFill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2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ϵ</m:t>
                        </m:r>
                        <m:r>
                          <a:rPr lang="en-US" sz="22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2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⌉</m:t>
                        </m:r>
                      </m:sup>
                    </m:sSup>
                    <m:r>
                      <m:rPr>
                        <m:nor/>
                      </m:rPr>
                      <a:rPr lang="en-US" sz="2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sz="2200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d+</a:t>
                </a:r>
                <a:r>
                  <a:rPr lang="en-US" altLang="en-US" sz="2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when all step cost are equal.</a:t>
                </a:r>
              </a:p>
              <a:p>
                <a:pPr>
                  <a:spcBef>
                    <a:spcPts val="1200"/>
                  </a:spcBef>
                  <a:spcAft>
                    <a:spcPts val="600"/>
                  </a:spcAft>
                </a:pPr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747" name="Rectangle 3">
                <a:extLst>
                  <a:ext uri="{FF2B5EF4-FFF2-40B4-BE49-F238E27FC236}">
                    <a16:creationId xmlns:a16="http://schemas.microsoft.com/office/drawing/2014/main" id="{F718800A-46FF-4493-A620-F6216CD2D1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82286" y="1084190"/>
                <a:ext cx="9359291" cy="5635137"/>
              </a:xfrm>
              <a:blipFill>
                <a:blip r:embed="rId2"/>
                <a:stretch>
                  <a:fillRect l="-1042" t="-1515" b="-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Image result for sad face">
            <a:extLst>
              <a:ext uri="{FF2B5EF4-FFF2-40B4-BE49-F238E27FC236}">
                <a16:creationId xmlns:a16="http://schemas.microsoft.com/office/drawing/2014/main" id="{D2EB5028-70FA-4CEC-B8E7-3C1C2ABD7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2427" y="947617"/>
            <a:ext cx="288919" cy="27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88F5C8-7343-4DAB-BDE2-8AEEA1D63A99}"/>
              </a:ext>
            </a:extLst>
          </p:cNvPr>
          <p:cNvSpPr txBox="1"/>
          <p:nvPr/>
        </p:nvSpPr>
        <p:spPr>
          <a:xfrm>
            <a:off x="9306731" y="1480088"/>
            <a:ext cx="238673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some nodes at d+1 depth are expanded before gold node is found at 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B79EA9-ACB5-4A0F-8916-2F7B1B0EF979}"/>
              </a:ext>
            </a:extLst>
          </p:cNvPr>
          <p:cNvSpPr txBox="1"/>
          <p:nvPr/>
        </p:nvSpPr>
        <p:spPr>
          <a:xfrm>
            <a:off x="9882873" y="3600855"/>
            <a:ext cx="153163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O(b</a:t>
            </a:r>
            <a:r>
              <a:rPr lang="en-US" sz="1800" i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8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38429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571319-D3B8-48E0-A89E-31D981745F7F}"/>
              </a:ext>
            </a:extLst>
          </p:cNvPr>
          <p:cNvSpPr/>
          <p:nvPr/>
        </p:nvSpPr>
        <p:spPr>
          <a:xfrm>
            <a:off x="1204727" y="620202"/>
            <a:ext cx="6374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Uniform-Cost Search: Example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D16953-CE6D-4B6C-91FC-8DC538338D3B}"/>
              </a:ext>
            </a:extLst>
          </p:cNvPr>
          <p:cNvSpPr/>
          <p:nvPr/>
        </p:nvSpPr>
        <p:spPr>
          <a:xfrm>
            <a:off x="1309230" y="1913376"/>
            <a:ext cx="87317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Exercise: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“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3.2 A simple road map of part of Romania,” 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 a cheapest route from Sibiu to Bucharest. Use Path cost = sum of step costs.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3.2 is provided in the next slide.</a:t>
            </a:r>
          </a:p>
        </p:txBody>
      </p:sp>
    </p:spTree>
    <p:extLst>
      <p:ext uri="{BB962C8B-B14F-4D97-AF65-F5344CB8AC3E}">
        <p14:creationId xmlns:p14="http://schemas.microsoft.com/office/powerpoint/2010/main" val="428970507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AEFD1-96E1-4640-88E4-77CAE287D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178BE-1AEC-4B67-A89C-4BFFD059E493}" type="slidenum">
              <a:rPr lang="en-US" altLang="en-US"/>
              <a:pPr/>
              <a:t>96</a:t>
            </a:fld>
            <a:endParaRPr lang="en-US" altLang="en-US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B3AB4474-C160-4178-B693-594EE11DDB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1431" y="136525"/>
            <a:ext cx="9969137" cy="960439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Fig 3.2 A simple road map of part of Romania</a:t>
            </a:r>
          </a:p>
        </p:txBody>
      </p:sp>
      <p:pic>
        <p:nvPicPr>
          <p:cNvPr id="7172" name="Picture 4" descr="romania-distances">
            <a:extLst>
              <a:ext uri="{FF2B5EF4-FFF2-40B4-BE49-F238E27FC236}">
                <a16:creationId xmlns:a16="http://schemas.microsoft.com/office/drawing/2014/main" id="{BA33C322-9387-427C-9F1B-A30D475897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5626" y="1202891"/>
            <a:ext cx="9527457" cy="541265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643517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AEFD1-96E1-4640-88E4-77CAE287D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178BE-1AEC-4B67-A89C-4BFFD059E493}" type="slidenum">
              <a:rPr lang="en-US" altLang="en-US"/>
              <a:pPr/>
              <a:t>97</a:t>
            </a:fld>
            <a:endParaRPr lang="en-US" altLang="en-US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B3AB4474-C160-4178-B693-594EE11DDB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8829" y="-54864"/>
            <a:ext cx="9786257" cy="1325563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Uniform-Cost Search: Example </a:t>
            </a:r>
            <a:r>
              <a:rPr lang="en-US" altLang="en-US" sz="3600" dirty="0">
                <a:latin typeface="+mn-lt"/>
              </a:rPr>
              <a:t>– </a:t>
            </a:r>
            <a:r>
              <a:rPr lang="en-US" altLang="en-US" sz="2600" dirty="0">
                <a:latin typeface="+mn-lt"/>
              </a:rPr>
              <a:t>Path cost = sum of step costs. Exercise: Find cheapest route from Sibiu to Bucharest.</a:t>
            </a:r>
          </a:p>
        </p:txBody>
      </p:sp>
      <p:pic>
        <p:nvPicPr>
          <p:cNvPr id="7172" name="Picture 4" descr="romania-distances">
            <a:extLst>
              <a:ext uri="{FF2B5EF4-FFF2-40B4-BE49-F238E27FC236}">
                <a16:creationId xmlns:a16="http://schemas.microsoft.com/office/drawing/2014/main" id="{BA33C322-9387-427C-9F1B-A30D475897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6142" y="1126255"/>
            <a:ext cx="9963298" cy="541265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2" descr="Image result for sad face">
            <a:extLst>
              <a:ext uri="{FF2B5EF4-FFF2-40B4-BE49-F238E27FC236}">
                <a16:creationId xmlns:a16="http://schemas.microsoft.com/office/drawing/2014/main" id="{85BFB1AB-CCCD-4D23-BAC1-C5ED7C2AE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8409" flipH="1">
            <a:off x="540815" y="1549831"/>
            <a:ext cx="497729" cy="47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94220" y="1318101"/>
            <a:ext cx="5111496" cy="53959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9253728" y="1691640"/>
            <a:ext cx="338328" cy="3566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8034528" y="2566416"/>
            <a:ext cx="338328" cy="3566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9" name="Oval 8"/>
          <p:cNvSpPr/>
          <p:nvPr/>
        </p:nvSpPr>
        <p:spPr>
          <a:xfrm>
            <a:off x="9268968" y="2575560"/>
            <a:ext cx="338328" cy="3566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0" name="Oval 9"/>
          <p:cNvSpPr/>
          <p:nvPr/>
        </p:nvSpPr>
        <p:spPr>
          <a:xfrm>
            <a:off x="10402824" y="2557272"/>
            <a:ext cx="338328" cy="3566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</a:t>
            </a:r>
          </a:p>
        </p:txBody>
      </p:sp>
      <p:cxnSp>
        <p:nvCxnSpPr>
          <p:cNvPr id="7" name="Straight Connector 6"/>
          <p:cNvCxnSpPr>
            <a:stCxn id="3" idx="4"/>
            <a:endCxn id="8" idx="7"/>
          </p:cNvCxnSpPr>
          <p:nvPr/>
        </p:nvCxnSpPr>
        <p:spPr>
          <a:xfrm flipH="1">
            <a:off x="8323309" y="2048256"/>
            <a:ext cx="1099583" cy="5703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9" idx="0"/>
          </p:cNvCxnSpPr>
          <p:nvPr/>
        </p:nvCxnSpPr>
        <p:spPr>
          <a:xfrm>
            <a:off x="9422892" y="2048256"/>
            <a:ext cx="15240" cy="527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10" idx="1"/>
          </p:cNvCxnSpPr>
          <p:nvPr/>
        </p:nvCxnSpPr>
        <p:spPr>
          <a:xfrm>
            <a:off x="9422892" y="2069796"/>
            <a:ext cx="1029479" cy="5397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8945880" y="3395472"/>
            <a:ext cx="338328" cy="3566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8" name="Oval 17"/>
          <p:cNvSpPr/>
          <p:nvPr/>
        </p:nvSpPr>
        <p:spPr>
          <a:xfrm>
            <a:off x="8485632" y="3410712"/>
            <a:ext cx="338328" cy="3566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9" name="Oval 18"/>
          <p:cNvSpPr/>
          <p:nvPr/>
        </p:nvSpPr>
        <p:spPr>
          <a:xfrm>
            <a:off x="7946136" y="3441192"/>
            <a:ext cx="289560" cy="32613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20" name="Oval 19"/>
          <p:cNvSpPr/>
          <p:nvPr/>
        </p:nvSpPr>
        <p:spPr>
          <a:xfrm>
            <a:off x="7315200" y="3395472"/>
            <a:ext cx="359664" cy="3566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1" name="Oval 20"/>
          <p:cNvSpPr/>
          <p:nvPr/>
        </p:nvSpPr>
        <p:spPr>
          <a:xfrm>
            <a:off x="9735312" y="3410712"/>
            <a:ext cx="338328" cy="3566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22" name="Oval 21"/>
          <p:cNvSpPr/>
          <p:nvPr/>
        </p:nvSpPr>
        <p:spPr>
          <a:xfrm>
            <a:off x="10280183" y="3410712"/>
            <a:ext cx="338328" cy="3566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23" name="Oval 22"/>
          <p:cNvSpPr/>
          <p:nvPr/>
        </p:nvSpPr>
        <p:spPr>
          <a:xfrm>
            <a:off x="10842047" y="3412671"/>
            <a:ext cx="338328" cy="3566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4" name="Oval 23"/>
          <p:cNvSpPr/>
          <p:nvPr/>
        </p:nvSpPr>
        <p:spPr>
          <a:xfrm>
            <a:off x="11340624" y="3395472"/>
            <a:ext cx="338328" cy="3566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</a:t>
            </a:r>
          </a:p>
        </p:txBody>
      </p:sp>
      <p:cxnSp>
        <p:nvCxnSpPr>
          <p:cNvPr id="26" name="Straight Connector 25"/>
          <p:cNvCxnSpPr>
            <a:stCxn id="8" idx="4"/>
            <a:endCxn id="19" idx="0"/>
          </p:cNvCxnSpPr>
          <p:nvPr/>
        </p:nvCxnSpPr>
        <p:spPr>
          <a:xfrm flipH="1">
            <a:off x="8090916" y="2923032"/>
            <a:ext cx="112776" cy="518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9" idx="4"/>
          </p:cNvCxnSpPr>
          <p:nvPr/>
        </p:nvCxnSpPr>
        <p:spPr>
          <a:xfrm flipH="1">
            <a:off x="8780256" y="2932176"/>
            <a:ext cx="657876" cy="3673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9" idx="4"/>
            <a:endCxn id="17" idx="0"/>
          </p:cNvCxnSpPr>
          <p:nvPr/>
        </p:nvCxnSpPr>
        <p:spPr>
          <a:xfrm flipH="1">
            <a:off x="9115044" y="2932176"/>
            <a:ext cx="323088" cy="463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68" name="Straight Connector 7167"/>
          <p:cNvCxnSpPr>
            <a:stCxn id="9" idx="4"/>
            <a:endCxn id="21" idx="0"/>
          </p:cNvCxnSpPr>
          <p:nvPr/>
        </p:nvCxnSpPr>
        <p:spPr>
          <a:xfrm>
            <a:off x="9438132" y="2932176"/>
            <a:ext cx="466344" cy="478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1" name="Straight Connector 7170"/>
          <p:cNvCxnSpPr>
            <a:stCxn id="9" idx="4"/>
            <a:endCxn id="22" idx="0"/>
          </p:cNvCxnSpPr>
          <p:nvPr/>
        </p:nvCxnSpPr>
        <p:spPr>
          <a:xfrm>
            <a:off x="9438132" y="2932176"/>
            <a:ext cx="1011215" cy="478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4" name="Straight Connector 7173"/>
          <p:cNvCxnSpPr>
            <a:stCxn id="10" idx="4"/>
          </p:cNvCxnSpPr>
          <p:nvPr/>
        </p:nvCxnSpPr>
        <p:spPr>
          <a:xfrm>
            <a:off x="10571988" y="2913888"/>
            <a:ext cx="364236" cy="3856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6" name="Straight Connector 7175"/>
          <p:cNvCxnSpPr>
            <a:endCxn id="24" idx="0"/>
          </p:cNvCxnSpPr>
          <p:nvPr/>
        </p:nvCxnSpPr>
        <p:spPr>
          <a:xfrm>
            <a:off x="10583541" y="2922053"/>
            <a:ext cx="926247" cy="4734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7315200" y="4351792"/>
            <a:ext cx="338328" cy="3566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42" name="Oval 41"/>
          <p:cNvSpPr/>
          <p:nvPr/>
        </p:nvSpPr>
        <p:spPr>
          <a:xfrm>
            <a:off x="7813671" y="4339191"/>
            <a:ext cx="338328" cy="36921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3" name="Oval 42"/>
          <p:cNvSpPr/>
          <p:nvPr/>
        </p:nvSpPr>
        <p:spPr>
          <a:xfrm>
            <a:off x="8333232" y="4383024"/>
            <a:ext cx="338328" cy="3566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4" name="Oval 43"/>
          <p:cNvSpPr/>
          <p:nvPr/>
        </p:nvSpPr>
        <p:spPr>
          <a:xfrm>
            <a:off x="8759952" y="4389120"/>
            <a:ext cx="320040" cy="3566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45" name="Oval 44"/>
          <p:cNvSpPr/>
          <p:nvPr/>
        </p:nvSpPr>
        <p:spPr>
          <a:xfrm>
            <a:off x="9217152" y="4389120"/>
            <a:ext cx="338328" cy="3566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</a:t>
            </a:r>
          </a:p>
        </p:txBody>
      </p:sp>
      <p:cxnSp>
        <p:nvCxnSpPr>
          <p:cNvPr id="7178" name="Straight Connector 7177"/>
          <p:cNvCxnSpPr>
            <a:stCxn id="21" idx="4"/>
          </p:cNvCxnSpPr>
          <p:nvPr/>
        </p:nvCxnSpPr>
        <p:spPr>
          <a:xfrm flipH="1">
            <a:off x="8702040" y="3767328"/>
            <a:ext cx="1202436" cy="4974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0" name="Straight Connector 7179"/>
          <p:cNvCxnSpPr>
            <a:stCxn id="21" idx="4"/>
            <a:endCxn id="44" idx="0"/>
          </p:cNvCxnSpPr>
          <p:nvPr/>
        </p:nvCxnSpPr>
        <p:spPr>
          <a:xfrm flipH="1">
            <a:off x="8919972" y="3767328"/>
            <a:ext cx="984504" cy="6217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2" name="Straight Connector 7181"/>
          <p:cNvCxnSpPr>
            <a:endCxn id="45" idx="0"/>
          </p:cNvCxnSpPr>
          <p:nvPr/>
        </p:nvCxnSpPr>
        <p:spPr>
          <a:xfrm flipH="1">
            <a:off x="9386316" y="3797808"/>
            <a:ext cx="496947" cy="591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4" name="Straight Connector 7183"/>
          <p:cNvCxnSpPr>
            <a:stCxn id="19" idx="4"/>
          </p:cNvCxnSpPr>
          <p:nvPr/>
        </p:nvCxnSpPr>
        <p:spPr>
          <a:xfrm flipH="1">
            <a:off x="7714488" y="3767328"/>
            <a:ext cx="376428" cy="3343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6" name="Straight Connector 7185"/>
          <p:cNvCxnSpPr/>
          <p:nvPr/>
        </p:nvCxnSpPr>
        <p:spPr>
          <a:xfrm flipH="1">
            <a:off x="8034528" y="3797808"/>
            <a:ext cx="56389" cy="341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9698736" y="4395216"/>
            <a:ext cx="313944" cy="3505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61" name="Oval 60"/>
          <p:cNvSpPr/>
          <p:nvPr/>
        </p:nvSpPr>
        <p:spPr>
          <a:xfrm>
            <a:off x="10165080" y="4420870"/>
            <a:ext cx="313944" cy="37058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B</a:t>
            </a:r>
          </a:p>
        </p:txBody>
      </p:sp>
      <p:cxnSp>
        <p:nvCxnSpPr>
          <p:cNvPr id="7192" name="Straight Connector 7191"/>
          <p:cNvCxnSpPr>
            <a:stCxn id="22" idx="4"/>
          </p:cNvCxnSpPr>
          <p:nvPr/>
        </p:nvCxnSpPr>
        <p:spPr>
          <a:xfrm flipH="1">
            <a:off x="9990942" y="3767328"/>
            <a:ext cx="458405" cy="478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94" name="Straight Connector 7193"/>
          <p:cNvCxnSpPr>
            <a:endCxn id="61" idx="0"/>
          </p:cNvCxnSpPr>
          <p:nvPr/>
        </p:nvCxnSpPr>
        <p:spPr>
          <a:xfrm flipH="1">
            <a:off x="10322052" y="3782568"/>
            <a:ext cx="127295" cy="6383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10688352" y="4443984"/>
            <a:ext cx="338328" cy="3566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67" name="Oval 66"/>
          <p:cNvSpPr/>
          <p:nvPr/>
        </p:nvSpPr>
        <p:spPr>
          <a:xfrm>
            <a:off x="11167872" y="4447032"/>
            <a:ext cx="338328" cy="3566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</a:t>
            </a:r>
          </a:p>
        </p:txBody>
      </p:sp>
      <p:cxnSp>
        <p:nvCxnSpPr>
          <p:cNvPr id="7196" name="Straight Connector 7195"/>
          <p:cNvCxnSpPr>
            <a:stCxn id="24" idx="4"/>
            <a:endCxn id="67" idx="0"/>
          </p:cNvCxnSpPr>
          <p:nvPr/>
        </p:nvCxnSpPr>
        <p:spPr>
          <a:xfrm flipH="1">
            <a:off x="11337036" y="3752088"/>
            <a:ext cx="172752" cy="6949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11012243" y="3767328"/>
            <a:ext cx="458405" cy="478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>
          <a:xfrm>
            <a:off x="7629144" y="5391912"/>
            <a:ext cx="423672" cy="4035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76" name="Oval 75"/>
          <p:cNvSpPr/>
          <p:nvPr/>
        </p:nvSpPr>
        <p:spPr>
          <a:xfrm>
            <a:off x="8166354" y="5403986"/>
            <a:ext cx="423672" cy="4035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77" name="Oval 76"/>
          <p:cNvSpPr/>
          <p:nvPr/>
        </p:nvSpPr>
        <p:spPr>
          <a:xfrm>
            <a:off x="8662416" y="5413965"/>
            <a:ext cx="423672" cy="4035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cxnSp>
        <p:nvCxnSpPr>
          <p:cNvPr id="34" name="Straight Connector 33"/>
          <p:cNvCxnSpPr>
            <a:stCxn id="44" idx="4"/>
          </p:cNvCxnSpPr>
          <p:nvPr/>
        </p:nvCxnSpPr>
        <p:spPr>
          <a:xfrm flipH="1">
            <a:off x="7942691" y="4745736"/>
            <a:ext cx="977281" cy="6169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44" idx="4"/>
          </p:cNvCxnSpPr>
          <p:nvPr/>
        </p:nvCxnSpPr>
        <p:spPr>
          <a:xfrm flipH="1">
            <a:off x="8372856" y="4745736"/>
            <a:ext cx="547116" cy="5724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al 83"/>
          <p:cNvSpPr/>
          <p:nvPr/>
        </p:nvSpPr>
        <p:spPr>
          <a:xfrm>
            <a:off x="9154668" y="5391912"/>
            <a:ext cx="423672" cy="4035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85" name="Oval 84"/>
          <p:cNvSpPr/>
          <p:nvPr/>
        </p:nvSpPr>
        <p:spPr>
          <a:xfrm>
            <a:off x="9649968" y="5413965"/>
            <a:ext cx="423672" cy="4035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86" name="Oval 85"/>
          <p:cNvSpPr/>
          <p:nvPr/>
        </p:nvSpPr>
        <p:spPr>
          <a:xfrm>
            <a:off x="10180701" y="5441851"/>
            <a:ext cx="423672" cy="4035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8873100" y="4755886"/>
            <a:ext cx="55693" cy="5622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5" idx="4"/>
          </p:cNvCxnSpPr>
          <p:nvPr/>
        </p:nvCxnSpPr>
        <p:spPr>
          <a:xfrm flipH="1">
            <a:off x="9366504" y="4745736"/>
            <a:ext cx="19812" cy="5388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9366504" y="4745736"/>
            <a:ext cx="490728" cy="600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5" idx="4"/>
            <a:endCxn id="86" idx="0"/>
          </p:cNvCxnSpPr>
          <p:nvPr/>
        </p:nvCxnSpPr>
        <p:spPr>
          <a:xfrm>
            <a:off x="9386316" y="4745736"/>
            <a:ext cx="1006221" cy="6961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315200" y="1691640"/>
            <a:ext cx="667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BFS</a:t>
            </a:r>
          </a:p>
        </p:txBody>
      </p:sp>
      <p:cxnSp>
        <p:nvCxnSpPr>
          <p:cNvPr id="58" name="Straight Connector 57"/>
          <p:cNvCxnSpPr>
            <a:stCxn id="8" idx="4"/>
          </p:cNvCxnSpPr>
          <p:nvPr/>
        </p:nvCxnSpPr>
        <p:spPr>
          <a:xfrm flipH="1">
            <a:off x="7629144" y="2923032"/>
            <a:ext cx="574548" cy="3688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4255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AEFD1-96E1-4640-88E4-77CAE287D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178BE-1AEC-4B67-A89C-4BFFD059E493}" type="slidenum">
              <a:rPr lang="en-US" altLang="en-US"/>
              <a:pPr/>
              <a:t>98</a:t>
            </a:fld>
            <a:endParaRPr lang="en-US" altLang="en-US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B3AB4474-C160-4178-B693-594EE11DDB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8829" y="-54864"/>
            <a:ext cx="9786257" cy="1325563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Uniform-Cost Search: Example </a:t>
            </a:r>
            <a:r>
              <a:rPr lang="en-US" altLang="en-US" sz="3600" dirty="0">
                <a:latin typeface="+mn-lt"/>
              </a:rPr>
              <a:t>– </a:t>
            </a:r>
            <a:r>
              <a:rPr lang="en-US" altLang="en-US" sz="2600" dirty="0">
                <a:latin typeface="+mn-lt"/>
              </a:rPr>
              <a:t>Path cost = sum of step costs. Exercise: Find cheapest route from Sibiu to Bucharest.</a:t>
            </a:r>
          </a:p>
        </p:txBody>
      </p:sp>
      <p:pic>
        <p:nvPicPr>
          <p:cNvPr id="7172" name="Picture 4" descr="romania-distances">
            <a:extLst>
              <a:ext uri="{FF2B5EF4-FFF2-40B4-BE49-F238E27FC236}">
                <a16:creationId xmlns:a16="http://schemas.microsoft.com/office/drawing/2014/main" id="{BA33C322-9387-427C-9F1B-A30D475897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6142" y="1126255"/>
            <a:ext cx="9963298" cy="541265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2" descr="Image result for sad face">
            <a:extLst>
              <a:ext uri="{FF2B5EF4-FFF2-40B4-BE49-F238E27FC236}">
                <a16:creationId xmlns:a16="http://schemas.microsoft.com/office/drawing/2014/main" id="{85BFB1AB-CCCD-4D23-BAC1-C5ED7C2AE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8409" flipH="1">
            <a:off x="540815" y="1549831"/>
            <a:ext cx="497729" cy="47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94220" y="1325563"/>
            <a:ext cx="5111496" cy="53959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9253728" y="1691640"/>
            <a:ext cx="338328" cy="3566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8034528" y="2566416"/>
            <a:ext cx="338328" cy="3566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9" name="Oval 8"/>
          <p:cNvSpPr/>
          <p:nvPr/>
        </p:nvSpPr>
        <p:spPr>
          <a:xfrm>
            <a:off x="9268968" y="2575560"/>
            <a:ext cx="338328" cy="3566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0" name="Oval 9"/>
          <p:cNvSpPr/>
          <p:nvPr/>
        </p:nvSpPr>
        <p:spPr>
          <a:xfrm>
            <a:off x="10402824" y="2557272"/>
            <a:ext cx="338328" cy="3566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</a:t>
            </a:r>
          </a:p>
        </p:txBody>
      </p:sp>
      <p:cxnSp>
        <p:nvCxnSpPr>
          <p:cNvPr id="7" name="Straight Connector 6"/>
          <p:cNvCxnSpPr>
            <a:stCxn id="3" idx="4"/>
            <a:endCxn id="8" idx="7"/>
          </p:cNvCxnSpPr>
          <p:nvPr/>
        </p:nvCxnSpPr>
        <p:spPr>
          <a:xfrm flipH="1">
            <a:off x="8323309" y="2048256"/>
            <a:ext cx="1099583" cy="5703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9" idx="0"/>
          </p:cNvCxnSpPr>
          <p:nvPr/>
        </p:nvCxnSpPr>
        <p:spPr>
          <a:xfrm>
            <a:off x="9422892" y="2048256"/>
            <a:ext cx="15240" cy="527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10" idx="1"/>
          </p:cNvCxnSpPr>
          <p:nvPr/>
        </p:nvCxnSpPr>
        <p:spPr>
          <a:xfrm>
            <a:off x="9422892" y="2069796"/>
            <a:ext cx="1029479" cy="5397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8945880" y="3395472"/>
            <a:ext cx="338328" cy="3566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8" name="Oval 17"/>
          <p:cNvSpPr/>
          <p:nvPr/>
        </p:nvSpPr>
        <p:spPr>
          <a:xfrm>
            <a:off x="8485632" y="3410712"/>
            <a:ext cx="338328" cy="3566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9" name="Oval 18"/>
          <p:cNvSpPr/>
          <p:nvPr/>
        </p:nvSpPr>
        <p:spPr>
          <a:xfrm>
            <a:off x="7946136" y="3441192"/>
            <a:ext cx="289560" cy="32613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20" name="Oval 19"/>
          <p:cNvSpPr/>
          <p:nvPr/>
        </p:nvSpPr>
        <p:spPr>
          <a:xfrm>
            <a:off x="7315200" y="3395472"/>
            <a:ext cx="359664" cy="3566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1" name="Oval 20"/>
          <p:cNvSpPr/>
          <p:nvPr/>
        </p:nvSpPr>
        <p:spPr>
          <a:xfrm>
            <a:off x="9735312" y="3410712"/>
            <a:ext cx="338328" cy="3566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22" name="Oval 21"/>
          <p:cNvSpPr/>
          <p:nvPr/>
        </p:nvSpPr>
        <p:spPr>
          <a:xfrm>
            <a:off x="10280183" y="3410712"/>
            <a:ext cx="338328" cy="3566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23" name="Oval 22"/>
          <p:cNvSpPr/>
          <p:nvPr/>
        </p:nvSpPr>
        <p:spPr>
          <a:xfrm>
            <a:off x="10842047" y="3412671"/>
            <a:ext cx="338328" cy="3566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4" name="Oval 23"/>
          <p:cNvSpPr/>
          <p:nvPr/>
        </p:nvSpPr>
        <p:spPr>
          <a:xfrm>
            <a:off x="11340624" y="3395472"/>
            <a:ext cx="338328" cy="3566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</a:t>
            </a:r>
          </a:p>
        </p:txBody>
      </p:sp>
      <p:cxnSp>
        <p:nvCxnSpPr>
          <p:cNvPr id="26" name="Straight Connector 25"/>
          <p:cNvCxnSpPr>
            <a:stCxn id="8" idx="4"/>
            <a:endCxn id="19" idx="0"/>
          </p:cNvCxnSpPr>
          <p:nvPr/>
        </p:nvCxnSpPr>
        <p:spPr>
          <a:xfrm flipH="1">
            <a:off x="8090916" y="2923032"/>
            <a:ext cx="112776" cy="518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9" idx="4"/>
          </p:cNvCxnSpPr>
          <p:nvPr/>
        </p:nvCxnSpPr>
        <p:spPr>
          <a:xfrm flipH="1">
            <a:off x="8784336" y="2932176"/>
            <a:ext cx="653796" cy="341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9" idx="4"/>
            <a:endCxn id="17" idx="0"/>
          </p:cNvCxnSpPr>
          <p:nvPr/>
        </p:nvCxnSpPr>
        <p:spPr>
          <a:xfrm flipH="1">
            <a:off x="9115044" y="2932176"/>
            <a:ext cx="323088" cy="463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68" name="Straight Connector 7167"/>
          <p:cNvCxnSpPr>
            <a:stCxn id="9" idx="4"/>
            <a:endCxn id="21" idx="0"/>
          </p:cNvCxnSpPr>
          <p:nvPr/>
        </p:nvCxnSpPr>
        <p:spPr>
          <a:xfrm>
            <a:off x="9438132" y="2932176"/>
            <a:ext cx="466344" cy="478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1" name="Straight Connector 7170"/>
          <p:cNvCxnSpPr>
            <a:stCxn id="9" idx="4"/>
            <a:endCxn id="22" idx="0"/>
          </p:cNvCxnSpPr>
          <p:nvPr/>
        </p:nvCxnSpPr>
        <p:spPr>
          <a:xfrm>
            <a:off x="9438132" y="2932176"/>
            <a:ext cx="1011215" cy="478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4" name="Straight Connector 7173"/>
          <p:cNvCxnSpPr>
            <a:stCxn id="10" idx="4"/>
          </p:cNvCxnSpPr>
          <p:nvPr/>
        </p:nvCxnSpPr>
        <p:spPr>
          <a:xfrm>
            <a:off x="10571988" y="2913888"/>
            <a:ext cx="365604" cy="3974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6" name="Straight Connector 7175"/>
          <p:cNvCxnSpPr>
            <a:endCxn id="24" idx="0"/>
          </p:cNvCxnSpPr>
          <p:nvPr/>
        </p:nvCxnSpPr>
        <p:spPr>
          <a:xfrm>
            <a:off x="10583541" y="2922053"/>
            <a:ext cx="926247" cy="4734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7315200" y="4351792"/>
            <a:ext cx="338328" cy="3566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42" name="Oval 41"/>
          <p:cNvSpPr/>
          <p:nvPr/>
        </p:nvSpPr>
        <p:spPr>
          <a:xfrm>
            <a:off x="7813671" y="4339191"/>
            <a:ext cx="338328" cy="36921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3" name="Oval 42"/>
          <p:cNvSpPr/>
          <p:nvPr/>
        </p:nvSpPr>
        <p:spPr>
          <a:xfrm>
            <a:off x="8333232" y="4383024"/>
            <a:ext cx="338328" cy="3566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4" name="Oval 43"/>
          <p:cNvSpPr/>
          <p:nvPr/>
        </p:nvSpPr>
        <p:spPr>
          <a:xfrm>
            <a:off x="8759952" y="4389120"/>
            <a:ext cx="320040" cy="3566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45" name="Oval 44"/>
          <p:cNvSpPr/>
          <p:nvPr/>
        </p:nvSpPr>
        <p:spPr>
          <a:xfrm>
            <a:off x="9217152" y="4389120"/>
            <a:ext cx="338328" cy="3566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</a:t>
            </a:r>
          </a:p>
        </p:txBody>
      </p:sp>
      <p:cxnSp>
        <p:nvCxnSpPr>
          <p:cNvPr id="7178" name="Straight Connector 7177"/>
          <p:cNvCxnSpPr>
            <a:stCxn id="21" idx="4"/>
          </p:cNvCxnSpPr>
          <p:nvPr/>
        </p:nvCxnSpPr>
        <p:spPr>
          <a:xfrm flipH="1">
            <a:off x="8702040" y="3767328"/>
            <a:ext cx="1202436" cy="4974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0" name="Straight Connector 7179"/>
          <p:cNvCxnSpPr>
            <a:stCxn id="21" idx="4"/>
            <a:endCxn id="44" idx="0"/>
          </p:cNvCxnSpPr>
          <p:nvPr/>
        </p:nvCxnSpPr>
        <p:spPr>
          <a:xfrm flipH="1">
            <a:off x="8919972" y="3767328"/>
            <a:ext cx="984504" cy="6217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2" name="Straight Connector 7181"/>
          <p:cNvCxnSpPr>
            <a:endCxn id="45" idx="0"/>
          </p:cNvCxnSpPr>
          <p:nvPr/>
        </p:nvCxnSpPr>
        <p:spPr>
          <a:xfrm flipH="1">
            <a:off x="9386316" y="3797808"/>
            <a:ext cx="496947" cy="591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4" name="Straight Connector 7183"/>
          <p:cNvCxnSpPr>
            <a:stCxn id="19" idx="4"/>
          </p:cNvCxnSpPr>
          <p:nvPr/>
        </p:nvCxnSpPr>
        <p:spPr>
          <a:xfrm flipH="1">
            <a:off x="7714488" y="3767328"/>
            <a:ext cx="376428" cy="3343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6" name="Straight Connector 7185"/>
          <p:cNvCxnSpPr>
            <a:endCxn id="42" idx="0"/>
          </p:cNvCxnSpPr>
          <p:nvPr/>
        </p:nvCxnSpPr>
        <p:spPr>
          <a:xfrm flipH="1">
            <a:off x="7982835" y="3797808"/>
            <a:ext cx="108083" cy="5413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9698736" y="4395216"/>
            <a:ext cx="313944" cy="3505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61" name="Oval 60"/>
          <p:cNvSpPr/>
          <p:nvPr/>
        </p:nvSpPr>
        <p:spPr>
          <a:xfrm>
            <a:off x="10165080" y="4420870"/>
            <a:ext cx="313944" cy="37058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B</a:t>
            </a:r>
          </a:p>
        </p:txBody>
      </p:sp>
      <p:cxnSp>
        <p:nvCxnSpPr>
          <p:cNvPr id="7192" name="Straight Connector 7191"/>
          <p:cNvCxnSpPr>
            <a:stCxn id="22" idx="4"/>
          </p:cNvCxnSpPr>
          <p:nvPr/>
        </p:nvCxnSpPr>
        <p:spPr>
          <a:xfrm flipH="1">
            <a:off x="9990942" y="3767328"/>
            <a:ext cx="458405" cy="478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94" name="Straight Connector 7193"/>
          <p:cNvCxnSpPr>
            <a:endCxn id="61" idx="0"/>
          </p:cNvCxnSpPr>
          <p:nvPr/>
        </p:nvCxnSpPr>
        <p:spPr>
          <a:xfrm flipH="1">
            <a:off x="10322052" y="3782568"/>
            <a:ext cx="127295" cy="6383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10688352" y="4443984"/>
            <a:ext cx="338328" cy="3566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67" name="Oval 66"/>
          <p:cNvSpPr/>
          <p:nvPr/>
        </p:nvSpPr>
        <p:spPr>
          <a:xfrm>
            <a:off x="11167872" y="4447032"/>
            <a:ext cx="338328" cy="3566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</a:t>
            </a:r>
          </a:p>
        </p:txBody>
      </p:sp>
      <p:cxnSp>
        <p:nvCxnSpPr>
          <p:cNvPr id="7196" name="Straight Connector 7195"/>
          <p:cNvCxnSpPr>
            <a:stCxn id="24" idx="4"/>
            <a:endCxn id="67" idx="0"/>
          </p:cNvCxnSpPr>
          <p:nvPr/>
        </p:nvCxnSpPr>
        <p:spPr>
          <a:xfrm flipH="1">
            <a:off x="11337036" y="3752088"/>
            <a:ext cx="172752" cy="6949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11012243" y="3767328"/>
            <a:ext cx="458405" cy="478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>
          <a:xfrm>
            <a:off x="7829360" y="5391912"/>
            <a:ext cx="423672" cy="4035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76" name="Oval 75"/>
          <p:cNvSpPr/>
          <p:nvPr/>
        </p:nvSpPr>
        <p:spPr>
          <a:xfrm>
            <a:off x="8230362" y="5403986"/>
            <a:ext cx="423672" cy="4035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77" name="Oval 76"/>
          <p:cNvSpPr/>
          <p:nvPr/>
        </p:nvSpPr>
        <p:spPr>
          <a:xfrm>
            <a:off x="8698992" y="5413965"/>
            <a:ext cx="423672" cy="40352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B</a:t>
            </a:r>
          </a:p>
        </p:txBody>
      </p:sp>
      <p:cxnSp>
        <p:nvCxnSpPr>
          <p:cNvPr id="34" name="Straight Connector 33"/>
          <p:cNvCxnSpPr>
            <a:stCxn id="44" idx="4"/>
          </p:cNvCxnSpPr>
          <p:nvPr/>
        </p:nvCxnSpPr>
        <p:spPr>
          <a:xfrm flipH="1">
            <a:off x="8264462" y="4745736"/>
            <a:ext cx="655510" cy="5079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44" idx="4"/>
            <a:endCxn id="76" idx="0"/>
          </p:cNvCxnSpPr>
          <p:nvPr/>
        </p:nvCxnSpPr>
        <p:spPr>
          <a:xfrm flipH="1">
            <a:off x="8442198" y="4745736"/>
            <a:ext cx="477774" cy="658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al 83"/>
          <p:cNvSpPr/>
          <p:nvPr/>
        </p:nvSpPr>
        <p:spPr>
          <a:xfrm>
            <a:off x="9154668" y="5391912"/>
            <a:ext cx="423672" cy="4035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85" name="Oval 84"/>
          <p:cNvSpPr/>
          <p:nvPr/>
        </p:nvSpPr>
        <p:spPr>
          <a:xfrm>
            <a:off x="9649968" y="5413965"/>
            <a:ext cx="423672" cy="4035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86" name="Oval 85"/>
          <p:cNvSpPr/>
          <p:nvPr/>
        </p:nvSpPr>
        <p:spPr>
          <a:xfrm>
            <a:off x="10180701" y="5441851"/>
            <a:ext cx="423672" cy="4035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cxnSp>
        <p:nvCxnSpPr>
          <p:cNvPr id="47" name="Straight Connector 46"/>
          <p:cNvCxnSpPr>
            <a:endCxn id="77" idx="0"/>
          </p:cNvCxnSpPr>
          <p:nvPr/>
        </p:nvCxnSpPr>
        <p:spPr>
          <a:xfrm flipH="1">
            <a:off x="8910828" y="4755886"/>
            <a:ext cx="17966" cy="6580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5" idx="4"/>
          </p:cNvCxnSpPr>
          <p:nvPr/>
        </p:nvCxnSpPr>
        <p:spPr>
          <a:xfrm flipH="1">
            <a:off x="9366504" y="4745736"/>
            <a:ext cx="19812" cy="5388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endCxn id="85" idx="0"/>
          </p:cNvCxnSpPr>
          <p:nvPr/>
        </p:nvCxnSpPr>
        <p:spPr>
          <a:xfrm>
            <a:off x="9366504" y="4745736"/>
            <a:ext cx="495300" cy="6682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5" idx="4"/>
            <a:endCxn id="86" idx="0"/>
          </p:cNvCxnSpPr>
          <p:nvPr/>
        </p:nvCxnSpPr>
        <p:spPr>
          <a:xfrm>
            <a:off x="9386316" y="4745736"/>
            <a:ext cx="1006221" cy="6961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315200" y="1691640"/>
            <a:ext cx="667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UCS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505024" y="2476010"/>
            <a:ext cx="667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g(Z)=75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580841" y="2546350"/>
            <a:ext cx="765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g(S)=140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0703376" y="2506714"/>
            <a:ext cx="765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g(T)=118</a:t>
            </a:r>
          </a:p>
        </p:txBody>
      </p:sp>
      <p:cxnSp>
        <p:nvCxnSpPr>
          <p:cNvPr id="11" name="Straight Connector 10"/>
          <p:cNvCxnSpPr>
            <a:stCxn id="8" idx="4"/>
          </p:cNvCxnSpPr>
          <p:nvPr/>
        </p:nvCxnSpPr>
        <p:spPr>
          <a:xfrm flipH="1">
            <a:off x="7674864" y="2923032"/>
            <a:ext cx="528828" cy="350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7499604" y="3223754"/>
            <a:ext cx="9014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g(O)=146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8786032" y="3155801"/>
            <a:ext cx="9014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trike="sngStrike" dirty="0"/>
              <a:t>g(O)=291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9388596" y="3247939"/>
            <a:ext cx="9014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g(R)=220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9787530" y="3034347"/>
            <a:ext cx="9014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g(F)=239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1071786" y="3088244"/>
            <a:ext cx="765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g(L)=229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8708542" y="4123944"/>
            <a:ext cx="9014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g(P)=317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9948441" y="4130383"/>
            <a:ext cx="9014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g(B)=450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1145323" y="4114790"/>
            <a:ext cx="853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g(M)=299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596419" y="3997992"/>
            <a:ext cx="9014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g(O)=297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9263279" y="4009681"/>
            <a:ext cx="9014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g(C)=366</a:t>
            </a:r>
          </a:p>
        </p:txBody>
      </p:sp>
      <p:sp>
        <p:nvSpPr>
          <p:cNvPr id="83" name="Oval 82"/>
          <p:cNvSpPr/>
          <p:nvPr/>
        </p:nvSpPr>
        <p:spPr>
          <a:xfrm>
            <a:off x="7152323" y="5391912"/>
            <a:ext cx="423672" cy="4035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87" name="Oval 86"/>
          <p:cNvSpPr/>
          <p:nvPr/>
        </p:nvSpPr>
        <p:spPr>
          <a:xfrm>
            <a:off x="7539866" y="5403986"/>
            <a:ext cx="423672" cy="4035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F</a:t>
            </a:r>
          </a:p>
        </p:txBody>
      </p:sp>
      <p:cxnSp>
        <p:nvCxnSpPr>
          <p:cNvPr id="7177" name="Straight Connector 7176"/>
          <p:cNvCxnSpPr>
            <a:stCxn id="42" idx="4"/>
            <a:endCxn id="83" idx="0"/>
          </p:cNvCxnSpPr>
          <p:nvPr/>
        </p:nvCxnSpPr>
        <p:spPr>
          <a:xfrm flipH="1">
            <a:off x="7364159" y="4708408"/>
            <a:ext cx="618676" cy="6835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81" name="Straight Connector 7180"/>
          <p:cNvCxnSpPr>
            <a:endCxn id="87" idx="0"/>
          </p:cNvCxnSpPr>
          <p:nvPr/>
        </p:nvCxnSpPr>
        <p:spPr>
          <a:xfrm flipH="1">
            <a:off x="7751702" y="4720482"/>
            <a:ext cx="176656" cy="683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7152323" y="5080988"/>
            <a:ext cx="787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g(R)=377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7561983" y="4907331"/>
            <a:ext cx="787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g(F)=396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018684" y="5151619"/>
            <a:ext cx="787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g(C)=455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8572372" y="5012354"/>
            <a:ext cx="787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g(B)=408</a:t>
            </a:r>
          </a:p>
        </p:txBody>
      </p:sp>
      <p:sp>
        <p:nvSpPr>
          <p:cNvPr id="98" name="Oval 97"/>
          <p:cNvSpPr/>
          <p:nvPr/>
        </p:nvSpPr>
        <p:spPr>
          <a:xfrm>
            <a:off x="7172747" y="6294539"/>
            <a:ext cx="423672" cy="4035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cxnSp>
        <p:nvCxnSpPr>
          <p:cNvPr id="7190" name="Straight Connector 7189"/>
          <p:cNvCxnSpPr>
            <a:stCxn id="83" idx="4"/>
            <a:endCxn id="98" idx="0"/>
          </p:cNvCxnSpPr>
          <p:nvPr/>
        </p:nvCxnSpPr>
        <p:spPr>
          <a:xfrm>
            <a:off x="7364159" y="5795436"/>
            <a:ext cx="20424" cy="4991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7026078" y="6041199"/>
            <a:ext cx="787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g(P)=474</a:t>
            </a:r>
          </a:p>
        </p:txBody>
      </p:sp>
      <p:sp>
        <p:nvSpPr>
          <p:cNvPr id="102" name="Oval 101"/>
          <p:cNvSpPr/>
          <p:nvPr/>
        </p:nvSpPr>
        <p:spPr>
          <a:xfrm>
            <a:off x="7707753" y="6271526"/>
            <a:ext cx="423672" cy="4035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cxnSp>
        <p:nvCxnSpPr>
          <p:cNvPr id="7193" name="Straight Connector 7192"/>
          <p:cNvCxnSpPr>
            <a:stCxn id="87" idx="4"/>
            <a:endCxn id="102" idx="0"/>
          </p:cNvCxnSpPr>
          <p:nvPr/>
        </p:nvCxnSpPr>
        <p:spPr>
          <a:xfrm>
            <a:off x="7751702" y="5807510"/>
            <a:ext cx="167887" cy="46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7624887" y="5936624"/>
            <a:ext cx="787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g(B)=607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9318494" y="5112198"/>
            <a:ext cx="9014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g(P)=504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9919232" y="5201179"/>
            <a:ext cx="9014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g(D)=486</a:t>
            </a:r>
          </a:p>
        </p:txBody>
      </p:sp>
      <p:sp>
        <p:nvSpPr>
          <p:cNvPr id="109" name="Oval 108"/>
          <p:cNvSpPr/>
          <p:nvPr/>
        </p:nvSpPr>
        <p:spPr>
          <a:xfrm>
            <a:off x="10990566" y="5458786"/>
            <a:ext cx="423672" cy="4035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cxnSp>
        <p:nvCxnSpPr>
          <p:cNvPr id="7198" name="Straight Connector 7197"/>
          <p:cNvCxnSpPr>
            <a:endCxn id="109" idx="0"/>
          </p:cNvCxnSpPr>
          <p:nvPr/>
        </p:nvCxnSpPr>
        <p:spPr>
          <a:xfrm flipH="1">
            <a:off x="11202402" y="4806778"/>
            <a:ext cx="151398" cy="65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10931175" y="5114038"/>
            <a:ext cx="853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g(D)=374</a:t>
            </a:r>
          </a:p>
        </p:txBody>
      </p:sp>
      <p:sp>
        <p:nvSpPr>
          <p:cNvPr id="113" name="Oval 112"/>
          <p:cNvSpPr/>
          <p:nvPr/>
        </p:nvSpPr>
        <p:spPr>
          <a:xfrm>
            <a:off x="10834828" y="6256272"/>
            <a:ext cx="423672" cy="4035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</a:t>
            </a:r>
          </a:p>
        </p:txBody>
      </p:sp>
      <p:cxnSp>
        <p:nvCxnSpPr>
          <p:cNvPr id="32" name="Straight Connector 31"/>
          <p:cNvCxnSpPr>
            <a:stCxn id="109" idx="4"/>
            <a:endCxn id="113" idx="0"/>
          </p:cNvCxnSpPr>
          <p:nvPr/>
        </p:nvCxnSpPr>
        <p:spPr>
          <a:xfrm flipH="1">
            <a:off x="11046664" y="5862310"/>
            <a:ext cx="155738" cy="393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10842047" y="5951951"/>
            <a:ext cx="853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g(D)=497</a:t>
            </a:r>
          </a:p>
        </p:txBody>
      </p:sp>
    </p:spTree>
    <p:extLst>
      <p:ext uri="{BB962C8B-B14F-4D97-AF65-F5344CB8AC3E}">
        <p14:creationId xmlns:p14="http://schemas.microsoft.com/office/powerpoint/2010/main" val="245359733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E717C2-EB9B-476E-9524-BE39B7E30BD8}"/>
              </a:ext>
            </a:extLst>
          </p:cNvPr>
          <p:cNvSpPr/>
          <p:nvPr/>
        </p:nvSpPr>
        <p:spPr>
          <a:xfrm>
            <a:off x="1201931" y="359245"/>
            <a:ext cx="58767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Properties of Uniform-Cost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7AF6FC4-8B49-440B-8509-9396C5E329DA}"/>
                  </a:ext>
                </a:extLst>
              </p:cNvPr>
              <p:cNvSpPr/>
              <p:nvPr/>
            </p:nvSpPr>
            <p:spPr>
              <a:xfrm>
                <a:off x="1201931" y="1437369"/>
                <a:ext cx="9579280" cy="48527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Assumption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 	     	A path cost function g such that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g(p)−g(p′)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≥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𝜖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0 for 			all paths p and proper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subpaths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p′ of p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Strategy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       		Expand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least-cost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unexpanded node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Implementation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	fringe =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priority queue ordered by path cost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Complete?      		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Yes (with step cost ≥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𝜖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 complexity? 	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# of paths p with g(p) ≤ cost of optimal solution: 			      	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⌈</m:t>
                        </m:r>
                        <m:sSup>
                          <m:sSupPr>
                            <m:ctrlPr>
                              <a:rPr lang="en-US" sz="240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4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𝜖</m:t>
                        </m:r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⌉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where C</a:t>
                </a:r>
                <a:r>
                  <a:rPr lang="en-US" sz="2400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∗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cost of the optimal 				solution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Space complexity? 	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Same as time complexity: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⌈</m:t>
                        </m:r>
                        <m:sSup>
                          <m:sSupPr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𝜖</m:t>
                        </m:r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⌉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Optimal? 		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Yes—as nodes are expanded in increasing order of g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7AF6FC4-8B49-440B-8509-9396C5E329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931" y="1437369"/>
                <a:ext cx="9579280" cy="4852739"/>
              </a:xfrm>
              <a:prstGeom prst="rect">
                <a:avLst/>
              </a:prstGeom>
              <a:blipFill>
                <a:blip r:embed="rId2"/>
                <a:stretch>
                  <a:fillRect l="-954" t="-1005" r="-891" b="-2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Image result for sad face">
            <a:extLst>
              <a:ext uri="{FF2B5EF4-FFF2-40B4-BE49-F238E27FC236}">
                <a16:creationId xmlns:a16="http://schemas.microsoft.com/office/drawing/2014/main" id="{C3CB6D1B-0115-473A-8C8C-30AA22867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0233" y="1138762"/>
            <a:ext cx="561881" cy="53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115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20422</TotalTime>
  <Words>13808</Words>
  <Application>Microsoft Office PowerPoint</Application>
  <PresentationFormat>Widescreen</PresentationFormat>
  <Paragraphs>2193</Paragraphs>
  <Slides>166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166</vt:i4>
      </vt:variant>
    </vt:vector>
  </HeadingPairs>
  <TitlesOfParts>
    <vt:vector size="177" baseType="lpstr">
      <vt:lpstr>Arial</vt:lpstr>
      <vt:lpstr>Bell MT</vt:lpstr>
      <vt:lpstr>Calibri</vt:lpstr>
      <vt:lpstr>Calibri Light</vt:lpstr>
      <vt:lpstr>Cambria Math</vt:lpstr>
      <vt:lpstr>French Script MT</vt:lpstr>
      <vt:lpstr>Nunito Sans</vt:lpstr>
      <vt:lpstr>Roboto</vt:lpstr>
      <vt:lpstr>Times New Roman</vt:lpstr>
      <vt:lpstr>Wingdings</vt:lpstr>
      <vt:lpstr>Office Theme</vt:lpstr>
      <vt:lpstr>Chapter 03</vt:lpstr>
      <vt:lpstr>Outline: Ch 03_01_F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Tree Search Example: Search Problem Example as a Tree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Tree-search algorithms: Visualize Search Space as a Tree</vt:lpstr>
      <vt:lpstr>PowerPoint Presentation</vt:lpstr>
      <vt:lpstr>Implementation: general tree-search</vt:lpstr>
      <vt:lpstr>Implementation: states vs. nodes</vt:lpstr>
      <vt:lpstr>Visualize Search Space as a Tree</vt:lpstr>
      <vt:lpstr>Implementation: states vs. nodes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Search strategies: Measuring problem-solving performance</vt:lpstr>
      <vt:lpstr>Search strategies: Measuring problem-solving performance</vt:lpstr>
      <vt:lpstr>Search Function – Uninformed (or Blind) Searches as an example</vt:lpstr>
      <vt:lpstr>Search Strategies – summary of previous 3 slides</vt:lpstr>
      <vt:lpstr>PowerPoint Presentation</vt:lpstr>
      <vt:lpstr>PowerPoint Presentation</vt:lpstr>
      <vt:lpstr>Uninformed search strategies</vt:lpstr>
      <vt:lpstr>PowerPoint Presentation</vt:lpstr>
      <vt:lpstr>PowerPoint Presentation</vt:lpstr>
      <vt:lpstr>Breadth-First Search (BFS)</vt:lpstr>
      <vt:lpstr>Breadth-first search</vt:lpstr>
      <vt:lpstr>Breadth-first search</vt:lpstr>
      <vt:lpstr>Breadth-first sea    rch</vt:lpstr>
      <vt:lpstr>Breadth-first search</vt:lpstr>
      <vt:lpstr>PowerPoint Presentation</vt:lpstr>
      <vt:lpstr>Analysis : Cost of breadth-first search</vt:lpstr>
      <vt:lpstr>Analysis : Cost of breadth-first search</vt:lpstr>
      <vt:lpstr>Breadth-first search</vt:lpstr>
      <vt:lpstr>Analysis : Cost of breadth-first search</vt:lpstr>
      <vt:lpstr>Analysis : Cost of breadth-first search</vt:lpstr>
      <vt:lpstr>Analysis: Time and memory requirements for breadth-first search</vt:lpstr>
      <vt:lpstr>Analysis : Optimality of breadth-first search</vt:lpstr>
      <vt:lpstr>Analysis : Optimality of breadth-first search</vt:lpstr>
      <vt:lpstr>PowerPoint Presentation</vt:lpstr>
      <vt:lpstr>Uniform Cost Search (Branch&amp;Bound)</vt:lpstr>
      <vt:lpstr>PowerPoint Presentation</vt:lpstr>
      <vt:lpstr>PowerPoint Presentation</vt:lpstr>
      <vt:lpstr>PowerPoint Presentation</vt:lpstr>
      <vt:lpstr>Implementation: general tree-search</vt:lpstr>
      <vt:lpstr>PowerPoint Presentation</vt:lpstr>
      <vt:lpstr>PowerPoint Presentation</vt:lpstr>
      <vt:lpstr>PowerPoint Presentation</vt:lpstr>
      <vt:lpstr>Uniform-cost search</vt:lpstr>
      <vt:lpstr>Uniform-cost search</vt:lpstr>
      <vt:lpstr>Uniform-Cost Search: Example</vt:lpstr>
      <vt:lpstr>PowerPoint Presentation</vt:lpstr>
      <vt:lpstr>PowerPoint Presentation</vt:lpstr>
      <vt:lpstr>Uniform-Cost Search: Another Example</vt:lpstr>
      <vt:lpstr>Uniform-Cost Search: Another Example</vt:lpstr>
      <vt:lpstr>UCS Example</vt:lpstr>
      <vt:lpstr>PowerPoint Presentation</vt:lpstr>
      <vt:lpstr>UCS Example</vt:lpstr>
      <vt:lpstr>UCS Example</vt:lpstr>
      <vt:lpstr>UCS Example</vt:lpstr>
      <vt:lpstr>PowerPoint Presentation</vt:lpstr>
      <vt:lpstr>UCS Example</vt:lpstr>
      <vt:lpstr>UCS Example</vt:lpstr>
      <vt:lpstr>UCS Example</vt:lpstr>
      <vt:lpstr>UCS Example</vt:lpstr>
      <vt:lpstr>UCS Example</vt:lpstr>
      <vt:lpstr>UCS Example</vt:lpstr>
      <vt:lpstr>UCS Example</vt:lpstr>
      <vt:lpstr>UCS Example</vt:lpstr>
      <vt:lpstr>UCS Example</vt:lpstr>
      <vt:lpstr>UCS Example</vt:lpstr>
      <vt:lpstr>Uniform-cost search</vt:lpstr>
      <vt:lpstr>PowerPoint Presentation</vt:lpstr>
      <vt:lpstr>Example: Fig 3.2 A simple road map of part of Romania</vt:lpstr>
      <vt:lpstr>Uniform-Cost Search: Example – Path cost = sum of step costs. Exercise: Find cheapest route from Sibiu to Bucharest.</vt:lpstr>
      <vt:lpstr>Uniform-Cost Search: Example – Path cost = sum of step costs. Exercise: Find cheapest route from Sibiu to Bucharest.</vt:lpstr>
      <vt:lpstr>PowerPoint Presentation</vt:lpstr>
      <vt:lpstr>Comparison of Search Techniques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Depth-First Search (DFS)</vt:lpstr>
      <vt:lpstr>Depth-first (tree) search</vt:lpstr>
      <vt:lpstr>Depth-first search</vt:lpstr>
      <vt:lpstr>Depth-first search</vt:lpstr>
      <vt:lpstr>Depth-first search</vt:lpstr>
      <vt:lpstr>Depth-first search</vt:lpstr>
      <vt:lpstr>Depth-first search</vt:lpstr>
      <vt:lpstr>Depth-first search</vt:lpstr>
      <vt:lpstr>Depth-first search</vt:lpstr>
      <vt:lpstr>Depth-first search</vt:lpstr>
      <vt:lpstr>Depth-first search</vt:lpstr>
      <vt:lpstr>Depth-first search</vt:lpstr>
      <vt:lpstr>Depth-first search</vt:lpstr>
      <vt:lpstr>Analysis: Properties of depth-first search</vt:lpstr>
      <vt:lpstr>Analysis: Properties of depth-first search</vt:lpstr>
      <vt:lpstr>Analysis: Properties of depth-first search</vt:lpstr>
      <vt:lpstr>Analysis: Properties of depth-first search</vt:lpstr>
      <vt:lpstr>Comparison of Search Techniques</vt:lpstr>
      <vt:lpstr>PowerPoint Presentation</vt:lpstr>
      <vt:lpstr>PowerPoint Presentation</vt:lpstr>
      <vt:lpstr>PowerPoint Presentation</vt:lpstr>
      <vt:lpstr>Depth-limited search: a different version</vt:lpstr>
      <vt:lpstr>Avoiding Repeated States</vt:lpstr>
      <vt:lpstr>Maze Example</vt:lpstr>
      <vt:lpstr>PowerPoint Presentation</vt:lpstr>
      <vt:lpstr>Iterative Deepening Search</vt:lpstr>
      <vt:lpstr>PowerPoint Presentation</vt:lpstr>
      <vt:lpstr>PowerPoint Presentation</vt:lpstr>
      <vt:lpstr>Iterative Deepening Search : Examples</vt:lpstr>
      <vt:lpstr>Iterative Deepening Search: Examples</vt:lpstr>
      <vt:lpstr>Iterative Deepening Search: Examples</vt:lpstr>
      <vt:lpstr>Iterative Deepening Search Examples</vt:lpstr>
      <vt:lpstr>PowerPoint Presentation</vt:lpstr>
      <vt:lpstr>Iterative deepening search - Analysis</vt:lpstr>
      <vt:lpstr>Iterative deepening search - Analysis</vt:lpstr>
      <vt:lpstr>Analysis – Properties of Iterative deepening search </vt:lpstr>
      <vt:lpstr>Properties of iterative deepening search</vt:lpstr>
      <vt:lpstr>Analysis</vt:lpstr>
      <vt:lpstr>Comparison of Search Techniques</vt:lpstr>
      <vt:lpstr>PowerPoint Presentation</vt:lpstr>
      <vt:lpstr>PowerPoint Presentation</vt:lpstr>
      <vt:lpstr>Repeated states</vt:lpstr>
      <vt:lpstr>Repeated states - continued</vt:lpstr>
      <vt:lpstr>Graph search</vt:lpstr>
      <vt:lpstr>Implementation: general tree search</vt:lpstr>
      <vt:lpstr>Summary</vt:lpstr>
      <vt:lpstr>PowerPoint Presentation</vt:lpstr>
      <vt:lpstr>PowerPoint Presentation</vt:lpstr>
      <vt:lpstr>Bidirectional Search</vt:lpstr>
      <vt:lpstr>PowerPoint Presentation</vt:lpstr>
      <vt:lpstr>PowerPoint Presentation</vt:lpstr>
      <vt:lpstr>PowerPoint Presentation</vt:lpstr>
      <vt:lpstr>Bidirectional 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of Uninformed Search Strategies</vt:lpstr>
      <vt:lpstr>Summary of algorithms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HannaEdwin</dc:creator>
  <cp:lastModifiedBy>Peter Ng</cp:lastModifiedBy>
  <cp:revision>855</cp:revision>
  <cp:lastPrinted>2023-02-28T17:45:51Z</cp:lastPrinted>
  <dcterms:created xsi:type="dcterms:W3CDTF">2016-10-13T00:10:31Z</dcterms:created>
  <dcterms:modified xsi:type="dcterms:W3CDTF">2023-05-26T11:01:07Z</dcterms:modified>
</cp:coreProperties>
</file>