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1"/>
  </p:notesMasterIdLst>
  <p:sldIdLst>
    <p:sldId id="256" r:id="rId2"/>
    <p:sldId id="258" r:id="rId3"/>
    <p:sldId id="257" r:id="rId4"/>
    <p:sldId id="663" r:id="rId5"/>
    <p:sldId id="408" r:id="rId6"/>
    <p:sldId id="260" r:id="rId7"/>
    <p:sldId id="261" r:id="rId8"/>
    <p:sldId id="593" r:id="rId9"/>
    <p:sldId id="665" r:id="rId10"/>
    <p:sldId id="592" r:id="rId11"/>
    <p:sldId id="411" r:id="rId12"/>
    <p:sldId id="750" r:id="rId13"/>
    <p:sldId id="412" r:id="rId14"/>
    <p:sldId id="596" r:id="rId15"/>
    <p:sldId id="413" r:id="rId16"/>
    <p:sldId id="597" r:id="rId17"/>
    <p:sldId id="485" r:id="rId18"/>
    <p:sldId id="598" r:id="rId19"/>
    <p:sldId id="486" r:id="rId20"/>
    <p:sldId id="599" r:id="rId21"/>
    <p:sldId id="812" r:id="rId22"/>
    <p:sldId id="488" r:id="rId23"/>
    <p:sldId id="489" r:id="rId24"/>
    <p:sldId id="490" r:id="rId25"/>
    <p:sldId id="491" r:id="rId26"/>
    <p:sldId id="680" r:id="rId27"/>
    <p:sldId id="267" r:id="rId28"/>
    <p:sldId id="268" r:id="rId29"/>
    <p:sldId id="263" r:id="rId30"/>
    <p:sldId id="264" r:id="rId31"/>
    <p:sldId id="265" r:id="rId32"/>
    <p:sldId id="269" r:id="rId33"/>
    <p:sldId id="375" r:id="rId34"/>
    <p:sldId id="681" r:id="rId35"/>
    <p:sldId id="811" r:id="rId36"/>
    <p:sldId id="682" r:id="rId37"/>
    <p:sldId id="814" r:id="rId38"/>
    <p:sldId id="813" r:id="rId39"/>
    <p:sldId id="815" r:id="rId40"/>
    <p:sldId id="683" r:id="rId41"/>
    <p:sldId id="684" r:id="rId42"/>
    <p:sldId id="760" r:id="rId43"/>
    <p:sldId id="685" r:id="rId44"/>
    <p:sldId id="779" r:id="rId45"/>
    <p:sldId id="810" r:id="rId46"/>
    <p:sldId id="795" r:id="rId47"/>
    <p:sldId id="796" r:id="rId48"/>
    <p:sldId id="798" r:id="rId49"/>
    <p:sldId id="797" r:id="rId50"/>
    <p:sldId id="688" r:id="rId51"/>
    <p:sldId id="743" r:id="rId52"/>
    <p:sldId id="686" r:id="rId53"/>
    <p:sldId id="689" r:id="rId54"/>
    <p:sldId id="690" r:id="rId55"/>
    <p:sldId id="691" r:id="rId56"/>
    <p:sldId id="692" r:id="rId57"/>
    <p:sldId id="693" r:id="rId58"/>
    <p:sldId id="694" r:id="rId59"/>
    <p:sldId id="695" r:id="rId60"/>
    <p:sldId id="744" r:id="rId61"/>
    <p:sldId id="697" r:id="rId62"/>
    <p:sldId id="696" r:id="rId63"/>
    <p:sldId id="748" r:id="rId64"/>
    <p:sldId id="698" r:id="rId65"/>
    <p:sldId id="271" r:id="rId66"/>
    <p:sldId id="783" r:id="rId67"/>
    <p:sldId id="780" r:id="rId68"/>
    <p:sldId id="787" r:id="rId69"/>
    <p:sldId id="784" r:id="rId70"/>
    <p:sldId id="747" r:id="rId71"/>
    <p:sldId id="376" r:id="rId72"/>
    <p:sldId id="492" r:id="rId73"/>
    <p:sldId id="763" r:id="rId74"/>
    <p:sldId id="767" r:id="rId75"/>
    <p:sldId id="687" r:id="rId76"/>
    <p:sldId id="768" r:id="rId77"/>
    <p:sldId id="781" r:id="rId78"/>
    <p:sldId id="786" r:id="rId79"/>
    <p:sldId id="809" r:id="rId80"/>
    <p:sldId id="785" r:id="rId81"/>
    <p:sldId id="789" r:id="rId82"/>
    <p:sldId id="790" r:id="rId83"/>
    <p:sldId id="799" r:id="rId84"/>
    <p:sldId id="791" r:id="rId85"/>
    <p:sldId id="793" r:id="rId86"/>
    <p:sldId id="794" r:id="rId87"/>
    <p:sldId id="792" r:id="rId88"/>
    <p:sldId id="771" r:id="rId89"/>
    <p:sldId id="764" r:id="rId90"/>
    <p:sldId id="782" r:id="rId91"/>
    <p:sldId id="788" r:id="rId92"/>
    <p:sldId id="816" r:id="rId93"/>
    <p:sldId id="677" r:id="rId94"/>
    <p:sldId id="497" r:id="rId95"/>
    <p:sldId id="667" r:id="rId96"/>
    <p:sldId id="679" r:id="rId97"/>
    <p:sldId id="706" r:id="rId98"/>
    <p:sldId id="708" r:id="rId99"/>
    <p:sldId id="678" r:id="rId100"/>
    <p:sldId id="709" r:id="rId101"/>
    <p:sldId id="668" r:id="rId102"/>
    <p:sldId id="669" r:id="rId103"/>
    <p:sldId id="670" r:id="rId104"/>
    <p:sldId id="498" r:id="rId105"/>
    <p:sldId id="699" r:id="rId106"/>
    <p:sldId id="673" r:id="rId107"/>
    <p:sldId id="674" r:id="rId108"/>
    <p:sldId id="675" r:id="rId109"/>
    <p:sldId id="676" r:id="rId110"/>
    <p:sldId id="700" r:id="rId111"/>
    <p:sldId id="701" r:id="rId112"/>
    <p:sldId id="702" r:id="rId113"/>
    <p:sldId id="703" r:id="rId114"/>
    <p:sldId id="704" r:id="rId115"/>
    <p:sldId id="499" r:id="rId116"/>
    <p:sldId id="705" r:id="rId117"/>
    <p:sldId id="752" r:id="rId118"/>
    <p:sldId id="493" r:id="rId119"/>
    <p:sldId id="494" r:id="rId120"/>
    <p:sldId id="775" r:id="rId121"/>
    <p:sldId id="776" r:id="rId122"/>
    <p:sldId id="777" r:id="rId123"/>
    <p:sldId id="778" r:id="rId124"/>
    <p:sldId id="495" r:id="rId125"/>
    <p:sldId id="496" r:id="rId126"/>
    <p:sldId id="710" r:id="rId127"/>
    <p:sldId id="711" r:id="rId128"/>
    <p:sldId id="288" r:id="rId129"/>
    <p:sldId id="712" r:id="rId1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625" autoAdjust="0"/>
    <p:restoredTop sz="94660"/>
  </p:normalViewPr>
  <p:slideViewPr>
    <p:cSldViewPr snapToGrid="0">
      <p:cViewPr varScale="1">
        <p:scale>
          <a:sx n="71" d="100"/>
          <a:sy n="71" d="100"/>
        </p:scale>
        <p:origin x="67" y="317"/>
      </p:cViewPr>
      <p:guideLst/>
    </p:cSldViewPr>
  </p:slideViewPr>
  <p:notesTextViewPr>
    <p:cViewPr>
      <p:scale>
        <a:sx n="1" d="1"/>
        <a:sy n="1" d="1"/>
      </p:scale>
      <p:origin x="0" y="0"/>
    </p:cViewPr>
  </p:notesTextViewPr>
  <p:sorterViewPr>
    <p:cViewPr>
      <p:scale>
        <a:sx n="128" d="100"/>
        <a:sy n="128" d="100"/>
      </p:scale>
      <p:origin x="0" y="-5676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61B5282-BA72-45D8-99FE-348FB3721A2B}" type="datetimeFigureOut">
              <a:rPr lang="en-US" smtClean="0"/>
              <a:t>5/23/2023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6E21B829-F84A-40D6-8C9D-F102115B6122}" type="slidenum">
              <a:rPr lang="en-US" smtClean="0"/>
              <a:t>‹#›</a:t>
            </a:fld>
            <a:endParaRPr lang="en-US"/>
          </a:p>
        </p:txBody>
      </p:sp>
    </p:spTree>
    <p:extLst>
      <p:ext uri="{BB962C8B-B14F-4D97-AF65-F5344CB8AC3E}">
        <p14:creationId xmlns:p14="http://schemas.microsoft.com/office/powerpoint/2010/main" val="352619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109D4-B045-4338-9B42-FF362FB8E3CA}"/>
              </a:ext>
            </a:extLst>
          </p:cNvPr>
          <p:cNvSpPr>
            <a:spLocks noGrp="1"/>
          </p:cNvSpPr>
          <p:nvPr>
            <p:ph type="title"/>
          </p:nvPr>
        </p:nvSpPr>
        <p:spPr>
          <a:xfrm>
            <a:off x="1534585" y="214314"/>
            <a:ext cx="10390716" cy="852487"/>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0461F9-EEF1-4D8C-85C4-683E6BAD780F}"/>
              </a:ext>
            </a:extLst>
          </p:cNvPr>
          <p:cNvSpPr>
            <a:spLocks noGrp="1"/>
          </p:cNvSpPr>
          <p:nvPr>
            <p:ph type="body" sz="half" idx="1"/>
          </p:nvPr>
        </p:nvSpPr>
        <p:spPr>
          <a:xfrm>
            <a:off x="406400" y="1524001"/>
            <a:ext cx="5664200" cy="4608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8E4210-5165-4C08-9247-E798A505FEEB}"/>
              </a:ext>
            </a:extLst>
          </p:cNvPr>
          <p:cNvSpPr>
            <a:spLocks noGrp="1"/>
          </p:cNvSpPr>
          <p:nvPr>
            <p:ph sz="half" idx="2"/>
          </p:nvPr>
        </p:nvSpPr>
        <p:spPr>
          <a:xfrm>
            <a:off x="6273800" y="1524001"/>
            <a:ext cx="5666317" cy="46085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7A0B474-6804-47EA-B0A8-F62F7ABE7DFB}"/>
              </a:ext>
            </a:extLst>
          </p:cNvPr>
          <p:cNvSpPr>
            <a:spLocks noGrp="1"/>
          </p:cNvSpPr>
          <p:nvPr>
            <p:ph type="dt" sz="half" idx="10"/>
          </p:nvPr>
        </p:nvSpPr>
        <p:spPr>
          <a:xfrm>
            <a:off x="406400" y="6243638"/>
            <a:ext cx="2540000" cy="457200"/>
          </a:xfrm>
        </p:spPr>
        <p:txBody>
          <a:bodyPr/>
          <a:lstStyle>
            <a:lvl1pPr>
              <a:defRPr/>
            </a:lvl1pPr>
          </a:lstStyle>
          <a:p>
            <a:r>
              <a:rPr lang="en-US" altLang="en-US"/>
              <a:t>14 Jan 2004</a:t>
            </a:r>
          </a:p>
        </p:txBody>
      </p:sp>
      <p:sp>
        <p:nvSpPr>
          <p:cNvPr id="6" name="Footer Placeholder 5">
            <a:extLst>
              <a:ext uri="{FF2B5EF4-FFF2-40B4-BE49-F238E27FC236}">
                <a16:creationId xmlns:a16="http://schemas.microsoft.com/office/drawing/2014/main" id="{3E54EC0E-9E8F-4466-B9CC-665C6DDCC0BD}"/>
              </a:ext>
            </a:extLst>
          </p:cNvPr>
          <p:cNvSpPr>
            <a:spLocks noGrp="1"/>
          </p:cNvSpPr>
          <p:nvPr>
            <p:ph type="ftr" sz="quarter" idx="11"/>
          </p:nvPr>
        </p:nvSpPr>
        <p:spPr>
          <a:xfrm>
            <a:off x="4064000" y="6243638"/>
            <a:ext cx="3860800" cy="457200"/>
          </a:xfrm>
        </p:spPr>
        <p:txBody>
          <a:bodyPr/>
          <a:lstStyle>
            <a:lvl1pPr>
              <a:defRPr/>
            </a:lvl1pPr>
          </a:lstStyle>
          <a:p>
            <a:r>
              <a:rPr lang="en-US" altLang="en-US"/>
              <a:t>CS 3243 - Blind Search</a:t>
            </a:r>
          </a:p>
        </p:txBody>
      </p:sp>
      <p:sp>
        <p:nvSpPr>
          <p:cNvPr id="7" name="Slide Number Placeholder 6">
            <a:extLst>
              <a:ext uri="{FF2B5EF4-FFF2-40B4-BE49-F238E27FC236}">
                <a16:creationId xmlns:a16="http://schemas.microsoft.com/office/drawing/2014/main" id="{EFB92DE8-B42E-42E7-9EB4-C0A2930F4E3F}"/>
              </a:ext>
            </a:extLst>
          </p:cNvPr>
          <p:cNvSpPr>
            <a:spLocks noGrp="1"/>
          </p:cNvSpPr>
          <p:nvPr>
            <p:ph type="sldNum" sz="quarter" idx="12"/>
          </p:nvPr>
        </p:nvSpPr>
        <p:spPr>
          <a:xfrm>
            <a:off x="9389533" y="6243638"/>
            <a:ext cx="2540000" cy="457200"/>
          </a:xfrm>
        </p:spPr>
        <p:txBody>
          <a:bodyPr/>
          <a:lstStyle>
            <a:lvl1pPr>
              <a:defRPr/>
            </a:lvl1pPr>
          </a:lstStyle>
          <a:p>
            <a:fld id="{BC9390DF-D261-45AC-9C33-53BF59F3B444}" type="slidenum">
              <a:rPr lang="en-US" altLang="en-US"/>
              <a:pPr/>
              <a:t>‹#›</a:t>
            </a:fld>
            <a:endParaRPr lang="en-US" altLang="en-US"/>
          </a:p>
        </p:txBody>
      </p:sp>
    </p:spTree>
    <p:extLst>
      <p:ext uri="{BB962C8B-B14F-4D97-AF65-F5344CB8AC3E}">
        <p14:creationId xmlns:p14="http://schemas.microsoft.com/office/powerpoint/2010/main" val="2062434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5/23/2023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9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eecs.wsu.edu/~cook/ai/lectures/applets/hanoi/Hanoi1.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javaonthebrain.com/java/rubik/" TargetMode="External"/><Relationship Id="rId1" Type="http://schemas.openxmlformats.org/officeDocument/2006/relationships/slideLayout" Target="../slideLayouts/slideLayout6.xml"/></Relationships>
</file>

<file path=ppt/slides/_rels/slide1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spaz.ca/aaron/SCS/queens/" TargetMode="External"/><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3" Type="http://schemas.openxmlformats.org/officeDocument/2006/relationships/hyperlink" Target="https://en.wikipedia.org/wiki/Combination" TargetMode="External"/><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30.png"/></Relationships>
</file>

<file path=ppt/slides/_rels/slide127.xml.rels><?xml version="1.0" encoding="UTF-8" standalone="yes"?>
<Relationships xmlns="http://schemas.openxmlformats.org/package/2006/relationships"><Relationship Id="rId2" Type="http://schemas.openxmlformats.org/officeDocument/2006/relationships/hyperlink" Target="https://www.geeksforgeeks.org/n-queen-problem-backtracking-3/" TargetMode="Externa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eecs.wsu.edu/~cook/ai/lectures/applets/ep/ep.html" TargetMode="Externa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ondot.org/sabre/java/CannMiss/index.html" TargetMode="Externa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95.xml.rels><?xml version="1.0" encoding="UTF-8" standalone="yes"?>
<Relationships xmlns="http://schemas.openxmlformats.org/package/2006/relationships"><Relationship Id="rId3" Type="http://schemas.openxmlformats.org/officeDocument/2006/relationships/hyperlink" Target="http://www.cse.unsw.edu.au/~billw/aidict.html#breadthfirst" TargetMode="External"/><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000" dirty="0">
                <a:latin typeface="Times New Roman" panose="02020603050405020304" pitchFamily="18" charset="0"/>
                <a:cs typeface="Times New Roman" panose="02020603050405020304" pitchFamily="18" charset="0"/>
              </a:rPr>
              <a:t>Chapter 03-01</a:t>
            </a:r>
          </a:p>
        </p:txBody>
      </p:sp>
      <p:sp>
        <p:nvSpPr>
          <p:cNvPr id="3" name="Subtitle 2"/>
          <p:cNvSpPr>
            <a:spLocks noGrp="1"/>
          </p:cNvSpPr>
          <p:nvPr>
            <p:ph type="subTitle" idx="1"/>
          </p:nvPr>
        </p:nvSpPr>
        <p:spPr/>
        <p:txBody>
          <a:bodyPr anchor="ctr">
            <a:normAutofit/>
          </a:bodyPr>
          <a:lstStyle/>
          <a:p>
            <a:r>
              <a:rPr lang="en-US" altLang="en-US" sz="4000" dirty="0"/>
              <a:t>Solving Problems by Searching:</a:t>
            </a:r>
          </a:p>
          <a:p>
            <a:r>
              <a:rPr lang="en-US" sz="4000" dirty="0">
                <a:latin typeface="Times New Roman" panose="02020603050405020304" pitchFamily="18" charset="0"/>
                <a:cs typeface="Times New Roman" panose="02020603050405020304" pitchFamily="18" charset="0"/>
              </a:rPr>
              <a:t>Introduction to Problem Solving</a:t>
            </a:r>
          </a:p>
        </p:txBody>
      </p:sp>
      <p:sp>
        <p:nvSpPr>
          <p:cNvPr id="6" name="TextBox 5">
            <a:extLst>
              <a:ext uri="{FF2B5EF4-FFF2-40B4-BE49-F238E27FC236}">
                <a16:creationId xmlns:a16="http://schemas.microsoft.com/office/drawing/2014/main" id="{5CED38EF-CE40-4895-9049-27ADB5386FEF}"/>
              </a:ext>
            </a:extLst>
          </p:cNvPr>
          <p:cNvSpPr txBox="1"/>
          <p:nvPr/>
        </p:nvSpPr>
        <p:spPr>
          <a:xfrm>
            <a:off x="914400" y="783938"/>
            <a:ext cx="4542503" cy="584775"/>
          </a:xfrm>
          <a:prstGeom prst="rect">
            <a:avLst/>
          </a:prstGeom>
          <a:noFill/>
        </p:spPr>
        <p:txBody>
          <a:bodyPr wrap="square" rtlCol="0">
            <a:spAutoFit/>
          </a:bodyPr>
          <a:lstStyle/>
          <a:p>
            <a:r>
              <a:rPr lang="en-US" sz="3200" dirty="0"/>
              <a:t>Artificial Intelligence</a:t>
            </a: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8428" y="350838"/>
            <a:ext cx="7913914" cy="946740"/>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3114368" y="1443447"/>
            <a:ext cx="5715000" cy="3505200"/>
          </a:xfrm>
        </p:spPr>
        <p:txBody>
          <a:bodyPr/>
          <a:lstStyle/>
          <a:p>
            <a:r>
              <a:rPr lang="en-US" dirty="0"/>
              <a:t>Static or dynamic?</a:t>
            </a:r>
          </a:p>
        </p:txBody>
      </p:sp>
      <p:sp>
        <p:nvSpPr>
          <p:cNvPr id="4" name="Content Placeholder 2"/>
          <p:cNvSpPr txBox="1">
            <a:spLocks/>
          </p:cNvSpPr>
          <p:nvPr/>
        </p:nvSpPr>
        <p:spPr>
          <a:xfrm>
            <a:off x="3017520" y="4715693"/>
            <a:ext cx="3886200" cy="639763"/>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rgbClr val="0000FF"/>
                </a:solidFill>
              </a:rPr>
              <a:t>static</a:t>
            </a:r>
          </a:p>
        </p:txBody>
      </p:sp>
      <p:sp>
        <p:nvSpPr>
          <p:cNvPr id="5" name="TextBox 4">
            <a:extLst>
              <a:ext uri="{FF2B5EF4-FFF2-40B4-BE49-F238E27FC236}">
                <a16:creationId xmlns:a16="http://schemas.microsoft.com/office/drawing/2014/main" id="{4C293E22-54E0-4E81-8D3C-42CE3447EAAD}"/>
              </a:ext>
            </a:extLst>
          </p:cNvPr>
          <p:cNvSpPr txBox="1"/>
          <p:nvPr/>
        </p:nvSpPr>
        <p:spPr>
          <a:xfrm>
            <a:off x="2187800" y="2369526"/>
            <a:ext cx="7489922" cy="1938992"/>
          </a:xfrm>
          <a:prstGeom prst="rect">
            <a:avLst/>
          </a:prstGeom>
          <a:solidFill>
            <a:srgbClr val="FFFF00"/>
          </a:solidFill>
        </p:spPr>
        <p:txBody>
          <a:bodyPr wrap="square" rtlCol="0">
            <a:spAutoFit/>
          </a:bodyPr>
          <a:lstStyle/>
          <a:p>
            <a:pPr marL="463550" indent="-463550">
              <a:buFont typeface="Wingdings" panose="05000000000000000000" pitchFamily="2" charset="2"/>
              <a:buChar char="§"/>
            </a:pPr>
            <a:r>
              <a:rPr lang="en-US" sz="2400" dirty="0">
                <a:solidFill>
                  <a:srgbClr val="0000FF"/>
                </a:solidFill>
                <a:latin typeface="Times New Roman" panose="02020603050405020304" pitchFamily="18" charset="0"/>
                <a:cs typeface="Times New Roman" panose="02020603050405020304" pitchFamily="18" charset="0"/>
              </a:rPr>
              <a:t>The geography of Romania is static. </a:t>
            </a:r>
          </a:p>
          <a:p>
            <a:pPr marL="463550" indent="-463550">
              <a:buFont typeface="Wingdings" panose="05000000000000000000" pitchFamily="2" charset="2"/>
              <a:buChar char="§"/>
            </a:pPr>
            <a:r>
              <a:rPr lang="en-US" sz="2400" dirty="0">
                <a:solidFill>
                  <a:srgbClr val="0000FF"/>
                </a:solidFill>
                <a:latin typeface="Times New Roman" panose="02020603050405020304" pitchFamily="18" charset="0"/>
                <a:cs typeface="Times New Roman" panose="02020603050405020304" pitchFamily="18" charset="0"/>
              </a:rPr>
              <a:t>The paths from Arad city to Bucharest city are static</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p>
          <a:p>
            <a:pPr marL="463550" indent="-463550">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Then, the task environment for the problem-solving agent is assumed to be</a:t>
            </a:r>
            <a:r>
              <a:rPr lang="en-US" sz="2400" dirty="0">
                <a:solidFill>
                  <a:srgbClr val="0000FF"/>
                </a:solidFill>
                <a:latin typeface="Times New Roman" panose="02020603050405020304" pitchFamily="18" charset="0"/>
                <a:cs typeface="Times New Roman" panose="02020603050405020304" pitchFamily="18" charset="0"/>
              </a:rPr>
              <a:t> static </a:t>
            </a:r>
            <a:r>
              <a:rPr lang="en-US" sz="2400" dirty="0">
                <a:latin typeface="Times New Roman" panose="02020603050405020304" pitchFamily="18" charset="0"/>
                <a:cs typeface="Times New Roman" panose="02020603050405020304" pitchFamily="18" charset="0"/>
              </a:rPr>
              <a:t>(without any change).</a:t>
            </a:r>
          </a:p>
        </p:txBody>
      </p:sp>
      <p:sp>
        <p:nvSpPr>
          <p:cNvPr id="6" name="Rectangle 5">
            <a:extLst>
              <a:ext uri="{FF2B5EF4-FFF2-40B4-BE49-F238E27FC236}">
                <a16:creationId xmlns:a16="http://schemas.microsoft.com/office/drawing/2014/main" id="{D4F872CE-DDC7-462D-AD23-CCD2DFB26B87}"/>
              </a:ext>
            </a:extLst>
          </p:cNvPr>
          <p:cNvSpPr/>
          <p:nvPr/>
        </p:nvSpPr>
        <p:spPr>
          <a:xfrm>
            <a:off x="2175696" y="5181600"/>
            <a:ext cx="7840608" cy="46166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none">
            <a:spAutoFit/>
          </a:bodyPr>
          <a:lstStyle/>
          <a:p>
            <a:r>
              <a:rPr lang="en-US" sz="2400" dirty="0">
                <a:solidFill>
                  <a:schemeClr val="dk1"/>
                </a:solidFill>
                <a:latin typeface="Times New Roman" panose="02020603050405020304" pitchFamily="18" charset="0"/>
                <a:cs typeface="Times New Roman" panose="02020603050405020304" pitchFamily="18" charset="0"/>
              </a:rPr>
              <a:t>The environment is unchanged while the agent is deliberating </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4C11745-5C80-AF81-5377-123A6BCA4F5A}"/>
              </a:ext>
            </a:extLst>
          </p:cNvPr>
          <p:cNvSpPr txBox="1"/>
          <p:nvPr/>
        </p:nvSpPr>
        <p:spPr>
          <a:xfrm>
            <a:off x="9677722" y="5992010"/>
            <a:ext cx="190000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environment is static</a:t>
            </a:r>
          </a:p>
        </p:txBody>
      </p:sp>
    </p:spTree>
    <p:extLst>
      <p:ext uri="{BB962C8B-B14F-4D97-AF65-F5344CB8AC3E}">
        <p14:creationId xmlns:p14="http://schemas.microsoft.com/office/powerpoint/2010/main" val="284236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887793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75CF6B-2612-4574-B346-49FF904324F9}"/>
              </a:ext>
            </a:extLst>
          </p:cNvPr>
          <p:cNvSpPr/>
          <p:nvPr/>
        </p:nvSpPr>
        <p:spPr>
          <a:xfrm>
            <a:off x="1715364" y="507012"/>
            <a:ext cx="7772765" cy="3600986"/>
          </a:xfrm>
          <a:prstGeom prst="rect">
            <a:avLst/>
          </a:prstGeom>
        </p:spPr>
        <p:txBody>
          <a:bodyPr wrap="square">
            <a:spAutoFit/>
          </a:bodyPr>
          <a:lstStyle/>
          <a:p>
            <a:pPr>
              <a:spcBef>
                <a:spcPts val="900"/>
              </a:spcBef>
            </a:pPr>
            <a:r>
              <a:rPr lang="en-US" sz="3200" dirty="0" err="1">
                <a:solidFill>
                  <a:srgbClr val="000000"/>
                </a:solidFill>
                <a:cs typeface="Times New Roman" panose="02020603050405020304" pitchFamily="18" charset="0"/>
              </a:rPr>
              <a:t>WaterJugProblem</a:t>
            </a:r>
            <a:endParaRPr lang="en-US" sz="3200" dirty="0">
              <a:solidFill>
                <a:srgbClr val="333333"/>
              </a:solidFill>
              <a:cs typeface="Times New Roman" panose="02020603050405020304" pitchFamily="18" charset="0"/>
            </a:endParaRPr>
          </a:p>
          <a:p>
            <a:endParaRPr lang="en-US" sz="2800" b="1" dirty="0">
              <a:solidFill>
                <a:srgbClr val="222222"/>
              </a:solidFill>
              <a:latin typeface="Times New Roman" panose="02020603050405020304" pitchFamily="18" charset="0"/>
              <a:cs typeface="Times New Roman" panose="02020603050405020304" pitchFamily="18" charset="0"/>
            </a:endParaRPr>
          </a:p>
          <a:p>
            <a:r>
              <a:rPr lang="en-US" sz="2400" b="1" dirty="0">
                <a:solidFill>
                  <a:srgbClr val="222222"/>
                </a:solidFill>
                <a:latin typeface="Times New Roman" panose="02020603050405020304" pitchFamily="18" charset="0"/>
                <a:cs typeface="Times New Roman" panose="02020603050405020304" pitchFamily="18" charset="0"/>
              </a:rPr>
              <a:t>Statement :-</a:t>
            </a:r>
            <a:r>
              <a:rPr lang="en-US" sz="2400" dirty="0">
                <a:solidFill>
                  <a:srgbClr val="222222"/>
                </a:solidFill>
                <a:latin typeface="Times New Roman" panose="02020603050405020304" pitchFamily="18" charset="0"/>
                <a:cs typeface="Times New Roman" panose="02020603050405020304" pitchFamily="18" charset="0"/>
              </a:rPr>
              <a:t>       </a:t>
            </a:r>
          </a:p>
          <a:p>
            <a:r>
              <a:rPr lang="en-US" sz="2400" dirty="0">
                <a:solidFill>
                  <a:srgbClr val="222222"/>
                </a:solidFill>
                <a:latin typeface="Times New Roman" panose="02020603050405020304" pitchFamily="18" charset="0"/>
                <a:cs typeface="Times New Roman" panose="02020603050405020304" pitchFamily="18" charset="0"/>
              </a:rPr>
              <a:t>Given 2 jugs: one 4-gallon jug and one 3-gallon jug. </a:t>
            </a:r>
          </a:p>
          <a:p>
            <a:r>
              <a:rPr lang="en-US" sz="2400" dirty="0">
                <a:solidFill>
                  <a:srgbClr val="222222"/>
                </a:solidFill>
                <a:latin typeface="Times New Roman" panose="02020603050405020304" pitchFamily="18" charset="0"/>
                <a:cs typeface="Times New Roman" panose="02020603050405020304" pitchFamily="18" charset="0"/>
              </a:rPr>
              <a:t>Neither has any measuring markers on it. </a:t>
            </a:r>
          </a:p>
          <a:p>
            <a:r>
              <a:rPr lang="en-US" sz="2400" dirty="0">
                <a:solidFill>
                  <a:srgbClr val="222222"/>
                </a:solidFill>
                <a:latin typeface="Times New Roman" panose="02020603050405020304" pitchFamily="18" charset="0"/>
                <a:cs typeface="Times New Roman" panose="02020603050405020304" pitchFamily="18" charset="0"/>
              </a:rPr>
              <a:t>There is a pump that can be used to fill the jugs with water. </a:t>
            </a:r>
          </a:p>
          <a:p>
            <a:endParaRPr lang="en-US" sz="2400" dirty="0">
              <a:solidFill>
                <a:srgbClr val="222222"/>
              </a:solidFill>
              <a:latin typeface="Times New Roman" panose="02020603050405020304" pitchFamily="18" charset="0"/>
              <a:cs typeface="Times New Roman" panose="02020603050405020304" pitchFamily="18" charset="0"/>
            </a:endParaRPr>
          </a:p>
          <a:p>
            <a:pPr marL="457200" indent="-457200">
              <a:buFont typeface="Courier New" panose="02070309020205020404" pitchFamily="49" charset="0"/>
              <a:buChar char="o"/>
            </a:pPr>
            <a:r>
              <a:rPr lang="en-US" sz="2400" dirty="0">
                <a:solidFill>
                  <a:srgbClr val="0000FF"/>
                </a:solidFill>
                <a:latin typeface="Times New Roman" panose="02020603050405020304" pitchFamily="18" charset="0"/>
                <a:cs typeface="Times New Roman" panose="02020603050405020304" pitchFamily="18" charset="0"/>
              </a:rPr>
              <a:t>How can we get exactly 2 gallons of water in to the 4-gallon jugs?</a:t>
            </a:r>
            <a:endParaRPr lang="en-US" sz="2400" b="0" i="0" dirty="0">
              <a:solidFill>
                <a:srgbClr val="0000FF"/>
              </a:solidFill>
              <a:effectLst/>
              <a:latin typeface="Times New Roman" panose="02020603050405020304" pitchFamily="18" charset="0"/>
              <a:cs typeface="Times New Roman" panose="02020603050405020304" pitchFamily="18" charset="0"/>
            </a:endParaRPr>
          </a:p>
        </p:txBody>
      </p:sp>
      <p:sp>
        <p:nvSpPr>
          <p:cNvPr id="3" name="Cylinder 2">
            <a:extLst>
              <a:ext uri="{FF2B5EF4-FFF2-40B4-BE49-F238E27FC236}">
                <a16:creationId xmlns:a16="http://schemas.microsoft.com/office/drawing/2014/main" id="{B96B545F-5579-4831-8D0C-67DCEC8DB6BE}"/>
              </a:ext>
            </a:extLst>
          </p:cNvPr>
          <p:cNvSpPr/>
          <p:nvPr/>
        </p:nvSpPr>
        <p:spPr>
          <a:xfrm>
            <a:off x="1987296" y="4791456"/>
            <a:ext cx="1109472" cy="1499616"/>
          </a:xfrm>
          <a:prstGeom prst="can">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3 </a:t>
            </a:r>
            <a:r>
              <a:rPr lang="en-US" dirty="0" err="1">
                <a:ln w="0"/>
                <a:solidFill>
                  <a:schemeClr val="tx1"/>
                </a:solidFill>
                <a:effectLst>
                  <a:outerShdw blurRad="38100" dist="19050" dir="2700000" algn="tl" rotWithShape="0">
                    <a:schemeClr val="dk1">
                      <a:alpha val="40000"/>
                    </a:schemeClr>
                  </a:outerShdw>
                </a:effectLst>
              </a:rPr>
              <a:t>gl</a:t>
            </a:r>
            <a:endParaRPr lang="en-US" dirty="0">
              <a:ln w="0"/>
              <a:solidFill>
                <a:schemeClr val="tx1"/>
              </a:solidFill>
              <a:effectLst>
                <a:outerShdw blurRad="38100" dist="19050" dir="2700000" algn="tl" rotWithShape="0">
                  <a:schemeClr val="dk1">
                    <a:alpha val="40000"/>
                  </a:schemeClr>
                </a:outerShdw>
              </a:effectLst>
            </a:endParaRPr>
          </a:p>
        </p:txBody>
      </p:sp>
      <p:sp>
        <p:nvSpPr>
          <p:cNvPr id="4" name="Block Arc 3">
            <a:extLst>
              <a:ext uri="{FF2B5EF4-FFF2-40B4-BE49-F238E27FC236}">
                <a16:creationId xmlns:a16="http://schemas.microsoft.com/office/drawing/2014/main" id="{7265BEEB-850D-40D4-BCCC-641FF25AF39D}"/>
              </a:ext>
            </a:extLst>
          </p:cNvPr>
          <p:cNvSpPr/>
          <p:nvPr/>
        </p:nvSpPr>
        <p:spPr>
          <a:xfrm rot="5400000">
            <a:off x="2775204" y="5256276"/>
            <a:ext cx="707136" cy="569976"/>
          </a:xfrm>
          <a:prstGeom prst="blockArc">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ylinder 4">
            <a:extLst>
              <a:ext uri="{FF2B5EF4-FFF2-40B4-BE49-F238E27FC236}">
                <a16:creationId xmlns:a16="http://schemas.microsoft.com/office/drawing/2014/main" id="{A3DD9FBF-6C90-4FA8-A134-596C6E77335D}"/>
              </a:ext>
            </a:extLst>
          </p:cNvPr>
          <p:cNvSpPr/>
          <p:nvPr/>
        </p:nvSpPr>
        <p:spPr>
          <a:xfrm>
            <a:off x="4334256" y="4395216"/>
            <a:ext cx="1109472" cy="1895856"/>
          </a:xfrm>
          <a:prstGeom prst="can">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4 </a:t>
            </a:r>
            <a:r>
              <a:rPr lang="en-US" dirty="0" err="1">
                <a:ln w="0"/>
                <a:solidFill>
                  <a:schemeClr val="tx1"/>
                </a:solidFill>
                <a:effectLst>
                  <a:outerShdw blurRad="38100" dist="19050" dir="2700000" algn="tl" rotWithShape="0">
                    <a:schemeClr val="dk1">
                      <a:alpha val="40000"/>
                    </a:schemeClr>
                  </a:outerShdw>
                </a:effectLst>
              </a:rPr>
              <a:t>gl</a:t>
            </a:r>
            <a:endParaRPr lang="en-US" dirty="0">
              <a:ln w="0"/>
              <a:solidFill>
                <a:schemeClr val="tx1"/>
              </a:solidFill>
              <a:effectLst>
                <a:outerShdw blurRad="38100" dist="19050" dir="2700000" algn="tl" rotWithShape="0">
                  <a:schemeClr val="dk1">
                    <a:alpha val="40000"/>
                  </a:schemeClr>
                </a:outerShdw>
              </a:effectLst>
            </a:endParaRPr>
          </a:p>
        </p:txBody>
      </p:sp>
      <p:sp>
        <p:nvSpPr>
          <p:cNvPr id="6" name="Block Arc 5">
            <a:extLst>
              <a:ext uri="{FF2B5EF4-FFF2-40B4-BE49-F238E27FC236}">
                <a16:creationId xmlns:a16="http://schemas.microsoft.com/office/drawing/2014/main" id="{3EF52D2C-C757-4D83-86F2-ED89E37ABF4D}"/>
              </a:ext>
            </a:extLst>
          </p:cNvPr>
          <p:cNvSpPr/>
          <p:nvPr/>
        </p:nvSpPr>
        <p:spPr>
          <a:xfrm rot="5400000">
            <a:off x="4991783" y="5031407"/>
            <a:ext cx="903890" cy="566928"/>
          </a:xfrm>
          <a:prstGeom prst="blockArc">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04DCD00-AEE2-4F1D-A4D9-682EBE91024A}"/>
              </a:ext>
            </a:extLst>
          </p:cNvPr>
          <p:cNvSpPr/>
          <p:nvPr/>
        </p:nvSpPr>
        <p:spPr>
          <a:xfrm>
            <a:off x="1987296" y="5175504"/>
            <a:ext cx="1109472" cy="140208"/>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F90E5BA-FA75-4A55-999B-55B2CA5AF511}"/>
              </a:ext>
            </a:extLst>
          </p:cNvPr>
          <p:cNvSpPr/>
          <p:nvPr/>
        </p:nvSpPr>
        <p:spPr>
          <a:xfrm>
            <a:off x="4334256" y="4791456"/>
            <a:ext cx="1109472" cy="140208"/>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a:extLst>
              <a:ext uri="{FF2B5EF4-FFF2-40B4-BE49-F238E27FC236}">
                <a16:creationId xmlns:a16="http://schemas.microsoft.com/office/drawing/2014/main" id="{629E1BDE-1468-4AC6-BBAE-C2D26EF42A1D}"/>
              </a:ext>
            </a:extLst>
          </p:cNvPr>
          <p:cNvSpPr/>
          <p:nvPr/>
        </p:nvSpPr>
        <p:spPr>
          <a:xfrm>
            <a:off x="1987296" y="4808220"/>
            <a:ext cx="1109472" cy="466344"/>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0" name="Flowchart: Magnetic Disk 9">
            <a:extLst>
              <a:ext uri="{FF2B5EF4-FFF2-40B4-BE49-F238E27FC236}">
                <a16:creationId xmlns:a16="http://schemas.microsoft.com/office/drawing/2014/main" id="{A3213B03-D1EA-4317-B45C-B2A0E87EFFC5}"/>
              </a:ext>
            </a:extLst>
          </p:cNvPr>
          <p:cNvSpPr/>
          <p:nvPr/>
        </p:nvSpPr>
        <p:spPr>
          <a:xfrm>
            <a:off x="4334256" y="4429676"/>
            <a:ext cx="1109472" cy="466344"/>
          </a:xfrm>
          <a:prstGeom prst="flowChartMagneticDisk">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1" name="L-Shape 10">
            <a:extLst>
              <a:ext uri="{FF2B5EF4-FFF2-40B4-BE49-F238E27FC236}">
                <a16:creationId xmlns:a16="http://schemas.microsoft.com/office/drawing/2014/main" id="{D95B39E3-739A-448A-A4C3-24969ABB1107}"/>
              </a:ext>
            </a:extLst>
          </p:cNvPr>
          <p:cNvSpPr/>
          <p:nvPr/>
        </p:nvSpPr>
        <p:spPr>
          <a:xfrm rot="10800000">
            <a:off x="7876032" y="4395216"/>
            <a:ext cx="658368" cy="1895856"/>
          </a:xfrm>
          <a:prstGeom prst="corne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L-Shape 11">
            <a:extLst>
              <a:ext uri="{FF2B5EF4-FFF2-40B4-BE49-F238E27FC236}">
                <a16:creationId xmlns:a16="http://schemas.microsoft.com/office/drawing/2014/main" id="{63324A1F-C497-492B-8CF8-C64029FDE894}"/>
              </a:ext>
            </a:extLst>
          </p:cNvPr>
          <p:cNvSpPr/>
          <p:nvPr/>
        </p:nvSpPr>
        <p:spPr>
          <a:xfrm flipV="1">
            <a:off x="7437120" y="4395216"/>
            <a:ext cx="1097280" cy="653792"/>
          </a:xfrm>
          <a:prstGeom prst="corne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3D5207C4-9BDA-446B-B7F8-D3869E250F22}"/>
              </a:ext>
            </a:extLst>
          </p:cNvPr>
          <p:cNvSpPr/>
          <p:nvPr/>
        </p:nvSpPr>
        <p:spPr>
          <a:xfrm rot="21229531">
            <a:off x="8428867" y="4655609"/>
            <a:ext cx="536448" cy="177618"/>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Speech Bubble: Oval 14">
            <a:extLst>
              <a:ext uri="{FF2B5EF4-FFF2-40B4-BE49-F238E27FC236}">
                <a16:creationId xmlns:a16="http://schemas.microsoft.com/office/drawing/2014/main" id="{6487327A-605A-42F3-8C05-D311A1B5EA79}"/>
              </a:ext>
            </a:extLst>
          </p:cNvPr>
          <p:cNvSpPr/>
          <p:nvPr/>
        </p:nvSpPr>
        <p:spPr>
          <a:xfrm rot="10578059">
            <a:off x="7437120" y="4994736"/>
            <a:ext cx="283464" cy="457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Shape 15">
            <a:extLst>
              <a:ext uri="{FF2B5EF4-FFF2-40B4-BE49-F238E27FC236}">
                <a16:creationId xmlns:a16="http://schemas.microsoft.com/office/drawing/2014/main" id="{1AD828BD-4ED6-46E2-BFD1-6DF6D6A5C0F5}"/>
              </a:ext>
            </a:extLst>
          </p:cNvPr>
          <p:cNvSpPr/>
          <p:nvPr/>
        </p:nvSpPr>
        <p:spPr>
          <a:xfrm flipV="1">
            <a:off x="7437118" y="4403424"/>
            <a:ext cx="1097280" cy="653792"/>
          </a:xfrm>
          <a:prstGeom prst="corne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2760DD2-7EC3-4F8A-9CD7-8FA624A34E6F}"/>
              </a:ext>
            </a:extLst>
          </p:cNvPr>
          <p:cNvSpPr txBox="1"/>
          <p:nvPr/>
        </p:nvSpPr>
        <p:spPr>
          <a:xfrm>
            <a:off x="10117014" y="1153343"/>
            <a:ext cx="890954" cy="2677656"/>
          </a:xfrm>
          <a:prstGeom prst="rect">
            <a:avLst/>
          </a:prstGeom>
          <a:noFill/>
        </p:spPr>
        <p:txBody>
          <a:bodyPr wrap="square" rtlCol="0">
            <a:spAutoFit/>
          </a:bodyPr>
          <a:lstStyle/>
          <a:p>
            <a:r>
              <a:rPr lang="en-US" sz="2400" b="1"/>
              <a:t>( 0  0)</a:t>
            </a:r>
          </a:p>
          <a:p>
            <a:r>
              <a:rPr lang="en-US" sz="2400" b="1" dirty="0"/>
              <a:t>( 0  4)</a:t>
            </a:r>
          </a:p>
          <a:p>
            <a:r>
              <a:rPr lang="en-US" sz="2400" b="1" dirty="0"/>
              <a:t>( 3  1)</a:t>
            </a:r>
          </a:p>
          <a:p>
            <a:r>
              <a:rPr lang="en-US" sz="2400" b="1" dirty="0"/>
              <a:t>( 0  1)</a:t>
            </a:r>
          </a:p>
          <a:p>
            <a:r>
              <a:rPr lang="en-US" sz="2400" b="1" dirty="0"/>
              <a:t>( 1  0)</a:t>
            </a:r>
          </a:p>
          <a:p>
            <a:r>
              <a:rPr lang="en-US" sz="2400" b="1" dirty="0"/>
              <a:t>( 1  4)</a:t>
            </a:r>
          </a:p>
          <a:p>
            <a:r>
              <a:rPr lang="en-US" sz="2400" b="1" dirty="0"/>
              <a:t>( 3  2)</a:t>
            </a:r>
          </a:p>
        </p:txBody>
      </p:sp>
      <p:sp>
        <p:nvSpPr>
          <p:cNvPr id="17" name="Rectangle 16">
            <a:extLst>
              <a:ext uri="{FF2B5EF4-FFF2-40B4-BE49-F238E27FC236}">
                <a16:creationId xmlns:a16="http://schemas.microsoft.com/office/drawing/2014/main" id="{97E192F0-C8CC-42F9-AA54-88F5F9E079FC}"/>
              </a:ext>
            </a:extLst>
          </p:cNvPr>
          <p:cNvSpPr/>
          <p:nvPr/>
        </p:nvSpPr>
        <p:spPr>
          <a:xfrm>
            <a:off x="9596394" y="4004316"/>
            <a:ext cx="1760483" cy="2677656"/>
          </a:xfrm>
          <a:prstGeom prst="rect">
            <a:avLst/>
          </a:prstGeom>
        </p:spPr>
        <p:txBody>
          <a:bodyPr wrap="square">
            <a:spAutoFit/>
          </a:bodyPr>
          <a:lstStyle/>
          <a:p>
            <a:pPr marL="533400" indent="-533400">
              <a:spcBef>
                <a:spcPct val="0"/>
              </a:spcBef>
              <a:buClr>
                <a:schemeClr val="tx1"/>
              </a:buClr>
              <a:defRPr/>
            </a:pPr>
            <a:r>
              <a:rPr lang="en-GB" sz="2400" dirty="0">
                <a:solidFill>
                  <a:srgbClr val="0000FF"/>
                </a:solidFill>
              </a:rPr>
              <a:t>	(0, 0)</a:t>
            </a:r>
          </a:p>
          <a:p>
            <a:pPr marL="533400" indent="-533400">
              <a:spcBef>
                <a:spcPct val="0"/>
              </a:spcBef>
              <a:buClr>
                <a:schemeClr val="tx1"/>
              </a:buClr>
              <a:defRPr/>
            </a:pPr>
            <a:r>
              <a:rPr lang="en-GB" sz="2400" dirty="0">
                <a:solidFill>
                  <a:srgbClr val="0000FF"/>
                </a:solidFill>
              </a:rPr>
              <a:t>	(0, 3)</a:t>
            </a:r>
          </a:p>
          <a:p>
            <a:pPr marL="533400" indent="-533400">
              <a:spcBef>
                <a:spcPct val="0"/>
              </a:spcBef>
              <a:buClr>
                <a:schemeClr val="tx1"/>
              </a:buClr>
              <a:defRPr/>
            </a:pPr>
            <a:r>
              <a:rPr lang="en-GB" sz="2400" dirty="0">
                <a:solidFill>
                  <a:srgbClr val="0000FF"/>
                </a:solidFill>
              </a:rPr>
              <a:t>	(3, 0)</a:t>
            </a:r>
          </a:p>
          <a:p>
            <a:pPr marL="533400" indent="-533400">
              <a:spcBef>
                <a:spcPct val="0"/>
              </a:spcBef>
              <a:buClr>
                <a:schemeClr val="tx1"/>
              </a:buClr>
              <a:defRPr/>
            </a:pPr>
            <a:r>
              <a:rPr lang="en-GB" sz="2400" dirty="0">
                <a:solidFill>
                  <a:srgbClr val="0000FF"/>
                </a:solidFill>
              </a:rPr>
              <a:t>	(3, 3)</a:t>
            </a:r>
          </a:p>
          <a:p>
            <a:pPr marL="533400" indent="-533400">
              <a:spcBef>
                <a:spcPct val="0"/>
              </a:spcBef>
              <a:buClr>
                <a:schemeClr val="tx1"/>
              </a:buClr>
              <a:defRPr/>
            </a:pPr>
            <a:r>
              <a:rPr lang="en-GB" sz="2400" dirty="0">
                <a:solidFill>
                  <a:srgbClr val="0000FF"/>
                </a:solidFill>
              </a:rPr>
              <a:t>	(4, 2)</a:t>
            </a:r>
          </a:p>
          <a:p>
            <a:pPr marL="533400" indent="-533400">
              <a:spcBef>
                <a:spcPct val="0"/>
              </a:spcBef>
              <a:buClr>
                <a:schemeClr val="tx1"/>
              </a:buClr>
              <a:defRPr/>
            </a:pPr>
            <a:r>
              <a:rPr lang="en-GB" sz="2400" dirty="0">
                <a:solidFill>
                  <a:srgbClr val="0000FF"/>
                </a:solidFill>
              </a:rPr>
              <a:t>	(0, 2)</a:t>
            </a:r>
          </a:p>
          <a:p>
            <a:pPr marL="533400" indent="-533400">
              <a:spcBef>
                <a:spcPct val="0"/>
              </a:spcBef>
              <a:buClr>
                <a:schemeClr val="tx1"/>
              </a:buClr>
              <a:defRPr/>
            </a:pPr>
            <a:r>
              <a:rPr lang="en-GB" sz="2400" dirty="0">
                <a:solidFill>
                  <a:srgbClr val="0000FF"/>
                </a:solidFill>
              </a:rPr>
              <a:t>	(2, 0)</a:t>
            </a:r>
          </a:p>
        </p:txBody>
      </p:sp>
      <p:sp>
        <p:nvSpPr>
          <p:cNvPr id="18" name="TextBox 17">
            <a:extLst>
              <a:ext uri="{FF2B5EF4-FFF2-40B4-BE49-F238E27FC236}">
                <a16:creationId xmlns:a16="http://schemas.microsoft.com/office/drawing/2014/main" id="{B914BA22-476F-4AFA-A470-D04217F61611}"/>
              </a:ext>
            </a:extLst>
          </p:cNvPr>
          <p:cNvSpPr txBox="1"/>
          <p:nvPr/>
        </p:nvSpPr>
        <p:spPr>
          <a:xfrm>
            <a:off x="1009969" y="4552959"/>
            <a:ext cx="655096" cy="338554"/>
          </a:xfrm>
          <a:prstGeom prst="rect">
            <a:avLst/>
          </a:prstGeom>
          <a:noFill/>
        </p:spPr>
        <p:txBody>
          <a:bodyPr wrap="square" rtlCol="0">
            <a:spAutoFit/>
          </a:bodyPr>
          <a:lstStyle/>
          <a:p>
            <a:r>
              <a:rPr lang="en-US" sz="1600" b="1" dirty="0"/>
              <a:t>(4, 1)</a:t>
            </a:r>
          </a:p>
        </p:txBody>
      </p:sp>
    </p:spTree>
    <p:extLst>
      <p:ext uri="{BB962C8B-B14F-4D97-AF65-F5344CB8AC3E}">
        <p14:creationId xmlns:p14="http://schemas.microsoft.com/office/powerpoint/2010/main" val="43100506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04C457-166E-4C45-8B25-D54C705D49AC}"/>
              </a:ext>
            </a:extLst>
          </p:cNvPr>
          <p:cNvSpPr>
            <a:spLocks noChangeArrowheads="1"/>
          </p:cNvSpPr>
          <p:nvPr/>
        </p:nvSpPr>
        <p:spPr bwMode="auto">
          <a:xfrm>
            <a:off x="1711151" y="1820868"/>
            <a:ext cx="7816308" cy="321626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To solve this we have to make some assumptions not mentioned in the problem. They are</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1025525" lvl="1" indent="-568325">
              <a:spcBef>
                <a:spcPts val="600"/>
              </a:spcBef>
              <a:spcAft>
                <a:spcPts val="600"/>
              </a:spcAft>
              <a:buAutoNum type="arabicPeriod"/>
            </a:pP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We can fill a jug from the pump.</a:t>
            </a:r>
            <a:endParaRPr lang="en-US" altLang="en-US" sz="2400" dirty="0">
              <a:solidFill>
                <a:srgbClr val="333333"/>
              </a:solidFill>
              <a:latin typeface="Times New Roman" panose="02020603050405020304" pitchFamily="18" charset="0"/>
              <a:cs typeface="Times New Roman" panose="02020603050405020304" pitchFamily="18" charset="0"/>
            </a:endParaRPr>
          </a:p>
          <a:p>
            <a:pPr marL="1025525" lvl="1" indent="-568325">
              <a:spcBef>
                <a:spcPts val="600"/>
              </a:spcBef>
              <a:spcAft>
                <a:spcPts val="600"/>
              </a:spcAft>
              <a:buAutoNum type="arabicPeriod"/>
            </a:pPr>
            <a:r>
              <a:rPr lang="en-US" altLang="en-US" sz="2400" dirty="0">
                <a:solidFill>
                  <a:srgbClr val="222222"/>
                </a:solidFill>
                <a:latin typeface="Times New Roman" panose="02020603050405020304" pitchFamily="18" charset="0"/>
                <a:cs typeface="Times New Roman" panose="02020603050405020304" pitchFamily="18" charset="0"/>
              </a:rPr>
              <a:t>W</a:t>
            </a: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e can pour water out of a jug to the ground.</a:t>
            </a:r>
            <a:endParaRPr lang="en-US" altLang="en-US" sz="2400" dirty="0">
              <a:solidFill>
                <a:srgbClr val="333333"/>
              </a:solidFill>
              <a:latin typeface="Times New Roman" panose="02020603050405020304" pitchFamily="18" charset="0"/>
              <a:cs typeface="Times New Roman" panose="02020603050405020304" pitchFamily="18" charset="0"/>
            </a:endParaRPr>
          </a:p>
          <a:p>
            <a:pPr marL="1025525" lvl="1" indent="-568325">
              <a:spcBef>
                <a:spcPts val="600"/>
              </a:spcBef>
              <a:spcAft>
                <a:spcPts val="600"/>
              </a:spcAft>
              <a:buAutoNum type="arabicPeriod"/>
            </a:pP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We can pour water from one jug to another.</a:t>
            </a:r>
          </a:p>
          <a:p>
            <a:pPr marL="1025525" lvl="1" indent="-568325">
              <a:spcBef>
                <a:spcPts val="600"/>
              </a:spcBef>
              <a:spcAft>
                <a:spcPts val="600"/>
              </a:spcAft>
              <a:buAutoNum type="arabicPeriod"/>
            </a:pP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There is no measuring device available.</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801873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0BF02B94-95AF-49DA-B235-9B49F4B7E3A7}"/>
                  </a:ext>
                </a:extLst>
              </p:cNvPr>
              <p:cNvSpPr>
                <a:spLocks noChangeArrowheads="1"/>
              </p:cNvSpPr>
              <p:nvPr/>
            </p:nvSpPr>
            <p:spPr bwMode="auto">
              <a:xfrm>
                <a:off x="1248104" y="1187434"/>
                <a:ext cx="8721806" cy="4678204"/>
              </a:xfrm>
              <a:prstGeom prst="rect">
                <a:avLst/>
              </a:prstGeom>
              <a:solidFill>
                <a:srgbClr val="FFFFFF"/>
              </a:solidFill>
              <a:ln>
                <a:noFill/>
              </a:ln>
              <a:effectLst/>
              <a:extLs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The state space for this problem can be defined as</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63550" lvl="0" indent="-463550">
                  <a:buFont typeface="Arial" panose="020B0604020202020204" pitchFamily="34" charset="0"/>
                  <a:buChar char="•"/>
                </a:pP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Determined by the amount of water in each jug.</a:t>
                </a:r>
              </a:p>
              <a:p>
                <a:pPr marL="463550" lvl="0" indent="-463550">
                  <a:buFont typeface="Arial" panose="020B0604020202020204" pitchFamily="34" charset="0"/>
                  <a:buChar char="•"/>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63550" lvl="0" indent="-463550">
                  <a:buFont typeface="Arial" panose="020B0604020202020204" pitchFamily="34" charset="0"/>
                  <a:buChar char="•"/>
                </a:pPr>
                <a:r>
                  <a:rPr kumimoji="0" lang="en-US" altLang="en-US" sz="240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State Representation: </a:t>
                </a: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 X</a:t>
                </a:r>
                <a:r>
                  <a:rPr lang="en-US" altLang="en-US" sz="2400" dirty="0">
                    <a:solidFill>
                      <a:srgbClr val="222222"/>
                    </a:solidFill>
                    <a:latin typeface="Times New Roman" panose="02020603050405020304" pitchFamily="18" charset="0"/>
                    <a:cs typeface="Times New Roman" panose="02020603050405020304" pitchFamily="18" charset="0"/>
                  </a:rPr>
                  <a:t>, Y</a:t>
                </a:r>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 | 0 </a:t>
                </a:r>
                <a14:m>
                  <m:oMath xmlns:m="http://schemas.openxmlformats.org/officeDocument/2006/math">
                    <m:r>
                      <a:rPr kumimoji="0" lang="en-US" altLang="en-US" sz="2400" i="1" u="none" strike="noStrike" cap="none" normalizeH="0" baseline="0" smtClean="0">
                        <a:ln>
                          <a:noFill/>
                        </a:ln>
                        <a:solidFill>
                          <a:srgbClr val="222222"/>
                        </a:solidFill>
                        <a:effectLst/>
                        <a:latin typeface="Cambria Math" panose="02040503050406030204" pitchFamily="18" charset="0"/>
                        <a:ea typeface="Cambria Math" panose="02040503050406030204" pitchFamily="18" charset="0"/>
                        <a:cs typeface="Times New Roman" panose="02020603050405020304" pitchFamily="18" charset="0"/>
                      </a:rPr>
                      <m:t>≤</m:t>
                    </m:r>
                    <m:r>
                      <a:rPr kumimoji="0" lang="en-US" altLang="en-US" sz="2400" b="0" i="1" u="none" strike="noStrike" cap="none" normalizeH="0" baseline="0" smtClean="0">
                        <a:ln>
                          <a:noFill/>
                        </a:ln>
                        <a:solidFill>
                          <a:srgbClr val="222222"/>
                        </a:solidFill>
                        <a:effectLst/>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X</a:t>
                </a:r>
                <a:r>
                  <a:rPr lang="en-US" altLang="en-US" sz="2400" dirty="0">
                    <a:solidFill>
                      <a:srgbClr val="222222"/>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2400" i="1">
                        <a:solidFill>
                          <a:srgbClr val="222222"/>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400" dirty="0">
                    <a:solidFill>
                      <a:srgbClr val="222222"/>
                    </a:solidFill>
                    <a:latin typeface="Times New Roman" panose="02020603050405020304" pitchFamily="18" charset="0"/>
                    <a:cs typeface="Times New Roman" panose="02020603050405020304" pitchFamily="18" charset="0"/>
                  </a:rPr>
                  <a:t> 4 and 0 </a:t>
                </a:r>
                <a14:m>
                  <m:oMath xmlns:m="http://schemas.openxmlformats.org/officeDocument/2006/math">
                    <m:r>
                      <a:rPr lang="en-US" altLang="en-US" sz="2400" i="1">
                        <a:solidFill>
                          <a:srgbClr val="222222"/>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altLang="en-US" sz="2400" dirty="0">
                    <a:solidFill>
                      <a:srgbClr val="222222"/>
                    </a:solidFill>
                    <a:latin typeface="Times New Roman" panose="02020603050405020304" pitchFamily="18" charset="0"/>
                    <a:cs typeface="Times New Roman" panose="02020603050405020304" pitchFamily="18" charset="0"/>
                  </a:rPr>
                  <a:t>Y</a:t>
                </a:r>
                <a:r>
                  <a:rPr lang="en-US" altLang="en-US" sz="2400" dirty="0">
                    <a:solidFill>
                      <a:srgbClr val="222222"/>
                    </a:solidFill>
                    <a:latin typeface="Times New Roman" panose="02020603050405020304" pitchFamily="18" charset="0"/>
                    <a:ea typeface="Cambria Math" panose="02040503050406030204" pitchFamily="18" charset="0"/>
                    <a:cs typeface="Times New Roman" panose="02020603050405020304" pitchFamily="18" charset="0"/>
                  </a:rPr>
                  <a:t> </a:t>
                </a:r>
                <a14:m>
                  <m:oMath xmlns:m="http://schemas.openxmlformats.org/officeDocument/2006/math">
                    <m:r>
                      <a:rPr lang="en-US" altLang="en-US" sz="2400" i="1">
                        <a:solidFill>
                          <a:srgbClr val="222222"/>
                        </a:solidFill>
                        <a:latin typeface="Cambria Math" panose="02040503050406030204" pitchFamily="18" charset="0"/>
                        <a:ea typeface="Cambria Math" panose="02040503050406030204" pitchFamily="18" charset="0"/>
                        <a:cs typeface="Times New Roman" panose="02020603050405020304" pitchFamily="18" charset="0"/>
                      </a:rPr>
                      <m:t>≤ </m:t>
                    </m:r>
                  </m:oMath>
                </a14:m>
                <a:r>
                  <a:rPr kumimoji="0" lang="en-US" altLang="en-US" sz="240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 3, where X and Y two real-valued variables representing the amount of water in the 4-gallon jug and the 3-gallon jug, respectively.}</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457200" marR="0" lvl="0" indent="-457200"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The initial state description </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is  ( 0, 0) that is no water on each jug, where X = 0, and Y = 0. </a:t>
                </a:r>
              </a:p>
              <a:p>
                <a:pPr marL="457200" marR="0" lvl="0" indent="-457200" defTabSz="914400" rtl="0" eaLnBrk="0" fontAlgn="base" latinLnBrk="0" hangingPunct="0">
                  <a:lnSpc>
                    <a:spcPct val="100000"/>
                  </a:lnSpc>
                  <a:spcBef>
                    <a:spcPct val="0"/>
                  </a:spcBef>
                  <a:spcAft>
                    <a:spcPts val="1200"/>
                  </a:spcAft>
                  <a:buClrTx/>
                  <a:buSzTx/>
                  <a:buFont typeface="Arial" panose="020B0604020202020204" pitchFamily="34" charset="0"/>
                  <a:buChar char="•"/>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The </a:t>
                </a:r>
                <a:r>
                  <a:rPr kumimoji="0" lang="en-US" altLang="en-US" sz="2400" b="0"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goal state description </a:t>
                </a: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is to get (2, n) for any value of ‘n’; or simply goal state is (2, 0). (It is non exhaustive description).</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0BF02B94-95AF-49DA-B235-9B49F4B7E3A7}"/>
                  </a:ext>
                </a:extLst>
              </p:cNvPr>
              <p:cNvSpPr>
                <a:spLocks noRot="1" noChangeAspect="1" noMove="1" noResize="1" noEditPoints="1" noAdjustHandles="1" noChangeArrowheads="1" noChangeShapeType="1" noTextEdit="1"/>
              </p:cNvSpPr>
              <p:nvPr/>
            </p:nvSpPr>
            <p:spPr bwMode="auto">
              <a:xfrm>
                <a:off x="1248104" y="1187434"/>
                <a:ext cx="8721806" cy="4678204"/>
              </a:xfrm>
              <a:prstGeom prst="rect">
                <a:avLst/>
              </a:prstGeom>
              <a:blipFill>
                <a:blip r:embed="rId2"/>
                <a:stretch>
                  <a:fillRect l="-1119" t="-522" r="-1119" b="-2477"/>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Rectangle 2">
            <a:extLst>
              <a:ext uri="{FF2B5EF4-FFF2-40B4-BE49-F238E27FC236}">
                <a16:creationId xmlns:a16="http://schemas.microsoft.com/office/drawing/2014/main" id="{F7282878-CB64-4F4D-B405-76F6063D71B7}"/>
              </a:ext>
            </a:extLst>
          </p:cNvPr>
          <p:cNvSpPr/>
          <p:nvPr/>
        </p:nvSpPr>
        <p:spPr>
          <a:xfrm>
            <a:off x="1248103" y="182103"/>
            <a:ext cx="4217629" cy="584775"/>
          </a:xfrm>
          <a:prstGeom prst="rect">
            <a:avLst/>
          </a:prstGeom>
        </p:spPr>
        <p:txBody>
          <a:bodyPr wrap="none">
            <a:spAutoFit/>
          </a:bodyPr>
          <a:lstStyle/>
          <a:p>
            <a:r>
              <a:rPr lang="en-US" sz="3200" dirty="0"/>
              <a:t>The Water Jugs Problem</a:t>
            </a:r>
          </a:p>
        </p:txBody>
      </p:sp>
    </p:spTree>
    <p:extLst>
      <p:ext uri="{BB962C8B-B14F-4D97-AF65-F5344CB8AC3E}">
        <p14:creationId xmlns:p14="http://schemas.microsoft.com/office/powerpoint/2010/main" val="317134417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1008" y="0"/>
            <a:ext cx="6108290" cy="1325563"/>
          </a:xfrm>
        </p:spPr>
        <p:txBody>
          <a:bodyPr>
            <a:normAutofit/>
          </a:bodyPr>
          <a:lstStyle/>
          <a:p>
            <a:r>
              <a:rPr lang="en-US" sz="3200" dirty="0">
                <a:latin typeface="+mn-lt"/>
              </a:rPr>
              <a:t>Example Problems –Water Jug</a:t>
            </a:r>
          </a:p>
        </p:txBody>
      </p:sp>
      <p:sp>
        <p:nvSpPr>
          <p:cNvPr id="4" name="TextBox 3"/>
          <p:cNvSpPr txBox="1"/>
          <p:nvPr/>
        </p:nvSpPr>
        <p:spPr>
          <a:xfrm>
            <a:off x="5161935" y="1302371"/>
            <a:ext cx="6108289" cy="4893647"/>
          </a:xfrm>
          <a:prstGeom prst="rect">
            <a:avLst/>
          </a:prstGeom>
          <a:noFill/>
        </p:spPr>
        <p:txBody>
          <a:bodyPr wrap="square" rtlCol="0">
            <a:spAutoFit/>
          </a:bodyPr>
          <a:lstStyle/>
          <a:p>
            <a:r>
              <a:rPr lang="en-US" sz="2400" dirty="0">
                <a:solidFill>
                  <a:schemeClr val="accent5"/>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Contents of 4-gallon jug X and 3-gallon jug Y</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(0, 0)</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Operators:</a:t>
            </a:r>
            <a:endParaRPr lang="en-US" sz="2400" dirty="0">
              <a:latin typeface="Times New Roman" panose="02020603050405020304" pitchFamily="18" charset="0"/>
              <a:cs typeface="Times New Roman" panose="02020603050405020304" pitchFamily="18" charset="0"/>
            </a:endParaRPr>
          </a:p>
          <a:p>
            <a:pPr>
              <a:buFont typeface="Arial" pitchFamily="34" charset="0"/>
              <a:buChar char="•"/>
            </a:pPr>
            <a:r>
              <a:rPr lang="en-US" sz="2400" dirty="0">
                <a:solidFill>
                  <a:schemeClr val="accent5"/>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fill jug X from the faucet</a:t>
            </a:r>
          </a:p>
          <a:p>
            <a:pPr>
              <a:buFont typeface="Arial" pitchFamily="34" charset="0"/>
              <a:buChar char="•"/>
            </a:pPr>
            <a:r>
              <a:rPr lang="en-US" sz="2400" dirty="0">
                <a:latin typeface="Times New Roman" panose="02020603050405020304" pitchFamily="18" charset="0"/>
                <a:cs typeface="Times New Roman" panose="02020603050405020304" pitchFamily="18" charset="0"/>
              </a:rPr>
              <a:t>   pour contents of jug X into jug Y until Y full</a:t>
            </a:r>
          </a:p>
          <a:p>
            <a:pPr>
              <a:buFont typeface="Arial" pitchFamily="34" charset="0"/>
              <a:buChar char="•"/>
            </a:pPr>
            <a:r>
              <a:rPr lang="en-US" sz="2400" dirty="0">
                <a:latin typeface="Times New Roman" panose="02020603050405020304" pitchFamily="18" charset="0"/>
                <a:cs typeface="Times New Roman" panose="02020603050405020304" pitchFamily="18" charset="0"/>
              </a:rPr>
              <a:t>   dump contents of jug X down drain</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(2, n)</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1 per fill</a:t>
            </a:r>
          </a:p>
        </p:txBody>
      </p:sp>
      <p:pic>
        <p:nvPicPr>
          <p:cNvPr id="8194" name="Picture 2"/>
          <p:cNvPicPr>
            <a:picLocks noChangeAspect="1" noChangeArrowheads="1"/>
          </p:cNvPicPr>
          <p:nvPr/>
        </p:nvPicPr>
        <p:blipFill>
          <a:blip r:embed="rId2" cstate="print"/>
          <a:srcRect/>
          <a:stretch>
            <a:fillRect/>
          </a:stretch>
        </p:blipFill>
        <p:spPr bwMode="auto">
          <a:xfrm>
            <a:off x="2000630" y="1860755"/>
            <a:ext cx="2364920" cy="4510868"/>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18E04EC4-5879-69DA-3E91-D7AA0B71E52C}"/>
              </a:ext>
            </a:extLst>
          </p:cNvPr>
          <p:cNvSpPr txBox="1"/>
          <p:nvPr/>
        </p:nvSpPr>
        <p:spPr>
          <a:xfrm>
            <a:off x="2581835" y="3383433"/>
            <a:ext cx="514484" cy="461665"/>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rPr>
              <a:t>X</a:t>
            </a:r>
          </a:p>
        </p:txBody>
      </p:sp>
      <p:sp>
        <p:nvSpPr>
          <p:cNvPr id="5" name="TextBox 4">
            <a:extLst>
              <a:ext uri="{FF2B5EF4-FFF2-40B4-BE49-F238E27FC236}">
                <a16:creationId xmlns:a16="http://schemas.microsoft.com/office/drawing/2014/main" id="{016246FD-2009-D155-6443-7703D17DDFA7}"/>
              </a:ext>
            </a:extLst>
          </p:cNvPr>
          <p:cNvSpPr txBox="1"/>
          <p:nvPr/>
        </p:nvSpPr>
        <p:spPr>
          <a:xfrm>
            <a:off x="3519543" y="4826750"/>
            <a:ext cx="514484" cy="461665"/>
          </a:xfrm>
          <a:prstGeom prst="rect">
            <a:avLst/>
          </a:prstGeom>
          <a:noFill/>
        </p:spPr>
        <p:txBody>
          <a:bodyPr wrap="square" rtlCol="0">
            <a:spAutoFit/>
          </a:bodyPr>
          <a:lstStyle/>
          <a:p>
            <a:r>
              <a:rPr lang="en-US" sz="2400" dirty="0">
                <a:ln w="0"/>
                <a:effectLst>
                  <a:outerShdw blurRad="38100" dist="19050" dir="2700000" algn="tl" rotWithShape="0">
                    <a:schemeClr val="dk1">
                      <a:alpha val="40000"/>
                    </a:schemeClr>
                  </a:outerShdw>
                </a:effectLst>
              </a:rPr>
              <a:t>Y</a:t>
            </a:r>
          </a:p>
        </p:txBody>
      </p:sp>
    </p:spTree>
    <p:extLst>
      <p:ext uri="{BB962C8B-B14F-4D97-AF65-F5344CB8AC3E}">
        <p14:creationId xmlns:p14="http://schemas.microsoft.com/office/powerpoint/2010/main" val="14452336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CF29F25D-B912-4817-B562-9C6E9496C377}"/>
                  </a:ext>
                </a:extLst>
              </p:cNvPr>
              <p:cNvGraphicFramePr>
                <a:graphicFrameLocks noGrp="1"/>
              </p:cNvGraphicFramePr>
              <p:nvPr>
                <p:extLst>
                  <p:ext uri="{D42A27DB-BD31-4B8C-83A1-F6EECF244321}">
                    <p14:modId xmlns:p14="http://schemas.microsoft.com/office/powerpoint/2010/main" val="1269889827"/>
                  </p:ext>
                </p:extLst>
              </p:nvPr>
            </p:nvGraphicFramePr>
            <p:xfrm>
              <a:off x="817223" y="898634"/>
              <a:ext cx="10204346" cy="5486400"/>
            </p:xfrm>
            <a:graphic>
              <a:graphicData uri="http://schemas.openxmlformats.org/drawingml/2006/table">
                <a:tbl>
                  <a:tblPr firstRow="1" bandRow="1">
                    <a:tableStyleId>{5C22544A-7EE6-4342-B048-85BDC9FD1C3A}</a:tableStyleId>
                  </a:tblPr>
                  <a:tblGrid>
                    <a:gridCol w="733321">
                      <a:extLst>
                        <a:ext uri="{9D8B030D-6E8A-4147-A177-3AD203B41FA5}">
                          <a16:colId xmlns:a16="http://schemas.microsoft.com/office/drawing/2014/main" val="3497945287"/>
                        </a:ext>
                      </a:extLst>
                    </a:gridCol>
                    <a:gridCol w="2020200">
                      <a:extLst>
                        <a:ext uri="{9D8B030D-6E8A-4147-A177-3AD203B41FA5}">
                          <a16:colId xmlns:a16="http://schemas.microsoft.com/office/drawing/2014/main" val="1942503572"/>
                        </a:ext>
                      </a:extLst>
                    </a:gridCol>
                    <a:gridCol w="2020200">
                      <a:extLst>
                        <a:ext uri="{9D8B030D-6E8A-4147-A177-3AD203B41FA5}">
                          <a16:colId xmlns:a16="http://schemas.microsoft.com/office/drawing/2014/main" val="2758464669"/>
                        </a:ext>
                      </a:extLst>
                    </a:gridCol>
                    <a:gridCol w="5430625">
                      <a:extLst>
                        <a:ext uri="{9D8B030D-6E8A-4147-A177-3AD203B41FA5}">
                          <a16:colId xmlns:a16="http://schemas.microsoft.com/office/drawing/2014/main" val="1296234126"/>
                        </a:ext>
                      </a:extLst>
                    </a:gridCol>
                  </a:tblGrid>
                  <a:tr h="362661">
                    <a:tc>
                      <a:txBody>
                        <a:bodyPr/>
                        <a:lstStyle/>
                        <a:p>
                          <a:pPr algn="ctr"/>
                          <a:r>
                            <a:rPr lang="en-US" sz="2400" b="1">
                              <a:solidFill>
                                <a:schemeClr val="tx1"/>
                              </a:solidFill>
                              <a:effectLst/>
                            </a:rPr>
                            <a:t>Rule</a:t>
                          </a:r>
                          <a:endParaRPr lang="en-US" sz="240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effectLst/>
                            </a:rPr>
                            <a:t>State</a:t>
                          </a:r>
                          <a:endParaRPr lang="en-US" sz="2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effectLst/>
                            </a:rPr>
                            <a:t>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effectLst/>
                            </a:rPr>
                            <a:t>Description</a:t>
                          </a:r>
                          <a:endParaRPr lang="en-US" sz="2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2003"/>
                      </a:ext>
                    </a:extLst>
                  </a:tr>
                  <a:tr h="362661">
                    <a:tc>
                      <a:txBody>
                        <a:bodyPr/>
                        <a:lstStyle/>
                        <a:p>
                          <a:pPr algn="ctr"/>
                          <a:r>
                            <a:rPr lang="en-US" sz="2400" dirty="0">
                              <a:solidFill>
                                <a:srgbClr val="0B5394"/>
                              </a:solidFill>
                              <a:effectLst/>
                            </a:rPr>
                            <a:t>1</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(X, Y | X &lt; 4)</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effectLst/>
                            </a:rPr>
                            <a:t>(4, 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{Fill 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2146247"/>
                      </a:ext>
                    </a:extLst>
                  </a:tr>
                  <a:tr h="362661">
                    <a:tc>
                      <a:txBody>
                        <a:bodyPr/>
                        <a:lstStyle/>
                        <a:p>
                          <a:pPr algn="ctr"/>
                          <a:r>
                            <a:rPr lang="en-US" sz="2400" dirty="0">
                              <a:solidFill>
                                <a:srgbClr val="990000"/>
                              </a:solidFill>
                              <a:effectLst/>
                            </a:rPr>
                            <a:t>2</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Y | Y &lt; 3)</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3)</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{Fill 3-gallon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400009"/>
                      </a:ext>
                    </a:extLst>
                  </a:tr>
                  <a:tr h="362661">
                    <a:tc>
                      <a:txBody>
                        <a:bodyPr/>
                        <a:lstStyle/>
                        <a:p>
                          <a:pPr algn="ctr"/>
                          <a:r>
                            <a:rPr lang="en-US" sz="2400">
                              <a:solidFill>
                                <a:srgbClr val="0B5394"/>
                              </a:solidFill>
                              <a:effectLst/>
                            </a:rPr>
                            <a:t>3</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(X, Y | X &gt; 0)</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(0, Y)</a:t>
                          </a:r>
                          <a:r>
                            <a:rPr lang="es-E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a:t>
                          </a:r>
                          <a:r>
                            <a:rPr lang="es-ES" sz="2400" dirty="0" err="1">
                              <a:solidFill>
                                <a:srgbClr val="0B5394"/>
                              </a:solidFill>
                              <a:effectLst/>
                            </a:rPr>
                            <a:t>Empty</a:t>
                          </a:r>
                          <a:r>
                            <a:rPr lang="es-ES" sz="2400" dirty="0">
                              <a:solidFill>
                                <a:srgbClr val="0B5394"/>
                              </a:solidFill>
                              <a:effectLst/>
                            </a:rPr>
                            <a:t> 4-gallon </a:t>
                          </a:r>
                          <a:r>
                            <a:rPr lang="es-ES" sz="2400" dirty="0" err="1">
                              <a:solidFill>
                                <a:srgbClr val="0B5394"/>
                              </a:solidFill>
                              <a:effectLst/>
                            </a:rPr>
                            <a:t>jug</a:t>
                          </a:r>
                          <a:r>
                            <a:rPr lang="es-ES" sz="2400" dirty="0">
                              <a:solidFill>
                                <a:srgbClr val="0B5394"/>
                              </a:solidFill>
                              <a:effectLst/>
                            </a:rPr>
                            <a:t>}</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5067403"/>
                      </a:ext>
                    </a:extLst>
                  </a:tr>
                  <a:tr h="362661">
                    <a:tc>
                      <a:txBody>
                        <a:bodyPr/>
                        <a:lstStyle/>
                        <a:p>
                          <a:pPr algn="ctr"/>
                          <a:r>
                            <a:rPr lang="en-US" sz="2400">
                              <a:solidFill>
                                <a:srgbClr val="990000"/>
                              </a:solidFill>
                              <a:effectLst/>
                            </a:rPr>
                            <a:t>4</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Y | Y &gt; 0)</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0)</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{Empty 3-gallon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9841758"/>
                      </a:ext>
                    </a:extLst>
                  </a:tr>
                  <a:tr h="665250">
                    <a:tc>
                      <a:txBody>
                        <a:bodyPr/>
                        <a:lstStyle/>
                        <a:p>
                          <a:pPr algn="ctr"/>
                          <a:r>
                            <a:rPr lang="en-US" sz="2400">
                              <a:solidFill>
                                <a:srgbClr val="0B5394"/>
                              </a:solidFill>
                              <a:effectLst/>
                            </a:rPr>
                            <a:t>5</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(X, Y | X + Y </a:t>
                          </a:r>
                          <a14:m>
                            <m:oMath xmlns:m="http://schemas.openxmlformats.org/officeDocument/2006/math">
                              <m:r>
                                <a:rPr lang="es-ES" sz="2400" i="1" dirty="0" smtClean="0">
                                  <a:solidFill>
                                    <a:srgbClr val="0B5394"/>
                                  </a:solidFill>
                                  <a:effectLst/>
                                  <a:latin typeface="Cambria Math" panose="02040503050406030204" pitchFamily="18" charset="0"/>
                                  <a:ea typeface="Cambria Math" panose="02040503050406030204" pitchFamily="18" charset="0"/>
                                </a:rPr>
                                <m:t>≥</m:t>
                              </m:r>
                            </m:oMath>
                          </a14:m>
                          <a:r>
                            <a:rPr lang="es-ES" sz="2400" dirty="0">
                              <a:solidFill>
                                <a:srgbClr val="0B5394"/>
                              </a:solidFill>
                              <a:effectLst/>
                            </a:rPr>
                            <a:t> 4 </a:t>
                          </a:r>
                          <a14:m>
                            <m:oMath xmlns:m="http://schemas.openxmlformats.org/officeDocument/2006/math">
                              <m:r>
                                <a:rPr lang="es-ES" sz="2400" i="1" dirty="0" smtClean="0">
                                  <a:solidFill>
                                    <a:srgbClr val="0B5394"/>
                                  </a:solidFill>
                                  <a:effectLst/>
                                  <a:latin typeface="Cambria Math" panose="02040503050406030204" pitchFamily="18" charset="0"/>
                                </a:rPr>
                                <m:t>∧</m:t>
                              </m:r>
                            </m:oMath>
                          </a14:m>
                          <a:r>
                            <a:rPr lang="es-ES" sz="2400" dirty="0">
                              <a:solidFill>
                                <a:srgbClr val="0B5394"/>
                              </a:solidFill>
                              <a:effectLst/>
                            </a:rPr>
                            <a:t> Y &gt; 0)</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(4, Y - (4 - X))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water from 3-gallon jug into 4-gallon jug until 4-gallon jug is full}</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182973"/>
                      </a:ext>
                    </a:extLst>
                  </a:tr>
                  <a:tr h="665250">
                    <a:tc>
                      <a:txBody>
                        <a:bodyPr/>
                        <a:lstStyle/>
                        <a:p>
                          <a:pPr algn="ctr"/>
                          <a:r>
                            <a:rPr lang="en-US" sz="2400">
                              <a:solidFill>
                                <a:srgbClr val="990000"/>
                              </a:solidFill>
                              <a:effectLst/>
                            </a:rPr>
                            <a:t>6</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990000"/>
                              </a:solidFill>
                              <a:effectLst/>
                            </a:rPr>
                            <a:t>(X, Y | X + Y </a:t>
                          </a:r>
                          <a14:m>
                            <m:oMath xmlns:m="http://schemas.openxmlformats.org/officeDocument/2006/math">
                              <m:r>
                                <a:rPr lang="es-ES" sz="2400" i="1" dirty="0" smtClean="0">
                                  <a:solidFill>
                                    <a:srgbClr val="0B5394"/>
                                  </a:solidFill>
                                  <a:effectLst/>
                                  <a:latin typeface="Cambria Math" panose="02040503050406030204" pitchFamily="18" charset="0"/>
                                  <a:ea typeface="Cambria Math" panose="02040503050406030204" pitchFamily="18" charset="0"/>
                                </a:rPr>
                                <m:t>≥</m:t>
                              </m:r>
                              <m:r>
                                <a:rPr lang="en-US" sz="2400" b="0" i="1" dirty="0" smtClean="0">
                                  <a:solidFill>
                                    <a:srgbClr val="0B5394"/>
                                  </a:solidFill>
                                  <a:effectLst/>
                                  <a:latin typeface="Cambria Math" panose="02040503050406030204" pitchFamily="18" charset="0"/>
                                  <a:ea typeface="Cambria Math" panose="02040503050406030204" pitchFamily="18" charset="0"/>
                                </a:rPr>
                                <m:t> </m:t>
                              </m:r>
                            </m:oMath>
                          </a14:m>
                          <a:r>
                            <a:rPr lang="es-ES" sz="2400" dirty="0">
                              <a:solidFill>
                                <a:srgbClr val="990000"/>
                              </a:solidFill>
                              <a:effectLst/>
                            </a:rPr>
                            <a:t>3 </a:t>
                          </a:r>
                          <a14:m>
                            <m:oMath xmlns:m="http://schemas.openxmlformats.org/officeDocument/2006/math">
                              <m:r>
                                <a:rPr lang="es-ES" sz="2400" i="1" dirty="0" smtClean="0">
                                  <a:solidFill>
                                    <a:srgbClr val="0B5394"/>
                                  </a:solidFill>
                                  <a:effectLst/>
                                  <a:latin typeface="Cambria Math" panose="02040503050406030204" pitchFamily="18" charset="0"/>
                                </a:rPr>
                                <m:t>∧</m:t>
                              </m:r>
                            </m:oMath>
                          </a14:m>
                          <a:r>
                            <a:rPr lang="es-ES" sz="2400" dirty="0">
                              <a:solidFill>
                                <a:srgbClr val="990000"/>
                              </a:solidFill>
                              <a:effectLst/>
                            </a:rPr>
                            <a:t> X &gt; 0)</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 (3 - Y), 3)</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{Pour water from 4-gallon jug into 3-gallon </a:t>
                          </a:r>
                        </a:p>
                        <a:p>
                          <a:r>
                            <a:rPr lang="en-US" sz="2400" dirty="0">
                              <a:solidFill>
                                <a:srgbClr val="990000"/>
                              </a:solidFill>
                              <a:effectLst/>
                            </a:rPr>
                            <a:t>jug until 3-gallon jug is full}</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102092"/>
                      </a:ext>
                    </a:extLst>
                  </a:tr>
                  <a:tr h="665250">
                    <a:tc>
                      <a:txBody>
                        <a:bodyPr/>
                        <a:lstStyle/>
                        <a:p>
                          <a:pPr algn="ctr"/>
                          <a:r>
                            <a:rPr lang="en-US" sz="2400">
                              <a:solidFill>
                                <a:srgbClr val="0B5394"/>
                              </a:solidFill>
                              <a:effectLst/>
                            </a:rPr>
                            <a:t>7</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(X, Y | X + Y </a:t>
                          </a:r>
                          <a14:m>
                            <m:oMath xmlns:m="http://schemas.openxmlformats.org/officeDocument/2006/math">
                              <m:r>
                                <a:rPr lang="es-ES" sz="2400" i="1" dirty="0" smtClean="0">
                                  <a:solidFill>
                                    <a:srgbClr val="0B5394"/>
                                  </a:solidFill>
                                  <a:effectLst/>
                                  <a:latin typeface="Cambria Math" panose="02040503050406030204" pitchFamily="18" charset="0"/>
                                  <a:ea typeface="Cambria Math" panose="02040503050406030204" pitchFamily="18" charset="0"/>
                                </a:rPr>
                                <m:t>≤</m:t>
                              </m:r>
                              <m:r>
                                <a:rPr lang="en-US" sz="2400" b="0" i="1" dirty="0" smtClean="0">
                                  <a:solidFill>
                                    <a:srgbClr val="0B5394"/>
                                  </a:solidFill>
                                  <a:effectLst/>
                                  <a:latin typeface="Cambria Math" panose="02040503050406030204" pitchFamily="18" charset="0"/>
                                  <a:ea typeface="Cambria Math" panose="02040503050406030204" pitchFamily="18" charset="0"/>
                                </a:rPr>
                                <m:t> </m:t>
                              </m:r>
                            </m:oMath>
                          </a14:m>
                          <a:r>
                            <a:rPr lang="es-ES" sz="2400" dirty="0">
                              <a:solidFill>
                                <a:srgbClr val="0B5394"/>
                              </a:solidFill>
                              <a:effectLst/>
                            </a:rPr>
                            <a:t>4 </a:t>
                          </a:r>
                          <a14:m>
                            <m:oMath xmlns:m="http://schemas.openxmlformats.org/officeDocument/2006/math">
                              <m:r>
                                <a:rPr lang="es-ES" sz="2400" i="1" dirty="0" smtClean="0">
                                  <a:solidFill>
                                    <a:srgbClr val="0B5394"/>
                                  </a:solidFill>
                                  <a:effectLst/>
                                  <a:latin typeface="Cambria Math" panose="02040503050406030204" pitchFamily="18" charset="0"/>
                                </a:rPr>
                                <m:t>∧</m:t>
                              </m:r>
                              <m:r>
                                <a:rPr lang="en-US" sz="2400" b="0" i="1" dirty="0" smtClean="0">
                                  <a:solidFill>
                                    <a:srgbClr val="0B5394"/>
                                  </a:solidFill>
                                  <a:effectLst/>
                                  <a:latin typeface="Cambria Math" panose="02040503050406030204" pitchFamily="18" charset="0"/>
                                </a:rPr>
                                <m:t> </m:t>
                              </m:r>
                            </m:oMath>
                          </a14:m>
                          <a:r>
                            <a:rPr lang="es-ES" sz="2400" dirty="0">
                              <a:solidFill>
                                <a:srgbClr val="0B5394"/>
                              </a:solidFill>
                              <a:effectLst/>
                            </a:rPr>
                            <a:t>Y &gt; 0)</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(X + Y, 0)</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all water from 3-gallon jug into 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6183181"/>
                      </a:ext>
                    </a:extLst>
                  </a:tr>
                  <a:tr h="665250">
                    <a:tc>
                      <a:txBody>
                        <a:bodyPr/>
                        <a:lstStyle/>
                        <a:p>
                          <a:pPr algn="ctr"/>
                          <a:r>
                            <a:rPr lang="en-US" sz="2400">
                              <a:solidFill>
                                <a:srgbClr val="990000"/>
                              </a:solidFill>
                              <a:effectLst/>
                            </a:rPr>
                            <a:t>8</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990000"/>
                              </a:solidFill>
                              <a:effectLst/>
                            </a:rPr>
                            <a:t>(X, Y | X + Y </a:t>
                          </a:r>
                          <a14:m>
                            <m:oMath xmlns:m="http://schemas.openxmlformats.org/officeDocument/2006/math">
                              <m:r>
                                <a:rPr lang="es-ES" sz="2400" i="1" dirty="0" smtClean="0">
                                  <a:solidFill>
                                    <a:srgbClr val="0B5394"/>
                                  </a:solidFill>
                                  <a:effectLst/>
                                  <a:latin typeface="Cambria Math" panose="02040503050406030204" pitchFamily="18" charset="0"/>
                                  <a:ea typeface="Cambria Math" panose="02040503050406030204" pitchFamily="18" charset="0"/>
                                </a:rPr>
                                <m:t>≤</m:t>
                              </m:r>
                              <m:r>
                                <a:rPr lang="en-US" sz="2400" b="0" i="1" dirty="0" smtClean="0">
                                  <a:solidFill>
                                    <a:srgbClr val="0B5394"/>
                                  </a:solidFill>
                                  <a:effectLst/>
                                  <a:latin typeface="Cambria Math" panose="02040503050406030204" pitchFamily="18" charset="0"/>
                                  <a:ea typeface="Cambria Math" panose="02040503050406030204" pitchFamily="18" charset="0"/>
                                </a:rPr>
                                <m:t> </m:t>
                              </m:r>
                            </m:oMath>
                          </a14:m>
                          <a:r>
                            <a:rPr lang="es-ES" sz="2400" dirty="0">
                              <a:solidFill>
                                <a:srgbClr val="990000"/>
                              </a:solidFill>
                              <a:effectLst/>
                            </a:rPr>
                            <a:t>3 </a:t>
                          </a:r>
                          <a14:m>
                            <m:oMath xmlns:m="http://schemas.openxmlformats.org/officeDocument/2006/math">
                              <m:r>
                                <a:rPr lang="es-ES" sz="2400" i="1" dirty="0" smtClean="0">
                                  <a:solidFill>
                                    <a:srgbClr val="0B5394"/>
                                  </a:solidFill>
                                  <a:effectLst/>
                                  <a:latin typeface="Cambria Math" panose="02040503050406030204" pitchFamily="18" charset="0"/>
                                </a:rPr>
                                <m:t>∧</m:t>
                              </m:r>
                            </m:oMath>
                          </a14:m>
                          <a:r>
                            <a:rPr lang="es-ES" sz="2400" dirty="0">
                              <a:solidFill>
                                <a:srgbClr val="990000"/>
                              </a:solidFill>
                              <a:effectLst/>
                            </a:rPr>
                            <a:t> X &gt; 0)</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(0, X + Y)</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{Pour all water from 4-gallon jug into 3-</a:t>
                          </a:r>
                        </a:p>
                        <a:p>
                          <a:r>
                            <a:rPr lang="en-US" sz="2400" dirty="0">
                              <a:solidFill>
                                <a:srgbClr val="990000"/>
                              </a:solidFill>
                              <a:effectLst/>
                            </a:rPr>
                            <a:t>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591346"/>
                      </a:ext>
                    </a:extLst>
                  </a:tr>
                  <a:tr h="535973">
                    <a:tc>
                      <a:txBody>
                        <a:bodyPr/>
                        <a:lstStyle/>
                        <a:p>
                          <a:pPr algn="ctr"/>
                          <a:r>
                            <a:rPr lang="en-US" sz="2400" dirty="0">
                              <a:solidFill>
                                <a:srgbClr val="0B5394"/>
                              </a:solidFill>
                              <a:effectLst/>
                            </a:rPr>
                            <a:t>9</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(0, 2)</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(2, 0)</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2 gallon water from 3-gallon jug into </a:t>
                          </a:r>
                        </a:p>
                        <a:p>
                          <a:r>
                            <a:rPr lang="en-US" sz="2400" dirty="0">
                              <a:solidFill>
                                <a:srgbClr val="0B5394"/>
                              </a:solidFill>
                              <a:effectLst/>
                            </a:rPr>
                            <a:t>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754548"/>
                      </a:ext>
                    </a:extLst>
                  </a:tr>
                </a:tbl>
              </a:graphicData>
            </a:graphic>
          </p:graphicFrame>
        </mc:Choice>
        <mc:Fallback xmlns="">
          <p:graphicFrame>
            <p:nvGraphicFramePr>
              <p:cNvPr id="2" name="Table 1">
                <a:extLst>
                  <a:ext uri="{FF2B5EF4-FFF2-40B4-BE49-F238E27FC236}">
                    <a16:creationId xmlns:a16="http://schemas.microsoft.com/office/drawing/2014/main" id="{CF29F25D-B912-4817-B562-9C6E9496C377}"/>
                  </a:ext>
                </a:extLst>
              </p:cNvPr>
              <p:cNvGraphicFramePr>
                <a:graphicFrameLocks noGrp="1"/>
              </p:cNvGraphicFramePr>
              <p:nvPr>
                <p:extLst>
                  <p:ext uri="{D42A27DB-BD31-4B8C-83A1-F6EECF244321}">
                    <p14:modId xmlns:p14="http://schemas.microsoft.com/office/powerpoint/2010/main" val="1269889827"/>
                  </p:ext>
                </p:extLst>
              </p:nvPr>
            </p:nvGraphicFramePr>
            <p:xfrm>
              <a:off x="817223" y="898634"/>
              <a:ext cx="10204346" cy="5486400"/>
            </p:xfrm>
            <a:graphic>
              <a:graphicData uri="http://schemas.openxmlformats.org/drawingml/2006/table">
                <a:tbl>
                  <a:tblPr firstRow="1" bandRow="1">
                    <a:tableStyleId>{5C22544A-7EE6-4342-B048-85BDC9FD1C3A}</a:tableStyleId>
                  </a:tblPr>
                  <a:tblGrid>
                    <a:gridCol w="733321">
                      <a:extLst>
                        <a:ext uri="{9D8B030D-6E8A-4147-A177-3AD203B41FA5}">
                          <a16:colId xmlns:a16="http://schemas.microsoft.com/office/drawing/2014/main" val="3497945287"/>
                        </a:ext>
                      </a:extLst>
                    </a:gridCol>
                    <a:gridCol w="2020200">
                      <a:extLst>
                        <a:ext uri="{9D8B030D-6E8A-4147-A177-3AD203B41FA5}">
                          <a16:colId xmlns:a16="http://schemas.microsoft.com/office/drawing/2014/main" val="1942503572"/>
                        </a:ext>
                      </a:extLst>
                    </a:gridCol>
                    <a:gridCol w="2020200">
                      <a:extLst>
                        <a:ext uri="{9D8B030D-6E8A-4147-A177-3AD203B41FA5}">
                          <a16:colId xmlns:a16="http://schemas.microsoft.com/office/drawing/2014/main" val="2758464669"/>
                        </a:ext>
                      </a:extLst>
                    </a:gridCol>
                    <a:gridCol w="5430625">
                      <a:extLst>
                        <a:ext uri="{9D8B030D-6E8A-4147-A177-3AD203B41FA5}">
                          <a16:colId xmlns:a16="http://schemas.microsoft.com/office/drawing/2014/main" val="1296234126"/>
                        </a:ext>
                      </a:extLst>
                    </a:gridCol>
                  </a:tblGrid>
                  <a:tr h="365760">
                    <a:tc>
                      <a:txBody>
                        <a:bodyPr/>
                        <a:lstStyle/>
                        <a:p>
                          <a:pPr algn="ctr"/>
                          <a:r>
                            <a:rPr lang="en-US" sz="2400" b="1">
                              <a:solidFill>
                                <a:schemeClr val="tx1"/>
                              </a:solidFill>
                              <a:effectLst/>
                            </a:rPr>
                            <a:t>Rule</a:t>
                          </a:r>
                          <a:endParaRPr lang="en-US" sz="240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effectLst/>
                            </a:rPr>
                            <a:t>State</a:t>
                          </a:r>
                          <a:endParaRPr lang="en-US" sz="2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effectLst/>
                            </a:rPr>
                            <a:t>Process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effectLst/>
                            </a:rPr>
                            <a:t>Description</a:t>
                          </a:r>
                          <a:endParaRPr lang="en-US" sz="2400" dirty="0">
                            <a:solidFill>
                              <a:schemeClr val="tx1"/>
                            </a:solidFill>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202003"/>
                      </a:ext>
                    </a:extLst>
                  </a:tr>
                  <a:tr h="365760">
                    <a:tc>
                      <a:txBody>
                        <a:bodyPr/>
                        <a:lstStyle/>
                        <a:p>
                          <a:pPr algn="ctr"/>
                          <a:r>
                            <a:rPr lang="en-US" sz="2400" dirty="0">
                              <a:solidFill>
                                <a:srgbClr val="0B5394"/>
                              </a:solidFill>
                              <a:effectLst/>
                            </a:rPr>
                            <a:t>1</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(X, Y | X &lt; 4)</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effectLst/>
                            </a:rPr>
                            <a:t>(4, 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{Fill 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2146247"/>
                      </a:ext>
                    </a:extLst>
                  </a:tr>
                  <a:tr h="365760">
                    <a:tc>
                      <a:txBody>
                        <a:bodyPr/>
                        <a:lstStyle/>
                        <a:p>
                          <a:pPr algn="ctr"/>
                          <a:r>
                            <a:rPr lang="en-US" sz="2400" dirty="0">
                              <a:solidFill>
                                <a:srgbClr val="990000"/>
                              </a:solidFill>
                              <a:effectLst/>
                            </a:rPr>
                            <a:t>2</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Y | Y &lt; 3)</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3)</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{Fill 3-gallon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6400009"/>
                      </a:ext>
                    </a:extLst>
                  </a:tr>
                  <a:tr h="365760">
                    <a:tc>
                      <a:txBody>
                        <a:bodyPr/>
                        <a:lstStyle/>
                        <a:p>
                          <a:pPr algn="ctr"/>
                          <a:r>
                            <a:rPr lang="en-US" sz="2400">
                              <a:solidFill>
                                <a:srgbClr val="0B5394"/>
                              </a:solidFill>
                              <a:effectLst/>
                            </a:rPr>
                            <a:t>3</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(X, Y | X &gt; 0)</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(0, Y)</a:t>
                          </a:r>
                          <a:r>
                            <a:rPr lang="es-E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s-ES" sz="2400" dirty="0">
                              <a:solidFill>
                                <a:srgbClr val="0B5394"/>
                              </a:solidFill>
                              <a:effectLst/>
                            </a:rPr>
                            <a:t>{</a:t>
                          </a:r>
                          <a:r>
                            <a:rPr lang="es-ES" sz="2400" dirty="0" err="1">
                              <a:solidFill>
                                <a:srgbClr val="0B5394"/>
                              </a:solidFill>
                              <a:effectLst/>
                            </a:rPr>
                            <a:t>Empty</a:t>
                          </a:r>
                          <a:r>
                            <a:rPr lang="es-ES" sz="2400" dirty="0">
                              <a:solidFill>
                                <a:srgbClr val="0B5394"/>
                              </a:solidFill>
                              <a:effectLst/>
                            </a:rPr>
                            <a:t> 4-gallon </a:t>
                          </a:r>
                          <a:r>
                            <a:rPr lang="es-ES" sz="2400" dirty="0" err="1">
                              <a:solidFill>
                                <a:srgbClr val="0B5394"/>
                              </a:solidFill>
                              <a:effectLst/>
                            </a:rPr>
                            <a:t>jug</a:t>
                          </a:r>
                          <a:r>
                            <a:rPr lang="es-ES" sz="2400" dirty="0">
                              <a:solidFill>
                                <a:srgbClr val="0B5394"/>
                              </a:solidFill>
                              <a:effectLst/>
                            </a:rPr>
                            <a:t>}</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95067403"/>
                      </a:ext>
                    </a:extLst>
                  </a:tr>
                  <a:tr h="365760">
                    <a:tc>
                      <a:txBody>
                        <a:bodyPr/>
                        <a:lstStyle/>
                        <a:p>
                          <a:pPr algn="ctr"/>
                          <a:r>
                            <a:rPr lang="en-US" sz="2400">
                              <a:solidFill>
                                <a:srgbClr val="990000"/>
                              </a:solidFill>
                              <a:effectLst/>
                            </a:rPr>
                            <a:t>4</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Y | Y &gt; 0)</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(X, 0)</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{Empty 3-gallon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9841758"/>
                      </a:ext>
                    </a:extLst>
                  </a:tr>
                  <a:tr h="731520">
                    <a:tc>
                      <a:txBody>
                        <a:bodyPr/>
                        <a:lstStyle/>
                        <a:p>
                          <a:pPr algn="ctr"/>
                          <a:r>
                            <a:rPr lang="en-US" sz="2400">
                              <a:solidFill>
                                <a:srgbClr val="0B5394"/>
                              </a:solidFill>
                              <a:effectLst/>
                            </a:rPr>
                            <a:t>5</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446" t="-262500" r="-368976" b="-425833"/>
                          </a:stretch>
                        </a:blipFill>
                      </a:tcPr>
                    </a:tc>
                    <a:tc>
                      <a:txBody>
                        <a:bodyPr/>
                        <a:lstStyle/>
                        <a:p>
                          <a:r>
                            <a:rPr lang="en-US" sz="2400" dirty="0">
                              <a:solidFill>
                                <a:srgbClr val="0B5394"/>
                              </a:solidFill>
                              <a:effectLst/>
                            </a:rPr>
                            <a:t>(4, Y - (4 - X))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water from 3-gallon jug into 4-gallon jug until 4-gallon jug is full}</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9182973"/>
                      </a:ext>
                    </a:extLst>
                  </a:tr>
                  <a:tr h="731520">
                    <a:tc>
                      <a:txBody>
                        <a:bodyPr/>
                        <a:lstStyle/>
                        <a:p>
                          <a:pPr algn="ctr"/>
                          <a:r>
                            <a:rPr lang="en-US" sz="2400">
                              <a:solidFill>
                                <a:srgbClr val="990000"/>
                              </a:solidFill>
                              <a:effectLst/>
                            </a:rPr>
                            <a:t>6</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446" t="-359504" r="-368976" b="-322314"/>
                          </a:stretch>
                        </a:blipFill>
                      </a:tcPr>
                    </a:tc>
                    <a:tc>
                      <a:txBody>
                        <a:bodyPr/>
                        <a:lstStyle/>
                        <a:p>
                          <a:r>
                            <a:rPr lang="en-US" sz="2400" dirty="0">
                              <a:solidFill>
                                <a:srgbClr val="990000"/>
                              </a:solidFill>
                              <a:effectLst/>
                            </a:rPr>
                            <a:t>(X - (3 - Y), 3)</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{Pour water from 4-gallon jug into 3-gallon </a:t>
                          </a:r>
                        </a:p>
                        <a:p>
                          <a:r>
                            <a:rPr lang="en-US" sz="2400" dirty="0">
                              <a:solidFill>
                                <a:srgbClr val="990000"/>
                              </a:solidFill>
                              <a:effectLst/>
                            </a:rPr>
                            <a:t>jug until 3-gallon jug is full}</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9102092"/>
                      </a:ext>
                    </a:extLst>
                  </a:tr>
                  <a:tr h="731520">
                    <a:tc>
                      <a:txBody>
                        <a:bodyPr/>
                        <a:lstStyle/>
                        <a:p>
                          <a:pPr algn="ctr"/>
                          <a:r>
                            <a:rPr lang="en-US" sz="2400">
                              <a:solidFill>
                                <a:srgbClr val="0B5394"/>
                              </a:solidFill>
                              <a:effectLst/>
                            </a:rPr>
                            <a:t>7</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446" t="-463333" r="-368976" b="-225000"/>
                          </a:stretch>
                        </a:blipFill>
                      </a:tcPr>
                    </a:tc>
                    <a:tc>
                      <a:txBody>
                        <a:bodyPr/>
                        <a:lstStyle/>
                        <a:p>
                          <a:r>
                            <a:rPr lang="en-US" sz="2400" dirty="0">
                              <a:solidFill>
                                <a:srgbClr val="0B5394"/>
                              </a:solidFill>
                              <a:effectLst/>
                            </a:rPr>
                            <a:t>(X + Y, 0)</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all water from 3-gallon jug into 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6183181"/>
                      </a:ext>
                    </a:extLst>
                  </a:tr>
                  <a:tr h="731520">
                    <a:tc>
                      <a:txBody>
                        <a:bodyPr/>
                        <a:lstStyle/>
                        <a:p>
                          <a:pPr algn="ctr"/>
                          <a:r>
                            <a:rPr lang="en-US" sz="2400">
                              <a:solidFill>
                                <a:srgbClr val="990000"/>
                              </a:solidFill>
                              <a:effectLst/>
                            </a:rPr>
                            <a:t>8</a:t>
                          </a:r>
                          <a:endParaRPr lang="en-US" sz="240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6446" t="-563333" r="-368976" b="-125000"/>
                          </a:stretch>
                        </a:blipFill>
                      </a:tcPr>
                    </a:tc>
                    <a:tc>
                      <a:txBody>
                        <a:bodyPr/>
                        <a:lstStyle/>
                        <a:p>
                          <a:r>
                            <a:rPr lang="en-US" sz="2400" dirty="0">
                              <a:solidFill>
                                <a:srgbClr val="990000"/>
                              </a:solidFill>
                              <a:effectLst/>
                            </a:rPr>
                            <a:t>(0, X + Y)</a:t>
                          </a:r>
                          <a:r>
                            <a:rPr lang="en-US" sz="2400" dirty="0">
                              <a:solidFill>
                                <a:schemeClr val="dk1"/>
                              </a:solidFill>
                              <a:effectLst/>
                            </a:rPr>
                            <a:t> </a:t>
                          </a:r>
                          <a:endParaRPr lang="es-E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990000"/>
                              </a:solidFill>
                              <a:effectLst/>
                            </a:rPr>
                            <a:t>{Pour all water from 4-gallon jug into 3-</a:t>
                          </a:r>
                        </a:p>
                        <a:p>
                          <a:r>
                            <a:rPr lang="en-US" sz="2400" dirty="0">
                              <a:solidFill>
                                <a:srgbClr val="990000"/>
                              </a:solidFill>
                              <a:effectLst/>
                            </a:rPr>
                            <a:t>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0591346"/>
                      </a:ext>
                    </a:extLst>
                  </a:tr>
                  <a:tr h="731520">
                    <a:tc>
                      <a:txBody>
                        <a:bodyPr/>
                        <a:lstStyle/>
                        <a:p>
                          <a:pPr algn="ctr"/>
                          <a:r>
                            <a:rPr lang="en-US" sz="2400" dirty="0">
                              <a:solidFill>
                                <a:srgbClr val="0B5394"/>
                              </a:solidFill>
                              <a:effectLst/>
                            </a:rPr>
                            <a:t>9</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(0, 2)</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(2, 0)</a:t>
                          </a:r>
                          <a:r>
                            <a:rPr lang="en-US" sz="2400" dirty="0">
                              <a:solidFill>
                                <a:schemeClr val="dk1"/>
                              </a:solidFill>
                              <a:effectLst/>
                            </a:rPr>
                            <a:t> </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0B5394"/>
                              </a:solidFill>
                              <a:effectLst/>
                            </a:rPr>
                            <a:t>{Pour 2 gallon water from 3-gallon jug into </a:t>
                          </a:r>
                        </a:p>
                        <a:p>
                          <a:r>
                            <a:rPr lang="en-US" sz="2400" dirty="0">
                              <a:solidFill>
                                <a:srgbClr val="0B5394"/>
                              </a:solidFill>
                              <a:effectLst/>
                            </a:rPr>
                            <a:t>4-gallon jug}</a:t>
                          </a:r>
                          <a:endParaRPr lang="en-US" sz="24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754548"/>
                      </a:ext>
                    </a:extLst>
                  </a:tr>
                </a:tbl>
              </a:graphicData>
            </a:graphic>
          </p:graphicFrame>
        </mc:Fallback>
      </mc:AlternateContent>
      <p:sp>
        <p:nvSpPr>
          <p:cNvPr id="4" name="Rectangle 3">
            <a:extLst>
              <a:ext uri="{FF2B5EF4-FFF2-40B4-BE49-F238E27FC236}">
                <a16:creationId xmlns:a16="http://schemas.microsoft.com/office/drawing/2014/main" id="{5DE1E4A0-221A-407A-B68B-D40B683BE42E}"/>
              </a:ext>
            </a:extLst>
          </p:cNvPr>
          <p:cNvSpPr/>
          <p:nvPr/>
        </p:nvSpPr>
        <p:spPr>
          <a:xfrm>
            <a:off x="817223" y="368286"/>
            <a:ext cx="5982728" cy="461665"/>
          </a:xfrm>
          <a:prstGeom prst="rect">
            <a:avLst/>
          </a:prstGeom>
        </p:spPr>
        <p:txBody>
          <a:bodyPr wrap="none">
            <a:spAutoFit/>
          </a:bodyPr>
          <a:lstStyle/>
          <a:p>
            <a:r>
              <a:rPr lang="en-US" sz="2400" dirty="0">
                <a:solidFill>
                  <a:srgbClr val="222222"/>
                </a:solidFill>
                <a:latin typeface="Georgia" panose="02040502050405020303" pitchFamily="18" charset="0"/>
              </a:rPr>
              <a:t>Production rules for the water jug problem</a:t>
            </a:r>
            <a:endParaRPr lang="en-US" sz="2400" dirty="0"/>
          </a:p>
        </p:txBody>
      </p:sp>
    </p:spTree>
    <p:extLst>
      <p:ext uri="{BB962C8B-B14F-4D97-AF65-F5344CB8AC3E}">
        <p14:creationId xmlns:p14="http://schemas.microsoft.com/office/powerpoint/2010/main" val="10828613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9F4029-4AA1-43C1-860D-851922A5908B}"/>
              </a:ext>
            </a:extLst>
          </p:cNvPr>
          <p:cNvSpPr/>
          <p:nvPr/>
        </p:nvSpPr>
        <p:spPr>
          <a:xfrm>
            <a:off x="1450428" y="735955"/>
            <a:ext cx="9695792" cy="6001643"/>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222222"/>
                </a:solidFill>
                <a:latin typeface="Times New Roman" panose="02020603050405020304" pitchFamily="18" charset="0"/>
                <a:cs typeface="Times New Roman" panose="02020603050405020304" pitchFamily="18" charset="0"/>
              </a:rPr>
              <a:t>Initialization:</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Start State: (0,0)</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990000"/>
                </a:solidFill>
                <a:latin typeface="Times New Roman" panose="02020603050405020304" pitchFamily="18" charset="0"/>
                <a:cs typeface="Times New Roman" panose="02020603050405020304" pitchFamily="18" charset="0"/>
              </a:rPr>
              <a:t>Apply Rule 2:</a:t>
            </a:r>
          </a:p>
          <a:p>
            <a:pPr fontAlgn="t"/>
            <a:r>
              <a:rPr lang="en-US" sz="2400" dirty="0">
                <a:latin typeface="Times New Roman" panose="02020603050405020304" pitchFamily="18" charset="0"/>
                <a:cs typeface="Times New Roman" panose="02020603050405020304" pitchFamily="18" charset="0"/>
              </a:rPr>
              <a:t>(X,Y | Y &lt; 3)    →          (X, 3)</a:t>
            </a:r>
          </a:p>
          <a:p>
            <a:pPr fontAlgn="t"/>
            <a:r>
              <a:rPr lang="en-US" sz="2400" dirty="0">
                <a:latin typeface="Times New Roman" panose="02020603050405020304" pitchFamily="18" charset="0"/>
                <a:cs typeface="Times New Roman" panose="02020603050405020304" pitchFamily="18" charset="0"/>
              </a:rPr>
              <a:t>			  {Fill 3-gallon jug}</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Now the state is </a:t>
            </a:r>
            <a:r>
              <a:rPr lang="en-US" altLang="en-US" sz="2400" b="1" dirty="0">
                <a:solidFill>
                  <a:srgbClr val="222222"/>
                </a:solidFill>
                <a:latin typeface="Times New Roman" panose="02020603050405020304" pitchFamily="18" charset="0"/>
                <a:cs typeface="Times New Roman" panose="02020603050405020304" pitchFamily="18" charset="0"/>
              </a:rPr>
              <a:t>(0, 3)</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br>
              <a:rPr lang="en-US" altLang="en-US" sz="2400" dirty="0">
                <a:solidFill>
                  <a:srgbClr val="222222"/>
                </a:solidFill>
                <a:latin typeface="Times New Roman" panose="02020603050405020304" pitchFamily="18" charset="0"/>
                <a:cs typeface="Times New Roman" panose="02020603050405020304" pitchFamily="18" charset="0"/>
              </a:rPr>
            </a:b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b="1" dirty="0">
                <a:solidFill>
                  <a:srgbClr val="222222"/>
                </a:solidFill>
                <a:latin typeface="Times New Roman" panose="02020603050405020304" pitchFamily="18" charset="0"/>
                <a:cs typeface="Times New Roman" panose="02020603050405020304" pitchFamily="18" charset="0"/>
              </a:rPr>
              <a:t>Iteration 1:</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Current State: </a:t>
            </a:r>
            <a:r>
              <a:rPr lang="en-US" altLang="en-US" sz="2400" b="1" dirty="0">
                <a:solidFill>
                  <a:srgbClr val="222222"/>
                </a:solidFill>
                <a:latin typeface="Times New Roman" panose="02020603050405020304" pitchFamily="18" charset="0"/>
                <a:cs typeface="Times New Roman" panose="02020603050405020304" pitchFamily="18" charset="0"/>
              </a:rPr>
              <a:t>(0, 3)</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0B5394"/>
                </a:solidFill>
                <a:latin typeface="Times New Roman" panose="02020603050405020304" pitchFamily="18" charset="0"/>
                <a:cs typeface="Times New Roman" panose="02020603050405020304" pitchFamily="18" charset="0"/>
              </a:rPr>
              <a:t>Apply Rule 7:</a:t>
            </a:r>
          </a:p>
          <a:p>
            <a:pPr lvl="0" eaLnBrk="0" fontAlgn="base" hangingPunct="0">
              <a:spcBef>
                <a:spcPct val="0"/>
              </a:spcBef>
              <a:spcAft>
                <a:spcPct val="0"/>
              </a:spcAft>
            </a:pPr>
            <a:endParaRPr lang="en-US" altLang="en-US" sz="2400" dirty="0">
              <a:solidFill>
                <a:srgbClr val="0B5394"/>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2400" dirty="0">
              <a:solidFill>
                <a:srgbClr val="0B5394"/>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2400" dirty="0">
              <a:solidFill>
                <a:srgbClr val="0B5394"/>
              </a:solidFill>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Now the state is </a:t>
            </a:r>
            <a:r>
              <a:rPr lang="en-US" altLang="en-US" sz="2400" b="1" dirty="0">
                <a:solidFill>
                  <a:srgbClr val="222222"/>
                </a:solidFill>
                <a:latin typeface="Times New Roman" panose="02020603050405020304" pitchFamily="18" charset="0"/>
                <a:cs typeface="Times New Roman" panose="02020603050405020304" pitchFamily="18" charset="0"/>
              </a:rPr>
              <a:t>(3, 0)</a:t>
            </a:r>
            <a:endParaRPr lang="en-US"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9F6E7765-BE83-4A6D-B906-59A1B063B5B6}"/>
                  </a:ext>
                </a:extLst>
              </p:cNvPr>
              <p:cNvGraphicFramePr>
                <a:graphicFrameLocks noGrp="1"/>
              </p:cNvGraphicFramePr>
              <p:nvPr>
                <p:extLst>
                  <p:ext uri="{D42A27DB-BD31-4B8C-83A1-F6EECF244321}">
                    <p14:modId xmlns:p14="http://schemas.microsoft.com/office/powerpoint/2010/main" val="2057609116"/>
                  </p:ext>
                </p:extLst>
              </p:nvPr>
            </p:nvGraphicFramePr>
            <p:xfrm>
              <a:off x="1450428" y="5008711"/>
              <a:ext cx="9522373" cy="1097280"/>
            </p:xfrm>
            <a:graphic>
              <a:graphicData uri="http://schemas.openxmlformats.org/drawingml/2006/table">
                <a:tbl>
                  <a:tblPr/>
                  <a:tblGrid>
                    <a:gridCol w="3767748">
                      <a:extLst>
                        <a:ext uri="{9D8B030D-6E8A-4147-A177-3AD203B41FA5}">
                          <a16:colId xmlns:a16="http://schemas.microsoft.com/office/drawing/2014/main" val="1526693022"/>
                        </a:ext>
                      </a:extLst>
                    </a:gridCol>
                    <a:gridCol w="5754625">
                      <a:extLst>
                        <a:ext uri="{9D8B030D-6E8A-4147-A177-3AD203B41FA5}">
                          <a16:colId xmlns:a16="http://schemas.microsoft.com/office/drawing/2014/main" val="4215145963"/>
                        </a:ext>
                      </a:extLst>
                    </a:gridCol>
                  </a:tblGrid>
                  <a:tr h="0">
                    <a:tc>
                      <a:txBody>
                        <a:bodyPr/>
                        <a:lstStyle/>
                        <a:p>
                          <a:r>
                            <a:rPr lang="es-ES" sz="2400" dirty="0">
                              <a:effectLst/>
                              <a:latin typeface="Times New Roman" panose="02020603050405020304" pitchFamily="18" charset="0"/>
                              <a:cs typeface="Times New Roman" panose="02020603050405020304" pitchFamily="18" charset="0"/>
                            </a:rPr>
                            <a:t>(X,Y | X + Y</a:t>
                          </a:r>
                          <a14:m>
                            <m:oMath xmlns:m="http://schemas.openxmlformats.org/officeDocument/2006/math">
                              <m:r>
                                <a:rPr lang="es-ES" sz="2400" i="1" dirty="0" smtClean="0">
                                  <a:solidFill>
                                    <a:srgbClr val="0B5394"/>
                                  </a:solidFill>
                                  <a:effectLst/>
                                  <a:latin typeface="Cambria Math" panose="02040503050406030204" pitchFamily="18" charset="0"/>
                                  <a:ea typeface="Cambria Math" panose="02040503050406030204" pitchFamily="18" charset="0"/>
                                </a:rPr>
                                <m:t>≤</m:t>
                              </m:r>
                            </m:oMath>
                          </a14:m>
                          <a:r>
                            <a:rPr lang="es-ES" sz="2400" dirty="0">
                              <a:effectLst/>
                              <a:latin typeface="Times New Roman" panose="02020603050405020304" pitchFamily="18" charset="0"/>
                              <a:cs typeface="Times New Roman" panose="02020603050405020304" pitchFamily="18" charset="0"/>
                            </a:rPr>
                            <a:t> 4 </a:t>
                          </a:r>
                          <a14:m>
                            <m:oMath xmlns:m="http://schemas.openxmlformats.org/officeDocument/2006/math">
                              <m:r>
                                <a:rPr lang="es-ES" sz="2400" i="1" dirty="0" smtClean="0">
                                  <a:solidFill>
                                    <a:srgbClr val="0B5394"/>
                                  </a:solidFill>
                                  <a:effectLst/>
                                  <a:latin typeface="Cambria Math" panose="02040503050406030204" pitchFamily="18" charset="0"/>
                                </a:rPr>
                                <m:t>∧</m:t>
                              </m:r>
                            </m:oMath>
                          </a14:m>
                          <a:r>
                            <a:rPr lang="es-ES" sz="2400" dirty="0">
                              <a:effectLst/>
                              <a:latin typeface="Times New Roman" panose="02020603050405020304" pitchFamily="18" charset="0"/>
                              <a:cs typeface="Times New Roman" panose="02020603050405020304" pitchFamily="18" charset="0"/>
                            </a:rPr>
                            <a:t> Y &gt; 0)</a:t>
                          </a:r>
                        </a:p>
                      </a:txBody>
                      <a:tcPr marL="68580" marR="68580" marT="0" marB="0">
                        <a:lnL>
                          <a:noFill/>
                        </a:lnL>
                        <a:lnR>
                          <a:noFill/>
                        </a:lnR>
                        <a:lnT>
                          <a:noFill/>
                        </a:lnT>
                        <a:lnB>
                          <a:noFill/>
                        </a:lnB>
                        <a:solidFill>
                          <a:srgbClr val="FFF9EE"/>
                        </a:solidFill>
                      </a:tcPr>
                    </a:tc>
                    <a:tc>
                      <a:txBody>
                        <a:bodyPr/>
                        <a:lstStyle/>
                        <a:p>
                          <a:r>
                            <a:rPr lang="en-US" sz="2400" dirty="0">
                              <a:effectLst/>
                              <a:latin typeface="Times New Roman" panose="02020603050405020304" pitchFamily="18" charset="0"/>
                              <a:cs typeface="Times New Roman" panose="02020603050405020304" pitchFamily="18" charset="0"/>
                            </a:rPr>
                            <a:t>(X + Y, 0)</a:t>
                          </a:r>
                        </a:p>
                        <a:p>
                          <a:r>
                            <a:rPr lang="en-US" sz="2400" dirty="0">
                              <a:effectLst/>
                              <a:latin typeface="Times New Roman" panose="02020603050405020304" pitchFamily="18" charset="0"/>
                              <a:cs typeface="Times New Roman" panose="02020603050405020304" pitchFamily="18" charset="0"/>
                            </a:rPr>
                            <a:t>{Pour all water from 3-gallon jug into 4-gallon jug}</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3258459252"/>
                      </a:ext>
                    </a:extLst>
                  </a:tr>
                </a:tbl>
              </a:graphicData>
            </a:graphic>
          </p:graphicFrame>
        </mc:Choice>
        <mc:Fallback xmlns="">
          <p:graphicFrame>
            <p:nvGraphicFramePr>
              <p:cNvPr id="4" name="Table 3">
                <a:extLst>
                  <a:ext uri="{FF2B5EF4-FFF2-40B4-BE49-F238E27FC236}">
                    <a16:creationId xmlns:a16="http://schemas.microsoft.com/office/drawing/2014/main" id="{9F6E7765-BE83-4A6D-B906-59A1B063B5B6}"/>
                  </a:ext>
                </a:extLst>
              </p:cNvPr>
              <p:cNvGraphicFramePr>
                <a:graphicFrameLocks noGrp="1"/>
              </p:cNvGraphicFramePr>
              <p:nvPr>
                <p:extLst>
                  <p:ext uri="{D42A27DB-BD31-4B8C-83A1-F6EECF244321}">
                    <p14:modId xmlns:p14="http://schemas.microsoft.com/office/powerpoint/2010/main" val="2057609116"/>
                  </p:ext>
                </p:extLst>
              </p:nvPr>
            </p:nvGraphicFramePr>
            <p:xfrm>
              <a:off x="1450428" y="5008711"/>
              <a:ext cx="9522373" cy="1097280"/>
            </p:xfrm>
            <a:graphic>
              <a:graphicData uri="http://schemas.openxmlformats.org/drawingml/2006/table">
                <a:tbl>
                  <a:tblPr/>
                  <a:tblGrid>
                    <a:gridCol w="3767748">
                      <a:extLst>
                        <a:ext uri="{9D8B030D-6E8A-4147-A177-3AD203B41FA5}">
                          <a16:colId xmlns:a16="http://schemas.microsoft.com/office/drawing/2014/main" val="1526693022"/>
                        </a:ext>
                      </a:extLst>
                    </a:gridCol>
                    <a:gridCol w="5754625">
                      <a:extLst>
                        <a:ext uri="{9D8B030D-6E8A-4147-A177-3AD203B41FA5}">
                          <a16:colId xmlns:a16="http://schemas.microsoft.com/office/drawing/2014/main" val="4215145963"/>
                        </a:ext>
                      </a:extLst>
                    </a:gridCol>
                  </a:tblGrid>
                  <a:tr h="1097280">
                    <a:tc>
                      <a:txBody>
                        <a:bodyPr/>
                        <a:lstStyle/>
                        <a:p>
                          <a:endParaRPr lang="en-US"/>
                        </a:p>
                      </a:txBody>
                      <a:tcPr marL="68580" marR="68580" marT="0" marB="0">
                        <a:lnL>
                          <a:noFill/>
                        </a:lnL>
                        <a:lnR>
                          <a:noFill/>
                        </a:lnR>
                        <a:lnT>
                          <a:noFill/>
                        </a:lnT>
                        <a:lnB>
                          <a:noFill/>
                        </a:lnB>
                        <a:blipFill>
                          <a:blip r:embed="rId2"/>
                          <a:stretch>
                            <a:fillRect t="-8287" r="-152504" b="-16575"/>
                          </a:stretch>
                        </a:blipFill>
                      </a:tcPr>
                    </a:tc>
                    <a:tc>
                      <a:txBody>
                        <a:bodyPr/>
                        <a:lstStyle/>
                        <a:p>
                          <a:r>
                            <a:rPr lang="en-US" sz="2400" dirty="0">
                              <a:effectLst/>
                              <a:latin typeface="Times New Roman" panose="02020603050405020304" pitchFamily="18" charset="0"/>
                              <a:cs typeface="Times New Roman" panose="02020603050405020304" pitchFamily="18" charset="0"/>
                            </a:rPr>
                            <a:t>(X + Y, 0)</a:t>
                          </a:r>
                        </a:p>
                        <a:p>
                          <a:r>
                            <a:rPr lang="en-US" sz="2400" dirty="0">
                              <a:effectLst/>
                              <a:latin typeface="Times New Roman" panose="02020603050405020304" pitchFamily="18" charset="0"/>
                              <a:cs typeface="Times New Roman" panose="02020603050405020304" pitchFamily="18" charset="0"/>
                            </a:rPr>
                            <a:t>{Pour all water from 3-gallon jug into 4-gallon jug}</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3258459252"/>
                      </a:ext>
                    </a:extLst>
                  </a:tr>
                </a:tbl>
              </a:graphicData>
            </a:graphic>
          </p:graphicFrame>
        </mc:Fallback>
      </mc:AlternateContent>
      <p:sp>
        <p:nvSpPr>
          <p:cNvPr id="5" name="Rectangle 4">
            <a:extLst>
              <a:ext uri="{FF2B5EF4-FFF2-40B4-BE49-F238E27FC236}">
                <a16:creationId xmlns:a16="http://schemas.microsoft.com/office/drawing/2014/main" id="{713612DE-5035-4B4C-BB02-0BFAFCA97A77}"/>
              </a:ext>
            </a:extLst>
          </p:cNvPr>
          <p:cNvSpPr/>
          <p:nvPr/>
        </p:nvSpPr>
        <p:spPr>
          <a:xfrm>
            <a:off x="9590689" y="428178"/>
            <a:ext cx="1760483" cy="2677656"/>
          </a:xfrm>
          <a:prstGeom prst="rect">
            <a:avLst/>
          </a:prstGeom>
        </p:spPr>
        <p:txBody>
          <a:bodyPr wrap="square">
            <a:spAutoFit/>
          </a:bodyPr>
          <a:lstStyle/>
          <a:p>
            <a:pPr marL="533400" indent="-533400">
              <a:spcBef>
                <a:spcPct val="0"/>
              </a:spcBef>
              <a:buClr>
                <a:schemeClr val="tx1"/>
              </a:buClr>
              <a:defRPr/>
            </a:pPr>
            <a:r>
              <a:rPr lang="en-GB" sz="2400" dirty="0">
                <a:solidFill>
                  <a:srgbClr val="0000FF"/>
                </a:solidFill>
              </a:rPr>
              <a:t>	(0, 0)</a:t>
            </a:r>
          </a:p>
          <a:p>
            <a:pPr marL="533400" indent="-533400">
              <a:spcBef>
                <a:spcPct val="0"/>
              </a:spcBef>
              <a:buClr>
                <a:schemeClr val="tx1"/>
              </a:buClr>
              <a:defRPr/>
            </a:pPr>
            <a:r>
              <a:rPr lang="en-GB" sz="2400" dirty="0">
                <a:solidFill>
                  <a:srgbClr val="0000FF"/>
                </a:solidFill>
              </a:rPr>
              <a:t>	(0, 3)</a:t>
            </a:r>
          </a:p>
          <a:p>
            <a:pPr marL="533400" indent="-533400">
              <a:spcBef>
                <a:spcPct val="0"/>
              </a:spcBef>
              <a:buClr>
                <a:schemeClr val="tx1"/>
              </a:buClr>
              <a:defRPr/>
            </a:pPr>
            <a:r>
              <a:rPr lang="en-GB" sz="2400" dirty="0">
                <a:solidFill>
                  <a:srgbClr val="0000FF"/>
                </a:solidFill>
              </a:rPr>
              <a:t>	(3, 0)</a:t>
            </a:r>
          </a:p>
          <a:p>
            <a:pPr marL="533400" indent="-533400">
              <a:spcBef>
                <a:spcPct val="0"/>
              </a:spcBef>
              <a:buClr>
                <a:schemeClr val="tx1"/>
              </a:buClr>
              <a:defRPr/>
            </a:pPr>
            <a:r>
              <a:rPr lang="en-GB" sz="2400" dirty="0">
                <a:solidFill>
                  <a:srgbClr val="0000FF"/>
                </a:solidFill>
              </a:rPr>
              <a:t>	(3, 3)</a:t>
            </a:r>
          </a:p>
          <a:p>
            <a:pPr marL="533400" indent="-533400">
              <a:spcBef>
                <a:spcPct val="0"/>
              </a:spcBef>
              <a:buClr>
                <a:schemeClr val="tx1"/>
              </a:buClr>
              <a:defRPr/>
            </a:pPr>
            <a:r>
              <a:rPr lang="en-GB" sz="2400" dirty="0">
                <a:solidFill>
                  <a:srgbClr val="0000FF"/>
                </a:solidFill>
              </a:rPr>
              <a:t>	(4, 2)</a:t>
            </a:r>
          </a:p>
          <a:p>
            <a:pPr marL="533400" indent="-533400">
              <a:spcBef>
                <a:spcPct val="0"/>
              </a:spcBef>
              <a:buClr>
                <a:schemeClr val="tx1"/>
              </a:buClr>
              <a:defRPr/>
            </a:pPr>
            <a:r>
              <a:rPr lang="en-GB" sz="2400" dirty="0">
                <a:solidFill>
                  <a:srgbClr val="0000FF"/>
                </a:solidFill>
              </a:rPr>
              <a:t>	(0, 2)</a:t>
            </a:r>
          </a:p>
          <a:p>
            <a:pPr marL="533400" indent="-533400">
              <a:spcBef>
                <a:spcPct val="0"/>
              </a:spcBef>
              <a:buClr>
                <a:schemeClr val="tx1"/>
              </a:buClr>
              <a:defRPr/>
            </a:pPr>
            <a:r>
              <a:rPr lang="en-GB" sz="2400" dirty="0">
                <a:solidFill>
                  <a:srgbClr val="0000FF"/>
                </a:solidFill>
              </a:rPr>
              <a:t>	(2, 0)</a:t>
            </a:r>
          </a:p>
        </p:txBody>
      </p:sp>
    </p:spTree>
    <p:extLst>
      <p:ext uri="{BB962C8B-B14F-4D97-AF65-F5344CB8AC3E}">
        <p14:creationId xmlns:p14="http://schemas.microsoft.com/office/powerpoint/2010/main" val="17388466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A0DA896B-FE47-4B91-AAD6-7364CC2CB539}"/>
              </a:ext>
            </a:extLst>
          </p:cNvPr>
          <p:cNvSpPr>
            <a:spLocks noChangeArrowheads="1"/>
          </p:cNvSpPr>
          <p:nvPr/>
        </p:nvSpPr>
        <p:spPr bwMode="auto">
          <a:xfrm>
            <a:off x="1145627" y="428178"/>
            <a:ext cx="9743089" cy="6001643"/>
          </a:xfrm>
          <a:prstGeom prst="rect">
            <a:avLst/>
          </a:prstGeom>
          <a:solidFill>
            <a:srgbClr val="FFF9E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Iteration 2:</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Current State : </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(3,0)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Apply Rule 2:</a:t>
            </a:r>
          </a:p>
          <a:p>
            <a:pPr eaLnBrk="1" fontAlgn="t" hangingPunct="1"/>
            <a:r>
              <a:rPr lang="en-US" sz="2400" dirty="0">
                <a:latin typeface="Times New Roman" panose="02020603050405020304" pitchFamily="18" charset="0"/>
                <a:cs typeface="Times New Roman" panose="02020603050405020304" pitchFamily="18" charset="0"/>
              </a:rPr>
              <a:t>(X, Y | Y &lt; 3)     →      (3, 3)</a:t>
            </a:r>
          </a:p>
          <a:p>
            <a:pPr eaLnBrk="1" fontAlgn="t" hangingPunct="1"/>
            <a:r>
              <a:rPr lang="en-US" sz="2400" dirty="0">
                <a:latin typeface="Times New Roman" panose="02020603050405020304" pitchFamily="18" charset="0"/>
                <a:cs typeface="Times New Roman" panose="02020603050405020304" pitchFamily="18" charset="0"/>
              </a:rPr>
              <a:t>			{Fill 3-gallon jug}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Now the state is </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(3, 3)</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Iteration 3:</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Current State:</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(3, 3)</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rPr>
              <a:t>Apply Rule 5:</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990000"/>
              </a:solidFill>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99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Now the state is </a:t>
            </a:r>
            <a:r>
              <a:rPr kumimoji="0" lang="en-US" altLang="en-US" sz="2400" b="1" i="0" u="none" strike="noStrike" cap="none" normalizeH="0" baseline="0" dirty="0">
                <a:ln>
                  <a:noFill/>
                </a:ln>
                <a:solidFill>
                  <a:srgbClr val="222222"/>
                </a:solidFill>
                <a:effectLst/>
                <a:latin typeface="Times New Roman" panose="02020603050405020304" pitchFamily="18" charset="0"/>
                <a:cs typeface="Times New Roman" panose="02020603050405020304" pitchFamily="18" charset="0"/>
              </a:rPr>
              <a:t>(4, 2)</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15B3115-F5F3-4313-B379-735C20432701}"/>
                  </a:ext>
                </a:extLst>
              </p:cNvPr>
              <p:cNvGraphicFramePr>
                <a:graphicFrameLocks noGrp="1"/>
              </p:cNvGraphicFramePr>
              <p:nvPr>
                <p:extLst>
                  <p:ext uri="{D42A27DB-BD31-4B8C-83A1-F6EECF244321}">
                    <p14:modId xmlns:p14="http://schemas.microsoft.com/office/powerpoint/2010/main" val="2030319532"/>
                  </p:ext>
                </p:extLst>
              </p:nvPr>
            </p:nvGraphicFramePr>
            <p:xfrm>
              <a:off x="1145627" y="4724930"/>
              <a:ext cx="9900745" cy="1097280"/>
            </p:xfrm>
            <a:graphic>
              <a:graphicData uri="http://schemas.openxmlformats.org/drawingml/2006/table">
                <a:tbl>
                  <a:tblPr/>
                  <a:tblGrid>
                    <a:gridCol w="3853093">
                      <a:extLst>
                        <a:ext uri="{9D8B030D-6E8A-4147-A177-3AD203B41FA5}">
                          <a16:colId xmlns:a16="http://schemas.microsoft.com/office/drawing/2014/main" val="4201666741"/>
                        </a:ext>
                      </a:extLst>
                    </a:gridCol>
                    <a:gridCol w="6047652">
                      <a:extLst>
                        <a:ext uri="{9D8B030D-6E8A-4147-A177-3AD203B41FA5}">
                          <a16:colId xmlns:a16="http://schemas.microsoft.com/office/drawing/2014/main" val="384639453"/>
                        </a:ext>
                      </a:extLst>
                    </a:gridCol>
                  </a:tblGrid>
                  <a:tr h="0">
                    <a:tc>
                      <a:txBody>
                        <a:bodyPr/>
                        <a:lstStyle/>
                        <a:p>
                          <a:r>
                            <a:rPr lang="es-ES" sz="2400" dirty="0">
                              <a:effectLst/>
                              <a:latin typeface="Times New Roman" panose="02020603050405020304" pitchFamily="18" charset="0"/>
                              <a:cs typeface="Times New Roman" panose="02020603050405020304" pitchFamily="18" charset="0"/>
                            </a:rPr>
                            <a:t>(X, Y | X+Y </a:t>
                          </a:r>
                          <a14:m>
                            <m:oMath xmlns:m="http://schemas.openxmlformats.org/officeDocument/2006/math">
                              <m:r>
                                <a:rPr lang="es-ES" sz="2400" i="1" dirty="0" smtClean="0">
                                  <a:effectLst/>
                                  <a:latin typeface="Cambria Math" panose="02040503050406030204" pitchFamily="18" charset="0"/>
                                  <a:ea typeface="Cambria Math" panose="02040503050406030204" pitchFamily="18" charset="0"/>
                                  <a:cs typeface="Times New Roman" panose="02020603050405020304" pitchFamily="18" charset="0"/>
                                </a:rPr>
                                <m:t>≥</m:t>
                              </m:r>
                            </m:oMath>
                          </a14:m>
                          <a:r>
                            <a:rPr lang="es-ES" sz="2400" dirty="0">
                              <a:effectLst/>
                              <a:latin typeface="Times New Roman" panose="02020603050405020304" pitchFamily="18" charset="0"/>
                              <a:cs typeface="Times New Roman" panose="02020603050405020304" pitchFamily="18" charset="0"/>
                            </a:rPr>
                            <a:t> 4 </a:t>
                          </a:r>
                          <a14:m>
                            <m:oMath xmlns:m="http://schemas.openxmlformats.org/officeDocument/2006/math">
                              <m:r>
                                <a:rPr lang="es-ES" sz="2400" i="1" dirty="0" smtClean="0">
                                  <a:solidFill>
                                    <a:srgbClr val="0B5394"/>
                                  </a:solidFill>
                                  <a:effectLst/>
                                  <a:latin typeface="Cambria Math" panose="02040503050406030204" pitchFamily="18" charset="0"/>
                                </a:rPr>
                                <m:t>∧</m:t>
                              </m:r>
                            </m:oMath>
                          </a14:m>
                          <a:r>
                            <a:rPr lang="es-ES" sz="2400" dirty="0">
                              <a:effectLst/>
                              <a:latin typeface="Times New Roman" panose="02020603050405020304" pitchFamily="18" charset="0"/>
                              <a:cs typeface="Times New Roman" panose="02020603050405020304" pitchFamily="18" charset="0"/>
                            </a:rPr>
                            <a:t> Y &gt; 0)</a:t>
                          </a:r>
                        </a:p>
                      </a:txBody>
                      <a:tcPr marL="68580" marR="68580" marT="0" marB="0">
                        <a:lnL>
                          <a:noFill/>
                        </a:lnL>
                        <a:lnR>
                          <a:noFill/>
                        </a:lnR>
                        <a:lnT>
                          <a:noFill/>
                        </a:lnT>
                        <a:lnB>
                          <a:noFill/>
                        </a:lnB>
                        <a:solidFill>
                          <a:srgbClr val="FFF9EE"/>
                        </a:solidFill>
                      </a:tcPr>
                    </a:tc>
                    <a:tc>
                      <a:txBody>
                        <a:bodyPr/>
                        <a:lstStyle/>
                        <a:p>
                          <a:r>
                            <a:rPr lang="en-US" sz="2400" dirty="0">
                              <a:effectLst/>
                              <a:latin typeface="Times New Roman" panose="02020603050405020304" pitchFamily="18" charset="0"/>
                              <a:cs typeface="Times New Roman" panose="02020603050405020304" pitchFamily="18" charset="0"/>
                            </a:rPr>
                            <a:t> (4, Y - (4 - X))</a:t>
                          </a:r>
                        </a:p>
                        <a:p>
                          <a:r>
                            <a:rPr lang="en-US" sz="2400" dirty="0">
                              <a:effectLst/>
                              <a:latin typeface="Times New Roman" panose="02020603050405020304" pitchFamily="18" charset="0"/>
                              <a:cs typeface="Times New Roman" panose="02020603050405020304" pitchFamily="18" charset="0"/>
                            </a:rPr>
                            <a:t>{Pour water from 3-gallon jug into 4-gallon jug until 4-gallon jug is full}</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171519670"/>
                      </a:ext>
                    </a:extLst>
                  </a:tr>
                </a:tbl>
              </a:graphicData>
            </a:graphic>
          </p:graphicFrame>
        </mc:Choice>
        <mc:Fallback xmlns="">
          <p:graphicFrame>
            <p:nvGraphicFramePr>
              <p:cNvPr id="5" name="Table 4">
                <a:extLst>
                  <a:ext uri="{FF2B5EF4-FFF2-40B4-BE49-F238E27FC236}">
                    <a16:creationId xmlns:a16="http://schemas.microsoft.com/office/drawing/2014/main" id="{915B3115-F5F3-4313-B379-735C20432701}"/>
                  </a:ext>
                </a:extLst>
              </p:cNvPr>
              <p:cNvGraphicFramePr>
                <a:graphicFrameLocks noGrp="1"/>
              </p:cNvGraphicFramePr>
              <p:nvPr>
                <p:extLst>
                  <p:ext uri="{D42A27DB-BD31-4B8C-83A1-F6EECF244321}">
                    <p14:modId xmlns:p14="http://schemas.microsoft.com/office/powerpoint/2010/main" val="2030319532"/>
                  </p:ext>
                </p:extLst>
              </p:nvPr>
            </p:nvGraphicFramePr>
            <p:xfrm>
              <a:off x="1145627" y="4724930"/>
              <a:ext cx="9900745" cy="1097280"/>
            </p:xfrm>
            <a:graphic>
              <a:graphicData uri="http://schemas.openxmlformats.org/drawingml/2006/table">
                <a:tbl>
                  <a:tblPr/>
                  <a:tblGrid>
                    <a:gridCol w="3853093">
                      <a:extLst>
                        <a:ext uri="{9D8B030D-6E8A-4147-A177-3AD203B41FA5}">
                          <a16:colId xmlns:a16="http://schemas.microsoft.com/office/drawing/2014/main" val="4201666741"/>
                        </a:ext>
                      </a:extLst>
                    </a:gridCol>
                    <a:gridCol w="6047652">
                      <a:extLst>
                        <a:ext uri="{9D8B030D-6E8A-4147-A177-3AD203B41FA5}">
                          <a16:colId xmlns:a16="http://schemas.microsoft.com/office/drawing/2014/main" val="384639453"/>
                        </a:ext>
                      </a:extLst>
                    </a:gridCol>
                  </a:tblGrid>
                  <a:tr h="1097280">
                    <a:tc>
                      <a:txBody>
                        <a:bodyPr/>
                        <a:lstStyle/>
                        <a:p>
                          <a:endParaRPr lang="en-US"/>
                        </a:p>
                      </a:txBody>
                      <a:tcPr marL="68580" marR="68580" marT="0" marB="0">
                        <a:lnL>
                          <a:noFill/>
                        </a:lnL>
                        <a:lnR>
                          <a:noFill/>
                        </a:lnR>
                        <a:lnT>
                          <a:noFill/>
                        </a:lnT>
                        <a:lnB>
                          <a:noFill/>
                        </a:lnB>
                        <a:blipFill>
                          <a:blip r:embed="rId2"/>
                          <a:stretch>
                            <a:fillRect t="-8287" r="-156872" b="-16575"/>
                          </a:stretch>
                        </a:blipFill>
                      </a:tcPr>
                    </a:tc>
                    <a:tc>
                      <a:txBody>
                        <a:bodyPr/>
                        <a:lstStyle/>
                        <a:p>
                          <a:r>
                            <a:rPr lang="en-US" sz="2400" dirty="0">
                              <a:effectLst/>
                              <a:latin typeface="Times New Roman" panose="02020603050405020304" pitchFamily="18" charset="0"/>
                              <a:cs typeface="Times New Roman" panose="02020603050405020304" pitchFamily="18" charset="0"/>
                            </a:rPr>
                            <a:t> (4, Y - (4 - X))</a:t>
                          </a:r>
                        </a:p>
                        <a:p>
                          <a:r>
                            <a:rPr lang="en-US" sz="2400" dirty="0">
                              <a:effectLst/>
                              <a:latin typeface="Times New Roman" panose="02020603050405020304" pitchFamily="18" charset="0"/>
                              <a:cs typeface="Times New Roman" panose="02020603050405020304" pitchFamily="18" charset="0"/>
                            </a:rPr>
                            <a:t>{Pour water from 3-gallon jug into 4-gallon jug until 4-gallon jug is full}</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171519670"/>
                      </a:ext>
                    </a:extLst>
                  </a:tr>
                </a:tbl>
              </a:graphicData>
            </a:graphic>
          </p:graphicFrame>
        </mc:Fallback>
      </mc:AlternateContent>
      <p:sp>
        <p:nvSpPr>
          <p:cNvPr id="2" name="Rectangle 1">
            <a:extLst>
              <a:ext uri="{FF2B5EF4-FFF2-40B4-BE49-F238E27FC236}">
                <a16:creationId xmlns:a16="http://schemas.microsoft.com/office/drawing/2014/main" id="{E38CC3BE-5B45-4E39-9AA5-27F7D728BEE9}"/>
              </a:ext>
            </a:extLst>
          </p:cNvPr>
          <p:cNvSpPr/>
          <p:nvPr/>
        </p:nvSpPr>
        <p:spPr>
          <a:xfrm>
            <a:off x="9590689" y="428178"/>
            <a:ext cx="1760483" cy="2677656"/>
          </a:xfrm>
          <a:prstGeom prst="rect">
            <a:avLst/>
          </a:prstGeom>
        </p:spPr>
        <p:txBody>
          <a:bodyPr wrap="square">
            <a:spAutoFit/>
          </a:bodyPr>
          <a:lstStyle/>
          <a:p>
            <a:pPr marL="533400" indent="-533400">
              <a:spcBef>
                <a:spcPct val="0"/>
              </a:spcBef>
              <a:buClr>
                <a:schemeClr val="tx1"/>
              </a:buClr>
              <a:defRPr/>
            </a:pPr>
            <a:r>
              <a:rPr lang="en-GB" sz="2400" dirty="0">
                <a:solidFill>
                  <a:srgbClr val="0000FF"/>
                </a:solidFill>
              </a:rPr>
              <a:t>	(0, 0)</a:t>
            </a:r>
          </a:p>
          <a:p>
            <a:pPr marL="533400" indent="-533400">
              <a:spcBef>
                <a:spcPct val="0"/>
              </a:spcBef>
              <a:buClr>
                <a:schemeClr val="tx1"/>
              </a:buClr>
              <a:defRPr/>
            </a:pPr>
            <a:r>
              <a:rPr lang="en-GB" sz="2400" dirty="0">
                <a:solidFill>
                  <a:srgbClr val="0000FF"/>
                </a:solidFill>
              </a:rPr>
              <a:t>	(0, 3)</a:t>
            </a:r>
          </a:p>
          <a:p>
            <a:pPr marL="533400" indent="-533400">
              <a:spcBef>
                <a:spcPct val="0"/>
              </a:spcBef>
              <a:buClr>
                <a:schemeClr val="tx1"/>
              </a:buClr>
              <a:defRPr/>
            </a:pPr>
            <a:r>
              <a:rPr lang="en-GB" sz="2400" dirty="0">
                <a:solidFill>
                  <a:srgbClr val="0000FF"/>
                </a:solidFill>
              </a:rPr>
              <a:t>	(3, 0)</a:t>
            </a:r>
          </a:p>
          <a:p>
            <a:pPr marL="533400" indent="-533400">
              <a:spcBef>
                <a:spcPct val="0"/>
              </a:spcBef>
              <a:buClr>
                <a:schemeClr val="tx1"/>
              </a:buClr>
              <a:defRPr/>
            </a:pPr>
            <a:r>
              <a:rPr lang="en-GB" sz="2400" dirty="0">
                <a:solidFill>
                  <a:srgbClr val="0000FF"/>
                </a:solidFill>
              </a:rPr>
              <a:t>	(3, 3)</a:t>
            </a:r>
          </a:p>
          <a:p>
            <a:pPr marL="533400" indent="-533400">
              <a:spcBef>
                <a:spcPct val="0"/>
              </a:spcBef>
              <a:buClr>
                <a:schemeClr val="tx1"/>
              </a:buClr>
              <a:defRPr/>
            </a:pPr>
            <a:r>
              <a:rPr lang="en-GB" sz="2400" dirty="0">
                <a:solidFill>
                  <a:srgbClr val="0000FF"/>
                </a:solidFill>
              </a:rPr>
              <a:t>	(4, 2)</a:t>
            </a:r>
          </a:p>
          <a:p>
            <a:pPr marL="533400" indent="-533400">
              <a:spcBef>
                <a:spcPct val="0"/>
              </a:spcBef>
              <a:buClr>
                <a:schemeClr val="tx1"/>
              </a:buClr>
              <a:defRPr/>
            </a:pPr>
            <a:r>
              <a:rPr lang="en-GB" sz="2400" dirty="0">
                <a:solidFill>
                  <a:srgbClr val="0000FF"/>
                </a:solidFill>
              </a:rPr>
              <a:t>	(0, 2)</a:t>
            </a:r>
          </a:p>
          <a:p>
            <a:pPr marL="533400" indent="-533400">
              <a:spcBef>
                <a:spcPct val="0"/>
              </a:spcBef>
              <a:buClr>
                <a:schemeClr val="tx1"/>
              </a:buClr>
              <a:defRPr/>
            </a:pPr>
            <a:r>
              <a:rPr lang="en-GB" sz="2400" dirty="0">
                <a:solidFill>
                  <a:srgbClr val="0000FF"/>
                </a:solidFill>
              </a:rPr>
              <a:t>	(2, 0)</a:t>
            </a:r>
          </a:p>
        </p:txBody>
      </p:sp>
    </p:spTree>
    <p:extLst>
      <p:ext uri="{BB962C8B-B14F-4D97-AF65-F5344CB8AC3E}">
        <p14:creationId xmlns:p14="http://schemas.microsoft.com/office/powerpoint/2010/main" val="365476889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03C13BE-E718-40ED-999F-FBFF9764AF8B}"/>
              </a:ext>
            </a:extLst>
          </p:cNvPr>
          <p:cNvSpPr/>
          <p:nvPr/>
        </p:nvSpPr>
        <p:spPr>
          <a:xfrm>
            <a:off x="1216572" y="539181"/>
            <a:ext cx="9758855" cy="6001643"/>
          </a:xfrm>
          <a:prstGeom prst="rect">
            <a:avLst/>
          </a:prstGeom>
        </p:spPr>
        <p:txBody>
          <a:bodyPr wrap="square">
            <a:spAutoFit/>
          </a:bodyPr>
          <a:lstStyle/>
          <a:p>
            <a:pPr lvl="0" eaLnBrk="0" fontAlgn="base" hangingPunct="0">
              <a:spcBef>
                <a:spcPct val="0"/>
              </a:spcBef>
              <a:spcAft>
                <a:spcPct val="0"/>
              </a:spcAft>
            </a:pPr>
            <a:r>
              <a:rPr lang="en-US" altLang="en-US" sz="2400" b="1" dirty="0">
                <a:solidFill>
                  <a:srgbClr val="222222"/>
                </a:solidFill>
                <a:latin typeface="Georgia" panose="02040502050405020303" pitchFamily="18" charset="0"/>
              </a:rPr>
              <a:t>Iteration 4:</a:t>
            </a:r>
            <a:endParaRPr lang="en-US" altLang="en-US" sz="2400" dirty="0"/>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Current State : (4, 2)</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990000"/>
                </a:solidFill>
                <a:latin typeface="Times New Roman" panose="02020603050405020304" pitchFamily="18" charset="0"/>
                <a:cs typeface="Times New Roman" panose="02020603050405020304" pitchFamily="18" charset="0"/>
              </a:rPr>
              <a:t>Apply Rule 3:</a:t>
            </a:r>
          </a:p>
          <a:p>
            <a:pPr lvl="0" eaLnBrk="0" fontAlgn="base" hangingPunct="0">
              <a:spcBef>
                <a:spcPct val="0"/>
              </a:spcBef>
              <a:spcAft>
                <a:spcPct val="0"/>
              </a:spcAft>
            </a:pPr>
            <a:endParaRPr lang="en-US" altLang="en-US" sz="2400" dirty="0">
              <a:solidFill>
                <a:srgbClr val="990000"/>
              </a:solidFill>
              <a:latin typeface="Georgia" panose="02040502050405020303" pitchFamily="18" charset="0"/>
            </a:endParaRPr>
          </a:p>
          <a:p>
            <a:pPr lvl="0" eaLnBrk="0" fontAlgn="base" hangingPunct="0">
              <a:spcBef>
                <a:spcPct val="0"/>
              </a:spcBef>
              <a:spcAft>
                <a:spcPct val="0"/>
              </a:spcAft>
            </a:pPr>
            <a:endParaRPr lang="en-US" altLang="en-US" sz="2400" dirty="0">
              <a:solidFill>
                <a:srgbClr val="990000"/>
              </a:solidFill>
              <a:latin typeface="Georgia" panose="02040502050405020303" pitchFamily="18" charset="0"/>
            </a:endParaRP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Now state is (0, 2)</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b="1" dirty="0">
                <a:solidFill>
                  <a:srgbClr val="222222"/>
                </a:solidFill>
                <a:latin typeface="Georgia" panose="02040502050405020303" pitchFamily="18" charset="0"/>
              </a:rPr>
              <a:t>Iteration 5:</a:t>
            </a:r>
            <a:endParaRPr lang="en-US" altLang="en-US" sz="2400" dirty="0"/>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Current State : (0, 2)</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dirty="0">
                <a:solidFill>
                  <a:srgbClr val="990000"/>
                </a:solidFill>
                <a:latin typeface="Times New Roman" panose="02020603050405020304" pitchFamily="18" charset="0"/>
                <a:cs typeface="Times New Roman" panose="02020603050405020304" pitchFamily="18" charset="0"/>
              </a:rPr>
              <a:t>Apply Rule 9:</a:t>
            </a:r>
          </a:p>
          <a:p>
            <a:pPr lvl="0" eaLnBrk="0" fontAlgn="base" hangingPunct="0">
              <a:spcBef>
                <a:spcPct val="0"/>
              </a:spcBef>
              <a:spcAft>
                <a:spcPct val="0"/>
              </a:spcAft>
            </a:pPr>
            <a:endParaRPr lang="en-US" altLang="en-US" sz="2400" dirty="0">
              <a:solidFill>
                <a:srgbClr val="990000"/>
              </a:solidFill>
              <a:latin typeface="Georgia" panose="02040502050405020303" pitchFamily="18" charset="0"/>
            </a:endParaRPr>
          </a:p>
          <a:p>
            <a:pPr lvl="0" eaLnBrk="0" fontAlgn="base" hangingPunct="0">
              <a:spcBef>
                <a:spcPct val="0"/>
              </a:spcBef>
              <a:spcAft>
                <a:spcPct val="0"/>
              </a:spcAft>
            </a:pPr>
            <a:endParaRPr lang="en-US" altLang="en-US" sz="2400" dirty="0">
              <a:solidFill>
                <a:srgbClr val="990000"/>
              </a:solidFill>
              <a:latin typeface="Georgia" panose="02040502050405020303" pitchFamily="18" charset="0"/>
            </a:endParaRPr>
          </a:p>
          <a:p>
            <a:pPr lvl="0" eaLnBrk="0" fontAlgn="base" hangingPunct="0">
              <a:spcBef>
                <a:spcPct val="0"/>
              </a:spcBef>
              <a:spcAft>
                <a:spcPct val="0"/>
              </a:spcAft>
            </a:pPr>
            <a:endParaRPr lang="en-US" altLang="en-US" sz="2400" dirty="0"/>
          </a:p>
          <a:p>
            <a:pPr lvl="0" eaLnBrk="0" fontAlgn="base" hangingPunct="0">
              <a:spcBef>
                <a:spcPct val="0"/>
              </a:spcBef>
              <a:spcAft>
                <a:spcPct val="0"/>
              </a:spcAft>
            </a:pPr>
            <a:r>
              <a:rPr lang="en-US" altLang="en-US" sz="2400" dirty="0">
                <a:solidFill>
                  <a:srgbClr val="222222"/>
                </a:solidFill>
                <a:latin typeface="Times New Roman" panose="02020603050405020304" pitchFamily="18" charset="0"/>
                <a:cs typeface="Times New Roman" panose="02020603050405020304" pitchFamily="18" charset="0"/>
              </a:rPr>
              <a:t>Now the state is </a:t>
            </a:r>
            <a:r>
              <a:rPr lang="en-US" altLang="en-US" sz="2400" b="1" dirty="0">
                <a:solidFill>
                  <a:srgbClr val="222222"/>
                </a:solidFill>
                <a:latin typeface="Times New Roman" panose="02020603050405020304" pitchFamily="18" charset="0"/>
                <a:cs typeface="Times New Roman" panose="02020603050405020304" pitchFamily="18" charset="0"/>
              </a:rPr>
              <a:t>(2, 0)</a:t>
            </a:r>
            <a:endParaRPr lang="en-US" altLang="en-US" sz="2400" dirty="0">
              <a:latin typeface="Times New Roman" panose="02020603050405020304" pitchFamily="18" charset="0"/>
              <a:cs typeface="Times New Roman" panose="02020603050405020304" pitchFamily="18" charset="0"/>
            </a:endParaRPr>
          </a:p>
          <a:p>
            <a:pPr lvl="0" eaLnBrk="0" fontAlgn="base" hangingPunct="0">
              <a:spcBef>
                <a:spcPct val="0"/>
              </a:spcBef>
              <a:spcAft>
                <a:spcPct val="0"/>
              </a:spcAft>
            </a:pPr>
            <a:r>
              <a:rPr lang="en-US" altLang="en-US" sz="2400" b="1" dirty="0">
                <a:solidFill>
                  <a:srgbClr val="222222"/>
                </a:solidFill>
                <a:latin typeface="Georgia" panose="02040502050405020303" pitchFamily="18" charset="0"/>
              </a:rPr>
              <a:t>Goal Achieved</a:t>
            </a:r>
            <a:r>
              <a:rPr lang="en-US" altLang="en-US" b="1" dirty="0">
                <a:solidFill>
                  <a:srgbClr val="222222"/>
                </a:solidFill>
                <a:latin typeface="Georgia" panose="02040502050405020303" pitchFamily="18" charset="0"/>
              </a:rPr>
              <a:t>.</a:t>
            </a:r>
            <a:endParaRPr lang="en-US" altLang="en-US" sz="1100" dirty="0"/>
          </a:p>
        </p:txBody>
      </p:sp>
      <p:graphicFrame>
        <p:nvGraphicFramePr>
          <p:cNvPr id="6" name="Table 5">
            <a:extLst>
              <a:ext uri="{FF2B5EF4-FFF2-40B4-BE49-F238E27FC236}">
                <a16:creationId xmlns:a16="http://schemas.microsoft.com/office/drawing/2014/main" id="{699015E0-75AE-4EEF-83BC-1F30E34CED4C}"/>
              </a:ext>
            </a:extLst>
          </p:cNvPr>
          <p:cNvGraphicFramePr>
            <a:graphicFrameLocks noGrp="1"/>
          </p:cNvGraphicFramePr>
          <p:nvPr>
            <p:extLst>
              <p:ext uri="{D42A27DB-BD31-4B8C-83A1-F6EECF244321}">
                <p14:modId xmlns:p14="http://schemas.microsoft.com/office/powerpoint/2010/main" val="2682353805"/>
              </p:ext>
            </p:extLst>
          </p:nvPr>
        </p:nvGraphicFramePr>
        <p:xfrm>
          <a:off x="1216572" y="1872952"/>
          <a:ext cx="8614410" cy="731520"/>
        </p:xfrm>
        <a:graphic>
          <a:graphicData uri="http://schemas.openxmlformats.org/drawingml/2006/table">
            <a:tbl>
              <a:tblPr/>
              <a:tblGrid>
                <a:gridCol w="2094647">
                  <a:extLst>
                    <a:ext uri="{9D8B030D-6E8A-4147-A177-3AD203B41FA5}">
                      <a16:colId xmlns:a16="http://schemas.microsoft.com/office/drawing/2014/main" val="2488938020"/>
                    </a:ext>
                  </a:extLst>
                </a:gridCol>
                <a:gridCol w="6519763">
                  <a:extLst>
                    <a:ext uri="{9D8B030D-6E8A-4147-A177-3AD203B41FA5}">
                      <a16:colId xmlns:a16="http://schemas.microsoft.com/office/drawing/2014/main" val="2676163683"/>
                    </a:ext>
                  </a:extLst>
                </a:gridCol>
              </a:tblGrid>
              <a:tr h="0">
                <a:tc>
                  <a:txBody>
                    <a:bodyPr/>
                    <a:lstStyle/>
                    <a:p>
                      <a:r>
                        <a:rPr lang="en-US" sz="2400" dirty="0">
                          <a:effectLst/>
                          <a:latin typeface="Times New Roman" panose="02020603050405020304" pitchFamily="18" charset="0"/>
                          <a:cs typeface="Times New Roman" panose="02020603050405020304" pitchFamily="18" charset="0"/>
                        </a:rPr>
                        <a:t>(X,Y | X &gt; 0)</a:t>
                      </a:r>
                    </a:p>
                  </a:txBody>
                  <a:tcPr marL="68580" marR="68580" marT="0" marB="0">
                    <a:lnL>
                      <a:noFill/>
                    </a:lnL>
                    <a:lnR>
                      <a:noFill/>
                    </a:lnR>
                    <a:lnT>
                      <a:noFill/>
                    </a:lnT>
                    <a:lnB>
                      <a:noFill/>
                    </a:lnB>
                    <a:solidFill>
                      <a:srgbClr val="FFF9EE"/>
                    </a:solidFill>
                  </a:tcPr>
                </a:tc>
                <a:tc>
                  <a:txBody>
                    <a:bodyPr/>
                    <a:lstStyle/>
                    <a:p>
                      <a:r>
                        <a:rPr lang="es-ES" sz="2400" dirty="0">
                          <a:effectLst/>
                          <a:latin typeface="Times New Roman" panose="02020603050405020304" pitchFamily="18" charset="0"/>
                          <a:cs typeface="Times New Roman" panose="02020603050405020304" pitchFamily="18" charset="0"/>
                        </a:rPr>
                        <a:t>      (0, Y)</a:t>
                      </a:r>
                    </a:p>
                    <a:p>
                      <a:r>
                        <a:rPr lang="es-ES" sz="2400" dirty="0">
                          <a:effectLst/>
                          <a:latin typeface="Times New Roman" panose="02020603050405020304" pitchFamily="18" charset="0"/>
                          <a:cs typeface="Times New Roman" panose="02020603050405020304" pitchFamily="18" charset="0"/>
                        </a:rPr>
                        <a:t>      {</a:t>
                      </a:r>
                      <a:r>
                        <a:rPr lang="es-ES" sz="2400" dirty="0" err="1">
                          <a:effectLst/>
                          <a:latin typeface="Times New Roman" panose="02020603050405020304" pitchFamily="18" charset="0"/>
                          <a:cs typeface="Times New Roman" panose="02020603050405020304" pitchFamily="18" charset="0"/>
                        </a:rPr>
                        <a:t>Empty</a:t>
                      </a:r>
                      <a:r>
                        <a:rPr lang="es-ES" sz="2400" dirty="0">
                          <a:effectLst/>
                          <a:latin typeface="Times New Roman" panose="02020603050405020304" pitchFamily="18" charset="0"/>
                          <a:cs typeface="Times New Roman" panose="02020603050405020304" pitchFamily="18" charset="0"/>
                        </a:rPr>
                        <a:t> 4-gallon </a:t>
                      </a:r>
                      <a:r>
                        <a:rPr lang="es-ES" sz="2400" dirty="0" err="1">
                          <a:effectLst/>
                          <a:latin typeface="Times New Roman" panose="02020603050405020304" pitchFamily="18" charset="0"/>
                          <a:cs typeface="Times New Roman" panose="02020603050405020304" pitchFamily="18" charset="0"/>
                        </a:rPr>
                        <a:t>jug</a:t>
                      </a:r>
                      <a:r>
                        <a:rPr lang="es-ES" sz="2400" dirty="0">
                          <a:effectLst/>
                          <a:latin typeface="Times New Roman" panose="02020603050405020304" pitchFamily="18" charset="0"/>
                          <a:cs typeface="Times New Roman" panose="02020603050405020304" pitchFamily="18" charset="0"/>
                        </a:rPr>
                        <a:t>}</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3771865891"/>
                  </a:ext>
                </a:extLst>
              </a:tr>
            </a:tbl>
          </a:graphicData>
        </a:graphic>
      </p:graphicFrame>
      <p:graphicFrame>
        <p:nvGraphicFramePr>
          <p:cNvPr id="7" name="Table 6">
            <a:extLst>
              <a:ext uri="{FF2B5EF4-FFF2-40B4-BE49-F238E27FC236}">
                <a16:creationId xmlns:a16="http://schemas.microsoft.com/office/drawing/2014/main" id="{49B3E367-D985-4290-9C9B-F805060ECD9D}"/>
              </a:ext>
            </a:extLst>
          </p:cNvPr>
          <p:cNvGraphicFramePr>
            <a:graphicFrameLocks noGrp="1"/>
          </p:cNvGraphicFramePr>
          <p:nvPr>
            <p:extLst>
              <p:ext uri="{D42A27DB-BD31-4B8C-83A1-F6EECF244321}">
                <p14:modId xmlns:p14="http://schemas.microsoft.com/office/powerpoint/2010/main" val="804632798"/>
              </p:ext>
            </p:extLst>
          </p:nvPr>
        </p:nvGraphicFramePr>
        <p:xfrm>
          <a:off x="1216572" y="4797039"/>
          <a:ext cx="9758855" cy="731520"/>
        </p:xfrm>
        <a:graphic>
          <a:graphicData uri="http://schemas.openxmlformats.org/drawingml/2006/table">
            <a:tbl>
              <a:tblPr/>
              <a:tblGrid>
                <a:gridCol w="2372926">
                  <a:extLst>
                    <a:ext uri="{9D8B030D-6E8A-4147-A177-3AD203B41FA5}">
                      <a16:colId xmlns:a16="http://schemas.microsoft.com/office/drawing/2014/main" val="43054560"/>
                    </a:ext>
                  </a:extLst>
                </a:gridCol>
                <a:gridCol w="7385929">
                  <a:extLst>
                    <a:ext uri="{9D8B030D-6E8A-4147-A177-3AD203B41FA5}">
                      <a16:colId xmlns:a16="http://schemas.microsoft.com/office/drawing/2014/main" val="3412046328"/>
                    </a:ext>
                  </a:extLst>
                </a:gridCol>
              </a:tblGrid>
              <a:tr h="0">
                <a:tc>
                  <a:txBody>
                    <a:bodyPr/>
                    <a:lstStyle/>
                    <a:p>
                      <a:r>
                        <a:rPr lang="en-US" sz="2400" dirty="0">
                          <a:effectLst/>
                          <a:latin typeface="Times New Roman" panose="02020603050405020304" pitchFamily="18" charset="0"/>
                          <a:cs typeface="Times New Roman" panose="02020603050405020304" pitchFamily="18" charset="0"/>
                        </a:rPr>
                        <a:t>(0, 2)</a:t>
                      </a:r>
                    </a:p>
                  </a:txBody>
                  <a:tcPr marL="68580" marR="68580" marT="0" marB="0">
                    <a:lnL>
                      <a:noFill/>
                    </a:lnL>
                    <a:lnR>
                      <a:noFill/>
                    </a:lnR>
                    <a:lnT>
                      <a:noFill/>
                    </a:lnT>
                    <a:lnB>
                      <a:noFill/>
                    </a:lnB>
                    <a:solidFill>
                      <a:srgbClr val="FFF9EE"/>
                    </a:solidFill>
                  </a:tcPr>
                </a:tc>
                <a:tc>
                  <a:txBody>
                    <a:bodyPr/>
                    <a:lstStyle/>
                    <a:p>
                      <a:r>
                        <a:rPr lang="en-US" sz="2400" dirty="0">
                          <a:effectLst/>
                          <a:latin typeface="Times New Roman" panose="02020603050405020304" pitchFamily="18" charset="0"/>
                          <a:cs typeface="Times New Roman" panose="02020603050405020304" pitchFamily="18" charset="0"/>
                        </a:rPr>
                        <a:t>  (2, 0)</a:t>
                      </a:r>
                    </a:p>
                    <a:p>
                      <a:r>
                        <a:rPr lang="en-US" sz="2400" dirty="0">
                          <a:effectLst/>
                          <a:latin typeface="Times New Roman" panose="02020603050405020304" pitchFamily="18" charset="0"/>
                          <a:cs typeface="Times New Roman" panose="02020603050405020304" pitchFamily="18" charset="0"/>
                        </a:rPr>
                        <a:t>  {Pour 2 gallon water from 3 gallon jug into 4 gallon jug}</a:t>
                      </a:r>
                    </a:p>
                  </a:txBody>
                  <a:tcPr marL="68580" marR="68580" marT="0" marB="0">
                    <a:lnL>
                      <a:noFill/>
                    </a:lnL>
                    <a:lnR>
                      <a:noFill/>
                    </a:lnR>
                    <a:lnT>
                      <a:noFill/>
                    </a:lnT>
                    <a:lnB>
                      <a:noFill/>
                    </a:lnB>
                    <a:solidFill>
                      <a:srgbClr val="FFF9EE"/>
                    </a:solidFill>
                  </a:tcPr>
                </a:tc>
                <a:extLst>
                  <a:ext uri="{0D108BD9-81ED-4DB2-BD59-A6C34878D82A}">
                    <a16:rowId xmlns:a16="http://schemas.microsoft.com/office/drawing/2014/main" val="3027592119"/>
                  </a:ext>
                </a:extLst>
              </a:tr>
            </a:tbl>
          </a:graphicData>
        </a:graphic>
      </p:graphicFrame>
      <p:sp>
        <p:nvSpPr>
          <p:cNvPr id="8" name="Rectangle 7">
            <a:extLst>
              <a:ext uri="{FF2B5EF4-FFF2-40B4-BE49-F238E27FC236}">
                <a16:creationId xmlns:a16="http://schemas.microsoft.com/office/drawing/2014/main" id="{F63015B3-8EEE-4561-B4E9-421C1B950FAA}"/>
              </a:ext>
            </a:extLst>
          </p:cNvPr>
          <p:cNvSpPr/>
          <p:nvPr/>
        </p:nvSpPr>
        <p:spPr>
          <a:xfrm>
            <a:off x="9590689" y="428178"/>
            <a:ext cx="1760483" cy="2677656"/>
          </a:xfrm>
          <a:prstGeom prst="rect">
            <a:avLst/>
          </a:prstGeom>
        </p:spPr>
        <p:txBody>
          <a:bodyPr wrap="square">
            <a:spAutoFit/>
          </a:bodyPr>
          <a:lstStyle/>
          <a:p>
            <a:pPr marL="533400" indent="-533400">
              <a:spcBef>
                <a:spcPct val="0"/>
              </a:spcBef>
              <a:buClr>
                <a:schemeClr val="tx1"/>
              </a:buClr>
              <a:defRPr/>
            </a:pPr>
            <a:r>
              <a:rPr lang="en-GB" sz="2400" dirty="0">
                <a:solidFill>
                  <a:srgbClr val="0000FF"/>
                </a:solidFill>
              </a:rPr>
              <a:t>	(0, 0)</a:t>
            </a:r>
          </a:p>
          <a:p>
            <a:pPr marL="533400" indent="-533400">
              <a:spcBef>
                <a:spcPct val="0"/>
              </a:spcBef>
              <a:buClr>
                <a:schemeClr val="tx1"/>
              </a:buClr>
              <a:defRPr/>
            </a:pPr>
            <a:r>
              <a:rPr lang="en-GB" sz="2400" dirty="0">
                <a:solidFill>
                  <a:srgbClr val="0000FF"/>
                </a:solidFill>
              </a:rPr>
              <a:t>	(0, 3)</a:t>
            </a:r>
          </a:p>
          <a:p>
            <a:pPr marL="533400" indent="-533400">
              <a:spcBef>
                <a:spcPct val="0"/>
              </a:spcBef>
              <a:buClr>
                <a:schemeClr val="tx1"/>
              </a:buClr>
              <a:defRPr/>
            </a:pPr>
            <a:r>
              <a:rPr lang="en-GB" sz="2400" dirty="0">
                <a:solidFill>
                  <a:srgbClr val="0000FF"/>
                </a:solidFill>
              </a:rPr>
              <a:t>	(3, 0)</a:t>
            </a:r>
          </a:p>
          <a:p>
            <a:pPr marL="533400" indent="-533400">
              <a:spcBef>
                <a:spcPct val="0"/>
              </a:spcBef>
              <a:buClr>
                <a:schemeClr val="tx1"/>
              </a:buClr>
              <a:defRPr/>
            </a:pPr>
            <a:r>
              <a:rPr lang="en-GB" sz="2400" dirty="0">
                <a:solidFill>
                  <a:srgbClr val="0000FF"/>
                </a:solidFill>
              </a:rPr>
              <a:t>	(3, 3)</a:t>
            </a:r>
          </a:p>
          <a:p>
            <a:pPr marL="533400" indent="-533400">
              <a:spcBef>
                <a:spcPct val="0"/>
              </a:spcBef>
              <a:buClr>
                <a:schemeClr val="tx1"/>
              </a:buClr>
              <a:defRPr/>
            </a:pPr>
            <a:r>
              <a:rPr lang="en-GB" sz="2400" dirty="0">
                <a:solidFill>
                  <a:srgbClr val="0000FF"/>
                </a:solidFill>
              </a:rPr>
              <a:t>	(4, 2)</a:t>
            </a:r>
          </a:p>
          <a:p>
            <a:pPr marL="533400" indent="-533400">
              <a:spcBef>
                <a:spcPct val="0"/>
              </a:spcBef>
              <a:buClr>
                <a:schemeClr val="tx1"/>
              </a:buClr>
              <a:defRPr/>
            </a:pPr>
            <a:r>
              <a:rPr lang="en-GB" sz="2400" dirty="0">
                <a:solidFill>
                  <a:srgbClr val="0000FF"/>
                </a:solidFill>
              </a:rPr>
              <a:t>	(0, 2)</a:t>
            </a:r>
          </a:p>
          <a:p>
            <a:pPr marL="533400" indent="-533400">
              <a:spcBef>
                <a:spcPct val="0"/>
              </a:spcBef>
              <a:buClr>
                <a:schemeClr val="tx1"/>
              </a:buClr>
              <a:defRPr/>
            </a:pPr>
            <a:r>
              <a:rPr lang="en-GB" sz="2400" dirty="0">
                <a:solidFill>
                  <a:srgbClr val="0000FF"/>
                </a:solidFill>
              </a:rPr>
              <a:t>	(2, 0)</a:t>
            </a:r>
          </a:p>
        </p:txBody>
      </p:sp>
    </p:spTree>
    <p:extLst>
      <p:ext uri="{BB962C8B-B14F-4D97-AF65-F5344CB8AC3E}">
        <p14:creationId xmlns:p14="http://schemas.microsoft.com/office/powerpoint/2010/main" val="13838397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4.bp.blogspot.com/-yCWijlb3wXM/VtWm1uCNxnI/AAAAAAAAAGE/3gID0cdUDTU/s1600/state.png">
            <a:extLst>
              <a:ext uri="{FF2B5EF4-FFF2-40B4-BE49-F238E27FC236}">
                <a16:creationId xmlns:a16="http://schemas.microsoft.com/office/drawing/2014/main" id="{64B1D5CA-78EC-4133-B8FA-E4D35DE9C3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 r="77166" b="56299"/>
          <a:stretch/>
        </p:blipFill>
        <p:spPr bwMode="auto">
          <a:xfrm>
            <a:off x="1975410" y="268014"/>
            <a:ext cx="8411867" cy="65899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10D0289-0ABF-4F8F-B100-F76D9ED75084}"/>
              </a:ext>
            </a:extLst>
          </p:cNvPr>
          <p:cNvSpPr/>
          <p:nvPr/>
        </p:nvSpPr>
        <p:spPr>
          <a:xfrm>
            <a:off x="852788" y="425669"/>
            <a:ext cx="2615625" cy="830997"/>
          </a:xfrm>
          <a:prstGeom prst="rect">
            <a:avLst/>
          </a:prstGeom>
        </p:spPr>
        <p:txBody>
          <a:bodyPr wrap="square">
            <a:spAutoFit/>
          </a:bodyPr>
          <a:lstStyle/>
          <a:p>
            <a:r>
              <a:rPr lang="en-US" sz="2400" b="1" dirty="0">
                <a:solidFill>
                  <a:srgbClr val="222222"/>
                </a:solidFill>
                <a:latin typeface="Georgia" panose="02040502050405020303" pitchFamily="18" charset="0"/>
              </a:rPr>
              <a:t>State Space Tree:</a:t>
            </a:r>
            <a:endParaRPr lang="en-US" sz="2400" dirty="0"/>
          </a:p>
        </p:txBody>
      </p:sp>
      <p:cxnSp>
        <p:nvCxnSpPr>
          <p:cNvPr id="4" name="Straight Arrow Connector 3">
            <a:extLst>
              <a:ext uri="{FF2B5EF4-FFF2-40B4-BE49-F238E27FC236}">
                <a16:creationId xmlns:a16="http://schemas.microsoft.com/office/drawing/2014/main" id="{6ECF3400-F875-45D3-A61F-421956EE7FCF}"/>
              </a:ext>
            </a:extLst>
          </p:cNvPr>
          <p:cNvCxnSpPr>
            <a:cxnSpLocks/>
          </p:cNvCxnSpPr>
          <p:nvPr/>
        </p:nvCxnSpPr>
        <p:spPr>
          <a:xfrm>
            <a:off x="7011796" y="3994666"/>
            <a:ext cx="1018512" cy="55679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EC41721-DB59-4F57-9BFB-DE52A141AF74}"/>
              </a:ext>
            </a:extLst>
          </p:cNvPr>
          <p:cNvSpPr txBox="1"/>
          <p:nvPr/>
        </p:nvSpPr>
        <p:spPr>
          <a:xfrm>
            <a:off x="7702760" y="4551457"/>
            <a:ext cx="655096" cy="338554"/>
          </a:xfrm>
          <a:prstGeom prst="rect">
            <a:avLst/>
          </a:prstGeom>
          <a:noFill/>
        </p:spPr>
        <p:txBody>
          <a:bodyPr wrap="square" rtlCol="0">
            <a:spAutoFit/>
          </a:bodyPr>
          <a:lstStyle/>
          <a:p>
            <a:r>
              <a:rPr lang="en-US" sz="1600" b="1" dirty="0"/>
              <a:t>(3, 0)</a:t>
            </a:r>
          </a:p>
        </p:txBody>
      </p:sp>
      <p:cxnSp>
        <p:nvCxnSpPr>
          <p:cNvPr id="9" name="Straight Arrow Connector 8">
            <a:extLst>
              <a:ext uri="{FF2B5EF4-FFF2-40B4-BE49-F238E27FC236}">
                <a16:creationId xmlns:a16="http://schemas.microsoft.com/office/drawing/2014/main" id="{B3924879-22F9-4BF7-B217-66A9BFA2E415}"/>
              </a:ext>
            </a:extLst>
          </p:cNvPr>
          <p:cNvCxnSpPr>
            <a:cxnSpLocks/>
          </p:cNvCxnSpPr>
          <p:nvPr/>
        </p:nvCxnSpPr>
        <p:spPr>
          <a:xfrm>
            <a:off x="8242719" y="2716851"/>
            <a:ext cx="877835" cy="84615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9CAB844-B15B-43A5-A7CA-C9714B619456}"/>
              </a:ext>
            </a:extLst>
          </p:cNvPr>
          <p:cNvSpPr txBox="1"/>
          <p:nvPr/>
        </p:nvSpPr>
        <p:spPr>
          <a:xfrm>
            <a:off x="8886791" y="3563310"/>
            <a:ext cx="655096" cy="338554"/>
          </a:xfrm>
          <a:prstGeom prst="rect">
            <a:avLst/>
          </a:prstGeom>
          <a:noFill/>
        </p:spPr>
        <p:txBody>
          <a:bodyPr wrap="square" rtlCol="0">
            <a:spAutoFit/>
          </a:bodyPr>
          <a:lstStyle/>
          <a:p>
            <a:r>
              <a:rPr lang="en-US" sz="1600" b="1" dirty="0"/>
              <a:t>(0, 3)</a:t>
            </a:r>
          </a:p>
        </p:txBody>
      </p:sp>
      <p:cxnSp>
        <p:nvCxnSpPr>
          <p:cNvPr id="12" name="Straight Arrow Connector 11">
            <a:extLst>
              <a:ext uri="{FF2B5EF4-FFF2-40B4-BE49-F238E27FC236}">
                <a16:creationId xmlns:a16="http://schemas.microsoft.com/office/drawing/2014/main" id="{3FC9E95E-51BE-4F7F-9013-67F25986C90B}"/>
              </a:ext>
            </a:extLst>
          </p:cNvPr>
          <p:cNvCxnSpPr>
            <a:cxnSpLocks/>
          </p:cNvCxnSpPr>
          <p:nvPr/>
        </p:nvCxnSpPr>
        <p:spPr>
          <a:xfrm>
            <a:off x="9234299" y="3821824"/>
            <a:ext cx="877835" cy="729633"/>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6DFB925-EEB8-47AC-9027-AE6B9473DDC5}"/>
              </a:ext>
            </a:extLst>
          </p:cNvPr>
          <p:cNvSpPr txBox="1"/>
          <p:nvPr/>
        </p:nvSpPr>
        <p:spPr>
          <a:xfrm>
            <a:off x="9732181" y="4471417"/>
            <a:ext cx="655096" cy="338554"/>
          </a:xfrm>
          <a:prstGeom prst="rect">
            <a:avLst/>
          </a:prstGeom>
          <a:noFill/>
        </p:spPr>
        <p:txBody>
          <a:bodyPr wrap="square" rtlCol="0">
            <a:spAutoFit/>
          </a:bodyPr>
          <a:lstStyle/>
          <a:p>
            <a:r>
              <a:rPr lang="en-US" sz="1600" b="1" dirty="0"/>
              <a:t>(3, 0)</a:t>
            </a:r>
          </a:p>
        </p:txBody>
      </p:sp>
      <p:cxnSp>
        <p:nvCxnSpPr>
          <p:cNvPr id="15" name="Straight Arrow Connector 14">
            <a:extLst>
              <a:ext uri="{FF2B5EF4-FFF2-40B4-BE49-F238E27FC236}">
                <a16:creationId xmlns:a16="http://schemas.microsoft.com/office/drawing/2014/main" id="{C7B54E22-52FC-48CA-A705-2BE3212C9CFB}"/>
              </a:ext>
            </a:extLst>
          </p:cNvPr>
          <p:cNvCxnSpPr>
            <a:cxnSpLocks/>
          </p:cNvCxnSpPr>
          <p:nvPr/>
        </p:nvCxnSpPr>
        <p:spPr>
          <a:xfrm flipH="1">
            <a:off x="3468413" y="1814175"/>
            <a:ext cx="823630" cy="471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869D0330-E8D7-4E01-9673-1F6B96C6BC18}"/>
              </a:ext>
            </a:extLst>
          </p:cNvPr>
          <p:cNvSpPr txBox="1"/>
          <p:nvPr/>
        </p:nvSpPr>
        <p:spPr>
          <a:xfrm>
            <a:off x="2979689" y="2217149"/>
            <a:ext cx="655096" cy="338554"/>
          </a:xfrm>
          <a:prstGeom prst="rect">
            <a:avLst/>
          </a:prstGeom>
          <a:noFill/>
        </p:spPr>
        <p:txBody>
          <a:bodyPr wrap="square" rtlCol="0">
            <a:spAutoFit/>
          </a:bodyPr>
          <a:lstStyle/>
          <a:p>
            <a:r>
              <a:rPr lang="en-US" sz="1600" b="1" dirty="0"/>
              <a:t>(1, 3)</a:t>
            </a:r>
          </a:p>
        </p:txBody>
      </p:sp>
      <p:cxnSp>
        <p:nvCxnSpPr>
          <p:cNvPr id="20" name="Straight Arrow Connector 19">
            <a:extLst>
              <a:ext uri="{FF2B5EF4-FFF2-40B4-BE49-F238E27FC236}">
                <a16:creationId xmlns:a16="http://schemas.microsoft.com/office/drawing/2014/main" id="{43E557A2-669E-4168-9B9B-4575E5C75E00}"/>
              </a:ext>
            </a:extLst>
          </p:cNvPr>
          <p:cNvCxnSpPr>
            <a:cxnSpLocks/>
          </p:cNvCxnSpPr>
          <p:nvPr/>
        </p:nvCxnSpPr>
        <p:spPr>
          <a:xfrm flipH="1">
            <a:off x="2436233" y="2442897"/>
            <a:ext cx="823630" cy="471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FB8F8C8-B131-4651-86D6-910E3CD2E294}"/>
              </a:ext>
            </a:extLst>
          </p:cNvPr>
          <p:cNvSpPr txBox="1"/>
          <p:nvPr/>
        </p:nvSpPr>
        <p:spPr>
          <a:xfrm>
            <a:off x="1982285" y="2889826"/>
            <a:ext cx="655096" cy="338554"/>
          </a:xfrm>
          <a:prstGeom prst="rect">
            <a:avLst/>
          </a:prstGeom>
          <a:noFill/>
        </p:spPr>
        <p:txBody>
          <a:bodyPr wrap="square" rtlCol="0">
            <a:spAutoFit/>
          </a:bodyPr>
          <a:lstStyle/>
          <a:p>
            <a:r>
              <a:rPr lang="en-US" sz="1600" b="1" dirty="0"/>
              <a:t>(1, 0)</a:t>
            </a:r>
          </a:p>
        </p:txBody>
      </p:sp>
      <p:cxnSp>
        <p:nvCxnSpPr>
          <p:cNvPr id="22" name="Straight Arrow Connector 21">
            <a:extLst>
              <a:ext uri="{FF2B5EF4-FFF2-40B4-BE49-F238E27FC236}">
                <a16:creationId xmlns:a16="http://schemas.microsoft.com/office/drawing/2014/main" id="{22B30F50-00BE-4BDF-9CCB-1152774D1DFE}"/>
              </a:ext>
            </a:extLst>
          </p:cNvPr>
          <p:cNvCxnSpPr>
            <a:cxnSpLocks/>
          </p:cNvCxnSpPr>
          <p:nvPr/>
        </p:nvCxnSpPr>
        <p:spPr>
          <a:xfrm flipH="1">
            <a:off x="1412038" y="3225754"/>
            <a:ext cx="823630" cy="4718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F86352A-578D-48C3-914C-DFE452869400}"/>
              </a:ext>
            </a:extLst>
          </p:cNvPr>
          <p:cNvSpPr txBox="1"/>
          <p:nvPr/>
        </p:nvSpPr>
        <p:spPr>
          <a:xfrm>
            <a:off x="1084490" y="3685420"/>
            <a:ext cx="655096" cy="338554"/>
          </a:xfrm>
          <a:prstGeom prst="rect">
            <a:avLst/>
          </a:prstGeom>
          <a:noFill/>
        </p:spPr>
        <p:txBody>
          <a:bodyPr wrap="square" rtlCol="0">
            <a:spAutoFit/>
          </a:bodyPr>
          <a:lstStyle/>
          <a:p>
            <a:r>
              <a:rPr lang="en-US" sz="1600" b="1" dirty="0"/>
              <a:t>(0, 1)</a:t>
            </a:r>
          </a:p>
        </p:txBody>
      </p:sp>
      <p:cxnSp>
        <p:nvCxnSpPr>
          <p:cNvPr id="24" name="Straight Arrow Connector 23">
            <a:extLst>
              <a:ext uri="{FF2B5EF4-FFF2-40B4-BE49-F238E27FC236}">
                <a16:creationId xmlns:a16="http://schemas.microsoft.com/office/drawing/2014/main" id="{BBACF939-5C9C-4367-8A10-2880EE590DB5}"/>
              </a:ext>
            </a:extLst>
          </p:cNvPr>
          <p:cNvCxnSpPr>
            <a:cxnSpLocks/>
          </p:cNvCxnSpPr>
          <p:nvPr/>
        </p:nvCxnSpPr>
        <p:spPr>
          <a:xfrm>
            <a:off x="1354719" y="4011815"/>
            <a:ext cx="0" cy="5396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A331B6A-990F-4F42-BA70-18D5D572C8A3}"/>
              </a:ext>
            </a:extLst>
          </p:cNvPr>
          <p:cNvSpPr txBox="1"/>
          <p:nvPr/>
        </p:nvSpPr>
        <p:spPr>
          <a:xfrm>
            <a:off x="1009969" y="4552959"/>
            <a:ext cx="655096" cy="338554"/>
          </a:xfrm>
          <a:prstGeom prst="rect">
            <a:avLst/>
          </a:prstGeom>
          <a:noFill/>
        </p:spPr>
        <p:txBody>
          <a:bodyPr wrap="square" rtlCol="0">
            <a:spAutoFit/>
          </a:bodyPr>
          <a:lstStyle/>
          <a:p>
            <a:r>
              <a:rPr lang="en-US" sz="1600" b="1" dirty="0"/>
              <a:t>(4, 1)</a:t>
            </a:r>
          </a:p>
        </p:txBody>
      </p:sp>
      <p:cxnSp>
        <p:nvCxnSpPr>
          <p:cNvPr id="27" name="Straight Arrow Connector 26">
            <a:extLst>
              <a:ext uri="{FF2B5EF4-FFF2-40B4-BE49-F238E27FC236}">
                <a16:creationId xmlns:a16="http://schemas.microsoft.com/office/drawing/2014/main" id="{A6B8A9B4-EFA2-4D92-8A21-E0449DD4C851}"/>
              </a:ext>
            </a:extLst>
          </p:cNvPr>
          <p:cNvCxnSpPr>
            <a:cxnSpLocks/>
          </p:cNvCxnSpPr>
          <p:nvPr/>
        </p:nvCxnSpPr>
        <p:spPr>
          <a:xfrm>
            <a:off x="1332359" y="4890011"/>
            <a:ext cx="0" cy="53964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AD1850A-CD88-4F39-8430-19B98A074BA6}"/>
              </a:ext>
            </a:extLst>
          </p:cNvPr>
          <p:cNvSpPr txBox="1"/>
          <p:nvPr/>
        </p:nvSpPr>
        <p:spPr>
          <a:xfrm>
            <a:off x="975188" y="5445726"/>
            <a:ext cx="655096" cy="338554"/>
          </a:xfrm>
          <a:prstGeom prst="rect">
            <a:avLst/>
          </a:prstGeom>
          <a:noFill/>
        </p:spPr>
        <p:txBody>
          <a:bodyPr wrap="square" rtlCol="0">
            <a:spAutoFit/>
          </a:bodyPr>
          <a:lstStyle/>
          <a:p>
            <a:r>
              <a:rPr lang="en-US" sz="1600" b="1" dirty="0"/>
              <a:t>(2, 3)</a:t>
            </a:r>
          </a:p>
        </p:txBody>
      </p:sp>
    </p:spTree>
    <p:extLst>
      <p:ext uri="{BB962C8B-B14F-4D97-AF65-F5344CB8AC3E}">
        <p14:creationId xmlns:p14="http://schemas.microsoft.com/office/powerpoint/2010/main" val="1828094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831" y="126069"/>
            <a:ext cx="7095309" cy="906326"/>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2650459" y="1789620"/>
            <a:ext cx="5715000" cy="594852"/>
          </a:xfrm>
        </p:spPr>
        <p:txBody>
          <a:bodyPr/>
          <a:lstStyle/>
          <a:p>
            <a:r>
              <a:rPr lang="en-US" dirty="0">
                <a:solidFill>
                  <a:srgbClr val="0000FF"/>
                </a:solidFill>
              </a:rPr>
              <a:t>Fully or partially observable?</a:t>
            </a:r>
          </a:p>
        </p:txBody>
      </p:sp>
      <p:sp>
        <p:nvSpPr>
          <p:cNvPr id="4" name="Content Placeholder 2"/>
          <p:cNvSpPr txBox="1">
            <a:spLocks/>
          </p:cNvSpPr>
          <p:nvPr/>
        </p:nvSpPr>
        <p:spPr>
          <a:xfrm>
            <a:off x="2748889" y="5620321"/>
            <a:ext cx="5715000" cy="639763"/>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chemeClr val="accent5"/>
                </a:solidFill>
              </a:rPr>
              <a:t>fully observable?</a:t>
            </a:r>
          </a:p>
        </p:txBody>
      </p:sp>
      <p:sp>
        <p:nvSpPr>
          <p:cNvPr id="5" name="TextBox 4">
            <a:extLst>
              <a:ext uri="{FF2B5EF4-FFF2-40B4-BE49-F238E27FC236}">
                <a16:creationId xmlns:a16="http://schemas.microsoft.com/office/drawing/2014/main" id="{080A3A9D-613D-4291-9E3E-9389D4582A9D}"/>
              </a:ext>
            </a:extLst>
          </p:cNvPr>
          <p:cNvSpPr txBox="1"/>
          <p:nvPr/>
        </p:nvSpPr>
        <p:spPr>
          <a:xfrm>
            <a:off x="2054081" y="2513564"/>
            <a:ext cx="8083837"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Once adopted the goal of driving to Bucharest, the agent is considering </a:t>
            </a:r>
            <a:r>
              <a:rPr lang="en-US" sz="2400" dirty="0">
                <a:solidFill>
                  <a:srgbClr val="0000FF"/>
                </a:solidFill>
                <a:latin typeface="Times New Roman" panose="02020603050405020304" pitchFamily="18" charset="0"/>
                <a:cs typeface="Times New Roman" panose="02020603050405020304" pitchFamily="18" charset="0"/>
              </a:rPr>
              <a:t>where to go from Arad</a:t>
            </a:r>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marL="463550" indent="-463550">
              <a:buFont typeface="Arial" panose="020B0604020202020204" pitchFamily="34" charset="0"/>
              <a:buChar char="•"/>
              <a:tabLst>
                <a:tab pos="404813" algn="l"/>
              </a:tabLst>
            </a:pPr>
            <a:r>
              <a:rPr lang="en-US" sz="2400" dirty="0">
                <a:latin typeface="Times New Roman" panose="02020603050405020304" pitchFamily="18" charset="0"/>
                <a:cs typeface="Times New Roman" panose="02020603050405020304" pitchFamily="18" charset="0"/>
              </a:rPr>
              <a:t>For the </a:t>
            </a:r>
            <a:r>
              <a:rPr lang="en-US" sz="2400" b="1" i="1" dirty="0">
                <a:solidFill>
                  <a:srgbClr val="0000FF"/>
                </a:solidFill>
                <a:latin typeface="Times New Roman" panose="02020603050405020304" pitchFamily="18" charset="0"/>
                <a:cs typeface="Times New Roman" panose="02020603050405020304" pitchFamily="18" charset="0"/>
              </a:rPr>
              <a:t>unknown </a:t>
            </a:r>
            <a:r>
              <a:rPr lang="en-US" sz="2400" dirty="0">
                <a:latin typeface="Times New Roman" panose="02020603050405020304" pitchFamily="18" charset="0"/>
                <a:cs typeface="Times New Roman" panose="02020603050405020304" pitchFamily="18" charset="0"/>
              </a:rPr>
              <a:t>environment,</a:t>
            </a:r>
            <a:r>
              <a:rPr lang="en-US" sz="2400" b="1" i="1"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agent will:</a:t>
            </a:r>
            <a:r>
              <a:rPr lang="en-US" sz="2400" dirty="0">
                <a:solidFill>
                  <a:srgbClr val="0000FF"/>
                </a:solidFill>
                <a:latin typeface="Times New Roman" panose="02020603050405020304" pitchFamily="18" charset="0"/>
                <a:cs typeface="Times New Roman" panose="02020603050405020304" pitchFamily="18" charset="0"/>
              </a:rPr>
              <a:t> </a:t>
            </a:r>
          </a:p>
          <a:p>
            <a:pPr marL="920750" lvl="1" indent="-463550">
              <a:buFont typeface="Wingdings" panose="05000000000000000000" pitchFamily="2" charset="2"/>
              <a:buChar char="§"/>
              <a:tabLst>
                <a:tab pos="404813" algn="l"/>
              </a:tabLst>
            </a:pPr>
            <a:r>
              <a:rPr lang="en-US" sz="2400" dirty="0">
                <a:solidFill>
                  <a:srgbClr val="0000FF"/>
                </a:solidFill>
                <a:latin typeface="Times New Roman" panose="02020603050405020304" pitchFamily="18" charset="0"/>
                <a:cs typeface="Times New Roman" panose="02020603050405020304" pitchFamily="18" charset="0"/>
              </a:rPr>
              <a:t>not know </a:t>
            </a:r>
            <a:r>
              <a:rPr lang="en-US" sz="2400" dirty="0">
                <a:latin typeface="Times New Roman" panose="02020603050405020304" pitchFamily="18" charset="0"/>
                <a:cs typeface="Times New Roman" panose="02020603050405020304" pitchFamily="18" charset="0"/>
              </a:rPr>
              <a:t>which of its possible actions (paths) is best. </a:t>
            </a:r>
          </a:p>
          <a:p>
            <a:pPr marL="920750" lvl="1" indent="-463550">
              <a:buFont typeface="Wingdings" panose="05000000000000000000" pitchFamily="2" charset="2"/>
              <a:buChar char="§"/>
              <a:tabLst>
                <a:tab pos="404813" algn="l"/>
              </a:tabLst>
            </a:pPr>
            <a:r>
              <a:rPr lang="en-US" sz="2400" dirty="0">
                <a:solidFill>
                  <a:srgbClr val="0000FF"/>
                </a:solidFill>
                <a:latin typeface="Times New Roman" panose="02020603050405020304" pitchFamily="18" charset="0"/>
                <a:cs typeface="Times New Roman" panose="02020603050405020304" pitchFamily="18" charset="0"/>
              </a:rPr>
              <a:t>have to try </a:t>
            </a:r>
            <a:r>
              <a:rPr lang="en-US" sz="2400" dirty="0">
                <a:latin typeface="Times New Roman" panose="02020603050405020304" pitchFamily="18" charset="0"/>
                <a:cs typeface="Times New Roman" panose="02020603050405020304" pitchFamily="18" charset="0"/>
              </a:rPr>
              <a:t>one of the actions (paths) of unknown value at random.</a:t>
            </a:r>
          </a:p>
        </p:txBody>
      </p:sp>
      <p:pic>
        <p:nvPicPr>
          <p:cNvPr id="6" name="Picture 5" descr="Image result for smiley face images">
            <a:extLst>
              <a:ext uri="{FF2B5EF4-FFF2-40B4-BE49-F238E27FC236}">
                <a16:creationId xmlns:a16="http://schemas.microsoft.com/office/drawing/2014/main" id="{FAE74A80-EFD1-4CDC-8584-554F45CF153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D20256D-B471-4B99-A055-71FA58A1B88F}"/>
              </a:ext>
            </a:extLst>
          </p:cNvPr>
          <p:cNvSpPr/>
          <p:nvPr/>
        </p:nvSpPr>
        <p:spPr>
          <a:xfrm>
            <a:off x="6185369" y="357680"/>
            <a:ext cx="5124021" cy="1200329"/>
          </a:xfrm>
          <a:prstGeom prst="rect">
            <a:avLst/>
          </a:prstGeom>
        </p:spPr>
        <p:txBody>
          <a:bodyPr wrap="square">
            <a:spAutoFit/>
          </a:bodyPr>
          <a:lstStyle/>
          <a:p>
            <a:r>
              <a:rPr lang="en-US" b="1" dirty="0"/>
              <a:t> if </a:t>
            </a:r>
            <a:r>
              <a:rPr lang="en-US" dirty="0"/>
              <a:t>sequence is empty </a:t>
            </a:r>
            <a:r>
              <a:rPr lang="en-US" b="1" dirty="0"/>
              <a:t>then</a:t>
            </a:r>
          </a:p>
          <a:p>
            <a:r>
              <a:rPr lang="en-US" dirty="0"/>
              <a:t>   	goal = </a:t>
            </a:r>
            <a:r>
              <a:rPr lang="en-US" dirty="0" err="1"/>
              <a:t>FormulateGoal</a:t>
            </a:r>
            <a:r>
              <a:rPr lang="en-US" dirty="0"/>
              <a:t>(state)</a:t>
            </a:r>
          </a:p>
          <a:p>
            <a:r>
              <a:rPr lang="en-US" dirty="0"/>
              <a:t>   	problem = </a:t>
            </a:r>
            <a:r>
              <a:rPr lang="en-US" dirty="0" err="1"/>
              <a:t>FormulateProblem</a:t>
            </a:r>
            <a:r>
              <a:rPr lang="en-US" dirty="0"/>
              <a:t>(state, goal)</a:t>
            </a:r>
          </a:p>
          <a:p>
            <a:r>
              <a:rPr lang="en-US" dirty="0"/>
              <a:t>   	sequence = Search(problem)</a:t>
            </a:r>
          </a:p>
        </p:txBody>
      </p:sp>
    </p:spTree>
    <p:extLst>
      <p:ext uri="{BB962C8B-B14F-4D97-AF65-F5344CB8AC3E}">
        <p14:creationId xmlns:p14="http://schemas.microsoft.com/office/powerpoint/2010/main" val="15165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412B0-4F91-4CF1-A673-FCF911D65297}"/>
              </a:ext>
            </a:extLst>
          </p:cNvPr>
          <p:cNvSpPr/>
          <p:nvPr/>
        </p:nvSpPr>
        <p:spPr>
          <a:xfrm>
            <a:off x="1263677" y="2061920"/>
            <a:ext cx="8936611" cy="107721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The Water Jugs Problem – Another Way for formulating the problem. </a:t>
            </a:r>
          </a:p>
        </p:txBody>
      </p:sp>
    </p:spTree>
    <p:extLst>
      <p:ext uri="{BB962C8B-B14F-4D97-AF65-F5344CB8AC3E}">
        <p14:creationId xmlns:p14="http://schemas.microsoft.com/office/powerpoint/2010/main" val="28356210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8F4031-BEE8-4C5A-A981-E866CC2D3A8D}"/>
              </a:ext>
            </a:extLst>
          </p:cNvPr>
          <p:cNvSpPr/>
          <p:nvPr/>
        </p:nvSpPr>
        <p:spPr>
          <a:xfrm>
            <a:off x="1597806" y="623189"/>
            <a:ext cx="5720446" cy="584775"/>
          </a:xfrm>
          <a:prstGeom prst="rect">
            <a:avLst/>
          </a:prstGeom>
        </p:spPr>
        <p:txBody>
          <a:bodyPr wrap="square">
            <a:spAutoFit/>
          </a:bodyPr>
          <a:lstStyle/>
          <a:p>
            <a:r>
              <a:rPr lang="en-US" sz="3200" dirty="0">
                <a:cs typeface="Times New Roman" panose="02020603050405020304" pitchFamily="18" charset="0"/>
              </a:rPr>
              <a:t>The Water Jugs Problem </a:t>
            </a:r>
          </a:p>
        </p:txBody>
      </p:sp>
      <p:sp>
        <p:nvSpPr>
          <p:cNvPr id="3" name="Rectangle 2">
            <a:extLst>
              <a:ext uri="{FF2B5EF4-FFF2-40B4-BE49-F238E27FC236}">
                <a16:creationId xmlns:a16="http://schemas.microsoft.com/office/drawing/2014/main" id="{8062822D-7D3E-4C45-9C89-3B80114D04D3}"/>
              </a:ext>
            </a:extLst>
          </p:cNvPr>
          <p:cNvSpPr/>
          <p:nvPr/>
        </p:nvSpPr>
        <p:spPr>
          <a:xfrm>
            <a:off x="1666632" y="1408769"/>
            <a:ext cx="8342607" cy="4339650"/>
          </a:xfrm>
          <a:prstGeom prst="rect">
            <a:avLst/>
          </a:prstGeom>
        </p:spPr>
        <p:txBody>
          <a:bodyPr wrap="square">
            <a:spAutoFit/>
          </a:bodyPr>
          <a:lstStyle/>
          <a:p>
            <a:pPr>
              <a:spcAft>
                <a:spcPts val="1200"/>
              </a:spcAft>
            </a:pPr>
            <a:r>
              <a:rPr lang="en-US" sz="2400" b="1" dirty="0">
                <a:latin typeface="Times New Roman" panose="02020603050405020304" pitchFamily="18" charset="0"/>
                <a:cs typeface="Times New Roman" panose="02020603050405020304" pitchFamily="18" charset="0"/>
              </a:rPr>
              <a:t>States</a:t>
            </a:r>
            <a:r>
              <a:rPr lang="en-US" sz="2400" dirty="0">
                <a:latin typeface="Times New Roman" panose="02020603050405020304" pitchFamily="18" charset="0"/>
                <a:cs typeface="Times New Roman" panose="02020603050405020304" pitchFamily="18" charset="0"/>
              </a:rPr>
              <a:t>: Determined by the amount of water in each jug. </a:t>
            </a:r>
          </a:p>
          <a:p>
            <a:pPr>
              <a:spcAft>
                <a:spcPts val="1200"/>
              </a:spcAft>
            </a:pPr>
            <a:r>
              <a:rPr lang="en-US" sz="2400" b="1" dirty="0">
                <a:latin typeface="Times New Roman" panose="02020603050405020304" pitchFamily="18" charset="0"/>
                <a:cs typeface="Times New Roman" panose="02020603050405020304" pitchFamily="18" charset="0"/>
              </a:rPr>
              <a:t>State Representation</a:t>
            </a:r>
            <a:r>
              <a:rPr lang="en-US" sz="2400" dirty="0">
                <a:latin typeface="Times New Roman" panose="02020603050405020304" pitchFamily="18" charset="0"/>
                <a:cs typeface="Times New Roman" panose="02020603050405020304" pitchFamily="18" charset="0"/>
              </a:rPr>
              <a:t>: Two real-valued variables, J3, J4, indicating the amount of water in the two jugs, with the constraints: </a:t>
            </a:r>
          </a:p>
          <a:p>
            <a:pPr>
              <a:spcAft>
                <a:spcPts val="1200"/>
              </a:spcAft>
            </a:pPr>
            <a:r>
              <a:rPr lang="en-US" sz="2400" dirty="0">
                <a:latin typeface="Times New Roman" panose="02020603050405020304" pitchFamily="18" charset="0"/>
                <a:cs typeface="Times New Roman" panose="02020603050405020304" pitchFamily="18" charset="0"/>
              </a:rPr>
              <a:t>	0 ≤ J3 ≤ 3, 0 ≤ J4 ≤ 4 </a:t>
            </a:r>
          </a:p>
          <a:p>
            <a:pPr>
              <a:spcAft>
                <a:spcPts val="1200"/>
              </a:spcAft>
            </a:pPr>
            <a:r>
              <a:rPr lang="en-US" sz="2400" b="1" dirty="0">
                <a:latin typeface="Times New Roman" panose="02020603050405020304" pitchFamily="18" charset="0"/>
                <a:cs typeface="Times New Roman" panose="02020603050405020304" pitchFamily="18" charset="0"/>
              </a:rPr>
              <a:t>Initial State Description: </a:t>
            </a:r>
          </a:p>
          <a:p>
            <a:pPr>
              <a:spcAft>
                <a:spcPts val="1200"/>
              </a:spcAft>
            </a:pPr>
            <a:r>
              <a:rPr lang="en-US" sz="2400" dirty="0">
                <a:latin typeface="Times New Roman" panose="02020603050405020304" pitchFamily="18" charset="0"/>
                <a:cs typeface="Times New Roman" panose="02020603050405020304" pitchFamily="18" charset="0"/>
              </a:rPr>
              <a:t>	J3 = 0, J4 = 0 </a:t>
            </a:r>
          </a:p>
          <a:p>
            <a:pPr>
              <a:spcAft>
                <a:spcPts val="1200"/>
              </a:spcAft>
            </a:pPr>
            <a:r>
              <a:rPr lang="en-US" sz="2400" b="1" dirty="0">
                <a:latin typeface="Times New Roman" panose="02020603050405020304" pitchFamily="18" charset="0"/>
                <a:cs typeface="Times New Roman" panose="02020603050405020304" pitchFamily="18" charset="0"/>
              </a:rPr>
              <a:t>Goal State Description: </a:t>
            </a:r>
          </a:p>
          <a:p>
            <a:pPr>
              <a:spcAft>
                <a:spcPts val="1200"/>
              </a:spcAft>
            </a:pPr>
            <a:r>
              <a:rPr lang="en-US" sz="2400" dirty="0">
                <a:latin typeface="Times New Roman" panose="02020603050405020304" pitchFamily="18" charset="0"/>
                <a:cs typeface="Times New Roman" panose="02020603050405020304" pitchFamily="18" charset="0"/>
              </a:rPr>
              <a:t>	J4 = 2 ⇐ non exhaustive description</a:t>
            </a:r>
          </a:p>
        </p:txBody>
      </p:sp>
    </p:spTree>
    <p:extLst>
      <p:ext uri="{BB962C8B-B14F-4D97-AF65-F5344CB8AC3E}">
        <p14:creationId xmlns:p14="http://schemas.microsoft.com/office/powerpoint/2010/main" val="300733005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1DE62C-6911-486F-B911-9F9AE672E7C9}"/>
              </a:ext>
            </a:extLst>
          </p:cNvPr>
          <p:cNvSpPr/>
          <p:nvPr/>
        </p:nvSpPr>
        <p:spPr>
          <a:xfrm>
            <a:off x="1442389" y="1234314"/>
            <a:ext cx="10200290" cy="5293757"/>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F4: 	fill jug4 from the pump. </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precond</a:t>
            </a:r>
            <a:r>
              <a:rPr lang="en-US" sz="2600" dirty="0">
                <a:latin typeface="Times New Roman" panose="02020603050405020304" pitchFamily="18" charset="0"/>
                <a:cs typeface="Times New Roman" panose="02020603050405020304" pitchFamily="18" charset="0"/>
              </a:rPr>
              <a:t>: J4 &lt; 4 		effect: J′4 = 4 </a:t>
            </a:r>
          </a:p>
          <a:p>
            <a:r>
              <a:rPr lang="en-US" sz="2600" dirty="0">
                <a:latin typeface="Times New Roman" panose="02020603050405020304" pitchFamily="18" charset="0"/>
                <a:cs typeface="Times New Roman" panose="02020603050405020304" pitchFamily="18" charset="0"/>
              </a:rPr>
              <a:t>E4: 	empty jug4 on the ground. </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precond</a:t>
            </a:r>
            <a:r>
              <a:rPr lang="en-US" sz="2600" dirty="0">
                <a:latin typeface="Times New Roman" panose="02020603050405020304" pitchFamily="18" charset="0"/>
                <a:cs typeface="Times New Roman" panose="02020603050405020304" pitchFamily="18" charset="0"/>
              </a:rPr>
              <a:t>: J4 &gt; 0 		effect: J′4 = 0 </a:t>
            </a:r>
          </a:p>
          <a:p>
            <a:r>
              <a:rPr lang="en-US" sz="2600" dirty="0">
                <a:latin typeface="Times New Roman" panose="02020603050405020304" pitchFamily="18" charset="0"/>
                <a:cs typeface="Times New Roman" panose="02020603050405020304" pitchFamily="18" charset="0"/>
              </a:rPr>
              <a:t>E4-3: 	pour water from jug4 into jug3 until jug3 is full. </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precond</a:t>
            </a:r>
            <a:r>
              <a:rPr lang="en-US" sz="2600" dirty="0">
                <a:latin typeface="Times New Roman" panose="02020603050405020304" pitchFamily="18" charset="0"/>
                <a:cs typeface="Times New Roman" panose="02020603050405020304" pitchFamily="18" charset="0"/>
              </a:rPr>
              <a:t>: J3 &lt; 3,		 effect: J′3 = 3, </a:t>
            </a:r>
          </a:p>
          <a:p>
            <a:r>
              <a:rPr lang="en-US" sz="2600" dirty="0">
                <a:latin typeface="Times New Roman" panose="02020603050405020304" pitchFamily="18" charset="0"/>
                <a:cs typeface="Times New Roman" panose="02020603050405020304" pitchFamily="18" charset="0"/>
              </a:rPr>
              <a:t>		    J4 ≥ 3 − J3 		 J′4 = J4 − (3 − J3) </a:t>
            </a:r>
          </a:p>
          <a:p>
            <a:r>
              <a:rPr lang="en-US" sz="2600" dirty="0">
                <a:latin typeface="Times New Roman" panose="02020603050405020304" pitchFamily="18" charset="0"/>
                <a:cs typeface="Times New Roman" panose="02020603050405020304" pitchFamily="18" charset="0"/>
              </a:rPr>
              <a:t>P3-4: 	pour water from jug3 into jug4 until jug4 is full. </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precond</a:t>
            </a:r>
            <a:r>
              <a:rPr lang="en-US" sz="2600" dirty="0">
                <a:latin typeface="Times New Roman" panose="02020603050405020304" pitchFamily="18" charset="0"/>
                <a:cs typeface="Times New Roman" panose="02020603050405020304" pitchFamily="18" charset="0"/>
              </a:rPr>
              <a:t>: J4 &lt; 4, 		effect: J′4 = 4, </a:t>
            </a:r>
          </a:p>
          <a:p>
            <a:r>
              <a:rPr lang="en-US" sz="2600" dirty="0">
                <a:latin typeface="Times New Roman" panose="02020603050405020304" pitchFamily="18" charset="0"/>
                <a:cs typeface="Times New Roman" panose="02020603050405020304" pitchFamily="18" charset="0"/>
              </a:rPr>
              <a:t>		    J3 ≥ 4 − J4 		J′3 = J3 − (4 − J4) </a:t>
            </a:r>
          </a:p>
          <a:p>
            <a:r>
              <a:rPr lang="en-US" sz="2600" dirty="0">
                <a:latin typeface="Times New Roman" panose="02020603050405020304" pitchFamily="18" charset="0"/>
                <a:cs typeface="Times New Roman" panose="02020603050405020304" pitchFamily="18" charset="0"/>
              </a:rPr>
              <a:t>E3-4: 	pour water from jug3 into jug4 until jug3 is empty. </a:t>
            </a: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precond</a:t>
            </a:r>
            <a:r>
              <a:rPr lang="en-US" sz="2600" dirty="0">
                <a:latin typeface="Times New Roman" panose="02020603050405020304" pitchFamily="18" charset="0"/>
                <a:cs typeface="Times New Roman" panose="02020603050405020304" pitchFamily="18" charset="0"/>
              </a:rPr>
              <a:t>: J3 + J4 &lt; 4, 	effect: J′4 = J3 + J4, </a:t>
            </a:r>
          </a:p>
          <a:p>
            <a:r>
              <a:rPr lang="en-US" sz="2600" dirty="0">
                <a:latin typeface="Times New Roman" panose="02020603050405020304" pitchFamily="18" charset="0"/>
                <a:cs typeface="Times New Roman" panose="02020603050405020304" pitchFamily="18" charset="0"/>
              </a:rPr>
              <a:t> 		    J3 &gt; 0 			J′3 = 0</a:t>
            </a:r>
          </a:p>
        </p:txBody>
      </p:sp>
      <p:sp>
        <p:nvSpPr>
          <p:cNvPr id="3" name="Rectangle 2">
            <a:extLst>
              <a:ext uri="{FF2B5EF4-FFF2-40B4-BE49-F238E27FC236}">
                <a16:creationId xmlns:a16="http://schemas.microsoft.com/office/drawing/2014/main" id="{CC922A71-A126-4CEA-BC16-8034D7EA93FE}"/>
              </a:ext>
            </a:extLst>
          </p:cNvPr>
          <p:cNvSpPr/>
          <p:nvPr/>
        </p:nvSpPr>
        <p:spPr>
          <a:xfrm>
            <a:off x="1442388" y="579961"/>
            <a:ext cx="8163005" cy="523220"/>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The Water Jugs Problem: Some of the Operators are:</a:t>
            </a:r>
          </a:p>
        </p:txBody>
      </p:sp>
    </p:spTree>
    <p:extLst>
      <p:ext uri="{BB962C8B-B14F-4D97-AF65-F5344CB8AC3E}">
        <p14:creationId xmlns:p14="http://schemas.microsoft.com/office/powerpoint/2010/main" val="25652654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38344A-DDB2-40B0-9A8E-BD7AFFB45D20}"/>
              </a:ext>
            </a:extLst>
          </p:cNvPr>
          <p:cNvSpPr/>
          <p:nvPr/>
        </p:nvSpPr>
        <p:spPr>
          <a:xfrm>
            <a:off x="1213147" y="462649"/>
            <a:ext cx="5045203" cy="584775"/>
          </a:xfrm>
          <a:prstGeom prst="rect">
            <a:avLst/>
          </a:prstGeom>
        </p:spPr>
        <p:txBody>
          <a:bodyPr wrap="square">
            <a:spAutoFit/>
          </a:bodyPr>
          <a:lstStyle/>
          <a:p>
            <a:r>
              <a:rPr lang="en-US" sz="3200" dirty="0">
                <a:cs typeface="Times New Roman" panose="02020603050405020304" pitchFamily="18" charset="0"/>
              </a:rPr>
              <a:t>The Water Jugs Problem</a:t>
            </a:r>
          </a:p>
        </p:txBody>
      </p:sp>
      <p:sp>
        <p:nvSpPr>
          <p:cNvPr id="3" name="TextBox 2">
            <a:extLst>
              <a:ext uri="{FF2B5EF4-FFF2-40B4-BE49-F238E27FC236}">
                <a16:creationId xmlns:a16="http://schemas.microsoft.com/office/drawing/2014/main" id="{0E3A54EB-81C7-4FAD-B0D2-AFCAA224BE8D}"/>
              </a:ext>
            </a:extLst>
          </p:cNvPr>
          <p:cNvSpPr txBox="1"/>
          <p:nvPr/>
        </p:nvSpPr>
        <p:spPr>
          <a:xfrm>
            <a:off x="1306118" y="1838483"/>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0</a:t>
            </a:r>
          </a:p>
          <a:p>
            <a:r>
              <a:rPr lang="en-US" sz="2600" dirty="0">
                <a:latin typeface="Times New Roman" panose="02020603050405020304" pitchFamily="18" charset="0"/>
                <a:cs typeface="Times New Roman" panose="02020603050405020304" pitchFamily="18" charset="0"/>
              </a:rPr>
              <a:t>J4 = 0</a:t>
            </a:r>
          </a:p>
        </p:txBody>
      </p:sp>
      <p:sp>
        <p:nvSpPr>
          <p:cNvPr id="4" name="TextBox 3">
            <a:extLst>
              <a:ext uri="{FF2B5EF4-FFF2-40B4-BE49-F238E27FC236}">
                <a16:creationId xmlns:a16="http://schemas.microsoft.com/office/drawing/2014/main" id="{E3743BCB-5906-477D-BA0A-DF64A349ECFB}"/>
              </a:ext>
            </a:extLst>
          </p:cNvPr>
          <p:cNvSpPr txBox="1"/>
          <p:nvPr/>
        </p:nvSpPr>
        <p:spPr>
          <a:xfrm>
            <a:off x="3239949" y="183648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US"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J4 = 2</a:t>
            </a:r>
          </a:p>
        </p:txBody>
      </p:sp>
      <p:sp>
        <p:nvSpPr>
          <p:cNvPr id="5" name="Arrow: Right 4">
            <a:extLst>
              <a:ext uri="{FF2B5EF4-FFF2-40B4-BE49-F238E27FC236}">
                <a16:creationId xmlns:a16="http://schemas.microsoft.com/office/drawing/2014/main" id="{6987CDD3-B2AB-4E3B-89AF-CFE103E4329D}"/>
              </a:ext>
            </a:extLst>
          </p:cNvPr>
          <p:cNvSpPr/>
          <p:nvPr/>
        </p:nvSpPr>
        <p:spPr>
          <a:xfrm>
            <a:off x="2451022" y="2211393"/>
            <a:ext cx="607904" cy="168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F69158A-FB0B-464D-9069-EC4C079E0F38}"/>
              </a:ext>
            </a:extLst>
          </p:cNvPr>
          <p:cNvSpPr txBox="1"/>
          <p:nvPr/>
        </p:nvSpPr>
        <p:spPr>
          <a:xfrm>
            <a:off x="1529255" y="1403131"/>
            <a:ext cx="3294993" cy="45720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Problem:</a:t>
            </a:r>
          </a:p>
        </p:txBody>
      </p:sp>
      <p:sp>
        <p:nvSpPr>
          <p:cNvPr id="7" name="TextBox 6">
            <a:extLst>
              <a:ext uri="{FF2B5EF4-FFF2-40B4-BE49-F238E27FC236}">
                <a16:creationId xmlns:a16="http://schemas.microsoft.com/office/drawing/2014/main" id="{4B98042B-B266-4DE0-A7D3-831A32F6C899}"/>
              </a:ext>
            </a:extLst>
          </p:cNvPr>
          <p:cNvSpPr txBox="1"/>
          <p:nvPr/>
        </p:nvSpPr>
        <p:spPr>
          <a:xfrm>
            <a:off x="7351206" y="753382"/>
            <a:ext cx="3294993" cy="457200"/>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Search Graph:</a:t>
            </a:r>
          </a:p>
        </p:txBody>
      </p:sp>
      <p:sp>
        <p:nvSpPr>
          <p:cNvPr id="8" name="TextBox 7">
            <a:extLst>
              <a:ext uri="{FF2B5EF4-FFF2-40B4-BE49-F238E27FC236}">
                <a16:creationId xmlns:a16="http://schemas.microsoft.com/office/drawing/2014/main" id="{454C494C-0EC2-4B3E-8DB0-2B12AA4E8EBC}"/>
              </a:ext>
            </a:extLst>
          </p:cNvPr>
          <p:cNvSpPr txBox="1"/>
          <p:nvPr/>
        </p:nvSpPr>
        <p:spPr>
          <a:xfrm>
            <a:off x="7661379" y="139220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0</a:t>
            </a:r>
          </a:p>
          <a:p>
            <a:r>
              <a:rPr lang="en-US" sz="2600" dirty="0">
                <a:latin typeface="Times New Roman" panose="02020603050405020304" pitchFamily="18" charset="0"/>
                <a:cs typeface="Times New Roman" panose="02020603050405020304" pitchFamily="18" charset="0"/>
              </a:rPr>
              <a:t>J4 = 0</a:t>
            </a:r>
          </a:p>
        </p:txBody>
      </p:sp>
      <p:sp>
        <p:nvSpPr>
          <p:cNvPr id="9" name="TextBox 8">
            <a:extLst>
              <a:ext uri="{FF2B5EF4-FFF2-40B4-BE49-F238E27FC236}">
                <a16:creationId xmlns:a16="http://schemas.microsoft.com/office/drawing/2014/main" id="{3CAEF1BB-2B4D-48CC-9BFD-A123F4B6602B}"/>
              </a:ext>
            </a:extLst>
          </p:cNvPr>
          <p:cNvSpPr txBox="1"/>
          <p:nvPr/>
        </p:nvSpPr>
        <p:spPr>
          <a:xfrm>
            <a:off x="5267245" y="2752883"/>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0</a:t>
            </a:r>
          </a:p>
          <a:p>
            <a:r>
              <a:rPr lang="en-US" sz="2600" dirty="0">
                <a:latin typeface="Times New Roman" panose="02020603050405020304" pitchFamily="18" charset="0"/>
                <a:cs typeface="Times New Roman" panose="02020603050405020304" pitchFamily="18" charset="0"/>
              </a:rPr>
              <a:t>J4 = 4</a:t>
            </a:r>
          </a:p>
        </p:txBody>
      </p:sp>
      <p:sp>
        <p:nvSpPr>
          <p:cNvPr id="10" name="TextBox 9">
            <a:extLst>
              <a:ext uri="{FF2B5EF4-FFF2-40B4-BE49-F238E27FC236}">
                <a16:creationId xmlns:a16="http://schemas.microsoft.com/office/drawing/2014/main" id="{77221DB2-90A4-406A-B02E-A226385CE876}"/>
              </a:ext>
            </a:extLst>
          </p:cNvPr>
          <p:cNvSpPr txBox="1"/>
          <p:nvPr/>
        </p:nvSpPr>
        <p:spPr>
          <a:xfrm>
            <a:off x="4087492" y="414401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3</a:t>
            </a:r>
          </a:p>
          <a:p>
            <a:r>
              <a:rPr lang="en-US" sz="2600" dirty="0">
                <a:latin typeface="Times New Roman" panose="02020603050405020304" pitchFamily="18" charset="0"/>
                <a:cs typeface="Times New Roman" panose="02020603050405020304" pitchFamily="18" charset="0"/>
              </a:rPr>
              <a:t>J4 = 4</a:t>
            </a:r>
          </a:p>
        </p:txBody>
      </p:sp>
      <p:sp>
        <p:nvSpPr>
          <p:cNvPr id="11" name="TextBox 10">
            <a:extLst>
              <a:ext uri="{FF2B5EF4-FFF2-40B4-BE49-F238E27FC236}">
                <a16:creationId xmlns:a16="http://schemas.microsoft.com/office/drawing/2014/main" id="{AA903715-C6BF-409E-8D55-AECE0A877D6F}"/>
              </a:ext>
            </a:extLst>
          </p:cNvPr>
          <p:cNvSpPr txBox="1"/>
          <p:nvPr/>
        </p:nvSpPr>
        <p:spPr>
          <a:xfrm>
            <a:off x="6496427" y="414401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3</a:t>
            </a:r>
          </a:p>
          <a:p>
            <a:r>
              <a:rPr lang="en-US" sz="2600" dirty="0">
                <a:latin typeface="Times New Roman" panose="02020603050405020304" pitchFamily="18" charset="0"/>
                <a:cs typeface="Times New Roman" panose="02020603050405020304" pitchFamily="18" charset="0"/>
              </a:rPr>
              <a:t>J4 = 1</a:t>
            </a:r>
          </a:p>
        </p:txBody>
      </p:sp>
      <p:sp>
        <p:nvSpPr>
          <p:cNvPr id="12" name="TextBox 11">
            <a:extLst>
              <a:ext uri="{FF2B5EF4-FFF2-40B4-BE49-F238E27FC236}">
                <a16:creationId xmlns:a16="http://schemas.microsoft.com/office/drawing/2014/main" id="{59358CD9-072C-4153-B48D-50279B4AF046}"/>
              </a:ext>
            </a:extLst>
          </p:cNvPr>
          <p:cNvSpPr txBox="1"/>
          <p:nvPr/>
        </p:nvSpPr>
        <p:spPr>
          <a:xfrm>
            <a:off x="9444342" y="2752883"/>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3</a:t>
            </a:r>
          </a:p>
          <a:p>
            <a:r>
              <a:rPr lang="en-US" sz="2600" dirty="0">
                <a:latin typeface="Times New Roman" panose="02020603050405020304" pitchFamily="18" charset="0"/>
                <a:cs typeface="Times New Roman" panose="02020603050405020304" pitchFamily="18" charset="0"/>
              </a:rPr>
              <a:t>J4 = 0</a:t>
            </a:r>
          </a:p>
        </p:txBody>
      </p:sp>
      <p:sp>
        <p:nvSpPr>
          <p:cNvPr id="13" name="TextBox 12">
            <a:extLst>
              <a:ext uri="{FF2B5EF4-FFF2-40B4-BE49-F238E27FC236}">
                <a16:creationId xmlns:a16="http://schemas.microsoft.com/office/drawing/2014/main" id="{81B9B22C-6A8C-4324-AFEE-A86B20A118F0}"/>
              </a:ext>
            </a:extLst>
          </p:cNvPr>
          <p:cNvSpPr txBox="1"/>
          <p:nvPr/>
        </p:nvSpPr>
        <p:spPr>
          <a:xfrm>
            <a:off x="8051722" y="414401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3</a:t>
            </a:r>
          </a:p>
          <a:p>
            <a:r>
              <a:rPr lang="en-US" sz="2600" dirty="0">
                <a:latin typeface="Times New Roman" panose="02020603050405020304" pitchFamily="18" charset="0"/>
                <a:cs typeface="Times New Roman" panose="02020603050405020304" pitchFamily="18" charset="0"/>
              </a:rPr>
              <a:t>J4 = 4</a:t>
            </a:r>
          </a:p>
        </p:txBody>
      </p:sp>
      <p:sp>
        <p:nvSpPr>
          <p:cNvPr id="14" name="TextBox 13">
            <a:extLst>
              <a:ext uri="{FF2B5EF4-FFF2-40B4-BE49-F238E27FC236}">
                <a16:creationId xmlns:a16="http://schemas.microsoft.com/office/drawing/2014/main" id="{0C801AD5-331B-4196-8931-F3573A66FFC5}"/>
              </a:ext>
            </a:extLst>
          </p:cNvPr>
          <p:cNvSpPr txBox="1"/>
          <p:nvPr/>
        </p:nvSpPr>
        <p:spPr>
          <a:xfrm>
            <a:off x="10110171" y="4144017"/>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0</a:t>
            </a:r>
          </a:p>
          <a:p>
            <a:r>
              <a:rPr lang="en-US" sz="2600" dirty="0">
                <a:latin typeface="Times New Roman" panose="02020603050405020304" pitchFamily="18" charset="0"/>
                <a:cs typeface="Times New Roman" panose="02020603050405020304" pitchFamily="18" charset="0"/>
              </a:rPr>
              <a:t>J4 = 3</a:t>
            </a:r>
          </a:p>
        </p:txBody>
      </p:sp>
      <p:sp>
        <p:nvSpPr>
          <p:cNvPr id="15" name="TextBox 14">
            <a:extLst>
              <a:ext uri="{FF2B5EF4-FFF2-40B4-BE49-F238E27FC236}">
                <a16:creationId xmlns:a16="http://schemas.microsoft.com/office/drawing/2014/main" id="{7704EFC3-AC6E-4F11-AC16-4A8B45D8C654}"/>
              </a:ext>
            </a:extLst>
          </p:cNvPr>
          <p:cNvSpPr txBox="1"/>
          <p:nvPr/>
        </p:nvSpPr>
        <p:spPr>
          <a:xfrm>
            <a:off x="8998702" y="5489808"/>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3</a:t>
            </a:r>
          </a:p>
          <a:p>
            <a:r>
              <a:rPr lang="en-US" sz="2600" dirty="0">
                <a:latin typeface="Times New Roman" panose="02020603050405020304" pitchFamily="18" charset="0"/>
                <a:cs typeface="Times New Roman" panose="02020603050405020304" pitchFamily="18" charset="0"/>
              </a:rPr>
              <a:t>J4 = 3</a:t>
            </a:r>
          </a:p>
        </p:txBody>
      </p:sp>
      <p:sp>
        <p:nvSpPr>
          <p:cNvPr id="16" name="TextBox 15">
            <a:extLst>
              <a:ext uri="{FF2B5EF4-FFF2-40B4-BE49-F238E27FC236}">
                <a16:creationId xmlns:a16="http://schemas.microsoft.com/office/drawing/2014/main" id="{D2235218-D2CA-418C-A2CD-B461B2BFB15C}"/>
              </a:ext>
            </a:extLst>
          </p:cNvPr>
          <p:cNvSpPr txBox="1"/>
          <p:nvPr/>
        </p:nvSpPr>
        <p:spPr>
          <a:xfrm>
            <a:off x="7205766" y="5489808"/>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2</a:t>
            </a:r>
          </a:p>
          <a:p>
            <a:r>
              <a:rPr lang="en-US" sz="2600" dirty="0">
                <a:latin typeface="Times New Roman" panose="02020603050405020304" pitchFamily="18" charset="0"/>
                <a:cs typeface="Times New Roman" panose="02020603050405020304" pitchFamily="18" charset="0"/>
              </a:rPr>
              <a:t>J4 = 4</a:t>
            </a:r>
          </a:p>
        </p:txBody>
      </p:sp>
      <p:sp>
        <p:nvSpPr>
          <p:cNvPr id="17" name="TextBox 16">
            <a:extLst>
              <a:ext uri="{FF2B5EF4-FFF2-40B4-BE49-F238E27FC236}">
                <a16:creationId xmlns:a16="http://schemas.microsoft.com/office/drawing/2014/main" id="{7B62FDCE-823C-458A-8B06-BF9F2E4FA7C0}"/>
              </a:ext>
            </a:extLst>
          </p:cNvPr>
          <p:cNvSpPr txBox="1"/>
          <p:nvPr/>
        </p:nvSpPr>
        <p:spPr>
          <a:xfrm>
            <a:off x="5315575" y="5489808"/>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2</a:t>
            </a:r>
          </a:p>
          <a:p>
            <a:r>
              <a:rPr lang="en-US" sz="2600" dirty="0">
                <a:latin typeface="Times New Roman" panose="02020603050405020304" pitchFamily="18" charset="0"/>
                <a:cs typeface="Times New Roman" panose="02020603050405020304" pitchFamily="18" charset="0"/>
              </a:rPr>
              <a:t>J4 = 0</a:t>
            </a:r>
          </a:p>
        </p:txBody>
      </p:sp>
      <p:sp>
        <p:nvSpPr>
          <p:cNvPr id="18" name="TextBox 17">
            <a:extLst>
              <a:ext uri="{FF2B5EF4-FFF2-40B4-BE49-F238E27FC236}">
                <a16:creationId xmlns:a16="http://schemas.microsoft.com/office/drawing/2014/main" id="{C6CD5F21-2622-4C54-B5FB-C3D2BA0E1DE2}"/>
              </a:ext>
            </a:extLst>
          </p:cNvPr>
          <p:cNvSpPr txBox="1"/>
          <p:nvPr/>
        </p:nvSpPr>
        <p:spPr>
          <a:xfrm>
            <a:off x="3358836" y="5489808"/>
            <a:ext cx="1072055" cy="89255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latin typeface="Times New Roman" panose="02020603050405020304" pitchFamily="18" charset="0"/>
                <a:cs typeface="Times New Roman" panose="02020603050405020304" pitchFamily="18" charset="0"/>
              </a:rPr>
              <a:t>J3 = 0</a:t>
            </a:r>
          </a:p>
          <a:p>
            <a:r>
              <a:rPr lang="en-US" sz="2600" dirty="0">
                <a:latin typeface="Times New Roman" panose="02020603050405020304" pitchFamily="18" charset="0"/>
                <a:cs typeface="Times New Roman" panose="02020603050405020304" pitchFamily="18" charset="0"/>
              </a:rPr>
              <a:t>J4 = 2</a:t>
            </a:r>
          </a:p>
        </p:txBody>
      </p:sp>
      <p:cxnSp>
        <p:nvCxnSpPr>
          <p:cNvPr id="20" name="Straight Arrow Connector 19">
            <a:extLst>
              <a:ext uri="{FF2B5EF4-FFF2-40B4-BE49-F238E27FC236}">
                <a16:creationId xmlns:a16="http://schemas.microsoft.com/office/drawing/2014/main" id="{9B376C10-CC36-4642-A248-B521AA62CC2B}"/>
              </a:ext>
            </a:extLst>
          </p:cNvPr>
          <p:cNvCxnSpPr>
            <a:stCxn id="8" idx="1"/>
            <a:endCxn id="9" idx="0"/>
          </p:cNvCxnSpPr>
          <p:nvPr/>
        </p:nvCxnSpPr>
        <p:spPr>
          <a:xfrm flipH="1">
            <a:off x="5803273" y="1838483"/>
            <a:ext cx="185810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C6E4451-4501-4918-8688-7DB2A3B01423}"/>
              </a:ext>
            </a:extLst>
          </p:cNvPr>
          <p:cNvCxnSpPr>
            <a:stCxn id="8" idx="3"/>
            <a:endCxn id="12" idx="0"/>
          </p:cNvCxnSpPr>
          <p:nvPr/>
        </p:nvCxnSpPr>
        <p:spPr>
          <a:xfrm>
            <a:off x="8733434" y="1838483"/>
            <a:ext cx="1246936"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B34CA54-B14E-4A9F-921B-D1F538551D99}"/>
              </a:ext>
            </a:extLst>
          </p:cNvPr>
          <p:cNvCxnSpPr>
            <a:stCxn id="9" idx="2"/>
            <a:endCxn id="10" idx="0"/>
          </p:cNvCxnSpPr>
          <p:nvPr/>
        </p:nvCxnSpPr>
        <p:spPr>
          <a:xfrm flipH="1">
            <a:off x="4623520" y="3645435"/>
            <a:ext cx="1179753" cy="49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EB49B850-E7B7-4558-998A-A29C272BFB3F}"/>
              </a:ext>
            </a:extLst>
          </p:cNvPr>
          <p:cNvCxnSpPr>
            <a:stCxn id="9" idx="2"/>
            <a:endCxn id="11" idx="0"/>
          </p:cNvCxnSpPr>
          <p:nvPr/>
        </p:nvCxnSpPr>
        <p:spPr>
          <a:xfrm>
            <a:off x="5803273" y="3645435"/>
            <a:ext cx="1229182" cy="49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5AF4582-42AF-42E1-9B80-26430D2B9D43}"/>
              </a:ext>
            </a:extLst>
          </p:cNvPr>
          <p:cNvCxnSpPr>
            <a:stCxn id="12" idx="2"/>
            <a:endCxn id="13" idx="0"/>
          </p:cNvCxnSpPr>
          <p:nvPr/>
        </p:nvCxnSpPr>
        <p:spPr>
          <a:xfrm flipH="1">
            <a:off x="8587750" y="3645435"/>
            <a:ext cx="1392620" cy="49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237ED4EB-83FC-4FB0-85BB-B4D7D3957462}"/>
              </a:ext>
            </a:extLst>
          </p:cNvPr>
          <p:cNvCxnSpPr>
            <a:stCxn id="12" idx="2"/>
            <a:endCxn id="14" idx="0"/>
          </p:cNvCxnSpPr>
          <p:nvPr/>
        </p:nvCxnSpPr>
        <p:spPr>
          <a:xfrm>
            <a:off x="9980370" y="3645435"/>
            <a:ext cx="665829" cy="4985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DC20D58-816E-46A1-815C-E6BAC4899CE6}"/>
              </a:ext>
            </a:extLst>
          </p:cNvPr>
          <p:cNvCxnSpPr>
            <a:stCxn id="14" idx="2"/>
            <a:endCxn id="15" idx="0"/>
          </p:cNvCxnSpPr>
          <p:nvPr/>
        </p:nvCxnSpPr>
        <p:spPr>
          <a:xfrm flipH="1">
            <a:off x="9534730" y="5036569"/>
            <a:ext cx="1111469" cy="453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659CCE5-0465-41EF-848D-408716E7C0B4}"/>
              </a:ext>
            </a:extLst>
          </p:cNvPr>
          <p:cNvCxnSpPr>
            <a:stCxn id="15" idx="1"/>
            <a:endCxn id="16" idx="3"/>
          </p:cNvCxnSpPr>
          <p:nvPr/>
        </p:nvCxnSpPr>
        <p:spPr>
          <a:xfrm flipH="1">
            <a:off x="8277821" y="5936084"/>
            <a:ext cx="720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46F50D7-E2BF-4ADD-93F6-0B8F4B40C789}"/>
              </a:ext>
            </a:extLst>
          </p:cNvPr>
          <p:cNvCxnSpPr>
            <a:cxnSpLocks/>
            <a:endCxn id="17" idx="3"/>
          </p:cNvCxnSpPr>
          <p:nvPr/>
        </p:nvCxnSpPr>
        <p:spPr>
          <a:xfrm flipH="1">
            <a:off x="6387630" y="5936084"/>
            <a:ext cx="81813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C9BB66A2-2CB4-4473-8553-8AB4074A92D7}"/>
              </a:ext>
            </a:extLst>
          </p:cNvPr>
          <p:cNvCxnSpPr>
            <a:cxnSpLocks/>
            <a:endCxn id="18" idx="3"/>
          </p:cNvCxnSpPr>
          <p:nvPr/>
        </p:nvCxnSpPr>
        <p:spPr>
          <a:xfrm flipH="1">
            <a:off x="4430891" y="5936084"/>
            <a:ext cx="88468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17D4533-AD12-42A4-997B-638AFAAB8874}"/>
              </a:ext>
            </a:extLst>
          </p:cNvPr>
          <p:cNvSpPr txBox="1"/>
          <p:nvPr/>
        </p:nvSpPr>
        <p:spPr>
          <a:xfrm>
            <a:off x="6258350" y="1833207"/>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F4</a:t>
            </a:r>
          </a:p>
        </p:txBody>
      </p:sp>
      <p:sp>
        <p:nvSpPr>
          <p:cNvPr id="40" name="TextBox 39">
            <a:extLst>
              <a:ext uri="{FF2B5EF4-FFF2-40B4-BE49-F238E27FC236}">
                <a16:creationId xmlns:a16="http://schemas.microsoft.com/office/drawing/2014/main" id="{A97BA2A0-5EAE-4E18-B14B-C47F288F17CA}"/>
              </a:ext>
            </a:extLst>
          </p:cNvPr>
          <p:cNvSpPr txBox="1"/>
          <p:nvPr/>
        </p:nvSpPr>
        <p:spPr>
          <a:xfrm>
            <a:off x="9262159" y="1859089"/>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F3</a:t>
            </a:r>
          </a:p>
        </p:txBody>
      </p:sp>
      <p:sp>
        <p:nvSpPr>
          <p:cNvPr id="41" name="TextBox 40">
            <a:extLst>
              <a:ext uri="{FF2B5EF4-FFF2-40B4-BE49-F238E27FC236}">
                <a16:creationId xmlns:a16="http://schemas.microsoft.com/office/drawing/2014/main" id="{52295C4D-4832-470C-A19E-3A66849BBBBF}"/>
              </a:ext>
            </a:extLst>
          </p:cNvPr>
          <p:cNvSpPr txBox="1"/>
          <p:nvPr/>
        </p:nvSpPr>
        <p:spPr>
          <a:xfrm>
            <a:off x="4610250" y="3595535"/>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F3</a:t>
            </a:r>
          </a:p>
        </p:txBody>
      </p:sp>
      <p:sp>
        <p:nvSpPr>
          <p:cNvPr id="42" name="TextBox 41">
            <a:extLst>
              <a:ext uri="{FF2B5EF4-FFF2-40B4-BE49-F238E27FC236}">
                <a16:creationId xmlns:a16="http://schemas.microsoft.com/office/drawing/2014/main" id="{E5BAFB1C-DB74-4B5B-8056-5C6D7A2E20FB}"/>
              </a:ext>
            </a:extLst>
          </p:cNvPr>
          <p:cNvSpPr txBox="1"/>
          <p:nvPr/>
        </p:nvSpPr>
        <p:spPr>
          <a:xfrm>
            <a:off x="6459952" y="3595534"/>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P4-3</a:t>
            </a:r>
          </a:p>
        </p:txBody>
      </p:sp>
      <p:sp>
        <p:nvSpPr>
          <p:cNvPr id="43" name="TextBox 42">
            <a:extLst>
              <a:ext uri="{FF2B5EF4-FFF2-40B4-BE49-F238E27FC236}">
                <a16:creationId xmlns:a16="http://schemas.microsoft.com/office/drawing/2014/main" id="{792EC91B-2884-4D98-A129-63A41944BDD0}"/>
              </a:ext>
            </a:extLst>
          </p:cNvPr>
          <p:cNvSpPr txBox="1"/>
          <p:nvPr/>
        </p:nvSpPr>
        <p:spPr>
          <a:xfrm>
            <a:off x="4326195" y="4962391"/>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44" name="TextBox 43">
            <a:extLst>
              <a:ext uri="{FF2B5EF4-FFF2-40B4-BE49-F238E27FC236}">
                <a16:creationId xmlns:a16="http://schemas.microsoft.com/office/drawing/2014/main" id="{6A61168A-FC35-4963-9FB0-B9AFBC16CA3C}"/>
              </a:ext>
            </a:extLst>
          </p:cNvPr>
          <p:cNvSpPr txBox="1"/>
          <p:nvPr/>
        </p:nvSpPr>
        <p:spPr>
          <a:xfrm>
            <a:off x="6563974" y="4962390"/>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45" name="TextBox 44">
            <a:extLst>
              <a:ext uri="{FF2B5EF4-FFF2-40B4-BE49-F238E27FC236}">
                <a16:creationId xmlns:a16="http://schemas.microsoft.com/office/drawing/2014/main" id="{FE2082AC-F109-4984-BF50-2E8862FAD2CD}"/>
              </a:ext>
            </a:extLst>
          </p:cNvPr>
          <p:cNvSpPr txBox="1"/>
          <p:nvPr/>
        </p:nvSpPr>
        <p:spPr>
          <a:xfrm>
            <a:off x="8122695" y="4942878"/>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t>
            </a:r>
          </a:p>
        </p:txBody>
      </p:sp>
      <p:sp>
        <p:nvSpPr>
          <p:cNvPr id="46" name="TextBox 45">
            <a:extLst>
              <a:ext uri="{FF2B5EF4-FFF2-40B4-BE49-F238E27FC236}">
                <a16:creationId xmlns:a16="http://schemas.microsoft.com/office/drawing/2014/main" id="{B10A7E85-EF52-4445-8C27-691C08093D08}"/>
              </a:ext>
            </a:extLst>
          </p:cNvPr>
          <p:cNvSpPr txBox="1"/>
          <p:nvPr/>
        </p:nvSpPr>
        <p:spPr>
          <a:xfrm>
            <a:off x="8583326" y="3579620"/>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F4</a:t>
            </a:r>
          </a:p>
        </p:txBody>
      </p:sp>
      <p:sp>
        <p:nvSpPr>
          <p:cNvPr id="47" name="TextBox 46">
            <a:extLst>
              <a:ext uri="{FF2B5EF4-FFF2-40B4-BE49-F238E27FC236}">
                <a16:creationId xmlns:a16="http://schemas.microsoft.com/office/drawing/2014/main" id="{ECB10F9F-B9B8-40AF-9ECB-F675B24B890B}"/>
              </a:ext>
            </a:extLst>
          </p:cNvPr>
          <p:cNvSpPr txBox="1"/>
          <p:nvPr/>
        </p:nvSpPr>
        <p:spPr>
          <a:xfrm>
            <a:off x="10370763" y="3590920"/>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E3-4</a:t>
            </a:r>
          </a:p>
        </p:txBody>
      </p:sp>
      <p:sp>
        <p:nvSpPr>
          <p:cNvPr id="48" name="TextBox 47">
            <a:extLst>
              <a:ext uri="{FF2B5EF4-FFF2-40B4-BE49-F238E27FC236}">
                <a16:creationId xmlns:a16="http://schemas.microsoft.com/office/drawing/2014/main" id="{C92E2C08-01B6-47BD-8829-C95C10ACF378}"/>
              </a:ext>
            </a:extLst>
          </p:cNvPr>
          <p:cNvSpPr txBox="1"/>
          <p:nvPr/>
        </p:nvSpPr>
        <p:spPr>
          <a:xfrm>
            <a:off x="9475774" y="4934509"/>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F3</a:t>
            </a:r>
          </a:p>
        </p:txBody>
      </p:sp>
      <p:sp>
        <p:nvSpPr>
          <p:cNvPr id="49" name="TextBox 48">
            <a:extLst>
              <a:ext uri="{FF2B5EF4-FFF2-40B4-BE49-F238E27FC236}">
                <a16:creationId xmlns:a16="http://schemas.microsoft.com/office/drawing/2014/main" id="{643D5246-6250-4D65-B0B6-937CAC168384}"/>
              </a:ext>
            </a:extLst>
          </p:cNvPr>
          <p:cNvSpPr txBox="1"/>
          <p:nvPr/>
        </p:nvSpPr>
        <p:spPr>
          <a:xfrm>
            <a:off x="8259124" y="5498177"/>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P3-4</a:t>
            </a:r>
          </a:p>
        </p:txBody>
      </p:sp>
      <p:sp>
        <p:nvSpPr>
          <p:cNvPr id="50" name="TextBox 49">
            <a:extLst>
              <a:ext uri="{FF2B5EF4-FFF2-40B4-BE49-F238E27FC236}">
                <a16:creationId xmlns:a16="http://schemas.microsoft.com/office/drawing/2014/main" id="{94F70221-A801-46D8-A604-28F6C86A97A6}"/>
              </a:ext>
            </a:extLst>
          </p:cNvPr>
          <p:cNvSpPr txBox="1"/>
          <p:nvPr/>
        </p:nvSpPr>
        <p:spPr>
          <a:xfrm>
            <a:off x="6521251" y="5479322"/>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E4</a:t>
            </a:r>
          </a:p>
        </p:txBody>
      </p:sp>
      <p:sp>
        <p:nvSpPr>
          <p:cNvPr id="51" name="TextBox 50">
            <a:extLst>
              <a:ext uri="{FF2B5EF4-FFF2-40B4-BE49-F238E27FC236}">
                <a16:creationId xmlns:a16="http://schemas.microsoft.com/office/drawing/2014/main" id="{5A380527-CC36-4061-A3C8-E667040551BB}"/>
              </a:ext>
            </a:extLst>
          </p:cNvPr>
          <p:cNvSpPr txBox="1"/>
          <p:nvPr/>
        </p:nvSpPr>
        <p:spPr>
          <a:xfrm>
            <a:off x="4467506" y="5498176"/>
            <a:ext cx="830752" cy="457201"/>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E3-4</a:t>
            </a:r>
          </a:p>
        </p:txBody>
      </p:sp>
    </p:spTree>
    <p:extLst>
      <p:ext uri="{BB962C8B-B14F-4D97-AF65-F5344CB8AC3E}">
        <p14:creationId xmlns:p14="http://schemas.microsoft.com/office/powerpoint/2010/main" val="62618249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DB60CD-AF90-499E-8660-B876A620FBC2}"/>
              </a:ext>
            </a:extLst>
          </p:cNvPr>
          <p:cNvSpPr/>
          <p:nvPr/>
        </p:nvSpPr>
        <p:spPr>
          <a:xfrm>
            <a:off x="1133616" y="564196"/>
            <a:ext cx="4908460" cy="584775"/>
          </a:xfrm>
          <a:prstGeom prst="rect">
            <a:avLst/>
          </a:prstGeom>
        </p:spPr>
        <p:txBody>
          <a:bodyPr wrap="none">
            <a:spAutoFit/>
          </a:bodyPr>
          <a:lstStyle/>
          <a:p>
            <a:r>
              <a:rPr lang="en-US" sz="3200" dirty="0">
                <a:cs typeface="Times New Roman" panose="02020603050405020304" pitchFamily="18" charset="0"/>
              </a:rPr>
              <a:t>Real-World Search Problems</a:t>
            </a:r>
          </a:p>
        </p:txBody>
      </p:sp>
      <p:sp>
        <p:nvSpPr>
          <p:cNvPr id="3" name="Rectangle 2">
            <a:extLst>
              <a:ext uri="{FF2B5EF4-FFF2-40B4-BE49-F238E27FC236}">
                <a16:creationId xmlns:a16="http://schemas.microsoft.com/office/drawing/2014/main" id="{70477F09-BFA5-472F-9D3A-9B95FFC906CE}"/>
              </a:ext>
            </a:extLst>
          </p:cNvPr>
          <p:cNvSpPr/>
          <p:nvPr/>
        </p:nvSpPr>
        <p:spPr>
          <a:xfrm>
            <a:off x="1133616" y="1379577"/>
            <a:ext cx="10011103" cy="4785926"/>
          </a:xfrm>
          <a:prstGeom prst="rect">
            <a:avLst/>
          </a:prstGeom>
        </p:spPr>
        <p:txBody>
          <a:bodyPr wrap="square">
            <a:spAutoFit/>
          </a:bodyPr>
          <a:lstStyle/>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Route Finding </a:t>
            </a:r>
          </a:p>
          <a:p>
            <a:pPr>
              <a:spcAft>
                <a:spcPts val="1200"/>
              </a:spcAft>
            </a:pPr>
            <a:r>
              <a:rPr lang="en-US" sz="2400" dirty="0">
                <a:latin typeface="Times New Roman" panose="02020603050405020304" pitchFamily="18" charset="0"/>
                <a:cs typeface="Times New Roman" panose="02020603050405020304" pitchFamily="18" charset="0"/>
              </a:rPr>
              <a:t>	(computer networks, airline travel planning systems, . . . )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Travelling Salesman Optimization Problem </a:t>
            </a:r>
          </a:p>
          <a:p>
            <a:pPr>
              <a:spcAft>
                <a:spcPts val="1200"/>
              </a:spcAft>
            </a:pPr>
            <a:r>
              <a:rPr lang="en-US" sz="2400" dirty="0">
                <a:latin typeface="Times New Roman" panose="02020603050405020304" pitchFamily="18" charset="0"/>
                <a:cs typeface="Times New Roman" panose="02020603050405020304" pitchFamily="18" charset="0"/>
              </a:rPr>
              <a:t>	(package delivery, automatic drills, . . . )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Layout Problems </a:t>
            </a:r>
          </a:p>
          <a:p>
            <a:pPr>
              <a:spcAft>
                <a:spcPts val="1200"/>
              </a:spcAft>
            </a:pPr>
            <a:r>
              <a:rPr lang="en-US" sz="2400" dirty="0">
                <a:latin typeface="Times New Roman" panose="02020603050405020304" pitchFamily="18" charset="0"/>
                <a:cs typeface="Times New Roman" panose="02020603050405020304" pitchFamily="18" charset="0"/>
              </a:rPr>
              <a:t>	(VLSI layout, furniture layout, packaging, . . . )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Assembly Sequencing </a:t>
            </a:r>
          </a:p>
          <a:p>
            <a:pPr>
              <a:spcAft>
                <a:spcPts val="1200"/>
              </a:spcAft>
            </a:pPr>
            <a:r>
              <a:rPr lang="en-US" sz="2400" dirty="0">
                <a:latin typeface="Times New Roman" panose="02020603050405020304" pitchFamily="18" charset="0"/>
                <a:cs typeface="Times New Roman" panose="02020603050405020304" pitchFamily="18" charset="0"/>
              </a:rPr>
              <a:t>	(assembly of electric motors, . . . ) </a:t>
            </a:r>
          </a:p>
          <a:p>
            <a:pPr marL="457200"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Task Scheduling </a:t>
            </a:r>
          </a:p>
          <a:p>
            <a:pPr>
              <a:spcAft>
                <a:spcPts val="1200"/>
              </a:spcAft>
            </a:pPr>
            <a:r>
              <a:rPr lang="en-US" sz="2400" dirty="0">
                <a:latin typeface="Times New Roman" panose="02020603050405020304" pitchFamily="18" charset="0"/>
                <a:cs typeface="Times New Roman" panose="02020603050405020304" pitchFamily="18" charset="0"/>
              </a:rPr>
              <a:t>	(manufacturing, timetables, . . . )</a:t>
            </a:r>
          </a:p>
        </p:txBody>
      </p:sp>
    </p:spTree>
    <p:extLst>
      <p:ext uri="{BB962C8B-B14F-4D97-AF65-F5344CB8AC3E}">
        <p14:creationId xmlns:p14="http://schemas.microsoft.com/office/powerpoint/2010/main" val="645381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1308" y="188144"/>
            <a:ext cx="5919105" cy="1325563"/>
          </a:xfrm>
        </p:spPr>
        <p:txBody>
          <a:bodyPr>
            <a:normAutofit/>
          </a:bodyPr>
          <a:lstStyle/>
          <a:p>
            <a:r>
              <a:rPr lang="en-US" sz="3200" dirty="0">
                <a:latin typeface="+mn-lt"/>
              </a:rPr>
              <a:t>More Sample Search Problems</a:t>
            </a:r>
          </a:p>
        </p:txBody>
      </p:sp>
      <p:sp>
        <p:nvSpPr>
          <p:cNvPr id="3" name="Content Placeholder 2"/>
          <p:cNvSpPr>
            <a:spLocks noGrp="1"/>
          </p:cNvSpPr>
          <p:nvPr>
            <p:ph idx="4294967295"/>
          </p:nvPr>
        </p:nvSpPr>
        <p:spPr>
          <a:xfrm>
            <a:off x="3106994" y="2000865"/>
            <a:ext cx="5715000" cy="3505200"/>
          </a:xfrm>
        </p:spPr>
        <p:txBody>
          <a:bodyPr>
            <a:normAutofit/>
          </a:bodyPr>
          <a:lstStyle/>
          <a:p>
            <a:pPr>
              <a:spcAft>
                <a:spcPts val="600"/>
              </a:spcAft>
            </a:pPr>
            <a:r>
              <a:rPr lang="en-US" sz="2400" dirty="0">
                <a:latin typeface="Times New Roman" panose="02020603050405020304" pitchFamily="18" charset="0"/>
                <a:cs typeface="Times New Roman" panose="02020603050405020304" pitchFamily="18" charset="0"/>
              </a:rPr>
              <a:t>Graph coloring</a:t>
            </a:r>
          </a:p>
          <a:p>
            <a:pPr>
              <a:spcAft>
                <a:spcPts val="600"/>
              </a:spcAft>
            </a:pPr>
            <a:r>
              <a:rPr lang="en-US" sz="2400" dirty="0">
                <a:latin typeface="Times New Roman" panose="02020603050405020304" pitchFamily="18" charset="0"/>
                <a:cs typeface="Times New Roman" panose="02020603050405020304" pitchFamily="18" charset="0"/>
              </a:rPr>
              <a:t>Protein folding</a:t>
            </a:r>
          </a:p>
          <a:p>
            <a:pPr>
              <a:spcAft>
                <a:spcPts val="600"/>
              </a:spcAft>
            </a:pPr>
            <a:r>
              <a:rPr lang="en-US" sz="2400" dirty="0">
                <a:latin typeface="Times New Roman" panose="02020603050405020304" pitchFamily="18" charset="0"/>
                <a:cs typeface="Times New Roman" panose="02020603050405020304" pitchFamily="18" charset="0"/>
              </a:rPr>
              <a:t>Game playing</a:t>
            </a:r>
          </a:p>
          <a:p>
            <a:pPr>
              <a:spcAft>
                <a:spcPts val="600"/>
              </a:spcAft>
            </a:pPr>
            <a:r>
              <a:rPr lang="en-US" sz="2400" dirty="0">
                <a:latin typeface="Times New Roman" panose="02020603050405020304" pitchFamily="18" charset="0"/>
                <a:cs typeface="Times New Roman" panose="02020603050405020304" pitchFamily="18" charset="0"/>
              </a:rPr>
              <a:t>Airline travel</a:t>
            </a:r>
          </a:p>
          <a:p>
            <a:pPr>
              <a:spcAft>
                <a:spcPts val="600"/>
              </a:spcAft>
            </a:pPr>
            <a:r>
              <a:rPr lang="en-US" sz="2400" dirty="0">
                <a:latin typeface="Times New Roman" panose="02020603050405020304" pitchFamily="18" charset="0"/>
                <a:cs typeface="Times New Roman" panose="02020603050405020304" pitchFamily="18" charset="0"/>
              </a:rPr>
              <a:t>Proving algebraic equalities</a:t>
            </a:r>
          </a:p>
          <a:p>
            <a:pPr>
              <a:spcAft>
                <a:spcPts val="600"/>
              </a:spcAft>
            </a:pPr>
            <a:r>
              <a:rPr lang="en-US" sz="2400" dirty="0">
                <a:latin typeface="Times New Roman" panose="02020603050405020304" pitchFamily="18" charset="0"/>
                <a:cs typeface="Times New Roman" panose="02020603050405020304" pitchFamily="18" charset="0"/>
              </a:rPr>
              <a:t>Robot motion planning</a:t>
            </a:r>
          </a:p>
        </p:txBody>
      </p:sp>
    </p:spTree>
    <p:extLst>
      <p:ext uri="{BB962C8B-B14F-4D97-AF65-F5344CB8AC3E}">
        <p14:creationId xmlns:p14="http://schemas.microsoft.com/office/powerpoint/2010/main" val="1392231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3A117E5-57CC-4A26-B9DA-1EF64DB00990}"/>
              </a:ext>
            </a:extLst>
          </p:cNvPr>
          <p:cNvSpPr/>
          <p:nvPr/>
        </p:nvSpPr>
        <p:spPr>
          <a:xfrm>
            <a:off x="1460936" y="948690"/>
            <a:ext cx="7958366" cy="5447645"/>
          </a:xfrm>
          <a:prstGeom prst="rect">
            <a:avLst/>
          </a:prstGeom>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A problem’s solution is </a:t>
            </a:r>
            <a:r>
              <a:rPr lang="en-US" sz="2400" i="1" dirty="0">
                <a:latin typeface="Times New Roman" panose="02020603050405020304" pitchFamily="18" charset="0"/>
                <a:cs typeface="Times New Roman" panose="02020603050405020304" pitchFamily="18" charset="0"/>
              </a:rPr>
              <a:t>a description of how to reach a goal</a:t>
            </a:r>
            <a:r>
              <a:rPr lang="en-US" sz="2400" dirty="0">
                <a:latin typeface="Times New Roman" panose="02020603050405020304" pitchFamily="18" charset="0"/>
                <a:cs typeface="Times New Roman" panose="02020603050405020304" pitchFamily="18" charset="0"/>
              </a:rPr>
              <a:t> state from the initial state: </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Examples:</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n-puzzle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route-finding problem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assembly sequencing </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Occasionally, a problem’s solution is simply </a:t>
            </a:r>
            <a:r>
              <a:rPr lang="en-US" sz="2400" i="1" dirty="0">
                <a:latin typeface="Times New Roman" panose="02020603050405020304" pitchFamily="18" charset="0"/>
                <a:cs typeface="Times New Roman" panose="02020603050405020304" pitchFamily="18" charset="0"/>
              </a:rPr>
              <a:t>a description of the goal </a:t>
            </a:r>
            <a:r>
              <a:rPr lang="en-US" sz="2400" dirty="0">
                <a:latin typeface="Times New Roman" panose="02020603050405020304" pitchFamily="18" charset="0"/>
                <a:cs typeface="Times New Roman" panose="02020603050405020304" pitchFamily="18" charset="0"/>
              </a:rPr>
              <a:t>state itself: </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Examples:</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8-queen problem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scheduling problems </a:t>
            </a:r>
          </a:p>
          <a:p>
            <a:pPr marL="914400" lvl="1" indent="-4572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layout problems</a:t>
            </a:r>
          </a:p>
        </p:txBody>
      </p:sp>
      <p:sp>
        <p:nvSpPr>
          <p:cNvPr id="3" name="Rectangle 2">
            <a:extLst>
              <a:ext uri="{FF2B5EF4-FFF2-40B4-BE49-F238E27FC236}">
                <a16:creationId xmlns:a16="http://schemas.microsoft.com/office/drawing/2014/main" id="{3A59603B-AAFB-47BD-B4A1-C490CB994CC2}"/>
              </a:ext>
            </a:extLst>
          </p:cNvPr>
          <p:cNvSpPr/>
          <p:nvPr/>
        </p:nvSpPr>
        <p:spPr>
          <a:xfrm>
            <a:off x="1460936" y="363915"/>
            <a:ext cx="3659703" cy="584775"/>
          </a:xfrm>
          <a:prstGeom prst="rect">
            <a:avLst/>
          </a:prstGeom>
        </p:spPr>
        <p:txBody>
          <a:bodyPr wrap="square">
            <a:spAutoFit/>
          </a:bodyPr>
          <a:lstStyle/>
          <a:p>
            <a:r>
              <a:rPr lang="en-US" sz="3200" dirty="0">
                <a:cs typeface="Times New Roman" panose="02020603050405020304" pitchFamily="18" charset="0"/>
              </a:rPr>
              <a:t>Problem Solution</a:t>
            </a:r>
          </a:p>
        </p:txBody>
      </p:sp>
    </p:spTree>
    <p:extLst>
      <p:ext uri="{BB962C8B-B14F-4D97-AF65-F5344CB8AC3E}">
        <p14:creationId xmlns:p14="http://schemas.microsoft.com/office/powerpoint/2010/main" val="375715303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C006A-9C70-41C5-9333-6EBD42E7D1BE}"/>
              </a:ext>
            </a:extLst>
          </p:cNvPr>
          <p:cNvSpPr txBox="1">
            <a:spLocks/>
          </p:cNvSpPr>
          <p:nvPr/>
        </p:nvSpPr>
        <p:spPr>
          <a:xfrm>
            <a:off x="3037986" y="2766218"/>
            <a:ext cx="5362302"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dirty="0">
                <a:latin typeface="+mn-lt"/>
              </a:rPr>
              <a:t>Other Problem Examples for References</a:t>
            </a:r>
          </a:p>
        </p:txBody>
      </p:sp>
    </p:spTree>
    <p:extLst>
      <p:ext uri="{BB962C8B-B14F-4D97-AF65-F5344CB8AC3E}">
        <p14:creationId xmlns:p14="http://schemas.microsoft.com/office/powerpoint/2010/main" val="16124770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858" y="164829"/>
            <a:ext cx="8088086" cy="1225060"/>
          </a:xfrm>
        </p:spPr>
        <p:txBody>
          <a:bodyPr>
            <a:normAutofit/>
          </a:bodyPr>
          <a:lstStyle/>
          <a:p>
            <a:r>
              <a:rPr lang="en-US" sz="3200" dirty="0">
                <a:solidFill>
                  <a:srgbClr val="FF0000"/>
                </a:solidFill>
                <a:latin typeface="+mn-lt"/>
              </a:rPr>
              <a:t>Example Problems – Robot Assembly</a:t>
            </a:r>
          </a:p>
        </p:txBody>
      </p:sp>
      <p:sp>
        <p:nvSpPr>
          <p:cNvPr id="4" name="TextBox 3"/>
          <p:cNvSpPr txBox="1"/>
          <p:nvPr/>
        </p:nvSpPr>
        <p:spPr>
          <a:xfrm>
            <a:off x="6396445" y="1658984"/>
            <a:ext cx="5027459" cy="4154984"/>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real-valued coordinates of</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 robot joint angles</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 parts of the object to be assembled</a:t>
            </a: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Operators/Actions:  </a:t>
            </a:r>
            <a:r>
              <a:rPr lang="en-US" sz="2400" dirty="0">
                <a:latin typeface="Times New Roman" panose="02020603050405020304" pitchFamily="18" charset="0"/>
                <a:cs typeface="Times New Roman" panose="02020603050405020304" pitchFamily="18" charset="0"/>
              </a:rPr>
              <a:t>rotation of joint angles -</a:t>
            </a:r>
            <a:r>
              <a:rPr lang="en-US" altLang="en-US" sz="2400" dirty="0">
                <a:latin typeface="Times New Roman" panose="02020603050405020304" pitchFamily="18" charset="0"/>
                <a:cs typeface="Times New Roman" panose="02020603050405020304" pitchFamily="18" charset="0"/>
              </a:rPr>
              <a:t> continuous motions of robot joints</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Goal test:  </a:t>
            </a:r>
            <a:r>
              <a:rPr lang="en-US" sz="2400" dirty="0">
                <a:latin typeface="Times New Roman" panose="02020603050405020304" pitchFamily="18" charset="0"/>
                <a:cs typeface="Times New Roman" panose="02020603050405020304" pitchFamily="18" charset="0"/>
              </a:rPr>
              <a:t>complete assembly</a:t>
            </a:r>
          </a:p>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time to complete assembly</a:t>
            </a:r>
          </a:p>
        </p:txBody>
      </p:sp>
      <p:pic>
        <p:nvPicPr>
          <p:cNvPr id="3074" name="Picture 2"/>
          <p:cNvPicPr>
            <a:picLocks noChangeAspect="1" noChangeArrowheads="1"/>
          </p:cNvPicPr>
          <p:nvPr/>
        </p:nvPicPr>
        <p:blipFill>
          <a:blip r:embed="rId2" cstate="print"/>
          <a:srcRect/>
          <a:stretch>
            <a:fillRect/>
          </a:stretch>
        </p:blipFill>
        <p:spPr bwMode="auto">
          <a:xfrm>
            <a:off x="442629" y="1937656"/>
            <a:ext cx="5987998" cy="2994108"/>
          </a:xfrm>
          <a:prstGeom prst="rect">
            <a:avLst/>
          </a:prstGeom>
          <a:noFill/>
          <a:ln w="9525">
            <a:noFill/>
            <a:miter lim="800000"/>
            <a:headEnd/>
            <a:tailEnd/>
          </a:ln>
          <a:effectLst/>
        </p:spPr>
      </p:pic>
    </p:spTree>
    <p:extLst>
      <p:ext uri="{BB962C8B-B14F-4D97-AF65-F5344CB8AC3E}">
        <p14:creationId xmlns:p14="http://schemas.microsoft.com/office/powerpoint/2010/main" val="15681656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363" y="111399"/>
            <a:ext cx="7310284" cy="1143000"/>
          </a:xfrm>
        </p:spPr>
        <p:txBody>
          <a:bodyPr>
            <a:normAutofit/>
          </a:bodyPr>
          <a:lstStyle/>
          <a:p>
            <a:r>
              <a:rPr lang="en-US" sz="3200" dirty="0">
                <a:latin typeface="+mn-lt"/>
              </a:rPr>
              <a:t>Example Problems – Towers of Hanoi</a:t>
            </a:r>
          </a:p>
        </p:txBody>
      </p:sp>
      <p:sp>
        <p:nvSpPr>
          <p:cNvPr id="4" name="TextBox 3"/>
          <p:cNvSpPr txBox="1"/>
          <p:nvPr/>
        </p:nvSpPr>
        <p:spPr>
          <a:xfrm>
            <a:off x="6274622" y="1254399"/>
            <a:ext cx="5155378" cy="5632311"/>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combinations of poles and disks</a:t>
            </a: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Operators:  </a:t>
            </a:r>
            <a:r>
              <a:rPr lang="en-US" sz="2400" dirty="0">
                <a:latin typeface="Times New Roman" panose="02020603050405020304" pitchFamily="18" charset="0"/>
                <a:cs typeface="Times New Roman" panose="02020603050405020304" pitchFamily="18" charset="0"/>
              </a:rPr>
              <a:t>move disk x from pole y to pole z subject to constraints</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cannot move a disk on top of a smaller disk</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cannot move a disk if other disks on top of the disk</a:t>
            </a:r>
          </a:p>
          <a:p>
            <a:r>
              <a:rPr lang="en-US" sz="2400" dirty="0">
                <a:latin typeface="Times New Roman" panose="02020603050405020304" pitchFamily="18" charset="0"/>
                <a:cs typeface="Times New Roman" panose="02020603050405020304" pitchFamily="18" charset="0"/>
              </a:rPr>
              <a:t>	</a:t>
            </a:r>
          </a:p>
          <a:p>
            <a:r>
              <a:rPr lang="en-US" sz="2400" dirty="0">
                <a:solidFill>
                  <a:srgbClr val="0000FF"/>
                </a:solidFill>
                <a:latin typeface="Times New Roman" panose="02020603050405020304" pitchFamily="18" charset="0"/>
                <a:cs typeface="Times New Roman" panose="02020603050405020304" pitchFamily="18" charset="0"/>
              </a:rPr>
              <a:t>Goal test:  </a:t>
            </a:r>
            <a:r>
              <a:rPr lang="en-US" sz="2400" dirty="0">
                <a:latin typeface="Times New Roman" panose="02020603050405020304" pitchFamily="18" charset="0"/>
                <a:cs typeface="Times New Roman" panose="02020603050405020304" pitchFamily="18" charset="0"/>
              </a:rPr>
              <a:t>disks from largest (at the bottom) to smallest on the goal pole</a:t>
            </a:r>
          </a:p>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1 per move</a:t>
            </a:r>
          </a:p>
          <a:p>
            <a:endParaRPr lang="en-US" sz="2400" dirty="0"/>
          </a:p>
          <a:p>
            <a:r>
              <a:rPr lang="en-US" sz="2400" dirty="0">
                <a:hlinkClick r:id="rId2"/>
              </a:rPr>
              <a:t>Towers of Hanoi applet</a:t>
            </a:r>
            <a:endParaRPr lang="en-US" sz="2400" dirty="0"/>
          </a:p>
        </p:txBody>
      </p:sp>
      <p:pic>
        <p:nvPicPr>
          <p:cNvPr id="4098" name="Picture 2"/>
          <p:cNvPicPr>
            <a:picLocks noChangeAspect="1" noChangeArrowheads="1"/>
          </p:cNvPicPr>
          <p:nvPr/>
        </p:nvPicPr>
        <p:blipFill>
          <a:blip r:embed="rId3" cstate="print"/>
          <a:srcRect/>
          <a:stretch>
            <a:fillRect/>
          </a:stretch>
        </p:blipFill>
        <p:spPr bwMode="auto">
          <a:xfrm>
            <a:off x="909966" y="1941870"/>
            <a:ext cx="5007414" cy="2146035"/>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BDE2BB8B-8911-936F-1B0D-0AE33824F7FE}"/>
              </a:ext>
            </a:extLst>
          </p:cNvPr>
          <p:cNvPicPr>
            <a:picLocks noChangeAspect="1" noChangeArrowheads="1"/>
          </p:cNvPicPr>
          <p:nvPr/>
        </p:nvPicPr>
        <p:blipFill>
          <a:blip r:embed="rId3" cstate="print"/>
          <a:srcRect/>
          <a:stretch>
            <a:fillRect/>
          </a:stretch>
        </p:blipFill>
        <p:spPr bwMode="auto">
          <a:xfrm flipH="1">
            <a:off x="909966" y="4267315"/>
            <a:ext cx="5007413" cy="2146035"/>
          </a:xfrm>
          <a:prstGeom prst="rect">
            <a:avLst/>
          </a:prstGeom>
          <a:noFill/>
          <a:ln w="9525">
            <a:noFill/>
            <a:miter lim="800000"/>
            <a:headEnd/>
            <a:tailEnd/>
          </a:ln>
          <a:effectLst/>
        </p:spPr>
      </p:pic>
      <p:sp>
        <p:nvSpPr>
          <p:cNvPr id="6" name="TextBox 5">
            <a:extLst>
              <a:ext uri="{FF2B5EF4-FFF2-40B4-BE49-F238E27FC236}">
                <a16:creationId xmlns:a16="http://schemas.microsoft.com/office/drawing/2014/main" id="{FCD0E001-1C4E-67B9-7DF8-ED77A9AEF5E7}"/>
              </a:ext>
            </a:extLst>
          </p:cNvPr>
          <p:cNvSpPr txBox="1"/>
          <p:nvPr/>
        </p:nvSpPr>
        <p:spPr>
          <a:xfrm>
            <a:off x="909965" y="6044018"/>
            <a:ext cx="5007413" cy="461665"/>
          </a:xfrm>
          <a:prstGeom prst="rect">
            <a:avLst/>
          </a:prstGeom>
          <a:solidFill>
            <a:srgbClr val="92D050"/>
          </a:solidFill>
        </p:spPr>
        <p:txBody>
          <a:bodyPr wrap="square" rtlCol="0">
            <a:spAutoFit/>
          </a:bodyPr>
          <a:lstStyle/>
          <a:p>
            <a:r>
              <a:rPr lang="en-US" dirty="0"/>
              <a:t>                  </a:t>
            </a:r>
            <a:r>
              <a:rPr lang="en-US" sz="2400" b="1" dirty="0">
                <a:latin typeface="Sylfaen" panose="010A0502050306030303" pitchFamily="18" charset="0"/>
              </a:rPr>
              <a:t>1                 2                 3</a:t>
            </a:r>
          </a:p>
        </p:txBody>
      </p:sp>
    </p:spTree>
    <p:extLst>
      <p:ext uri="{BB962C8B-B14F-4D97-AF65-F5344CB8AC3E}">
        <p14:creationId xmlns:p14="http://schemas.microsoft.com/office/powerpoint/2010/main" val="1566439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5548" y="111119"/>
            <a:ext cx="7095309" cy="906326"/>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2879841" y="1046249"/>
            <a:ext cx="5715000" cy="594749"/>
          </a:xfrm>
        </p:spPr>
        <p:txBody>
          <a:bodyPr/>
          <a:lstStyle/>
          <a:p>
            <a:r>
              <a:rPr lang="en-US" dirty="0"/>
              <a:t>Fully or partially observable?</a:t>
            </a:r>
          </a:p>
        </p:txBody>
      </p:sp>
      <p:sp>
        <p:nvSpPr>
          <p:cNvPr id="4" name="Content Placeholder 2"/>
          <p:cNvSpPr txBox="1">
            <a:spLocks/>
          </p:cNvSpPr>
          <p:nvPr/>
        </p:nvSpPr>
        <p:spPr>
          <a:xfrm>
            <a:off x="2879841" y="5853150"/>
            <a:ext cx="5715000" cy="639763"/>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chemeClr val="accent5"/>
                </a:solidFill>
              </a:rPr>
              <a:t>fully observable</a:t>
            </a:r>
          </a:p>
        </p:txBody>
      </p:sp>
      <p:sp>
        <p:nvSpPr>
          <p:cNvPr id="5" name="TextBox 4">
            <a:extLst>
              <a:ext uri="{FF2B5EF4-FFF2-40B4-BE49-F238E27FC236}">
                <a16:creationId xmlns:a16="http://schemas.microsoft.com/office/drawing/2014/main" id="{080A3A9D-613D-4291-9E3E-9389D4582A9D}"/>
              </a:ext>
            </a:extLst>
          </p:cNvPr>
          <p:cNvSpPr txBox="1"/>
          <p:nvPr/>
        </p:nvSpPr>
        <p:spPr>
          <a:xfrm>
            <a:off x="1560217" y="1669802"/>
            <a:ext cx="8889357" cy="3785652"/>
          </a:xfrm>
          <a:prstGeom prst="rect">
            <a:avLst/>
          </a:prstGeom>
          <a:noFill/>
        </p:spPr>
        <p:txBody>
          <a:bodyPr wrap="square" rtlCol="0">
            <a:spAutoFit/>
          </a:bodyPr>
          <a:lstStyle/>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Assume that the agent </a:t>
            </a:r>
            <a:r>
              <a:rPr lang="en-US" sz="2400" dirty="0">
                <a:solidFill>
                  <a:srgbClr val="0000FF"/>
                </a:solidFill>
                <a:latin typeface="Times New Roman" panose="02020603050405020304" pitchFamily="18" charset="0"/>
                <a:cs typeface="Times New Roman" panose="02020603050405020304" pitchFamily="18" charset="0"/>
              </a:rPr>
              <a:t>has a map </a:t>
            </a:r>
            <a:r>
              <a:rPr lang="en-US" sz="2400" dirty="0">
                <a:latin typeface="Times New Roman" panose="02020603050405020304" pitchFamily="18" charset="0"/>
                <a:cs typeface="Times New Roman" panose="02020603050405020304" pitchFamily="18" charset="0"/>
              </a:rPr>
              <a:t>of Romania. </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map</a:t>
            </a:r>
            <a:r>
              <a:rPr lang="en-US" sz="2400" dirty="0">
                <a:latin typeface="Times New Roman" panose="02020603050405020304" pitchFamily="18" charset="0"/>
                <a:cs typeface="Times New Roman" panose="02020603050405020304" pitchFamily="18" charset="0"/>
              </a:rPr>
              <a:t> provides the agent with the information about </a:t>
            </a:r>
          </a:p>
          <a:p>
            <a:pPr marL="1377950" lvl="2"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states</a:t>
            </a:r>
            <a:r>
              <a:rPr lang="en-US" sz="2400" dirty="0">
                <a:latin typeface="Times New Roman" panose="02020603050405020304" pitchFamily="18" charset="0"/>
                <a:cs typeface="Times New Roman" panose="02020603050405020304" pitchFamily="18" charset="0"/>
              </a:rPr>
              <a:t> (cities, directions, distances between cities) and </a:t>
            </a:r>
          </a:p>
          <a:p>
            <a:pPr marL="1377950" lvl="2"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00FF"/>
                </a:solidFill>
                <a:latin typeface="Times New Roman" panose="02020603050405020304" pitchFamily="18" charset="0"/>
                <a:cs typeface="Times New Roman" panose="02020603050405020304" pitchFamily="18" charset="0"/>
              </a:rPr>
              <a:t>actions</a:t>
            </a:r>
            <a:r>
              <a:rPr lang="en-US" sz="2400" dirty="0">
                <a:latin typeface="Times New Roman" panose="02020603050405020304" pitchFamily="18" charset="0"/>
                <a:cs typeface="Times New Roman" panose="02020603050405020304" pitchFamily="18" charset="0"/>
              </a:rPr>
              <a:t> (paths). </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 can use the map to:</a:t>
            </a:r>
          </a:p>
          <a:p>
            <a:pPr marL="1377950" lvl="2" indent="-46355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decide what to do by “examining future actions”</a:t>
            </a:r>
            <a:r>
              <a:rPr lang="en-US" sz="2400" dirty="0">
                <a:latin typeface="Times New Roman" panose="02020603050405020304" pitchFamily="18" charset="0"/>
                <a:cs typeface="Times New Roman" panose="02020603050405020304" pitchFamily="18" charset="0"/>
              </a:rPr>
              <a:t> </a:t>
            </a:r>
          </a:p>
          <a:p>
            <a:pPr marL="1377950" lvl="2"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decision eventually </a:t>
            </a:r>
            <a:r>
              <a:rPr lang="en-US" sz="2400" dirty="0">
                <a:solidFill>
                  <a:srgbClr val="0000FF"/>
                </a:solidFill>
                <a:latin typeface="Times New Roman" panose="02020603050405020304" pitchFamily="18" charset="0"/>
                <a:cs typeface="Times New Roman" panose="02020603050405020304" pitchFamily="18" charset="0"/>
              </a:rPr>
              <a:t>leads to states of known value</a:t>
            </a:r>
            <a:r>
              <a:rPr lang="en-US" sz="2400" dirty="0">
                <a:latin typeface="Times New Roman" panose="02020603050405020304" pitchFamily="18" charset="0"/>
                <a:cs typeface="Times New Roman" panose="02020603050405020304" pitchFamily="18" charset="0"/>
              </a:rPr>
              <a:t>.</a:t>
            </a:r>
          </a:p>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Assume that each city </a:t>
            </a:r>
            <a:r>
              <a:rPr lang="en-US" sz="2400" dirty="0">
                <a:solidFill>
                  <a:srgbClr val="0000FF"/>
                </a:solidFill>
                <a:latin typeface="Times New Roman" panose="02020603050405020304" pitchFamily="18" charset="0"/>
                <a:cs typeface="Times New Roman" panose="02020603050405020304" pitchFamily="18" charset="0"/>
              </a:rPr>
              <a:t>has a sign </a:t>
            </a:r>
            <a:r>
              <a:rPr lang="en-US" sz="2400" dirty="0">
                <a:latin typeface="Times New Roman" panose="02020603050405020304" pitchFamily="18" charset="0"/>
                <a:cs typeface="Times New Roman" panose="02020603050405020304" pitchFamily="18" charset="0"/>
              </a:rPr>
              <a:t>indicating its arrival at the city:</a:t>
            </a:r>
          </a:p>
          <a:p>
            <a:pPr marL="91440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 </a:t>
            </a:r>
            <a:r>
              <a:rPr lang="en-US" sz="2400" dirty="0">
                <a:solidFill>
                  <a:srgbClr val="0000FF"/>
                </a:solidFill>
                <a:latin typeface="Times New Roman" panose="02020603050405020304" pitchFamily="18" charset="0"/>
                <a:cs typeface="Times New Roman" panose="02020603050405020304" pitchFamily="18" charset="0"/>
              </a:rPr>
              <a:t>knows the current state (city)</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Thus, the task environment is assumed to be </a:t>
            </a:r>
            <a:r>
              <a:rPr lang="en-US" sz="2400" dirty="0">
                <a:solidFill>
                  <a:srgbClr val="0000FF"/>
                </a:solidFill>
                <a:latin typeface="Times New Roman" panose="02020603050405020304" pitchFamily="18" charset="0"/>
                <a:cs typeface="Times New Roman" panose="02020603050405020304" pitchFamily="18" charset="0"/>
              </a:rPr>
              <a:t>fully observable</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A79EBE2C-51A5-49CF-858D-1E61F311EF30}"/>
              </a:ext>
            </a:extLst>
          </p:cNvPr>
          <p:cNvSpPr/>
          <p:nvPr/>
        </p:nvSpPr>
        <p:spPr>
          <a:xfrm>
            <a:off x="2567673" y="6262080"/>
            <a:ext cx="5630067" cy="461665"/>
          </a:xfrm>
          <a:prstGeom prst="rect">
            <a:avLst/>
          </a:prstGeom>
          <a:solidFill>
            <a:srgbClr val="FFFF00"/>
          </a:solidFill>
        </p:spPr>
        <p:txBody>
          <a:bodyPr wrap="none">
            <a:spAutoFit/>
          </a:bodyPr>
          <a:lstStyle/>
          <a:p>
            <a:r>
              <a:rPr lang="en-US" sz="2400" dirty="0">
                <a:solidFill>
                  <a:schemeClr val="dk1"/>
                </a:solidFill>
                <a:latin typeface="Times New Roman" panose="02020603050405020304" pitchFamily="18" charset="0"/>
                <a:cs typeface="Times New Roman" panose="02020603050405020304" pitchFamily="18" charset="0"/>
              </a:rPr>
              <a:t>Access to the complete state of environment</a:t>
            </a:r>
            <a:endParaRPr lang="en-US" sz="2400" dirty="0"/>
          </a:p>
        </p:txBody>
      </p:sp>
      <p:pic>
        <p:nvPicPr>
          <p:cNvPr id="7" name="Picture 6" descr="Image result for smiley face images">
            <a:extLst>
              <a:ext uri="{FF2B5EF4-FFF2-40B4-BE49-F238E27FC236}">
                <a16:creationId xmlns:a16="http://schemas.microsoft.com/office/drawing/2014/main" id="{DCAA8901-8CA7-4163-A8CF-A28BF407974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FE59F06-0B20-EDFE-5FEC-43DD05AD5374}"/>
              </a:ext>
            </a:extLst>
          </p:cNvPr>
          <p:cNvSpPr txBox="1"/>
          <p:nvPr/>
        </p:nvSpPr>
        <p:spPr>
          <a:xfrm>
            <a:off x="9477488" y="5992010"/>
            <a:ext cx="210024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environment is partially observable</a:t>
            </a:r>
          </a:p>
        </p:txBody>
      </p:sp>
    </p:spTree>
    <p:extLst>
      <p:ext uri="{BB962C8B-B14F-4D97-AF65-F5344CB8AC3E}">
        <p14:creationId xmlns:p14="http://schemas.microsoft.com/office/powerpoint/2010/main" val="83829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363" y="111399"/>
            <a:ext cx="7310284" cy="1143000"/>
          </a:xfrm>
        </p:spPr>
        <p:txBody>
          <a:bodyPr>
            <a:normAutofit/>
          </a:bodyPr>
          <a:lstStyle/>
          <a:p>
            <a:r>
              <a:rPr lang="en-US" sz="3200" dirty="0">
                <a:latin typeface="+mn-lt"/>
              </a:rPr>
              <a:t>Example Problems – Towers of Hanoi</a:t>
            </a:r>
          </a:p>
        </p:txBody>
      </p:sp>
      <p:pic>
        <p:nvPicPr>
          <p:cNvPr id="1026" name="Picture 2">
            <a:extLst>
              <a:ext uri="{FF2B5EF4-FFF2-40B4-BE49-F238E27FC236}">
                <a16:creationId xmlns:a16="http://schemas.microsoft.com/office/drawing/2014/main" id="{F4D3EDAD-0546-4BFB-B661-4C1E98FC2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B38234D-874D-F981-CCA9-EA4C1BF69966}"/>
                  </a:ext>
                </a:extLst>
              </p:cNvPr>
              <p:cNvSpPr txBox="1"/>
              <p:nvPr/>
            </p:nvSpPr>
            <p:spPr>
              <a:xfrm>
                <a:off x="8041945" y="5879883"/>
                <a:ext cx="3981733" cy="784830"/>
              </a:xfrm>
              <a:prstGeom prst="rect">
                <a:avLst/>
              </a:prstGeom>
              <a:noFill/>
            </p:spPr>
            <p:txBody>
              <a:bodyPr wrap="square">
                <a:spAutoFit/>
              </a:bodyPr>
              <a:lstStyle/>
              <a:p>
                <a:pPr>
                  <a:spcAft>
                    <a:spcPts val="600"/>
                  </a:spcAft>
                </a:pPr>
                <a:r>
                  <a:rPr lang="en-US" sz="2000" dirty="0">
                    <a:latin typeface="Calibri" panose="020F0502020204030204" pitchFamily="34" charset="0"/>
                    <a:ea typeface="Calibri" panose="020F0502020204030204" pitchFamily="34" charset="0"/>
                    <a:cs typeface="Times New Roman" panose="02020603050405020304" pitchFamily="18" charset="0"/>
                  </a:rPr>
                  <a:t> =  </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2</m:t>
                        </m:r>
                      </m:e>
                      <m:sup>
                        <m:r>
                          <a:rPr lang="en-US" sz="2000" b="0" i="1" smtClean="0">
                            <a:latin typeface="Cambria Math" panose="02040503050406030204" pitchFamily="18" charset="0"/>
                            <a:cs typeface="Times New Roman" panose="02020603050405020304" pitchFamily="18" charset="0"/>
                          </a:rPr>
                          <m:t>𝑛</m:t>
                        </m:r>
                      </m:sup>
                    </m:sSup>
                    <m:r>
                      <a:rPr lang="en-US" sz="2000" b="0" i="1" smtClean="0">
                        <a:latin typeface="Cambria Math" panose="02040503050406030204" pitchFamily="18" charset="0"/>
                        <a:cs typeface="Times New Roman" panose="02020603050405020304" pitchFamily="18" charset="0"/>
                      </a:rPr>
                      <m:t> −1</m:t>
                    </m:r>
                    <m:r>
                      <a:rPr lang="en-US" sz="2000" b="0" i="0" smtClean="0">
                        <a:latin typeface="Cambria Math" panose="02040503050406030204" pitchFamily="18" charset="0"/>
                        <a:cs typeface="Times New Roman" panose="02020603050405020304" pitchFamily="18" charset="0"/>
                      </a:rPr>
                      <m:t>      </m:t>
                    </m:r>
                  </m:oMath>
                </a14:m>
                <a:r>
                  <a:rPr lang="en-US" sz="2000" dirty="0">
                    <a:latin typeface="Calibri" panose="020F0502020204030204" pitchFamily="34" charset="0"/>
                    <a:ea typeface="Calibri" panose="020F0502020204030204" pitchFamily="34" charset="0"/>
                    <a:cs typeface="Times New Roman" panose="02020603050405020304" pitchFamily="18" charset="0"/>
                  </a:rPr>
                  <a:t>………(closed form)</a:t>
                </a:r>
              </a:p>
              <a:p>
                <a:pPr>
                  <a:spcAft>
                    <a:spcPts val="600"/>
                  </a:spcAft>
                </a:pPr>
                <a:r>
                  <a:rPr lang="en-US" sz="2000" dirty="0">
                    <a:latin typeface="Times New Roman" panose="02020603050405020304" pitchFamily="18" charset="0"/>
                    <a:ea typeface="Calibri" panose="020F0502020204030204" pitchFamily="34" charset="0"/>
                    <a:cs typeface="Times New Roman" panose="02020603050405020304" pitchFamily="18" charset="0"/>
                  </a:rPr>
                  <a:t> ε   </a:t>
                </a:r>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Θ(</a:t>
                </a:r>
                <a14:m>
                  <m:oMath xmlns:m="http://schemas.openxmlformats.org/officeDocument/2006/math">
                    <m:sSup>
                      <m:sSupPr>
                        <m:ctrlPr>
                          <a:rPr lang="en-US" sz="2000" i="1" smtClean="0">
                            <a:latin typeface="Cambria Math" panose="02040503050406030204" pitchFamily="18" charset="0"/>
                            <a:cs typeface="Times New Roman" panose="02020603050405020304" pitchFamily="18" charset="0"/>
                          </a:rPr>
                        </m:ctrlPr>
                      </m:sSupPr>
                      <m:e>
                        <m:r>
                          <a:rPr lang="en-US" sz="2000" b="0" i="1" smtClean="0">
                            <a:latin typeface="Cambria Math" panose="02040503050406030204" pitchFamily="18" charset="0"/>
                            <a:cs typeface="Times New Roman" panose="02020603050405020304" pitchFamily="18" charset="0"/>
                          </a:rPr>
                          <m:t>2</m:t>
                        </m:r>
                      </m:e>
                      <m:sup>
                        <m:r>
                          <a:rPr lang="en-US" sz="2000" b="0" i="1" smtClean="0">
                            <a:latin typeface="Cambria Math" panose="02040503050406030204" pitchFamily="18" charset="0"/>
                            <a:cs typeface="Times New Roman" panose="02020603050405020304" pitchFamily="18" charset="0"/>
                          </a:rPr>
                          <m:t>𝑛</m:t>
                        </m:r>
                      </m:sup>
                    </m:sSup>
                    <m:r>
                      <a:rPr lang="en-US" sz="2000" b="0" i="1" smtClean="0">
                        <a:latin typeface="Cambria Math" panose="02040503050406030204" pitchFamily="18" charset="0"/>
                        <a:cs typeface="Times New Roman" panose="02020603050405020304" pitchFamily="18" charset="0"/>
                      </a:rPr>
                      <m:t> </m:t>
                    </m:r>
                  </m:oMath>
                </a14:m>
                <a:r>
                  <a:rPr lang="en-US" sz="20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     ..….(order of growth)</a:t>
                </a:r>
                <a:endParaRPr lang="en-US" sz="2000" dirty="0"/>
              </a:p>
            </p:txBody>
          </p:sp>
        </mc:Choice>
        <mc:Fallback xmlns="">
          <p:sp>
            <p:nvSpPr>
              <p:cNvPr id="4" name="TextBox 3">
                <a:extLst>
                  <a:ext uri="{FF2B5EF4-FFF2-40B4-BE49-F238E27FC236}">
                    <a16:creationId xmlns:a16="http://schemas.microsoft.com/office/drawing/2014/main" id="{8B38234D-874D-F981-CCA9-EA4C1BF69966}"/>
                  </a:ext>
                </a:extLst>
              </p:cNvPr>
              <p:cNvSpPr txBox="1">
                <a:spLocks noRot="1" noChangeAspect="1" noMove="1" noResize="1" noEditPoints="1" noAdjustHandles="1" noChangeArrowheads="1" noChangeShapeType="1" noTextEdit="1"/>
              </p:cNvSpPr>
              <p:nvPr/>
            </p:nvSpPr>
            <p:spPr>
              <a:xfrm>
                <a:off x="8041945" y="5879883"/>
                <a:ext cx="3981733" cy="784830"/>
              </a:xfrm>
              <a:prstGeom prst="rect">
                <a:avLst/>
              </a:prstGeom>
              <a:blipFill>
                <a:blip r:embed="rId3"/>
                <a:stretch>
                  <a:fillRect l="-153" t="-4688" b="-13281"/>
                </a:stretch>
              </a:blipFill>
            </p:spPr>
            <p:txBody>
              <a:bodyPr/>
              <a:lstStyle/>
              <a:p>
                <a:r>
                  <a:rPr lang="en-US">
                    <a:noFill/>
                  </a:rPr>
                  <a:t> </a:t>
                </a:r>
              </a:p>
            </p:txBody>
          </p:sp>
        </mc:Fallback>
      </mc:AlternateContent>
    </p:spTree>
    <p:extLst>
      <p:ext uri="{BB962C8B-B14F-4D97-AF65-F5344CB8AC3E}">
        <p14:creationId xmlns:p14="http://schemas.microsoft.com/office/powerpoint/2010/main" val="225442070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ath Forum: Ask Dr. Math FAQ: Tower of Hanoi">
            <a:extLst>
              <a:ext uri="{FF2B5EF4-FFF2-40B4-BE49-F238E27FC236}">
                <a16:creationId xmlns:a16="http://schemas.microsoft.com/office/drawing/2014/main" id="{66960446-AFB1-4A77-8D95-58B18ADE59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011" y="3291254"/>
            <a:ext cx="44577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tate Space for the Three-Disk Tower of Hanoi Puzzle | Download Scientific  Diagram">
            <a:extLst>
              <a:ext uri="{FF2B5EF4-FFF2-40B4-BE49-F238E27FC236}">
                <a16:creationId xmlns:a16="http://schemas.microsoft.com/office/drawing/2014/main" id="{1DE61707-18ED-46BF-8B42-85AA07958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334" y="541093"/>
            <a:ext cx="6459047" cy="6010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83465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ower of Hanoi -- from Wolfram MathWorld">
            <a:extLst>
              <a:ext uri="{FF2B5EF4-FFF2-40B4-BE49-F238E27FC236}">
                <a16:creationId xmlns:a16="http://schemas.microsoft.com/office/drawing/2014/main" id="{C3B59AEA-8504-40E0-AA7F-C4BC284A4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552" y="943707"/>
            <a:ext cx="6400801" cy="519261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2">
            <a:extLst>
              <a:ext uri="{FF2B5EF4-FFF2-40B4-BE49-F238E27FC236}">
                <a16:creationId xmlns:a16="http://schemas.microsoft.com/office/drawing/2014/main" id="{4512FD90-2018-43BE-AB32-CDD965426251}"/>
              </a:ext>
            </a:extLst>
          </p:cNvPr>
          <p:cNvGraphicFramePr>
            <a:graphicFrameLocks noGrp="1"/>
          </p:cNvGraphicFramePr>
          <p:nvPr>
            <p:extLst>
              <p:ext uri="{D42A27DB-BD31-4B8C-83A1-F6EECF244321}">
                <p14:modId xmlns:p14="http://schemas.microsoft.com/office/powerpoint/2010/main" val="3119516127"/>
              </p:ext>
            </p:extLst>
          </p:nvPr>
        </p:nvGraphicFramePr>
        <p:xfrm>
          <a:off x="7537937" y="1881748"/>
          <a:ext cx="3798278" cy="4079240"/>
        </p:xfrm>
        <a:graphic>
          <a:graphicData uri="http://schemas.openxmlformats.org/drawingml/2006/table">
            <a:tbl>
              <a:tblPr firstRow="1" bandRow="1">
                <a:tableStyleId>{5C22544A-7EE6-4342-B048-85BDC9FD1C3A}</a:tableStyleId>
              </a:tblPr>
              <a:tblGrid>
                <a:gridCol w="1899139">
                  <a:extLst>
                    <a:ext uri="{9D8B030D-6E8A-4147-A177-3AD203B41FA5}">
                      <a16:colId xmlns:a16="http://schemas.microsoft.com/office/drawing/2014/main" val="227047912"/>
                    </a:ext>
                  </a:extLst>
                </a:gridCol>
                <a:gridCol w="1899139">
                  <a:extLst>
                    <a:ext uri="{9D8B030D-6E8A-4147-A177-3AD203B41FA5}">
                      <a16:colId xmlns:a16="http://schemas.microsoft.com/office/drawing/2014/main" val="1491992287"/>
                    </a:ext>
                  </a:extLst>
                </a:gridCol>
              </a:tblGrid>
              <a:tr h="370840">
                <a:tc>
                  <a:txBody>
                    <a:bodyPr/>
                    <a:lstStyle/>
                    <a:p>
                      <a:pPr algn="ctr"/>
                      <a:r>
                        <a:rPr lang="en-US" b="0" dirty="0">
                          <a:solidFill>
                            <a:schemeClr val="tx1"/>
                          </a:solidFill>
                        </a:rPr>
                        <a:t>Disks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Move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2629426"/>
                  </a:ext>
                </a:extLst>
              </a:tr>
              <a:tr h="370840">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8904350"/>
                  </a:ext>
                </a:extLst>
              </a:tr>
              <a:tr h="370840">
                <a:tc>
                  <a:txBody>
                    <a:bodyPr/>
                    <a:lstStyle/>
                    <a:p>
                      <a:pPr algn="ctr"/>
                      <a:r>
                        <a:rPr lang="en-US" b="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7843381"/>
                  </a:ext>
                </a:extLst>
              </a:tr>
              <a:tr h="370840">
                <a:tc>
                  <a:txBody>
                    <a:bodyPr/>
                    <a:lstStyle/>
                    <a:p>
                      <a:pPr algn="ctr"/>
                      <a:r>
                        <a:rPr lang="en-US" b="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26050484"/>
                  </a:ext>
                </a:extLst>
              </a:tr>
              <a:tr h="370840">
                <a:tc>
                  <a:txBody>
                    <a:bodyPr/>
                    <a:lstStyle/>
                    <a:p>
                      <a:pPr algn="ctr"/>
                      <a:r>
                        <a:rPr lang="en-US" b="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3456301"/>
                  </a:ext>
                </a:extLst>
              </a:tr>
              <a:tr h="370840">
                <a:tc>
                  <a:txBody>
                    <a:bodyPr/>
                    <a:lstStyle/>
                    <a:p>
                      <a:pPr algn="ctr"/>
                      <a:r>
                        <a:rPr lang="en-US" b="0"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1826969"/>
                  </a:ext>
                </a:extLst>
              </a:tr>
              <a:tr h="370840">
                <a:tc>
                  <a:txBody>
                    <a:bodyPr/>
                    <a:lstStyle/>
                    <a:p>
                      <a:pPr algn="ctr"/>
                      <a:r>
                        <a:rPr lang="en-US" b="0"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66094468"/>
                  </a:ext>
                </a:extLst>
              </a:tr>
              <a:tr h="370840">
                <a:tc>
                  <a:txBody>
                    <a:bodyPr/>
                    <a:lstStyle/>
                    <a:p>
                      <a:pPr algn="ctr"/>
                      <a:r>
                        <a:rPr lang="en-US" b="0"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13628967"/>
                  </a:ext>
                </a:extLst>
              </a:tr>
              <a:tr h="370840">
                <a:tc>
                  <a:txBody>
                    <a:bodyPr/>
                    <a:lstStyle/>
                    <a:p>
                      <a:pPr algn="ctr"/>
                      <a:r>
                        <a:rPr lang="en-US" b="0"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300411"/>
                  </a:ext>
                </a:extLst>
              </a:tr>
              <a:tr h="370840">
                <a:tc>
                  <a:txBody>
                    <a:bodyPr/>
                    <a:lstStyle/>
                    <a:p>
                      <a:pPr algn="ctr"/>
                      <a:r>
                        <a:rPr lang="en-US" b="0"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rPr>
                        <a:t>5111023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55666818"/>
                  </a:ext>
                </a:extLst>
              </a:tr>
              <a:tr h="370840">
                <a:tc>
                  <a:txBody>
                    <a:bodyPr/>
                    <a:lstStyle/>
                    <a:p>
                      <a:pPr algn="ctr"/>
                      <a:r>
                        <a:rPr lang="en-US" b="0"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2630788"/>
                  </a:ext>
                </a:extLst>
              </a:tr>
            </a:tbl>
          </a:graphicData>
        </a:graphic>
      </p:graphicFrame>
    </p:spTree>
    <p:extLst>
      <p:ext uri="{BB962C8B-B14F-4D97-AF65-F5344CB8AC3E}">
        <p14:creationId xmlns:p14="http://schemas.microsoft.com/office/powerpoint/2010/main" val="360462092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B861C4BC-8F51-46C9-9524-9755E5E280E4}"/>
              </a:ext>
            </a:extLst>
          </p:cNvPr>
          <p:cNvGraphicFramePr>
            <a:graphicFrameLocks noGrp="1"/>
          </p:cNvGraphicFramePr>
          <p:nvPr>
            <p:extLst>
              <p:ext uri="{D42A27DB-BD31-4B8C-83A1-F6EECF244321}">
                <p14:modId xmlns:p14="http://schemas.microsoft.com/office/powerpoint/2010/main" val="3996851105"/>
              </p:ext>
            </p:extLst>
          </p:nvPr>
        </p:nvGraphicFramePr>
        <p:xfrm>
          <a:off x="2672863" y="684496"/>
          <a:ext cx="6752490" cy="6101080"/>
        </p:xfrm>
        <a:graphic>
          <a:graphicData uri="http://schemas.openxmlformats.org/drawingml/2006/table">
            <a:tbl>
              <a:tblPr firstRow="1" bandRow="1">
                <a:tableStyleId>{5C22544A-7EE6-4342-B048-85BDC9FD1C3A}</a:tableStyleId>
              </a:tblPr>
              <a:tblGrid>
                <a:gridCol w="786153">
                  <a:extLst>
                    <a:ext uri="{9D8B030D-6E8A-4147-A177-3AD203B41FA5}">
                      <a16:colId xmlns:a16="http://schemas.microsoft.com/office/drawing/2014/main" val="78403151"/>
                    </a:ext>
                  </a:extLst>
                </a:gridCol>
                <a:gridCol w="3411009">
                  <a:extLst>
                    <a:ext uri="{9D8B030D-6E8A-4147-A177-3AD203B41FA5}">
                      <a16:colId xmlns:a16="http://schemas.microsoft.com/office/drawing/2014/main" val="1028758451"/>
                    </a:ext>
                  </a:extLst>
                </a:gridCol>
                <a:gridCol w="2555328">
                  <a:extLst>
                    <a:ext uri="{9D8B030D-6E8A-4147-A177-3AD203B41FA5}">
                      <a16:colId xmlns:a16="http://schemas.microsoft.com/office/drawing/2014/main" val="2200516314"/>
                    </a:ext>
                  </a:extLst>
                </a:gridCol>
              </a:tblGrid>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Number of moves using the 3-peg 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Number of moves using the 4-peg algorithm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78136903"/>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79164045"/>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1646874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666017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4663722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04620878"/>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6450489"/>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48151754"/>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6858195"/>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5277329"/>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9019496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65535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1344891"/>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4294967295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98892526"/>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18446744073709551615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18433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8228914"/>
                  </a:ext>
                </a:extLst>
              </a:tr>
              <a:tr h="370840">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T(n) = 2 T(n-1) + 1   T(n) = n</a:t>
                      </a:r>
                      <a:r>
                        <a:rPr lang="en-US" b="0" baseline="30000" dirty="0">
                          <a:solidFill>
                            <a:schemeClr val="tx1"/>
                          </a:solidFill>
                          <a:latin typeface="Times New Roman" panose="02020603050405020304" pitchFamily="18" charset="0"/>
                          <a:cs typeface="Times New Roman" panose="02020603050405020304" pitchFamily="18" charset="0"/>
                        </a:rPr>
                        <a:t>2</a:t>
                      </a:r>
                      <a:r>
                        <a:rPr lang="en-US" b="0" dirty="0">
                          <a:solidFill>
                            <a:schemeClr val="tx1"/>
                          </a:solidFill>
                          <a:latin typeface="Times New Roman" panose="02020603050405020304" pitchFamily="18" charset="0"/>
                          <a:cs typeface="Times New Roman" panose="02020603050405020304" pitchFamily="18" charset="0"/>
                        </a:rPr>
                        <a:t> – 1</a:t>
                      </a:r>
                    </a:p>
                    <a:p>
                      <a:r>
                        <a:rPr lang="en-US" b="0" dirty="0">
                          <a:solidFill>
                            <a:schemeClr val="tx1"/>
                          </a:solidFill>
                          <a:latin typeface="Times New Roman" panose="02020603050405020304" pitchFamily="18" charset="0"/>
                          <a:cs typeface="Times New Roman" panose="02020603050405020304" pitchFamily="18" charset="0"/>
                        </a:rPr>
                        <a:t>T(1)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9135201"/>
                  </a:ext>
                </a:extLst>
              </a:tr>
            </a:tbl>
          </a:graphicData>
        </a:graphic>
      </p:graphicFrame>
    </p:spTree>
    <p:extLst>
      <p:ext uri="{BB962C8B-B14F-4D97-AF65-F5344CB8AC3E}">
        <p14:creationId xmlns:p14="http://schemas.microsoft.com/office/powerpoint/2010/main" val="367633871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271" y="0"/>
            <a:ext cx="7258665" cy="1325563"/>
          </a:xfrm>
        </p:spPr>
        <p:txBody>
          <a:bodyPr>
            <a:normAutofit/>
          </a:bodyPr>
          <a:lstStyle/>
          <a:p>
            <a:r>
              <a:rPr lang="en-US" sz="3200" dirty="0">
                <a:latin typeface="+mn-lt"/>
                <a:cs typeface="Times New Roman" panose="02020603050405020304" pitchFamily="18" charset="0"/>
              </a:rPr>
              <a:t>Example Problems – Rubik’s Cube</a:t>
            </a:r>
          </a:p>
        </p:txBody>
      </p:sp>
      <p:sp>
        <p:nvSpPr>
          <p:cNvPr id="4" name="TextBox 3"/>
          <p:cNvSpPr txBox="1"/>
          <p:nvPr/>
        </p:nvSpPr>
        <p:spPr>
          <a:xfrm>
            <a:off x="6577781" y="1630005"/>
            <a:ext cx="4776019" cy="4862870"/>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list of colors for each cell on each face</a:t>
            </a:r>
          </a:p>
          <a:p>
            <a:endParaRPr lang="en-US" sz="12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one specific cube configuration</a:t>
            </a:r>
          </a:p>
          <a:p>
            <a:endParaRPr lang="en-US" sz="12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Operators/actions:  </a:t>
            </a:r>
            <a:r>
              <a:rPr lang="en-US" sz="2400" dirty="0">
                <a:latin typeface="Times New Roman" panose="02020603050405020304" pitchFamily="18" charset="0"/>
                <a:cs typeface="Times New Roman" panose="02020603050405020304" pitchFamily="18" charset="0"/>
              </a:rPr>
              <a:t>rotate row x or column y on face z direction a</a:t>
            </a:r>
          </a:p>
          <a:p>
            <a:endParaRPr lang="en-US" sz="11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configuration has only one color on each face</a:t>
            </a:r>
          </a:p>
          <a:p>
            <a:endParaRPr lang="en-US" sz="11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1 per move</a:t>
            </a:r>
          </a:p>
          <a:p>
            <a:endParaRPr lang="en-US" sz="2400" dirty="0"/>
          </a:p>
          <a:p>
            <a:r>
              <a:rPr lang="en-US" sz="2400" dirty="0">
                <a:hlinkClick r:id="rId2"/>
              </a:rPr>
              <a:t>Rubik’s cube applet</a:t>
            </a:r>
            <a:endParaRPr lang="en-US" sz="2400" dirty="0"/>
          </a:p>
        </p:txBody>
      </p:sp>
      <p:pic>
        <p:nvPicPr>
          <p:cNvPr id="5122" name="Picture 2"/>
          <p:cNvPicPr>
            <a:picLocks noChangeAspect="1" noChangeArrowheads="1"/>
          </p:cNvPicPr>
          <p:nvPr/>
        </p:nvPicPr>
        <p:blipFill>
          <a:blip r:embed="rId3" cstate="print"/>
          <a:srcRect/>
          <a:stretch>
            <a:fillRect/>
          </a:stretch>
        </p:blipFill>
        <p:spPr bwMode="auto">
          <a:xfrm>
            <a:off x="1312607" y="1742306"/>
            <a:ext cx="4168382" cy="4112804"/>
          </a:xfrm>
          <a:prstGeom prst="rect">
            <a:avLst/>
          </a:prstGeom>
          <a:noFill/>
          <a:ln w="9525">
            <a:noFill/>
            <a:miter lim="800000"/>
            <a:headEnd/>
            <a:tailEnd/>
          </a:ln>
          <a:effectLst/>
        </p:spPr>
      </p:pic>
    </p:spTree>
    <p:extLst>
      <p:ext uri="{BB962C8B-B14F-4D97-AF65-F5344CB8AC3E}">
        <p14:creationId xmlns:p14="http://schemas.microsoft.com/office/powerpoint/2010/main" val="429747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0"/>
            <a:ext cx="7022690" cy="1269405"/>
          </a:xfrm>
        </p:spPr>
        <p:txBody>
          <a:bodyPr>
            <a:normAutofit/>
          </a:bodyPr>
          <a:lstStyle/>
          <a:p>
            <a:r>
              <a:rPr lang="en-US" sz="3200" dirty="0">
                <a:solidFill>
                  <a:srgbClr val="FF0000"/>
                </a:solidFill>
                <a:latin typeface="+mn-lt"/>
              </a:rPr>
              <a:t>Example Problems – Eight Queens</a:t>
            </a:r>
          </a:p>
        </p:txBody>
      </p:sp>
      <p:sp>
        <p:nvSpPr>
          <p:cNvPr id="4" name="TextBox 3"/>
          <p:cNvSpPr txBox="1"/>
          <p:nvPr/>
        </p:nvSpPr>
        <p:spPr>
          <a:xfrm>
            <a:off x="6248400" y="1269405"/>
            <a:ext cx="5105400" cy="5247590"/>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a:t>
            </a:r>
            <a:r>
              <a:rPr lang="en-US" sz="2400" dirty="0">
                <a:solidFill>
                  <a:schemeClr val="accent5"/>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locations of 8 queens on chess board</a:t>
            </a:r>
          </a:p>
          <a:p>
            <a:endParaRPr lang="en-US" sz="11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one specific queens configuration</a:t>
            </a:r>
          </a:p>
          <a:p>
            <a:endParaRPr lang="en-US" sz="12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Operators/Actions:  </a:t>
            </a:r>
            <a:r>
              <a:rPr lang="en-US" sz="2400" dirty="0">
                <a:latin typeface="Times New Roman" panose="02020603050405020304" pitchFamily="18" charset="0"/>
                <a:cs typeface="Times New Roman" panose="02020603050405020304" pitchFamily="18" charset="0"/>
              </a:rPr>
              <a:t>move queen x to row y and column z</a:t>
            </a:r>
          </a:p>
          <a:p>
            <a:endParaRPr lang="en-US" sz="12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no queen can attack another (cannot be in same row, column, or diagonal)</a:t>
            </a:r>
          </a:p>
          <a:p>
            <a:endParaRPr lang="en-US" sz="12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0 per move</a:t>
            </a:r>
          </a:p>
          <a:p>
            <a:endParaRPr lang="en-US" sz="2400" dirty="0"/>
          </a:p>
          <a:p>
            <a:r>
              <a:rPr lang="en-US" sz="2400" dirty="0">
                <a:hlinkClick r:id="rId2"/>
              </a:rPr>
              <a:t>Eight queens applet</a:t>
            </a:r>
            <a:endParaRPr lang="en-US" sz="2400" dirty="0"/>
          </a:p>
        </p:txBody>
      </p:sp>
      <p:pic>
        <p:nvPicPr>
          <p:cNvPr id="6146" name="Picture 2"/>
          <p:cNvPicPr>
            <a:picLocks noChangeAspect="1" noChangeArrowheads="1"/>
          </p:cNvPicPr>
          <p:nvPr/>
        </p:nvPicPr>
        <p:blipFill>
          <a:blip r:embed="rId3" cstate="print"/>
          <a:srcRect/>
          <a:stretch>
            <a:fillRect/>
          </a:stretch>
        </p:blipFill>
        <p:spPr bwMode="auto">
          <a:xfrm>
            <a:off x="1170040" y="1868865"/>
            <a:ext cx="3876676" cy="3876676"/>
          </a:xfrm>
          <a:prstGeom prst="rect">
            <a:avLst/>
          </a:prstGeom>
          <a:noFill/>
          <a:ln w="9525">
            <a:noFill/>
            <a:miter lim="800000"/>
            <a:headEnd/>
            <a:tailEnd/>
          </a:ln>
          <a:effectLst/>
        </p:spPr>
      </p:pic>
    </p:spTree>
    <p:extLst>
      <p:ext uri="{BB962C8B-B14F-4D97-AF65-F5344CB8AC3E}">
        <p14:creationId xmlns:p14="http://schemas.microsoft.com/office/powerpoint/2010/main" val="362366367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840" y="0"/>
            <a:ext cx="7022690" cy="1325563"/>
          </a:xfrm>
        </p:spPr>
        <p:txBody>
          <a:bodyPr>
            <a:normAutofit/>
          </a:bodyPr>
          <a:lstStyle/>
          <a:p>
            <a:r>
              <a:rPr lang="en-US" sz="3200" dirty="0">
                <a:solidFill>
                  <a:srgbClr val="FF0000"/>
                </a:solidFill>
                <a:latin typeface="+mn-lt"/>
              </a:rPr>
              <a:t>Example Problems – Eight Queens</a:t>
            </a:r>
          </a:p>
        </p:txBody>
      </p:sp>
      <p:pic>
        <p:nvPicPr>
          <p:cNvPr id="6146" name="Picture 2"/>
          <p:cNvPicPr>
            <a:picLocks noChangeAspect="1" noChangeArrowheads="1"/>
          </p:cNvPicPr>
          <p:nvPr/>
        </p:nvPicPr>
        <p:blipFill>
          <a:blip r:embed="rId2" cstate="print"/>
          <a:srcRect/>
          <a:stretch>
            <a:fillRect/>
          </a:stretch>
        </p:blipFill>
        <p:spPr bwMode="auto">
          <a:xfrm>
            <a:off x="1146594" y="1490662"/>
            <a:ext cx="3876676" cy="3876676"/>
          </a:xfrm>
          <a:prstGeom prst="rect">
            <a:avLst/>
          </a:prstGeom>
          <a:noFill/>
          <a:ln w="9525">
            <a:noFill/>
            <a:miter lim="800000"/>
            <a:headEnd/>
            <a:tailEnd/>
          </a:ln>
          <a:effectLst/>
        </p:spPr>
      </p:pic>
      <p:sp>
        <p:nvSpPr>
          <p:cNvPr id="3" name="Rectangle 2"/>
          <p:cNvSpPr/>
          <p:nvPr/>
        </p:nvSpPr>
        <p:spPr>
          <a:xfrm>
            <a:off x="6023294" y="822121"/>
            <a:ext cx="4630724" cy="6001643"/>
          </a:xfrm>
          <a:prstGeom prst="rect">
            <a:avLst/>
          </a:prstGeom>
        </p:spPr>
        <p:txBody>
          <a:bodyPr wrap="square">
            <a:spAutoFit/>
          </a:bodyPr>
          <a:lstStyle/>
          <a:p>
            <a:r>
              <a:rPr lang="en-US" sz="2400" dirty="0">
                <a:solidFill>
                  <a:srgbClr val="222222"/>
                </a:solidFill>
                <a:latin typeface="Times New Roman" panose="02020603050405020304" pitchFamily="18" charset="0"/>
                <a:cs typeface="Times New Roman" panose="02020603050405020304" pitchFamily="18" charset="0"/>
              </a:rPr>
              <a:t>The eight queens puzzle has </a:t>
            </a:r>
            <a:r>
              <a:rPr lang="en-US" sz="2400" dirty="0">
                <a:solidFill>
                  <a:srgbClr val="0000FF"/>
                </a:solidFill>
                <a:latin typeface="Times New Roman" panose="02020603050405020304" pitchFamily="18" charset="0"/>
                <a:cs typeface="Times New Roman" panose="02020603050405020304" pitchFamily="18" charset="0"/>
              </a:rPr>
              <a:t>92 distinct solutions.</a:t>
            </a:r>
            <a:r>
              <a:rPr lang="en-US" sz="2400" dirty="0">
                <a:solidFill>
                  <a:srgbClr val="222222"/>
                </a:solidFill>
                <a:latin typeface="Times New Roman" panose="02020603050405020304" pitchFamily="18" charset="0"/>
                <a:cs typeface="Times New Roman" panose="02020603050405020304" pitchFamily="18" charset="0"/>
              </a:rPr>
              <a:t> If solutions that differ only by the symmetry operations of rotation and reflection of the board are counted as one, the puzzle has 12 solutions. These are called </a:t>
            </a:r>
            <a:r>
              <a:rPr lang="en-US" sz="2400" i="1" dirty="0">
                <a:solidFill>
                  <a:srgbClr val="222222"/>
                </a:solidFill>
                <a:latin typeface="Times New Roman" panose="02020603050405020304" pitchFamily="18" charset="0"/>
                <a:cs typeface="Times New Roman" panose="02020603050405020304" pitchFamily="18" charset="0"/>
              </a:rPr>
              <a:t>fundamental</a:t>
            </a:r>
            <a:r>
              <a:rPr lang="en-US" sz="2400" dirty="0">
                <a:solidFill>
                  <a:srgbClr val="222222"/>
                </a:solidFill>
                <a:latin typeface="Times New Roman" panose="02020603050405020304" pitchFamily="18" charset="0"/>
                <a:cs typeface="Times New Roman" panose="02020603050405020304" pitchFamily="18" charset="0"/>
              </a:rPr>
              <a:t> solutions.</a:t>
            </a:r>
          </a:p>
          <a:p>
            <a:endParaRPr lang="en-US" sz="2400" dirty="0">
              <a:solidFill>
                <a:srgbClr val="222222"/>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problem of finding all solutions to the 8-queens problem can be quite computationally expensive, as there are 4,426,165,368 (</a:t>
            </a:r>
            <a:r>
              <a:rPr lang="en-US" sz="2400" i="1" dirty="0">
                <a:latin typeface="Times New Roman" panose="02020603050405020304" pitchFamily="18" charset="0"/>
                <a:cs typeface="Times New Roman" panose="02020603050405020304" pitchFamily="18" charset="0"/>
              </a:rPr>
              <a:t>i.e.</a:t>
            </a:r>
            <a:r>
              <a:rPr lang="en-US" sz="2400" dirty="0">
                <a:latin typeface="Times New Roman" panose="02020603050405020304" pitchFamily="18" charset="0"/>
                <a:cs typeface="Times New Roman" panose="02020603050405020304" pitchFamily="18" charset="0"/>
              </a:rPr>
              <a:t>, </a:t>
            </a:r>
            <a:r>
              <a:rPr lang="en-US" sz="2400" baseline="-25000" dirty="0">
                <a:latin typeface="Times New Roman" panose="02020603050405020304" pitchFamily="18" charset="0"/>
                <a:cs typeface="Times New Roman" panose="02020603050405020304" pitchFamily="18" charset="0"/>
                <a:hlinkClick r:id="rId3" tooltip="Combination"/>
              </a:rPr>
              <a:t>64</a:t>
            </a:r>
            <a:r>
              <a:rPr lang="en-US" sz="2400" dirty="0">
                <a:latin typeface="Times New Roman" panose="02020603050405020304" pitchFamily="18" charset="0"/>
                <a:cs typeface="Times New Roman" panose="02020603050405020304" pitchFamily="18" charset="0"/>
                <a:hlinkClick r:id="rId3" tooltip="Combination"/>
              </a:rPr>
              <a:t>C</a:t>
            </a:r>
            <a:r>
              <a:rPr lang="en-US" sz="2400" baseline="-25000" dirty="0">
                <a:latin typeface="Times New Roman" panose="02020603050405020304" pitchFamily="18" charset="0"/>
                <a:cs typeface="Times New Roman" panose="02020603050405020304" pitchFamily="18" charset="0"/>
                <a:hlinkClick r:id="rId3" tooltip="Combination"/>
              </a:rPr>
              <a:t>8</a:t>
            </a:r>
            <a:r>
              <a:rPr lang="en-US" sz="2400" dirty="0">
                <a:latin typeface="Times New Roman" panose="02020603050405020304" pitchFamily="18" charset="0"/>
                <a:cs typeface="Times New Roman" panose="02020603050405020304" pitchFamily="18" charset="0"/>
              </a:rPr>
              <a:t>) possible arrangements of eight queens on an 8×8 board, but only 92 solutions if using </a:t>
            </a:r>
            <a:r>
              <a:rPr lang="en-US" sz="2400" dirty="0">
                <a:solidFill>
                  <a:srgbClr val="FF0000"/>
                </a:solidFill>
                <a:latin typeface="Times New Roman" panose="02020603050405020304" pitchFamily="18" charset="0"/>
                <a:cs typeface="Times New Roman" panose="02020603050405020304" pitchFamily="18" charset="0"/>
              </a:rPr>
              <a:t>the brute-force computational techniques</a:t>
            </a:r>
            <a:r>
              <a:rPr lang="en-US" sz="2400" dirty="0">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2A0DE40-5D1C-482D-88C0-720EA6CE9EC6}"/>
                  </a:ext>
                </a:extLst>
              </p:cNvPr>
              <p:cNvSpPr txBox="1"/>
              <p:nvPr/>
            </p:nvSpPr>
            <p:spPr>
              <a:xfrm>
                <a:off x="890955" y="5701717"/>
                <a:ext cx="4900668" cy="519886"/>
              </a:xfrm>
              <a:prstGeom prst="rect">
                <a:avLst/>
              </a:prstGeom>
              <a:noFill/>
            </p:spPr>
            <p:txBody>
              <a:bodyPr wrap="square">
                <a:spAutoFit/>
              </a:bodyPr>
              <a:lstStyle/>
              <a:p>
                <a:r>
                  <a:rPr lang="en-US" sz="1800" baseline="-25000" dirty="0">
                    <a:latin typeface="Times New Roman" panose="02020603050405020304" pitchFamily="18" charset="0"/>
                    <a:cs typeface="Times New Roman" panose="02020603050405020304" pitchFamily="18" charset="0"/>
                    <a:hlinkClick r:id="rId3" tooltip="Combination"/>
                  </a:rPr>
                  <a:t>64</a:t>
                </a:r>
                <a:r>
                  <a:rPr lang="en-US" sz="1800" dirty="0">
                    <a:latin typeface="Times New Roman" panose="02020603050405020304" pitchFamily="18" charset="0"/>
                    <a:cs typeface="Times New Roman" panose="02020603050405020304" pitchFamily="18" charset="0"/>
                    <a:hlinkClick r:id="rId3" tooltip="Combination"/>
                  </a:rPr>
                  <a:t>C</a:t>
                </a:r>
                <a:r>
                  <a:rPr lang="en-US" sz="1800" baseline="-25000" dirty="0">
                    <a:latin typeface="Times New Roman" panose="02020603050405020304" pitchFamily="18" charset="0"/>
                    <a:cs typeface="Times New Roman" panose="02020603050405020304" pitchFamily="18" charset="0"/>
                    <a:hlinkClick r:id="rId3" tooltip="Combination"/>
                  </a:rPr>
                  <a:t>8</a:t>
                </a:r>
                <a:r>
                  <a:rPr lang="en-US" sz="1800" dirty="0">
                    <a:latin typeface="Times New Roman" panose="02020603050405020304" pitchFamily="18" charset="0"/>
                    <a:cs typeface="Times New Roman" panose="02020603050405020304" pitchFamily="18" charset="0"/>
                  </a:rPr>
                  <a:t> =  </a:t>
                </a:r>
                <a14:m>
                  <m:oMath xmlns:m="http://schemas.openxmlformats.org/officeDocument/2006/math">
                    <m:f>
                      <m:fPr>
                        <m:ctrlPr>
                          <a:rPr lang="en-US" sz="1800" i="1" smtClean="0">
                            <a:latin typeface="Cambria Math" panose="02040503050406030204" pitchFamily="18" charset="0"/>
                            <a:cs typeface="Times New Roman" panose="02020603050405020304" pitchFamily="18" charset="0"/>
                          </a:rPr>
                        </m:ctrlPr>
                      </m:fPr>
                      <m:num>
                        <m:r>
                          <a:rPr lang="en-US" sz="1800" b="0" i="1" smtClean="0">
                            <a:latin typeface="Cambria Math" panose="02040503050406030204" pitchFamily="18" charset="0"/>
                            <a:cs typeface="Times New Roman" panose="02020603050405020304" pitchFamily="18" charset="0"/>
                          </a:rPr>
                          <m:t>64!</m:t>
                        </m:r>
                      </m:num>
                      <m:den>
                        <m:r>
                          <a:rPr lang="en-US" sz="1800" b="0" i="1" smtClean="0">
                            <a:latin typeface="Cambria Math" panose="02040503050406030204" pitchFamily="18" charset="0"/>
                            <a:cs typeface="Times New Roman" panose="02020603050405020304" pitchFamily="18" charset="0"/>
                          </a:rPr>
                          <m:t>8!</m:t>
                        </m:r>
                        <m:d>
                          <m:dPr>
                            <m:ctrlPr>
                              <a:rPr lang="en-US" sz="1800" b="0" i="1" smtClean="0">
                                <a:latin typeface="Cambria Math" panose="02040503050406030204" pitchFamily="18" charset="0"/>
                                <a:cs typeface="Times New Roman" panose="02020603050405020304" pitchFamily="18" charset="0"/>
                              </a:rPr>
                            </m:ctrlPr>
                          </m:dPr>
                          <m:e>
                            <m:r>
                              <a:rPr lang="en-US" sz="1800" b="0" i="1" smtClean="0">
                                <a:latin typeface="Cambria Math" panose="02040503050406030204" pitchFamily="18" charset="0"/>
                                <a:cs typeface="Times New Roman" panose="02020603050405020304" pitchFamily="18" charset="0"/>
                              </a:rPr>
                              <m:t>64 −8</m:t>
                            </m:r>
                          </m:e>
                        </m:d>
                        <m:r>
                          <a:rPr lang="en-US" sz="1800" b="0" i="1" smtClean="0">
                            <a:latin typeface="Cambria Math" panose="02040503050406030204" pitchFamily="18" charset="0"/>
                            <a:cs typeface="Times New Roman" panose="02020603050405020304" pitchFamily="18" charset="0"/>
                          </a:rPr>
                          <m:t>!</m:t>
                        </m:r>
                      </m:den>
                    </m:f>
                    <m:r>
                      <a:rPr lang="en-US" sz="1800" b="0" i="1" smtClean="0">
                        <a:latin typeface="Cambria Math" panose="02040503050406030204" pitchFamily="18" charset="0"/>
                        <a:cs typeface="Times New Roman" panose="02020603050405020304" pitchFamily="18" charset="0"/>
                      </a:rPr>
                      <m:t>,  </m:t>
                    </m:r>
                    <m:r>
                      <a:rPr lang="en-US" sz="1800" b="0" i="1" smtClean="0">
                        <a:latin typeface="Cambria Math" panose="02040503050406030204" pitchFamily="18" charset="0"/>
                        <a:cs typeface="Times New Roman" panose="02020603050405020304" pitchFamily="18" charset="0"/>
                      </a:rPr>
                      <m:t>𝑤h𝑒𝑟𝑒</m:t>
                    </m:r>
                    <m:f>
                      <m:fPr>
                        <m:ctrlPr>
                          <a:rPr lang="en-US" i="1">
                            <a:latin typeface="Cambria Math" panose="02040503050406030204" pitchFamily="18" charset="0"/>
                            <a:cs typeface="Times New Roman" panose="02020603050405020304" pitchFamily="18" charset="0"/>
                          </a:rPr>
                        </m:ctrlPr>
                      </m:fPr>
                      <m:num>
                        <m:r>
                          <a:rPr lang="en-US" i="1">
                            <a:latin typeface="Cambria Math" panose="02040503050406030204" pitchFamily="18" charset="0"/>
                            <a:cs typeface="Times New Roman" panose="02020603050405020304" pitchFamily="18" charset="0"/>
                          </a:rPr>
                          <m:t>64!</m:t>
                        </m:r>
                      </m:num>
                      <m:den>
                        <m:d>
                          <m:dPr>
                            <m:ctrlPr>
                              <a:rPr lang="en-US" i="1">
                                <a:latin typeface="Cambria Math" panose="02040503050406030204" pitchFamily="18" charset="0"/>
                                <a:cs typeface="Times New Roman" panose="02020603050405020304" pitchFamily="18" charset="0"/>
                              </a:rPr>
                            </m:ctrlPr>
                          </m:dPr>
                          <m:e>
                            <m:r>
                              <a:rPr lang="en-US" i="1">
                                <a:latin typeface="Cambria Math" panose="02040503050406030204" pitchFamily="18" charset="0"/>
                                <a:cs typeface="Times New Roman" panose="02020603050405020304" pitchFamily="18" charset="0"/>
                              </a:rPr>
                              <m:t>64 −8</m:t>
                            </m:r>
                          </m:e>
                        </m:d>
                        <m:r>
                          <a:rPr lang="en-US" i="1">
                            <a:latin typeface="Cambria Math" panose="02040503050406030204" pitchFamily="18" charset="0"/>
                            <a:cs typeface="Times New Roman" panose="02020603050405020304" pitchFamily="18" charset="0"/>
                          </a:rPr>
                          <m:t>!</m:t>
                        </m:r>
                      </m:den>
                    </m:f>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𝑖𝑠</m:t>
                    </m:r>
                    <m:r>
                      <a:rPr lang="en-US" b="0" i="1" smtClean="0">
                        <a:latin typeface="Cambria Math" panose="02040503050406030204" pitchFamily="18" charset="0"/>
                        <a:cs typeface="Times New Roman" panose="02020603050405020304" pitchFamily="18" charset="0"/>
                      </a:rPr>
                      <m:t> </m:t>
                    </m:r>
                    <m:r>
                      <a:rPr lang="en-US" b="0" i="1" smtClean="0">
                        <a:latin typeface="Cambria Math" panose="02040503050406030204" pitchFamily="18" charset="0"/>
                        <a:cs typeface="Times New Roman" panose="02020603050405020304" pitchFamily="18" charset="0"/>
                      </a:rPr>
                      <m:t>𝑝𝑒𝑟𝑚𝑢𝑡𝑎𝑡𝑖𝑜𝑛</m:t>
                    </m:r>
                    <m:r>
                      <a:rPr lang="en-US" b="0" i="1" smtClean="0">
                        <a:latin typeface="Cambria Math" panose="02040503050406030204" pitchFamily="18" charset="0"/>
                        <a:cs typeface="Times New Roman" panose="02020603050405020304" pitchFamily="18" charset="0"/>
                      </a:rPr>
                      <m:t>.</m:t>
                    </m:r>
                  </m:oMath>
                </a14:m>
                <a:endParaRPr lang="en-US" dirty="0"/>
              </a:p>
            </p:txBody>
          </p:sp>
        </mc:Choice>
        <mc:Fallback xmlns="">
          <p:sp>
            <p:nvSpPr>
              <p:cNvPr id="6" name="TextBox 5">
                <a:extLst>
                  <a:ext uri="{FF2B5EF4-FFF2-40B4-BE49-F238E27FC236}">
                    <a16:creationId xmlns:a16="http://schemas.microsoft.com/office/drawing/2014/main" id="{42A0DE40-5D1C-482D-88C0-720EA6CE9EC6}"/>
                  </a:ext>
                </a:extLst>
              </p:cNvPr>
              <p:cNvSpPr txBox="1">
                <a:spLocks noRot="1" noChangeAspect="1" noMove="1" noResize="1" noEditPoints="1" noAdjustHandles="1" noChangeArrowheads="1" noChangeShapeType="1" noTextEdit="1"/>
              </p:cNvSpPr>
              <p:nvPr/>
            </p:nvSpPr>
            <p:spPr>
              <a:xfrm>
                <a:off x="890955" y="5701717"/>
                <a:ext cx="4900668" cy="519886"/>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74026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383996" y="611807"/>
            <a:ext cx="9081308" cy="54322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Backtracking Algorithm</a:t>
            </a:r>
            <a:b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b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defTabSz="914400" rtl="0" eaLnBrk="0" fontAlgn="base" latinLnBrk="0" hangingPunct="0">
              <a:lnSpc>
                <a:spcPct val="100000"/>
              </a:lnSpc>
              <a:spcBef>
                <a:spcPts val="600"/>
              </a:spcBef>
              <a:spcAft>
                <a:spcPts val="60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 idea is to place queens one by one in different columns, </a:t>
            </a:r>
          </a:p>
          <a:p>
            <a:pPr marL="461963" marR="0" lvl="0" indent="-461963"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starting from the leftmost column. </a:t>
            </a:r>
          </a:p>
          <a:p>
            <a:pPr marL="461963" marR="0" lvl="0" indent="-461963"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When </a:t>
            </a:r>
            <a:r>
              <a:rPr kumimoji="0" lang="en-US" altLang="en-US" sz="2400" b="0" i="0" u="sng" strike="noStrike" cap="none" normalizeH="0" baseline="0" dirty="0">
                <a:ln>
                  <a:noFill/>
                </a:ln>
                <a:solidFill>
                  <a:srgbClr val="EC4E20"/>
                </a:solidFill>
                <a:effectLst/>
                <a:latin typeface="Times New Roman" panose="02020603050405020304" pitchFamily="18" charset="0"/>
                <a:cs typeface="Times New Roman" panose="02020603050405020304" pitchFamily="18" charset="0"/>
                <a:hlinkClick r:id="rId2"/>
              </a:rPr>
              <a:t>place</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 queen in a column, </a:t>
            </a:r>
          </a:p>
          <a:p>
            <a:pPr marL="919163" lvl="1" indent="-461963">
              <a:spcBef>
                <a:spcPts val="60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we </a:t>
            </a:r>
            <a:r>
              <a:rPr kumimoji="0" lang="en-US" altLang="en-US" sz="2400" b="0" i="0" u="sng" strike="noStrike" cap="none" normalizeH="0" baseline="0" dirty="0">
                <a:ln>
                  <a:noFill/>
                </a:ln>
                <a:solidFill>
                  <a:srgbClr val="EC4E20"/>
                </a:solidFill>
                <a:effectLst/>
                <a:latin typeface="Times New Roman" panose="02020603050405020304" pitchFamily="18" charset="0"/>
                <a:cs typeface="Times New Roman" panose="02020603050405020304" pitchFamily="18" charset="0"/>
                <a:hlinkClick r:id="rId2"/>
              </a:rPr>
              <a:t>check</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for clashes with already placed queens. </a:t>
            </a:r>
          </a:p>
          <a:p>
            <a:pPr marL="461963" marR="0" lvl="0" indent="-461963"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In the current column, </a:t>
            </a:r>
          </a:p>
          <a:p>
            <a:pPr marL="919163" lvl="1" indent="-461963">
              <a:spcBef>
                <a:spcPts val="60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if we find a row for which there is no clash, </a:t>
            </a:r>
          </a:p>
          <a:p>
            <a:pPr marL="1376363" lvl="2" indent="-461963">
              <a:spcBef>
                <a:spcPts val="60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we mark this row and column as part of the solution. </a:t>
            </a:r>
          </a:p>
          <a:p>
            <a:pPr marL="919163" lvl="1" indent="-461963">
              <a:spcBef>
                <a:spcPts val="60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If we do not find such a row due to clashes </a:t>
            </a:r>
          </a:p>
          <a:p>
            <a:pPr marL="1376363" lvl="2" indent="-461963">
              <a:spcBef>
                <a:spcPts val="600"/>
              </a:spcBef>
              <a:spcAft>
                <a:spcPts val="600"/>
              </a:spcAft>
              <a:buFont typeface="Arial" panose="020B0604020202020204" pitchFamily="34" charset="0"/>
              <a:buChar char="•"/>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then we backtrack and return false.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328804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83C4F2-4448-4547-AD7A-3D409CC2BE35}"/>
              </a:ext>
            </a:extLst>
          </p:cNvPr>
          <p:cNvSpPr/>
          <p:nvPr/>
        </p:nvSpPr>
        <p:spPr>
          <a:xfrm>
            <a:off x="1415845" y="1392405"/>
            <a:ext cx="9360309" cy="5262979"/>
          </a:xfrm>
          <a:prstGeom prst="rect">
            <a:avLst/>
          </a:prstGeom>
        </p:spPr>
        <p:txBody>
          <a:bodyPr wrap="square">
            <a:spAutoFit/>
          </a:bodyPr>
          <a:lstStyle/>
          <a:p>
            <a:pPr marL="457200" lvl="0" indent="-457200" algn="just" eaLnBrk="0" fontAlgn="base" hangingPunct="0">
              <a:spcBef>
                <a:spcPct val="0"/>
              </a:spcBef>
              <a:spcAft>
                <a:spcPct val="0"/>
              </a:spcAft>
              <a:buFontTx/>
              <a:buAutoNum type="arabicParenR"/>
            </a:pPr>
            <a:r>
              <a:rPr lang="en-US" altLang="en-US" sz="2400" dirty="0">
                <a:solidFill>
                  <a:srgbClr val="000000"/>
                </a:solidFill>
                <a:latin typeface="Times New Roman" panose="02020603050405020304" pitchFamily="18" charset="0"/>
                <a:cs typeface="Times New Roman" panose="02020603050405020304" pitchFamily="18" charset="0"/>
              </a:rPr>
              <a:t>Start in the leftmost column </a:t>
            </a:r>
          </a:p>
          <a:p>
            <a:pPr marL="457200" lvl="0" indent="-457200" algn="just" eaLnBrk="0" fontAlgn="base" hangingPunct="0">
              <a:spcBef>
                <a:spcPct val="0"/>
              </a:spcBef>
              <a:spcAft>
                <a:spcPct val="0"/>
              </a:spcAft>
              <a:buFontTx/>
              <a:buAutoNum type="arabicParenR"/>
            </a:pPr>
            <a:r>
              <a:rPr lang="en-US" altLang="en-US" sz="2400" dirty="0">
                <a:solidFill>
                  <a:srgbClr val="000000"/>
                </a:solidFill>
                <a:latin typeface="Times New Roman" panose="02020603050405020304" pitchFamily="18" charset="0"/>
                <a:cs typeface="Times New Roman" panose="02020603050405020304" pitchFamily="18" charset="0"/>
              </a:rPr>
              <a:t>If all queens are placed return true  </a:t>
            </a:r>
          </a:p>
          <a:p>
            <a:pPr marL="457200" lvl="0" indent="-457200" algn="just" eaLnBrk="0" fontAlgn="base" hangingPunct="0">
              <a:spcBef>
                <a:spcPct val="0"/>
              </a:spcBef>
              <a:spcAft>
                <a:spcPct val="0"/>
              </a:spcAft>
              <a:buFontTx/>
              <a:buAutoNum type="arabicParenR"/>
            </a:pPr>
            <a:r>
              <a:rPr lang="en-US" altLang="en-US" sz="2400" dirty="0">
                <a:solidFill>
                  <a:srgbClr val="000000"/>
                </a:solidFill>
                <a:latin typeface="Times New Roman" panose="02020603050405020304" pitchFamily="18" charset="0"/>
                <a:cs typeface="Times New Roman" panose="02020603050405020304" pitchFamily="18" charset="0"/>
              </a:rPr>
              <a:t>Try all rows in the current column. </a:t>
            </a:r>
          </a:p>
          <a:p>
            <a:pPr lvl="0"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Do following for every tried row. </a:t>
            </a:r>
          </a:p>
          <a:p>
            <a:pPr marL="914400" lvl="1" indent="-457200" algn="just" eaLnBrk="0" fontAlgn="base" hangingPunct="0">
              <a:spcBef>
                <a:spcPct val="0"/>
              </a:spcBef>
              <a:spcAft>
                <a:spcPct val="0"/>
              </a:spcAft>
              <a:buFont typeface="+mj-lt"/>
              <a:buAutoNum type="alphaLcParenR"/>
            </a:pPr>
            <a:r>
              <a:rPr lang="en-US" altLang="en-US" sz="2400" dirty="0">
                <a:solidFill>
                  <a:srgbClr val="000000"/>
                </a:solidFill>
                <a:latin typeface="Times New Roman" panose="02020603050405020304" pitchFamily="18" charset="0"/>
                <a:cs typeface="Times New Roman" panose="02020603050405020304" pitchFamily="18" charset="0"/>
              </a:rPr>
              <a:t>If the queen can be placed safely in this row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then mark this [row, column] as part of the solution and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recursively check if placing queen here leads to a solution.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b)   If placing the queen in [row, column] leads to a solution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then return true.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c)   If placing queen doesn't lead to a solution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then unmark this [row, column] (Backtrack) and </a:t>
            </a:r>
          </a:p>
          <a:p>
            <a:pPr lvl="1" algn="just" eaLnBrk="0" fontAlgn="base" hangingPunct="0">
              <a:spcBef>
                <a:spcPct val="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              go to step (a) to try other rows. </a:t>
            </a:r>
          </a:p>
          <a:p>
            <a:pPr marL="457200" lvl="0" indent="-457200" algn="just" eaLnBrk="0" fontAlgn="base" hangingPunct="0">
              <a:spcBef>
                <a:spcPct val="0"/>
              </a:spcBef>
              <a:spcAft>
                <a:spcPct val="0"/>
              </a:spcAft>
              <a:buAutoNum type="arabicParenR" startAt="4"/>
              <a:tabLst>
                <a:tab pos="1995488" algn="l"/>
              </a:tabLst>
            </a:pPr>
            <a:r>
              <a:rPr lang="en-US" altLang="en-US" sz="2400" dirty="0">
                <a:solidFill>
                  <a:srgbClr val="000000"/>
                </a:solidFill>
                <a:latin typeface="Times New Roman" panose="02020603050405020304" pitchFamily="18" charset="0"/>
                <a:cs typeface="Times New Roman" panose="02020603050405020304" pitchFamily="18" charset="0"/>
              </a:rPr>
              <a:t>In 3), if all rows have been tried and nothing worked, </a:t>
            </a:r>
          </a:p>
          <a:p>
            <a:pPr lvl="0" algn="just" eaLnBrk="0" fontAlgn="base" hangingPunct="0">
              <a:spcBef>
                <a:spcPct val="0"/>
              </a:spcBef>
              <a:spcAft>
                <a:spcPct val="0"/>
              </a:spcAft>
              <a:tabLst>
                <a:tab pos="1995488" algn="l"/>
              </a:tabLst>
            </a:pPr>
            <a:r>
              <a:rPr lang="en-US" altLang="en-US" sz="2400" dirty="0">
                <a:solidFill>
                  <a:srgbClr val="000000"/>
                </a:solidFill>
                <a:latin typeface="Times New Roman" panose="02020603050405020304" pitchFamily="18" charset="0"/>
                <a:cs typeface="Times New Roman" panose="02020603050405020304" pitchFamily="18" charset="0"/>
              </a:rPr>
              <a:t>      return false to trigger backtracking.</a:t>
            </a:r>
            <a:r>
              <a:rPr lang="en-US" altLang="en-US" sz="2400" dirty="0">
                <a:latin typeface="Times New Roman" panose="02020603050405020304" pitchFamily="18" charset="0"/>
                <a:cs typeface="Times New Roman" panose="02020603050405020304" pitchFamily="18" charset="0"/>
              </a:rPr>
              <a:t> </a:t>
            </a:r>
          </a:p>
        </p:txBody>
      </p:sp>
      <p:sp>
        <p:nvSpPr>
          <p:cNvPr id="3" name="Rectangle 2">
            <a:extLst>
              <a:ext uri="{FF2B5EF4-FFF2-40B4-BE49-F238E27FC236}">
                <a16:creationId xmlns:a16="http://schemas.microsoft.com/office/drawing/2014/main" id="{D7D732F0-E759-4F17-A5FC-3D09EA5D833A}"/>
              </a:ext>
            </a:extLst>
          </p:cNvPr>
          <p:cNvSpPr/>
          <p:nvPr/>
        </p:nvSpPr>
        <p:spPr>
          <a:xfrm>
            <a:off x="1415844" y="450277"/>
            <a:ext cx="9901085" cy="830997"/>
          </a:xfrm>
          <a:prstGeom prst="rect">
            <a:avLst/>
          </a:prstGeom>
        </p:spPr>
        <p:txBody>
          <a:bodyPr wrap="square">
            <a:spAutoFit/>
          </a:bodyPr>
          <a:lstStyle/>
          <a:p>
            <a:r>
              <a:rPr lang="en-US" altLang="en-US" sz="2800" b="1" dirty="0">
                <a:solidFill>
                  <a:srgbClr val="000000"/>
                </a:solidFill>
                <a:latin typeface="Times New Roman" panose="02020603050405020304" pitchFamily="18" charset="0"/>
                <a:cs typeface="Times New Roman" panose="02020603050405020304" pitchFamily="18" charset="0"/>
              </a:rPr>
              <a:t>Backtracking Algorithm</a:t>
            </a:r>
            <a:br>
              <a:rPr lang="en-US" altLang="en-US" dirty="0">
                <a:latin typeface="Times New Roman" panose="02020603050405020304" pitchFamily="18" charset="0"/>
                <a:cs typeface="Times New Roman" panose="02020603050405020304" pitchFamily="18" charset="0"/>
              </a:rPr>
            </a:br>
            <a:r>
              <a:rPr lang="en-US" altLang="en-US" sz="2000" dirty="0">
                <a:solidFill>
                  <a:srgbClr val="000000"/>
                </a:solidFill>
                <a:latin typeface="Times New Roman" panose="02020603050405020304" pitchFamily="18" charset="0"/>
                <a:cs typeface="Times New Roman" panose="02020603050405020304" pitchFamily="18" charset="0"/>
              </a:rPr>
              <a:t>The idea is to place queens one by one in different columns, starting from the leftmost column. </a:t>
            </a:r>
            <a:endParaRPr lang="en-US" sz="2000" dirty="0"/>
          </a:p>
        </p:txBody>
      </p:sp>
    </p:spTree>
    <p:extLst>
      <p:ext uri="{BB962C8B-B14F-4D97-AF65-F5344CB8AC3E}">
        <p14:creationId xmlns:p14="http://schemas.microsoft.com/office/powerpoint/2010/main" val="363048971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8575" y="3244335"/>
            <a:ext cx="3523489" cy="646331"/>
          </a:xfrm>
          <a:prstGeom prst="rect">
            <a:avLst/>
          </a:prstGeom>
        </p:spPr>
        <p:txBody>
          <a:bodyPr wrap="square">
            <a:spAutoFit/>
          </a:bodyPr>
          <a:lstStyle/>
          <a:p>
            <a:r>
              <a:rPr lang="en-US" sz="3600" dirty="0">
                <a:solidFill>
                  <a:srgbClr val="0000FF"/>
                </a:solidFill>
              </a:rPr>
              <a:t>More on Graphs</a:t>
            </a:r>
            <a:endParaRPr lang="en-US" sz="3600" dirty="0"/>
          </a:p>
        </p:txBody>
      </p:sp>
    </p:spTree>
    <p:extLst>
      <p:ext uri="{BB962C8B-B14F-4D97-AF65-F5344CB8AC3E}">
        <p14:creationId xmlns:p14="http://schemas.microsoft.com/office/powerpoint/2010/main" val="1630249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71489F-5654-DB2B-70EE-132F5850D183}"/>
              </a:ext>
            </a:extLst>
          </p:cNvPr>
          <p:cNvSpPr/>
          <p:nvPr/>
        </p:nvSpPr>
        <p:spPr>
          <a:xfrm>
            <a:off x="1333948" y="4518212"/>
            <a:ext cx="8576846" cy="1237129"/>
          </a:xfrm>
          <a:prstGeom prst="rect">
            <a:avLst/>
          </a:prstGeom>
          <a:solidFill>
            <a:srgbClr val="FFFF00"/>
          </a:solidFill>
        </p:spPr>
        <p:txBody>
          <a:bodyPr wrap="square">
            <a:spAutoFit/>
          </a:bodyPr>
          <a:lstStyle/>
          <a:p>
            <a:endParaRPr lang="en-US" sz="2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203960" y="273685"/>
            <a:ext cx="7748451" cy="845366"/>
          </a:xfrm>
        </p:spPr>
        <p:txBody>
          <a:bodyPr>
            <a:normAutofit/>
          </a:bodyPr>
          <a:lstStyle/>
          <a:p>
            <a:r>
              <a:rPr lang="en-US" sz="3200" b="1" dirty="0">
                <a:latin typeface="+mn-lt"/>
              </a:rPr>
              <a:t>Assumptions</a:t>
            </a:r>
          </a:p>
        </p:txBody>
      </p:sp>
      <p:sp>
        <p:nvSpPr>
          <p:cNvPr id="3" name="Content Placeholder 2"/>
          <p:cNvSpPr>
            <a:spLocks noGrp="1"/>
          </p:cNvSpPr>
          <p:nvPr>
            <p:ph idx="4294967295"/>
          </p:nvPr>
        </p:nvSpPr>
        <p:spPr>
          <a:xfrm>
            <a:off x="5422166" y="483294"/>
            <a:ext cx="4840629" cy="1439194"/>
          </a:xfrm>
        </p:spPr>
        <p:txBody>
          <a:bodyPr/>
          <a:lstStyle/>
          <a:p>
            <a:pPr>
              <a:lnSpc>
                <a:spcPct val="100000"/>
              </a:lnSpc>
              <a:spcBef>
                <a:spcPts val="0"/>
              </a:spcBef>
            </a:pPr>
            <a:r>
              <a:rPr lang="en-US" dirty="0">
                <a:solidFill>
                  <a:srgbClr val="0000FF"/>
                </a:solidFill>
              </a:rPr>
              <a:t>Static</a:t>
            </a:r>
            <a:r>
              <a:rPr lang="en-US" dirty="0"/>
              <a:t> or dynamic?</a:t>
            </a:r>
          </a:p>
          <a:p>
            <a:pPr>
              <a:lnSpc>
                <a:spcPct val="100000"/>
              </a:lnSpc>
              <a:spcBef>
                <a:spcPts val="0"/>
              </a:spcBef>
            </a:pPr>
            <a:r>
              <a:rPr lang="en-US" dirty="0">
                <a:solidFill>
                  <a:srgbClr val="0000FF"/>
                </a:solidFill>
              </a:rPr>
              <a:t>Fully</a:t>
            </a:r>
            <a:r>
              <a:rPr lang="en-US" dirty="0"/>
              <a:t> or partially </a:t>
            </a:r>
            <a:r>
              <a:rPr lang="en-US" dirty="0">
                <a:solidFill>
                  <a:srgbClr val="0000FF"/>
                </a:solidFill>
              </a:rPr>
              <a:t>observable</a:t>
            </a:r>
            <a:r>
              <a:rPr lang="en-US" dirty="0"/>
              <a:t>?</a:t>
            </a:r>
          </a:p>
          <a:p>
            <a:pPr>
              <a:lnSpc>
                <a:spcPct val="100000"/>
              </a:lnSpc>
              <a:spcBef>
                <a:spcPts val="0"/>
              </a:spcBef>
            </a:pPr>
            <a:r>
              <a:rPr lang="en-US" dirty="0"/>
              <a:t>Discrete or continuous?</a:t>
            </a:r>
          </a:p>
        </p:txBody>
      </p:sp>
      <p:sp>
        <p:nvSpPr>
          <p:cNvPr id="4" name="Content Placeholder 2"/>
          <p:cNvSpPr txBox="1">
            <a:spLocks/>
          </p:cNvSpPr>
          <p:nvPr/>
        </p:nvSpPr>
        <p:spPr>
          <a:xfrm>
            <a:off x="3327882" y="5872072"/>
            <a:ext cx="5715000" cy="639763"/>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rgbClr val="0000FF"/>
                </a:solidFill>
              </a:rPr>
              <a:t>discrete</a:t>
            </a:r>
          </a:p>
        </p:txBody>
      </p:sp>
      <p:sp>
        <p:nvSpPr>
          <p:cNvPr id="5" name="TextBox 4">
            <a:extLst>
              <a:ext uri="{FF2B5EF4-FFF2-40B4-BE49-F238E27FC236}">
                <a16:creationId xmlns:a16="http://schemas.microsoft.com/office/drawing/2014/main" id="{48C75362-3825-4348-AEEF-C3224903188C}"/>
              </a:ext>
            </a:extLst>
          </p:cNvPr>
          <p:cNvSpPr txBox="1"/>
          <p:nvPr/>
        </p:nvSpPr>
        <p:spPr>
          <a:xfrm>
            <a:off x="1568978" y="2063525"/>
            <a:ext cx="8464731" cy="3785652"/>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On Romania’s map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Connect each city to several other cities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Displays only finitely many actions (paths) to choose from, at any given state (city).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the </a:t>
            </a:r>
            <a:r>
              <a:rPr lang="en-US" sz="2400" b="1" i="1" dirty="0">
                <a:latin typeface="Times New Roman" panose="02020603050405020304" pitchFamily="18" charset="0"/>
                <a:cs typeface="Times New Roman" panose="02020603050405020304" pitchFamily="18" charset="0"/>
              </a:rPr>
              <a:t>known</a:t>
            </a:r>
            <a:r>
              <a:rPr lang="en-US" sz="2400" dirty="0">
                <a:latin typeface="Times New Roman" panose="02020603050405020304" pitchFamily="18" charset="0"/>
                <a:cs typeface="Times New Roman" panose="02020603050405020304" pitchFamily="18" charset="0"/>
              </a:rPr>
              <a:t> environment, </a:t>
            </a:r>
            <a:r>
              <a:rPr lang="en-US" sz="2400" dirty="0">
                <a:solidFill>
                  <a:srgbClr val="0000FF"/>
                </a:solidFill>
                <a:latin typeface="Times New Roman" panose="02020603050405020304" pitchFamily="18" charset="0"/>
                <a:cs typeface="Times New Roman" panose="02020603050405020304" pitchFamily="18" charset="0"/>
              </a:rPr>
              <a:t>the agent knows </a:t>
            </a:r>
          </a:p>
          <a:p>
            <a:pPr marL="800100" lvl="1"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which are states (cities) reached by each action (path).</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Then, the task environment is assumed to be </a:t>
            </a:r>
            <a:r>
              <a:rPr lang="en-US" sz="2400" dirty="0">
                <a:solidFill>
                  <a:srgbClr val="0000FF"/>
                </a:solidFill>
                <a:latin typeface="Times New Roman" panose="02020603050405020304" pitchFamily="18" charset="0"/>
                <a:cs typeface="Times New Roman" panose="02020603050405020304" pitchFamily="18" charset="0"/>
              </a:rPr>
              <a:t>discrete: </a:t>
            </a:r>
          </a:p>
          <a:p>
            <a:pPr marL="800100" lvl="1" indent="-34290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at any given state (city), there are only finite many actions (paths) to choose from</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6FFF0C20-7C48-406A-8B80-A46A0CC5465F}"/>
              </a:ext>
            </a:extLst>
          </p:cNvPr>
          <p:cNvSpPr/>
          <p:nvPr/>
        </p:nvSpPr>
        <p:spPr>
          <a:xfrm>
            <a:off x="1449801" y="6281002"/>
            <a:ext cx="8338821" cy="461665"/>
          </a:xfrm>
          <a:prstGeom prst="rect">
            <a:avLst/>
          </a:prstGeom>
          <a:solidFill>
            <a:srgbClr val="FFFF00"/>
          </a:solidFill>
        </p:spPr>
        <p:txBody>
          <a:bodyPr wrap="square">
            <a:spAutoFit/>
          </a:bodyPr>
          <a:lstStyle/>
          <a:p>
            <a:r>
              <a:rPr lang="en-US" sz="2400" dirty="0">
                <a:solidFill>
                  <a:schemeClr val="dk1"/>
                </a:solidFill>
                <a:latin typeface="Times New Roman" panose="02020603050405020304" pitchFamily="18" charset="0"/>
                <a:cs typeface="Times New Roman" panose="02020603050405020304" pitchFamily="18" charset="0"/>
              </a:rPr>
              <a:t>A finite number of distinct sets of states (percepts, actions)A finite</a:t>
            </a:r>
            <a:endParaRPr lang="en-US" sz="2400" dirty="0">
              <a:latin typeface="Times New Roman" panose="02020603050405020304" pitchFamily="18" charset="0"/>
              <a:cs typeface="Times New Roman" panose="02020603050405020304" pitchFamily="18" charset="0"/>
            </a:endParaRPr>
          </a:p>
        </p:txBody>
      </p:sp>
      <p:pic>
        <p:nvPicPr>
          <p:cNvPr id="7" name="Picture 6" descr="Image result for smiley face images">
            <a:extLst>
              <a:ext uri="{FF2B5EF4-FFF2-40B4-BE49-F238E27FC236}">
                <a16:creationId xmlns:a16="http://schemas.microsoft.com/office/drawing/2014/main" id="{A357CDF5-3D2C-45DB-9017-9706E34823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174E2B4-8D94-5D6A-0FF5-02B028E427CB}"/>
              </a:ext>
            </a:extLst>
          </p:cNvPr>
          <p:cNvSpPr txBox="1"/>
          <p:nvPr/>
        </p:nvSpPr>
        <p:spPr>
          <a:xfrm>
            <a:off x="9910794" y="4891128"/>
            <a:ext cx="190000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environment is discrete</a:t>
            </a:r>
          </a:p>
        </p:txBody>
      </p:sp>
    </p:spTree>
    <p:extLst>
      <p:ext uri="{BB962C8B-B14F-4D97-AF65-F5344CB8AC3E}">
        <p14:creationId xmlns:p14="http://schemas.microsoft.com/office/powerpoint/2010/main" val="150770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661532"/>
            <a:ext cx="10084526" cy="853759"/>
          </a:xfrm>
        </p:spPr>
        <p:txBody>
          <a:bodyPr>
            <a:normAutofit/>
          </a:bodyPr>
          <a:lstStyle/>
          <a:p>
            <a:r>
              <a:rPr lang="en-US" sz="3200" dirty="0">
                <a:latin typeface="+mn-lt"/>
              </a:rPr>
              <a:t>Specifying the task environments </a:t>
            </a:r>
            <a:r>
              <a:rPr lang="en-US" sz="3600" dirty="0">
                <a:latin typeface="+mn-lt"/>
              </a:rPr>
              <a:t>– </a:t>
            </a:r>
            <a:r>
              <a:rPr lang="en-US" sz="2800" dirty="0">
                <a:latin typeface="+mn-lt"/>
              </a:rPr>
              <a:t>recalled </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835909038"/>
              </p:ext>
            </p:extLst>
          </p:nvPr>
        </p:nvGraphicFramePr>
        <p:xfrm>
          <a:off x="1158240" y="2423160"/>
          <a:ext cx="10084525" cy="2011680"/>
        </p:xfrm>
        <a:graphic>
          <a:graphicData uri="http://schemas.openxmlformats.org/drawingml/2006/table">
            <a:tbl>
              <a:tblPr firstRow="1" bandRow="1">
                <a:tableStyleId>{5C22544A-7EE6-4342-B048-85BDC9FD1C3A}</a:tableStyleId>
              </a:tblPr>
              <a:tblGrid>
                <a:gridCol w="1811383">
                  <a:extLst>
                    <a:ext uri="{9D8B030D-6E8A-4147-A177-3AD203B41FA5}">
                      <a16:colId xmlns:a16="http://schemas.microsoft.com/office/drawing/2014/main" val="3295066990"/>
                    </a:ext>
                  </a:extLst>
                </a:gridCol>
                <a:gridCol w="1654628">
                  <a:extLst>
                    <a:ext uri="{9D8B030D-6E8A-4147-A177-3AD203B41FA5}">
                      <a16:colId xmlns:a16="http://schemas.microsoft.com/office/drawing/2014/main" val="1211409828"/>
                    </a:ext>
                  </a:extLst>
                </a:gridCol>
                <a:gridCol w="1140823">
                  <a:extLst>
                    <a:ext uri="{9D8B030D-6E8A-4147-A177-3AD203B41FA5}">
                      <a16:colId xmlns:a16="http://schemas.microsoft.com/office/drawing/2014/main" val="1874053533"/>
                    </a:ext>
                  </a:extLst>
                </a:gridCol>
                <a:gridCol w="1889760">
                  <a:extLst>
                    <a:ext uri="{9D8B030D-6E8A-4147-A177-3AD203B41FA5}">
                      <a16:colId xmlns:a16="http://schemas.microsoft.com/office/drawing/2014/main" val="437250792"/>
                    </a:ext>
                  </a:extLst>
                </a:gridCol>
                <a:gridCol w="1280160">
                  <a:extLst>
                    <a:ext uri="{9D8B030D-6E8A-4147-A177-3AD203B41FA5}">
                      <a16:colId xmlns:a16="http://schemas.microsoft.com/office/drawing/2014/main" val="1590715715"/>
                    </a:ext>
                  </a:extLst>
                </a:gridCol>
                <a:gridCol w="992777">
                  <a:extLst>
                    <a:ext uri="{9D8B030D-6E8A-4147-A177-3AD203B41FA5}">
                      <a16:colId xmlns:a16="http://schemas.microsoft.com/office/drawing/2014/main" val="2893637165"/>
                    </a:ext>
                  </a:extLst>
                </a:gridCol>
                <a:gridCol w="1314994">
                  <a:extLst>
                    <a:ext uri="{9D8B030D-6E8A-4147-A177-3AD203B41FA5}">
                      <a16:colId xmlns:a16="http://schemas.microsoft.com/office/drawing/2014/main" val="384677490"/>
                    </a:ext>
                  </a:extLst>
                </a:gridCol>
              </a:tblGrid>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Task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Observable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Deterministic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Episodic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Discrete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Fully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sp>
        <p:nvSpPr>
          <p:cNvPr id="6" name="TextBox 5">
            <a:extLst>
              <a:ext uri="{FF2B5EF4-FFF2-40B4-BE49-F238E27FC236}">
                <a16:creationId xmlns:a16="http://schemas.microsoft.com/office/drawing/2014/main" id="{EB0FEC04-0BB2-4EFA-A02C-C6A1BCBE8E65}"/>
              </a:ext>
            </a:extLst>
          </p:cNvPr>
          <p:cNvSpPr txBox="1"/>
          <p:nvPr/>
        </p:nvSpPr>
        <p:spPr>
          <a:xfrm>
            <a:off x="1316736" y="5230368"/>
            <a:ext cx="992602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Task environments and their characters for a problem-solving agent.</a:t>
            </a:r>
          </a:p>
        </p:txBody>
      </p:sp>
      <p:sp>
        <p:nvSpPr>
          <p:cNvPr id="3" name="Rectangle 2"/>
          <p:cNvSpPr/>
          <p:nvPr/>
        </p:nvSpPr>
        <p:spPr>
          <a:xfrm>
            <a:off x="1752862" y="5889211"/>
            <a:ext cx="6637394" cy="923330"/>
          </a:xfrm>
          <a:prstGeom prst="rect">
            <a:avLst/>
          </a:prstGeom>
        </p:spPr>
        <p:txBody>
          <a:bodyPr wrap="none">
            <a:spAutoFit/>
          </a:bodyPr>
          <a:lstStyle/>
          <a:p>
            <a:r>
              <a:rPr lang="en-US" dirty="0">
                <a:solidFill>
                  <a:schemeClr val="dk1"/>
                </a:solidFill>
                <a:latin typeface="Times New Roman" panose="02020603050405020304" pitchFamily="18" charset="0"/>
                <a:cs typeface="Times New Roman" panose="02020603050405020304" pitchFamily="18" charset="0"/>
              </a:rPr>
              <a:t>*Static: The environment is unchanged while the agent is deliberating</a:t>
            </a:r>
          </a:p>
          <a:p>
            <a:r>
              <a:rPr lang="en-US" dirty="0">
                <a:solidFill>
                  <a:schemeClr val="dk1"/>
                </a:solidFill>
                <a:latin typeface="Times New Roman" panose="02020603050405020304" pitchFamily="18" charset="0"/>
                <a:cs typeface="Times New Roman" panose="02020603050405020304" pitchFamily="18" charset="0"/>
              </a:rPr>
              <a:t>*Discrete: A finite number of distinct sets of states (percepts, actions)</a:t>
            </a:r>
            <a:endParaRPr lang="en-US" dirty="0">
              <a:latin typeface="Times New Roman" panose="02020603050405020304" pitchFamily="18" charset="0"/>
              <a:cs typeface="Times New Roman" panose="02020603050405020304" pitchFamily="18" charset="0"/>
            </a:endParaRPr>
          </a:p>
          <a:p>
            <a:r>
              <a:rPr lang="en-US" dirty="0">
                <a:solidFill>
                  <a:schemeClr val="dk1"/>
                </a:solidFill>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393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6F9A852-6FE3-2E9B-12E1-2F8782593707}"/>
              </a:ext>
            </a:extLst>
          </p:cNvPr>
          <p:cNvSpPr/>
          <p:nvPr/>
        </p:nvSpPr>
        <p:spPr>
          <a:xfrm>
            <a:off x="1484376" y="4563054"/>
            <a:ext cx="8906650" cy="1036955"/>
          </a:xfrm>
          <a:prstGeom prst="rect">
            <a:avLst/>
          </a:prstGeom>
          <a:solidFill>
            <a:srgbClr val="FFFF00"/>
          </a:solidFill>
        </p:spPr>
        <p:txBody>
          <a:bodyPr wrap="square">
            <a:spAutoFit/>
          </a:bodyPr>
          <a:lstStyle/>
          <a:p>
            <a:endParaRPr lang="en-US" sz="24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1484376" y="113170"/>
            <a:ext cx="4176195" cy="1036955"/>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4273170" y="443709"/>
            <a:ext cx="5715000" cy="1821761"/>
          </a:xfrm>
        </p:spPr>
        <p:txBody>
          <a:bodyPr/>
          <a:lstStyle/>
          <a:p>
            <a:pPr>
              <a:lnSpc>
                <a:spcPct val="100000"/>
              </a:lnSpc>
              <a:spcBef>
                <a:spcPts val="0"/>
              </a:spcBef>
            </a:pPr>
            <a:r>
              <a:rPr lang="en-US" dirty="0">
                <a:solidFill>
                  <a:srgbClr val="0000FF"/>
                </a:solidFill>
              </a:rPr>
              <a:t>Static</a:t>
            </a:r>
            <a:r>
              <a:rPr lang="en-US" dirty="0"/>
              <a:t> or dynamic?</a:t>
            </a:r>
          </a:p>
          <a:p>
            <a:pPr>
              <a:lnSpc>
                <a:spcPct val="100000"/>
              </a:lnSpc>
              <a:spcBef>
                <a:spcPts val="0"/>
              </a:spcBef>
            </a:pPr>
            <a:r>
              <a:rPr lang="en-US" dirty="0">
                <a:solidFill>
                  <a:srgbClr val="0000FF"/>
                </a:solidFill>
              </a:rPr>
              <a:t>Fully</a:t>
            </a:r>
            <a:r>
              <a:rPr lang="en-US" dirty="0"/>
              <a:t> or partially </a:t>
            </a:r>
            <a:r>
              <a:rPr lang="en-US" dirty="0">
                <a:solidFill>
                  <a:srgbClr val="0000FF"/>
                </a:solidFill>
              </a:rPr>
              <a:t>observable</a:t>
            </a:r>
            <a:r>
              <a:rPr lang="en-US" dirty="0"/>
              <a:t>?</a:t>
            </a:r>
          </a:p>
          <a:p>
            <a:pPr>
              <a:lnSpc>
                <a:spcPct val="100000"/>
              </a:lnSpc>
              <a:spcBef>
                <a:spcPts val="0"/>
              </a:spcBef>
            </a:pPr>
            <a:r>
              <a:rPr lang="en-US" dirty="0">
                <a:solidFill>
                  <a:srgbClr val="0000FF"/>
                </a:solidFill>
              </a:rPr>
              <a:t>Discrete</a:t>
            </a:r>
            <a:r>
              <a:rPr lang="en-US" dirty="0"/>
              <a:t> or continuous?</a:t>
            </a:r>
          </a:p>
          <a:p>
            <a:pPr>
              <a:lnSpc>
                <a:spcPct val="100000"/>
              </a:lnSpc>
              <a:spcBef>
                <a:spcPts val="0"/>
              </a:spcBef>
            </a:pPr>
            <a:r>
              <a:rPr lang="en-US" dirty="0"/>
              <a:t>Deterministic or stochastic?</a:t>
            </a:r>
          </a:p>
          <a:p>
            <a:endParaRPr lang="en-US" dirty="0"/>
          </a:p>
          <a:p>
            <a:endParaRPr lang="en-US" dirty="0"/>
          </a:p>
          <a:p>
            <a:endParaRPr lang="en-US" dirty="0"/>
          </a:p>
          <a:p>
            <a:endParaRPr lang="en-US" dirty="0"/>
          </a:p>
        </p:txBody>
      </p:sp>
      <p:sp>
        <p:nvSpPr>
          <p:cNvPr id="4" name="Content Placeholder 2"/>
          <p:cNvSpPr txBox="1">
            <a:spLocks/>
          </p:cNvSpPr>
          <p:nvPr/>
        </p:nvSpPr>
        <p:spPr>
          <a:xfrm>
            <a:off x="3133997" y="5682661"/>
            <a:ext cx="5715000" cy="639763"/>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rgbClr val="0000FF"/>
                </a:solidFill>
              </a:rPr>
              <a:t>deterministic</a:t>
            </a:r>
          </a:p>
        </p:txBody>
      </p:sp>
      <p:sp>
        <p:nvSpPr>
          <p:cNvPr id="5" name="Rectangle 4">
            <a:extLst>
              <a:ext uri="{FF2B5EF4-FFF2-40B4-BE49-F238E27FC236}">
                <a16:creationId xmlns:a16="http://schemas.microsoft.com/office/drawing/2014/main" id="{3CD96ACE-39BB-40D4-94F1-D330AB40C770}"/>
              </a:ext>
            </a:extLst>
          </p:cNvPr>
          <p:cNvSpPr/>
          <p:nvPr/>
        </p:nvSpPr>
        <p:spPr>
          <a:xfrm>
            <a:off x="1800974" y="2430773"/>
            <a:ext cx="8381045" cy="3431709"/>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In Romania,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 ideal condition, </a:t>
            </a:r>
          </a:p>
          <a:p>
            <a:pPr marL="1257300" lvl="2"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if one chooses to drive from Arad to Sibiu, it does end up in Sibiu</a:t>
            </a:r>
            <a:r>
              <a:rPr lang="en-US" sz="2400" dirty="0">
                <a:latin typeface="Times New Roman" panose="02020603050405020304" pitchFamily="18" charset="0"/>
                <a:cs typeface="Times New Roman" panose="02020603050405020304" pitchFamily="18" charset="0"/>
              </a:rPr>
              <a:t>.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Conditions are not always ideal : detour. </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task environment of the agent is assumed to be </a:t>
            </a:r>
            <a:r>
              <a:rPr lang="en-US" sz="2400" dirty="0">
                <a:solidFill>
                  <a:srgbClr val="0000FF"/>
                </a:solidFill>
                <a:latin typeface="Times New Roman" panose="02020603050405020304" pitchFamily="18" charset="0"/>
                <a:cs typeface="Times New Roman" panose="02020603050405020304" pitchFamily="18" charset="0"/>
              </a:rPr>
              <a:t>deterministic</a:t>
            </a:r>
            <a:r>
              <a:rPr lang="en-US" sz="2400" dirty="0">
                <a:latin typeface="Times New Roman" panose="02020603050405020304" pitchFamily="18" charset="0"/>
                <a:cs typeface="Times New Roman" panose="02020603050405020304" pitchFamily="18" charset="0"/>
              </a:rPr>
              <a:t>.</a:t>
            </a:r>
          </a:p>
          <a:p>
            <a:pPr marL="800100" lvl="1"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7E89BE39-3014-42F4-AD87-19B07895FC98}"/>
              </a:ext>
            </a:extLst>
          </p:cNvPr>
          <p:cNvSpPr/>
          <p:nvPr/>
        </p:nvSpPr>
        <p:spPr>
          <a:xfrm>
            <a:off x="1569452" y="6158900"/>
            <a:ext cx="8844088" cy="461665"/>
          </a:xfrm>
          <a:prstGeom prst="rect">
            <a:avLst/>
          </a:prstGeom>
          <a:solidFill>
            <a:srgbClr val="FFFF00"/>
          </a:solidFill>
        </p:spPr>
        <p:txBody>
          <a:bodyPr wrap="none">
            <a:spAutoFit/>
          </a:bodyPr>
          <a:lstStyle/>
          <a:p>
            <a:r>
              <a:rPr lang="en-US" sz="2400" dirty="0">
                <a:solidFill>
                  <a:schemeClr val="dk1"/>
                </a:solidFill>
                <a:latin typeface="Times New Roman" panose="02020603050405020304" pitchFamily="18" charset="0"/>
                <a:cs typeface="Times New Roman" panose="02020603050405020304" pitchFamily="18" charset="0"/>
              </a:rPr>
              <a:t>The current state and the execution of action determine the next state.</a:t>
            </a:r>
            <a:endParaRPr lang="en-US" sz="2400" dirty="0">
              <a:latin typeface="Times New Roman" panose="02020603050405020304" pitchFamily="18" charset="0"/>
              <a:cs typeface="Times New Roman" panose="02020603050405020304" pitchFamily="18" charset="0"/>
            </a:endParaRPr>
          </a:p>
        </p:txBody>
      </p:sp>
      <p:pic>
        <p:nvPicPr>
          <p:cNvPr id="7" name="Picture 6" descr="Image result for smiley face images">
            <a:extLst>
              <a:ext uri="{FF2B5EF4-FFF2-40B4-BE49-F238E27FC236}">
                <a16:creationId xmlns:a16="http://schemas.microsoft.com/office/drawing/2014/main" id="{EF97A86F-869B-4EE3-9CD4-B21F37A44DE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82BA2A5-673A-8B95-2BBE-FACB4E31675C}"/>
              </a:ext>
            </a:extLst>
          </p:cNvPr>
          <p:cNvSpPr txBox="1"/>
          <p:nvPr/>
        </p:nvSpPr>
        <p:spPr>
          <a:xfrm>
            <a:off x="9902773" y="5512569"/>
            <a:ext cx="190000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environment is deterministic.</a:t>
            </a:r>
          </a:p>
        </p:txBody>
      </p:sp>
    </p:spTree>
    <p:extLst>
      <p:ext uri="{BB962C8B-B14F-4D97-AF65-F5344CB8AC3E}">
        <p14:creationId xmlns:p14="http://schemas.microsoft.com/office/powerpoint/2010/main" val="245424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661532"/>
            <a:ext cx="10084526" cy="853759"/>
          </a:xfrm>
        </p:spPr>
        <p:txBody>
          <a:bodyPr>
            <a:normAutofit/>
          </a:bodyPr>
          <a:lstStyle/>
          <a:p>
            <a:r>
              <a:rPr lang="en-US" sz="3200" dirty="0">
                <a:latin typeface="+mn-lt"/>
              </a:rPr>
              <a:t>Specifying the task environments </a:t>
            </a:r>
            <a:r>
              <a:rPr lang="en-US" sz="3600" dirty="0">
                <a:latin typeface="+mn-lt"/>
              </a:rPr>
              <a:t>– </a:t>
            </a:r>
            <a:r>
              <a:rPr lang="en-US" sz="2800" dirty="0">
                <a:latin typeface="+mn-lt"/>
              </a:rPr>
              <a:t>recalled </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55961930"/>
              </p:ext>
            </p:extLst>
          </p:nvPr>
        </p:nvGraphicFramePr>
        <p:xfrm>
          <a:off x="1158240" y="2423160"/>
          <a:ext cx="10084525" cy="2011680"/>
        </p:xfrm>
        <a:graphic>
          <a:graphicData uri="http://schemas.openxmlformats.org/drawingml/2006/table">
            <a:tbl>
              <a:tblPr firstRow="1" bandRow="1">
                <a:tableStyleId>{5C22544A-7EE6-4342-B048-85BDC9FD1C3A}</a:tableStyleId>
              </a:tblPr>
              <a:tblGrid>
                <a:gridCol w="1811383">
                  <a:extLst>
                    <a:ext uri="{9D8B030D-6E8A-4147-A177-3AD203B41FA5}">
                      <a16:colId xmlns:a16="http://schemas.microsoft.com/office/drawing/2014/main" val="3295066990"/>
                    </a:ext>
                  </a:extLst>
                </a:gridCol>
                <a:gridCol w="1654628">
                  <a:extLst>
                    <a:ext uri="{9D8B030D-6E8A-4147-A177-3AD203B41FA5}">
                      <a16:colId xmlns:a16="http://schemas.microsoft.com/office/drawing/2014/main" val="1211409828"/>
                    </a:ext>
                  </a:extLst>
                </a:gridCol>
                <a:gridCol w="1140823">
                  <a:extLst>
                    <a:ext uri="{9D8B030D-6E8A-4147-A177-3AD203B41FA5}">
                      <a16:colId xmlns:a16="http://schemas.microsoft.com/office/drawing/2014/main" val="1874053533"/>
                    </a:ext>
                  </a:extLst>
                </a:gridCol>
                <a:gridCol w="1889760">
                  <a:extLst>
                    <a:ext uri="{9D8B030D-6E8A-4147-A177-3AD203B41FA5}">
                      <a16:colId xmlns:a16="http://schemas.microsoft.com/office/drawing/2014/main" val="437250792"/>
                    </a:ext>
                  </a:extLst>
                </a:gridCol>
                <a:gridCol w="1280160">
                  <a:extLst>
                    <a:ext uri="{9D8B030D-6E8A-4147-A177-3AD203B41FA5}">
                      <a16:colId xmlns:a16="http://schemas.microsoft.com/office/drawing/2014/main" val="1590715715"/>
                    </a:ext>
                  </a:extLst>
                </a:gridCol>
                <a:gridCol w="992777">
                  <a:extLst>
                    <a:ext uri="{9D8B030D-6E8A-4147-A177-3AD203B41FA5}">
                      <a16:colId xmlns:a16="http://schemas.microsoft.com/office/drawing/2014/main" val="2893637165"/>
                    </a:ext>
                  </a:extLst>
                </a:gridCol>
                <a:gridCol w="1314994">
                  <a:extLst>
                    <a:ext uri="{9D8B030D-6E8A-4147-A177-3AD203B41FA5}">
                      <a16:colId xmlns:a16="http://schemas.microsoft.com/office/drawing/2014/main" val="384677490"/>
                    </a:ext>
                  </a:extLst>
                </a:gridCol>
              </a:tblGrid>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Task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Observable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Deterministic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Episodic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Discrete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Fully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a:t>
                      </a:r>
                      <a:r>
                        <a:rPr lang="en-US" sz="2400" b="0">
                          <a:solidFill>
                            <a:schemeClr val="tx1"/>
                          </a:solidFill>
                          <a:latin typeface="Times New Roman" panose="02020603050405020304" pitchFamily="18" charset="0"/>
                          <a:cs typeface="Times New Roman" panose="02020603050405020304" pitchFamily="18" charset="0"/>
                        </a:rPr>
                        <a:t>tatic</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sp>
        <p:nvSpPr>
          <p:cNvPr id="6" name="TextBox 5">
            <a:extLst>
              <a:ext uri="{FF2B5EF4-FFF2-40B4-BE49-F238E27FC236}">
                <a16:creationId xmlns:a16="http://schemas.microsoft.com/office/drawing/2014/main" id="{EB0FEC04-0BB2-4EFA-A02C-C6A1BCBE8E65}"/>
              </a:ext>
            </a:extLst>
          </p:cNvPr>
          <p:cNvSpPr txBox="1"/>
          <p:nvPr/>
        </p:nvSpPr>
        <p:spPr>
          <a:xfrm>
            <a:off x="1245326" y="5216434"/>
            <a:ext cx="999743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Task environments and their characters for a problem-solving agent.</a:t>
            </a:r>
          </a:p>
        </p:txBody>
      </p:sp>
    </p:spTree>
    <p:extLst>
      <p:ext uri="{BB962C8B-B14F-4D97-AF65-F5344CB8AC3E}">
        <p14:creationId xmlns:p14="http://schemas.microsoft.com/office/powerpoint/2010/main" val="908296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030" y="59387"/>
            <a:ext cx="8305800" cy="1080498"/>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5630340" y="326561"/>
            <a:ext cx="4489719" cy="1910096"/>
          </a:xfrm>
        </p:spPr>
        <p:txBody>
          <a:bodyPr>
            <a:normAutofit/>
          </a:bodyPr>
          <a:lstStyle/>
          <a:p>
            <a:pPr>
              <a:spcBef>
                <a:spcPts val="0"/>
              </a:spcBef>
            </a:pPr>
            <a:r>
              <a:rPr lang="en-US" sz="2400" dirty="0">
                <a:solidFill>
                  <a:srgbClr val="0000FF"/>
                </a:solidFill>
              </a:rPr>
              <a:t>Static</a:t>
            </a:r>
            <a:r>
              <a:rPr lang="en-US" sz="2400" dirty="0"/>
              <a:t> or dynamic?</a:t>
            </a:r>
          </a:p>
          <a:p>
            <a:pPr>
              <a:spcBef>
                <a:spcPts val="0"/>
              </a:spcBef>
            </a:pPr>
            <a:r>
              <a:rPr lang="en-US" sz="2400" dirty="0">
                <a:solidFill>
                  <a:srgbClr val="0000FF"/>
                </a:solidFill>
              </a:rPr>
              <a:t>Fully</a:t>
            </a:r>
            <a:r>
              <a:rPr lang="en-US" sz="2400" dirty="0"/>
              <a:t> or partially </a:t>
            </a:r>
            <a:r>
              <a:rPr lang="en-US" sz="2400" dirty="0">
                <a:solidFill>
                  <a:srgbClr val="0000FF"/>
                </a:solidFill>
              </a:rPr>
              <a:t>observable</a:t>
            </a:r>
            <a:r>
              <a:rPr lang="en-US" sz="2400" dirty="0"/>
              <a:t>?</a:t>
            </a:r>
          </a:p>
          <a:p>
            <a:pPr>
              <a:spcBef>
                <a:spcPts val="0"/>
              </a:spcBef>
            </a:pPr>
            <a:r>
              <a:rPr lang="en-US" sz="2400" dirty="0">
                <a:solidFill>
                  <a:srgbClr val="0000FF"/>
                </a:solidFill>
              </a:rPr>
              <a:t>Discrete</a:t>
            </a:r>
            <a:r>
              <a:rPr lang="en-US" sz="2400" dirty="0"/>
              <a:t> or continuous?</a:t>
            </a:r>
          </a:p>
          <a:p>
            <a:pPr>
              <a:spcBef>
                <a:spcPts val="0"/>
              </a:spcBef>
            </a:pPr>
            <a:r>
              <a:rPr lang="en-US" sz="2400" dirty="0">
                <a:solidFill>
                  <a:srgbClr val="0000FF"/>
                </a:solidFill>
              </a:rPr>
              <a:t>Deterministic</a:t>
            </a:r>
            <a:r>
              <a:rPr lang="en-US" sz="2400" dirty="0"/>
              <a:t> or stochastic?</a:t>
            </a:r>
          </a:p>
          <a:p>
            <a:r>
              <a:rPr lang="en-US" sz="2400" dirty="0"/>
              <a:t>Episodic or sequential?</a:t>
            </a:r>
          </a:p>
        </p:txBody>
      </p:sp>
      <p:sp>
        <p:nvSpPr>
          <p:cNvPr id="4" name="Content Placeholder 2"/>
          <p:cNvSpPr txBox="1">
            <a:spLocks/>
          </p:cNvSpPr>
          <p:nvPr/>
        </p:nvSpPr>
        <p:spPr>
          <a:xfrm>
            <a:off x="3339407" y="5787910"/>
            <a:ext cx="5715000" cy="637108"/>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rgbClr val="0000FF"/>
                </a:solidFill>
              </a:rPr>
              <a:t>sequential</a:t>
            </a:r>
          </a:p>
        </p:txBody>
      </p:sp>
      <p:sp>
        <p:nvSpPr>
          <p:cNvPr id="5" name="Rectangle 4">
            <a:extLst>
              <a:ext uri="{FF2B5EF4-FFF2-40B4-BE49-F238E27FC236}">
                <a16:creationId xmlns:a16="http://schemas.microsoft.com/office/drawing/2014/main" id="{FA9BEA37-4036-49B0-A41C-89F4933FE731}"/>
              </a:ext>
            </a:extLst>
          </p:cNvPr>
          <p:cNvSpPr/>
          <p:nvPr/>
        </p:nvSpPr>
        <p:spPr>
          <a:xfrm>
            <a:off x="1632030" y="2307435"/>
            <a:ext cx="9129755" cy="3416320"/>
          </a:xfrm>
          <a:prstGeom prst="rect">
            <a:avLst/>
          </a:prstGeom>
        </p:spPr>
        <p:txBody>
          <a:bodyPr wrap="square">
            <a:spAutoFit/>
          </a:bodyPr>
          <a:lstStyle/>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Under these </a:t>
            </a:r>
            <a:r>
              <a:rPr lang="en-US" sz="2400" dirty="0">
                <a:solidFill>
                  <a:srgbClr val="0000FF"/>
                </a:solidFill>
                <a:latin typeface="Times New Roman" panose="02020603050405020304" pitchFamily="18" charset="0"/>
                <a:cs typeface="Times New Roman" panose="02020603050405020304" pitchFamily="18" charset="0"/>
              </a:rPr>
              <a:t>assumptions</a:t>
            </a:r>
            <a:r>
              <a:rPr lang="en-US" sz="2400" dirty="0">
                <a:latin typeface="Times New Roman" panose="02020603050405020304" pitchFamily="18" charset="0"/>
                <a:cs typeface="Times New Roman" panose="02020603050405020304" pitchFamily="18" charset="0"/>
              </a:rPr>
              <a:t>, the solution to any problem is a </a:t>
            </a:r>
            <a:r>
              <a:rPr lang="en-US" sz="2400" dirty="0">
                <a:solidFill>
                  <a:srgbClr val="0000FF"/>
                </a:solidFill>
                <a:latin typeface="Times New Roman" panose="02020603050405020304" pitchFamily="18" charset="0"/>
                <a:cs typeface="Times New Roman" panose="02020603050405020304" pitchFamily="18" charset="0"/>
              </a:rPr>
              <a:t>fixed</a:t>
            </a:r>
            <a:r>
              <a:rPr lang="en-US" sz="2400" dirty="0">
                <a:latin typeface="Times New Roman" panose="02020603050405020304" pitchFamily="18" charset="0"/>
                <a:cs typeface="Times New Roman" panose="02020603050405020304" pitchFamily="18" charset="0"/>
              </a:rPr>
              <a:t> sequence of actions.  </a:t>
            </a:r>
          </a:p>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the </a:t>
            </a:r>
            <a:r>
              <a:rPr lang="en-US" sz="2400" i="1" dirty="0">
                <a:solidFill>
                  <a:srgbClr val="0000FF"/>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and the </a:t>
            </a:r>
            <a:r>
              <a:rPr lang="en-US" sz="2400" i="1" dirty="0">
                <a:solidFill>
                  <a:srgbClr val="0000FF"/>
                </a:solidFill>
                <a:latin typeface="Times New Roman" panose="02020603050405020304" pitchFamily="18" charset="0"/>
                <a:cs typeface="Times New Roman" panose="02020603050405020304" pitchFamily="18" charset="0"/>
              </a:rPr>
              <a:t>known</a:t>
            </a:r>
            <a:r>
              <a:rPr lang="en-US" sz="2400" dirty="0">
                <a:latin typeface="Times New Roman" panose="02020603050405020304" pitchFamily="18" charset="0"/>
                <a:cs typeface="Times New Roman" panose="02020603050405020304" pitchFamily="18" charset="0"/>
              </a:rPr>
              <a:t> and </a:t>
            </a:r>
            <a:r>
              <a:rPr lang="en-US" sz="2400" i="1" dirty="0">
                <a:solidFill>
                  <a:srgbClr val="0000FF"/>
                </a:solidFill>
                <a:latin typeface="Times New Roman" panose="02020603050405020304" pitchFamily="18" charset="0"/>
                <a:cs typeface="Times New Roman" panose="02020603050405020304" pitchFamily="18" charset="0"/>
              </a:rPr>
              <a:t>deterministic </a:t>
            </a:r>
            <a:r>
              <a:rPr lang="en-US" sz="2400" dirty="0">
                <a:latin typeface="Times New Roman" panose="02020603050405020304" pitchFamily="18" charset="0"/>
                <a:cs typeface="Times New Roman" panose="02020603050405020304" pitchFamily="18" charset="0"/>
              </a:rPr>
              <a:t>environment, the agent knows exactly </a:t>
            </a:r>
          </a:p>
          <a:p>
            <a:pPr marL="920750" lvl="1"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where it will be </a:t>
            </a:r>
            <a:r>
              <a:rPr lang="en-US" sz="2400" dirty="0">
                <a:solidFill>
                  <a:srgbClr val="0000FF"/>
                </a:solidFill>
                <a:latin typeface="Times New Roman" panose="02020603050405020304" pitchFamily="18" charset="0"/>
                <a:cs typeface="Times New Roman" panose="02020603050405020304" pitchFamily="18" charset="0"/>
              </a:rPr>
              <a:t>after the first action </a:t>
            </a:r>
            <a:r>
              <a:rPr lang="en-US" sz="2400" dirty="0">
                <a:latin typeface="Times New Roman" panose="02020603050405020304" pitchFamily="18" charset="0"/>
                <a:cs typeface="Times New Roman" panose="02020603050405020304" pitchFamily="18" charset="0"/>
              </a:rPr>
              <a:t>and </a:t>
            </a:r>
          </a:p>
          <a:p>
            <a:pPr marL="920750" lvl="1" indent="-46355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what it will perceive</a:t>
            </a:r>
            <a:r>
              <a:rPr lang="en-US" sz="2400" dirty="0">
                <a:latin typeface="Times New Roman" panose="02020603050405020304" pitchFamily="18" charset="0"/>
                <a:cs typeface="Times New Roman" panose="02020603050405020304" pitchFamily="18" charset="0"/>
              </a:rPr>
              <a:t>.  (i.e., the reached city – one percept!)</a:t>
            </a:r>
          </a:p>
          <a:p>
            <a:pPr marL="463550" indent="-4635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task environment for the agent is </a:t>
            </a:r>
            <a:r>
              <a:rPr lang="en-US" sz="2400" dirty="0">
                <a:solidFill>
                  <a:srgbClr val="0000FF"/>
                </a:solidFill>
                <a:latin typeface="Times New Roman" panose="02020603050405020304" pitchFamily="18" charset="0"/>
                <a:cs typeface="Times New Roman" panose="02020603050405020304" pitchFamily="18" charset="0"/>
              </a:rPr>
              <a:t>sequential</a:t>
            </a:r>
            <a:endParaRPr lang="en-US" sz="2400" dirty="0">
              <a:latin typeface="Times New Roman" panose="02020603050405020304" pitchFamily="18" charset="0"/>
              <a:cs typeface="Times New Roman" panose="02020603050405020304" pitchFamily="18" charset="0"/>
            </a:endParaRPr>
          </a:p>
          <a:p>
            <a:pPr marL="914400" indent="-463550">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 Since only one percept is possible after the first action, the  </a:t>
            </a:r>
          </a:p>
          <a:p>
            <a:pPr marL="450850"/>
            <a:r>
              <a:rPr lang="en-US" sz="2400" dirty="0">
                <a:solidFill>
                  <a:srgbClr val="0000FF"/>
                </a:solidFill>
                <a:latin typeface="Times New Roman" panose="02020603050405020304" pitchFamily="18" charset="0"/>
                <a:cs typeface="Times New Roman" panose="02020603050405020304" pitchFamily="18" charset="0"/>
              </a:rPr>
              <a:t>       solution can specify only one possible second action, and so for</a:t>
            </a:r>
            <a:r>
              <a:rPr lang="en-US" sz="2400" dirty="0">
                <a:latin typeface="Times New Roman" panose="02020603050405020304" pitchFamily="18" charset="0"/>
                <a:cs typeface="Times New Roman" panose="02020603050405020304" pitchFamily="18" charset="0"/>
              </a:rPr>
              <a:t>.  </a:t>
            </a:r>
          </a:p>
        </p:txBody>
      </p:sp>
      <p:sp>
        <p:nvSpPr>
          <p:cNvPr id="6" name="Rectangle 5">
            <a:extLst>
              <a:ext uri="{FF2B5EF4-FFF2-40B4-BE49-F238E27FC236}">
                <a16:creationId xmlns:a16="http://schemas.microsoft.com/office/drawing/2014/main" id="{1954B542-0AB7-4284-AA7E-66168141546D}"/>
              </a:ext>
            </a:extLst>
          </p:cNvPr>
          <p:cNvSpPr/>
          <p:nvPr/>
        </p:nvSpPr>
        <p:spPr>
          <a:xfrm>
            <a:off x="1140584" y="6398503"/>
            <a:ext cx="10157185" cy="400110"/>
          </a:xfrm>
          <a:prstGeom prst="rect">
            <a:avLst/>
          </a:prstGeom>
          <a:solidFill>
            <a:srgbClr val="FFFF00"/>
          </a:solidFill>
        </p:spPr>
        <p:txBody>
          <a:bodyPr wrap="square">
            <a:spAutoFit/>
          </a:bodyPr>
          <a:lstStyle/>
          <a:p>
            <a:r>
              <a:rPr lang="en-US" sz="2000" dirty="0">
                <a:solidFill>
                  <a:schemeClr val="dk1"/>
                </a:solidFill>
                <a:latin typeface="Times New Roman" panose="02020603050405020304" pitchFamily="18" charset="0"/>
                <a:cs typeface="Times New Roman" panose="02020603050405020304" pitchFamily="18" charset="0"/>
              </a:rPr>
              <a:t>Current decisions (short-term actions) could affect all future decisions (long-term consequences)</a:t>
            </a:r>
            <a:r>
              <a:rPr lang="en-US" dirty="0">
                <a:solidFill>
                  <a:schemeClr val="dk1"/>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7" name="Picture 6" descr="Image result for smiley face images">
            <a:extLst>
              <a:ext uri="{FF2B5EF4-FFF2-40B4-BE49-F238E27FC236}">
                <a16:creationId xmlns:a16="http://schemas.microsoft.com/office/drawing/2014/main" id="{1AC00A26-7932-4E0E-AA97-C982F970D54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F3102AE-223A-7B56-851D-B59B1619265A}"/>
              </a:ext>
            </a:extLst>
          </p:cNvPr>
          <p:cNvSpPr txBox="1"/>
          <p:nvPr/>
        </p:nvSpPr>
        <p:spPr>
          <a:xfrm>
            <a:off x="9397762" y="5778687"/>
            <a:ext cx="190000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environment is sequential</a:t>
            </a:r>
          </a:p>
        </p:txBody>
      </p:sp>
    </p:spTree>
    <p:extLst>
      <p:ext uri="{BB962C8B-B14F-4D97-AF65-F5344CB8AC3E}">
        <p14:creationId xmlns:p14="http://schemas.microsoft.com/office/powerpoint/2010/main" val="196929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661532"/>
            <a:ext cx="10084526" cy="853759"/>
          </a:xfrm>
        </p:spPr>
        <p:txBody>
          <a:bodyPr>
            <a:normAutofit/>
          </a:bodyPr>
          <a:lstStyle/>
          <a:p>
            <a:r>
              <a:rPr lang="en-US" sz="3200" dirty="0">
                <a:latin typeface="+mn-lt"/>
              </a:rPr>
              <a:t>Specifying the task environments </a:t>
            </a:r>
            <a:r>
              <a:rPr lang="en-US" sz="3600" dirty="0"/>
              <a:t>– </a:t>
            </a:r>
            <a:r>
              <a:rPr lang="en-US" sz="2800" dirty="0"/>
              <a:t>recalled </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3983129742"/>
              </p:ext>
            </p:extLst>
          </p:nvPr>
        </p:nvGraphicFramePr>
        <p:xfrm>
          <a:off x="1158240" y="2423160"/>
          <a:ext cx="10223863" cy="2011680"/>
        </p:xfrm>
        <a:graphic>
          <a:graphicData uri="http://schemas.openxmlformats.org/drawingml/2006/table">
            <a:tbl>
              <a:tblPr firstRow="1" bandRow="1">
                <a:tableStyleId>{5C22544A-7EE6-4342-B048-85BDC9FD1C3A}</a:tableStyleId>
              </a:tblPr>
              <a:tblGrid>
                <a:gridCol w="1836411">
                  <a:extLst>
                    <a:ext uri="{9D8B030D-6E8A-4147-A177-3AD203B41FA5}">
                      <a16:colId xmlns:a16="http://schemas.microsoft.com/office/drawing/2014/main" val="3295066990"/>
                    </a:ext>
                  </a:extLst>
                </a:gridCol>
                <a:gridCol w="1677490">
                  <a:extLst>
                    <a:ext uri="{9D8B030D-6E8A-4147-A177-3AD203B41FA5}">
                      <a16:colId xmlns:a16="http://schemas.microsoft.com/office/drawing/2014/main" val="1211409828"/>
                    </a:ext>
                  </a:extLst>
                </a:gridCol>
                <a:gridCol w="1075516">
                  <a:extLst>
                    <a:ext uri="{9D8B030D-6E8A-4147-A177-3AD203B41FA5}">
                      <a16:colId xmlns:a16="http://schemas.microsoft.com/office/drawing/2014/main" val="1874053533"/>
                    </a:ext>
                  </a:extLst>
                </a:gridCol>
                <a:gridCol w="1924594">
                  <a:extLst>
                    <a:ext uri="{9D8B030D-6E8A-4147-A177-3AD203B41FA5}">
                      <a16:colId xmlns:a16="http://schemas.microsoft.com/office/drawing/2014/main" val="437250792"/>
                    </a:ext>
                  </a:extLst>
                </a:gridCol>
                <a:gridCol w="1532709">
                  <a:extLst>
                    <a:ext uri="{9D8B030D-6E8A-4147-A177-3AD203B41FA5}">
                      <a16:colId xmlns:a16="http://schemas.microsoft.com/office/drawing/2014/main" val="1590715715"/>
                    </a:ext>
                  </a:extLst>
                </a:gridCol>
                <a:gridCol w="905691">
                  <a:extLst>
                    <a:ext uri="{9D8B030D-6E8A-4147-A177-3AD203B41FA5}">
                      <a16:colId xmlns:a16="http://schemas.microsoft.com/office/drawing/2014/main" val="2893637165"/>
                    </a:ext>
                  </a:extLst>
                </a:gridCol>
                <a:gridCol w="1271452">
                  <a:extLst>
                    <a:ext uri="{9D8B030D-6E8A-4147-A177-3AD203B41FA5}">
                      <a16:colId xmlns:a16="http://schemas.microsoft.com/office/drawing/2014/main" val="384677490"/>
                    </a:ext>
                  </a:extLst>
                </a:gridCol>
              </a:tblGrid>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Task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Observable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Deterministic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Episodic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Discrete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Fully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sp>
        <p:nvSpPr>
          <p:cNvPr id="6" name="TextBox 5">
            <a:extLst>
              <a:ext uri="{FF2B5EF4-FFF2-40B4-BE49-F238E27FC236}">
                <a16:creationId xmlns:a16="http://schemas.microsoft.com/office/drawing/2014/main" id="{EB0FEC04-0BB2-4EFA-A02C-C6A1BCBE8E65}"/>
              </a:ext>
            </a:extLst>
          </p:cNvPr>
          <p:cNvSpPr txBox="1"/>
          <p:nvPr/>
        </p:nvSpPr>
        <p:spPr>
          <a:xfrm>
            <a:off x="1245326" y="5216434"/>
            <a:ext cx="999743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Task environments and their characters for a problem-solving agent.</a:t>
            </a:r>
          </a:p>
        </p:txBody>
      </p:sp>
    </p:spTree>
    <p:extLst>
      <p:ext uri="{BB962C8B-B14F-4D97-AF65-F5344CB8AC3E}">
        <p14:creationId xmlns:p14="http://schemas.microsoft.com/office/powerpoint/2010/main" val="334529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5684" y="317626"/>
            <a:ext cx="7774577" cy="978602"/>
          </a:xfrm>
        </p:spPr>
        <p:txBody>
          <a:bodyPr>
            <a:normAutofit/>
          </a:bodyPr>
          <a:lstStyle/>
          <a:p>
            <a:r>
              <a:rPr lang="en-US" sz="3200" dirty="0">
                <a:latin typeface="+mn-lt"/>
              </a:rPr>
              <a:t>Assumptions</a:t>
            </a:r>
          </a:p>
        </p:txBody>
      </p:sp>
      <p:sp>
        <p:nvSpPr>
          <p:cNvPr id="3" name="Content Placeholder 2"/>
          <p:cNvSpPr>
            <a:spLocks noGrp="1"/>
          </p:cNvSpPr>
          <p:nvPr>
            <p:ph idx="4294967295"/>
          </p:nvPr>
        </p:nvSpPr>
        <p:spPr>
          <a:xfrm>
            <a:off x="4461144" y="810100"/>
            <a:ext cx="5715000" cy="3122022"/>
          </a:xfrm>
        </p:spPr>
        <p:txBody>
          <a:bodyPr/>
          <a:lstStyle/>
          <a:p>
            <a:r>
              <a:rPr lang="en-US" dirty="0">
                <a:solidFill>
                  <a:srgbClr val="0000FF"/>
                </a:solidFill>
              </a:rPr>
              <a:t>Static</a:t>
            </a:r>
            <a:r>
              <a:rPr lang="en-US" dirty="0"/>
              <a:t> or dynamic?</a:t>
            </a:r>
          </a:p>
          <a:p>
            <a:r>
              <a:rPr lang="en-US" dirty="0">
                <a:solidFill>
                  <a:srgbClr val="0000FF"/>
                </a:solidFill>
              </a:rPr>
              <a:t>Fully</a:t>
            </a:r>
            <a:r>
              <a:rPr lang="en-US" dirty="0"/>
              <a:t> or partially observable?</a:t>
            </a:r>
          </a:p>
          <a:p>
            <a:r>
              <a:rPr lang="en-US" dirty="0">
                <a:solidFill>
                  <a:srgbClr val="0000FF"/>
                </a:solidFill>
              </a:rPr>
              <a:t>Discrete</a:t>
            </a:r>
            <a:r>
              <a:rPr lang="en-US" dirty="0"/>
              <a:t> or continuous?</a:t>
            </a:r>
          </a:p>
          <a:p>
            <a:r>
              <a:rPr lang="en-US" dirty="0">
                <a:solidFill>
                  <a:srgbClr val="0000FF"/>
                </a:solidFill>
              </a:rPr>
              <a:t>Deterministic</a:t>
            </a:r>
            <a:r>
              <a:rPr lang="en-US" dirty="0"/>
              <a:t> or stochastic?</a:t>
            </a:r>
          </a:p>
          <a:p>
            <a:r>
              <a:rPr lang="en-US" dirty="0"/>
              <a:t>Episodic or </a:t>
            </a:r>
            <a:r>
              <a:rPr lang="en-US" dirty="0">
                <a:solidFill>
                  <a:srgbClr val="0000FF"/>
                </a:solidFill>
              </a:rPr>
              <a:t>sequential</a:t>
            </a:r>
            <a:r>
              <a:rPr lang="en-US" dirty="0"/>
              <a:t>?</a:t>
            </a:r>
          </a:p>
          <a:p>
            <a:r>
              <a:rPr lang="en-US" dirty="0"/>
              <a:t>Single agent or multiple agent?</a:t>
            </a:r>
          </a:p>
        </p:txBody>
      </p:sp>
      <p:sp>
        <p:nvSpPr>
          <p:cNvPr id="4" name="Content Placeholder 2">
            <a:extLst>
              <a:ext uri="{FF2B5EF4-FFF2-40B4-BE49-F238E27FC236}">
                <a16:creationId xmlns:a16="http://schemas.microsoft.com/office/drawing/2014/main" id="{F953A471-5762-48D7-AC6A-13F097080834}"/>
              </a:ext>
            </a:extLst>
          </p:cNvPr>
          <p:cNvSpPr txBox="1">
            <a:spLocks/>
          </p:cNvSpPr>
          <p:nvPr/>
        </p:nvSpPr>
        <p:spPr>
          <a:xfrm>
            <a:off x="3267651" y="5429102"/>
            <a:ext cx="5715000" cy="637108"/>
          </a:xfrm>
          <a:prstGeom prst="rect">
            <a:avLst/>
          </a:prstGeom>
        </p:spPr>
        <p:txBody>
          <a:bodyPr vert="horz" lIns="91440" tIns="45720" rIns="91440" bIns="45720" rtlCol="0">
            <a:normAutofit/>
          </a:bodyPr>
          <a:lstStyle/>
          <a:p>
            <a:pPr marL="342900" indent="-342900">
              <a:spcBef>
                <a:spcPct val="20000"/>
              </a:spcBef>
              <a:defRPr/>
            </a:pPr>
            <a:r>
              <a:rPr lang="en-US" sz="2800" dirty="0"/>
              <a:t>Environment is </a:t>
            </a:r>
            <a:r>
              <a:rPr lang="en-US" sz="2800" dirty="0">
                <a:solidFill>
                  <a:srgbClr val="0000FF"/>
                </a:solidFill>
              </a:rPr>
              <a:t>single agent</a:t>
            </a:r>
          </a:p>
        </p:txBody>
      </p:sp>
      <p:sp>
        <p:nvSpPr>
          <p:cNvPr id="6" name="Content Placeholder 2">
            <a:extLst>
              <a:ext uri="{FF2B5EF4-FFF2-40B4-BE49-F238E27FC236}">
                <a16:creationId xmlns:a16="http://schemas.microsoft.com/office/drawing/2014/main" id="{11D8E3D1-A78D-423E-BEE6-D77049B06416}"/>
              </a:ext>
            </a:extLst>
          </p:cNvPr>
          <p:cNvSpPr txBox="1">
            <a:spLocks/>
          </p:cNvSpPr>
          <p:nvPr/>
        </p:nvSpPr>
        <p:spPr>
          <a:xfrm>
            <a:off x="2014174" y="4148802"/>
            <a:ext cx="8398934" cy="879567"/>
          </a:xfrm>
          <a:prstGeom prst="rect">
            <a:avLst/>
          </a:prstGeom>
        </p:spPr>
        <p:txBody>
          <a:bodyPr vert="horz" lIns="91440" tIns="45720" rIns="91440" bIns="45720" rtlCol="0">
            <a:noAutofit/>
          </a:bodyPr>
          <a:lstStyle/>
          <a:p>
            <a:pPr>
              <a:defRPr/>
            </a:pPr>
            <a:r>
              <a:rPr lang="en-US" sz="2400" dirty="0">
                <a:latin typeface="Times New Roman" panose="02020603050405020304" pitchFamily="18" charset="0"/>
                <a:cs typeface="Times New Roman" panose="02020603050405020304" pitchFamily="18" charset="0"/>
              </a:rPr>
              <a:t>An agent solving this problem by itself is clearly a </a:t>
            </a:r>
            <a:r>
              <a:rPr lang="en-US" sz="2400" dirty="0">
                <a:solidFill>
                  <a:srgbClr val="0000FF"/>
                </a:solidFill>
                <a:latin typeface="Times New Roman" panose="02020603050405020304" pitchFamily="18" charset="0"/>
                <a:cs typeface="Times New Roman" panose="02020603050405020304" pitchFamily="18" charset="0"/>
              </a:rPr>
              <a:t>single-agent </a:t>
            </a:r>
            <a:r>
              <a:rPr lang="en-US" sz="2400" dirty="0">
                <a:latin typeface="Times New Roman" panose="02020603050405020304" pitchFamily="18" charset="0"/>
                <a:cs typeface="Times New Roman" panose="02020603050405020304" pitchFamily="18" charset="0"/>
              </a:rPr>
              <a:t>environment</a:t>
            </a:r>
            <a:endParaRPr lang="en-US" sz="2400" dirty="0">
              <a:solidFill>
                <a:srgbClr val="0000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BED25F7-05FD-4E3F-AA6D-A4CEA7A17696}"/>
              </a:ext>
            </a:extLst>
          </p:cNvPr>
          <p:cNvSpPr/>
          <p:nvPr/>
        </p:nvSpPr>
        <p:spPr>
          <a:xfrm>
            <a:off x="3285887" y="5945843"/>
            <a:ext cx="4224233" cy="369332"/>
          </a:xfrm>
          <a:prstGeom prst="rect">
            <a:avLst/>
          </a:prstGeom>
          <a:solidFill>
            <a:srgbClr val="FFFF00"/>
          </a:solidFill>
        </p:spPr>
        <p:txBody>
          <a:bodyPr wrap="none">
            <a:spAutoFit/>
          </a:bodyPr>
          <a:lstStyle/>
          <a:p>
            <a:r>
              <a:rPr lang="en-US" dirty="0">
                <a:solidFill>
                  <a:schemeClr val="dk1"/>
                </a:solidFill>
                <a:latin typeface="Times New Roman" panose="02020603050405020304" pitchFamily="18" charset="0"/>
                <a:cs typeface="Times New Roman" panose="02020603050405020304" pitchFamily="18" charset="0"/>
              </a:rPr>
              <a:t>Agent operating by itself in an environment</a:t>
            </a:r>
            <a:endParaRPr lang="en-US" dirty="0"/>
          </a:p>
        </p:txBody>
      </p:sp>
      <p:pic>
        <p:nvPicPr>
          <p:cNvPr id="7" name="Picture 6" descr="Image result for smiley face images">
            <a:extLst>
              <a:ext uri="{FF2B5EF4-FFF2-40B4-BE49-F238E27FC236}">
                <a16:creationId xmlns:a16="http://schemas.microsoft.com/office/drawing/2014/main" id="{A62DBB7F-1C4C-4842-BE51-006A135A5EF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FF1C3A2-7CFD-1F59-2D11-3956F45CE585}"/>
              </a:ext>
            </a:extLst>
          </p:cNvPr>
          <p:cNvSpPr txBox="1"/>
          <p:nvPr/>
        </p:nvSpPr>
        <p:spPr>
          <a:xfrm>
            <a:off x="9677722" y="5992010"/>
            <a:ext cx="190000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environment is single agent</a:t>
            </a:r>
          </a:p>
        </p:txBody>
      </p:sp>
    </p:spTree>
    <p:extLst>
      <p:ext uri="{BB962C8B-B14F-4D97-AF65-F5344CB8AC3E}">
        <p14:creationId xmlns:p14="http://schemas.microsoft.com/office/powerpoint/2010/main" val="293618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ssolv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9938122-E345-452E-8F21-1D533302FE87}"/>
              </a:ext>
            </a:extLst>
          </p:cNvPr>
          <p:cNvSpPr>
            <a:spLocks noGrp="1"/>
          </p:cNvSpPr>
          <p:nvPr>
            <p:ph type="sldNum" sz="quarter" idx="12"/>
          </p:nvPr>
        </p:nvSpPr>
        <p:spPr/>
        <p:txBody>
          <a:bodyPr/>
          <a:lstStyle/>
          <a:p>
            <a:fld id="{DC88295E-A8AA-4F44-8D4B-8C35A7F1A229}" type="slidenum">
              <a:rPr lang="en-US" altLang="en-US"/>
              <a:pPr/>
              <a:t>2</a:t>
            </a:fld>
            <a:endParaRPr lang="en-US" altLang="en-US"/>
          </a:p>
        </p:txBody>
      </p:sp>
      <p:sp>
        <p:nvSpPr>
          <p:cNvPr id="4098" name="Rectangle 2">
            <a:extLst>
              <a:ext uri="{FF2B5EF4-FFF2-40B4-BE49-F238E27FC236}">
                <a16:creationId xmlns:a16="http://schemas.microsoft.com/office/drawing/2014/main" id="{775B7852-6659-499F-86A3-E68CABE54737}"/>
              </a:ext>
            </a:extLst>
          </p:cNvPr>
          <p:cNvSpPr>
            <a:spLocks noGrp="1" noChangeArrowheads="1"/>
          </p:cNvSpPr>
          <p:nvPr>
            <p:ph type="title"/>
          </p:nvPr>
        </p:nvSpPr>
        <p:spPr>
          <a:xfrm>
            <a:off x="1342292" y="136525"/>
            <a:ext cx="10515600" cy="1325563"/>
          </a:xfrm>
        </p:spPr>
        <p:txBody>
          <a:bodyPr>
            <a:normAutofit/>
          </a:bodyPr>
          <a:lstStyle/>
          <a:p>
            <a:r>
              <a:rPr lang="en-US" altLang="en-US" sz="4000" dirty="0">
                <a:latin typeface="+mn-lt"/>
              </a:rPr>
              <a:t>Outline</a:t>
            </a:r>
          </a:p>
        </p:txBody>
      </p:sp>
      <p:sp>
        <p:nvSpPr>
          <p:cNvPr id="4099" name="Rectangle 3">
            <a:extLst>
              <a:ext uri="{FF2B5EF4-FFF2-40B4-BE49-F238E27FC236}">
                <a16:creationId xmlns:a16="http://schemas.microsoft.com/office/drawing/2014/main" id="{9A0F4572-8A35-4A29-871D-A977C41EDCCB}"/>
              </a:ext>
            </a:extLst>
          </p:cNvPr>
          <p:cNvSpPr>
            <a:spLocks noGrp="1" noChangeArrowheads="1"/>
          </p:cNvSpPr>
          <p:nvPr>
            <p:ph type="body" idx="1"/>
          </p:nvPr>
        </p:nvSpPr>
        <p:spPr>
          <a:xfrm>
            <a:off x="1465385" y="2005012"/>
            <a:ext cx="9237784" cy="4351338"/>
          </a:xfrm>
        </p:spPr>
        <p:txBody>
          <a:bodyPr/>
          <a:lstStyle/>
          <a:p>
            <a:pPr marL="463550" indent="-463550"/>
            <a:r>
              <a:rPr lang="en-US" altLang="en-US" dirty="0">
                <a:latin typeface="Times New Roman" panose="02020603050405020304" pitchFamily="18" charset="0"/>
                <a:cs typeface="Times New Roman" panose="02020603050405020304" pitchFamily="18" charset="0"/>
              </a:rPr>
              <a:t>Problem-solving agents</a:t>
            </a:r>
          </a:p>
          <a:p>
            <a:pPr marL="463550" indent="-463550"/>
            <a:r>
              <a:rPr lang="en-US" altLang="en-US" dirty="0">
                <a:latin typeface="Times New Roman" panose="02020603050405020304" pitchFamily="18" charset="0"/>
                <a:cs typeface="Times New Roman" panose="02020603050405020304" pitchFamily="18" charset="0"/>
              </a:rPr>
              <a:t>Problem types</a:t>
            </a:r>
          </a:p>
          <a:p>
            <a:pPr marL="463550" indent="-463550"/>
            <a:r>
              <a:rPr lang="en-US" altLang="en-US" dirty="0">
                <a:latin typeface="Times New Roman" panose="02020603050405020304" pitchFamily="18" charset="0"/>
                <a:cs typeface="Times New Roman" panose="02020603050405020304" pitchFamily="18" charset="0"/>
              </a:rPr>
              <a:t>Problem formulation</a:t>
            </a:r>
          </a:p>
          <a:p>
            <a:pPr marL="463550" indent="-463550"/>
            <a:r>
              <a:rPr lang="en-US" altLang="en-US" dirty="0">
                <a:latin typeface="Times New Roman" panose="02020603050405020304" pitchFamily="18" charset="0"/>
                <a:cs typeface="Times New Roman" panose="02020603050405020304" pitchFamily="18" charset="0"/>
              </a:rPr>
              <a:t>Example problems</a:t>
            </a:r>
          </a:p>
          <a:p>
            <a:pPr marL="463550" indent="-463550"/>
            <a:r>
              <a:rPr lang="en-US" altLang="en-US" dirty="0">
                <a:latin typeface="Times New Roman" panose="02020603050405020304" pitchFamily="18" charset="0"/>
                <a:cs typeface="Times New Roman" panose="02020603050405020304" pitchFamily="18" charset="0"/>
              </a:rPr>
              <a:t>Basic search algorithms  </a:t>
            </a:r>
          </a:p>
          <a:p>
            <a:pPr marL="920750" lvl="1" indent="-463550"/>
            <a:r>
              <a:rPr lang="en-US" altLang="en-US" dirty="0">
                <a:latin typeface="Times New Roman" panose="02020603050405020304" pitchFamily="18" charset="0"/>
                <a:cs typeface="Times New Roman" panose="02020603050405020304" pitchFamily="18" charset="0"/>
              </a:rPr>
              <a:t>Uninformed Search Strategies [Ch 03_02]</a:t>
            </a:r>
          </a:p>
          <a:p>
            <a:pPr marL="920750" lvl="1" indent="-463550"/>
            <a:r>
              <a:rPr lang="en-US" altLang="en-US" dirty="0">
                <a:latin typeface="Times New Roman" panose="02020603050405020304" pitchFamily="18" charset="0"/>
                <a:cs typeface="Times New Roman" panose="02020603050405020304" pitchFamily="18" charset="0"/>
              </a:rPr>
              <a:t>Informed Search Strategies [Ch 03-03]</a:t>
            </a:r>
          </a:p>
        </p:txBody>
      </p:sp>
    </p:spTree>
    <p:extLst>
      <p:ext uri="{BB962C8B-B14F-4D97-AF65-F5344CB8AC3E}">
        <p14:creationId xmlns:p14="http://schemas.microsoft.com/office/powerpoint/2010/main" val="86022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661532"/>
            <a:ext cx="7720290" cy="853759"/>
          </a:xfrm>
        </p:spPr>
        <p:txBody>
          <a:bodyPr>
            <a:normAutofit/>
          </a:bodyPr>
          <a:lstStyle/>
          <a:p>
            <a:r>
              <a:rPr lang="en-US" sz="3200" dirty="0">
                <a:latin typeface="+mn-lt"/>
              </a:rPr>
              <a:t>Specifying the task environments </a:t>
            </a:r>
            <a:r>
              <a:rPr lang="en-US" sz="3200" dirty="0"/>
              <a:t>– recalled </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560435208"/>
              </p:ext>
            </p:extLst>
          </p:nvPr>
        </p:nvGraphicFramePr>
        <p:xfrm>
          <a:off x="1158240" y="2423160"/>
          <a:ext cx="10223863" cy="2011680"/>
        </p:xfrm>
        <a:graphic>
          <a:graphicData uri="http://schemas.openxmlformats.org/drawingml/2006/table">
            <a:tbl>
              <a:tblPr firstRow="1" bandRow="1">
                <a:tableStyleId>{5C22544A-7EE6-4342-B048-85BDC9FD1C3A}</a:tableStyleId>
              </a:tblPr>
              <a:tblGrid>
                <a:gridCol w="1836411">
                  <a:extLst>
                    <a:ext uri="{9D8B030D-6E8A-4147-A177-3AD203B41FA5}">
                      <a16:colId xmlns:a16="http://schemas.microsoft.com/office/drawing/2014/main" val="3295066990"/>
                    </a:ext>
                  </a:extLst>
                </a:gridCol>
                <a:gridCol w="1677490">
                  <a:extLst>
                    <a:ext uri="{9D8B030D-6E8A-4147-A177-3AD203B41FA5}">
                      <a16:colId xmlns:a16="http://schemas.microsoft.com/office/drawing/2014/main" val="1211409828"/>
                    </a:ext>
                  </a:extLst>
                </a:gridCol>
                <a:gridCol w="1075516">
                  <a:extLst>
                    <a:ext uri="{9D8B030D-6E8A-4147-A177-3AD203B41FA5}">
                      <a16:colId xmlns:a16="http://schemas.microsoft.com/office/drawing/2014/main" val="1874053533"/>
                    </a:ext>
                  </a:extLst>
                </a:gridCol>
                <a:gridCol w="1924594">
                  <a:extLst>
                    <a:ext uri="{9D8B030D-6E8A-4147-A177-3AD203B41FA5}">
                      <a16:colId xmlns:a16="http://schemas.microsoft.com/office/drawing/2014/main" val="437250792"/>
                    </a:ext>
                  </a:extLst>
                </a:gridCol>
                <a:gridCol w="1532709">
                  <a:extLst>
                    <a:ext uri="{9D8B030D-6E8A-4147-A177-3AD203B41FA5}">
                      <a16:colId xmlns:a16="http://schemas.microsoft.com/office/drawing/2014/main" val="1590715715"/>
                    </a:ext>
                  </a:extLst>
                </a:gridCol>
                <a:gridCol w="905691">
                  <a:extLst>
                    <a:ext uri="{9D8B030D-6E8A-4147-A177-3AD203B41FA5}">
                      <a16:colId xmlns:a16="http://schemas.microsoft.com/office/drawing/2014/main" val="2893637165"/>
                    </a:ext>
                  </a:extLst>
                </a:gridCol>
                <a:gridCol w="1271452">
                  <a:extLst>
                    <a:ext uri="{9D8B030D-6E8A-4147-A177-3AD203B41FA5}">
                      <a16:colId xmlns:a16="http://schemas.microsoft.com/office/drawing/2014/main" val="384677490"/>
                    </a:ext>
                  </a:extLst>
                </a:gridCol>
              </a:tblGrid>
              <a:tr h="370840">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Task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Observable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Agents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Deterministic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Episodic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Discrete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Fully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Single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Deterministic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Sequential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Static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Discrete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sp>
        <p:nvSpPr>
          <p:cNvPr id="6" name="TextBox 5">
            <a:extLst>
              <a:ext uri="{FF2B5EF4-FFF2-40B4-BE49-F238E27FC236}">
                <a16:creationId xmlns:a16="http://schemas.microsoft.com/office/drawing/2014/main" id="{EB0FEC04-0BB2-4EFA-A02C-C6A1BCBE8E65}"/>
              </a:ext>
            </a:extLst>
          </p:cNvPr>
          <p:cNvSpPr txBox="1"/>
          <p:nvPr/>
        </p:nvSpPr>
        <p:spPr>
          <a:xfrm>
            <a:off x="1245326" y="5216434"/>
            <a:ext cx="9997439"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Task environments and their characters for a problem-solving agent.</a:t>
            </a:r>
          </a:p>
        </p:txBody>
      </p:sp>
      <p:pic>
        <p:nvPicPr>
          <p:cNvPr id="7" name="Picture 6" descr="Image result for smiley face images">
            <a:extLst>
              <a:ext uri="{FF2B5EF4-FFF2-40B4-BE49-F238E27FC236}">
                <a16:creationId xmlns:a16="http://schemas.microsoft.com/office/drawing/2014/main" id="{5754580B-FDDD-48FE-AB54-AD2D830E9F1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6975" y="1515291"/>
            <a:ext cx="628351" cy="44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092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F06543-3A31-4CD8-9DB0-ECB91CDFBD5E}"/>
              </a:ext>
            </a:extLst>
          </p:cNvPr>
          <p:cNvSpPr>
            <a:spLocks noGrp="1"/>
          </p:cNvSpPr>
          <p:nvPr>
            <p:ph type="sldNum" sz="quarter" idx="12"/>
          </p:nvPr>
        </p:nvSpPr>
        <p:spPr/>
        <p:txBody>
          <a:bodyPr/>
          <a:lstStyle/>
          <a:p>
            <a:fld id="{F5385C0B-83AB-4051-A7B4-A1B56FBE9842}" type="slidenum">
              <a:rPr lang="en-US" altLang="en-US"/>
              <a:pPr/>
              <a:t>21</a:t>
            </a:fld>
            <a:endParaRPr lang="en-US" altLang="en-US"/>
          </a:p>
        </p:txBody>
      </p:sp>
      <p:sp>
        <p:nvSpPr>
          <p:cNvPr id="5122" name="Rectangle 2">
            <a:extLst>
              <a:ext uri="{FF2B5EF4-FFF2-40B4-BE49-F238E27FC236}">
                <a16:creationId xmlns:a16="http://schemas.microsoft.com/office/drawing/2014/main" id="{3870C585-4355-49A7-B772-189299F02666}"/>
              </a:ext>
            </a:extLst>
          </p:cNvPr>
          <p:cNvSpPr>
            <a:spLocks noGrp="1" noChangeArrowheads="1"/>
          </p:cNvSpPr>
          <p:nvPr>
            <p:ph type="title"/>
          </p:nvPr>
        </p:nvSpPr>
        <p:spPr>
          <a:xfrm>
            <a:off x="1487902" y="21306"/>
            <a:ext cx="8494298" cy="1120395"/>
          </a:xfrm>
        </p:spPr>
        <p:txBody>
          <a:bodyPr>
            <a:normAutofit/>
          </a:bodyPr>
          <a:lstStyle/>
          <a:p>
            <a:r>
              <a:rPr lang="en-US" altLang="en-US" sz="3600" dirty="0"/>
              <a:t>Problem-solving agents (goal-based agents)</a:t>
            </a:r>
          </a:p>
        </p:txBody>
      </p:sp>
      <p:sp>
        <p:nvSpPr>
          <p:cNvPr id="2" name="TextBox 1">
            <a:extLst>
              <a:ext uri="{FF2B5EF4-FFF2-40B4-BE49-F238E27FC236}">
                <a16:creationId xmlns:a16="http://schemas.microsoft.com/office/drawing/2014/main" id="{841A11F8-A0CD-432B-8598-E26063ECDACC}"/>
              </a:ext>
            </a:extLst>
          </p:cNvPr>
          <p:cNvSpPr txBox="1"/>
          <p:nvPr/>
        </p:nvSpPr>
        <p:spPr>
          <a:xfrm>
            <a:off x="1472932" y="1245972"/>
            <a:ext cx="8871857" cy="4401205"/>
          </a:xfrm>
          <a:prstGeom prst="rect">
            <a:avLst/>
          </a:prstGeom>
          <a:noFill/>
          <a:ln>
            <a:solidFill>
              <a:schemeClr val="tx1"/>
            </a:solidFill>
          </a:ln>
        </p:spPr>
        <p:txBody>
          <a:bodyPr wrap="square" rtlCol="0">
            <a:spAutoFit/>
          </a:bodyPr>
          <a:lstStyle/>
          <a:p>
            <a:r>
              <a:rPr lang="en-US" sz="2000" b="1" dirty="0"/>
              <a:t>function</a:t>
            </a:r>
            <a:r>
              <a:rPr lang="en-US" sz="2000" dirty="0"/>
              <a:t> SIMPLE-PROBLEM-SOLVING-AGENT(</a:t>
            </a:r>
            <a:r>
              <a:rPr lang="en-US" sz="2000" i="1" dirty="0"/>
              <a:t>percept</a:t>
            </a:r>
            <a:r>
              <a:rPr lang="en-US" sz="2000" dirty="0"/>
              <a:t>)</a:t>
            </a:r>
            <a:r>
              <a:rPr lang="en-US" sz="2000" b="1" dirty="0"/>
              <a:t>  returns</a:t>
            </a:r>
            <a:r>
              <a:rPr lang="en-US" sz="2000" dirty="0"/>
              <a:t>  an action</a:t>
            </a:r>
          </a:p>
          <a:p>
            <a:r>
              <a:rPr lang="en-US" sz="2000" b="1" dirty="0"/>
              <a:t>     persistent</a:t>
            </a:r>
            <a:r>
              <a:rPr lang="en-US" sz="2000" dirty="0"/>
              <a:t>:   </a:t>
            </a:r>
            <a:r>
              <a:rPr lang="en-US" sz="2000" i="1" dirty="0"/>
              <a:t>seq</a:t>
            </a:r>
            <a:r>
              <a:rPr lang="en-US" sz="2000" dirty="0"/>
              <a:t>, an action sequence, initially empty</a:t>
            </a:r>
          </a:p>
          <a:p>
            <a:r>
              <a:rPr lang="en-US" sz="2000" dirty="0"/>
              <a:t>	            </a:t>
            </a:r>
            <a:r>
              <a:rPr lang="en-US" sz="2000" i="1" dirty="0"/>
              <a:t>state</a:t>
            </a:r>
            <a:r>
              <a:rPr lang="en-US" sz="2000" dirty="0"/>
              <a:t>, some description of the current world state</a:t>
            </a:r>
          </a:p>
          <a:p>
            <a:r>
              <a:rPr lang="en-US" sz="2000" dirty="0"/>
              <a:t>	            </a:t>
            </a:r>
            <a:r>
              <a:rPr lang="en-US" sz="2000" i="1" dirty="0"/>
              <a:t>goal</a:t>
            </a:r>
            <a:r>
              <a:rPr lang="en-US" sz="2000" dirty="0"/>
              <a:t>, a goal, initially null</a:t>
            </a:r>
          </a:p>
          <a:p>
            <a:r>
              <a:rPr lang="en-US" sz="2000" dirty="0"/>
              <a:t>	            </a:t>
            </a:r>
            <a:r>
              <a:rPr lang="en-US" sz="2000" i="1" dirty="0"/>
              <a:t>problem</a:t>
            </a:r>
            <a:r>
              <a:rPr lang="en-US" sz="2000" dirty="0"/>
              <a:t>, a problem formulation</a:t>
            </a:r>
          </a:p>
          <a:p>
            <a:r>
              <a:rPr lang="en-US" sz="2000" i="1" dirty="0"/>
              <a:t>     state</a:t>
            </a:r>
            <a:r>
              <a:rPr lang="en-US" sz="2000" dirty="0"/>
              <a:t> 	       UPDATE-STATE(</a:t>
            </a:r>
            <a:r>
              <a:rPr lang="en-US" sz="2000" i="1" dirty="0"/>
              <a:t>state</a:t>
            </a:r>
            <a:r>
              <a:rPr lang="en-US" sz="2000" dirty="0"/>
              <a:t>, percept)</a:t>
            </a:r>
          </a:p>
          <a:p>
            <a:r>
              <a:rPr lang="en-US" sz="2000" b="1" dirty="0"/>
              <a:t>     if</a:t>
            </a:r>
            <a:r>
              <a:rPr lang="en-US" sz="2000" dirty="0"/>
              <a:t> </a:t>
            </a:r>
            <a:r>
              <a:rPr lang="en-US" sz="2000" i="1" dirty="0"/>
              <a:t>seq</a:t>
            </a:r>
            <a:r>
              <a:rPr lang="en-US" sz="2000" dirty="0"/>
              <a:t> is empty </a:t>
            </a:r>
            <a:r>
              <a:rPr lang="en-US" sz="2000" b="1" dirty="0"/>
              <a:t>then do</a:t>
            </a:r>
            <a:endParaRPr lang="en-US" sz="2000" dirty="0"/>
          </a:p>
          <a:p>
            <a:r>
              <a:rPr lang="en-US" sz="2000" dirty="0"/>
              <a:t>	</a:t>
            </a:r>
            <a:r>
              <a:rPr lang="en-US" sz="2000" i="1" dirty="0"/>
              <a:t>goal</a:t>
            </a:r>
            <a:r>
              <a:rPr lang="en-US" sz="2000" dirty="0"/>
              <a:t>	 FORMULATE-GOAL(</a:t>
            </a:r>
            <a:r>
              <a:rPr lang="en-US" sz="2000" i="1" dirty="0"/>
              <a:t>state</a:t>
            </a:r>
            <a:r>
              <a:rPr lang="en-US" sz="2000" dirty="0"/>
              <a:t>)</a:t>
            </a:r>
          </a:p>
          <a:p>
            <a:r>
              <a:rPr lang="en-US" sz="2000" dirty="0"/>
              <a:t>	</a:t>
            </a:r>
            <a:r>
              <a:rPr lang="en-US" sz="2000" i="1" dirty="0"/>
              <a:t>problem</a:t>
            </a:r>
            <a:r>
              <a:rPr lang="en-US" sz="2000" dirty="0"/>
              <a:t>	        FORMULATE-PROBLEM(</a:t>
            </a:r>
            <a:r>
              <a:rPr lang="en-US" sz="2000" i="1" dirty="0"/>
              <a:t>state</a:t>
            </a:r>
            <a:r>
              <a:rPr lang="en-US" sz="2000" dirty="0"/>
              <a:t>, </a:t>
            </a:r>
            <a:r>
              <a:rPr lang="en-US" sz="2000" i="1" dirty="0"/>
              <a:t>goal</a:t>
            </a:r>
            <a:r>
              <a:rPr lang="en-US" sz="2000" dirty="0"/>
              <a:t>)</a:t>
            </a:r>
          </a:p>
          <a:p>
            <a:r>
              <a:rPr lang="en-US" sz="2000" dirty="0"/>
              <a:t>	</a:t>
            </a:r>
            <a:r>
              <a:rPr lang="en-US" sz="2000" i="1" dirty="0"/>
              <a:t>seq          </a:t>
            </a:r>
            <a:r>
              <a:rPr lang="en-US" sz="2000" dirty="0"/>
              <a:t>SEARCH(</a:t>
            </a:r>
            <a:r>
              <a:rPr lang="en-US" sz="2000" i="1" dirty="0"/>
              <a:t>problem</a:t>
            </a:r>
            <a:r>
              <a:rPr lang="en-US" sz="2000" dirty="0"/>
              <a:t>)</a:t>
            </a:r>
          </a:p>
          <a:p>
            <a:r>
              <a:rPr lang="en-US" sz="2000" dirty="0"/>
              <a:t>	</a:t>
            </a:r>
            <a:r>
              <a:rPr lang="en-US" sz="2000" b="1" dirty="0"/>
              <a:t>if</a:t>
            </a:r>
            <a:r>
              <a:rPr lang="en-US" sz="2000" dirty="0"/>
              <a:t> </a:t>
            </a:r>
            <a:r>
              <a:rPr lang="en-US" sz="2000" i="1" dirty="0"/>
              <a:t>seq</a:t>
            </a:r>
            <a:r>
              <a:rPr lang="en-US" sz="2000" dirty="0"/>
              <a:t> = </a:t>
            </a:r>
            <a:r>
              <a:rPr lang="en-US" sz="2000" i="1" dirty="0"/>
              <a:t>failure</a:t>
            </a:r>
            <a:r>
              <a:rPr lang="en-US" sz="2000" dirty="0"/>
              <a:t> </a:t>
            </a:r>
            <a:r>
              <a:rPr lang="en-US" sz="2000" b="1" dirty="0"/>
              <a:t>then return</a:t>
            </a:r>
            <a:r>
              <a:rPr lang="en-US" sz="2000" dirty="0"/>
              <a:t> a null action</a:t>
            </a:r>
          </a:p>
          <a:p>
            <a:r>
              <a:rPr lang="en-US" sz="2000" i="1" dirty="0"/>
              <a:t>     action         </a:t>
            </a:r>
            <a:r>
              <a:rPr lang="en-US" sz="2000" dirty="0"/>
              <a:t>FIRST(</a:t>
            </a:r>
            <a:r>
              <a:rPr lang="en-US" sz="2000" i="1" dirty="0"/>
              <a:t>seq</a:t>
            </a:r>
            <a:r>
              <a:rPr lang="en-US" sz="2000" dirty="0"/>
              <a:t>)</a:t>
            </a:r>
          </a:p>
          <a:p>
            <a:r>
              <a:rPr lang="en-US" sz="2000" i="1" dirty="0"/>
              <a:t>     seq         </a:t>
            </a:r>
            <a:r>
              <a:rPr lang="en-US" sz="2000" dirty="0"/>
              <a:t>REMAINDER(</a:t>
            </a:r>
            <a:r>
              <a:rPr lang="en-US" sz="2000" i="1" dirty="0"/>
              <a:t>seq</a:t>
            </a:r>
            <a:r>
              <a:rPr lang="en-US" sz="2000" dirty="0"/>
              <a:t>)</a:t>
            </a:r>
          </a:p>
          <a:p>
            <a:r>
              <a:rPr lang="en-US" sz="2000" b="1" dirty="0"/>
              <a:t>     return</a:t>
            </a:r>
            <a:r>
              <a:rPr lang="en-US" sz="2000" dirty="0"/>
              <a:t>   </a:t>
            </a:r>
            <a:r>
              <a:rPr lang="en-US" sz="2000" i="1" dirty="0"/>
              <a:t>action</a:t>
            </a:r>
            <a:endParaRPr lang="en-US" sz="2000" dirty="0"/>
          </a:p>
        </p:txBody>
      </p:sp>
      <p:sp>
        <p:nvSpPr>
          <p:cNvPr id="3" name="TextBox 2">
            <a:extLst>
              <a:ext uri="{FF2B5EF4-FFF2-40B4-BE49-F238E27FC236}">
                <a16:creationId xmlns:a16="http://schemas.microsoft.com/office/drawing/2014/main" id="{44ACD7C1-59DB-48F5-A9CC-FEF8B8B0814C}"/>
              </a:ext>
            </a:extLst>
          </p:cNvPr>
          <p:cNvSpPr txBox="1"/>
          <p:nvPr/>
        </p:nvSpPr>
        <p:spPr>
          <a:xfrm>
            <a:off x="1417320" y="5783989"/>
            <a:ext cx="99364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  3.1    A simple problem-solving agent. </a:t>
            </a:r>
          </a:p>
        </p:txBody>
      </p:sp>
      <p:cxnSp>
        <p:nvCxnSpPr>
          <p:cNvPr id="5" name="Straight Arrow Connector 4">
            <a:extLst>
              <a:ext uri="{FF2B5EF4-FFF2-40B4-BE49-F238E27FC236}">
                <a16:creationId xmlns:a16="http://schemas.microsoft.com/office/drawing/2014/main" id="{70D7D49A-AD27-4E6A-A5D9-58BDFE2A8E0B}"/>
              </a:ext>
            </a:extLst>
          </p:cNvPr>
          <p:cNvCxnSpPr>
            <a:cxnSpLocks/>
          </p:cNvCxnSpPr>
          <p:nvPr/>
        </p:nvCxnSpPr>
        <p:spPr>
          <a:xfrm flipH="1">
            <a:off x="2406234" y="2974026"/>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FD409EF-61E7-4B0D-B456-6D176E627C0F}"/>
              </a:ext>
            </a:extLst>
          </p:cNvPr>
          <p:cNvCxnSpPr>
            <a:cxnSpLocks/>
          </p:cNvCxnSpPr>
          <p:nvPr/>
        </p:nvCxnSpPr>
        <p:spPr>
          <a:xfrm flipH="1">
            <a:off x="2943264" y="3566961"/>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63C1B5F-2C69-477F-BCA5-C184E9CFB6E5}"/>
              </a:ext>
            </a:extLst>
          </p:cNvPr>
          <p:cNvCxnSpPr>
            <a:cxnSpLocks/>
          </p:cNvCxnSpPr>
          <p:nvPr/>
        </p:nvCxnSpPr>
        <p:spPr>
          <a:xfrm flipH="1">
            <a:off x="3390307" y="3872883"/>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4EAA9C-C686-403D-9C19-D5EE159E556D}"/>
              </a:ext>
            </a:extLst>
          </p:cNvPr>
          <p:cNvCxnSpPr>
            <a:cxnSpLocks/>
          </p:cNvCxnSpPr>
          <p:nvPr/>
        </p:nvCxnSpPr>
        <p:spPr>
          <a:xfrm flipH="1">
            <a:off x="2928750" y="4200483"/>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7A0645B-C259-4C40-A1AA-454366FEC01D}"/>
              </a:ext>
            </a:extLst>
          </p:cNvPr>
          <p:cNvCxnSpPr>
            <a:cxnSpLocks/>
          </p:cNvCxnSpPr>
          <p:nvPr/>
        </p:nvCxnSpPr>
        <p:spPr>
          <a:xfrm flipH="1">
            <a:off x="2536864" y="4809851"/>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B568B8-6ED1-4903-B132-B8EAD169328C}"/>
              </a:ext>
            </a:extLst>
          </p:cNvPr>
          <p:cNvCxnSpPr>
            <a:cxnSpLocks/>
          </p:cNvCxnSpPr>
          <p:nvPr/>
        </p:nvCxnSpPr>
        <p:spPr>
          <a:xfrm flipH="1">
            <a:off x="2261092" y="5118958"/>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Image result for smiley face images">
            <a:extLst>
              <a:ext uri="{FF2B5EF4-FFF2-40B4-BE49-F238E27FC236}">
                <a16:creationId xmlns:a16="http://schemas.microsoft.com/office/drawing/2014/main" id="{213F3BC0-934E-4D96-915C-772B3F0EBC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1397">
            <a:off x="466749" y="986622"/>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F5B0572-9BED-4871-838E-CBDE5F467618}"/>
              </a:ext>
            </a:extLst>
          </p:cNvPr>
          <p:cNvSpPr txBox="1"/>
          <p:nvPr/>
        </p:nvSpPr>
        <p:spPr>
          <a:xfrm>
            <a:off x="1472932" y="6264752"/>
            <a:ext cx="9003322" cy="369332"/>
          </a:xfrm>
          <a:prstGeom prst="rect">
            <a:avLst/>
          </a:prstGeom>
          <a:noFill/>
        </p:spPr>
        <p:txBody>
          <a:bodyPr wrap="square">
            <a:spAutoFit/>
          </a:bodyPr>
          <a:lstStyle/>
          <a:p>
            <a:r>
              <a:rPr lang="en-US" sz="1800" b="1" dirty="0"/>
              <a:t>persistent</a:t>
            </a:r>
            <a:r>
              <a:rPr lang="en-US" sz="1800" dirty="0"/>
              <a:t>: </a:t>
            </a:r>
            <a:r>
              <a:rPr lang="en-US" sz="1600" b="0" i="0" dirty="0">
                <a:solidFill>
                  <a:srgbClr val="404040"/>
                </a:solidFill>
                <a:effectLst/>
                <a:latin typeface="Arial" panose="020B0604020202020204" pitchFamily="34" charset="0"/>
              </a:rPr>
              <a:t>Existing or remaining in the same state for an indefinitely long time</a:t>
            </a:r>
            <a:r>
              <a:rPr lang="en-US" sz="1600" dirty="0">
                <a:solidFill>
                  <a:srgbClr val="404040"/>
                </a:solidFill>
                <a:latin typeface="Arial" panose="020B0604020202020204" pitchFamily="34" charset="0"/>
              </a:rPr>
              <a:t>.</a:t>
            </a:r>
            <a:endParaRPr lang="en-US" dirty="0"/>
          </a:p>
        </p:txBody>
      </p:sp>
    </p:spTree>
    <p:extLst>
      <p:ext uri="{BB962C8B-B14F-4D97-AF65-F5344CB8AC3E}">
        <p14:creationId xmlns:p14="http://schemas.microsoft.com/office/powerpoint/2010/main" val="3764456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62" y="148955"/>
            <a:ext cx="8950058" cy="826786"/>
          </a:xfrm>
        </p:spPr>
        <p:txBody>
          <a:bodyPr>
            <a:normAutofit/>
          </a:bodyPr>
          <a:lstStyle/>
          <a:p>
            <a:r>
              <a:rPr lang="en-US" sz="3200" dirty="0">
                <a:latin typeface="+mn-lt"/>
              </a:rPr>
              <a:t>Summary: Search Example - Romania Map Example</a:t>
            </a:r>
            <a:endParaRPr lang="en-US" sz="3200" dirty="0">
              <a:solidFill>
                <a:srgbClr val="FF0000"/>
              </a:solidFill>
              <a:latin typeface="+mn-lt"/>
            </a:endParaRPr>
          </a:p>
        </p:txBody>
      </p:sp>
      <p:sp>
        <p:nvSpPr>
          <p:cNvPr id="4" name="TextBox 3"/>
          <p:cNvSpPr txBox="1"/>
          <p:nvPr/>
        </p:nvSpPr>
        <p:spPr>
          <a:xfrm>
            <a:off x="8307977" y="892068"/>
            <a:ext cx="3311576" cy="5632311"/>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Formulate goal: </a:t>
            </a:r>
            <a:r>
              <a:rPr lang="en-US" sz="2400" dirty="0">
                <a:latin typeface="Times New Roman" panose="02020603050405020304" pitchFamily="18" charset="0"/>
                <a:cs typeface="Times New Roman" panose="02020603050405020304" pitchFamily="18" charset="0"/>
              </a:rPr>
              <a:t>Be in Bucharest.</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Formulate problem: </a:t>
            </a:r>
            <a:r>
              <a:rPr lang="en-US" sz="2400" dirty="0">
                <a:latin typeface="Times New Roman" panose="02020603050405020304" pitchFamily="18" charset="0"/>
                <a:cs typeface="Times New Roman" panose="02020603050405020304" pitchFamily="18" charset="0"/>
              </a:rPr>
              <a:t>states are cities; </a:t>
            </a:r>
          </a:p>
          <a:p>
            <a:r>
              <a:rPr lang="en-US" sz="2400" dirty="0">
                <a:latin typeface="Times New Roman" panose="02020603050405020304" pitchFamily="18" charset="0"/>
                <a:cs typeface="Times New Roman" panose="02020603050405020304" pitchFamily="18" charset="0"/>
              </a:rPr>
              <a:t>operators drive between pairs of cities (actions)</a:t>
            </a:r>
          </a:p>
          <a:p>
            <a:endParaRPr lang="en-US" sz="2400"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Find a solution:  </a:t>
            </a:r>
            <a:r>
              <a:rPr lang="en-US" sz="2400" dirty="0">
                <a:latin typeface="Times New Roman" panose="02020603050405020304" pitchFamily="18" charset="0"/>
                <a:cs typeface="Times New Roman" panose="02020603050405020304" pitchFamily="18" charset="0"/>
              </a:rPr>
              <a:t>Find a sequence of cities (e.g., a path of Arad, Sibiu, </a:t>
            </a:r>
            <a:r>
              <a:rPr lang="en-US" sz="2400" dirty="0" err="1">
                <a:latin typeface="Times New Roman" panose="02020603050405020304" pitchFamily="18" charset="0"/>
                <a:cs typeface="Times New Roman" panose="02020603050405020304" pitchFamily="18" charset="0"/>
              </a:rPr>
              <a:t>Fagaras</a:t>
            </a:r>
            <a:r>
              <a:rPr lang="en-US" sz="2400" dirty="0">
                <a:latin typeface="Times New Roman" panose="02020603050405020304" pitchFamily="18" charset="0"/>
                <a:cs typeface="Times New Roman" panose="02020603050405020304" pitchFamily="18" charset="0"/>
              </a:rPr>
              <a:t>, Bucharest) that leads from the current state to a state meeting the goal condition</a:t>
            </a:r>
          </a:p>
        </p:txBody>
      </p:sp>
      <p:pic>
        <p:nvPicPr>
          <p:cNvPr id="1026" name="Picture 2"/>
          <p:cNvPicPr>
            <a:picLocks noChangeAspect="1" noChangeArrowheads="1"/>
          </p:cNvPicPr>
          <p:nvPr/>
        </p:nvPicPr>
        <p:blipFill>
          <a:blip r:embed="rId2" cstate="print"/>
          <a:srcRect/>
          <a:stretch>
            <a:fillRect/>
          </a:stretch>
        </p:blipFill>
        <p:spPr bwMode="auto">
          <a:xfrm>
            <a:off x="721543" y="1460090"/>
            <a:ext cx="7168423" cy="4767289"/>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24BB228D-767D-4A97-8FC4-9594699BC44A}"/>
              </a:ext>
            </a:extLst>
          </p:cNvPr>
          <p:cNvSpPr txBox="1"/>
          <p:nvPr/>
        </p:nvSpPr>
        <p:spPr>
          <a:xfrm>
            <a:off x="1264920" y="6339713"/>
            <a:ext cx="5707626" cy="369332"/>
          </a:xfrm>
          <a:prstGeom prst="rect">
            <a:avLst/>
          </a:prstGeom>
          <a:noFill/>
        </p:spPr>
        <p:txBody>
          <a:bodyPr wrap="square" rtlCol="0">
            <a:spAutoFit/>
          </a:bodyPr>
          <a:lstStyle/>
          <a:p>
            <a:r>
              <a:rPr lang="en-US" dirty="0"/>
              <a:t>Fig 3.2 A Simplified road map of part of Romania</a:t>
            </a:r>
          </a:p>
        </p:txBody>
      </p:sp>
      <p:pic>
        <p:nvPicPr>
          <p:cNvPr id="6" name="Picture 5" descr="Image result for smiley face images">
            <a:extLst>
              <a:ext uri="{FF2B5EF4-FFF2-40B4-BE49-F238E27FC236}">
                <a16:creationId xmlns:a16="http://schemas.microsoft.com/office/drawing/2014/main" id="{DB52D02B-4835-4DFC-AED4-0D86A020E0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384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224" y="278039"/>
            <a:ext cx="7008223" cy="852671"/>
          </a:xfrm>
        </p:spPr>
        <p:txBody>
          <a:bodyPr>
            <a:normAutofit/>
          </a:bodyPr>
          <a:lstStyle/>
          <a:p>
            <a:r>
              <a:rPr lang="en-US" sz="3200" dirty="0">
                <a:latin typeface="+mn-lt"/>
              </a:rPr>
              <a:t>Search Space Definitions (1)</a:t>
            </a:r>
          </a:p>
        </p:txBody>
      </p:sp>
      <p:sp>
        <p:nvSpPr>
          <p:cNvPr id="9" name="Content Placeholder 8"/>
          <p:cNvSpPr>
            <a:spLocks noGrp="1"/>
          </p:cNvSpPr>
          <p:nvPr>
            <p:ph idx="1"/>
          </p:nvPr>
        </p:nvSpPr>
        <p:spPr>
          <a:xfrm>
            <a:off x="1550125" y="1322161"/>
            <a:ext cx="9599656" cy="5257800"/>
          </a:xfrm>
        </p:spPr>
        <p:txBody>
          <a:bodyPr>
            <a:normAutofit fontScale="92500" lnSpcReduction="10000"/>
          </a:bodyPr>
          <a:lstStyle/>
          <a:p>
            <a:pPr marL="461963" indent="-461963"/>
            <a:r>
              <a:rPr lang="en-US" sz="2600" dirty="0">
                <a:solidFill>
                  <a:schemeClr val="accent5"/>
                </a:solidFill>
                <a:latin typeface="Times New Roman" panose="02020603050405020304" pitchFamily="18" charset="0"/>
                <a:cs typeface="Times New Roman" panose="02020603050405020304" pitchFamily="18" charset="0"/>
              </a:rPr>
              <a:t>State</a:t>
            </a:r>
          </a:p>
          <a:p>
            <a:pPr marL="914400" lvl="1" indent="-457200"/>
            <a:r>
              <a:rPr lang="en-US" dirty="0">
                <a:solidFill>
                  <a:srgbClr val="0000FF"/>
                </a:solidFill>
                <a:latin typeface="Times New Roman" panose="02020603050405020304" pitchFamily="18" charset="0"/>
                <a:cs typeface="Times New Roman" panose="02020603050405020304" pitchFamily="18" charset="0"/>
              </a:rPr>
              <a:t>Description of a possible state of the world (e.g., cities, </a:t>
            </a:r>
            <a:r>
              <a:rPr lang="en-US" i="1" dirty="0">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a:t>
            </a:r>
            <a:r>
              <a:rPr lang="en-US" dirty="0">
                <a:latin typeface="Times New Roman" panose="02020603050405020304" pitchFamily="18" charset="0"/>
                <a:cs typeface="Times New Roman" panose="02020603050405020304" pitchFamily="18" charset="0"/>
              </a:rPr>
              <a:t>)</a:t>
            </a:r>
            <a:r>
              <a:rPr lang="en-US" dirty="0">
                <a:solidFill>
                  <a:srgbClr val="0000FF"/>
                </a:solidFill>
                <a:latin typeface="Times New Roman" panose="02020603050405020304" pitchFamily="18" charset="0"/>
                <a:cs typeface="Times New Roman" panose="02020603050405020304" pitchFamily="18" charset="0"/>
              </a:rPr>
              <a:t>)</a:t>
            </a:r>
          </a:p>
          <a:p>
            <a:pPr marL="1376363" lvl="1" indent="-457200"/>
            <a:r>
              <a:rPr lang="en-US" dirty="0">
                <a:solidFill>
                  <a:srgbClr val="0000FF"/>
                </a:solidFill>
                <a:latin typeface="Times New Roman" panose="02020603050405020304" pitchFamily="18" charset="0"/>
                <a:cs typeface="Times New Roman" panose="02020603050405020304" pitchFamily="18" charset="0"/>
              </a:rPr>
              <a:t>Includes all features of the world that are pertinent to the problem</a:t>
            </a:r>
            <a:r>
              <a:rPr lang="en-US" dirty="0">
                <a:latin typeface="Times New Roman" panose="02020603050405020304" pitchFamily="18" charset="0"/>
                <a:cs typeface="Times New Roman" panose="02020603050405020304" pitchFamily="18" charset="0"/>
              </a:rPr>
              <a:t> (e.g., directions, and distance between two cities)  (</a:t>
            </a:r>
            <a:r>
              <a:rPr lang="en-US" i="1" dirty="0">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Zerind</a:t>
            </a:r>
            <a:r>
              <a:rPr lang="en-US" dirty="0">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marL="461963" indent="-461963"/>
            <a:r>
              <a:rPr lang="en-US" sz="2600" dirty="0">
                <a:solidFill>
                  <a:schemeClr val="accent5"/>
                </a:solidFill>
                <a:latin typeface="Times New Roman" panose="02020603050405020304" pitchFamily="18" charset="0"/>
                <a:cs typeface="Times New Roman" panose="02020603050405020304" pitchFamily="18" charset="0"/>
              </a:rPr>
              <a:t>Initial state</a:t>
            </a:r>
          </a:p>
          <a:p>
            <a:pPr marL="914400" lvl="1" indent="-457200"/>
            <a:r>
              <a:rPr lang="en-US" dirty="0">
                <a:latin typeface="Times New Roman" panose="02020603050405020304" pitchFamily="18" charset="0"/>
                <a:cs typeface="Times New Roman" panose="02020603050405020304" pitchFamily="18" charset="0"/>
              </a:rPr>
              <a:t>Description of </a:t>
            </a:r>
            <a:r>
              <a:rPr lang="en-US" dirty="0">
                <a:solidFill>
                  <a:srgbClr val="0000FF"/>
                </a:solidFill>
                <a:latin typeface="Times New Roman" panose="02020603050405020304" pitchFamily="18" charset="0"/>
                <a:cs typeface="Times New Roman" panose="02020603050405020304" pitchFamily="18" charset="0"/>
              </a:rPr>
              <a:t>the state in which the agent starts the search (e.g., </a:t>
            </a:r>
            <a:r>
              <a:rPr lang="en-US" i="1" dirty="0">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a:t>
            </a:r>
            <a:r>
              <a:rPr lang="en-US" dirty="0">
                <a:latin typeface="Times New Roman" panose="02020603050405020304" pitchFamily="18" charset="0"/>
                <a:cs typeface="Times New Roman" panose="02020603050405020304" pitchFamily="18" charset="0"/>
              </a:rPr>
              <a:t>)) </a:t>
            </a:r>
          </a:p>
          <a:p>
            <a:pPr marL="1371600" lvl="2" indent="-457200"/>
            <a:r>
              <a:rPr lang="en-US" sz="2400" dirty="0">
                <a:latin typeface="Times New Roman" panose="02020603050405020304" pitchFamily="18" charset="0"/>
                <a:cs typeface="Times New Roman" panose="02020603050405020304" pitchFamily="18" charset="0"/>
              </a:rPr>
              <a:t>Includes all aspects of the state that are pertinent to the problem.</a:t>
            </a:r>
            <a:endParaRPr lang="en-US" sz="2400" dirty="0">
              <a:solidFill>
                <a:srgbClr val="0000FF"/>
              </a:solidFill>
              <a:latin typeface="Times New Roman" panose="02020603050405020304" pitchFamily="18" charset="0"/>
              <a:cs typeface="Times New Roman" panose="02020603050405020304" pitchFamily="18" charset="0"/>
            </a:endParaRPr>
          </a:p>
          <a:p>
            <a:pPr marL="461963" indent="-457200"/>
            <a:r>
              <a:rPr lang="en-US" sz="2600" dirty="0">
                <a:solidFill>
                  <a:schemeClr val="accent5"/>
                </a:solidFill>
                <a:latin typeface="Times New Roman" panose="02020603050405020304" pitchFamily="18" charset="0"/>
                <a:cs typeface="Times New Roman" panose="02020603050405020304" pitchFamily="18" charset="0"/>
              </a:rPr>
              <a:t>Goal test</a:t>
            </a:r>
          </a:p>
          <a:p>
            <a:pPr marL="914400" lvl="1" indent="-457200"/>
            <a:r>
              <a:rPr lang="en-US" dirty="0">
                <a:solidFill>
                  <a:srgbClr val="0000FF"/>
                </a:solidFill>
                <a:latin typeface="Times New Roman" panose="02020603050405020304" pitchFamily="18" charset="0"/>
                <a:cs typeface="Times New Roman" panose="02020603050405020304" pitchFamily="18" charset="0"/>
              </a:rPr>
              <a:t>Conditions the agent is trying to meet </a:t>
            </a:r>
            <a:r>
              <a:rPr lang="en-US" dirty="0">
                <a:latin typeface="Times New Roman" panose="02020603050405020304" pitchFamily="18" charset="0"/>
                <a:cs typeface="Times New Roman" panose="02020603050405020304" pitchFamily="18" charset="0"/>
              </a:rPr>
              <a:t>(e.g., arrived in Bucharest at 8:00 am.)</a:t>
            </a:r>
          </a:p>
          <a:p>
            <a:pPr marL="461963" indent="-457200"/>
            <a:r>
              <a:rPr lang="en-US" sz="2600" dirty="0">
                <a:solidFill>
                  <a:schemeClr val="accent5"/>
                </a:solidFill>
                <a:latin typeface="Times New Roman" panose="02020603050405020304" pitchFamily="18" charset="0"/>
                <a:cs typeface="Times New Roman" panose="02020603050405020304" pitchFamily="18" charset="0"/>
              </a:rPr>
              <a:t>Goal state</a:t>
            </a:r>
          </a:p>
          <a:p>
            <a:pPr marL="914400" lvl="1" indent="-457200"/>
            <a:r>
              <a:rPr lang="en-US" dirty="0">
                <a:solidFill>
                  <a:srgbClr val="0000FF"/>
                </a:solidFill>
                <a:latin typeface="Times New Roman" panose="02020603050405020304" pitchFamily="18" charset="0"/>
                <a:cs typeface="Times New Roman" panose="02020603050405020304" pitchFamily="18" charset="0"/>
              </a:rPr>
              <a:t>Any state which meets the goal condition </a:t>
            </a:r>
            <a:r>
              <a:rPr lang="en-US" dirty="0">
                <a:latin typeface="Times New Roman" panose="02020603050405020304" pitchFamily="18" charset="0"/>
                <a:cs typeface="Times New Roman" panose="02020603050405020304" pitchFamily="18" charset="0"/>
              </a:rPr>
              <a:t>(e.g., be </a:t>
            </a:r>
            <a:r>
              <a:rPr lang="en-US" i="1" dirty="0">
                <a:latin typeface="Times New Roman" panose="02020603050405020304" pitchFamily="18" charset="0"/>
                <a:cs typeface="Times New Roman" panose="02020603050405020304" pitchFamily="18" charset="0"/>
              </a:rPr>
              <a:t>In</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Bucharest</a:t>
            </a:r>
            <a:r>
              <a:rPr lang="en-US" dirty="0">
                <a:latin typeface="Times New Roman" panose="02020603050405020304" pitchFamily="18" charset="0"/>
                <a:cs typeface="Times New Roman" panose="02020603050405020304" pitchFamily="18" charset="0"/>
              </a:rPr>
              <a:t>).)</a:t>
            </a:r>
          </a:p>
          <a:p>
            <a:pPr marL="461963" indent="-457200"/>
            <a:r>
              <a:rPr lang="en-US" sz="2600" dirty="0">
                <a:solidFill>
                  <a:schemeClr val="accent5"/>
                </a:solidFill>
                <a:latin typeface="Times New Roman" panose="02020603050405020304" pitchFamily="18" charset="0"/>
                <a:cs typeface="Times New Roman" panose="02020603050405020304" pitchFamily="18" charset="0"/>
              </a:rPr>
              <a:t>Action</a:t>
            </a:r>
          </a:p>
          <a:p>
            <a:pPr marL="914400" lvl="1" indent="-457200"/>
            <a:r>
              <a:rPr lang="en-US" dirty="0">
                <a:solidFill>
                  <a:srgbClr val="0000FF"/>
                </a:solidFill>
                <a:latin typeface="Times New Roman" panose="02020603050405020304" pitchFamily="18" charset="0"/>
                <a:cs typeface="Times New Roman" panose="02020603050405020304" pitchFamily="18" charset="0"/>
              </a:rPr>
              <a:t>Function that maps (transits) from one state to another </a:t>
            </a:r>
            <a:r>
              <a:rPr lang="en-US" dirty="0">
                <a:latin typeface="Times New Roman" panose="02020603050405020304" pitchFamily="18" charset="0"/>
                <a:cs typeface="Times New Roman" panose="02020603050405020304" pitchFamily="18" charset="0"/>
              </a:rPr>
              <a:t>(e.g., {</a:t>
            </a:r>
            <a:r>
              <a:rPr lang="en-US" i="1" dirty="0">
                <a:latin typeface="Times New Roman" panose="02020603050405020304" pitchFamily="18" charset="0"/>
                <a:cs typeface="Times New Roman" panose="02020603050405020304" pitchFamily="18" charset="0"/>
              </a:rPr>
              <a:t>Go</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 Sibiu</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Go</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 Timisoara</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Go</a:t>
            </a:r>
            <a:r>
              <a:rPr lang="en-US"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Arad, </a:t>
            </a:r>
            <a:r>
              <a:rPr lang="en-US" i="1" dirty="0" err="1">
                <a:latin typeface="Times New Roman" panose="02020603050405020304" pitchFamily="18" charset="0"/>
                <a:cs typeface="Times New Roman" panose="02020603050405020304" pitchFamily="18" charset="0"/>
              </a:rPr>
              <a:t>Zerind</a:t>
            </a:r>
            <a:r>
              <a:rPr lang="en-US" dirty="0">
                <a:latin typeface="Times New Roman" panose="02020603050405020304" pitchFamily="18" charset="0"/>
                <a:cs typeface="Times New Roman" panose="02020603050405020304" pitchFamily="18" charset="0"/>
              </a:rPr>
              <a:t>)}</a:t>
            </a:r>
          </a:p>
        </p:txBody>
      </p:sp>
      <p:pic>
        <p:nvPicPr>
          <p:cNvPr id="4" name="Picture 3" descr="Image result for smiley face images">
            <a:extLst>
              <a:ext uri="{FF2B5EF4-FFF2-40B4-BE49-F238E27FC236}">
                <a16:creationId xmlns:a16="http://schemas.microsoft.com/office/drawing/2014/main" id="{CB4C2CEA-40BD-4884-8DB5-1BCD39E7A0F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D5089CC-B687-4A55-8043-75E624D812B3}"/>
              </a:ext>
            </a:extLst>
          </p:cNvPr>
          <p:cNvSpPr txBox="1"/>
          <p:nvPr/>
        </p:nvSpPr>
        <p:spPr>
          <a:xfrm>
            <a:off x="8918089" y="556560"/>
            <a:ext cx="158137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Maze-Problem Solver?</a:t>
            </a:r>
          </a:p>
        </p:txBody>
      </p:sp>
    </p:spTree>
    <p:extLst>
      <p:ext uri="{BB962C8B-B14F-4D97-AF65-F5344CB8AC3E}">
        <p14:creationId xmlns:p14="http://schemas.microsoft.com/office/powerpoint/2010/main" val="257601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2323" y="73743"/>
            <a:ext cx="7477853" cy="854075"/>
          </a:xfrm>
        </p:spPr>
        <p:txBody>
          <a:bodyPr>
            <a:normAutofit/>
          </a:bodyPr>
          <a:lstStyle/>
          <a:p>
            <a:r>
              <a:rPr lang="en-US" sz="3200" dirty="0">
                <a:latin typeface="+mn-lt"/>
              </a:rPr>
              <a:t>Search Space Definitions (2)</a:t>
            </a:r>
          </a:p>
        </p:txBody>
      </p:sp>
      <p:sp>
        <p:nvSpPr>
          <p:cNvPr id="9" name="Content Placeholder 8"/>
          <p:cNvSpPr>
            <a:spLocks noGrp="1"/>
          </p:cNvSpPr>
          <p:nvPr>
            <p:ph idx="1"/>
          </p:nvPr>
        </p:nvSpPr>
        <p:spPr>
          <a:xfrm>
            <a:off x="1774722" y="906067"/>
            <a:ext cx="8229600" cy="5803857"/>
          </a:xfrm>
        </p:spPr>
        <p:txBody>
          <a:bodyPr>
            <a:noAutofit/>
          </a:bodyPr>
          <a:lstStyle/>
          <a:p>
            <a:pPr marL="463550" indent="-463550">
              <a:lnSpc>
                <a:spcPct val="100000"/>
              </a:lnSpc>
              <a:spcBef>
                <a:spcPts val="0"/>
              </a:spcBef>
            </a:pPr>
            <a:r>
              <a:rPr lang="en-US" sz="2200" dirty="0">
                <a:solidFill>
                  <a:schemeClr val="accent5"/>
                </a:solidFill>
                <a:latin typeface="Times New Roman" panose="02020603050405020304" pitchFamily="18" charset="0"/>
                <a:cs typeface="Times New Roman" panose="02020603050405020304" pitchFamily="18" charset="0"/>
              </a:rPr>
              <a:t>Problem formulation</a:t>
            </a:r>
          </a:p>
          <a:p>
            <a:pPr marL="914400" lvl="1" indent="-457200">
              <a:lnSpc>
                <a:spcPct val="100000"/>
              </a:lnSpc>
              <a:spcBef>
                <a:spcPts val="0"/>
              </a:spcBef>
            </a:pPr>
            <a:r>
              <a:rPr lang="en-US" sz="2200" b="1" dirty="0">
                <a:latin typeface="Times New Roman" panose="02020603050405020304" pitchFamily="18" charset="0"/>
                <a:cs typeface="Times New Roman" panose="02020603050405020304" pitchFamily="18" charset="0"/>
              </a:rPr>
              <a:t>Describe a general problem </a:t>
            </a:r>
            <a:r>
              <a:rPr lang="en-US" sz="2200" b="1" dirty="0">
                <a:solidFill>
                  <a:srgbClr val="0000FF"/>
                </a:solidFill>
                <a:latin typeface="Times New Roman" panose="02020603050405020304" pitchFamily="18" charset="0"/>
                <a:cs typeface="Times New Roman" panose="02020603050405020304" pitchFamily="18" charset="0"/>
              </a:rPr>
              <a:t>as a search problem</a:t>
            </a:r>
          </a:p>
          <a:p>
            <a:pPr marL="1371600" lvl="2" indent="-457200">
              <a:lnSpc>
                <a:spcPct val="10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A shortest path </a:t>
            </a:r>
            <a:r>
              <a:rPr lang="en-US" sz="2200" dirty="0">
                <a:latin typeface="Times New Roman" panose="02020603050405020304" pitchFamily="18" charset="0"/>
                <a:cs typeface="Times New Roman" panose="02020603050405020304" pitchFamily="18" charset="0"/>
              </a:rPr>
              <a:t>from </a:t>
            </a:r>
            <a:r>
              <a:rPr lang="en-US" sz="2200" i="1" dirty="0">
                <a:latin typeface="Times New Roman" panose="02020603050405020304" pitchFamily="18" charset="0"/>
                <a:cs typeface="Times New Roman" panose="02020603050405020304" pitchFamily="18" charset="0"/>
              </a:rPr>
              <a:t>In(Arad) </a:t>
            </a:r>
            <a:r>
              <a:rPr lang="en-US" sz="2200" dirty="0">
                <a:latin typeface="Times New Roman" panose="02020603050405020304" pitchFamily="18" charset="0"/>
                <a:cs typeface="Times New Roman" panose="02020603050405020304" pitchFamily="18" charset="0"/>
              </a:rPr>
              <a:t>to </a:t>
            </a:r>
            <a:r>
              <a:rPr lang="en-US" sz="2200" i="1" dirty="0">
                <a:latin typeface="Times New Roman" panose="02020603050405020304" pitchFamily="18" charset="0"/>
                <a:cs typeface="Times New Roman" panose="02020603050405020304" pitchFamily="18" charset="0"/>
              </a:rPr>
              <a:t>In</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Bucharest</a:t>
            </a:r>
            <a:r>
              <a:rPr lang="en-US" sz="2200" dirty="0">
                <a:latin typeface="Times New Roman" panose="02020603050405020304" pitchFamily="18" charset="0"/>
                <a:cs typeface="Times New Roman" panose="02020603050405020304" pitchFamily="18" charset="0"/>
              </a:rPr>
              <a:t>).) </a:t>
            </a:r>
          </a:p>
          <a:p>
            <a:pPr marL="457200" indent="-457200">
              <a:lnSpc>
                <a:spcPct val="100000"/>
              </a:lnSpc>
              <a:spcBef>
                <a:spcPts val="0"/>
              </a:spcBef>
            </a:pPr>
            <a:r>
              <a:rPr lang="en-US" sz="2200" dirty="0">
                <a:solidFill>
                  <a:schemeClr val="accent5"/>
                </a:solidFill>
                <a:latin typeface="Times New Roman" panose="02020603050405020304" pitchFamily="18" charset="0"/>
                <a:cs typeface="Times New Roman" panose="02020603050405020304" pitchFamily="18" charset="0"/>
              </a:rPr>
              <a:t>Solution</a:t>
            </a:r>
          </a:p>
          <a:p>
            <a:pPr marL="914400" lvl="1" indent="-457200">
              <a:lnSpc>
                <a:spcPct val="10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Sequence of actions that transits from the initial state to a goal state</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A path of </a:t>
            </a:r>
            <a:r>
              <a:rPr lang="en-US" sz="2200" i="1" dirty="0">
                <a:latin typeface="Times New Roman" panose="02020603050405020304" pitchFamily="18" charset="0"/>
                <a:cs typeface="Times New Roman" panose="02020603050405020304" pitchFamily="18" charset="0"/>
              </a:rPr>
              <a:t>Go(In(Arad), In(Sibiu)), Go(In(Sibiu), In(</a:t>
            </a:r>
            <a:r>
              <a:rPr lang="en-US" sz="2200" i="1" dirty="0" err="1">
                <a:latin typeface="Times New Roman" panose="02020603050405020304" pitchFamily="18" charset="0"/>
                <a:cs typeface="Times New Roman" panose="02020603050405020304" pitchFamily="18" charset="0"/>
              </a:rPr>
              <a:t>Fagaras</a:t>
            </a:r>
            <a:r>
              <a:rPr lang="en-US" sz="2200" i="1" dirty="0">
                <a:latin typeface="Times New Roman" panose="02020603050405020304" pitchFamily="18" charset="0"/>
                <a:cs typeface="Times New Roman" panose="02020603050405020304" pitchFamily="18" charset="0"/>
              </a:rPr>
              <a:t>)), Go(In(</a:t>
            </a:r>
            <a:r>
              <a:rPr lang="en-US" sz="2200" i="1" dirty="0" err="1">
                <a:latin typeface="Times New Roman" panose="02020603050405020304" pitchFamily="18" charset="0"/>
                <a:cs typeface="Times New Roman" panose="02020603050405020304" pitchFamily="18" charset="0"/>
              </a:rPr>
              <a:t>Fagaras</a:t>
            </a:r>
            <a:r>
              <a:rPr lang="en-US" sz="2200" i="1" dirty="0">
                <a:latin typeface="Times New Roman" panose="02020603050405020304" pitchFamily="18" charset="0"/>
                <a:cs typeface="Times New Roman" panose="02020603050405020304" pitchFamily="18" charset="0"/>
              </a:rPr>
              <a:t>), In(Bucharest))</a:t>
            </a:r>
          </a:p>
          <a:p>
            <a:pPr marL="463550" indent="-463550">
              <a:lnSpc>
                <a:spcPct val="100000"/>
              </a:lnSpc>
              <a:spcBef>
                <a:spcPts val="0"/>
              </a:spcBef>
            </a:pPr>
            <a:r>
              <a:rPr lang="en-US" sz="2200" dirty="0">
                <a:solidFill>
                  <a:schemeClr val="accent5"/>
                </a:solidFill>
                <a:latin typeface="Times New Roman" panose="02020603050405020304" pitchFamily="18" charset="0"/>
                <a:cs typeface="Times New Roman" panose="02020603050405020304" pitchFamily="18" charset="0"/>
              </a:rPr>
              <a:t>Solution cost (additive)</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Sum of the </a:t>
            </a:r>
            <a:r>
              <a:rPr lang="en-US" sz="2200" dirty="0">
                <a:solidFill>
                  <a:srgbClr val="0000FF"/>
                </a:solidFill>
                <a:latin typeface="Times New Roman" panose="02020603050405020304" pitchFamily="18" charset="0"/>
                <a:cs typeface="Times New Roman" panose="02020603050405020304" pitchFamily="18" charset="0"/>
              </a:rPr>
              <a:t>cost of actions to be taken</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Alternative:  sum of </a:t>
            </a:r>
            <a:r>
              <a:rPr lang="en-US" sz="2200" dirty="0">
                <a:solidFill>
                  <a:srgbClr val="0000FF"/>
                </a:solidFill>
                <a:latin typeface="Times New Roman" panose="02020603050405020304" pitchFamily="18" charset="0"/>
                <a:cs typeface="Times New Roman" panose="02020603050405020304" pitchFamily="18" charset="0"/>
              </a:rPr>
              <a:t>distances</a:t>
            </a:r>
            <a:r>
              <a:rPr lang="en-US" sz="2200" dirty="0">
                <a:latin typeface="Times New Roman" panose="02020603050405020304" pitchFamily="18" charset="0"/>
                <a:cs typeface="Times New Roman" panose="02020603050405020304" pitchFamily="18" charset="0"/>
              </a:rPr>
              <a:t>, </a:t>
            </a:r>
            <a:r>
              <a:rPr lang="en-US" sz="2200" dirty="0">
                <a:solidFill>
                  <a:srgbClr val="0000FF"/>
                </a:solidFill>
                <a:latin typeface="Times New Roman" panose="02020603050405020304" pitchFamily="18" charset="0"/>
                <a:cs typeface="Times New Roman" panose="02020603050405020304" pitchFamily="18" charset="0"/>
              </a:rPr>
              <a:t>number of steps</a:t>
            </a:r>
            <a:r>
              <a:rPr lang="en-US" sz="2200" dirty="0">
                <a:latin typeface="Times New Roman" panose="02020603050405020304" pitchFamily="18" charset="0"/>
                <a:cs typeface="Times New Roman" panose="02020603050405020304" pitchFamily="18" charset="0"/>
              </a:rPr>
              <a:t>, etc.</a:t>
            </a:r>
          </a:p>
          <a:p>
            <a:pPr marL="463550" indent="-463550">
              <a:lnSpc>
                <a:spcPct val="100000"/>
              </a:lnSpc>
              <a:spcBef>
                <a:spcPts val="0"/>
              </a:spcBef>
            </a:pPr>
            <a:r>
              <a:rPr lang="en-US" sz="2200" dirty="0">
                <a:solidFill>
                  <a:schemeClr val="accent5"/>
                </a:solidFill>
                <a:latin typeface="Times New Roman" panose="02020603050405020304" pitchFamily="18" charset="0"/>
                <a:cs typeface="Times New Roman" panose="02020603050405020304" pitchFamily="18" charset="0"/>
              </a:rPr>
              <a:t>Search</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A process of </a:t>
            </a:r>
            <a:r>
              <a:rPr lang="en-US" sz="2200" dirty="0">
                <a:solidFill>
                  <a:srgbClr val="0000FF"/>
                </a:solidFill>
                <a:latin typeface="Times New Roman" panose="02020603050405020304" pitchFamily="18" charset="0"/>
                <a:cs typeface="Times New Roman" panose="02020603050405020304" pitchFamily="18" charset="0"/>
              </a:rPr>
              <a:t>finding a solution</a:t>
            </a:r>
          </a:p>
          <a:p>
            <a:pPr marL="914400" lvl="1" indent="-457200">
              <a:lnSpc>
                <a:spcPct val="100000"/>
              </a:lnSpc>
              <a:spcBef>
                <a:spcPts val="0"/>
              </a:spcBef>
            </a:pPr>
            <a:r>
              <a:rPr lang="en-US" sz="2200" dirty="0">
                <a:solidFill>
                  <a:srgbClr val="0000FF"/>
                </a:solidFill>
                <a:latin typeface="Times New Roman" panose="02020603050405020304" pitchFamily="18" charset="0"/>
                <a:cs typeface="Times New Roman" panose="02020603050405020304" pitchFamily="18" charset="0"/>
              </a:rPr>
              <a:t>Searching through a space of possible states</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Search algorithm takes problem as input and returns solution</a:t>
            </a:r>
          </a:p>
          <a:p>
            <a:pPr marL="463550" indent="-463550">
              <a:lnSpc>
                <a:spcPct val="100000"/>
              </a:lnSpc>
              <a:spcBef>
                <a:spcPts val="0"/>
              </a:spcBef>
            </a:pPr>
            <a:r>
              <a:rPr lang="en-US" sz="2200" dirty="0">
                <a:solidFill>
                  <a:schemeClr val="accent5"/>
                </a:solidFill>
                <a:latin typeface="Times New Roman" panose="02020603050405020304" pitchFamily="18" charset="0"/>
                <a:cs typeface="Times New Roman" panose="02020603050405020304" pitchFamily="18" charset="0"/>
              </a:rPr>
              <a:t>Execution</a:t>
            </a:r>
          </a:p>
          <a:p>
            <a:pPr marL="914400" lvl="1" indent="-457200">
              <a:lnSpc>
                <a:spcPct val="100000"/>
              </a:lnSpc>
              <a:spcBef>
                <a:spcPts val="0"/>
              </a:spcBef>
            </a:pPr>
            <a:r>
              <a:rPr lang="en-US" sz="2200" dirty="0">
                <a:latin typeface="Times New Roman" panose="02020603050405020304" pitchFamily="18" charset="0"/>
                <a:cs typeface="Times New Roman" panose="02020603050405020304" pitchFamily="18" charset="0"/>
              </a:rPr>
              <a:t>Process of </a:t>
            </a:r>
            <a:r>
              <a:rPr lang="en-US" sz="2200" dirty="0">
                <a:solidFill>
                  <a:srgbClr val="0000FF"/>
                </a:solidFill>
                <a:latin typeface="Times New Roman" panose="02020603050405020304" pitchFamily="18" charset="0"/>
                <a:cs typeface="Times New Roman" panose="02020603050405020304" pitchFamily="18" charset="0"/>
              </a:rPr>
              <a:t>executing a sequence of actions </a:t>
            </a:r>
            <a:r>
              <a:rPr lang="en-US" sz="2200" dirty="0">
                <a:latin typeface="Times New Roman" panose="02020603050405020304" pitchFamily="18" charset="0"/>
                <a:cs typeface="Times New Roman" panose="02020603050405020304" pitchFamily="18" charset="0"/>
              </a:rPr>
              <a:t>(solution)</a:t>
            </a:r>
          </a:p>
        </p:txBody>
      </p:sp>
      <p:pic>
        <p:nvPicPr>
          <p:cNvPr id="4" name="Picture 3" descr="Image result for smiley face images">
            <a:extLst>
              <a:ext uri="{FF2B5EF4-FFF2-40B4-BE49-F238E27FC236}">
                <a16:creationId xmlns:a16="http://schemas.microsoft.com/office/drawing/2014/main" id="{BF829865-827B-40A6-B809-025ACCFA6E8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2BBEB4E-76DF-439C-BC67-B141E1493746}"/>
              </a:ext>
            </a:extLst>
          </p:cNvPr>
          <p:cNvSpPr txBox="1"/>
          <p:nvPr/>
        </p:nvSpPr>
        <p:spPr>
          <a:xfrm>
            <a:off x="9366033" y="1202891"/>
            <a:ext cx="158137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Maze-Problem Solver?</a:t>
            </a:r>
          </a:p>
        </p:txBody>
      </p:sp>
    </p:spTree>
    <p:extLst>
      <p:ext uri="{BB962C8B-B14F-4D97-AF65-F5344CB8AC3E}">
        <p14:creationId xmlns:p14="http://schemas.microsoft.com/office/powerpoint/2010/main" val="35961962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634" y="513172"/>
            <a:ext cx="8831797" cy="1124040"/>
          </a:xfrm>
        </p:spPr>
        <p:txBody>
          <a:bodyPr>
            <a:normAutofit/>
          </a:bodyPr>
          <a:lstStyle/>
          <a:p>
            <a:r>
              <a:rPr lang="en-US" sz="3200" dirty="0">
                <a:latin typeface="+mn-lt"/>
              </a:rPr>
              <a:t>Problem Formulation: </a:t>
            </a:r>
            <a:r>
              <a:rPr lang="en-US" sz="2800" dirty="0">
                <a:latin typeface="+mn-lt"/>
              </a:rPr>
              <a:t>Romania Map Example (I)</a:t>
            </a:r>
            <a:endParaRPr lang="en-US" sz="2800" dirty="0">
              <a:solidFill>
                <a:srgbClr val="FF0000"/>
              </a:solidFill>
              <a:latin typeface="+mn-lt"/>
            </a:endParaRPr>
          </a:p>
        </p:txBody>
      </p:sp>
      <mc:AlternateContent xmlns:mc="http://schemas.openxmlformats.org/markup-compatibility/2006" xmlns:a14="http://schemas.microsoft.com/office/drawing/2010/main">
        <mc:Choice Requires="a14">
          <p:sp>
            <p:nvSpPr>
              <p:cNvPr id="3" name="TextBox 2"/>
              <p:cNvSpPr txBox="1"/>
              <p:nvPr/>
            </p:nvSpPr>
            <p:spPr>
              <a:xfrm>
                <a:off x="1482634" y="1785047"/>
                <a:ext cx="8683540" cy="4647426"/>
              </a:xfrm>
              <a:prstGeom prst="rect">
                <a:avLst/>
              </a:prstGeom>
              <a:noFill/>
            </p:spPr>
            <p:txBody>
              <a:bodyPr wrap="square" rtlCol="0">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A </a:t>
                </a:r>
                <a:r>
                  <a:rPr lang="en-US" sz="2400" b="1" dirty="0">
                    <a:solidFill>
                      <a:srgbClr val="0000FF"/>
                    </a:solidFill>
                    <a:latin typeface="Times New Roman" panose="02020603050405020304" pitchFamily="18" charset="0"/>
                    <a:cs typeface="Times New Roman" panose="02020603050405020304" pitchFamily="18" charset="0"/>
                  </a:rPr>
                  <a:t>search problem </a:t>
                </a:r>
                <a:r>
                  <a:rPr lang="en-US" sz="2400" dirty="0">
                    <a:latin typeface="Times New Roman" panose="02020603050405020304" pitchFamily="18" charset="0"/>
                    <a:cs typeface="Times New Roman" panose="02020603050405020304" pitchFamily="18" charset="0"/>
                  </a:rPr>
                  <a:t>is defined by the</a:t>
                </a:r>
              </a:p>
              <a:p>
                <a:pPr>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pPr marL="461963" indent="-461963">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Initial state (e.g., </a:t>
                </a:r>
                <a:r>
                  <a:rPr lang="en-US" sz="2400" i="1" dirty="0">
                    <a:latin typeface="Times New Roman" panose="02020603050405020304" pitchFamily="18" charset="0"/>
                    <a:cs typeface="Times New Roman" panose="02020603050405020304" pitchFamily="18" charset="0"/>
                  </a:rPr>
                  <a:t>Arad </a:t>
                </a:r>
                <a:r>
                  <a:rPr lang="en-US" sz="2400" dirty="0">
                    <a:latin typeface="Times New Roman" panose="02020603050405020304" pitchFamily="18" charset="0"/>
                    <a:cs typeface="Times New Roman" panose="02020603050405020304" pitchFamily="18" charset="0"/>
                  </a:rPr>
                  <a:t> or </a:t>
                </a:r>
                <a:r>
                  <a:rPr lang="en-US" sz="2400" i="1" dirty="0">
                    <a:latin typeface="Times New Roman" panose="02020603050405020304" pitchFamily="18" charset="0"/>
                    <a:cs typeface="Times New Roman" panose="02020603050405020304" pitchFamily="18" charset="0"/>
                  </a:rPr>
                  <a:t>In(Arad)</a:t>
                </a:r>
                <a:r>
                  <a:rPr lang="en-US" sz="2400" dirty="0">
                    <a:latin typeface="Times New Roman" panose="02020603050405020304" pitchFamily="18" charset="0"/>
                    <a:cs typeface="Times New Roman" panose="02020603050405020304" pitchFamily="18" charset="0"/>
                  </a:rPr>
                  <a:t>) </a:t>
                </a:r>
              </a:p>
              <a:p>
                <a:pPr marL="461963" indent="-461963">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Operators (actions) </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	           (e.g., Arad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Zerind</a:t>
                </a:r>
                <a:r>
                  <a:rPr lang="en-US" sz="2400" dirty="0">
                    <a:latin typeface="Times New Roman" panose="02020603050405020304" pitchFamily="18" charset="0"/>
                    <a:cs typeface="Times New Roman" panose="02020603050405020304" pitchFamily="18" charset="0"/>
                  </a:rPr>
                  <a:t>, Arad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Sibiu, etc.</a:t>
                </a:r>
              </a:p>
              <a:p>
                <a:pPr marL="461963" lvl="1" indent="-461963">
                  <a:spcBef>
                    <a:spcPts val="600"/>
                  </a:spcBef>
                  <a:spcAft>
                    <a:spcPts val="600"/>
                  </a:spcAft>
                </a:pPr>
                <a:r>
                  <a:rPr lang="en-US" sz="2400" dirty="0">
                    <a:latin typeface="Times New Roman" panose="02020603050405020304" pitchFamily="18" charset="0"/>
                    <a:cs typeface="Times New Roman" panose="02020603050405020304" pitchFamily="18" charset="0"/>
                  </a:rPr>
                  <a:t>                        or  </a:t>
                </a:r>
                <a:r>
                  <a:rPr lang="en-US" sz="2400" i="1" dirty="0">
                    <a:latin typeface="Times New Roman" panose="02020603050405020304" pitchFamily="18" charset="0"/>
                    <a:cs typeface="Times New Roman" panose="02020603050405020304" pitchFamily="18" charset="0"/>
                  </a:rPr>
                  <a:t>Go</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Arad</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Zerind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Go</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Arad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Sibiu</a:t>
                </a:r>
                <a:r>
                  <a:rPr lang="en-US" sz="2400" dirty="0">
                    <a:latin typeface="Times New Roman" panose="02020603050405020304" pitchFamily="18" charset="0"/>
                    <a:cs typeface="Times New Roman" panose="02020603050405020304" pitchFamily="18" charset="0"/>
                  </a:rPr>
                  <a:t>)</a:t>
                </a:r>
              </a:p>
              <a:p>
                <a:pPr marL="461963" lvl="1" indent="-461963">
                  <a:spcBef>
                    <a:spcPts val="600"/>
                  </a:spcBef>
                  <a:spcAft>
                    <a:spcPts val="600"/>
                  </a:spcAft>
                </a:pPr>
                <a:r>
                  <a:rPr lang="en-US" sz="2400" dirty="0">
                    <a:latin typeface="Times New Roman" panose="02020603050405020304" pitchFamily="18" charset="0"/>
                    <a:cs typeface="Times New Roman" panose="02020603050405020304" pitchFamily="18" charset="0"/>
                  </a:rPr>
                  <a:t>		            or  </a:t>
                </a:r>
                <a:r>
                  <a:rPr lang="en-US" sz="2400" i="1" dirty="0">
                    <a:latin typeface="Times New Roman" panose="02020603050405020304" pitchFamily="18" charset="0"/>
                    <a:cs typeface="Times New Roman" panose="02020603050405020304" pitchFamily="18" charset="0"/>
                  </a:rPr>
                  <a:t>Go(In(Arad), In(</a:t>
                </a:r>
                <a:r>
                  <a:rPr lang="en-US" sz="2400" i="1" dirty="0" err="1">
                    <a:latin typeface="Times New Roman" panose="02020603050405020304" pitchFamily="18" charset="0"/>
                    <a:cs typeface="Times New Roman" panose="02020603050405020304" pitchFamily="18" charset="0"/>
                  </a:rPr>
                  <a:t>Zerind</a:t>
                </a:r>
                <a:r>
                  <a:rPr lang="en-US" sz="2400" i="1" dirty="0">
                    <a:latin typeface="Times New Roman" panose="02020603050405020304" pitchFamily="18" charset="0"/>
                    <a:cs typeface="Times New Roman" panose="02020603050405020304" pitchFamily="18" charset="0"/>
                  </a:rPr>
                  <a:t>)), Go(In(Arad), In(Sibiu))</a:t>
                </a:r>
              </a:p>
              <a:p>
                <a:pPr marL="461963" indent="-461963">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Goal test (e.g., at Bucharest or </a:t>
                </a:r>
                <a:r>
                  <a:rPr lang="en-US" sz="2400" i="1" dirty="0">
                    <a:latin typeface="Times New Roman" panose="02020603050405020304" pitchFamily="18" charset="0"/>
                    <a:cs typeface="Times New Roman" panose="02020603050405020304" pitchFamily="18" charset="0"/>
                  </a:rPr>
                  <a:t>In</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Bucharest</a:t>
                </a:r>
                <a:r>
                  <a:rPr lang="en-US" sz="2400" dirty="0">
                    <a:latin typeface="Times New Roman" panose="02020603050405020304" pitchFamily="18" charset="0"/>
                    <a:cs typeface="Times New Roman" panose="02020603050405020304" pitchFamily="18" charset="0"/>
                  </a:rPr>
                  <a:t>))</a:t>
                </a:r>
              </a:p>
              <a:p>
                <a:pPr marL="461963" indent="-461963">
                  <a:spcBef>
                    <a:spcPts val="600"/>
                  </a:spcBef>
                  <a:spcAft>
                    <a:spcPts val="600"/>
                  </a:spcAft>
                  <a:buFont typeface="+mj-lt"/>
                  <a:buAutoNum type="arabicPeriod"/>
                </a:pPr>
                <a:r>
                  <a:rPr lang="en-US" sz="2400" dirty="0">
                    <a:latin typeface="Times New Roman" panose="02020603050405020304" pitchFamily="18" charset="0"/>
                    <a:cs typeface="Times New Roman" panose="02020603050405020304" pitchFamily="18" charset="0"/>
                  </a:rPr>
                  <a:t>Solution cost (e.g., path cost, time spent, distance traveled)</a:t>
                </a:r>
              </a:p>
            </p:txBody>
          </p:sp>
        </mc:Choice>
        <mc:Fallback xmlns="">
          <p:sp>
            <p:nvSpPr>
              <p:cNvPr id="3" name="TextBox 2"/>
              <p:cNvSpPr txBox="1">
                <a:spLocks noRot="1" noChangeAspect="1" noMove="1" noResize="1" noEditPoints="1" noAdjustHandles="1" noChangeArrowheads="1" noChangeShapeType="1" noTextEdit="1"/>
              </p:cNvSpPr>
              <p:nvPr/>
            </p:nvSpPr>
            <p:spPr>
              <a:xfrm>
                <a:off x="1482634" y="1785047"/>
                <a:ext cx="8683540" cy="4647426"/>
              </a:xfrm>
              <a:prstGeom prst="rect">
                <a:avLst/>
              </a:prstGeom>
              <a:blipFill>
                <a:blip r:embed="rId2"/>
                <a:stretch>
                  <a:fillRect l="-1053" t="-1050" b="-2100"/>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365A4396-9A84-4655-A7B3-8ED8F670E1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09C3AD6-1C86-4F24-89FC-22390E7E7C06}"/>
              </a:ext>
            </a:extLst>
          </p:cNvPr>
          <p:cNvSpPr txBox="1"/>
          <p:nvPr/>
        </p:nvSpPr>
        <p:spPr>
          <a:xfrm>
            <a:off x="8982635" y="2560320"/>
            <a:ext cx="158137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Maze-Problem Solver?</a:t>
            </a:r>
          </a:p>
        </p:txBody>
      </p:sp>
    </p:spTree>
    <p:extLst>
      <p:ext uri="{BB962C8B-B14F-4D97-AF65-F5344CB8AC3E}">
        <p14:creationId xmlns:p14="http://schemas.microsoft.com/office/powerpoint/2010/main" val="1647120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B9BD11-48B6-4F27-9EAD-276116099DAF}"/>
              </a:ext>
            </a:extLst>
          </p:cNvPr>
          <p:cNvSpPr/>
          <p:nvPr/>
        </p:nvSpPr>
        <p:spPr>
          <a:xfrm>
            <a:off x="1935938" y="1425381"/>
            <a:ext cx="8241236" cy="4185761"/>
          </a:xfrm>
          <a:prstGeom prst="rect">
            <a:avLst/>
          </a:prstGeom>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Consider the simpler cases in which the following holds.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agent’s world (</a:t>
            </a:r>
            <a:r>
              <a:rPr lang="en-US" sz="2400" dirty="0">
                <a:solidFill>
                  <a:srgbClr val="0000FF"/>
                </a:solidFill>
                <a:latin typeface="Times New Roman" panose="02020603050405020304" pitchFamily="18" charset="0"/>
                <a:cs typeface="Times New Roman" panose="02020603050405020304" pitchFamily="18" charset="0"/>
              </a:rPr>
              <a:t>environment</a:t>
            </a:r>
            <a:r>
              <a:rPr lang="en-US" sz="2400" dirty="0">
                <a:latin typeface="Times New Roman" panose="02020603050405020304" pitchFamily="18" charset="0"/>
                <a:cs typeface="Times New Roman" panose="02020603050405020304" pitchFamily="18" charset="0"/>
              </a:rPr>
              <a:t>) is </a:t>
            </a:r>
            <a:r>
              <a:rPr lang="en-US" sz="2400" b="1" i="1" dirty="0">
                <a:latin typeface="Times New Roman" panose="02020603050405020304" pitchFamily="18" charset="0"/>
                <a:cs typeface="Times New Roman" panose="02020603050405020304" pitchFamily="18" charset="0"/>
              </a:rPr>
              <a:t>static</a:t>
            </a:r>
            <a:r>
              <a:rPr lang="en-US" sz="2400" dirty="0">
                <a:latin typeface="Times New Roman" panose="02020603050405020304" pitchFamily="18" charset="0"/>
                <a:cs typeface="Times New Roman" panose="02020603050405020304" pitchFamily="18" charset="0"/>
              </a:rPr>
              <a:t> and </a:t>
            </a:r>
            <a:r>
              <a:rPr lang="en-US" sz="2400" b="1" i="1" dirty="0">
                <a:latin typeface="Times New Roman" panose="02020603050405020304" pitchFamily="18" charset="0"/>
                <a:cs typeface="Times New Roman" panose="02020603050405020304" pitchFamily="18" charset="0"/>
              </a:rPr>
              <a:t>deterministic</a:t>
            </a:r>
            <a:r>
              <a:rPr lang="en-US" sz="2400" dirty="0">
                <a:latin typeface="Times New Roman" panose="02020603050405020304" pitchFamily="18" charset="0"/>
                <a:cs typeface="Times New Roman" panose="02020603050405020304" pitchFamily="18" charset="0"/>
              </a:rPr>
              <a:t>.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agent’s world is representable by </a:t>
            </a:r>
            <a:r>
              <a:rPr lang="en-US" sz="2400" dirty="0">
                <a:solidFill>
                  <a:srgbClr val="0000FF"/>
                </a:solidFill>
                <a:latin typeface="Times New Roman" panose="02020603050405020304" pitchFamily="18" charset="0"/>
                <a:cs typeface="Times New Roman" panose="02020603050405020304" pitchFamily="18" charset="0"/>
              </a:rPr>
              <a:t>a </a:t>
            </a:r>
            <a:r>
              <a:rPr lang="en-US" sz="2400" b="1" i="1" dirty="0">
                <a:solidFill>
                  <a:srgbClr val="0000FF"/>
                </a:solidFill>
                <a:latin typeface="Times New Roman" panose="02020603050405020304" pitchFamily="18" charset="0"/>
                <a:cs typeface="Times New Roman" panose="02020603050405020304" pitchFamily="18" charset="0"/>
              </a:rPr>
              <a:t>discrete set of states.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t>
            </a:r>
            <a:r>
              <a:rPr lang="en-US" sz="2400" i="1" dirty="0">
                <a:latin typeface="Times New Roman" panose="02020603050405020304" pitchFamily="18" charset="0"/>
                <a:cs typeface="Times New Roman" panose="02020603050405020304" pitchFamily="18" charset="0"/>
              </a:rPr>
              <a:t>Arad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Sibiu</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Zerind</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Bucharest</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Timisoara, </a:t>
            </a:r>
            <a:r>
              <a:rPr lang="en-US" sz="2400" dirty="0">
                <a:latin typeface="Times New Roman" panose="02020603050405020304" pitchFamily="18" charset="0"/>
                <a:cs typeface="Times New Roman" panose="02020603050405020304" pitchFamily="18" charset="0"/>
              </a:rPr>
              <a:t>… } which is a finite number of given cities.)</a:t>
            </a:r>
            <a:endParaRPr lang="en-US" sz="2400" b="1" i="1" dirty="0">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agent’s </a:t>
            </a:r>
            <a:r>
              <a:rPr lang="en-US" sz="2400" dirty="0">
                <a:solidFill>
                  <a:srgbClr val="0000FF"/>
                </a:solidFill>
                <a:latin typeface="Times New Roman" panose="02020603050405020304" pitchFamily="18" charset="0"/>
                <a:cs typeface="Times New Roman" panose="02020603050405020304" pitchFamily="18" charset="0"/>
              </a:rPr>
              <a:t>actions</a:t>
            </a:r>
            <a:r>
              <a:rPr lang="en-US" sz="2400" dirty="0">
                <a:latin typeface="Times New Roman" panose="02020603050405020304" pitchFamily="18" charset="0"/>
                <a:cs typeface="Times New Roman" panose="02020603050405020304" pitchFamily="18" charset="0"/>
              </a:rPr>
              <a:t> are representable by </a:t>
            </a:r>
            <a:r>
              <a:rPr lang="en-US" sz="2400" b="1" i="1" dirty="0">
                <a:solidFill>
                  <a:srgbClr val="0000FF"/>
                </a:solidFill>
                <a:latin typeface="Times New Roman" panose="02020603050405020304" pitchFamily="18" charset="0"/>
                <a:cs typeface="Times New Roman" panose="02020603050405020304" pitchFamily="18" charset="0"/>
              </a:rPr>
              <a:t>a discrete set of operators</a:t>
            </a:r>
            <a:r>
              <a:rPr lang="en-US" sz="2400" dirty="0">
                <a:solidFill>
                  <a:srgbClr val="0000FF"/>
                </a:solidFill>
                <a:latin typeface="Times New Roman" panose="02020603050405020304" pitchFamily="18" charset="0"/>
                <a:cs typeface="Times New Roman" panose="02020603050405020304" pitchFamily="18" charset="0"/>
              </a:rPr>
              <a:t>.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t>
            </a:r>
            <a:r>
              <a:rPr lang="en-US" sz="2400" i="1" dirty="0">
                <a:latin typeface="Times New Roman" panose="02020603050405020304" pitchFamily="18" charset="0"/>
                <a:cs typeface="Times New Roman" panose="02020603050405020304" pitchFamily="18" charset="0"/>
              </a:rPr>
              <a:t>Go</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Sibiu, Sibiu</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Go</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Sibiu</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Timisoara</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Go</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Sibiu</a:t>
            </a:r>
            <a:r>
              <a:rPr lang="en-US" sz="2400"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Zerind</a:t>
            </a:r>
            <a:r>
              <a:rPr lang="en-US" sz="2400" dirty="0">
                <a:latin typeface="Times New Roman" panose="02020603050405020304" pitchFamily="18" charset="0"/>
                <a:cs typeface="Times New Roman" panose="02020603050405020304" pitchFamily="18" charset="0"/>
              </a:rPr>
              <a:t>), … } )</a:t>
            </a:r>
          </a:p>
        </p:txBody>
      </p:sp>
      <p:sp>
        <p:nvSpPr>
          <p:cNvPr id="3" name="Rectangle 2">
            <a:extLst>
              <a:ext uri="{FF2B5EF4-FFF2-40B4-BE49-F238E27FC236}">
                <a16:creationId xmlns:a16="http://schemas.microsoft.com/office/drawing/2014/main" id="{E1EE26E8-6856-4EB4-B171-C0157A66FFD2}"/>
              </a:ext>
            </a:extLst>
          </p:cNvPr>
          <p:cNvSpPr/>
          <p:nvPr/>
        </p:nvSpPr>
        <p:spPr>
          <a:xfrm>
            <a:off x="1965435" y="618116"/>
            <a:ext cx="6989990"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Problem Solving: </a:t>
            </a:r>
            <a:r>
              <a:rPr lang="en-US" sz="2800" dirty="0"/>
              <a:t>Romania Map Example (II)</a:t>
            </a:r>
            <a:endParaRPr lang="en-US" sz="2800" dirty="0">
              <a:latin typeface="Times New Roman" panose="02020603050405020304" pitchFamily="18" charset="0"/>
              <a:cs typeface="Times New Roman" panose="02020603050405020304" pitchFamily="18" charset="0"/>
            </a:endParaRPr>
          </a:p>
        </p:txBody>
      </p:sp>
      <p:pic>
        <p:nvPicPr>
          <p:cNvPr id="4" name="Picture 3" descr="Image result for smiley face images">
            <a:extLst>
              <a:ext uri="{FF2B5EF4-FFF2-40B4-BE49-F238E27FC236}">
                <a16:creationId xmlns:a16="http://schemas.microsoft.com/office/drawing/2014/main" id="{2A8618F5-B512-477F-8ECB-DF3E978090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937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4E401B4-A049-4186-B914-2FC408A6D60F}"/>
              </a:ext>
            </a:extLst>
          </p:cNvPr>
          <p:cNvSpPr>
            <a:spLocks noGrp="1"/>
          </p:cNvSpPr>
          <p:nvPr>
            <p:ph type="sldNum" sz="quarter" idx="12"/>
          </p:nvPr>
        </p:nvSpPr>
        <p:spPr/>
        <p:txBody>
          <a:bodyPr/>
          <a:lstStyle/>
          <a:p>
            <a:fld id="{DC6D7E9C-4660-40B3-BE3A-3B4F7EBC8683}" type="slidenum">
              <a:rPr lang="en-US" altLang="en-US"/>
              <a:pPr/>
              <a:t>27</a:t>
            </a:fld>
            <a:endParaRPr lang="en-US" altLang="en-US"/>
          </a:p>
        </p:txBody>
      </p:sp>
      <p:sp>
        <p:nvSpPr>
          <p:cNvPr id="13314" name="Rectangle 2">
            <a:extLst>
              <a:ext uri="{FF2B5EF4-FFF2-40B4-BE49-F238E27FC236}">
                <a16:creationId xmlns:a16="http://schemas.microsoft.com/office/drawing/2014/main" id="{A0EA472D-61D4-4DA8-B981-82A4ADCFAD38}"/>
              </a:ext>
            </a:extLst>
          </p:cNvPr>
          <p:cNvSpPr>
            <a:spLocks noGrp="1" noChangeArrowheads="1"/>
          </p:cNvSpPr>
          <p:nvPr>
            <p:ph type="title"/>
          </p:nvPr>
        </p:nvSpPr>
        <p:spPr>
          <a:xfrm>
            <a:off x="942372" y="0"/>
            <a:ext cx="9028471" cy="795292"/>
          </a:xfrm>
        </p:spPr>
        <p:txBody>
          <a:bodyPr>
            <a:normAutofit/>
          </a:bodyPr>
          <a:lstStyle/>
          <a:p>
            <a:r>
              <a:rPr lang="en-US" altLang="en-US" sz="3200" dirty="0">
                <a:latin typeface="+mn-lt"/>
              </a:rPr>
              <a:t>Single-State Problem Formulation – Summary (</a:t>
            </a:r>
            <a:r>
              <a:rPr lang="en-US" altLang="en-US" sz="3200" dirty="0" err="1">
                <a:latin typeface="+mn-lt"/>
              </a:rPr>
              <a:t>i</a:t>
            </a:r>
            <a:r>
              <a:rPr lang="en-US" altLang="en-US" sz="3200" dirty="0">
                <a:latin typeface="+mn-lt"/>
              </a:rPr>
              <a:t>)</a:t>
            </a:r>
          </a:p>
        </p:txBody>
      </p:sp>
      <mc:AlternateContent xmlns:mc="http://schemas.openxmlformats.org/markup-compatibility/2006" xmlns:a14="http://schemas.microsoft.com/office/drawing/2010/main">
        <mc:Choice Requires="a14">
          <p:sp>
            <p:nvSpPr>
              <p:cNvPr id="13315" name="Rectangle 3">
                <a:extLst>
                  <a:ext uri="{FF2B5EF4-FFF2-40B4-BE49-F238E27FC236}">
                    <a16:creationId xmlns:a16="http://schemas.microsoft.com/office/drawing/2014/main" id="{59A3C493-FDFF-434A-8F04-132F53C147AE}"/>
                  </a:ext>
                </a:extLst>
              </p:cNvPr>
              <p:cNvSpPr>
                <a:spLocks noGrp="1" noChangeArrowheads="1"/>
              </p:cNvSpPr>
              <p:nvPr>
                <p:ph type="body" idx="1"/>
              </p:nvPr>
            </p:nvSpPr>
            <p:spPr>
              <a:xfrm>
                <a:off x="1052052" y="688258"/>
                <a:ext cx="10087896" cy="5958348"/>
              </a:xfrm>
            </p:spPr>
            <p:txBody>
              <a:bodyPr>
                <a:noAutofit/>
              </a:bodyPr>
              <a:lstStyle/>
              <a:p>
                <a:pPr marL="381000" indent="-381000">
                  <a:lnSpc>
                    <a:spcPct val="100000"/>
                  </a:lnSpc>
                  <a:spcBef>
                    <a:spcPts val="0"/>
                  </a:spcBef>
                  <a:buNone/>
                </a:pPr>
                <a:r>
                  <a:rPr lang="en-US" altLang="en-US" sz="2400" dirty="0">
                    <a:latin typeface="Times New Roman" panose="02020603050405020304" pitchFamily="18" charset="0"/>
                    <a:cs typeface="Times New Roman" panose="02020603050405020304" pitchFamily="18" charset="0"/>
                  </a:rPr>
                  <a:t>Formally, a </a:t>
                </a:r>
                <a:r>
                  <a:rPr lang="en-US" altLang="en-US" sz="2400" b="1" i="1" dirty="0">
                    <a:solidFill>
                      <a:srgbClr val="0000FF"/>
                    </a:solidFill>
                    <a:latin typeface="Times New Roman" panose="02020603050405020304" pitchFamily="18" charset="0"/>
                    <a:cs typeface="Times New Roman" panose="02020603050405020304" pitchFamily="18" charset="0"/>
                  </a:rPr>
                  <a:t>search problem </a:t>
                </a:r>
                <a:r>
                  <a:rPr lang="en-US" altLang="en-US" sz="2400" dirty="0">
                    <a:latin typeface="Times New Roman" panose="02020603050405020304" pitchFamily="18" charset="0"/>
                    <a:cs typeface="Times New Roman" panose="02020603050405020304" pitchFamily="18" charset="0"/>
                  </a:rPr>
                  <a:t>is defined by four components:</a:t>
                </a:r>
              </a:p>
              <a:p>
                <a:pPr marL="381000" indent="-381000">
                  <a:lnSpc>
                    <a:spcPct val="100000"/>
                  </a:lnSpc>
                  <a:spcBef>
                    <a:spcPts val="0"/>
                  </a:spcBef>
                  <a:buNone/>
                </a:pPr>
                <a:endParaRPr lang="en-US" altLang="en-US" sz="1000" dirty="0">
                  <a:latin typeface="Times New Roman" panose="02020603050405020304" pitchFamily="18" charset="0"/>
                  <a:cs typeface="Times New Roman" panose="02020603050405020304" pitchFamily="18" charset="0"/>
                </a:endParaRPr>
              </a:p>
              <a:p>
                <a:pPr marL="838200" lvl="1" indent="-381000">
                  <a:lnSpc>
                    <a:spcPct val="100000"/>
                  </a:lnSpc>
                  <a:spcBef>
                    <a:spcPts val="0"/>
                  </a:spcBef>
                  <a:buFontTx/>
                  <a:buAutoNum type="arabicPeriod"/>
                </a:pPr>
                <a:r>
                  <a:rPr lang="en-US" altLang="en-US" dirty="0">
                    <a:solidFill>
                      <a:srgbClr val="0000FF"/>
                    </a:solidFill>
                    <a:latin typeface="Times New Roman" panose="02020603050405020304" pitchFamily="18" charset="0"/>
                    <a:cs typeface="Times New Roman" panose="02020603050405020304" pitchFamily="18" charset="0"/>
                  </a:rPr>
                  <a:t>An initial state </a:t>
                </a:r>
                <a:r>
                  <a:rPr lang="en-US" altLang="en-US" dirty="0">
                    <a:latin typeface="Times New Roman" panose="02020603050405020304" pitchFamily="18" charset="0"/>
                    <a:cs typeface="Times New Roman" panose="02020603050405020304" pitchFamily="18" charset="0"/>
                  </a:rPr>
                  <a:t>(e.g., </a:t>
                </a:r>
                <a:r>
                  <a:rPr lang="en-US" altLang="en-US" i="1" dirty="0">
                    <a:latin typeface="Eras Medium ITC" panose="020B0602030504020804" pitchFamily="34" charset="0"/>
                    <a:cs typeface="Times New Roman" panose="02020603050405020304" pitchFamily="18" charset="0"/>
                  </a:rPr>
                  <a:t>In(Arad) </a:t>
                </a:r>
                <a:r>
                  <a:rPr lang="en-US" altLang="en-US" dirty="0">
                    <a:latin typeface="Times New Roman" panose="02020603050405020304" pitchFamily="18" charset="0"/>
                    <a:cs typeface="Times New Roman" panose="02020603050405020304" pitchFamily="18" charset="0"/>
                  </a:rPr>
                  <a:t>which means "at Arad")</a:t>
                </a:r>
              </a:p>
              <a:p>
                <a:pPr marL="838200" lvl="1" indent="-381000">
                  <a:lnSpc>
                    <a:spcPct val="100000"/>
                  </a:lnSpc>
                  <a:spcBef>
                    <a:spcPts val="0"/>
                  </a:spcBef>
                  <a:buFontTx/>
                  <a:buAutoNum type="arabicPeriod"/>
                </a:pPr>
                <a:endParaRPr lang="en-US" altLang="en-US" sz="1000" dirty="0">
                  <a:latin typeface="Times New Roman" panose="02020603050405020304" pitchFamily="18" charset="0"/>
                  <a:cs typeface="Times New Roman" panose="02020603050405020304" pitchFamily="18" charset="0"/>
                </a:endParaRPr>
              </a:p>
              <a:p>
                <a:pPr marL="838200" lvl="1" indent="-381000">
                  <a:lnSpc>
                    <a:spcPct val="100000"/>
                  </a:lnSpc>
                  <a:spcBef>
                    <a:spcPts val="0"/>
                  </a:spcBef>
                  <a:buFontTx/>
                  <a:buAutoNum type="arabicPeriod"/>
                </a:pPr>
                <a:r>
                  <a:rPr lang="en-US" altLang="en-US" dirty="0">
                    <a:latin typeface="Times New Roman" panose="02020603050405020304" pitchFamily="18" charset="0"/>
                    <a:cs typeface="Times New Roman" panose="02020603050405020304" pitchFamily="18" charset="0"/>
                  </a:rPr>
                  <a:t>A </a:t>
                </a:r>
                <a:r>
                  <a:rPr lang="en-US" altLang="en-US" dirty="0">
                    <a:solidFill>
                      <a:srgbClr val="0000FF"/>
                    </a:solidFill>
                    <a:latin typeface="Times New Roman" panose="02020603050405020304" pitchFamily="18" charset="0"/>
                    <a:cs typeface="Times New Roman" panose="02020603050405020304" pitchFamily="18" charset="0"/>
                  </a:rPr>
                  <a:t>successor function </a:t>
                </a:r>
                <a:r>
                  <a:rPr lang="en-US" altLang="en-US" dirty="0">
                    <a:latin typeface="Times New Roman" panose="02020603050405020304" pitchFamily="18" charset="0"/>
                    <a:cs typeface="Times New Roman" panose="02020603050405020304" pitchFamily="18" charset="0"/>
                  </a:rPr>
                  <a:t>(operators/actions) </a:t>
                </a:r>
                <a:r>
                  <a:rPr lang="en-US" altLang="en-US" i="1" dirty="0">
                    <a:latin typeface="Eras Medium ITC" panose="020B0602030504020804" pitchFamily="34" charset="0"/>
                    <a:cs typeface="Times New Roman" panose="02020603050405020304" pitchFamily="18" charset="0"/>
                  </a:rPr>
                  <a:t>S(x)</a:t>
                </a:r>
                <a:r>
                  <a:rPr lang="en-US" altLang="en-US" dirty="0">
                    <a:latin typeface="Eras Medium ITC" panose="020B0602030504020804" pitchFamily="34"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sets of (action, state) pairs </a:t>
                </a:r>
              </a:p>
              <a:p>
                <a:pPr marL="1257300" lvl="2" indent="-342900">
                  <a:lnSpc>
                    <a:spcPct val="100000"/>
                  </a:lnSpc>
                  <a:spcBef>
                    <a:spcPts val="0"/>
                  </a:spcBef>
                </a:pPr>
                <a:r>
                  <a:rPr lang="en-US" altLang="en-US" sz="2400" dirty="0">
                    <a:latin typeface="Times New Roman" panose="02020603050405020304" pitchFamily="18" charset="0"/>
                    <a:cs typeface="Times New Roman" panose="02020603050405020304" pitchFamily="18" charset="0"/>
                  </a:rPr>
                  <a:t>e.g., </a:t>
                </a:r>
                <a:r>
                  <a:rPr lang="en-US" altLang="en-US" sz="2400" i="1" dirty="0">
                    <a:latin typeface="Times New Roman" panose="02020603050405020304" pitchFamily="18" charset="0"/>
                    <a:cs typeface="Times New Roman" panose="02020603050405020304" pitchFamily="18" charset="0"/>
                  </a:rPr>
                  <a:t>S</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Arad</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2400" b="0" i="1" smtClean="0">
                        <a:latin typeface="Cambria Math" panose="02040503050406030204" pitchFamily="18" charset="0"/>
                        <a:cs typeface="Times New Roman" panose="02020603050405020304" pitchFamily="18" charset="0"/>
                      </a:rPr>
                      <m:t>(</m:t>
                    </m:r>
                    <m:r>
                      <a:rPr lang="en-US" altLang="en-US" sz="2400" b="0" i="1" smtClean="0">
                        <a:latin typeface="Cambria Math" panose="02040503050406030204" pitchFamily="18" charset="0"/>
                        <a:cs typeface="Times New Roman" panose="02020603050405020304" pitchFamily="18" charset="0"/>
                      </a:rPr>
                      <m:t>𝐺𝑜</m:t>
                    </m:r>
                  </m:oMath>
                </a14:m>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Arad</a:t>
                </a:r>
                <a:r>
                  <a:rPr lang="en-US" altLang="en-US" sz="2400"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Zerind</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In(</a:t>
                </a:r>
                <a:r>
                  <a:rPr lang="en-US" altLang="en-US" sz="2400" i="1" dirty="0" err="1">
                    <a:latin typeface="Times New Roman" panose="02020603050405020304" pitchFamily="18" charset="0"/>
                    <a:cs typeface="Times New Roman" panose="02020603050405020304" pitchFamily="18" charset="0"/>
                  </a:rPr>
                  <a:t>Zerind</a:t>
                </a:r>
                <a:r>
                  <a:rPr lang="en-US" altLang="en-US" sz="2400" dirty="0">
                    <a:latin typeface="Times New Roman" panose="02020603050405020304" pitchFamily="18" charset="0"/>
                    <a:cs typeface="Times New Roman" panose="02020603050405020304" pitchFamily="18" charset="0"/>
                  </a:rPr>
                  <a:t>)</a:t>
                </a:r>
                <a14:m>
                  <m:oMath xmlns:m="http://schemas.openxmlformats.org/officeDocument/2006/math">
                    <m:r>
                      <a:rPr lang="en-US" altLang="en-US" sz="2400" i="1" dirty="0">
                        <a:latin typeface="Cambria Math" panose="02040503050406030204" pitchFamily="18" charset="0"/>
                        <a:ea typeface="Cambria Math" panose="02040503050406030204" pitchFamily="18" charset="0"/>
                        <a:cs typeface="Times New Roman" panose="02020603050405020304" pitchFamily="18" charset="0"/>
                      </a:rPr>
                      <m:t>)</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d>
                      <m:dPr>
                        <m:ctrlP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𝐺𝑜</m:t>
                        </m:r>
                        <m:d>
                          <m:dPr>
                            <m:ctrlP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ctrlPr>
                          </m:dPr>
                          <m:e>
                            <m:r>
                              <m:rPr>
                                <m:nor/>
                              </m:rPr>
                              <a:rPr lang="en-US" altLang="en-US" sz="2400" i="1" dirty="0">
                                <a:latin typeface="Times New Roman" panose="02020603050405020304" pitchFamily="18" charset="0"/>
                                <a:cs typeface="Times New Roman" panose="02020603050405020304" pitchFamily="18" charset="0"/>
                              </a:rPr>
                              <m:t>Arad</m:t>
                            </m:r>
                            <m:r>
                              <a:rPr lang="en-US" altLang="en-US" sz="2400" b="0" i="1" dirty="0" smtClean="0">
                                <a:latin typeface="Cambria Math" panose="02040503050406030204" pitchFamily="18" charset="0"/>
                                <a:cs typeface="Times New Roman" panose="02020603050405020304" pitchFamily="18" charset="0"/>
                              </a:rPr>
                              <m:t>,  </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𝑆𝑖𝑏𝑖𝑢</m:t>
                            </m:r>
                          </m:e>
                        </m:d>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𝐼𝑛</m:t>
                        </m:r>
                        <m:d>
                          <m:dPr>
                            <m:ctrlP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𝑆𝑖𝑏𝑖𝑢</m:t>
                            </m:r>
                          </m:e>
                        </m:d>
                      </m:e>
                    </m:d>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𝐺𝑜</m:t>
                    </m:r>
                    <m:d>
                      <m:dPr>
                        <m:ctrlP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ctrlPr>
                      </m:dPr>
                      <m:e>
                        <m:r>
                          <m:rPr>
                            <m:nor/>
                          </m:rPr>
                          <a:rPr lang="en-US" altLang="en-US" sz="2400" i="1" dirty="0">
                            <a:latin typeface="Times New Roman" panose="02020603050405020304" pitchFamily="18" charset="0"/>
                            <a:cs typeface="Times New Roman" panose="02020603050405020304" pitchFamily="18" charset="0"/>
                          </a:rPr>
                          <m:t>Arad</m:t>
                        </m:r>
                        <m:r>
                          <a:rPr lang="en-US" altLang="en-US" sz="2400" b="0" i="1" dirty="0" smtClean="0">
                            <a:latin typeface="Cambria Math" panose="02040503050406030204" pitchFamily="18" charset="0"/>
                            <a:cs typeface="Times New Roman" panose="02020603050405020304" pitchFamily="18" charset="0"/>
                          </a:rPr>
                          <m:t>,  </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𝑇𝑖𝑚𝑖𝑠𝑜𝑎𝑟𝑎</m:t>
                        </m:r>
                      </m:e>
                    </m:d>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  </m:t>
                    </m:r>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𝐼𝑛</m:t>
                    </m:r>
                    <m:d>
                      <m:dPr>
                        <m:ctrlP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ctrlPr>
                      </m:dPr>
                      <m:e>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𝑇𝑖𝑚𝑖𝑠𝑜𝑎𝑟𝑎</m:t>
                        </m:r>
                      </m:e>
                    </m:d>
                    <m:r>
                      <a:rPr lang="en-US" altLang="en-US" sz="2400" b="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en-US" sz="2400" dirty="0">
                    <a:latin typeface="Times New Roman" panose="02020603050405020304" pitchFamily="18" charset="0"/>
                    <a:cs typeface="Times New Roman" panose="02020603050405020304" pitchFamily="18" charset="0"/>
                  </a:rPr>
                  <a:t>, which could be written as </a:t>
                </a:r>
              </a:p>
              <a:p>
                <a:pPr marL="1714500" lvl="3" indent="-342900">
                  <a:lnSpc>
                    <a:spcPct val="100000"/>
                  </a:lnSpc>
                  <a:spcBef>
                    <a:spcPts val="0"/>
                  </a:spcBef>
                </a:pPr>
                <a:r>
                  <a:rPr lang="en-US" altLang="en-US" sz="2400" i="1" dirty="0">
                    <a:latin typeface="Times New Roman" panose="02020603050405020304" pitchFamily="18" charset="0"/>
                    <a:cs typeface="Times New Roman" panose="02020603050405020304" pitchFamily="18" charset="0"/>
                  </a:rPr>
                  <a:t>&lt;Arad </a:t>
                </a:r>
                <a:r>
                  <a:rPr lang="en-US" alt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i="1" dirty="0" err="1">
                    <a:latin typeface="Times New Roman" panose="02020603050405020304" pitchFamily="18" charset="0"/>
                    <a:cs typeface="Times New Roman" panose="02020603050405020304" pitchFamily="18" charset="0"/>
                  </a:rPr>
                  <a:t>Zerind</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Zerind</a:t>
                </a:r>
                <a:r>
                  <a:rPr lang="en-US" altLang="en-US" sz="2400" i="1" dirty="0">
                    <a:latin typeface="Times New Roman" panose="02020603050405020304" pitchFamily="18" charset="0"/>
                    <a:cs typeface="Times New Roman" panose="02020603050405020304" pitchFamily="18" charset="0"/>
                  </a:rPr>
                  <a:t>&gt;, </a:t>
                </a:r>
                <a:r>
                  <a:rPr lang="en-US" altLang="en-US" sz="2400" dirty="0">
                    <a:latin typeface="Times New Roman" panose="02020603050405020304" pitchFamily="18" charset="0"/>
                    <a:cs typeface="Times New Roman" panose="02020603050405020304" pitchFamily="18" charset="0"/>
                  </a:rPr>
                  <a:t>or</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Go</a:t>
                </a:r>
                <a:r>
                  <a:rPr lang="en-US" altLang="en-US" sz="2400" dirty="0">
                    <a:latin typeface="Times New Roman" panose="02020603050405020304" pitchFamily="18" charset="0"/>
                    <a:cs typeface="Times New Roman" panose="02020603050405020304" pitchFamily="18" charset="0"/>
                  </a:rPr>
                  <a:t>(</a:t>
                </a:r>
                <a:r>
                  <a:rPr lang="en-US" altLang="en-US" sz="2400" i="1" dirty="0" err="1">
                    <a:latin typeface="Times New Roman" panose="02020603050405020304" pitchFamily="18" charset="0"/>
                    <a:cs typeface="Times New Roman" panose="02020603050405020304" pitchFamily="18" charset="0"/>
                  </a:rPr>
                  <a:t>Zerind</a:t>
                </a:r>
                <a:r>
                  <a:rPr lang="en-US" altLang="en-US" sz="2400" i="1" dirty="0">
                    <a:latin typeface="Times New Roman" panose="02020603050405020304" pitchFamily="18" charset="0"/>
                    <a:cs typeface="Times New Roman" panose="02020603050405020304" pitchFamily="18" charset="0"/>
                  </a:rPr>
                  <a:t>), In</a:t>
                </a:r>
                <a:r>
                  <a:rPr lang="en-US" altLang="en-US" sz="2400" dirty="0">
                    <a:latin typeface="Times New Roman" panose="02020603050405020304" pitchFamily="18" charset="0"/>
                    <a:cs typeface="Times New Roman" panose="02020603050405020304" pitchFamily="18" charset="0"/>
                  </a:rPr>
                  <a:t>(</a:t>
                </a:r>
                <a:r>
                  <a:rPr lang="en-US" altLang="en-US" sz="2400" i="1" dirty="0" err="1">
                    <a:latin typeface="Times New Roman" panose="02020603050405020304" pitchFamily="18" charset="0"/>
                    <a:cs typeface="Times New Roman" panose="02020603050405020304" pitchFamily="18" charset="0"/>
                  </a:rPr>
                  <a:t>Zerind</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a:t>
                </a:r>
                <a:endParaRPr lang="en-US" altLang="en-US" sz="2400" dirty="0">
                  <a:latin typeface="Times New Roman" panose="02020603050405020304" pitchFamily="18" charset="0"/>
                  <a:cs typeface="Times New Roman" panose="02020603050405020304" pitchFamily="18" charset="0"/>
                </a:endParaRPr>
              </a:p>
              <a:p>
                <a:pPr marL="1257300" lvl="2" indent="-342900">
                  <a:lnSpc>
                    <a:spcPct val="100000"/>
                  </a:lnSpc>
                  <a:spcBef>
                    <a:spcPts val="0"/>
                  </a:spcBef>
                </a:pPr>
                <a:endParaRPr lang="en-US" altLang="en-US" sz="1000" dirty="0">
                  <a:latin typeface="Times New Roman" panose="02020603050405020304" pitchFamily="18" charset="0"/>
                  <a:cs typeface="Times New Roman" panose="02020603050405020304" pitchFamily="18" charset="0"/>
                </a:endParaRPr>
              </a:p>
              <a:p>
                <a:pPr marL="838200" lvl="1" indent="-381000">
                  <a:lnSpc>
                    <a:spcPct val="100000"/>
                  </a:lnSpc>
                  <a:spcBef>
                    <a:spcPts val="0"/>
                  </a:spcBef>
                  <a:buFontTx/>
                  <a:buAutoNum type="arabicPeriod"/>
                </a:pPr>
                <a:r>
                  <a:rPr lang="en-US" altLang="en-US" dirty="0">
                    <a:solidFill>
                      <a:srgbClr val="0000FF"/>
                    </a:solidFill>
                    <a:latin typeface="Times New Roman" panose="02020603050405020304" pitchFamily="18" charset="0"/>
                    <a:cs typeface="Times New Roman" panose="02020603050405020304" pitchFamily="18" charset="0"/>
                  </a:rPr>
                  <a:t>A goal test</a:t>
                </a:r>
                <a:r>
                  <a:rPr lang="en-US" altLang="en-US" dirty="0">
                    <a:latin typeface="Times New Roman" panose="02020603050405020304" pitchFamily="18" charset="0"/>
                    <a:cs typeface="Times New Roman" panose="02020603050405020304" pitchFamily="18" charset="0"/>
                  </a:rPr>
                  <a:t>, can be</a:t>
                </a:r>
              </a:p>
              <a:p>
                <a:pPr marL="1257300" lvl="2" indent="-342900">
                  <a:lnSpc>
                    <a:spcPct val="100000"/>
                  </a:lnSpc>
                  <a:spcBef>
                    <a:spcPts val="0"/>
                  </a:spcBef>
                </a:pPr>
                <a:r>
                  <a:rPr lang="en-US" altLang="en-US" sz="2400" dirty="0">
                    <a:solidFill>
                      <a:srgbClr val="0000FF"/>
                    </a:solidFill>
                    <a:latin typeface="Times New Roman" panose="02020603050405020304" pitchFamily="18" charset="0"/>
                    <a:cs typeface="Times New Roman" panose="02020603050405020304" pitchFamily="18" charset="0"/>
                  </a:rPr>
                  <a:t>explicit, </a:t>
                </a:r>
                <a:r>
                  <a:rPr lang="en-US" altLang="en-US" sz="2400" dirty="0">
                    <a:latin typeface="Times New Roman" panose="02020603050405020304" pitchFamily="18" charset="0"/>
                    <a:cs typeface="Times New Roman" panose="02020603050405020304" pitchFamily="18" charset="0"/>
                  </a:rPr>
                  <a:t>e.g., </a:t>
                </a:r>
                <a:r>
                  <a:rPr lang="en-US" altLang="en-US" sz="2400" i="1" dirty="0">
                    <a:latin typeface="Times New Roman" panose="02020603050405020304" pitchFamily="18" charset="0"/>
                    <a:cs typeface="Times New Roman" panose="02020603050405020304" pitchFamily="18" charset="0"/>
                  </a:rPr>
                  <a:t>x </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In</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Bucharest</a:t>
                </a:r>
                <a:r>
                  <a:rPr lang="en-US" altLang="en-US" sz="2400" dirty="0">
                    <a:latin typeface="Times New Roman" panose="02020603050405020304" pitchFamily="18" charset="0"/>
                    <a:cs typeface="Times New Roman" panose="02020603050405020304" pitchFamily="18" charset="0"/>
                  </a:rPr>
                  <a:t>)</a:t>
                </a:r>
              </a:p>
              <a:p>
                <a:pPr marL="1257300" lvl="2" indent="-342900">
                  <a:lnSpc>
                    <a:spcPct val="100000"/>
                  </a:lnSpc>
                  <a:spcBef>
                    <a:spcPts val="0"/>
                  </a:spcBef>
                </a:pPr>
                <a:r>
                  <a:rPr lang="en-US" altLang="en-US" sz="2400" dirty="0">
                    <a:solidFill>
                      <a:srgbClr val="0000FF"/>
                    </a:solidFill>
                    <a:latin typeface="Times New Roman" panose="02020603050405020304" pitchFamily="18" charset="0"/>
                    <a:cs typeface="Times New Roman" panose="02020603050405020304" pitchFamily="18" charset="0"/>
                  </a:rPr>
                  <a:t>implicit, </a:t>
                </a:r>
                <a:r>
                  <a:rPr lang="en-US" altLang="en-US" sz="2400" dirty="0">
                    <a:latin typeface="Times New Roman" panose="02020603050405020304" pitchFamily="18" charset="0"/>
                    <a:cs typeface="Times New Roman" panose="02020603050405020304" pitchFamily="18" charset="0"/>
                  </a:rPr>
                  <a:t>e.g., </a:t>
                </a:r>
                <a:r>
                  <a:rPr lang="en-US" altLang="en-US" sz="2400" i="1" dirty="0" err="1">
                    <a:latin typeface="Times New Roman" panose="02020603050405020304" pitchFamily="18" charset="0"/>
                    <a:cs typeface="Times New Roman" panose="02020603050405020304" pitchFamily="18" charset="0"/>
                  </a:rPr>
                  <a:t>NoDirt</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x</a:t>
                </a: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Checkmate</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x</a:t>
                </a:r>
                <a:r>
                  <a:rPr lang="en-US" altLang="en-US" sz="2400" dirty="0">
                    <a:latin typeface="Times New Roman" panose="02020603050405020304" pitchFamily="18" charset="0"/>
                    <a:cs typeface="Times New Roman" panose="02020603050405020304" pitchFamily="18" charset="0"/>
                  </a:rPr>
                  <a:t>)</a:t>
                </a:r>
              </a:p>
              <a:p>
                <a:pPr marL="1257300" lvl="2" indent="-342900">
                  <a:lnSpc>
                    <a:spcPct val="100000"/>
                  </a:lnSpc>
                  <a:spcBef>
                    <a:spcPts val="0"/>
                  </a:spcBef>
                </a:pPr>
                <a:endParaRPr lang="en-US" altLang="en-US" sz="1000" dirty="0">
                  <a:solidFill>
                    <a:srgbClr val="0000FF"/>
                  </a:solidFill>
                  <a:latin typeface="Times New Roman" panose="02020603050405020304" pitchFamily="18" charset="0"/>
                  <a:cs typeface="Times New Roman" panose="02020603050405020304" pitchFamily="18" charset="0"/>
                </a:endParaRPr>
              </a:p>
              <a:p>
                <a:pPr marL="838200" lvl="1" indent="-381000">
                  <a:lnSpc>
                    <a:spcPct val="100000"/>
                  </a:lnSpc>
                  <a:spcBef>
                    <a:spcPts val="0"/>
                  </a:spcBef>
                  <a:buFontTx/>
                  <a:buAutoNum type="arabicPeriod"/>
                </a:pPr>
                <a:r>
                  <a:rPr lang="en-US" altLang="en-US" dirty="0">
                    <a:solidFill>
                      <a:srgbClr val="0000FF"/>
                    </a:solidFill>
                    <a:latin typeface="Times New Roman" panose="02020603050405020304" pitchFamily="18" charset="0"/>
                    <a:cs typeface="Times New Roman" panose="02020603050405020304" pitchFamily="18" charset="0"/>
                  </a:rPr>
                  <a:t>A path cost (i.e., solution) </a:t>
                </a:r>
                <a:r>
                  <a:rPr lang="en-US" altLang="en-US" dirty="0">
                    <a:latin typeface="Times New Roman" panose="02020603050405020304" pitchFamily="18" charset="0"/>
                    <a:cs typeface="Times New Roman" panose="02020603050405020304" pitchFamily="18" charset="0"/>
                  </a:rPr>
                  <a:t>(additive)</a:t>
                </a:r>
              </a:p>
              <a:p>
                <a:pPr marL="1257300" lvl="2" indent="-342900">
                  <a:lnSpc>
                    <a:spcPct val="100000"/>
                  </a:lnSpc>
                  <a:spcBef>
                    <a:spcPts val="0"/>
                  </a:spcBef>
                </a:pPr>
                <a:r>
                  <a:rPr lang="en-US" altLang="en-US" sz="2400" dirty="0">
                    <a:latin typeface="Times New Roman" panose="02020603050405020304" pitchFamily="18" charset="0"/>
                    <a:cs typeface="Times New Roman" panose="02020603050405020304" pitchFamily="18" charset="0"/>
                  </a:rPr>
                  <a:t>e.g., sum of distances, number of actions(or steps) executed, etc.</a:t>
                </a:r>
              </a:p>
              <a:p>
                <a:pPr marL="1257300" lvl="2" indent="-342900">
                  <a:lnSpc>
                    <a:spcPct val="100000"/>
                  </a:lnSpc>
                  <a:spcBef>
                    <a:spcPts val="0"/>
                  </a:spcBef>
                </a:pPr>
                <a:r>
                  <a:rPr lang="en-US" altLang="en-US" sz="2400" i="1" dirty="0">
                    <a:latin typeface="Eras Medium ITC" panose="020B0602030504020804" pitchFamily="34" charset="0"/>
                    <a:cs typeface="Times New Roman" panose="02020603050405020304" pitchFamily="18" charset="0"/>
                  </a:rPr>
                  <a:t>c</a:t>
                </a:r>
                <a:r>
                  <a:rPr lang="en-US" altLang="en-US" sz="2400" dirty="0">
                    <a:latin typeface="Eras Medium ITC" panose="020B0602030504020804" pitchFamily="34" charset="0"/>
                    <a:cs typeface="Times New Roman" panose="02020603050405020304" pitchFamily="18" charset="0"/>
                  </a:rPr>
                  <a:t>(</a:t>
                </a:r>
                <a:r>
                  <a:rPr lang="en-US" altLang="en-US" sz="2400" i="1" dirty="0">
                    <a:latin typeface="Eras Medium ITC" panose="020B0602030504020804" pitchFamily="34" charset="0"/>
                    <a:cs typeface="Times New Roman" panose="02020603050405020304" pitchFamily="18" charset="0"/>
                  </a:rPr>
                  <a:t>x</a:t>
                </a:r>
                <a:r>
                  <a:rPr lang="en-US" altLang="en-US" sz="2400" dirty="0">
                    <a:latin typeface="Eras Medium ITC" panose="020B0602030504020804" pitchFamily="34" charset="0"/>
                    <a:cs typeface="Times New Roman" panose="02020603050405020304" pitchFamily="18" charset="0"/>
                  </a:rPr>
                  <a:t>, </a:t>
                </a:r>
                <a:r>
                  <a:rPr lang="en-US" altLang="en-US" sz="2400" i="1" dirty="0">
                    <a:latin typeface="Eras Medium ITC" panose="020B0602030504020804" pitchFamily="34" charset="0"/>
                    <a:cs typeface="Times New Roman" panose="02020603050405020304" pitchFamily="18" charset="0"/>
                  </a:rPr>
                  <a:t>a</a:t>
                </a:r>
                <a:r>
                  <a:rPr lang="en-US" altLang="en-US" sz="2400" dirty="0">
                    <a:latin typeface="Eras Medium ITC" panose="020B0602030504020804" pitchFamily="34" charset="0"/>
                    <a:cs typeface="Times New Roman" panose="02020603050405020304" pitchFamily="18" charset="0"/>
                  </a:rPr>
                  <a:t>, </a:t>
                </a:r>
                <a:r>
                  <a:rPr lang="en-US" altLang="en-US" sz="2400" i="1" dirty="0">
                    <a:latin typeface="Eras Medium ITC" panose="020B0602030504020804" pitchFamily="34" charset="0"/>
                    <a:cs typeface="Times New Roman" panose="02020603050405020304" pitchFamily="18" charset="0"/>
                  </a:rPr>
                  <a:t>y</a:t>
                </a:r>
                <a:r>
                  <a:rPr lang="en-US" altLang="en-US" sz="2400" dirty="0">
                    <a:latin typeface="Eras Medium ITC" panose="020B0602030504020804" pitchFamily="34"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is </a:t>
                </a:r>
                <a:r>
                  <a:rPr lang="en-US" altLang="en-US" sz="2400" dirty="0">
                    <a:solidFill>
                      <a:srgbClr val="0000FF"/>
                    </a:solidFill>
                    <a:latin typeface="Times New Roman" panose="02020603050405020304" pitchFamily="18" charset="0"/>
                    <a:cs typeface="Times New Roman" panose="02020603050405020304" pitchFamily="18" charset="0"/>
                  </a:rPr>
                  <a:t>the step cost </a:t>
                </a:r>
                <a:r>
                  <a:rPr lang="en-US" altLang="en-US" sz="2400" dirty="0">
                    <a:latin typeface="Times New Roman" panose="02020603050405020304" pitchFamily="18" charset="0"/>
                    <a:cs typeface="Times New Roman" panose="02020603050405020304" pitchFamily="18" charset="0"/>
                  </a:rPr>
                  <a:t>from </a:t>
                </a:r>
                <a:r>
                  <a:rPr lang="en-US" altLang="en-US" sz="2400" i="1" dirty="0">
                    <a:latin typeface="Eras Medium ITC" panose="020B0602030504020804" pitchFamily="34" charset="0"/>
                    <a:cs typeface="Times New Roman" panose="02020603050405020304" pitchFamily="18" charset="0"/>
                  </a:rPr>
                  <a:t>x</a:t>
                </a:r>
                <a:r>
                  <a:rPr lang="en-US" altLang="en-US" sz="2400" dirty="0">
                    <a:latin typeface="Times New Roman" panose="02020603050405020304" pitchFamily="18" charset="0"/>
                    <a:cs typeface="Times New Roman" panose="02020603050405020304" pitchFamily="18" charset="0"/>
                  </a:rPr>
                  <a:t> to </a:t>
                </a:r>
                <a:r>
                  <a:rPr lang="en-US" altLang="en-US" sz="2400" i="1" dirty="0">
                    <a:latin typeface="Eras Medium ITC" panose="020B0602030504020804" pitchFamily="34" charset="0"/>
                    <a:cs typeface="Times New Roman" panose="02020603050405020304" pitchFamily="18" charset="0"/>
                  </a:rPr>
                  <a:t>y</a:t>
                </a:r>
                <a:r>
                  <a:rPr lang="en-US" altLang="en-US" sz="2400" dirty="0">
                    <a:latin typeface="Times New Roman" panose="02020603050405020304" pitchFamily="18" charset="0"/>
                    <a:cs typeface="Times New Roman" panose="02020603050405020304" pitchFamily="18" charset="0"/>
                  </a:rPr>
                  <a:t> by action </a:t>
                </a:r>
                <a:r>
                  <a:rPr lang="en-US" altLang="en-US" sz="2400" i="1" dirty="0">
                    <a:latin typeface="Eras Medium ITC" panose="020B0602030504020804" pitchFamily="34" charset="0"/>
                    <a:cs typeface="Times New Roman" panose="02020603050405020304" pitchFamily="18" charset="0"/>
                  </a:rPr>
                  <a:t>a</a:t>
                </a:r>
                <a:r>
                  <a:rPr lang="en-US" altLang="en-US" sz="2400" dirty="0">
                    <a:latin typeface="Eras Medium ITC" panose="020B0602030504020804" pitchFamily="34"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assumed to be ≥ 0.</a:t>
                </a:r>
              </a:p>
              <a:p>
                <a:pPr marL="1257300" lvl="2" indent="-342900">
                  <a:lnSpc>
                    <a:spcPct val="100000"/>
                  </a:lnSpc>
                  <a:spcBef>
                    <a:spcPts val="0"/>
                  </a:spcBef>
                </a:pPr>
                <a:endParaRPr lang="en-US" altLang="en-US" sz="1000" dirty="0">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altLang="en-US" sz="2400" dirty="0">
                    <a:latin typeface="Times New Roman" panose="02020603050405020304" pitchFamily="18" charset="0"/>
                    <a:cs typeface="Times New Roman" panose="02020603050405020304" pitchFamily="18" charset="0"/>
                  </a:rPr>
                  <a:t>A </a:t>
                </a:r>
                <a:r>
                  <a:rPr lang="en-US" altLang="en-US" sz="2400" dirty="0">
                    <a:solidFill>
                      <a:srgbClr val="FF0000"/>
                    </a:solidFill>
                    <a:latin typeface="Times New Roman" panose="02020603050405020304" pitchFamily="18" charset="0"/>
                    <a:cs typeface="Times New Roman" panose="02020603050405020304" pitchFamily="18" charset="0"/>
                  </a:rPr>
                  <a:t>solution</a:t>
                </a:r>
                <a:r>
                  <a:rPr lang="en-US" altLang="en-US" sz="2400" dirty="0">
                    <a:latin typeface="Times New Roman" panose="02020603050405020304" pitchFamily="18" charset="0"/>
                    <a:cs typeface="Times New Roman" panose="02020603050405020304" pitchFamily="18" charset="0"/>
                  </a:rPr>
                  <a:t> is a sequence of actions leading from the initial state to a goal state</a:t>
                </a:r>
              </a:p>
            </p:txBody>
          </p:sp>
        </mc:Choice>
        <mc:Fallback xmlns="">
          <p:sp>
            <p:nvSpPr>
              <p:cNvPr id="13315" name="Rectangle 3">
                <a:extLst>
                  <a:ext uri="{FF2B5EF4-FFF2-40B4-BE49-F238E27FC236}">
                    <a16:creationId xmlns:a16="http://schemas.microsoft.com/office/drawing/2014/main" id="{59A3C493-FDFF-434A-8F04-132F53C147AE}"/>
                  </a:ext>
                </a:extLst>
              </p:cNvPr>
              <p:cNvSpPr>
                <a:spLocks noGrp="1" noRot="1" noChangeAspect="1" noMove="1" noResize="1" noEditPoints="1" noAdjustHandles="1" noChangeArrowheads="1" noChangeShapeType="1" noTextEdit="1"/>
              </p:cNvSpPr>
              <p:nvPr>
                <p:ph type="body" idx="1"/>
              </p:nvPr>
            </p:nvSpPr>
            <p:spPr>
              <a:xfrm>
                <a:off x="1052052" y="688258"/>
                <a:ext cx="10087896" cy="5958348"/>
              </a:xfrm>
              <a:blipFill>
                <a:blip r:embed="rId2"/>
                <a:stretch>
                  <a:fillRect l="-967" t="-819" r="-786" b="-4299"/>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2F87C622-F423-4451-B673-F5500343DF6A}"/>
              </a:ext>
            </a:extLst>
          </p:cNvPr>
          <p:cNvSpPr txBox="1"/>
          <p:nvPr/>
        </p:nvSpPr>
        <p:spPr>
          <a:xfrm>
            <a:off x="9273092" y="3754419"/>
            <a:ext cx="158137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Maze-Problem Solver?</a:t>
            </a:r>
          </a:p>
        </p:txBody>
      </p:sp>
    </p:spTree>
    <p:extLst>
      <p:ext uri="{BB962C8B-B14F-4D97-AF65-F5344CB8AC3E}">
        <p14:creationId xmlns:p14="http://schemas.microsoft.com/office/powerpoint/2010/main" val="16073119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F57DB3-ECFA-4AAA-A4F0-BFA4CB445364}"/>
              </a:ext>
            </a:extLst>
          </p:cNvPr>
          <p:cNvSpPr>
            <a:spLocks noGrp="1"/>
          </p:cNvSpPr>
          <p:nvPr>
            <p:ph type="sldNum" sz="quarter" idx="12"/>
          </p:nvPr>
        </p:nvSpPr>
        <p:spPr/>
        <p:txBody>
          <a:bodyPr/>
          <a:lstStyle/>
          <a:p>
            <a:fld id="{853F3248-EF14-4625-A6BD-8D2FB8C28AF9}" type="slidenum">
              <a:rPr lang="en-US" altLang="en-US"/>
              <a:pPr/>
              <a:t>28</a:t>
            </a:fld>
            <a:endParaRPr lang="en-US" altLang="en-US"/>
          </a:p>
        </p:txBody>
      </p:sp>
      <p:sp>
        <p:nvSpPr>
          <p:cNvPr id="14338" name="Rectangle 2">
            <a:extLst>
              <a:ext uri="{FF2B5EF4-FFF2-40B4-BE49-F238E27FC236}">
                <a16:creationId xmlns:a16="http://schemas.microsoft.com/office/drawing/2014/main" id="{FFFE16F2-2575-4F6E-9B97-78820A1373C1}"/>
              </a:ext>
            </a:extLst>
          </p:cNvPr>
          <p:cNvSpPr>
            <a:spLocks noGrp="1" noChangeArrowheads="1"/>
          </p:cNvSpPr>
          <p:nvPr>
            <p:ph type="title"/>
          </p:nvPr>
        </p:nvSpPr>
        <p:spPr>
          <a:xfrm>
            <a:off x="1219326" y="108137"/>
            <a:ext cx="8055077" cy="734244"/>
          </a:xfrm>
        </p:spPr>
        <p:txBody>
          <a:bodyPr>
            <a:normAutofit/>
          </a:bodyPr>
          <a:lstStyle/>
          <a:p>
            <a:r>
              <a:rPr lang="en-US" altLang="en-US" sz="3200" dirty="0">
                <a:latin typeface="+mn-lt"/>
              </a:rPr>
              <a:t>Selecting a </a:t>
            </a:r>
            <a:r>
              <a:rPr lang="en-US" altLang="en-US" sz="3200" i="1" dirty="0">
                <a:latin typeface="+mn-lt"/>
              </a:rPr>
              <a:t>State Space </a:t>
            </a:r>
            <a:r>
              <a:rPr lang="en-US" altLang="en-US" sz="3200" dirty="0">
                <a:latin typeface="+mn-lt"/>
              </a:rPr>
              <a:t>– Summary (ii)</a:t>
            </a:r>
          </a:p>
        </p:txBody>
      </p:sp>
      <mc:AlternateContent xmlns:mc="http://schemas.openxmlformats.org/markup-compatibility/2006" xmlns:a14="http://schemas.microsoft.com/office/drawing/2010/main">
        <mc:Choice Requires="a14">
          <p:sp>
            <p:nvSpPr>
              <p:cNvPr id="14339" name="Rectangle 3">
                <a:extLst>
                  <a:ext uri="{FF2B5EF4-FFF2-40B4-BE49-F238E27FC236}">
                    <a16:creationId xmlns:a16="http://schemas.microsoft.com/office/drawing/2014/main" id="{019F4319-EFC5-42BC-AF7F-9C7835864BB4}"/>
                  </a:ext>
                </a:extLst>
              </p:cNvPr>
              <p:cNvSpPr>
                <a:spLocks noGrp="1" noChangeArrowheads="1"/>
              </p:cNvSpPr>
              <p:nvPr>
                <p:ph type="body" idx="1"/>
              </p:nvPr>
            </p:nvSpPr>
            <p:spPr>
              <a:xfrm>
                <a:off x="1219326" y="944973"/>
                <a:ext cx="9291358" cy="5673910"/>
              </a:xfrm>
            </p:spPr>
            <p:txBody>
              <a:bodyPr>
                <a:noAutofit/>
              </a:bodyPr>
              <a:lstStyle/>
              <a:p>
                <a:pPr marL="0" indent="0">
                  <a:lnSpc>
                    <a:spcPct val="100000"/>
                  </a:lnSpc>
                  <a:spcAft>
                    <a:spcPts val="1000"/>
                  </a:spcAft>
                  <a:buNone/>
                </a:pPr>
                <a:r>
                  <a:rPr lang="en-US" altLang="en-US" sz="2400" dirty="0">
                    <a:latin typeface="Times New Roman" panose="02020603050405020304" pitchFamily="18" charset="0"/>
                    <a:cs typeface="Times New Roman" panose="02020603050405020304" pitchFamily="18" charset="0"/>
                  </a:rPr>
                  <a:t>Since the real world is absurdly complex, </a:t>
                </a:r>
                <a:r>
                  <a:rPr lang="en-US" altLang="en-US" sz="2400" dirty="0">
                    <a:solidFill>
                      <a:srgbClr val="0000FF"/>
                    </a:solidFill>
                    <a:latin typeface="Times New Roman" panose="02020603050405020304" pitchFamily="18" charset="0"/>
                    <a:cs typeface="Times New Roman" panose="02020603050405020304" pitchFamily="18" charset="0"/>
                  </a:rPr>
                  <a:t>the </a:t>
                </a:r>
                <a:r>
                  <a:rPr lang="en-US" altLang="en-US" sz="2400" i="1" dirty="0">
                    <a:solidFill>
                      <a:srgbClr val="0000FF"/>
                    </a:solidFill>
                    <a:latin typeface="Times New Roman" panose="02020603050405020304" pitchFamily="18" charset="0"/>
                    <a:cs typeface="Times New Roman" panose="02020603050405020304" pitchFamily="18" charset="0"/>
                  </a:rPr>
                  <a:t>state space</a:t>
                </a:r>
                <a:r>
                  <a:rPr lang="en-US" altLang="en-US" sz="2400" dirty="0">
                    <a:solidFill>
                      <a:srgbClr val="0000FF"/>
                    </a:solidFill>
                    <a:latin typeface="Times New Roman" panose="02020603050405020304" pitchFamily="18" charset="0"/>
                    <a:cs typeface="Times New Roman" panose="02020603050405020304" pitchFamily="18" charset="0"/>
                  </a:rPr>
                  <a:t> must be abstracted</a:t>
                </a:r>
                <a:r>
                  <a:rPr lang="en-US" altLang="en-US" sz="2400" dirty="0">
                    <a:latin typeface="Times New Roman" panose="02020603050405020304" pitchFamily="18" charset="0"/>
                    <a:cs typeface="Times New Roman" panose="02020603050405020304" pitchFamily="18" charset="0"/>
                  </a:rPr>
                  <a:t> for problem-solving</a:t>
                </a:r>
              </a:p>
              <a:p>
                <a:pPr marL="461963" indent="-461963">
                  <a:lnSpc>
                    <a:spcPct val="100000"/>
                  </a:lnSpc>
                  <a:spcAft>
                    <a:spcPts val="1000"/>
                  </a:spcAft>
                </a:pPr>
                <a:r>
                  <a:rPr lang="en-US" altLang="en-US" sz="2400" dirty="0">
                    <a:latin typeface="Times New Roman" panose="02020603050405020304" pitchFamily="18" charset="0"/>
                    <a:cs typeface="Times New Roman" panose="02020603050405020304" pitchFamily="18" charset="0"/>
                  </a:rPr>
                  <a:t>(Abstract) state = set of real states.</a:t>
                </a:r>
              </a:p>
              <a:p>
                <a:pPr marL="461963" indent="-461963">
                  <a:lnSpc>
                    <a:spcPct val="100000"/>
                  </a:lnSpc>
                  <a:spcAft>
                    <a:spcPts val="1000"/>
                  </a:spcAft>
                </a:pPr>
                <a:r>
                  <a:rPr lang="en-US" altLang="en-US" sz="2400" dirty="0">
                    <a:latin typeface="Times New Roman" panose="02020603050405020304" pitchFamily="18" charset="0"/>
                    <a:cs typeface="Times New Roman" panose="02020603050405020304" pitchFamily="18" charset="0"/>
                  </a:rPr>
                  <a:t>(Abstract) action = complex combination of real actions, </a:t>
                </a:r>
              </a:p>
              <a:p>
                <a:pPr marL="919163" lvl="1" indent="-461963">
                  <a:lnSpc>
                    <a:spcPct val="100000"/>
                  </a:lnSpc>
                  <a:spcAft>
                    <a:spcPts val="1000"/>
                  </a:spcAft>
                </a:pPr>
                <a:r>
                  <a:rPr lang="en-US" altLang="en-US" dirty="0">
                    <a:latin typeface="Times New Roman" panose="02020603050405020304" pitchFamily="18" charset="0"/>
                    <a:cs typeface="Times New Roman" panose="02020603050405020304" pitchFamily="18" charset="0"/>
                  </a:rPr>
                  <a:t>e.g., </a:t>
                </a:r>
                <a:r>
                  <a:rPr lang="en-US" altLang="en-US" i="1" dirty="0">
                    <a:latin typeface="Eras Medium ITC" panose="020B0602030504020804" pitchFamily="34" charset="0"/>
                    <a:cs typeface="Times New Roman" panose="02020603050405020304" pitchFamily="18" charset="0"/>
                  </a:rPr>
                  <a:t>Go</a:t>
                </a:r>
                <a:r>
                  <a:rPr lang="en-US" altLang="en-US" dirty="0">
                    <a:latin typeface="Eras Medium ITC" panose="020B0602030504020804" pitchFamily="34" charset="0"/>
                    <a:cs typeface="Times New Roman" panose="02020603050405020304" pitchFamily="18" charset="0"/>
                  </a:rPr>
                  <a:t>(</a:t>
                </a:r>
                <a:r>
                  <a:rPr lang="en-US" altLang="en-US" i="1" dirty="0">
                    <a:latin typeface="Eras Medium ITC" panose="020B0602030504020804" pitchFamily="34" charset="0"/>
                    <a:cs typeface="Times New Roman" panose="02020603050405020304" pitchFamily="18" charset="0"/>
                  </a:rPr>
                  <a:t>Arad</a:t>
                </a:r>
                <a:r>
                  <a:rPr lang="en-US" altLang="en-US" dirty="0">
                    <a:latin typeface="Eras Medium ITC" panose="020B0602030504020804" pitchFamily="34" charset="0"/>
                    <a:cs typeface="Times New Roman" panose="02020603050405020304" pitchFamily="18" charset="0"/>
                  </a:rPr>
                  <a:t>, </a:t>
                </a:r>
                <a:r>
                  <a:rPr lang="en-US" altLang="en-US" i="1" dirty="0" err="1">
                    <a:latin typeface="Eras Medium ITC" panose="020B0602030504020804" pitchFamily="34" charset="0"/>
                    <a:cs typeface="Times New Roman" panose="02020603050405020304" pitchFamily="18" charset="0"/>
                  </a:rPr>
                  <a:t>Zerind</a:t>
                </a:r>
                <a:r>
                  <a:rPr lang="en-US" altLang="en-US" dirty="0">
                    <a:latin typeface="Eras Medium ITC" panose="020B0602030504020804" pitchFamily="34"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from</a:t>
                </a:r>
                <a:r>
                  <a:rPr lang="en-US" altLang="en-US" dirty="0">
                    <a:latin typeface="Eras Medium ITC" panose="020B0602030504020804" pitchFamily="34" charset="0"/>
                    <a:cs typeface="Times New Roman" panose="02020603050405020304" pitchFamily="18" charset="0"/>
                  </a:rPr>
                  <a:t> </a:t>
                </a:r>
                <a:r>
                  <a:rPr lang="en-US" altLang="en-US" i="1" dirty="0">
                    <a:latin typeface="Eras Medium ITC" panose="020B0602030504020804" pitchFamily="34" charset="0"/>
                    <a:cs typeface="Times New Roman" panose="02020603050405020304" pitchFamily="18" charset="0"/>
                  </a:rPr>
                  <a:t>Arad</a:t>
                </a:r>
                <a:r>
                  <a:rPr lang="en-US" altLang="en-US" dirty="0">
                    <a:latin typeface="Eras Medium ITC" panose="020B0602030504020804" pitchFamily="34"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(i.e., "</a:t>
                </a:r>
                <a:r>
                  <a:rPr lang="en-US" altLang="en-US" i="1" dirty="0">
                    <a:latin typeface="Times New Roman" panose="02020603050405020304" pitchFamily="18" charset="0"/>
                    <a:cs typeface="Times New Roman" panose="02020603050405020304" pitchFamily="18" charset="0"/>
                  </a:rPr>
                  <a:t>Arad</a:t>
                </a:r>
                <a:r>
                  <a:rPr lang="en-US" altLang="en-US" dirty="0">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sym typeface="Wingdings" panose="05000000000000000000" pitchFamily="2" charset="2"/>
                  </a:rPr>
                  <a:t></a:t>
                </a:r>
                <a:r>
                  <a:rPr lang="en-US" altLang="en-US"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Zerind</a:t>
                </a:r>
                <a:r>
                  <a:rPr lang="en-US" altLang="en-US" dirty="0">
                    <a:latin typeface="Times New Roman" panose="02020603050405020304" pitchFamily="18" charset="0"/>
                    <a:cs typeface="Times New Roman" panose="02020603050405020304" pitchFamily="18" charset="0"/>
                  </a:rPr>
                  <a:t> ")</a:t>
                </a:r>
                <a:r>
                  <a:rPr lang="en-US" altLang="en-US" dirty="0">
                    <a:latin typeface="Eras Medium ITC" panose="020B0602030504020804" pitchFamily="34"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represents a complex set of possible routes, detours, rest stops, etc. </a:t>
                </a:r>
              </a:p>
              <a:p>
                <a:pPr marL="919163" lvl="2" indent="-461963">
                  <a:lnSpc>
                    <a:spcPct val="100000"/>
                  </a:lnSpc>
                  <a:spcAft>
                    <a:spcPts val="1000"/>
                  </a:spcAft>
                </a:pPr>
                <a:r>
                  <a:rPr lang="en-US" altLang="en-US" sz="2400" dirty="0">
                    <a:latin typeface="Times New Roman" panose="02020603050405020304" pitchFamily="18" charset="0"/>
                    <a:cs typeface="Times New Roman" panose="02020603050405020304" pitchFamily="18" charset="0"/>
                  </a:rPr>
                  <a:t>For guaranteed realizability, </a:t>
                </a:r>
                <a:r>
                  <a:rPr lang="en-US" altLang="en-US" sz="2400" dirty="0">
                    <a:solidFill>
                      <a:schemeClr val="accent2"/>
                    </a:solidFill>
                    <a:latin typeface="Times New Roman" panose="02020603050405020304" pitchFamily="18" charset="0"/>
                    <a:cs typeface="Times New Roman" panose="02020603050405020304" pitchFamily="18" charset="0"/>
                  </a:rPr>
                  <a:t>any</a:t>
                </a:r>
                <a:r>
                  <a:rPr lang="en-US" altLang="en-US" sz="2400" dirty="0">
                    <a:latin typeface="Times New Roman" panose="02020603050405020304" pitchFamily="18" charset="0"/>
                    <a:cs typeface="Times New Roman" panose="02020603050405020304" pitchFamily="18" charset="0"/>
                  </a:rPr>
                  <a:t> real state </a:t>
                </a:r>
                <a:r>
                  <a:rPr lang="en-US" altLang="en-US" sz="2400" i="1" dirty="0">
                    <a:latin typeface="Eras Medium ITC" panose="020B0602030504020804" pitchFamily="34" charset="0"/>
                    <a:cs typeface="Times New Roman" panose="02020603050405020304" pitchFamily="18" charset="0"/>
                  </a:rPr>
                  <a:t>In</a:t>
                </a:r>
                <a:r>
                  <a:rPr lang="en-US" altLang="en-US" sz="2400" dirty="0">
                    <a:latin typeface="Eras Medium ITC" panose="020B0602030504020804" pitchFamily="34" charset="0"/>
                    <a:cs typeface="Times New Roman" panose="02020603050405020304" pitchFamily="18" charset="0"/>
                  </a:rPr>
                  <a:t>(</a:t>
                </a:r>
                <a:r>
                  <a:rPr lang="en-US" altLang="en-US" sz="2400" i="1" dirty="0">
                    <a:latin typeface="Eras Medium ITC" panose="020B0602030504020804" pitchFamily="34" charset="0"/>
                    <a:cs typeface="Times New Roman" panose="02020603050405020304" pitchFamily="18" charset="0"/>
                  </a:rPr>
                  <a:t>Arad</a:t>
                </a:r>
                <a:r>
                  <a:rPr lang="en-US" altLang="en-US" sz="2400" dirty="0">
                    <a:latin typeface="Eras Medium ITC" panose="020B0602030504020804" pitchFamily="34"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must get to </a:t>
                </a:r>
                <a:r>
                  <a:rPr lang="en-US" altLang="en-US" sz="2400" dirty="0">
                    <a:solidFill>
                      <a:srgbClr val="FF0000"/>
                    </a:solidFill>
                    <a:latin typeface="Times New Roman" panose="02020603050405020304" pitchFamily="18" charset="0"/>
                    <a:cs typeface="Times New Roman" panose="02020603050405020304" pitchFamily="18" charset="0"/>
                  </a:rPr>
                  <a:t>some</a:t>
                </a:r>
                <a:r>
                  <a:rPr lang="en-US" altLang="en-US" sz="2400" dirty="0">
                    <a:latin typeface="Times New Roman" panose="02020603050405020304" pitchFamily="18" charset="0"/>
                    <a:cs typeface="Times New Roman" panose="02020603050405020304" pitchFamily="18" charset="0"/>
                  </a:rPr>
                  <a:t> real state </a:t>
                </a:r>
                <a:r>
                  <a:rPr lang="en-US" altLang="en-US" sz="2400" i="1" dirty="0">
                    <a:latin typeface="Eras Medium ITC" panose="020B0602030504020804" pitchFamily="34" charset="0"/>
                    <a:cs typeface="Times New Roman" panose="02020603050405020304" pitchFamily="18" charset="0"/>
                  </a:rPr>
                  <a:t>In</a:t>
                </a:r>
                <a:r>
                  <a:rPr lang="en-US" altLang="en-US" sz="2400" dirty="0">
                    <a:latin typeface="Eras Medium ITC" panose="020B0602030504020804" pitchFamily="34" charset="0"/>
                    <a:cs typeface="Times New Roman" panose="02020603050405020304" pitchFamily="18" charset="0"/>
                  </a:rPr>
                  <a:t>(</a:t>
                </a:r>
                <a:r>
                  <a:rPr lang="en-US" altLang="en-US" sz="2400" i="1" dirty="0" err="1">
                    <a:latin typeface="Eras Medium ITC" panose="020B0602030504020804" pitchFamily="34" charset="0"/>
                    <a:cs typeface="Times New Roman" panose="02020603050405020304" pitchFamily="18" charset="0"/>
                  </a:rPr>
                  <a:t>Zerind</a:t>
                </a:r>
                <a:r>
                  <a:rPr lang="en-US" altLang="en-US" sz="2400" dirty="0">
                    <a:latin typeface="Eras Medium ITC" panose="020B0602030504020804" pitchFamily="34" charset="0"/>
                    <a:cs typeface="Times New Roman" panose="02020603050405020304" pitchFamily="18" charset="0"/>
                  </a:rPr>
                  <a:t>)</a:t>
                </a:r>
                <a14:m>
                  <m:oMath xmlns:m="http://schemas.openxmlformats.org/officeDocument/2006/math">
                    <m:r>
                      <a:rPr lang="en-US" altLang="en-US" sz="2400" b="0" i="1" smtClean="0">
                        <a:latin typeface="Cambria Math" panose="02040503050406030204" pitchFamily="18" charset="0"/>
                        <a:cs typeface="Times New Roman" panose="02020603050405020304" pitchFamily="18" charset="0"/>
                      </a:rPr>
                      <m:t>.</m:t>
                    </m:r>
                  </m:oMath>
                </a14:m>
                <a:r>
                  <a:rPr lang="en-US" altLang="en-US" sz="2400" dirty="0">
                    <a:latin typeface="Times New Roman" panose="02020603050405020304" pitchFamily="18" charset="0"/>
                    <a:cs typeface="Times New Roman" panose="02020603050405020304" pitchFamily="18" charset="0"/>
                  </a:rPr>
                  <a:t> </a:t>
                </a:r>
              </a:p>
              <a:p>
                <a:pPr marL="919163" lvl="2" indent="-461963">
                  <a:lnSpc>
                    <a:spcPct val="100000"/>
                  </a:lnSpc>
                  <a:spcAft>
                    <a:spcPts val="1000"/>
                  </a:spcAft>
                </a:pPr>
                <a:r>
                  <a:rPr lang="en-US" altLang="en-US" sz="2400" dirty="0">
                    <a:latin typeface="Times New Roman" panose="02020603050405020304" pitchFamily="18" charset="0"/>
                    <a:cs typeface="Times New Roman" panose="02020603050405020304" pitchFamily="18" charset="0"/>
                  </a:rPr>
                  <a:t>Each abstract action should be "easier" than the original problem.</a:t>
                </a:r>
              </a:p>
              <a:p>
                <a:pPr marL="461963" indent="-461963">
                  <a:lnSpc>
                    <a:spcPct val="100000"/>
                  </a:lnSpc>
                  <a:spcAft>
                    <a:spcPts val="1000"/>
                  </a:spcAft>
                </a:pPr>
                <a:r>
                  <a:rPr lang="en-US" altLang="en-US" sz="2400" dirty="0">
                    <a:latin typeface="Times New Roman" panose="02020603050405020304" pitchFamily="18" charset="0"/>
                    <a:cs typeface="Times New Roman" panose="02020603050405020304" pitchFamily="18" charset="0"/>
                  </a:rPr>
                  <a:t>(Abstract) solution = set of real paths that are solutions in the real world.</a:t>
                </a:r>
              </a:p>
              <a:p>
                <a:pPr lvl="1">
                  <a:lnSpc>
                    <a:spcPct val="90000"/>
                  </a:lnSpc>
                </a:pPr>
                <a:endParaRPr lang="en-US" altLang="en-US" sz="2600" dirty="0">
                  <a:latin typeface="Times New Roman" panose="02020603050405020304" pitchFamily="18" charset="0"/>
                  <a:cs typeface="Times New Roman" panose="02020603050405020304" pitchFamily="18" charset="0"/>
                </a:endParaRPr>
              </a:p>
              <a:p>
                <a:pPr marL="0" indent="0">
                  <a:lnSpc>
                    <a:spcPct val="90000"/>
                  </a:lnSpc>
                  <a:buNone/>
                </a:pPr>
                <a:endParaRPr lang="en-US" altLang="en-US" sz="2600" dirty="0">
                  <a:latin typeface="Times New Roman" panose="02020603050405020304" pitchFamily="18" charset="0"/>
                  <a:cs typeface="Times New Roman" panose="02020603050405020304" pitchFamily="18" charset="0"/>
                </a:endParaRPr>
              </a:p>
            </p:txBody>
          </p:sp>
        </mc:Choice>
        <mc:Fallback xmlns="">
          <p:sp>
            <p:nvSpPr>
              <p:cNvPr id="14339" name="Rectangle 3">
                <a:extLst>
                  <a:ext uri="{FF2B5EF4-FFF2-40B4-BE49-F238E27FC236}">
                    <a16:creationId xmlns:a16="http://schemas.microsoft.com/office/drawing/2014/main" id="{019F4319-EFC5-42BC-AF7F-9C7835864BB4}"/>
                  </a:ext>
                </a:extLst>
              </p:cNvPr>
              <p:cNvSpPr>
                <a:spLocks noGrp="1" noRot="1" noChangeAspect="1" noMove="1" noResize="1" noEditPoints="1" noAdjustHandles="1" noChangeArrowheads="1" noChangeShapeType="1" noTextEdit="1"/>
              </p:cNvSpPr>
              <p:nvPr>
                <p:ph type="body" idx="1"/>
              </p:nvPr>
            </p:nvSpPr>
            <p:spPr>
              <a:xfrm>
                <a:off x="1219326" y="944973"/>
                <a:ext cx="9291358" cy="5673910"/>
              </a:xfrm>
              <a:blipFill>
                <a:blip r:embed="rId2"/>
                <a:stretch>
                  <a:fillRect l="-984" t="-859" r="-1312"/>
                </a:stretch>
              </a:blipFill>
            </p:spPr>
            <p:txBody>
              <a:bodyPr/>
              <a:lstStyle/>
              <a:p>
                <a:r>
                  <a:rPr lang="en-US">
                    <a:noFill/>
                  </a:rPr>
                  <a:t> </a:t>
                </a:r>
              </a:p>
            </p:txBody>
          </p:sp>
        </mc:Fallback>
      </mc:AlternateContent>
    </p:spTree>
    <p:extLst>
      <p:ext uri="{BB962C8B-B14F-4D97-AF65-F5344CB8AC3E}">
        <p14:creationId xmlns:p14="http://schemas.microsoft.com/office/powerpoint/2010/main" val="1029476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4CAA24E-F818-45A9-BAC1-C1E1C8AE5543}"/>
              </a:ext>
            </a:extLst>
          </p:cNvPr>
          <p:cNvSpPr>
            <a:spLocks noGrp="1"/>
          </p:cNvSpPr>
          <p:nvPr>
            <p:ph type="sldNum" sz="quarter" idx="12"/>
          </p:nvPr>
        </p:nvSpPr>
        <p:spPr/>
        <p:txBody>
          <a:bodyPr/>
          <a:lstStyle/>
          <a:p>
            <a:fld id="{2176148A-95E2-4499-B05A-9C9EE127B80C}" type="slidenum">
              <a:rPr lang="en-US" altLang="en-US"/>
              <a:pPr/>
              <a:t>29</a:t>
            </a:fld>
            <a:endParaRPr lang="en-US" altLang="en-US"/>
          </a:p>
        </p:txBody>
      </p:sp>
      <p:sp>
        <p:nvSpPr>
          <p:cNvPr id="9218" name="Rectangle 2">
            <a:extLst>
              <a:ext uri="{FF2B5EF4-FFF2-40B4-BE49-F238E27FC236}">
                <a16:creationId xmlns:a16="http://schemas.microsoft.com/office/drawing/2014/main" id="{9C3A10BD-38C0-4B08-8D30-DBDD6865D6D8}"/>
              </a:ext>
            </a:extLst>
          </p:cNvPr>
          <p:cNvSpPr>
            <a:spLocks noGrp="1" noChangeArrowheads="1"/>
          </p:cNvSpPr>
          <p:nvPr>
            <p:ph type="title"/>
          </p:nvPr>
        </p:nvSpPr>
        <p:spPr>
          <a:xfrm>
            <a:off x="1482880" y="268775"/>
            <a:ext cx="6868635" cy="852487"/>
          </a:xfrm>
        </p:spPr>
        <p:txBody>
          <a:bodyPr>
            <a:normAutofit/>
          </a:bodyPr>
          <a:lstStyle/>
          <a:p>
            <a:r>
              <a:rPr lang="en-US" altLang="en-US" sz="3200" dirty="0">
                <a:latin typeface="+mn-lt"/>
              </a:rPr>
              <a:t>Example: the vacuum world</a:t>
            </a:r>
          </a:p>
        </p:txBody>
      </p:sp>
      <p:sp>
        <p:nvSpPr>
          <p:cNvPr id="9219" name="Rectangle 3">
            <a:extLst>
              <a:ext uri="{FF2B5EF4-FFF2-40B4-BE49-F238E27FC236}">
                <a16:creationId xmlns:a16="http://schemas.microsoft.com/office/drawing/2014/main" id="{049C5C7C-5D22-44FA-B355-FB2D39BF4E4B}"/>
              </a:ext>
            </a:extLst>
          </p:cNvPr>
          <p:cNvSpPr>
            <a:spLocks noGrp="1" noChangeArrowheads="1"/>
          </p:cNvSpPr>
          <p:nvPr>
            <p:ph type="body" sz="half" idx="1"/>
          </p:nvPr>
        </p:nvSpPr>
        <p:spPr>
          <a:xfrm>
            <a:off x="1482880" y="1641708"/>
            <a:ext cx="4243388" cy="3574579"/>
          </a:xfrm>
        </p:spPr>
        <p:txBody>
          <a:bodyPr>
            <a:normAutofit/>
          </a:bodyPr>
          <a:lstStyle/>
          <a:p>
            <a:pPr marL="0" indent="0">
              <a:buNone/>
            </a:pPr>
            <a:r>
              <a:rPr lang="en-US" altLang="en-US" sz="2400" dirty="0">
                <a:solidFill>
                  <a:srgbClr val="FF0000"/>
                </a:solidFill>
                <a:latin typeface="Times New Roman" panose="02020603050405020304" pitchFamily="18" charset="0"/>
                <a:cs typeface="Times New Roman" panose="02020603050405020304" pitchFamily="18" charset="0"/>
              </a:rPr>
              <a:t>Single-state problem</a:t>
            </a:r>
            <a:r>
              <a:rPr lang="en-US" altLang="en-US" sz="2400" dirty="0">
                <a:latin typeface="Times New Roman" panose="02020603050405020304" pitchFamily="18" charset="0"/>
                <a:cs typeface="Times New Roman" panose="02020603050405020304" pitchFamily="18" charset="0"/>
              </a:rPr>
              <a:t>, </a:t>
            </a:r>
          </a:p>
          <a:p>
            <a:pPr marL="914400" indent="-463550"/>
            <a:r>
              <a:rPr lang="en-US" altLang="en-US" sz="2400" dirty="0">
                <a:latin typeface="Times New Roman" panose="02020603050405020304" pitchFamily="18" charset="0"/>
                <a:cs typeface="Times New Roman" panose="02020603050405020304" pitchFamily="18" charset="0"/>
              </a:rPr>
              <a:t>initial start = 5. </a:t>
            </a:r>
          </a:p>
          <a:p>
            <a:pPr marL="914400" indent="-463550"/>
            <a:r>
              <a:rPr lang="en-US" altLang="en-US" sz="2400" dirty="0">
                <a:latin typeface="Times New Roman" panose="02020603050405020304" pitchFamily="18" charset="0"/>
                <a:cs typeface="Times New Roman" panose="02020603050405020304" pitchFamily="18" charset="0"/>
              </a:rPr>
              <a:t>goal states = {7, 8}</a:t>
            </a:r>
          </a:p>
          <a:p>
            <a:pPr marL="0" indent="0">
              <a:buNone/>
            </a:pPr>
            <a:r>
              <a:rPr lang="en-US" altLang="en-US" sz="2400" u="sng" dirty="0">
                <a:solidFill>
                  <a:srgbClr val="CC0099"/>
                </a:solidFill>
                <a:latin typeface="Times New Roman" panose="02020603050405020304" pitchFamily="18" charset="0"/>
                <a:cs typeface="Times New Roman" panose="02020603050405020304" pitchFamily="18" charset="0"/>
              </a:rPr>
              <a:t>Solution? </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Right, Suck</a:t>
            </a:r>
            <a:r>
              <a:rPr lang="en-US" sz="2400" dirty="0">
                <a:latin typeface="Times New Roman" panose="02020603050405020304" pitchFamily="18" charset="0"/>
                <a:cs typeface="Times New Roman" panose="02020603050405020304" pitchFamily="18" charset="0"/>
              </a:rPr>
              <a:t>]</a:t>
            </a:r>
          </a:p>
          <a:p>
            <a:pPr marL="0" indent="0">
              <a:buNone/>
            </a:pPr>
            <a:r>
              <a:rPr lang="en-US" altLang="en-US" sz="2400" dirty="0">
                <a:latin typeface="Times New Roman" panose="02020603050405020304" pitchFamily="18" charset="0"/>
                <a:cs typeface="Times New Roman" panose="02020603050405020304" pitchFamily="18" charset="0"/>
              </a:rPr>
              <a:t>                 [</a:t>
            </a:r>
            <a:r>
              <a:rPr lang="en-US" altLang="en-US" sz="2400" i="1" dirty="0">
                <a:latin typeface="Times New Roman" panose="02020603050405020304" pitchFamily="18" charset="0"/>
                <a:cs typeface="Times New Roman" panose="02020603050405020304" pitchFamily="18" charset="0"/>
              </a:rPr>
              <a:t>Right, Suck, Left</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Comment: </a:t>
            </a:r>
            <a:r>
              <a:rPr lang="en-US" altLang="en-US" sz="2400" dirty="0" err="1">
                <a:solidFill>
                  <a:srgbClr val="0000FF"/>
                </a:solidFill>
                <a:latin typeface="Times New Roman" panose="02020603050405020304" pitchFamily="18" charset="0"/>
                <a:cs typeface="Times New Roman" panose="02020603050405020304" pitchFamily="18" charset="0"/>
              </a:rPr>
              <a:t>Vacumn</a:t>
            </a:r>
            <a:r>
              <a:rPr lang="en-US" altLang="en-US" sz="2400" dirty="0">
                <a:solidFill>
                  <a:srgbClr val="0000FF"/>
                </a:solidFill>
                <a:latin typeface="Times New Roman" panose="02020603050405020304" pitchFamily="18" charset="0"/>
                <a:cs typeface="Times New Roman" panose="02020603050405020304" pitchFamily="18" charset="0"/>
              </a:rPr>
              <a:t> moves </a:t>
            </a:r>
            <a:r>
              <a:rPr lang="en-US" altLang="en-US" sz="2400" i="1" dirty="0">
                <a:solidFill>
                  <a:srgbClr val="0000FF"/>
                </a:solidFill>
                <a:latin typeface="Times New Roman" panose="02020603050405020304" pitchFamily="18" charset="0"/>
                <a:cs typeface="Times New Roman" panose="02020603050405020304" pitchFamily="18" charset="0"/>
              </a:rPr>
              <a:t>Right</a:t>
            </a:r>
            <a:r>
              <a:rPr lang="en-US" altLang="en-US" sz="2400" dirty="0">
                <a:solidFill>
                  <a:srgbClr val="0000FF"/>
                </a:solidFill>
                <a:latin typeface="Times New Roman" panose="02020603050405020304" pitchFamily="18" charset="0"/>
                <a:cs typeface="Times New Roman" panose="02020603050405020304" pitchFamily="18" charset="0"/>
              </a:rPr>
              <a:t> then</a:t>
            </a:r>
            <a:r>
              <a:rPr lang="en-US" altLang="en-US" sz="2400" i="1" dirty="0">
                <a:solidFill>
                  <a:srgbClr val="0000FF"/>
                </a:solidFill>
                <a:latin typeface="Times New Roman" panose="02020603050405020304" pitchFamily="18" charset="0"/>
                <a:cs typeface="Times New Roman" panose="02020603050405020304" pitchFamily="18" charset="0"/>
              </a:rPr>
              <a:t> Suck</a:t>
            </a:r>
            <a:r>
              <a:rPr lang="en-US" altLang="en-US" sz="2400" dirty="0">
                <a:solidFill>
                  <a:srgbClr val="0000FF"/>
                </a:solidFill>
                <a:latin typeface="Times New Roman" panose="02020603050405020304" pitchFamily="18" charset="0"/>
                <a:cs typeface="Times New Roman" panose="02020603050405020304" pitchFamily="18" charset="0"/>
              </a:rPr>
              <a:t>.</a:t>
            </a:r>
          </a:p>
          <a:p>
            <a:pPr marL="0" indent="0">
              <a:buNone/>
            </a:pPr>
            <a:endParaRPr lang="en-US" altLang="en-US" sz="2400" dirty="0">
              <a:solidFill>
                <a:srgbClr val="0000FF"/>
              </a:solidFill>
              <a:latin typeface="Times New Roman" panose="02020603050405020304" pitchFamily="18" charset="0"/>
              <a:cs typeface="Times New Roman" panose="02020603050405020304" pitchFamily="18" charset="0"/>
            </a:endParaRPr>
          </a:p>
        </p:txBody>
      </p:sp>
      <p:pic>
        <p:nvPicPr>
          <p:cNvPr id="9220" name="Picture 4" descr="vacuum2-space">
            <a:extLst>
              <a:ext uri="{FF2B5EF4-FFF2-40B4-BE49-F238E27FC236}">
                <a16:creationId xmlns:a16="http://schemas.microsoft.com/office/drawing/2014/main" id="{694B0948-B46C-43B4-B3E2-7DD336261D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224891" y="1415336"/>
            <a:ext cx="5484530" cy="46085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Arrow: Right 2">
            <a:extLst>
              <a:ext uri="{FF2B5EF4-FFF2-40B4-BE49-F238E27FC236}">
                <a16:creationId xmlns:a16="http://schemas.microsoft.com/office/drawing/2014/main" id="{17FC6793-41C7-44BE-B292-2D4E00D8F45F}"/>
              </a:ext>
            </a:extLst>
          </p:cNvPr>
          <p:cNvSpPr/>
          <p:nvPr/>
        </p:nvSpPr>
        <p:spPr>
          <a:xfrm rot="1185879">
            <a:off x="5278431" y="3597906"/>
            <a:ext cx="1032387" cy="191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CF9659A2-0BAB-4071-B4DA-2A53CF294D7C}"/>
              </a:ext>
            </a:extLst>
          </p:cNvPr>
          <p:cNvCxnSpPr>
            <a:cxnSpLocks/>
          </p:cNvCxnSpPr>
          <p:nvPr/>
        </p:nvCxnSpPr>
        <p:spPr>
          <a:xfrm>
            <a:off x="8924124" y="4426368"/>
            <a:ext cx="47806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89E2354-1EDA-4E5F-BD3A-07A0DF340042}"/>
              </a:ext>
            </a:extLst>
          </p:cNvPr>
          <p:cNvCxnSpPr/>
          <p:nvPr/>
        </p:nvCxnSpPr>
        <p:spPr>
          <a:xfrm>
            <a:off x="10884310" y="4866968"/>
            <a:ext cx="0" cy="17698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B500AF9C-C590-4D4F-9272-8E25157AF8BE}"/>
              </a:ext>
            </a:extLst>
          </p:cNvPr>
          <p:cNvCxnSpPr>
            <a:cxnSpLocks/>
          </p:cNvCxnSpPr>
          <p:nvPr/>
        </p:nvCxnSpPr>
        <p:spPr>
          <a:xfrm flipH="1">
            <a:off x="8908151" y="5600684"/>
            <a:ext cx="53707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64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8354" y="143899"/>
            <a:ext cx="6771968" cy="807372"/>
          </a:xfrm>
        </p:spPr>
        <p:txBody>
          <a:bodyPr>
            <a:normAutofit/>
          </a:bodyPr>
          <a:lstStyle/>
          <a:p>
            <a:r>
              <a:rPr lang="en-US" sz="3600" dirty="0">
                <a:solidFill>
                  <a:srgbClr val="FF0000"/>
                </a:solidFill>
              </a:rPr>
              <a:t>Search</a:t>
            </a:r>
          </a:p>
        </p:txBody>
      </p:sp>
      <p:sp>
        <p:nvSpPr>
          <p:cNvPr id="3" name="Content Placeholder 2"/>
          <p:cNvSpPr>
            <a:spLocks noGrp="1"/>
          </p:cNvSpPr>
          <p:nvPr>
            <p:ph idx="1"/>
          </p:nvPr>
        </p:nvSpPr>
        <p:spPr>
          <a:xfrm>
            <a:off x="1580533" y="1279320"/>
            <a:ext cx="8571273" cy="5434781"/>
          </a:xfrm>
        </p:spPr>
        <p:txBody>
          <a:bodyPr>
            <a:noAutofit/>
          </a:bodyPr>
          <a:lstStyle/>
          <a:p>
            <a:r>
              <a:rPr lang="en-US" sz="2400" dirty="0">
                <a:latin typeface="Times New Roman" panose="02020603050405020304" pitchFamily="18" charset="0"/>
                <a:cs typeface="Times New Roman" panose="02020603050405020304" pitchFamily="18" charset="0"/>
              </a:rPr>
              <a:t>Search permeates all of AI</a:t>
            </a:r>
          </a:p>
          <a:p>
            <a:r>
              <a:rPr lang="en-US" sz="2400" dirty="0">
                <a:latin typeface="Times New Roman" panose="02020603050405020304" pitchFamily="18" charset="0"/>
                <a:cs typeface="Times New Roman" panose="02020603050405020304" pitchFamily="18" charset="0"/>
              </a:rPr>
              <a:t>What choices are we searching through?</a:t>
            </a:r>
          </a:p>
          <a:p>
            <a:pPr lvl="1"/>
            <a:r>
              <a:rPr lang="en-US" dirty="0">
                <a:solidFill>
                  <a:schemeClr val="accent5"/>
                </a:solidFill>
                <a:latin typeface="Times New Roman" panose="02020603050405020304" pitchFamily="18" charset="0"/>
                <a:cs typeface="Times New Roman" panose="02020603050405020304" pitchFamily="18" charset="0"/>
              </a:rPr>
              <a:t>Problem solving</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Action combinations (move 1, then move 3, then move 2...) </a:t>
            </a:r>
          </a:p>
          <a:p>
            <a:pPr lvl="1"/>
            <a:r>
              <a:rPr lang="en-US" dirty="0">
                <a:solidFill>
                  <a:schemeClr val="accent5"/>
                </a:solidFill>
                <a:latin typeface="Times New Roman" panose="02020603050405020304" pitchFamily="18" charset="0"/>
                <a:cs typeface="Times New Roman" panose="02020603050405020304" pitchFamily="18" charset="0"/>
              </a:rPr>
              <a:t>Natural language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Ways to map words to parts of speech </a:t>
            </a:r>
          </a:p>
          <a:p>
            <a:pPr lvl="1"/>
            <a:r>
              <a:rPr lang="en-US" dirty="0">
                <a:solidFill>
                  <a:schemeClr val="accent5"/>
                </a:solidFill>
                <a:latin typeface="Times New Roman" panose="02020603050405020304" pitchFamily="18" charset="0"/>
                <a:cs typeface="Times New Roman" panose="02020603050405020304" pitchFamily="18" charset="0"/>
              </a:rPr>
              <a:t>Computer vision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Ways to map features to object model </a:t>
            </a:r>
          </a:p>
          <a:p>
            <a:pPr lvl="1"/>
            <a:r>
              <a:rPr lang="en-US" dirty="0">
                <a:solidFill>
                  <a:schemeClr val="accent5"/>
                </a:solidFill>
                <a:latin typeface="Times New Roman" panose="02020603050405020304" pitchFamily="18" charset="0"/>
                <a:cs typeface="Times New Roman" panose="02020603050405020304" pitchFamily="18" charset="0"/>
              </a:rPr>
              <a:t>Machine learning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Possible concepts that fit examples seen so far </a:t>
            </a:r>
          </a:p>
          <a:p>
            <a:pPr lvl="1"/>
            <a:r>
              <a:rPr lang="en-US" dirty="0">
                <a:solidFill>
                  <a:srgbClr val="0000FF"/>
                </a:solidFill>
                <a:latin typeface="Times New Roman" panose="02020603050405020304" pitchFamily="18" charset="0"/>
                <a:cs typeface="Times New Roman" panose="02020603050405020304" pitchFamily="18" charset="0"/>
              </a:rPr>
              <a:t>Motion planning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Sequence of moves to reach goal destination</a:t>
            </a:r>
          </a:p>
          <a:p>
            <a:r>
              <a:rPr lang="en-US" sz="2400" dirty="0">
                <a:latin typeface="Times New Roman" panose="02020603050405020304" pitchFamily="18" charset="0"/>
                <a:cs typeface="Times New Roman" panose="02020603050405020304" pitchFamily="18" charset="0"/>
              </a:rPr>
              <a:t>An intelligent agent is trying to </a:t>
            </a:r>
            <a:r>
              <a:rPr lang="en-US" sz="2400" dirty="0">
                <a:solidFill>
                  <a:srgbClr val="0000FF"/>
                </a:solidFill>
                <a:latin typeface="Times New Roman" panose="02020603050405020304" pitchFamily="18" charset="0"/>
                <a:cs typeface="Times New Roman" panose="02020603050405020304" pitchFamily="18" charset="0"/>
              </a:rPr>
              <a:t>find a set or sequence of actions to achieve a goal - </a:t>
            </a:r>
            <a:r>
              <a:rPr lang="en-US" sz="2400" dirty="0">
                <a:latin typeface="Times New Roman" panose="02020603050405020304" pitchFamily="18" charset="0"/>
                <a:cs typeface="Times New Roman" panose="02020603050405020304" pitchFamily="18" charset="0"/>
              </a:rPr>
              <a:t>a </a:t>
            </a:r>
            <a:r>
              <a:rPr lang="en-US" sz="2400" dirty="0">
                <a:solidFill>
                  <a:srgbClr val="FF0000"/>
                </a:solidFill>
                <a:latin typeface="Times New Roman" panose="02020603050405020304" pitchFamily="18" charset="0"/>
                <a:cs typeface="Times New Roman" panose="02020603050405020304" pitchFamily="18" charset="0"/>
              </a:rPr>
              <a:t>goal-based agent</a:t>
            </a:r>
          </a:p>
        </p:txBody>
      </p:sp>
    </p:spTree>
    <p:extLst>
      <p:ext uri="{BB962C8B-B14F-4D97-AF65-F5344CB8AC3E}">
        <p14:creationId xmlns:p14="http://schemas.microsoft.com/office/powerpoint/2010/main" val="4220205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9724AB1-6260-4E77-BA89-9CED962E0BE6}"/>
              </a:ext>
            </a:extLst>
          </p:cNvPr>
          <p:cNvSpPr>
            <a:spLocks noGrp="1"/>
          </p:cNvSpPr>
          <p:nvPr>
            <p:ph type="sldNum" sz="quarter" idx="12"/>
          </p:nvPr>
        </p:nvSpPr>
        <p:spPr>
          <a:xfrm>
            <a:off x="8610599" y="6279021"/>
            <a:ext cx="2743200" cy="365125"/>
          </a:xfrm>
        </p:spPr>
        <p:txBody>
          <a:bodyPr/>
          <a:lstStyle/>
          <a:p>
            <a:fld id="{6EC472F0-F57F-4034-A6D4-F692376E2FD0}" type="slidenum">
              <a:rPr lang="en-US" altLang="en-US"/>
              <a:pPr/>
              <a:t>30</a:t>
            </a:fld>
            <a:endParaRPr lang="en-US" altLang="en-US"/>
          </a:p>
        </p:txBody>
      </p:sp>
      <p:sp>
        <p:nvSpPr>
          <p:cNvPr id="10242" name="Rectangle 2">
            <a:extLst>
              <a:ext uri="{FF2B5EF4-FFF2-40B4-BE49-F238E27FC236}">
                <a16:creationId xmlns:a16="http://schemas.microsoft.com/office/drawing/2014/main" id="{8BD1642A-2FB3-4C8B-940F-C3D3D66ADD97}"/>
              </a:ext>
            </a:extLst>
          </p:cNvPr>
          <p:cNvSpPr>
            <a:spLocks noGrp="1" noChangeArrowheads="1"/>
          </p:cNvSpPr>
          <p:nvPr>
            <p:ph type="title"/>
          </p:nvPr>
        </p:nvSpPr>
        <p:spPr>
          <a:xfrm>
            <a:off x="838200" y="243840"/>
            <a:ext cx="6257081" cy="947686"/>
          </a:xfrm>
        </p:spPr>
        <p:txBody>
          <a:bodyPr>
            <a:normAutofit/>
          </a:bodyPr>
          <a:lstStyle/>
          <a:p>
            <a:r>
              <a:rPr lang="en-US" altLang="en-US" sz="3200" dirty="0">
                <a:latin typeface="+mn-lt"/>
              </a:rPr>
              <a:t>Example: the vacuum world</a:t>
            </a:r>
          </a:p>
        </p:txBody>
      </p:sp>
      <p:sp>
        <p:nvSpPr>
          <p:cNvPr id="10243" name="Rectangle 3">
            <a:extLst>
              <a:ext uri="{FF2B5EF4-FFF2-40B4-BE49-F238E27FC236}">
                <a16:creationId xmlns:a16="http://schemas.microsoft.com/office/drawing/2014/main" id="{471CFB15-E577-473D-906E-C58574C5FEBC}"/>
              </a:ext>
            </a:extLst>
          </p:cNvPr>
          <p:cNvSpPr>
            <a:spLocks noGrp="1" noChangeArrowheads="1"/>
          </p:cNvSpPr>
          <p:nvPr>
            <p:ph type="body" idx="1"/>
          </p:nvPr>
        </p:nvSpPr>
        <p:spPr>
          <a:xfrm>
            <a:off x="838200" y="1430595"/>
            <a:ext cx="4810246" cy="4807972"/>
          </a:xfrm>
        </p:spPr>
        <p:txBody>
          <a:bodyPr>
            <a:normAutofit/>
          </a:bodyPr>
          <a:lstStyle/>
          <a:p>
            <a:pPr marL="0" indent="0">
              <a:buNone/>
            </a:pPr>
            <a:r>
              <a:rPr lang="en-US" altLang="en-US" sz="2400" dirty="0">
                <a:solidFill>
                  <a:srgbClr val="FF0000"/>
                </a:solidFill>
                <a:latin typeface="Times New Roman" panose="02020603050405020304" pitchFamily="18" charset="0"/>
                <a:cs typeface="Times New Roman" panose="02020603050405020304" pitchFamily="18" charset="0"/>
              </a:rPr>
              <a:t>Conformant (</a:t>
            </a:r>
            <a:r>
              <a:rPr lang="en-US" altLang="en-US" sz="2400" dirty="0" err="1">
                <a:solidFill>
                  <a:srgbClr val="FF0000"/>
                </a:solidFill>
                <a:latin typeface="Times New Roman" panose="02020603050405020304" pitchFamily="18" charset="0"/>
                <a:cs typeface="Times New Roman" panose="02020603050405020304" pitchFamily="18" charset="0"/>
              </a:rPr>
              <a:t>Sensorless</a:t>
            </a:r>
            <a:r>
              <a:rPr lang="en-US" altLang="en-US" sz="2400" dirty="0">
                <a:solidFill>
                  <a:srgbClr val="FF0000"/>
                </a:solidFill>
                <a:latin typeface="Times New Roman" panose="02020603050405020304" pitchFamily="18" charset="0"/>
                <a:cs typeface="Times New Roman" panose="02020603050405020304" pitchFamily="18" charset="0"/>
              </a:rPr>
              <a:t>) Problem </a:t>
            </a:r>
          </a:p>
          <a:p>
            <a:pPr marL="463550" indent="-463550"/>
            <a:r>
              <a:rPr lang="en-US" altLang="en-US" sz="2400" dirty="0">
                <a:latin typeface="Times New Roman" panose="02020603050405020304" pitchFamily="18" charset="0"/>
                <a:cs typeface="Times New Roman" panose="02020603050405020304" pitchFamily="18" charset="0"/>
              </a:rPr>
              <a:t>initial start = {</a:t>
            </a:r>
            <a:r>
              <a:rPr lang="en-US" altLang="en-US" sz="2400" i="1" dirty="0">
                <a:latin typeface="Times New Roman" panose="02020603050405020304" pitchFamily="18" charset="0"/>
                <a:cs typeface="Times New Roman" panose="02020603050405020304" pitchFamily="18" charset="0"/>
              </a:rPr>
              <a:t>1,2,3,4,5,6,7,8</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 </a:t>
            </a:r>
          </a:p>
          <a:p>
            <a:pPr marL="463550" indent="-463550"/>
            <a:r>
              <a:rPr lang="en-US" altLang="en-US" sz="2400" i="1" dirty="0">
                <a:latin typeface="Times New Roman" panose="02020603050405020304" pitchFamily="18" charset="0"/>
                <a:cs typeface="Times New Roman" panose="02020603050405020304" pitchFamily="18" charset="0"/>
              </a:rPr>
              <a:t>Right </a:t>
            </a:r>
            <a:r>
              <a:rPr lang="en-US" altLang="en-US" sz="2400" dirty="0">
                <a:latin typeface="Times New Roman" panose="02020603050405020304" pitchFamily="18" charset="0"/>
                <a:cs typeface="Times New Roman" panose="02020603050405020304" pitchFamily="18" charset="0"/>
              </a:rPr>
              <a:t>goes to {</a:t>
            </a:r>
            <a:r>
              <a:rPr lang="en-US" altLang="en-US" sz="2400" i="1" dirty="0">
                <a:latin typeface="Times New Roman" panose="02020603050405020304" pitchFamily="18" charset="0"/>
                <a:cs typeface="Times New Roman" panose="02020603050405020304" pitchFamily="18" charset="0"/>
              </a:rPr>
              <a:t>2,4,6,8</a:t>
            </a:r>
            <a:r>
              <a:rPr lang="en-US" altLang="en-US" sz="2400" dirty="0">
                <a:latin typeface="Times New Roman" panose="02020603050405020304" pitchFamily="18" charset="0"/>
                <a:cs typeface="Times New Roman" panose="02020603050405020304" pitchFamily="18" charset="0"/>
              </a:rPr>
              <a:t>}</a:t>
            </a:r>
          </a:p>
          <a:p>
            <a:pPr marL="463550" indent="-463550"/>
            <a:r>
              <a:rPr lang="en-US" altLang="en-US" sz="2400" dirty="0">
                <a:latin typeface="Times New Roman" panose="02020603050405020304" pitchFamily="18" charset="0"/>
                <a:cs typeface="Times New Roman" panose="02020603050405020304" pitchFamily="18" charset="0"/>
              </a:rPr>
              <a:t>Left goes to {1, 3, 5, 7}</a:t>
            </a:r>
          </a:p>
          <a:p>
            <a:pPr marL="0" indent="0">
              <a:buNone/>
            </a:pPr>
            <a:r>
              <a:rPr lang="en-US" altLang="en-US" sz="2400" dirty="0">
                <a:solidFill>
                  <a:srgbClr val="CC0099"/>
                </a:solidFill>
                <a:latin typeface="Times New Roman" panose="02020603050405020304" pitchFamily="18" charset="0"/>
                <a:cs typeface="Times New Roman" panose="02020603050405020304" pitchFamily="18" charset="0"/>
              </a:rPr>
              <a:t>Solution? </a:t>
            </a:r>
            <a:r>
              <a:rPr lang="en-US" altLang="en-US" sz="2400" dirty="0">
                <a:latin typeface="Times New Roman" panose="02020603050405020304" pitchFamily="18" charset="0"/>
                <a:cs typeface="Times New Roman" panose="02020603050405020304" pitchFamily="18" charset="0"/>
              </a:rPr>
              <a:t>[</a:t>
            </a:r>
            <a:r>
              <a:rPr lang="en-US" altLang="en-US" sz="2400" i="1" dirty="0">
                <a:latin typeface="Times New Roman" panose="02020603050405020304" pitchFamily="18" charset="0"/>
                <a:cs typeface="Times New Roman" panose="02020603050405020304" pitchFamily="18" charset="0"/>
              </a:rPr>
              <a:t>Right, Suck, Left, Suck</a:t>
            </a:r>
            <a:r>
              <a:rPr lang="en-US" altLang="en-US" sz="2400" dirty="0">
                <a:latin typeface="Times New Roman" panose="02020603050405020304" pitchFamily="18" charset="0"/>
                <a:cs typeface="Times New Roman" panose="02020603050405020304" pitchFamily="18" charset="0"/>
              </a:rPr>
              <a:t>] </a:t>
            </a:r>
          </a:p>
          <a:p>
            <a:pPr marL="0" indent="0">
              <a:buNone/>
            </a:pPr>
            <a:r>
              <a:rPr lang="en-US" altLang="en-US" sz="2400" dirty="0">
                <a:latin typeface="Times New Roman" panose="02020603050405020304" pitchFamily="18" charset="0"/>
                <a:cs typeface="Times New Roman" panose="02020603050405020304" pitchFamily="18" charset="0"/>
              </a:rPr>
              <a:t>	or   [</a:t>
            </a:r>
            <a:r>
              <a:rPr lang="en-US" altLang="en-US" sz="2400" i="1" dirty="0">
                <a:latin typeface="Times New Roman" panose="02020603050405020304" pitchFamily="18" charset="0"/>
                <a:cs typeface="Times New Roman" panose="02020603050405020304" pitchFamily="18" charset="0"/>
              </a:rPr>
              <a:t>Left, Suck, Right, Suck</a:t>
            </a:r>
            <a:r>
              <a:rPr lang="en-US" altLang="en-US" sz="2400" dirty="0">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Comments: V can begin  to go from   </a:t>
            </a:r>
          </a:p>
          <a:p>
            <a:pPr marL="0" indent="0">
              <a:buNone/>
            </a:pPr>
            <a:r>
              <a:rPr lang="en-US" altLang="en-US" sz="2400" dirty="0">
                <a:solidFill>
                  <a:srgbClr val="0000FF"/>
                </a:solidFill>
                <a:latin typeface="Times New Roman" panose="02020603050405020304" pitchFamily="18" charset="0"/>
                <a:cs typeface="Times New Roman" panose="02020603050405020304" pitchFamily="18" charset="0"/>
              </a:rPr>
              <a:t>    1 to 2, 3 to 4, 5 to 6, or 7 to 8.   </a:t>
            </a:r>
          </a:p>
          <a:p>
            <a:pPr marL="0" indent="0">
              <a:buNone/>
            </a:pPr>
            <a:r>
              <a:rPr lang="en-US" altLang="en-US" sz="2400" dirty="0">
                <a:solidFill>
                  <a:srgbClr val="0000FF"/>
                </a:solidFill>
                <a:latin typeface="Times New Roman" panose="02020603050405020304" pitchFamily="18" charset="0"/>
                <a:cs typeface="Times New Roman" panose="02020603050405020304" pitchFamily="18" charset="0"/>
              </a:rPr>
              <a:t>    It needs </a:t>
            </a:r>
            <a:r>
              <a:rPr lang="en-US" altLang="en-US" sz="2400" i="1" dirty="0">
                <a:solidFill>
                  <a:srgbClr val="0000FF"/>
                </a:solidFill>
                <a:latin typeface="Times New Roman" panose="02020603050405020304" pitchFamily="18" charset="0"/>
                <a:cs typeface="Times New Roman" panose="02020603050405020304" pitchFamily="18" charset="0"/>
              </a:rPr>
              <a:t>Right, Suck, Left, Suck   </a:t>
            </a:r>
          </a:p>
          <a:p>
            <a:pPr marL="0" indent="0">
              <a:buNone/>
            </a:pPr>
            <a:r>
              <a:rPr lang="en-US" altLang="en-US" sz="2400" i="1" dirty="0">
                <a:solidFill>
                  <a:srgbClr val="0000FF"/>
                </a:solidFill>
                <a:latin typeface="Times New Roman" panose="02020603050405020304" pitchFamily="18" charset="0"/>
                <a:cs typeface="Times New Roman" panose="02020603050405020304" pitchFamily="18" charset="0"/>
              </a:rPr>
              <a:t>    </a:t>
            </a:r>
            <a:r>
              <a:rPr lang="en-US" altLang="en-US" sz="2400" dirty="0">
                <a:solidFill>
                  <a:srgbClr val="0000FF"/>
                </a:solidFill>
                <a:latin typeface="Times New Roman" panose="02020603050405020304" pitchFamily="18" charset="0"/>
                <a:cs typeface="Times New Roman" panose="02020603050405020304" pitchFamily="18" charset="0"/>
              </a:rPr>
              <a:t>(since V is </a:t>
            </a:r>
            <a:r>
              <a:rPr lang="en-US" altLang="en-US" sz="2400" dirty="0" err="1">
                <a:solidFill>
                  <a:srgbClr val="0000FF"/>
                </a:solidFill>
                <a:latin typeface="Times New Roman" panose="02020603050405020304" pitchFamily="18" charset="0"/>
                <a:cs typeface="Times New Roman" panose="02020603050405020304" pitchFamily="18" charset="0"/>
              </a:rPr>
              <a:t>sensorless</a:t>
            </a:r>
            <a:r>
              <a:rPr lang="en-US" altLang="en-US" sz="2400" dirty="0">
                <a:solidFill>
                  <a:srgbClr val="0000FF"/>
                </a:solidFill>
                <a:latin typeface="Times New Roman" panose="02020603050405020304" pitchFamily="18" charset="0"/>
                <a:cs typeface="Times New Roman" panose="02020603050405020304" pitchFamily="18" charset="0"/>
              </a:rPr>
              <a:t>. etc.)</a:t>
            </a:r>
          </a:p>
        </p:txBody>
      </p:sp>
      <p:pic>
        <p:nvPicPr>
          <p:cNvPr id="10252" name="Picture 12" descr="vacuum2-space">
            <a:extLst>
              <a:ext uri="{FF2B5EF4-FFF2-40B4-BE49-F238E27FC236}">
                <a16:creationId xmlns:a16="http://schemas.microsoft.com/office/drawing/2014/main" id="{C329CD8F-6272-4934-A048-B7A9D7DFA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0889" y="1357838"/>
            <a:ext cx="5537881" cy="4807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a:cxnSpLocks/>
          </p:cNvCxnSpPr>
          <p:nvPr/>
        </p:nvCxnSpPr>
        <p:spPr>
          <a:xfrm>
            <a:off x="8487784" y="1956619"/>
            <a:ext cx="5701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10451690" y="2324691"/>
            <a:ext cx="0" cy="3342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8487784" y="3234813"/>
            <a:ext cx="57015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9"/>
          <p:cNvCxnSpPr>
            <a:cxnSpLocks/>
          </p:cNvCxnSpPr>
          <p:nvPr/>
        </p:nvCxnSpPr>
        <p:spPr>
          <a:xfrm rot="5400000">
            <a:off x="5649202" y="4409699"/>
            <a:ext cx="1611781" cy="1"/>
          </a:xfrm>
          <a:prstGeom prst="curvedConnector3">
            <a:avLst>
              <a:gd name="adj1" fmla="val 45328"/>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p:cNvCxnSpPr>
          <p:nvPr/>
        </p:nvCxnSpPr>
        <p:spPr>
          <a:xfrm flipH="1" flipV="1">
            <a:off x="7358392" y="2886128"/>
            <a:ext cx="3469270" cy="493782"/>
          </a:xfrm>
          <a:prstGeom prst="straightConnector1">
            <a:avLst/>
          </a:prstGeom>
          <a:ln w="28575">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cxnSpLocks/>
          </p:cNvCxnSpPr>
          <p:nvPr/>
        </p:nvCxnSpPr>
        <p:spPr>
          <a:xfrm>
            <a:off x="6936873" y="2317982"/>
            <a:ext cx="96826" cy="1630074"/>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cxnSpLocks/>
          </p:cNvCxnSpPr>
          <p:nvPr/>
        </p:nvCxnSpPr>
        <p:spPr>
          <a:xfrm>
            <a:off x="8487784" y="4485363"/>
            <a:ext cx="688489" cy="0"/>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p:nvPr/>
        </p:nvCxnSpPr>
        <p:spPr>
          <a:xfrm>
            <a:off x="10933645" y="4853229"/>
            <a:ext cx="34412" cy="336122"/>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262" name="Connector: Curved 10261">
            <a:extLst>
              <a:ext uri="{FF2B5EF4-FFF2-40B4-BE49-F238E27FC236}">
                <a16:creationId xmlns:a16="http://schemas.microsoft.com/office/drawing/2014/main" id="{72B48DE0-7836-1E87-E73A-D44F96A7E519}"/>
              </a:ext>
            </a:extLst>
          </p:cNvPr>
          <p:cNvCxnSpPr>
            <a:cxnSpLocks/>
          </p:cNvCxnSpPr>
          <p:nvPr/>
        </p:nvCxnSpPr>
        <p:spPr>
          <a:xfrm rot="16200000" flipH="1">
            <a:off x="6179424" y="4030123"/>
            <a:ext cx="1611782" cy="650425"/>
          </a:xfrm>
          <a:prstGeom prst="curvedConnector3">
            <a:avLst>
              <a:gd name="adj1" fmla="val 50000"/>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0273" name="Straight Arrow Connector 10272">
            <a:extLst>
              <a:ext uri="{FF2B5EF4-FFF2-40B4-BE49-F238E27FC236}">
                <a16:creationId xmlns:a16="http://schemas.microsoft.com/office/drawing/2014/main" id="{442209C5-AA2C-091D-5A5D-BA9861E3AAEF}"/>
              </a:ext>
            </a:extLst>
          </p:cNvPr>
          <p:cNvCxnSpPr>
            <a:cxnSpLocks/>
          </p:cNvCxnSpPr>
          <p:nvPr/>
        </p:nvCxnSpPr>
        <p:spPr>
          <a:xfrm>
            <a:off x="6455092" y="1075765"/>
            <a:ext cx="62249" cy="294048"/>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cxnSp>
        <p:nvCxnSpPr>
          <p:cNvPr id="10275" name="Straight Arrow Connector 10274">
            <a:extLst>
              <a:ext uri="{FF2B5EF4-FFF2-40B4-BE49-F238E27FC236}">
                <a16:creationId xmlns:a16="http://schemas.microsoft.com/office/drawing/2014/main" id="{0D9ED7E2-9083-F358-1389-FE72B4F49EA2}"/>
              </a:ext>
            </a:extLst>
          </p:cNvPr>
          <p:cNvCxnSpPr>
            <a:cxnSpLocks/>
          </p:cNvCxnSpPr>
          <p:nvPr/>
        </p:nvCxnSpPr>
        <p:spPr>
          <a:xfrm>
            <a:off x="6100747" y="2491839"/>
            <a:ext cx="416594" cy="167148"/>
          </a:xfrm>
          <a:prstGeom prst="straightConnector1">
            <a:avLst/>
          </a:prstGeom>
          <a:ln w="28575">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277" name="Straight Arrow Connector 10276">
            <a:extLst>
              <a:ext uri="{FF2B5EF4-FFF2-40B4-BE49-F238E27FC236}">
                <a16:creationId xmlns:a16="http://schemas.microsoft.com/office/drawing/2014/main" id="{E6BD68F3-136F-2BC5-2464-DF11055C477E}"/>
              </a:ext>
            </a:extLst>
          </p:cNvPr>
          <p:cNvCxnSpPr>
            <a:cxnSpLocks/>
          </p:cNvCxnSpPr>
          <p:nvPr/>
        </p:nvCxnSpPr>
        <p:spPr>
          <a:xfrm>
            <a:off x="7402058" y="2795369"/>
            <a:ext cx="3425604" cy="0"/>
          </a:xfrm>
          <a:prstGeom prst="straightConnector1">
            <a:avLst/>
          </a:prstGeom>
          <a:ln w="28575">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281" name="Straight Arrow Connector 10280">
            <a:extLst>
              <a:ext uri="{FF2B5EF4-FFF2-40B4-BE49-F238E27FC236}">
                <a16:creationId xmlns:a16="http://schemas.microsoft.com/office/drawing/2014/main" id="{3B7EE12E-91D5-1007-4A5B-C088FCFC6046}"/>
              </a:ext>
            </a:extLst>
          </p:cNvPr>
          <p:cNvCxnSpPr>
            <a:cxnSpLocks/>
          </p:cNvCxnSpPr>
          <p:nvPr/>
        </p:nvCxnSpPr>
        <p:spPr>
          <a:xfrm flipH="1">
            <a:off x="7033699" y="2949009"/>
            <a:ext cx="261741" cy="2266581"/>
          </a:xfrm>
          <a:prstGeom prst="straightConnector1">
            <a:avLst/>
          </a:prstGeom>
          <a:ln w="28575">
            <a:solidFill>
              <a:schemeClr val="accent4">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10284" name="Straight Arrow Connector 10283">
            <a:extLst>
              <a:ext uri="{FF2B5EF4-FFF2-40B4-BE49-F238E27FC236}">
                <a16:creationId xmlns:a16="http://schemas.microsoft.com/office/drawing/2014/main" id="{D801C1F0-7246-BDE7-D62D-7569E77F7D3F}"/>
              </a:ext>
            </a:extLst>
          </p:cNvPr>
          <p:cNvCxnSpPr>
            <a:cxnSpLocks/>
          </p:cNvCxnSpPr>
          <p:nvPr/>
        </p:nvCxnSpPr>
        <p:spPr>
          <a:xfrm>
            <a:off x="6046377" y="4485363"/>
            <a:ext cx="416594" cy="167148"/>
          </a:xfrm>
          <a:prstGeom prst="straightConnector1">
            <a:avLst/>
          </a:prstGeom>
          <a:ln w="285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0285" name="Straight Arrow Connector 10284">
            <a:extLst>
              <a:ext uri="{FF2B5EF4-FFF2-40B4-BE49-F238E27FC236}">
                <a16:creationId xmlns:a16="http://schemas.microsoft.com/office/drawing/2014/main" id="{8DCFD863-FA9E-28F8-57A5-7294F4EC372B}"/>
              </a:ext>
            </a:extLst>
          </p:cNvPr>
          <p:cNvCxnSpPr>
            <a:cxnSpLocks/>
          </p:cNvCxnSpPr>
          <p:nvPr/>
        </p:nvCxnSpPr>
        <p:spPr>
          <a:xfrm>
            <a:off x="8487784" y="4686081"/>
            <a:ext cx="688489" cy="3205"/>
          </a:xfrm>
          <a:prstGeom prst="straightConnector1">
            <a:avLst/>
          </a:prstGeom>
          <a:ln w="285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0287" name="Straight Arrow Connector 10286">
            <a:extLst>
              <a:ext uri="{FF2B5EF4-FFF2-40B4-BE49-F238E27FC236}">
                <a16:creationId xmlns:a16="http://schemas.microsoft.com/office/drawing/2014/main" id="{DB766F62-06B7-D318-00F6-7005ECDB5F52}"/>
              </a:ext>
            </a:extLst>
          </p:cNvPr>
          <p:cNvCxnSpPr>
            <a:cxnSpLocks/>
          </p:cNvCxnSpPr>
          <p:nvPr/>
        </p:nvCxnSpPr>
        <p:spPr>
          <a:xfrm>
            <a:off x="10759760" y="4871674"/>
            <a:ext cx="0" cy="289553"/>
          </a:xfrm>
          <a:prstGeom prst="straightConnector1">
            <a:avLst/>
          </a:prstGeom>
          <a:ln w="285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0289" name="Straight Arrow Connector 10288">
            <a:extLst>
              <a:ext uri="{FF2B5EF4-FFF2-40B4-BE49-F238E27FC236}">
                <a16:creationId xmlns:a16="http://schemas.microsoft.com/office/drawing/2014/main" id="{EC04A721-B444-3512-7207-D7E5FCD9DD55}"/>
              </a:ext>
            </a:extLst>
          </p:cNvPr>
          <p:cNvCxnSpPr>
            <a:cxnSpLocks/>
          </p:cNvCxnSpPr>
          <p:nvPr/>
        </p:nvCxnSpPr>
        <p:spPr>
          <a:xfrm flipH="1">
            <a:off x="8487784" y="5735043"/>
            <a:ext cx="688489" cy="0"/>
          </a:xfrm>
          <a:prstGeom prst="straightConnector1">
            <a:avLst/>
          </a:prstGeom>
          <a:ln w="28575">
            <a:solidFill>
              <a:srgbClr val="00B050"/>
            </a:solidFill>
            <a:tailEnd type="triangle"/>
          </a:ln>
        </p:spPr>
        <p:style>
          <a:lnRef idx="1">
            <a:schemeClr val="dk1"/>
          </a:lnRef>
          <a:fillRef idx="0">
            <a:schemeClr val="dk1"/>
          </a:fillRef>
          <a:effectRef idx="0">
            <a:schemeClr val="dk1"/>
          </a:effectRef>
          <a:fontRef idx="minor">
            <a:schemeClr val="tx1"/>
          </a:fontRef>
        </p:style>
      </p:cxnSp>
      <p:cxnSp>
        <p:nvCxnSpPr>
          <p:cNvPr id="10292" name="Straight Arrow Connector 10291">
            <a:extLst>
              <a:ext uri="{FF2B5EF4-FFF2-40B4-BE49-F238E27FC236}">
                <a16:creationId xmlns:a16="http://schemas.microsoft.com/office/drawing/2014/main" id="{722CD91C-2CF9-E5BD-FCFC-E8F745C6BF2C}"/>
              </a:ext>
            </a:extLst>
          </p:cNvPr>
          <p:cNvCxnSpPr>
            <a:cxnSpLocks/>
          </p:cNvCxnSpPr>
          <p:nvPr/>
        </p:nvCxnSpPr>
        <p:spPr>
          <a:xfrm>
            <a:off x="5956990" y="5720032"/>
            <a:ext cx="416594" cy="167148"/>
          </a:xfrm>
          <a:prstGeom prst="straightConnector1">
            <a:avLst/>
          </a:prstGeom>
          <a:ln w="28575">
            <a:solidFill>
              <a:schemeClr val="bg1">
                <a:lumMod val="50000"/>
              </a:schemeClr>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10293" name="Straight Arrow Connector 10292">
            <a:extLst>
              <a:ext uri="{FF2B5EF4-FFF2-40B4-BE49-F238E27FC236}">
                <a16:creationId xmlns:a16="http://schemas.microsoft.com/office/drawing/2014/main" id="{0597784E-7EF7-EE1E-11A2-D113710EC9AD}"/>
              </a:ext>
            </a:extLst>
          </p:cNvPr>
          <p:cNvCxnSpPr>
            <a:cxnSpLocks/>
          </p:cNvCxnSpPr>
          <p:nvPr/>
        </p:nvCxnSpPr>
        <p:spPr>
          <a:xfrm>
            <a:off x="7164569" y="5887180"/>
            <a:ext cx="3663093" cy="0"/>
          </a:xfrm>
          <a:prstGeom prst="straightConnector1">
            <a:avLst/>
          </a:prstGeom>
          <a:ln w="28575">
            <a:solidFill>
              <a:schemeClr val="bg1">
                <a:lumMod val="50000"/>
              </a:schemeClr>
            </a:solidFill>
            <a:prstDash val="dashDot"/>
            <a:tailEnd type="triangle"/>
          </a:ln>
        </p:spPr>
        <p:style>
          <a:lnRef idx="1">
            <a:schemeClr val="dk1"/>
          </a:lnRef>
          <a:fillRef idx="0">
            <a:schemeClr val="dk1"/>
          </a:fillRef>
          <a:effectRef idx="0">
            <a:schemeClr val="dk1"/>
          </a:effectRef>
          <a:fontRef idx="minor">
            <a:schemeClr val="tx1"/>
          </a:fontRef>
        </p:style>
      </p:cxnSp>
      <p:cxnSp>
        <p:nvCxnSpPr>
          <p:cNvPr id="10295" name="Straight Arrow Connector 10294">
            <a:extLst>
              <a:ext uri="{FF2B5EF4-FFF2-40B4-BE49-F238E27FC236}">
                <a16:creationId xmlns:a16="http://schemas.microsoft.com/office/drawing/2014/main" id="{7778CD6C-8145-5A6C-4F8C-7B42859E10C0}"/>
              </a:ext>
            </a:extLst>
          </p:cNvPr>
          <p:cNvCxnSpPr>
            <a:cxnSpLocks/>
          </p:cNvCxnSpPr>
          <p:nvPr/>
        </p:nvCxnSpPr>
        <p:spPr>
          <a:xfrm flipH="1">
            <a:off x="7164569" y="5996550"/>
            <a:ext cx="3769076" cy="0"/>
          </a:xfrm>
          <a:prstGeom prst="straightConnector1">
            <a:avLst/>
          </a:prstGeom>
          <a:ln w="28575">
            <a:solidFill>
              <a:schemeClr val="bg1">
                <a:lumMod val="50000"/>
              </a:schemeClr>
            </a:solidFill>
            <a:prstDash val="dash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10314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EAAC5E1-245C-4A3E-9045-9F248E00B30A}"/>
              </a:ext>
            </a:extLst>
          </p:cNvPr>
          <p:cNvSpPr>
            <a:spLocks noGrp="1"/>
          </p:cNvSpPr>
          <p:nvPr>
            <p:ph type="sldNum" sz="quarter" idx="12"/>
          </p:nvPr>
        </p:nvSpPr>
        <p:spPr/>
        <p:txBody>
          <a:bodyPr/>
          <a:lstStyle/>
          <a:p>
            <a:fld id="{02CA58EC-35B3-4B7F-B821-3548C4F66869}" type="slidenum">
              <a:rPr lang="en-US" altLang="en-US"/>
              <a:pPr/>
              <a:t>31</a:t>
            </a:fld>
            <a:endParaRPr lang="en-US" altLang="en-US"/>
          </a:p>
        </p:txBody>
      </p:sp>
      <p:sp>
        <p:nvSpPr>
          <p:cNvPr id="11266" name="Rectangle 2">
            <a:extLst>
              <a:ext uri="{FF2B5EF4-FFF2-40B4-BE49-F238E27FC236}">
                <a16:creationId xmlns:a16="http://schemas.microsoft.com/office/drawing/2014/main" id="{BB8F5511-EC53-4AB0-A18B-6ED235CAFFF2}"/>
              </a:ext>
            </a:extLst>
          </p:cNvPr>
          <p:cNvSpPr>
            <a:spLocks noGrp="1" noChangeArrowheads="1"/>
          </p:cNvSpPr>
          <p:nvPr>
            <p:ph type="title"/>
          </p:nvPr>
        </p:nvSpPr>
        <p:spPr>
          <a:xfrm>
            <a:off x="912879" y="136525"/>
            <a:ext cx="5257800" cy="1158851"/>
          </a:xfrm>
        </p:spPr>
        <p:txBody>
          <a:bodyPr>
            <a:normAutofit/>
          </a:bodyPr>
          <a:lstStyle/>
          <a:p>
            <a:r>
              <a:rPr lang="en-US" altLang="en-US" sz="3200" dirty="0">
                <a:latin typeface="+mn-lt"/>
              </a:rPr>
              <a:t>Example: vacuum world</a:t>
            </a:r>
          </a:p>
        </p:txBody>
      </p:sp>
      <p:sp>
        <p:nvSpPr>
          <p:cNvPr id="11267" name="Rectangle 3">
            <a:extLst>
              <a:ext uri="{FF2B5EF4-FFF2-40B4-BE49-F238E27FC236}">
                <a16:creationId xmlns:a16="http://schemas.microsoft.com/office/drawing/2014/main" id="{C86C1000-20E8-44AA-B1A6-D8880518A9CC}"/>
              </a:ext>
            </a:extLst>
          </p:cNvPr>
          <p:cNvSpPr>
            <a:spLocks noGrp="1" noChangeArrowheads="1"/>
          </p:cNvSpPr>
          <p:nvPr>
            <p:ph type="body" idx="1"/>
          </p:nvPr>
        </p:nvSpPr>
        <p:spPr>
          <a:xfrm>
            <a:off x="968823" y="1312606"/>
            <a:ext cx="5145911" cy="4891424"/>
          </a:xfrm>
        </p:spPr>
        <p:txBody>
          <a:bodyPr>
            <a:normAutofit fontScale="92500"/>
          </a:bodyPr>
          <a:lstStyle/>
          <a:p>
            <a:pPr marL="0" indent="0">
              <a:lnSpc>
                <a:spcPct val="100000"/>
              </a:lnSpc>
              <a:spcAft>
                <a:spcPts val="600"/>
              </a:spcAft>
              <a:buNone/>
            </a:pPr>
            <a:r>
              <a:rPr lang="en-US" altLang="en-US" sz="2600" dirty="0">
                <a:solidFill>
                  <a:srgbClr val="FF0000"/>
                </a:solidFill>
                <a:latin typeface="Times New Roman" panose="02020603050405020304" pitchFamily="18" charset="0"/>
                <a:cs typeface="Times New Roman" panose="02020603050405020304" pitchFamily="18" charset="0"/>
              </a:rPr>
              <a:t>Contingency problem</a:t>
            </a:r>
            <a:r>
              <a:rPr lang="en-US" altLang="en-US" sz="2600" dirty="0">
                <a:latin typeface="Times New Roman" panose="02020603050405020304" pitchFamily="18" charset="0"/>
                <a:cs typeface="Times New Roman" panose="02020603050405020304" pitchFamily="18" charset="0"/>
              </a:rPr>
              <a:t> </a:t>
            </a:r>
          </a:p>
          <a:p>
            <a:pPr marL="914400" lvl="1" indent="-457200">
              <a:lnSpc>
                <a:spcPct val="100000"/>
              </a:lnSpc>
              <a:spcAft>
                <a:spcPts val="600"/>
              </a:spcAft>
            </a:pPr>
            <a:r>
              <a:rPr lang="en-US" altLang="en-US" sz="2600" dirty="0">
                <a:latin typeface="Times New Roman" panose="02020603050405020304" pitchFamily="18" charset="0"/>
                <a:cs typeface="Times New Roman" panose="02020603050405020304" pitchFamily="18" charset="0"/>
              </a:rPr>
              <a:t>*Nondeterministic: </a:t>
            </a:r>
            <a:r>
              <a:rPr lang="en-US" altLang="en-US" sz="2600" i="1" dirty="0">
                <a:latin typeface="Times New Roman" panose="02020603050405020304" pitchFamily="18" charset="0"/>
                <a:cs typeface="Times New Roman" panose="02020603050405020304" pitchFamily="18" charset="0"/>
              </a:rPr>
              <a:t>Suck</a:t>
            </a:r>
            <a:r>
              <a:rPr lang="en-US" altLang="en-US" sz="2600" dirty="0">
                <a:latin typeface="Times New Roman" panose="02020603050405020304" pitchFamily="18" charset="0"/>
                <a:cs typeface="Times New Roman" panose="02020603050405020304" pitchFamily="18" charset="0"/>
              </a:rPr>
              <a:t> may </a:t>
            </a:r>
            <a:br>
              <a:rPr lang="en-US" altLang="en-US" sz="2600" dirty="0">
                <a:latin typeface="Times New Roman" panose="02020603050405020304" pitchFamily="18" charset="0"/>
                <a:cs typeface="Times New Roman" panose="02020603050405020304" pitchFamily="18" charset="0"/>
              </a:rPr>
            </a:br>
            <a:r>
              <a:rPr lang="en-US" altLang="en-US" sz="2600" dirty="0">
                <a:latin typeface="Times New Roman" panose="02020603050405020304" pitchFamily="18" charset="0"/>
                <a:cs typeface="Times New Roman" panose="02020603050405020304" pitchFamily="18" charset="0"/>
              </a:rPr>
              <a:t>dirty a clean carpet (i.e., </a:t>
            </a:r>
            <a:r>
              <a:rPr lang="en-US" altLang="en-US" sz="2600" i="1" dirty="0">
                <a:latin typeface="Times New Roman" panose="02020603050405020304" pitchFamily="18" charset="0"/>
                <a:cs typeface="Times New Roman" panose="02020603050405020304" pitchFamily="18" charset="0"/>
              </a:rPr>
              <a:t>Suck</a:t>
            </a:r>
            <a:r>
              <a:rPr lang="en-US" altLang="en-US" sz="2600" dirty="0">
                <a:latin typeface="Times New Roman" panose="02020603050405020304" pitchFamily="18" charset="0"/>
                <a:cs typeface="Times New Roman" panose="02020603050405020304" pitchFamily="18" charset="0"/>
              </a:rPr>
              <a:t> occasionally fails).</a:t>
            </a:r>
            <a:r>
              <a:rPr lang="en-US" sz="2800" dirty="0">
                <a:solidFill>
                  <a:schemeClr val="dk1"/>
                </a:solidFill>
                <a:latin typeface="Times New Roman" panose="02020603050405020304" pitchFamily="18" charset="0"/>
                <a:cs typeface="Times New Roman" panose="02020603050405020304" pitchFamily="18" charset="0"/>
              </a:rPr>
              <a:t> </a:t>
            </a:r>
          </a:p>
          <a:p>
            <a:pPr marL="914400" lvl="1" indent="-457200">
              <a:lnSpc>
                <a:spcPct val="100000"/>
              </a:lnSpc>
              <a:spcAft>
                <a:spcPts val="600"/>
              </a:spcAft>
            </a:pPr>
            <a:r>
              <a:rPr lang="en-US" altLang="en-US" sz="2600" dirty="0">
                <a:latin typeface="Times New Roman" panose="02020603050405020304" pitchFamily="18" charset="0"/>
                <a:cs typeface="Times New Roman" panose="02020603050405020304" pitchFamily="18" charset="0"/>
              </a:rPr>
              <a:t>Partially observable: location, dirt at the current location (i.e., local sensing: </a:t>
            </a:r>
            <a:r>
              <a:rPr lang="en-US" altLang="en-US" sz="2600" i="1" dirty="0">
                <a:latin typeface="Times New Roman" panose="02020603050405020304" pitchFamily="18" charset="0"/>
                <a:cs typeface="Times New Roman" panose="02020603050405020304" pitchFamily="18" charset="0"/>
              </a:rPr>
              <a:t>dirt</a:t>
            </a:r>
            <a:r>
              <a:rPr lang="en-US" altLang="en-US" sz="2600" dirty="0">
                <a:latin typeface="Times New Roman" panose="02020603050405020304" pitchFamily="18" charset="0"/>
                <a:cs typeface="Times New Roman" panose="02020603050405020304" pitchFamily="18" charset="0"/>
              </a:rPr>
              <a:t>, location).</a:t>
            </a:r>
          </a:p>
          <a:p>
            <a:pPr marL="914400" lvl="1" indent="-457200">
              <a:lnSpc>
                <a:spcPct val="100000"/>
              </a:lnSpc>
              <a:spcAft>
                <a:spcPts val="600"/>
              </a:spcAft>
            </a:pPr>
            <a:r>
              <a:rPr lang="en-US" altLang="en-US" sz="2600" dirty="0">
                <a:solidFill>
                  <a:srgbClr val="0000FF"/>
                </a:solidFill>
                <a:latin typeface="Times New Roman" panose="02020603050405020304" pitchFamily="18" charset="0"/>
                <a:cs typeface="Times New Roman" panose="02020603050405020304" pitchFamily="18" charset="0"/>
              </a:rPr>
              <a:t>Percept: </a:t>
            </a:r>
            <a:r>
              <a:rPr lang="en-US" altLang="en-US" sz="2600" i="1" dirty="0">
                <a:solidFill>
                  <a:srgbClr val="0000FF"/>
                </a:solidFill>
                <a:latin typeface="Times New Roman" panose="02020603050405020304" pitchFamily="18" charset="0"/>
                <a:cs typeface="Times New Roman" panose="02020603050405020304" pitchFamily="18" charset="0"/>
              </a:rPr>
              <a:t>[L, Clean],</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a:latin typeface="Times New Roman" panose="02020603050405020304" pitchFamily="18" charset="0"/>
                <a:cs typeface="Times New Roman" panose="02020603050405020304" pitchFamily="18" charset="0"/>
              </a:rPr>
              <a:t>i.e., start in state = 5 or state = 7. The initial state = {5, 7}</a:t>
            </a:r>
          </a:p>
          <a:p>
            <a:pPr marL="0" lvl="1" indent="0">
              <a:lnSpc>
                <a:spcPct val="100000"/>
              </a:lnSpc>
              <a:spcAft>
                <a:spcPts val="600"/>
              </a:spcAft>
              <a:buNone/>
            </a:pPr>
            <a:r>
              <a:rPr lang="en-US" altLang="en-US" sz="2600" dirty="0">
                <a:solidFill>
                  <a:srgbClr val="CC0099"/>
                </a:solidFill>
                <a:latin typeface="Times New Roman" panose="02020603050405020304" pitchFamily="18" charset="0"/>
                <a:cs typeface="Times New Roman" panose="02020603050405020304" pitchFamily="18" charset="0"/>
              </a:rPr>
              <a:t>Solution? </a:t>
            </a:r>
            <a:r>
              <a:rPr lang="en-US" altLang="en-US" sz="2800" i="1" dirty="0">
                <a:latin typeface="Times New Roman" panose="02020603050405020304" pitchFamily="18" charset="0"/>
                <a:cs typeface="Times New Roman" panose="02020603050405020304" pitchFamily="18" charset="0"/>
              </a:rPr>
              <a:t>[Right, </a:t>
            </a:r>
            <a:r>
              <a:rPr lang="en-US" altLang="en-US" sz="2800" b="1" dirty="0">
                <a:latin typeface="Times New Roman" panose="02020603050405020304" pitchFamily="18" charset="0"/>
                <a:cs typeface="Times New Roman" panose="02020603050405020304" pitchFamily="18" charset="0"/>
              </a:rPr>
              <a:t>if</a:t>
            </a:r>
            <a:r>
              <a:rPr lang="en-US" altLang="en-US" sz="2800" i="1" dirty="0">
                <a:latin typeface="Times New Roman" panose="02020603050405020304" pitchFamily="18" charset="0"/>
                <a:cs typeface="Times New Roman" panose="02020603050405020304" pitchFamily="18" charset="0"/>
              </a:rPr>
              <a:t> dirt </a:t>
            </a:r>
            <a:r>
              <a:rPr lang="en-US" altLang="en-US" sz="2800" b="1" dirty="0">
                <a:latin typeface="Times New Roman" panose="02020603050405020304" pitchFamily="18" charset="0"/>
                <a:cs typeface="Times New Roman" panose="02020603050405020304" pitchFamily="18" charset="0"/>
              </a:rPr>
              <a:t>then</a:t>
            </a:r>
            <a:r>
              <a:rPr lang="en-US" altLang="en-US" sz="2800" b="1" i="1" dirty="0">
                <a:latin typeface="Times New Roman" panose="02020603050405020304" pitchFamily="18" charset="0"/>
                <a:cs typeface="Times New Roman" panose="02020603050405020304" pitchFamily="18" charset="0"/>
              </a:rPr>
              <a:t> </a:t>
            </a:r>
            <a:r>
              <a:rPr lang="en-US" altLang="en-US" sz="2800" i="1" dirty="0">
                <a:latin typeface="Times New Roman" panose="02020603050405020304" pitchFamily="18" charset="0"/>
                <a:cs typeface="Times New Roman" panose="02020603050405020304" pitchFamily="18" charset="0"/>
              </a:rPr>
              <a:t>Suck]</a:t>
            </a:r>
            <a:endParaRPr lang="en-US" altLang="en-US" dirty="0"/>
          </a:p>
        </p:txBody>
      </p:sp>
      <p:pic>
        <p:nvPicPr>
          <p:cNvPr id="11270" name="Picture 6" descr="vacuum2-space">
            <a:extLst>
              <a:ext uri="{FF2B5EF4-FFF2-40B4-BE49-F238E27FC236}">
                <a16:creationId xmlns:a16="http://schemas.microsoft.com/office/drawing/2014/main" id="{F66EB67E-9AF9-40F7-9FCC-3132E0C50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312606"/>
            <a:ext cx="5401984" cy="468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37461D95-D824-47B3-B095-9A3CBE17326A}"/>
              </a:ext>
            </a:extLst>
          </p:cNvPr>
          <p:cNvSpPr/>
          <p:nvPr/>
        </p:nvSpPr>
        <p:spPr>
          <a:xfrm>
            <a:off x="1465007" y="6241064"/>
            <a:ext cx="8111612" cy="369332"/>
          </a:xfrm>
          <a:prstGeom prst="rect">
            <a:avLst/>
          </a:prstGeom>
        </p:spPr>
        <p:txBody>
          <a:bodyPr wrap="square">
            <a:spAutoFit/>
          </a:bodyPr>
          <a:lstStyle/>
          <a:p>
            <a:pPr lvl="0">
              <a:defRPr/>
            </a:pPr>
            <a:r>
              <a:rPr lang="en-US" altLang="en-US" dirty="0">
                <a:latin typeface="Times New Roman" panose="02020603050405020304" pitchFamily="18" charset="0"/>
                <a:cs typeface="Times New Roman" panose="02020603050405020304" pitchFamily="18" charset="0"/>
              </a:rPr>
              <a:t>*Nondeterministic: </a:t>
            </a:r>
            <a:r>
              <a:rPr lang="en-US" dirty="0">
                <a:solidFill>
                  <a:schemeClr val="dk1"/>
                </a:solidFill>
                <a:latin typeface="Times New Roman" panose="02020603050405020304" pitchFamily="18" charset="0"/>
                <a:cs typeface="Times New Roman" panose="02020603050405020304" pitchFamily="18" charset="0"/>
              </a:rPr>
              <a:t>actions have possible outcomes without any attached probabilities</a:t>
            </a:r>
          </a:p>
        </p:txBody>
      </p:sp>
      <p:cxnSp>
        <p:nvCxnSpPr>
          <p:cNvPr id="4" name="Straight Arrow Connector 3">
            <a:extLst>
              <a:ext uri="{FF2B5EF4-FFF2-40B4-BE49-F238E27FC236}">
                <a16:creationId xmlns:a16="http://schemas.microsoft.com/office/drawing/2014/main" id="{3383BEF6-9C81-252C-4091-9337C62392B4}"/>
              </a:ext>
            </a:extLst>
          </p:cNvPr>
          <p:cNvCxnSpPr/>
          <p:nvPr/>
        </p:nvCxnSpPr>
        <p:spPr>
          <a:xfrm>
            <a:off x="6497619" y="3636085"/>
            <a:ext cx="301214" cy="41954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C41D61B-CB17-9F7B-14ED-912E8A696A40}"/>
              </a:ext>
            </a:extLst>
          </p:cNvPr>
          <p:cNvCxnSpPr/>
          <p:nvPr/>
        </p:nvCxnSpPr>
        <p:spPr>
          <a:xfrm>
            <a:off x="6497619" y="4928795"/>
            <a:ext cx="301214" cy="419548"/>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57E315C-ECB7-1DF4-7833-7EFEF8D234B2}"/>
              </a:ext>
            </a:extLst>
          </p:cNvPr>
          <p:cNvCxnSpPr>
            <a:cxnSpLocks/>
          </p:cNvCxnSpPr>
          <p:nvPr/>
        </p:nvCxnSpPr>
        <p:spPr>
          <a:xfrm>
            <a:off x="8814996" y="5553699"/>
            <a:ext cx="619461" cy="0"/>
          </a:xfrm>
          <a:prstGeom prst="straightConnector1">
            <a:avLst/>
          </a:prstGeom>
          <a:ln w="5715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7C7E6ED-1073-371F-351D-EBE7FEA4BACD}"/>
              </a:ext>
            </a:extLst>
          </p:cNvPr>
          <p:cNvCxnSpPr>
            <a:cxnSpLocks/>
          </p:cNvCxnSpPr>
          <p:nvPr/>
        </p:nvCxnSpPr>
        <p:spPr>
          <a:xfrm>
            <a:off x="8814996" y="4218791"/>
            <a:ext cx="61946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BB827A4-7972-34AA-5986-BEF9A522767A}"/>
              </a:ext>
            </a:extLst>
          </p:cNvPr>
          <p:cNvCxnSpPr>
            <a:cxnSpLocks/>
          </p:cNvCxnSpPr>
          <p:nvPr/>
        </p:nvCxnSpPr>
        <p:spPr>
          <a:xfrm>
            <a:off x="11201662" y="4708263"/>
            <a:ext cx="21515" cy="43030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190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9CFE0A8E-BE9D-46EF-B055-E800A8EB9972}"/>
              </a:ext>
            </a:extLst>
          </p:cNvPr>
          <p:cNvSpPr>
            <a:spLocks noGrp="1"/>
          </p:cNvSpPr>
          <p:nvPr>
            <p:ph type="sldNum" sz="quarter" idx="12"/>
          </p:nvPr>
        </p:nvSpPr>
        <p:spPr/>
        <p:txBody>
          <a:bodyPr/>
          <a:lstStyle/>
          <a:p>
            <a:fld id="{0A294204-51D7-481C-8D91-730A36D91F9B}" type="slidenum">
              <a:rPr lang="en-US" altLang="en-US"/>
              <a:pPr/>
              <a:t>32</a:t>
            </a:fld>
            <a:endParaRPr lang="en-US" altLang="en-US"/>
          </a:p>
        </p:txBody>
      </p:sp>
      <p:sp>
        <p:nvSpPr>
          <p:cNvPr id="15362" name="Rectangle 2">
            <a:extLst>
              <a:ext uri="{FF2B5EF4-FFF2-40B4-BE49-F238E27FC236}">
                <a16:creationId xmlns:a16="http://schemas.microsoft.com/office/drawing/2014/main" id="{03F9429A-CFFE-4FAA-A454-0393E54FDF7F}"/>
              </a:ext>
            </a:extLst>
          </p:cNvPr>
          <p:cNvSpPr>
            <a:spLocks noGrp="1" noChangeArrowheads="1"/>
          </p:cNvSpPr>
          <p:nvPr>
            <p:ph type="title"/>
          </p:nvPr>
        </p:nvSpPr>
        <p:spPr>
          <a:xfrm>
            <a:off x="678426" y="95249"/>
            <a:ext cx="7403691" cy="878145"/>
          </a:xfrm>
        </p:spPr>
        <p:txBody>
          <a:bodyPr>
            <a:normAutofit fontScale="90000"/>
          </a:bodyPr>
          <a:lstStyle/>
          <a:p>
            <a:r>
              <a:rPr lang="en-US" altLang="en-US" sz="3600" dirty="0">
                <a:latin typeface="Times New Roman" panose="02020603050405020304" pitchFamily="18" charset="0"/>
                <a:cs typeface="Times New Roman" panose="02020603050405020304" pitchFamily="18" charset="0"/>
              </a:rPr>
              <a:t>Example: Vacuum world </a:t>
            </a:r>
            <a:r>
              <a:rPr lang="en-US" altLang="en-US" sz="3600" i="1" dirty="0">
                <a:latin typeface="Times New Roman" panose="02020603050405020304" pitchFamily="18" charset="0"/>
                <a:cs typeface="Times New Roman" panose="02020603050405020304" pitchFamily="18" charset="0"/>
              </a:rPr>
              <a:t>state space </a:t>
            </a:r>
            <a:r>
              <a:rPr lang="en-US" altLang="en-US" sz="3600" dirty="0">
                <a:latin typeface="Times New Roman" panose="02020603050405020304" pitchFamily="18" charset="0"/>
                <a:cs typeface="Times New Roman" panose="02020603050405020304" pitchFamily="18" charset="0"/>
              </a:rPr>
              <a:t>graph</a:t>
            </a:r>
          </a:p>
        </p:txBody>
      </p:sp>
      <p:sp>
        <p:nvSpPr>
          <p:cNvPr id="15363" name="Rectangle 3">
            <a:extLst>
              <a:ext uri="{FF2B5EF4-FFF2-40B4-BE49-F238E27FC236}">
                <a16:creationId xmlns:a16="http://schemas.microsoft.com/office/drawing/2014/main" id="{D1066C00-FA4C-47F2-8BA4-5CEAA9F9DE8F}"/>
              </a:ext>
            </a:extLst>
          </p:cNvPr>
          <p:cNvSpPr>
            <a:spLocks noGrp="1" noChangeArrowheads="1"/>
          </p:cNvSpPr>
          <p:nvPr>
            <p:ph type="body" idx="1"/>
          </p:nvPr>
        </p:nvSpPr>
        <p:spPr/>
        <p:txBody>
          <a:bodyPr>
            <a:normAutofit lnSpcReduction="10000"/>
          </a:bodyPr>
          <a:lstStyle/>
          <a:p>
            <a:pPr>
              <a:lnSpc>
                <a:spcPct val="80000"/>
              </a:lnSpc>
            </a:pPr>
            <a:endParaRPr lang="en-US" altLang="en-US" sz="3600" dirty="0"/>
          </a:p>
          <a:p>
            <a:pPr>
              <a:lnSpc>
                <a:spcPct val="80000"/>
              </a:lnSpc>
            </a:pPr>
            <a:endParaRPr lang="en-US" altLang="en-US" sz="3600" dirty="0"/>
          </a:p>
          <a:p>
            <a:pPr lvl="1">
              <a:lnSpc>
                <a:spcPct val="80000"/>
              </a:lnSpc>
            </a:pPr>
            <a:endParaRPr lang="en-US" altLang="en-US" sz="3200" dirty="0"/>
          </a:p>
          <a:p>
            <a:pPr lvl="1">
              <a:lnSpc>
                <a:spcPct val="80000"/>
              </a:lnSpc>
            </a:pPr>
            <a:endParaRPr lang="en-US" altLang="en-US" sz="3200" dirty="0"/>
          </a:p>
          <a:p>
            <a:pPr>
              <a:lnSpc>
                <a:spcPct val="80000"/>
              </a:lnSpc>
            </a:pPr>
            <a:endParaRPr lang="en-US" altLang="en-US" sz="3600" dirty="0"/>
          </a:p>
          <a:p>
            <a:pPr marL="461963" indent="-461963">
              <a:lnSpc>
                <a:spcPct val="80000"/>
              </a:lnSpc>
            </a:pPr>
            <a:r>
              <a:rPr lang="en-US" altLang="en-US" dirty="0">
                <a:solidFill>
                  <a:srgbClr val="CC0099"/>
                </a:solidFill>
                <a:latin typeface="Times New Roman" panose="02020603050405020304" pitchFamily="18" charset="0"/>
                <a:cs typeface="Times New Roman" panose="02020603050405020304" pitchFamily="18" charset="0"/>
              </a:rPr>
              <a:t>states?</a:t>
            </a:r>
          </a:p>
          <a:p>
            <a:pPr marL="461963" indent="-461963">
              <a:lnSpc>
                <a:spcPct val="80000"/>
              </a:lnSpc>
            </a:pPr>
            <a:r>
              <a:rPr lang="en-US" altLang="en-US" dirty="0">
                <a:solidFill>
                  <a:srgbClr val="CC0099"/>
                </a:solidFill>
                <a:latin typeface="Times New Roman" panose="02020603050405020304" pitchFamily="18" charset="0"/>
                <a:cs typeface="Times New Roman" panose="02020603050405020304" pitchFamily="18" charset="0"/>
              </a:rPr>
              <a:t>actions?</a:t>
            </a:r>
          </a:p>
          <a:p>
            <a:pPr marL="461963" indent="-461963">
              <a:lnSpc>
                <a:spcPct val="80000"/>
              </a:lnSpc>
            </a:pPr>
            <a:r>
              <a:rPr lang="en-US" altLang="en-US" dirty="0">
                <a:solidFill>
                  <a:srgbClr val="CC0099"/>
                </a:solidFill>
                <a:latin typeface="Times New Roman" panose="02020603050405020304" pitchFamily="18" charset="0"/>
                <a:cs typeface="Times New Roman" panose="02020603050405020304" pitchFamily="18" charset="0"/>
              </a:rPr>
              <a:t>goal test?</a:t>
            </a:r>
          </a:p>
          <a:p>
            <a:pPr marL="461963" indent="-461963">
              <a:lnSpc>
                <a:spcPct val="80000"/>
              </a:lnSpc>
            </a:pPr>
            <a:r>
              <a:rPr lang="en-US" altLang="en-US" dirty="0">
                <a:solidFill>
                  <a:srgbClr val="CC0099"/>
                </a:solidFill>
                <a:latin typeface="Times New Roman" panose="02020603050405020304" pitchFamily="18" charset="0"/>
                <a:cs typeface="Times New Roman" panose="02020603050405020304" pitchFamily="18" charset="0"/>
              </a:rPr>
              <a:t>path cost?</a:t>
            </a:r>
            <a:endParaRPr lang="en-US" altLang="en-US" dirty="0">
              <a:solidFill>
                <a:srgbClr val="CC0099"/>
              </a:solidFill>
            </a:endParaRPr>
          </a:p>
        </p:txBody>
      </p:sp>
      <p:pic>
        <p:nvPicPr>
          <p:cNvPr id="15364" name="Picture 4" descr="vacuum2-paths">
            <a:extLst>
              <a:ext uri="{FF2B5EF4-FFF2-40B4-BE49-F238E27FC236}">
                <a16:creationId xmlns:a16="http://schemas.microsoft.com/office/drawing/2014/main" id="{1C476A43-F9CF-445F-81DA-17C6A3BC7A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6381" y="1458451"/>
            <a:ext cx="8818946" cy="424016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0F78860-BC1F-40BA-90BE-7A4E8CD51C39}"/>
              </a:ext>
            </a:extLst>
          </p:cNvPr>
          <p:cNvSpPr txBox="1"/>
          <p:nvPr/>
        </p:nvSpPr>
        <p:spPr>
          <a:xfrm>
            <a:off x="2787445" y="5890478"/>
            <a:ext cx="8566355" cy="830997"/>
          </a:xfrm>
          <a:prstGeom prst="rect">
            <a:avLst/>
          </a:prstGeom>
          <a:noFill/>
        </p:spPr>
        <p:txBody>
          <a:bodyPr wrap="square" rtlCol="0">
            <a:spAutoFit/>
          </a:bodyPr>
          <a:lstStyle/>
          <a:p>
            <a:r>
              <a:rPr lang="en-US" sz="2400" dirty="0"/>
              <a:t>Fig 3.3  The state space for the vacuum world. Links denote actions: L = </a:t>
            </a:r>
            <a:r>
              <a:rPr lang="en-US" sz="2400" dirty="0">
                <a:latin typeface="Eras Medium ITC" panose="020B0602030504020804" pitchFamily="34" charset="0"/>
              </a:rPr>
              <a:t>Left</a:t>
            </a:r>
            <a:r>
              <a:rPr lang="en-US" sz="2400" dirty="0"/>
              <a:t>, R = </a:t>
            </a:r>
            <a:r>
              <a:rPr lang="en-US" sz="2400" dirty="0">
                <a:latin typeface="Eras Medium ITC" panose="020B0602030504020804" pitchFamily="34" charset="0"/>
              </a:rPr>
              <a:t>Right</a:t>
            </a:r>
            <a:r>
              <a:rPr lang="en-US" sz="2400" dirty="0"/>
              <a:t>, S = </a:t>
            </a:r>
            <a:r>
              <a:rPr lang="en-US" sz="2400" dirty="0">
                <a:latin typeface="Eras Medium ITC" panose="020B0602030504020804" pitchFamily="34" charset="0"/>
              </a:rPr>
              <a:t>Suck</a:t>
            </a:r>
            <a:r>
              <a:rPr lang="en-US" sz="2400" dirty="0"/>
              <a:t>.</a:t>
            </a:r>
          </a:p>
        </p:txBody>
      </p:sp>
      <p:sp>
        <p:nvSpPr>
          <p:cNvPr id="3" name="TextBox 2">
            <a:extLst>
              <a:ext uri="{FF2B5EF4-FFF2-40B4-BE49-F238E27FC236}">
                <a16:creationId xmlns:a16="http://schemas.microsoft.com/office/drawing/2014/main" id="{CC6103B6-E1E4-066E-3C81-1AB97130F78D}"/>
              </a:ext>
            </a:extLst>
          </p:cNvPr>
          <p:cNvSpPr txBox="1"/>
          <p:nvPr/>
        </p:nvSpPr>
        <p:spPr>
          <a:xfrm>
            <a:off x="6250192" y="1215614"/>
            <a:ext cx="322730" cy="369332"/>
          </a:xfrm>
          <a:prstGeom prst="rect">
            <a:avLst/>
          </a:prstGeom>
          <a:noFill/>
        </p:spPr>
        <p:txBody>
          <a:bodyPr wrap="square" rtlCol="0">
            <a:spAutoFit/>
          </a:bodyPr>
          <a:lstStyle/>
          <a:p>
            <a:r>
              <a:rPr lang="en-US" dirty="0"/>
              <a:t>1</a:t>
            </a:r>
          </a:p>
        </p:txBody>
      </p:sp>
      <p:sp>
        <p:nvSpPr>
          <p:cNvPr id="5" name="TextBox 4">
            <a:extLst>
              <a:ext uri="{FF2B5EF4-FFF2-40B4-BE49-F238E27FC236}">
                <a16:creationId xmlns:a16="http://schemas.microsoft.com/office/drawing/2014/main" id="{E46A1B8F-F902-E6D3-222D-ED8516E23528}"/>
              </a:ext>
            </a:extLst>
          </p:cNvPr>
          <p:cNvSpPr txBox="1"/>
          <p:nvPr/>
        </p:nvSpPr>
        <p:spPr>
          <a:xfrm>
            <a:off x="8082117" y="1183642"/>
            <a:ext cx="344244" cy="369332"/>
          </a:xfrm>
          <a:prstGeom prst="rect">
            <a:avLst/>
          </a:prstGeom>
          <a:noFill/>
        </p:spPr>
        <p:txBody>
          <a:bodyPr wrap="square" rtlCol="0">
            <a:spAutoFit/>
          </a:bodyPr>
          <a:lstStyle/>
          <a:p>
            <a:r>
              <a:rPr lang="en-US" dirty="0"/>
              <a:t>2</a:t>
            </a:r>
          </a:p>
        </p:txBody>
      </p:sp>
      <p:sp>
        <p:nvSpPr>
          <p:cNvPr id="6" name="TextBox 5">
            <a:extLst>
              <a:ext uri="{FF2B5EF4-FFF2-40B4-BE49-F238E27FC236}">
                <a16:creationId xmlns:a16="http://schemas.microsoft.com/office/drawing/2014/main" id="{9D26D531-8B4D-47F2-12C2-40715983484E}"/>
              </a:ext>
            </a:extLst>
          </p:cNvPr>
          <p:cNvSpPr txBox="1"/>
          <p:nvPr/>
        </p:nvSpPr>
        <p:spPr>
          <a:xfrm>
            <a:off x="8254239" y="2605143"/>
            <a:ext cx="344244" cy="369332"/>
          </a:xfrm>
          <a:prstGeom prst="rect">
            <a:avLst/>
          </a:prstGeom>
          <a:noFill/>
        </p:spPr>
        <p:txBody>
          <a:bodyPr wrap="square" rtlCol="0">
            <a:spAutoFit/>
          </a:bodyPr>
          <a:lstStyle/>
          <a:p>
            <a:r>
              <a:rPr lang="en-US" dirty="0"/>
              <a:t>3</a:t>
            </a:r>
          </a:p>
        </p:txBody>
      </p:sp>
      <p:sp>
        <p:nvSpPr>
          <p:cNvPr id="8" name="TextBox 7">
            <a:extLst>
              <a:ext uri="{FF2B5EF4-FFF2-40B4-BE49-F238E27FC236}">
                <a16:creationId xmlns:a16="http://schemas.microsoft.com/office/drawing/2014/main" id="{5000AB06-F37C-2718-9A8F-F2827BBC661D}"/>
              </a:ext>
            </a:extLst>
          </p:cNvPr>
          <p:cNvSpPr txBox="1"/>
          <p:nvPr/>
        </p:nvSpPr>
        <p:spPr>
          <a:xfrm>
            <a:off x="10584542" y="2623826"/>
            <a:ext cx="344244" cy="369332"/>
          </a:xfrm>
          <a:prstGeom prst="rect">
            <a:avLst/>
          </a:prstGeom>
          <a:noFill/>
        </p:spPr>
        <p:txBody>
          <a:bodyPr wrap="square" rtlCol="0">
            <a:spAutoFit/>
          </a:bodyPr>
          <a:lstStyle/>
          <a:p>
            <a:r>
              <a:rPr lang="en-US" dirty="0"/>
              <a:t>4</a:t>
            </a:r>
          </a:p>
        </p:txBody>
      </p:sp>
      <p:sp>
        <p:nvSpPr>
          <p:cNvPr id="9" name="TextBox 8">
            <a:extLst>
              <a:ext uri="{FF2B5EF4-FFF2-40B4-BE49-F238E27FC236}">
                <a16:creationId xmlns:a16="http://schemas.microsoft.com/office/drawing/2014/main" id="{9112DD9D-2523-31E8-3BF9-49053C139F4C}"/>
              </a:ext>
            </a:extLst>
          </p:cNvPr>
          <p:cNvSpPr txBox="1"/>
          <p:nvPr/>
        </p:nvSpPr>
        <p:spPr>
          <a:xfrm>
            <a:off x="3765640" y="2605143"/>
            <a:ext cx="344244" cy="369332"/>
          </a:xfrm>
          <a:prstGeom prst="rect">
            <a:avLst/>
          </a:prstGeom>
          <a:noFill/>
        </p:spPr>
        <p:txBody>
          <a:bodyPr wrap="square" rtlCol="0">
            <a:spAutoFit/>
          </a:bodyPr>
          <a:lstStyle/>
          <a:p>
            <a:r>
              <a:rPr lang="en-US" dirty="0"/>
              <a:t>5</a:t>
            </a:r>
          </a:p>
        </p:txBody>
      </p:sp>
      <p:sp>
        <p:nvSpPr>
          <p:cNvPr id="10" name="TextBox 9">
            <a:extLst>
              <a:ext uri="{FF2B5EF4-FFF2-40B4-BE49-F238E27FC236}">
                <a16:creationId xmlns:a16="http://schemas.microsoft.com/office/drawing/2014/main" id="{631C4D31-2628-6EDE-5E6F-62CDDDE61277}"/>
              </a:ext>
            </a:extLst>
          </p:cNvPr>
          <p:cNvSpPr txBox="1"/>
          <p:nvPr/>
        </p:nvSpPr>
        <p:spPr>
          <a:xfrm>
            <a:off x="5945336" y="2623826"/>
            <a:ext cx="344244" cy="369332"/>
          </a:xfrm>
          <a:prstGeom prst="rect">
            <a:avLst/>
          </a:prstGeom>
          <a:noFill/>
        </p:spPr>
        <p:txBody>
          <a:bodyPr wrap="square" rtlCol="0">
            <a:spAutoFit/>
          </a:bodyPr>
          <a:lstStyle/>
          <a:p>
            <a:r>
              <a:rPr lang="en-US" dirty="0"/>
              <a:t>6</a:t>
            </a:r>
          </a:p>
        </p:txBody>
      </p:sp>
      <p:sp>
        <p:nvSpPr>
          <p:cNvPr id="11" name="TextBox 10">
            <a:extLst>
              <a:ext uri="{FF2B5EF4-FFF2-40B4-BE49-F238E27FC236}">
                <a16:creationId xmlns:a16="http://schemas.microsoft.com/office/drawing/2014/main" id="{4718828D-5FC4-14F9-A863-D794C3DDA391}"/>
              </a:ext>
            </a:extLst>
          </p:cNvPr>
          <p:cNvSpPr txBox="1"/>
          <p:nvPr/>
        </p:nvSpPr>
        <p:spPr>
          <a:xfrm>
            <a:off x="5945336" y="4161219"/>
            <a:ext cx="344244" cy="369332"/>
          </a:xfrm>
          <a:prstGeom prst="rect">
            <a:avLst/>
          </a:prstGeom>
          <a:noFill/>
        </p:spPr>
        <p:txBody>
          <a:bodyPr wrap="square" rtlCol="0">
            <a:spAutoFit/>
          </a:bodyPr>
          <a:lstStyle/>
          <a:p>
            <a:r>
              <a:rPr lang="en-US" dirty="0"/>
              <a:t>7</a:t>
            </a:r>
          </a:p>
        </p:txBody>
      </p:sp>
      <p:sp>
        <p:nvSpPr>
          <p:cNvPr id="12" name="TextBox 11">
            <a:extLst>
              <a:ext uri="{FF2B5EF4-FFF2-40B4-BE49-F238E27FC236}">
                <a16:creationId xmlns:a16="http://schemas.microsoft.com/office/drawing/2014/main" id="{F02B9C61-BD81-6229-C485-D3FC1BCDE9C5}"/>
              </a:ext>
            </a:extLst>
          </p:cNvPr>
          <p:cNvSpPr txBox="1"/>
          <p:nvPr/>
        </p:nvSpPr>
        <p:spPr>
          <a:xfrm>
            <a:off x="8305324" y="4151877"/>
            <a:ext cx="344244"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284015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F035B2F-8C56-425B-BB91-C1C97097C856}"/>
              </a:ext>
            </a:extLst>
          </p:cNvPr>
          <p:cNvSpPr>
            <a:spLocks noGrp="1"/>
          </p:cNvSpPr>
          <p:nvPr>
            <p:ph type="sldNum" sz="quarter" idx="12"/>
          </p:nvPr>
        </p:nvSpPr>
        <p:spPr/>
        <p:txBody>
          <a:bodyPr/>
          <a:lstStyle/>
          <a:p>
            <a:fld id="{C386BF8C-8580-4416-9798-5D79CB3715FE}" type="slidenum">
              <a:rPr lang="en-US" altLang="en-US"/>
              <a:pPr/>
              <a:t>33</a:t>
            </a:fld>
            <a:endParaRPr lang="en-US" altLang="en-US"/>
          </a:p>
        </p:txBody>
      </p:sp>
      <p:sp>
        <p:nvSpPr>
          <p:cNvPr id="70658" name="Rectangle 2">
            <a:extLst>
              <a:ext uri="{FF2B5EF4-FFF2-40B4-BE49-F238E27FC236}">
                <a16:creationId xmlns:a16="http://schemas.microsoft.com/office/drawing/2014/main" id="{F439FDBE-EC7C-47EE-9536-DD3ADA44E8EF}"/>
              </a:ext>
            </a:extLst>
          </p:cNvPr>
          <p:cNvSpPr>
            <a:spLocks noGrp="1" noChangeArrowheads="1"/>
          </p:cNvSpPr>
          <p:nvPr>
            <p:ph type="title"/>
          </p:nvPr>
        </p:nvSpPr>
        <p:spPr>
          <a:xfrm>
            <a:off x="631721" y="52927"/>
            <a:ext cx="7343235" cy="1035094"/>
          </a:xfrm>
        </p:spPr>
        <p:txBody>
          <a:bodyPr>
            <a:normAutofit fontScale="90000"/>
          </a:bodyPr>
          <a:lstStyle/>
          <a:p>
            <a:r>
              <a:rPr lang="en-US" altLang="en-US" sz="3600" dirty="0">
                <a:latin typeface="+mn-lt"/>
              </a:rPr>
              <a:t>Example: Vacuum world state space graph</a:t>
            </a:r>
          </a:p>
        </p:txBody>
      </p:sp>
      <p:pic>
        <p:nvPicPr>
          <p:cNvPr id="70660" name="Picture 4" descr="vacuum2-paths">
            <a:extLst>
              <a:ext uri="{FF2B5EF4-FFF2-40B4-BE49-F238E27FC236}">
                <a16:creationId xmlns:a16="http://schemas.microsoft.com/office/drawing/2014/main" id="{764D454A-3C3F-455C-A703-FBA8DAAA8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847" y="961264"/>
            <a:ext cx="7858432" cy="510825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 name="Rectangle 3">
                <a:extLst>
                  <a:ext uri="{FF2B5EF4-FFF2-40B4-BE49-F238E27FC236}">
                    <a16:creationId xmlns:a16="http://schemas.microsoft.com/office/drawing/2014/main" id="{A301B157-DDE7-4981-A3B4-BD25DC6B36C6}"/>
                  </a:ext>
                </a:extLst>
              </p:cNvPr>
              <p:cNvSpPr txBox="1">
                <a:spLocks noChangeArrowheads="1"/>
              </p:cNvSpPr>
              <p:nvPr/>
            </p:nvSpPr>
            <p:spPr>
              <a:xfrm>
                <a:off x="324294" y="4046435"/>
                <a:ext cx="5299587" cy="2492477"/>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en-US" dirty="0"/>
              </a:p>
              <a:p>
                <a:r>
                  <a:rPr lang="en-US" altLang="en-US" sz="2600" u="sng" dirty="0">
                    <a:solidFill>
                      <a:srgbClr val="CC0099"/>
                    </a:solidFill>
                    <a:latin typeface="Times New Roman" panose="02020603050405020304" pitchFamily="18" charset="0"/>
                    <a:cs typeface="Times New Roman" panose="02020603050405020304" pitchFamily="18" charset="0"/>
                  </a:rPr>
                  <a:t>states?</a:t>
                </a:r>
                <a:r>
                  <a:rPr lang="en-US" altLang="en-US" sz="2600" dirty="0">
                    <a:solidFill>
                      <a:srgbClr val="CC0099"/>
                    </a:solidFill>
                    <a:latin typeface="Times New Roman" panose="02020603050405020304" pitchFamily="18" charset="0"/>
                    <a:cs typeface="Times New Roman" panose="02020603050405020304" pitchFamily="18" charset="0"/>
                  </a:rPr>
                  <a:t> </a:t>
                </a:r>
                <a14:m>
                  <m:oMath xmlns:m="http://schemas.openxmlformats.org/officeDocument/2006/math">
                    <m:r>
                      <a:rPr lang="en-US" altLang="en-US" sz="2600" i="1" smtClean="0">
                        <a:solidFill>
                          <a:srgbClr val="CC0099"/>
                        </a:solidFill>
                        <a:latin typeface="Cambria Math" panose="02040503050406030204" pitchFamily="18" charset="0"/>
                        <a:ea typeface="Cambria Math" panose="02040503050406030204" pitchFamily="18" charset="0"/>
                        <a:cs typeface="Times New Roman" panose="02020603050405020304" pitchFamily="18" charset="0"/>
                      </a:rPr>
                      <m:t>&lt;</m:t>
                    </m:r>
                  </m:oMath>
                </a14:m>
                <a:r>
                  <a:rPr lang="en-US" altLang="en-US" sz="2600" dirty="0">
                    <a:latin typeface="Eras Medium ITC" panose="020B0602030504020804" pitchFamily="34" charset="0"/>
                  </a:rPr>
                  <a:t>dirt flag</a:t>
                </a:r>
                <a:r>
                  <a:rPr lang="en-US" altLang="en-US" sz="2600" dirty="0"/>
                  <a:t>: integer, robot location</a:t>
                </a:r>
                <a14:m>
                  <m:oMath xmlns:m="http://schemas.openxmlformats.org/officeDocument/2006/math">
                    <m:r>
                      <a:rPr lang="en-US" altLang="en-US" sz="2600" i="1" smtClean="0">
                        <a:latin typeface="Cambria Math" panose="02040503050406030204" pitchFamily="18" charset="0"/>
                        <a:ea typeface="Cambria Math" panose="02040503050406030204" pitchFamily="18" charset="0"/>
                      </a:rPr>
                      <m:t>&gt;</m:t>
                    </m:r>
                  </m:oMath>
                </a14:m>
                <a:endParaRPr lang="en-US" altLang="en-US" sz="2600" dirty="0"/>
              </a:p>
              <a:p>
                <a:pPr marL="0" indent="0">
                  <a:buNone/>
                </a:pPr>
                <a:r>
                  <a:rPr lang="en-US" altLang="en-US" sz="2600" dirty="0"/>
                  <a:t>                 (ignore dirt </a:t>
                </a:r>
                <a:r>
                  <a:rPr lang="en-US" altLang="en-US" sz="2600" i="1" dirty="0"/>
                  <a:t>amounts</a:t>
                </a:r>
                <a:r>
                  <a:rPr lang="en-US" altLang="en-US" sz="2600" dirty="0"/>
                  <a:t>) </a:t>
                </a:r>
                <a:endParaRPr lang="en-US" altLang="en-US" sz="2600" u="sng" dirty="0">
                  <a:solidFill>
                    <a:srgbClr val="CC0099"/>
                  </a:solidFill>
                </a:endParaRPr>
              </a:p>
              <a:p>
                <a:r>
                  <a:rPr lang="en-US" altLang="en-US" sz="2600" u="sng" dirty="0">
                    <a:solidFill>
                      <a:srgbClr val="CC0099"/>
                    </a:solidFill>
                    <a:latin typeface="Times New Roman" panose="02020603050405020304" pitchFamily="18" charset="0"/>
                    <a:cs typeface="Times New Roman" panose="02020603050405020304" pitchFamily="18" charset="0"/>
                  </a:rPr>
                  <a:t>actions?</a:t>
                </a:r>
                <a:r>
                  <a:rPr lang="en-US" altLang="en-US" sz="2600" dirty="0">
                    <a:solidFill>
                      <a:srgbClr val="CC0099"/>
                    </a:solidFill>
                    <a:latin typeface="Times New Roman" panose="02020603050405020304" pitchFamily="18" charset="0"/>
                    <a:cs typeface="Times New Roman" panose="02020603050405020304" pitchFamily="18" charset="0"/>
                  </a:rPr>
                  <a:t> </a:t>
                </a:r>
                <a:r>
                  <a:rPr lang="en-US" altLang="en-US" sz="2600" i="1" dirty="0">
                    <a:latin typeface="Eras Medium ITC" panose="020B0602030504020804" pitchFamily="34" charset="0"/>
                  </a:rPr>
                  <a:t>Left</a:t>
                </a:r>
                <a:r>
                  <a:rPr lang="en-US" altLang="en-US" sz="2600" dirty="0">
                    <a:latin typeface="Eras Medium ITC" panose="020B0602030504020804" pitchFamily="34" charset="0"/>
                  </a:rPr>
                  <a:t>, </a:t>
                </a:r>
                <a:r>
                  <a:rPr lang="en-US" altLang="en-US" sz="2600" i="1" dirty="0">
                    <a:latin typeface="Eras Medium ITC" panose="020B0602030504020804" pitchFamily="34" charset="0"/>
                  </a:rPr>
                  <a:t>Right</a:t>
                </a:r>
                <a:r>
                  <a:rPr lang="en-US" altLang="en-US" sz="2600" dirty="0">
                    <a:latin typeface="Eras Medium ITC" panose="020B0602030504020804" pitchFamily="34" charset="0"/>
                  </a:rPr>
                  <a:t>, </a:t>
                </a:r>
                <a:r>
                  <a:rPr lang="en-US" altLang="en-US" sz="2600" i="1" dirty="0">
                    <a:latin typeface="Eras Medium ITC" panose="020B0602030504020804" pitchFamily="34" charset="0"/>
                  </a:rPr>
                  <a:t>Suck, </a:t>
                </a:r>
                <a:r>
                  <a:rPr lang="en-US" altLang="en-US" sz="2600" i="1" dirty="0" err="1">
                    <a:latin typeface="Eras Medium ITC" panose="020B0602030504020804" pitchFamily="34" charset="0"/>
                  </a:rPr>
                  <a:t>NoOp</a:t>
                </a:r>
                <a:endParaRPr lang="en-US" altLang="en-US" sz="2600" u="sng" dirty="0">
                  <a:solidFill>
                    <a:srgbClr val="CC0099"/>
                  </a:solidFill>
                  <a:latin typeface="Eras Medium ITC" panose="020B0602030504020804" pitchFamily="34" charset="0"/>
                </a:endParaRPr>
              </a:p>
              <a:p>
                <a:r>
                  <a:rPr lang="en-US" altLang="en-US" sz="2600" u="sng" dirty="0">
                    <a:solidFill>
                      <a:srgbClr val="CC0099"/>
                    </a:solidFill>
                    <a:latin typeface="Times New Roman" panose="02020603050405020304" pitchFamily="18" charset="0"/>
                    <a:cs typeface="Times New Roman" panose="02020603050405020304" pitchFamily="18" charset="0"/>
                  </a:rPr>
                  <a:t>goal test?</a:t>
                </a:r>
                <a:r>
                  <a:rPr lang="en-US" altLang="en-US" sz="2600" dirty="0">
                    <a:solidFill>
                      <a:srgbClr val="CC0099"/>
                    </a:solidFill>
                  </a:rPr>
                  <a:t>  </a:t>
                </a:r>
                <a14:m>
                  <m:oMath xmlns:m="http://schemas.openxmlformats.org/officeDocument/2006/math">
                    <m:r>
                      <a:rPr lang="en-US" altLang="en-US" sz="2600" i="1" smtClean="0">
                        <a:solidFill>
                          <a:schemeClr val="tx1"/>
                        </a:solidFill>
                        <a:latin typeface="Cambria Math" panose="02040503050406030204" pitchFamily="18" charset="0"/>
                        <a:ea typeface="Cambria Math" panose="02040503050406030204" pitchFamily="18" charset="0"/>
                      </a:rPr>
                      <m:t>¬</m:t>
                    </m:r>
                  </m:oMath>
                </a14:m>
                <a:r>
                  <a:rPr lang="en-US" altLang="en-US" sz="2600" dirty="0">
                    <a:solidFill>
                      <a:schemeClr val="tx1"/>
                    </a:solidFill>
                    <a:latin typeface="Eras Medium ITC" panose="020B0602030504020804" pitchFamily="34" charset="0"/>
                  </a:rPr>
                  <a:t>dirt</a:t>
                </a:r>
                <a:r>
                  <a:rPr lang="en-US" altLang="en-US" sz="2600" dirty="0">
                    <a:solidFill>
                      <a:schemeClr val="tx1"/>
                    </a:solidFill>
                  </a:rPr>
                  <a:t> </a:t>
                </a:r>
                <a:r>
                  <a:rPr lang="en-US" altLang="en-US" sz="2600" dirty="0">
                    <a:solidFill>
                      <a:srgbClr val="CC0099"/>
                    </a:solidFill>
                  </a:rPr>
                  <a:t>(</a:t>
                </a:r>
                <a:r>
                  <a:rPr lang="en-US" altLang="en-US" sz="2600" dirty="0"/>
                  <a:t>no dirt at all locations)</a:t>
                </a:r>
                <a:endParaRPr lang="en-US" altLang="en-US" sz="2600" u="sng" dirty="0">
                  <a:solidFill>
                    <a:srgbClr val="CC0099"/>
                  </a:solidFill>
                </a:endParaRPr>
              </a:p>
              <a:p>
                <a:r>
                  <a:rPr lang="en-US" altLang="en-US" sz="2600" u="sng" dirty="0">
                    <a:solidFill>
                      <a:srgbClr val="CC0099"/>
                    </a:solidFill>
                    <a:latin typeface="Times New Roman" panose="02020603050405020304" pitchFamily="18" charset="0"/>
                    <a:cs typeface="Times New Roman" panose="02020603050405020304" pitchFamily="18" charset="0"/>
                  </a:rPr>
                  <a:t>path cost?</a:t>
                </a:r>
                <a:r>
                  <a:rPr lang="en-US" altLang="en-US" sz="2600" dirty="0">
                    <a:solidFill>
                      <a:srgbClr val="CC0099"/>
                    </a:solidFill>
                    <a:latin typeface="Times New Roman" panose="02020603050405020304" pitchFamily="18" charset="0"/>
                    <a:cs typeface="Times New Roman" panose="02020603050405020304" pitchFamily="18" charset="0"/>
                  </a:rPr>
                  <a:t> </a:t>
                </a:r>
                <a:r>
                  <a:rPr lang="en-US" altLang="en-US" sz="2600" dirty="0"/>
                  <a:t>1 per action (0 for </a:t>
                </a:r>
                <a:r>
                  <a:rPr lang="en-US" altLang="en-US" sz="2600" i="1" dirty="0" err="1">
                    <a:latin typeface="Eras Medium ITC" panose="020B0602030504020804" pitchFamily="34" charset="0"/>
                  </a:rPr>
                  <a:t>NoOp</a:t>
                </a:r>
                <a:r>
                  <a:rPr lang="en-US" altLang="en-US" sz="2600" dirty="0"/>
                  <a:t>)</a:t>
                </a:r>
              </a:p>
            </p:txBody>
          </p:sp>
        </mc:Choice>
        <mc:Fallback xmlns="">
          <p:sp>
            <p:nvSpPr>
              <p:cNvPr id="8" name="Rectangle 3">
                <a:extLst>
                  <a:ext uri="{FF2B5EF4-FFF2-40B4-BE49-F238E27FC236}">
                    <a16:creationId xmlns:a16="http://schemas.microsoft.com/office/drawing/2014/main" id="{A301B157-DDE7-4981-A3B4-BD25DC6B36C6}"/>
                  </a:ext>
                </a:extLst>
              </p:cNvPr>
              <p:cNvSpPr txBox="1">
                <a:spLocks noRot="1" noChangeAspect="1" noMove="1" noResize="1" noEditPoints="1" noAdjustHandles="1" noChangeArrowheads="1" noChangeShapeType="1" noTextEdit="1"/>
              </p:cNvSpPr>
              <p:nvPr/>
            </p:nvSpPr>
            <p:spPr>
              <a:xfrm>
                <a:off x="324294" y="4046435"/>
                <a:ext cx="5299587" cy="2492477"/>
              </a:xfrm>
              <a:prstGeom prst="rect">
                <a:avLst/>
              </a:prstGeom>
              <a:blipFill>
                <a:blip r:embed="rId3"/>
                <a:stretch>
                  <a:fillRect l="-1264"/>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99807750-637A-1EC3-0F5B-804C71E09C1B}"/>
              </a:ext>
            </a:extLst>
          </p:cNvPr>
          <p:cNvSpPr txBox="1"/>
          <p:nvPr/>
        </p:nvSpPr>
        <p:spPr>
          <a:xfrm>
            <a:off x="6712771" y="763983"/>
            <a:ext cx="322730" cy="369332"/>
          </a:xfrm>
          <a:prstGeom prst="rect">
            <a:avLst/>
          </a:prstGeom>
          <a:noFill/>
        </p:spPr>
        <p:txBody>
          <a:bodyPr wrap="square" rtlCol="0">
            <a:spAutoFit/>
          </a:bodyPr>
          <a:lstStyle/>
          <a:p>
            <a:r>
              <a:rPr lang="en-US" dirty="0"/>
              <a:t>1</a:t>
            </a:r>
          </a:p>
        </p:txBody>
      </p:sp>
      <p:sp>
        <p:nvSpPr>
          <p:cNvPr id="3" name="TextBox 2">
            <a:extLst>
              <a:ext uri="{FF2B5EF4-FFF2-40B4-BE49-F238E27FC236}">
                <a16:creationId xmlns:a16="http://schemas.microsoft.com/office/drawing/2014/main" id="{B0BD2CD6-57A5-0A96-925A-FC68DFEA4456}"/>
              </a:ext>
            </a:extLst>
          </p:cNvPr>
          <p:cNvSpPr txBox="1"/>
          <p:nvPr/>
        </p:nvSpPr>
        <p:spPr>
          <a:xfrm>
            <a:off x="8229530" y="693380"/>
            <a:ext cx="322730" cy="369332"/>
          </a:xfrm>
          <a:prstGeom prst="rect">
            <a:avLst/>
          </a:prstGeom>
          <a:noFill/>
        </p:spPr>
        <p:txBody>
          <a:bodyPr wrap="square" rtlCol="0">
            <a:spAutoFit/>
          </a:bodyPr>
          <a:lstStyle/>
          <a:p>
            <a:r>
              <a:rPr lang="en-US" dirty="0"/>
              <a:t>2</a:t>
            </a:r>
          </a:p>
        </p:txBody>
      </p:sp>
      <p:sp>
        <p:nvSpPr>
          <p:cNvPr id="4" name="TextBox 3">
            <a:extLst>
              <a:ext uri="{FF2B5EF4-FFF2-40B4-BE49-F238E27FC236}">
                <a16:creationId xmlns:a16="http://schemas.microsoft.com/office/drawing/2014/main" id="{43FEFA26-D2ED-81AE-C036-304217AE8473}"/>
              </a:ext>
            </a:extLst>
          </p:cNvPr>
          <p:cNvSpPr txBox="1"/>
          <p:nvPr/>
        </p:nvSpPr>
        <p:spPr>
          <a:xfrm>
            <a:off x="8449235" y="2448669"/>
            <a:ext cx="322730" cy="369332"/>
          </a:xfrm>
          <a:prstGeom prst="rect">
            <a:avLst/>
          </a:prstGeom>
          <a:noFill/>
        </p:spPr>
        <p:txBody>
          <a:bodyPr wrap="square" rtlCol="0">
            <a:spAutoFit/>
          </a:bodyPr>
          <a:lstStyle/>
          <a:p>
            <a:r>
              <a:rPr lang="en-US" dirty="0"/>
              <a:t>3</a:t>
            </a:r>
          </a:p>
        </p:txBody>
      </p:sp>
      <p:sp>
        <p:nvSpPr>
          <p:cNvPr id="5" name="TextBox 4">
            <a:extLst>
              <a:ext uri="{FF2B5EF4-FFF2-40B4-BE49-F238E27FC236}">
                <a16:creationId xmlns:a16="http://schemas.microsoft.com/office/drawing/2014/main" id="{D82662B4-82C7-2FC6-F821-54B1B1F0EE57}"/>
              </a:ext>
            </a:extLst>
          </p:cNvPr>
          <p:cNvSpPr txBox="1"/>
          <p:nvPr/>
        </p:nvSpPr>
        <p:spPr>
          <a:xfrm>
            <a:off x="10425883" y="2448669"/>
            <a:ext cx="322730" cy="369332"/>
          </a:xfrm>
          <a:prstGeom prst="rect">
            <a:avLst/>
          </a:prstGeom>
          <a:noFill/>
        </p:spPr>
        <p:txBody>
          <a:bodyPr wrap="square" rtlCol="0">
            <a:spAutoFit/>
          </a:bodyPr>
          <a:lstStyle/>
          <a:p>
            <a:r>
              <a:rPr lang="en-US" dirty="0"/>
              <a:t>4</a:t>
            </a:r>
          </a:p>
        </p:txBody>
      </p:sp>
      <p:sp>
        <p:nvSpPr>
          <p:cNvPr id="6" name="TextBox 5">
            <a:extLst>
              <a:ext uri="{FF2B5EF4-FFF2-40B4-BE49-F238E27FC236}">
                <a16:creationId xmlns:a16="http://schemas.microsoft.com/office/drawing/2014/main" id="{A3DBB739-D08A-AF58-B94B-9ABA5391DDB8}"/>
              </a:ext>
            </a:extLst>
          </p:cNvPr>
          <p:cNvSpPr txBox="1"/>
          <p:nvPr/>
        </p:nvSpPr>
        <p:spPr>
          <a:xfrm>
            <a:off x="4457182" y="2448669"/>
            <a:ext cx="322730" cy="369332"/>
          </a:xfrm>
          <a:prstGeom prst="rect">
            <a:avLst/>
          </a:prstGeom>
          <a:noFill/>
        </p:spPr>
        <p:txBody>
          <a:bodyPr wrap="square" rtlCol="0">
            <a:spAutoFit/>
          </a:bodyPr>
          <a:lstStyle/>
          <a:p>
            <a:r>
              <a:rPr lang="en-US" dirty="0"/>
              <a:t>5</a:t>
            </a:r>
          </a:p>
        </p:txBody>
      </p:sp>
      <p:sp>
        <p:nvSpPr>
          <p:cNvPr id="9" name="TextBox 8">
            <a:extLst>
              <a:ext uri="{FF2B5EF4-FFF2-40B4-BE49-F238E27FC236}">
                <a16:creationId xmlns:a16="http://schemas.microsoft.com/office/drawing/2014/main" id="{10FED22D-2EDF-8A94-C25D-9D145F08328D}"/>
              </a:ext>
            </a:extLst>
          </p:cNvPr>
          <p:cNvSpPr txBox="1"/>
          <p:nvPr/>
        </p:nvSpPr>
        <p:spPr>
          <a:xfrm>
            <a:off x="6291843" y="2510926"/>
            <a:ext cx="322730" cy="369332"/>
          </a:xfrm>
          <a:prstGeom prst="rect">
            <a:avLst/>
          </a:prstGeom>
          <a:noFill/>
        </p:spPr>
        <p:txBody>
          <a:bodyPr wrap="square" rtlCol="0">
            <a:spAutoFit/>
          </a:bodyPr>
          <a:lstStyle/>
          <a:p>
            <a:r>
              <a:rPr lang="en-US" dirty="0"/>
              <a:t>6</a:t>
            </a:r>
          </a:p>
        </p:txBody>
      </p:sp>
      <p:sp>
        <p:nvSpPr>
          <p:cNvPr id="10" name="TextBox 9">
            <a:extLst>
              <a:ext uri="{FF2B5EF4-FFF2-40B4-BE49-F238E27FC236}">
                <a16:creationId xmlns:a16="http://schemas.microsoft.com/office/drawing/2014/main" id="{F5C7F383-A888-E7D5-F656-8459AC152E35}"/>
              </a:ext>
            </a:extLst>
          </p:cNvPr>
          <p:cNvSpPr txBox="1"/>
          <p:nvPr/>
        </p:nvSpPr>
        <p:spPr>
          <a:xfrm>
            <a:off x="6497962" y="4214716"/>
            <a:ext cx="322730" cy="369332"/>
          </a:xfrm>
          <a:prstGeom prst="rect">
            <a:avLst/>
          </a:prstGeom>
          <a:noFill/>
        </p:spPr>
        <p:txBody>
          <a:bodyPr wrap="square" rtlCol="0">
            <a:spAutoFit/>
          </a:bodyPr>
          <a:lstStyle/>
          <a:p>
            <a:r>
              <a:rPr lang="en-US" dirty="0"/>
              <a:t>7</a:t>
            </a:r>
          </a:p>
        </p:txBody>
      </p:sp>
      <p:sp>
        <p:nvSpPr>
          <p:cNvPr id="11" name="TextBox 10">
            <a:extLst>
              <a:ext uri="{FF2B5EF4-FFF2-40B4-BE49-F238E27FC236}">
                <a16:creationId xmlns:a16="http://schemas.microsoft.com/office/drawing/2014/main" id="{04C3B172-2C1C-7A07-916A-A9488B5D5BA9}"/>
              </a:ext>
            </a:extLst>
          </p:cNvPr>
          <p:cNvSpPr txBox="1"/>
          <p:nvPr/>
        </p:nvSpPr>
        <p:spPr>
          <a:xfrm>
            <a:off x="8461716" y="4228614"/>
            <a:ext cx="322730" cy="369332"/>
          </a:xfrm>
          <a:prstGeom prst="rect">
            <a:avLst/>
          </a:prstGeom>
          <a:noFill/>
        </p:spPr>
        <p:txBody>
          <a:bodyPr wrap="square" rtlCol="0">
            <a:spAutoFit/>
          </a:bodyPr>
          <a:lstStyle/>
          <a:p>
            <a:r>
              <a:rPr lang="en-US" dirty="0"/>
              <a:t>8</a:t>
            </a:r>
          </a:p>
        </p:txBody>
      </p:sp>
    </p:spTree>
    <p:extLst>
      <p:ext uri="{BB962C8B-B14F-4D97-AF65-F5344CB8AC3E}">
        <p14:creationId xmlns:p14="http://schemas.microsoft.com/office/powerpoint/2010/main" val="3743865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F3087C-C08F-47B8-828C-C339D3DEB939}"/>
              </a:ext>
            </a:extLst>
          </p:cNvPr>
          <p:cNvSpPr/>
          <p:nvPr/>
        </p:nvSpPr>
        <p:spPr>
          <a:xfrm>
            <a:off x="1135625" y="334370"/>
            <a:ext cx="6955839" cy="584775"/>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Formulating Problem as a Labeled Graph</a:t>
            </a:r>
          </a:p>
        </p:txBody>
      </p:sp>
      <p:sp>
        <p:nvSpPr>
          <p:cNvPr id="3" name="Rectangle 2">
            <a:extLst>
              <a:ext uri="{FF2B5EF4-FFF2-40B4-BE49-F238E27FC236}">
                <a16:creationId xmlns:a16="http://schemas.microsoft.com/office/drawing/2014/main" id="{D1262BB3-EDAE-42A4-BDB2-A31D73B6539D}"/>
              </a:ext>
            </a:extLst>
          </p:cNvPr>
          <p:cNvSpPr/>
          <p:nvPr/>
        </p:nvSpPr>
        <p:spPr>
          <a:xfrm>
            <a:off x="1135625" y="2101719"/>
            <a:ext cx="8517778" cy="3970318"/>
          </a:xfrm>
          <a:prstGeom prst="rect">
            <a:avLst/>
          </a:prstGeom>
        </p:spPr>
        <p:txBody>
          <a:bodyPr wrap="square">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In the graph (search graph)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node represents </a:t>
            </a:r>
            <a:r>
              <a:rPr lang="en-US" sz="2400" dirty="0">
                <a:solidFill>
                  <a:srgbClr val="0000FF"/>
                </a:solidFill>
                <a:latin typeface="Times New Roman" panose="02020603050405020304" pitchFamily="18" charset="0"/>
                <a:cs typeface="Times New Roman" panose="02020603050405020304" pitchFamily="18" charset="0"/>
              </a:rPr>
              <a:t>a possible </a:t>
            </a:r>
            <a:r>
              <a:rPr lang="en-US" sz="2400" b="1" i="1" dirty="0">
                <a:solidFill>
                  <a:srgbClr val="0000FF"/>
                </a:solidFill>
                <a:latin typeface="Times New Roman" panose="02020603050405020304" pitchFamily="18" charset="0"/>
                <a:cs typeface="Times New Roman" panose="02020603050405020304" pitchFamily="18" charset="0"/>
              </a:rPr>
              <a:t>state</a:t>
            </a:r>
            <a:r>
              <a:rPr lang="en-US" sz="2400" dirty="0">
                <a:latin typeface="Times New Roman" panose="02020603050405020304" pitchFamily="18" charset="0"/>
                <a:cs typeface="Times New Roman" panose="02020603050405020304" pitchFamily="18" charset="0"/>
              </a:rPr>
              <a:t>;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node is designated as </a:t>
            </a:r>
            <a:r>
              <a:rPr lang="en-US" sz="2400" dirty="0">
                <a:solidFill>
                  <a:srgbClr val="0000FF"/>
                </a:solidFill>
                <a:latin typeface="Times New Roman" panose="02020603050405020304" pitchFamily="18" charset="0"/>
                <a:cs typeface="Times New Roman" panose="02020603050405020304" pitchFamily="18" charset="0"/>
              </a:rPr>
              <a:t>the </a:t>
            </a:r>
            <a:r>
              <a:rPr lang="en-US" sz="2400" b="1" i="1" dirty="0">
                <a:solidFill>
                  <a:srgbClr val="0000FF"/>
                </a:solidFill>
                <a:latin typeface="Times New Roman" panose="02020603050405020304" pitchFamily="18" charset="0"/>
                <a:cs typeface="Times New Roman" panose="02020603050405020304" pitchFamily="18" charset="0"/>
              </a:rPr>
              <a:t>initial state</a:t>
            </a:r>
            <a:r>
              <a:rPr lang="en-US" sz="2400" dirty="0">
                <a:latin typeface="Times New Roman" panose="02020603050405020304" pitchFamily="18" charset="0"/>
                <a:cs typeface="Times New Roman" panose="02020603050405020304" pitchFamily="18" charset="0"/>
              </a:rPr>
              <a:t>;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one or more nodes represent </a:t>
            </a:r>
            <a:r>
              <a:rPr lang="en-US" sz="2400" b="1" dirty="0">
                <a:solidFill>
                  <a:srgbClr val="0000FF"/>
                </a:solidFill>
                <a:latin typeface="Times New Roman" panose="02020603050405020304" pitchFamily="18" charset="0"/>
                <a:cs typeface="Times New Roman" panose="02020603050405020304" pitchFamily="18" charset="0"/>
              </a:rPr>
              <a:t>goal states</a:t>
            </a:r>
            <a:r>
              <a:rPr lang="en-US" sz="2400" dirty="0">
                <a:latin typeface="Times New Roman" panose="02020603050405020304" pitchFamily="18" charset="0"/>
                <a:cs typeface="Times New Roman" panose="02020603050405020304" pitchFamily="18" charset="0"/>
              </a:rPr>
              <a:t>,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states in which the agent’s goal is considered accomplished.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each edge represents </a:t>
            </a:r>
            <a:r>
              <a:rPr lang="en-US" sz="2400" dirty="0">
                <a:solidFill>
                  <a:srgbClr val="0000FF"/>
                </a:solidFill>
                <a:latin typeface="Times New Roman" panose="02020603050405020304" pitchFamily="18" charset="0"/>
                <a:cs typeface="Times New Roman" panose="02020603050405020304" pitchFamily="18" charset="0"/>
              </a:rPr>
              <a:t>a </a:t>
            </a:r>
            <a:r>
              <a:rPr lang="en-US" sz="2400" b="1" i="1" dirty="0">
                <a:solidFill>
                  <a:srgbClr val="0000FF"/>
                </a:solidFill>
                <a:latin typeface="Times New Roman" panose="02020603050405020304" pitchFamily="18" charset="0"/>
                <a:cs typeface="Times New Roman" panose="02020603050405020304" pitchFamily="18" charset="0"/>
              </a:rPr>
              <a:t>state transition </a:t>
            </a:r>
            <a:r>
              <a:rPr lang="en-US" sz="2400" dirty="0">
                <a:latin typeface="Times New Roman" panose="02020603050405020304" pitchFamily="18" charset="0"/>
                <a:cs typeface="Times New Roman" panose="02020603050405020304" pitchFamily="18" charset="0"/>
              </a:rPr>
              <a:t>caused by a specific agent </a:t>
            </a:r>
            <a:r>
              <a:rPr lang="en-US" sz="2400" dirty="0">
                <a:solidFill>
                  <a:srgbClr val="0000FF"/>
                </a:solidFill>
                <a:latin typeface="Times New Roman" panose="02020603050405020304" pitchFamily="18" charset="0"/>
                <a:cs typeface="Times New Roman" panose="02020603050405020304" pitchFamily="18" charset="0"/>
              </a:rPr>
              <a:t>action</a:t>
            </a:r>
            <a:r>
              <a:rPr lang="en-US" sz="2400" dirty="0">
                <a:latin typeface="Times New Roman" panose="02020603050405020304" pitchFamily="18" charset="0"/>
                <a:cs typeface="Times New Roman" panose="02020603050405020304" pitchFamily="18" charset="0"/>
              </a:rPr>
              <a:t>; </a:t>
            </a:r>
          </a:p>
          <a:p>
            <a:pPr marL="457200"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associated to each edge is </a:t>
            </a:r>
            <a:r>
              <a:rPr lang="en-US" sz="2400" dirty="0">
                <a:solidFill>
                  <a:srgbClr val="0000FF"/>
                </a:solidFill>
                <a:latin typeface="Times New Roman" panose="02020603050405020304" pitchFamily="18" charset="0"/>
                <a:cs typeface="Times New Roman" panose="02020603050405020304" pitchFamily="18" charset="0"/>
              </a:rPr>
              <a:t>the </a:t>
            </a:r>
            <a:r>
              <a:rPr lang="en-US" sz="2400" b="1" i="1" dirty="0">
                <a:solidFill>
                  <a:srgbClr val="0000FF"/>
                </a:solidFill>
                <a:latin typeface="Times New Roman" panose="02020603050405020304" pitchFamily="18" charset="0"/>
                <a:cs typeface="Times New Roman" panose="02020603050405020304" pitchFamily="18" charset="0"/>
              </a:rPr>
              <a:t>cost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performing that transition.</a:t>
            </a:r>
          </a:p>
        </p:txBody>
      </p:sp>
      <p:pic>
        <p:nvPicPr>
          <p:cNvPr id="4" name="Picture 3" descr="Image result for smiley face images">
            <a:extLst>
              <a:ext uri="{FF2B5EF4-FFF2-40B4-BE49-F238E27FC236}">
                <a16:creationId xmlns:a16="http://schemas.microsoft.com/office/drawing/2014/main" id="{41583D29-99A9-4E0A-9502-CB66E0F5743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354A9B0-6265-C842-25B6-2B62259C5648}"/>
              </a:ext>
            </a:extLst>
          </p:cNvPr>
          <p:cNvSpPr/>
          <p:nvPr/>
        </p:nvSpPr>
        <p:spPr>
          <a:xfrm>
            <a:off x="8026916" y="1043478"/>
            <a:ext cx="430306" cy="4449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6" name="Oval 5">
            <a:extLst>
              <a:ext uri="{FF2B5EF4-FFF2-40B4-BE49-F238E27FC236}">
                <a16:creationId xmlns:a16="http://schemas.microsoft.com/office/drawing/2014/main" id="{E3154E4A-A5B8-C2DE-81D6-D4C2132618BA}"/>
              </a:ext>
            </a:extLst>
          </p:cNvPr>
          <p:cNvSpPr/>
          <p:nvPr/>
        </p:nvSpPr>
        <p:spPr>
          <a:xfrm>
            <a:off x="10383234" y="1048864"/>
            <a:ext cx="430306" cy="4449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a:t>
            </a:r>
          </a:p>
        </p:txBody>
      </p:sp>
      <p:sp>
        <p:nvSpPr>
          <p:cNvPr id="7" name="Oval 6">
            <a:extLst>
              <a:ext uri="{FF2B5EF4-FFF2-40B4-BE49-F238E27FC236}">
                <a16:creationId xmlns:a16="http://schemas.microsoft.com/office/drawing/2014/main" id="{C0E20342-1EA4-922B-CC24-04735A83CE56}"/>
              </a:ext>
            </a:extLst>
          </p:cNvPr>
          <p:cNvSpPr/>
          <p:nvPr/>
        </p:nvSpPr>
        <p:spPr>
          <a:xfrm>
            <a:off x="7456842" y="2096671"/>
            <a:ext cx="430306" cy="40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5</a:t>
            </a:r>
          </a:p>
        </p:txBody>
      </p:sp>
      <p:sp>
        <p:nvSpPr>
          <p:cNvPr id="8" name="Oval 7">
            <a:extLst>
              <a:ext uri="{FF2B5EF4-FFF2-40B4-BE49-F238E27FC236}">
                <a16:creationId xmlns:a16="http://schemas.microsoft.com/office/drawing/2014/main" id="{8D534340-B30D-2E88-F33C-CC0D10F55747}"/>
              </a:ext>
            </a:extLst>
          </p:cNvPr>
          <p:cNvSpPr/>
          <p:nvPr/>
        </p:nvSpPr>
        <p:spPr>
          <a:xfrm>
            <a:off x="8649148" y="2096671"/>
            <a:ext cx="430306" cy="40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9" name="Oval 8">
            <a:extLst>
              <a:ext uri="{FF2B5EF4-FFF2-40B4-BE49-F238E27FC236}">
                <a16:creationId xmlns:a16="http://schemas.microsoft.com/office/drawing/2014/main" id="{B1564882-442B-719A-67D6-BBA68B6D6384}"/>
              </a:ext>
            </a:extLst>
          </p:cNvPr>
          <p:cNvSpPr/>
          <p:nvPr/>
        </p:nvSpPr>
        <p:spPr>
          <a:xfrm>
            <a:off x="9725224" y="2096670"/>
            <a:ext cx="430306" cy="40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a:t>
            </a:r>
          </a:p>
        </p:txBody>
      </p:sp>
      <p:sp>
        <p:nvSpPr>
          <p:cNvPr id="10" name="Oval 9">
            <a:extLst>
              <a:ext uri="{FF2B5EF4-FFF2-40B4-BE49-F238E27FC236}">
                <a16:creationId xmlns:a16="http://schemas.microsoft.com/office/drawing/2014/main" id="{DC7D70E0-74AD-9971-3F27-0794B5FEE1E9}"/>
              </a:ext>
            </a:extLst>
          </p:cNvPr>
          <p:cNvSpPr/>
          <p:nvPr/>
        </p:nvSpPr>
        <p:spPr>
          <a:xfrm>
            <a:off x="10887050" y="2096669"/>
            <a:ext cx="430306" cy="40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a:t>
            </a:r>
          </a:p>
        </p:txBody>
      </p:sp>
      <p:sp>
        <p:nvSpPr>
          <p:cNvPr id="11" name="Oval 10">
            <a:extLst>
              <a:ext uri="{FF2B5EF4-FFF2-40B4-BE49-F238E27FC236}">
                <a16:creationId xmlns:a16="http://schemas.microsoft.com/office/drawing/2014/main" id="{2B8C7FD0-5F12-FB98-023A-F2E697AF9A22}"/>
              </a:ext>
            </a:extLst>
          </p:cNvPr>
          <p:cNvSpPr/>
          <p:nvPr/>
        </p:nvSpPr>
        <p:spPr>
          <a:xfrm>
            <a:off x="8026916" y="3224069"/>
            <a:ext cx="430306" cy="40986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sp>
        <p:nvSpPr>
          <p:cNvPr id="12" name="Oval 11">
            <a:extLst>
              <a:ext uri="{FF2B5EF4-FFF2-40B4-BE49-F238E27FC236}">
                <a16:creationId xmlns:a16="http://schemas.microsoft.com/office/drawing/2014/main" id="{F9E925F1-4C2A-1C74-6B60-9ECC2123E096}"/>
              </a:ext>
            </a:extLst>
          </p:cNvPr>
          <p:cNvSpPr/>
          <p:nvPr/>
        </p:nvSpPr>
        <p:spPr>
          <a:xfrm>
            <a:off x="10383234" y="3224069"/>
            <a:ext cx="430306" cy="38479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6</a:t>
            </a:r>
          </a:p>
        </p:txBody>
      </p:sp>
      <p:cxnSp>
        <p:nvCxnSpPr>
          <p:cNvPr id="14" name="Straight Arrow Connector 13">
            <a:extLst>
              <a:ext uri="{FF2B5EF4-FFF2-40B4-BE49-F238E27FC236}">
                <a16:creationId xmlns:a16="http://schemas.microsoft.com/office/drawing/2014/main" id="{C660D271-0A6E-DB8B-1D22-EE19C7FDF36A}"/>
              </a:ext>
            </a:extLst>
          </p:cNvPr>
          <p:cNvCxnSpPr>
            <a:stCxn id="5" idx="7"/>
            <a:endCxn id="6" idx="1"/>
          </p:cNvCxnSpPr>
          <p:nvPr/>
        </p:nvCxnSpPr>
        <p:spPr>
          <a:xfrm>
            <a:off x="8394205" y="1108644"/>
            <a:ext cx="2052046" cy="53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5FD376B-A91E-7F32-4667-657700EDB172}"/>
              </a:ext>
            </a:extLst>
          </p:cNvPr>
          <p:cNvCxnSpPr>
            <a:cxnSpLocks/>
            <a:stCxn id="6" idx="3"/>
            <a:endCxn id="5" idx="5"/>
          </p:cNvCxnSpPr>
          <p:nvPr/>
        </p:nvCxnSpPr>
        <p:spPr>
          <a:xfrm flipH="1" flipV="1">
            <a:off x="8394205" y="1423292"/>
            <a:ext cx="2052046" cy="53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0EB2F64-C9EE-8FB7-F1EF-3F9B4FF883FE}"/>
              </a:ext>
            </a:extLst>
          </p:cNvPr>
          <p:cNvCxnSpPr>
            <a:cxnSpLocks/>
            <a:endCxn id="7" idx="0"/>
          </p:cNvCxnSpPr>
          <p:nvPr/>
        </p:nvCxnSpPr>
        <p:spPr>
          <a:xfrm flipH="1">
            <a:off x="7671995" y="1488458"/>
            <a:ext cx="570074" cy="6082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DE35A9D-FCD0-D8BC-2B4C-BC7A225642B6}"/>
              </a:ext>
            </a:extLst>
          </p:cNvPr>
          <p:cNvCxnSpPr>
            <a:cxnSpLocks/>
            <a:endCxn id="10" idx="0"/>
          </p:cNvCxnSpPr>
          <p:nvPr/>
        </p:nvCxnSpPr>
        <p:spPr>
          <a:xfrm>
            <a:off x="10632349" y="1488458"/>
            <a:ext cx="469854" cy="60821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CA8F8DF-34B8-219E-5737-E01994C17F48}"/>
              </a:ext>
            </a:extLst>
          </p:cNvPr>
          <p:cNvCxnSpPr>
            <a:cxnSpLocks/>
          </p:cNvCxnSpPr>
          <p:nvPr/>
        </p:nvCxnSpPr>
        <p:spPr>
          <a:xfrm flipH="1" flipV="1">
            <a:off x="8415903" y="3512068"/>
            <a:ext cx="2052046" cy="53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28A4444-06DA-ABE4-0C2E-163884565CB7}"/>
              </a:ext>
            </a:extLst>
          </p:cNvPr>
          <p:cNvCxnSpPr/>
          <p:nvPr/>
        </p:nvCxnSpPr>
        <p:spPr>
          <a:xfrm>
            <a:off x="8394205" y="3326228"/>
            <a:ext cx="2052046" cy="538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E4BA558D-24A5-CD78-FB9A-94E98FEAB4B0}"/>
              </a:ext>
            </a:extLst>
          </p:cNvPr>
          <p:cNvCxnSpPr>
            <a:cxnSpLocks/>
            <a:endCxn id="12" idx="1"/>
          </p:cNvCxnSpPr>
          <p:nvPr/>
        </p:nvCxnSpPr>
        <p:spPr>
          <a:xfrm>
            <a:off x="8835004" y="2498438"/>
            <a:ext cx="1611247" cy="78198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325539B1-EAC7-8533-72A7-2F4567BBAF0C}"/>
              </a:ext>
            </a:extLst>
          </p:cNvPr>
          <p:cNvCxnSpPr>
            <a:cxnSpLocks/>
            <a:stCxn id="9" idx="4"/>
            <a:endCxn id="11" idx="7"/>
          </p:cNvCxnSpPr>
          <p:nvPr/>
        </p:nvCxnSpPr>
        <p:spPr>
          <a:xfrm flipH="1">
            <a:off x="8394205" y="2506531"/>
            <a:ext cx="1546172" cy="77756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369E6611-468B-1ABE-1237-F4190385FE99}"/>
              </a:ext>
            </a:extLst>
          </p:cNvPr>
          <p:cNvCxnSpPr>
            <a:stCxn id="5" idx="1"/>
            <a:endCxn id="5" idx="3"/>
          </p:cNvCxnSpPr>
          <p:nvPr/>
        </p:nvCxnSpPr>
        <p:spPr>
          <a:xfrm rot="16200000" flipH="1">
            <a:off x="7932609" y="1265968"/>
            <a:ext cx="314648" cy="12700"/>
          </a:xfrm>
          <a:prstGeom prst="bentConnector5">
            <a:avLst>
              <a:gd name="adj1" fmla="val -31625"/>
              <a:gd name="adj2" fmla="val -2701449"/>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onnector: Elbow 33">
            <a:extLst>
              <a:ext uri="{FF2B5EF4-FFF2-40B4-BE49-F238E27FC236}">
                <a16:creationId xmlns:a16="http://schemas.microsoft.com/office/drawing/2014/main" id="{73DD4338-0B32-5D87-E567-8EC878FA4B44}"/>
              </a:ext>
            </a:extLst>
          </p:cNvPr>
          <p:cNvCxnSpPr/>
          <p:nvPr/>
        </p:nvCxnSpPr>
        <p:spPr>
          <a:xfrm rot="16200000" flipH="1">
            <a:off x="10593199" y="1259618"/>
            <a:ext cx="314648" cy="12700"/>
          </a:xfrm>
          <a:prstGeom prst="bentConnector5">
            <a:avLst>
              <a:gd name="adj1" fmla="val -31625"/>
              <a:gd name="adj2" fmla="val 2889142"/>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DDCCEC7-5769-2559-AB57-D3BAB9CD52C0}"/>
              </a:ext>
            </a:extLst>
          </p:cNvPr>
          <p:cNvCxnSpPr>
            <a:cxnSpLocks/>
            <a:stCxn id="7" idx="7"/>
            <a:endCxn id="8" idx="1"/>
          </p:cNvCxnSpPr>
          <p:nvPr/>
        </p:nvCxnSpPr>
        <p:spPr>
          <a:xfrm>
            <a:off x="7824131" y="2156694"/>
            <a:ext cx="88803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9B68BA02-F0E4-DB52-BC1E-27C6075B4205}"/>
              </a:ext>
            </a:extLst>
          </p:cNvPr>
          <p:cNvCxnSpPr>
            <a:cxnSpLocks/>
          </p:cNvCxnSpPr>
          <p:nvPr/>
        </p:nvCxnSpPr>
        <p:spPr>
          <a:xfrm>
            <a:off x="10075031" y="2156694"/>
            <a:ext cx="88803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8830B312-2942-C64D-FEC6-00C55F9AAC52}"/>
              </a:ext>
            </a:extLst>
          </p:cNvPr>
          <p:cNvCxnSpPr>
            <a:cxnSpLocks/>
            <a:stCxn id="8" idx="3"/>
            <a:endCxn id="7" idx="5"/>
          </p:cNvCxnSpPr>
          <p:nvPr/>
        </p:nvCxnSpPr>
        <p:spPr>
          <a:xfrm flipH="1">
            <a:off x="7824131" y="2446509"/>
            <a:ext cx="88803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E5ACEE4C-AC92-58A1-E1AE-6C5BF62152F5}"/>
              </a:ext>
            </a:extLst>
          </p:cNvPr>
          <p:cNvCxnSpPr>
            <a:cxnSpLocks/>
          </p:cNvCxnSpPr>
          <p:nvPr/>
        </p:nvCxnSpPr>
        <p:spPr>
          <a:xfrm flipH="1">
            <a:off x="10075031" y="2446509"/>
            <a:ext cx="88803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or: Elbow 44">
            <a:extLst>
              <a:ext uri="{FF2B5EF4-FFF2-40B4-BE49-F238E27FC236}">
                <a16:creationId xmlns:a16="http://schemas.microsoft.com/office/drawing/2014/main" id="{CE10740D-88CE-AB11-5993-D850B29C36F0}"/>
              </a:ext>
            </a:extLst>
          </p:cNvPr>
          <p:cNvCxnSpPr>
            <a:cxnSpLocks/>
          </p:cNvCxnSpPr>
          <p:nvPr/>
        </p:nvCxnSpPr>
        <p:spPr>
          <a:xfrm rot="16200000" flipH="1">
            <a:off x="7342339" y="2247643"/>
            <a:ext cx="314648" cy="12700"/>
          </a:xfrm>
          <a:prstGeom prst="bentConnector5">
            <a:avLst>
              <a:gd name="adj1" fmla="val -31625"/>
              <a:gd name="adj2" fmla="val -2447331"/>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or: Elbow 45">
            <a:extLst>
              <a:ext uri="{FF2B5EF4-FFF2-40B4-BE49-F238E27FC236}">
                <a16:creationId xmlns:a16="http://schemas.microsoft.com/office/drawing/2014/main" id="{01DADEF2-AB8E-EF5F-24DE-316DAEE4CC6E}"/>
              </a:ext>
            </a:extLst>
          </p:cNvPr>
          <p:cNvCxnSpPr/>
          <p:nvPr/>
        </p:nvCxnSpPr>
        <p:spPr>
          <a:xfrm rot="16200000" flipH="1">
            <a:off x="9645017" y="2291204"/>
            <a:ext cx="314648" cy="12700"/>
          </a:xfrm>
          <a:prstGeom prst="bentConnector5">
            <a:avLst>
              <a:gd name="adj1" fmla="val -35044"/>
              <a:gd name="adj2" fmla="val -2616748"/>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or: Elbow 50">
            <a:extLst>
              <a:ext uri="{FF2B5EF4-FFF2-40B4-BE49-F238E27FC236}">
                <a16:creationId xmlns:a16="http://schemas.microsoft.com/office/drawing/2014/main" id="{037876AB-EE30-9E33-91CF-14FFB3063D88}"/>
              </a:ext>
            </a:extLst>
          </p:cNvPr>
          <p:cNvCxnSpPr/>
          <p:nvPr/>
        </p:nvCxnSpPr>
        <p:spPr>
          <a:xfrm rot="16200000" flipH="1">
            <a:off x="11084781" y="2282835"/>
            <a:ext cx="314648" cy="12700"/>
          </a:xfrm>
          <a:prstGeom prst="bentConnector5">
            <a:avLst>
              <a:gd name="adj1" fmla="val -31625"/>
              <a:gd name="adj2" fmla="val 2889142"/>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a:extLst>
              <a:ext uri="{FF2B5EF4-FFF2-40B4-BE49-F238E27FC236}">
                <a16:creationId xmlns:a16="http://schemas.microsoft.com/office/drawing/2014/main" id="{822BE0F1-8374-615B-102A-2EC8A3FE0D2F}"/>
              </a:ext>
            </a:extLst>
          </p:cNvPr>
          <p:cNvCxnSpPr/>
          <p:nvPr/>
        </p:nvCxnSpPr>
        <p:spPr>
          <a:xfrm rot="16200000" flipH="1">
            <a:off x="8830138" y="2282835"/>
            <a:ext cx="314648" cy="12700"/>
          </a:xfrm>
          <a:prstGeom prst="bentConnector5">
            <a:avLst>
              <a:gd name="adj1" fmla="val -31625"/>
              <a:gd name="adj2" fmla="val 2889142"/>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or: Elbow 55">
            <a:extLst>
              <a:ext uri="{FF2B5EF4-FFF2-40B4-BE49-F238E27FC236}">
                <a16:creationId xmlns:a16="http://schemas.microsoft.com/office/drawing/2014/main" id="{03BB6038-1B1D-9855-C5C6-41F4B82DA311}"/>
              </a:ext>
            </a:extLst>
          </p:cNvPr>
          <p:cNvCxnSpPr/>
          <p:nvPr/>
        </p:nvCxnSpPr>
        <p:spPr>
          <a:xfrm rot="16200000" flipH="1">
            <a:off x="7971605" y="3410114"/>
            <a:ext cx="314648" cy="12700"/>
          </a:xfrm>
          <a:prstGeom prst="bentConnector5">
            <a:avLst>
              <a:gd name="adj1" fmla="val -31625"/>
              <a:gd name="adj2" fmla="val -2447331"/>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a:extLst>
              <a:ext uri="{FF2B5EF4-FFF2-40B4-BE49-F238E27FC236}">
                <a16:creationId xmlns:a16="http://schemas.microsoft.com/office/drawing/2014/main" id="{6DAAEB76-E547-531E-4FD2-BE2A2CF1F51A}"/>
              </a:ext>
            </a:extLst>
          </p:cNvPr>
          <p:cNvCxnSpPr/>
          <p:nvPr/>
        </p:nvCxnSpPr>
        <p:spPr>
          <a:xfrm rot="16200000" flipH="1">
            <a:off x="10547853" y="3410114"/>
            <a:ext cx="314648" cy="12700"/>
          </a:xfrm>
          <a:prstGeom prst="bentConnector5">
            <a:avLst>
              <a:gd name="adj1" fmla="val -31625"/>
              <a:gd name="adj2" fmla="val 2889142"/>
              <a:gd name="adj3" fmla="val 148720"/>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Connector: Curved 79">
            <a:extLst>
              <a:ext uri="{FF2B5EF4-FFF2-40B4-BE49-F238E27FC236}">
                <a16:creationId xmlns:a16="http://schemas.microsoft.com/office/drawing/2014/main" id="{ACA8D33F-40E1-0630-5E60-5B674494DCA0}"/>
              </a:ext>
            </a:extLst>
          </p:cNvPr>
          <p:cNvCxnSpPr>
            <a:cxnSpLocks/>
            <a:stCxn id="7" idx="3"/>
          </p:cNvCxnSpPr>
          <p:nvPr/>
        </p:nvCxnSpPr>
        <p:spPr>
          <a:xfrm rot="16200000" flipH="1">
            <a:off x="7697668" y="2268699"/>
            <a:ext cx="8369" cy="363987"/>
          </a:xfrm>
          <a:prstGeom prst="curvedConnector4">
            <a:avLst>
              <a:gd name="adj1" fmla="val 3448715"/>
              <a:gd name="adj2" fmla="val 9721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or: Curved 83">
            <a:extLst>
              <a:ext uri="{FF2B5EF4-FFF2-40B4-BE49-F238E27FC236}">
                <a16:creationId xmlns:a16="http://schemas.microsoft.com/office/drawing/2014/main" id="{73AAD25F-8846-C6DC-98A6-D8A22DB5C913}"/>
              </a:ext>
            </a:extLst>
          </p:cNvPr>
          <p:cNvCxnSpPr>
            <a:cxnSpLocks/>
          </p:cNvCxnSpPr>
          <p:nvPr/>
        </p:nvCxnSpPr>
        <p:spPr>
          <a:xfrm rot="16200000" flipH="1">
            <a:off x="11107430" y="2260329"/>
            <a:ext cx="8369" cy="363987"/>
          </a:xfrm>
          <a:prstGeom prst="curvedConnector4">
            <a:avLst>
              <a:gd name="adj1" fmla="val 3448715"/>
              <a:gd name="adj2" fmla="val 9721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Connector: Curved 84">
            <a:extLst>
              <a:ext uri="{FF2B5EF4-FFF2-40B4-BE49-F238E27FC236}">
                <a16:creationId xmlns:a16="http://schemas.microsoft.com/office/drawing/2014/main" id="{5D818A7C-DE43-7E48-D425-2A7FB5570702}"/>
              </a:ext>
            </a:extLst>
          </p:cNvPr>
          <p:cNvCxnSpPr>
            <a:cxnSpLocks/>
          </p:cNvCxnSpPr>
          <p:nvPr/>
        </p:nvCxnSpPr>
        <p:spPr>
          <a:xfrm rot="16200000" flipH="1">
            <a:off x="8259416" y="3376978"/>
            <a:ext cx="8369" cy="363987"/>
          </a:xfrm>
          <a:prstGeom prst="curvedConnector4">
            <a:avLst>
              <a:gd name="adj1" fmla="val 3448715"/>
              <a:gd name="adj2" fmla="val 9721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Connector: Curved 85">
            <a:extLst>
              <a:ext uri="{FF2B5EF4-FFF2-40B4-BE49-F238E27FC236}">
                <a16:creationId xmlns:a16="http://schemas.microsoft.com/office/drawing/2014/main" id="{0ADA9C30-6858-D3D6-906E-7E081575B44D}"/>
              </a:ext>
            </a:extLst>
          </p:cNvPr>
          <p:cNvCxnSpPr>
            <a:cxnSpLocks/>
          </p:cNvCxnSpPr>
          <p:nvPr/>
        </p:nvCxnSpPr>
        <p:spPr>
          <a:xfrm rot="16200000" flipH="1">
            <a:off x="10594202" y="3325890"/>
            <a:ext cx="8369" cy="363987"/>
          </a:xfrm>
          <a:prstGeom prst="curvedConnector4">
            <a:avLst>
              <a:gd name="adj1" fmla="val 3448715"/>
              <a:gd name="adj2" fmla="val 97213"/>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7C91DD0B-475F-4F63-4D96-27BC13B81EAB}"/>
              </a:ext>
            </a:extLst>
          </p:cNvPr>
          <p:cNvSpPr txBox="1"/>
          <p:nvPr/>
        </p:nvSpPr>
        <p:spPr>
          <a:xfrm>
            <a:off x="9167291" y="796066"/>
            <a:ext cx="303254" cy="369332"/>
          </a:xfrm>
          <a:prstGeom prst="rect">
            <a:avLst/>
          </a:prstGeom>
          <a:noFill/>
        </p:spPr>
        <p:txBody>
          <a:bodyPr wrap="square" rtlCol="0">
            <a:spAutoFit/>
          </a:bodyPr>
          <a:lstStyle/>
          <a:p>
            <a:r>
              <a:rPr lang="en-US" dirty="0"/>
              <a:t>R</a:t>
            </a:r>
          </a:p>
        </p:txBody>
      </p:sp>
      <p:sp>
        <p:nvSpPr>
          <p:cNvPr id="88" name="TextBox 87">
            <a:extLst>
              <a:ext uri="{FF2B5EF4-FFF2-40B4-BE49-F238E27FC236}">
                <a16:creationId xmlns:a16="http://schemas.microsoft.com/office/drawing/2014/main" id="{6D3488E9-D636-19A1-F413-A04BCE403262}"/>
              </a:ext>
            </a:extLst>
          </p:cNvPr>
          <p:cNvSpPr txBox="1"/>
          <p:nvPr/>
        </p:nvSpPr>
        <p:spPr>
          <a:xfrm>
            <a:off x="11071090" y="1133044"/>
            <a:ext cx="303254" cy="369332"/>
          </a:xfrm>
          <a:prstGeom prst="rect">
            <a:avLst/>
          </a:prstGeom>
          <a:noFill/>
        </p:spPr>
        <p:txBody>
          <a:bodyPr wrap="square" rtlCol="0">
            <a:spAutoFit/>
          </a:bodyPr>
          <a:lstStyle/>
          <a:p>
            <a:r>
              <a:rPr lang="en-US" dirty="0"/>
              <a:t>R</a:t>
            </a:r>
          </a:p>
        </p:txBody>
      </p:sp>
      <p:sp>
        <p:nvSpPr>
          <p:cNvPr id="89" name="TextBox 88">
            <a:extLst>
              <a:ext uri="{FF2B5EF4-FFF2-40B4-BE49-F238E27FC236}">
                <a16:creationId xmlns:a16="http://schemas.microsoft.com/office/drawing/2014/main" id="{E0605FCF-99E9-8CA3-0CC9-F8259DE3F59F}"/>
              </a:ext>
            </a:extLst>
          </p:cNvPr>
          <p:cNvSpPr txBox="1"/>
          <p:nvPr/>
        </p:nvSpPr>
        <p:spPr>
          <a:xfrm>
            <a:off x="11339973" y="2128153"/>
            <a:ext cx="303254" cy="369332"/>
          </a:xfrm>
          <a:prstGeom prst="rect">
            <a:avLst/>
          </a:prstGeom>
          <a:noFill/>
        </p:spPr>
        <p:txBody>
          <a:bodyPr wrap="square" rtlCol="0">
            <a:spAutoFit/>
          </a:bodyPr>
          <a:lstStyle/>
          <a:p>
            <a:r>
              <a:rPr lang="en-US" dirty="0"/>
              <a:t>R</a:t>
            </a:r>
          </a:p>
        </p:txBody>
      </p:sp>
      <p:sp>
        <p:nvSpPr>
          <p:cNvPr id="90" name="TextBox 89">
            <a:extLst>
              <a:ext uri="{FF2B5EF4-FFF2-40B4-BE49-F238E27FC236}">
                <a16:creationId xmlns:a16="http://schemas.microsoft.com/office/drawing/2014/main" id="{6171870E-BEF8-7165-4756-AA52ADB6BB92}"/>
              </a:ext>
            </a:extLst>
          </p:cNvPr>
          <p:cNvSpPr txBox="1"/>
          <p:nvPr/>
        </p:nvSpPr>
        <p:spPr>
          <a:xfrm>
            <a:off x="10329095" y="1822161"/>
            <a:ext cx="303254" cy="369332"/>
          </a:xfrm>
          <a:prstGeom prst="rect">
            <a:avLst/>
          </a:prstGeom>
          <a:noFill/>
        </p:spPr>
        <p:txBody>
          <a:bodyPr wrap="square" rtlCol="0">
            <a:spAutoFit/>
          </a:bodyPr>
          <a:lstStyle/>
          <a:p>
            <a:r>
              <a:rPr lang="en-US" dirty="0"/>
              <a:t>R</a:t>
            </a:r>
          </a:p>
        </p:txBody>
      </p:sp>
      <p:sp>
        <p:nvSpPr>
          <p:cNvPr id="91" name="TextBox 90">
            <a:extLst>
              <a:ext uri="{FF2B5EF4-FFF2-40B4-BE49-F238E27FC236}">
                <a16:creationId xmlns:a16="http://schemas.microsoft.com/office/drawing/2014/main" id="{635E2C7B-BF66-DEEC-65C4-1768C4D884D3}"/>
              </a:ext>
            </a:extLst>
          </p:cNvPr>
          <p:cNvSpPr txBox="1"/>
          <p:nvPr/>
        </p:nvSpPr>
        <p:spPr>
          <a:xfrm>
            <a:off x="9115634" y="2112888"/>
            <a:ext cx="303254" cy="369332"/>
          </a:xfrm>
          <a:prstGeom prst="rect">
            <a:avLst/>
          </a:prstGeom>
          <a:noFill/>
        </p:spPr>
        <p:txBody>
          <a:bodyPr wrap="square" rtlCol="0">
            <a:spAutoFit/>
          </a:bodyPr>
          <a:lstStyle/>
          <a:p>
            <a:r>
              <a:rPr lang="en-US" dirty="0"/>
              <a:t>R</a:t>
            </a:r>
          </a:p>
        </p:txBody>
      </p:sp>
      <p:sp>
        <p:nvSpPr>
          <p:cNvPr id="92" name="TextBox 91">
            <a:extLst>
              <a:ext uri="{FF2B5EF4-FFF2-40B4-BE49-F238E27FC236}">
                <a16:creationId xmlns:a16="http://schemas.microsoft.com/office/drawing/2014/main" id="{C485487F-491B-54FF-F664-A9688CCEB468}"/>
              </a:ext>
            </a:extLst>
          </p:cNvPr>
          <p:cNvSpPr txBox="1"/>
          <p:nvPr/>
        </p:nvSpPr>
        <p:spPr>
          <a:xfrm>
            <a:off x="8114240" y="1838963"/>
            <a:ext cx="303254" cy="369332"/>
          </a:xfrm>
          <a:prstGeom prst="rect">
            <a:avLst/>
          </a:prstGeom>
          <a:noFill/>
        </p:spPr>
        <p:txBody>
          <a:bodyPr wrap="square" rtlCol="0">
            <a:spAutoFit/>
          </a:bodyPr>
          <a:lstStyle/>
          <a:p>
            <a:r>
              <a:rPr lang="en-US" dirty="0"/>
              <a:t>R</a:t>
            </a:r>
          </a:p>
        </p:txBody>
      </p:sp>
      <p:sp>
        <p:nvSpPr>
          <p:cNvPr id="93" name="TextBox 92">
            <a:extLst>
              <a:ext uri="{FF2B5EF4-FFF2-40B4-BE49-F238E27FC236}">
                <a16:creationId xmlns:a16="http://schemas.microsoft.com/office/drawing/2014/main" id="{221DD6FB-681C-4797-EE12-5EA7ADC2F0F0}"/>
              </a:ext>
            </a:extLst>
          </p:cNvPr>
          <p:cNvSpPr txBox="1"/>
          <p:nvPr/>
        </p:nvSpPr>
        <p:spPr>
          <a:xfrm>
            <a:off x="9161961" y="3011454"/>
            <a:ext cx="303254" cy="369332"/>
          </a:xfrm>
          <a:prstGeom prst="rect">
            <a:avLst/>
          </a:prstGeom>
          <a:noFill/>
        </p:spPr>
        <p:txBody>
          <a:bodyPr wrap="square" rtlCol="0">
            <a:spAutoFit/>
          </a:bodyPr>
          <a:lstStyle/>
          <a:p>
            <a:r>
              <a:rPr lang="en-US" dirty="0"/>
              <a:t>R</a:t>
            </a:r>
          </a:p>
        </p:txBody>
      </p:sp>
      <p:sp>
        <p:nvSpPr>
          <p:cNvPr id="94" name="TextBox 93">
            <a:extLst>
              <a:ext uri="{FF2B5EF4-FFF2-40B4-BE49-F238E27FC236}">
                <a16:creationId xmlns:a16="http://schemas.microsoft.com/office/drawing/2014/main" id="{EAD44202-8C3A-4A66-BA64-263AF74632CC}"/>
              </a:ext>
            </a:extLst>
          </p:cNvPr>
          <p:cNvSpPr txBox="1"/>
          <p:nvPr/>
        </p:nvSpPr>
        <p:spPr>
          <a:xfrm>
            <a:off x="10813539" y="3227166"/>
            <a:ext cx="303254" cy="369332"/>
          </a:xfrm>
          <a:prstGeom prst="rect">
            <a:avLst/>
          </a:prstGeom>
          <a:noFill/>
        </p:spPr>
        <p:txBody>
          <a:bodyPr wrap="square" rtlCol="0">
            <a:spAutoFit/>
          </a:bodyPr>
          <a:lstStyle/>
          <a:p>
            <a:r>
              <a:rPr lang="en-US" dirty="0"/>
              <a:t>R</a:t>
            </a:r>
          </a:p>
        </p:txBody>
      </p:sp>
      <p:sp>
        <p:nvSpPr>
          <p:cNvPr id="95" name="TextBox 94">
            <a:extLst>
              <a:ext uri="{FF2B5EF4-FFF2-40B4-BE49-F238E27FC236}">
                <a16:creationId xmlns:a16="http://schemas.microsoft.com/office/drawing/2014/main" id="{27F479E4-ED4E-3D6A-FED7-81FD6F1D6742}"/>
              </a:ext>
            </a:extLst>
          </p:cNvPr>
          <p:cNvSpPr txBox="1"/>
          <p:nvPr/>
        </p:nvSpPr>
        <p:spPr>
          <a:xfrm>
            <a:off x="7723990" y="1079266"/>
            <a:ext cx="288585" cy="383773"/>
          </a:xfrm>
          <a:prstGeom prst="rect">
            <a:avLst/>
          </a:prstGeom>
          <a:noFill/>
        </p:spPr>
        <p:txBody>
          <a:bodyPr wrap="square" rtlCol="0">
            <a:spAutoFit/>
          </a:bodyPr>
          <a:lstStyle/>
          <a:p>
            <a:r>
              <a:rPr lang="en-US" dirty="0"/>
              <a:t>L</a:t>
            </a:r>
          </a:p>
        </p:txBody>
      </p:sp>
      <p:sp>
        <p:nvSpPr>
          <p:cNvPr id="96" name="TextBox 95">
            <a:extLst>
              <a:ext uri="{FF2B5EF4-FFF2-40B4-BE49-F238E27FC236}">
                <a16:creationId xmlns:a16="http://schemas.microsoft.com/office/drawing/2014/main" id="{6D95C894-BA4E-55CC-93C8-F77363E3E30D}"/>
              </a:ext>
            </a:extLst>
          </p:cNvPr>
          <p:cNvSpPr txBox="1"/>
          <p:nvPr/>
        </p:nvSpPr>
        <p:spPr>
          <a:xfrm>
            <a:off x="9323178" y="1296571"/>
            <a:ext cx="288585" cy="383773"/>
          </a:xfrm>
          <a:prstGeom prst="rect">
            <a:avLst/>
          </a:prstGeom>
          <a:noFill/>
        </p:spPr>
        <p:txBody>
          <a:bodyPr wrap="square" rtlCol="0">
            <a:spAutoFit/>
          </a:bodyPr>
          <a:lstStyle/>
          <a:p>
            <a:r>
              <a:rPr lang="en-US" dirty="0"/>
              <a:t>L</a:t>
            </a:r>
          </a:p>
        </p:txBody>
      </p:sp>
      <p:sp>
        <p:nvSpPr>
          <p:cNvPr id="97" name="TextBox 96">
            <a:extLst>
              <a:ext uri="{FF2B5EF4-FFF2-40B4-BE49-F238E27FC236}">
                <a16:creationId xmlns:a16="http://schemas.microsoft.com/office/drawing/2014/main" id="{FC48C616-9588-A454-5FBB-5FBB75D7E166}"/>
              </a:ext>
            </a:extLst>
          </p:cNvPr>
          <p:cNvSpPr txBox="1"/>
          <p:nvPr/>
        </p:nvSpPr>
        <p:spPr>
          <a:xfrm>
            <a:off x="7132346" y="2071104"/>
            <a:ext cx="288585" cy="383773"/>
          </a:xfrm>
          <a:prstGeom prst="rect">
            <a:avLst/>
          </a:prstGeom>
          <a:noFill/>
        </p:spPr>
        <p:txBody>
          <a:bodyPr wrap="square" rtlCol="0">
            <a:spAutoFit/>
          </a:bodyPr>
          <a:lstStyle/>
          <a:p>
            <a:r>
              <a:rPr lang="en-US" dirty="0"/>
              <a:t>L</a:t>
            </a:r>
          </a:p>
        </p:txBody>
      </p:sp>
      <p:sp>
        <p:nvSpPr>
          <p:cNvPr id="98" name="TextBox 97">
            <a:extLst>
              <a:ext uri="{FF2B5EF4-FFF2-40B4-BE49-F238E27FC236}">
                <a16:creationId xmlns:a16="http://schemas.microsoft.com/office/drawing/2014/main" id="{5FF4065D-B0D3-59F8-93C3-2919E91AB62E}"/>
              </a:ext>
            </a:extLst>
          </p:cNvPr>
          <p:cNvSpPr txBox="1"/>
          <p:nvPr/>
        </p:nvSpPr>
        <p:spPr>
          <a:xfrm>
            <a:off x="9456779" y="2082112"/>
            <a:ext cx="288585" cy="383773"/>
          </a:xfrm>
          <a:prstGeom prst="rect">
            <a:avLst/>
          </a:prstGeom>
          <a:noFill/>
        </p:spPr>
        <p:txBody>
          <a:bodyPr wrap="square" rtlCol="0">
            <a:spAutoFit/>
          </a:bodyPr>
          <a:lstStyle/>
          <a:p>
            <a:r>
              <a:rPr lang="en-US" dirty="0"/>
              <a:t>L</a:t>
            </a:r>
          </a:p>
        </p:txBody>
      </p:sp>
      <p:sp>
        <p:nvSpPr>
          <p:cNvPr id="99" name="TextBox 98">
            <a:extLst>
              <a:ext uri="{FF2B5EF4-FFF2-40B4-BE49-F238E27FC236}">
                <a16:creationId xmlns:a16="http://schemas.microsoft.com/office/drawing/2014/main" id="{7884DAE7-9887-4933-1A62-CD7D35F4ABC6}"/>
              </a:ext>
            </a:extLst>
          </p:cNvPr>
          <p:cNvSpPr txBox="1"/>
          <p:nvPr/>
        </p:nvSpPr>
        <p:spPr>
          <a:xfrm>
            <a:off x="7779930" y="3190015"/>
            <a:ext cx="288585" cy="383773"/>
          </a:xfrm>
          <a:prstGeom prst="rect">
            <a:avLst/>
          </a:prstGeom>
          <a:noFill/>
        </p:spPr>
        <p:txBody>
          <a:bodyPr wrap="square" rtlCol="0">
            <a:spAutoFit/>
          </a:bodyPr>
          <a:lstStyle/>
          <a:p>
            <a:r>
              <a:rPr lang="en-US" dirty="0"/>
              <a:t>L</a:t>
            </a:r>
          </a:p>
        </p:txBody>
      </p:sp>
      <p:sp>
        <p:nvSpPr>
          <p:cNvPr id="100" name="TextBox 99">
            <a:extLst>
              <a:ext uri="{FF2B5EF4-FFF2-40B4-BE49-F238E27FC236}">
                <a16:creationId xmlns:a16="http://schemas.microsoft.com/office/drawing/2014/main" id="{BB0DF1CB-7852-2BE9-2D54-ACEB1343DA28}"/>
              </a:ext>
            </a:extLst>
          </p:cNvPr>
          <p:cNvSpPr txBox="1"/>
          <p:nvPr/>
        </p:nvSpPr>
        <p:spPr>
          <a:xfrm>
            <a:off x="8113568" y="2411317"/>
            <a:ext cx="288585" cy="383773"/>
          </a:xfrm>
          <a:prstGeom prst="rect">
            <a:avLst/>
          </a:prstGeom>
          <a:noFill/>
        </p:spPr>
        <p:txBody>
          <a:bodyPr wrap="square" rtlCol="0">
            <a:spAutoFit/>
          </a:bodyPr>
          <a:lstStyle/>
          <a:p>
            <a:r>
              <a:rPr lang="en-US" dirty="0"/>
              <a:t>L</a:t>
            </a:r>
          </a:p>
        </p:txBody>
      </p:sp>
      <p:sp>
        <p:nvSpPr>
          <p:cNvPr id="101" name="TextBox 100">
            <a:extLst>
              <a:ext uri="{FF2B5EF4-FFF2-40B4-BE49-F238E27FC236}">
                <a16:creationId xmlns:a16="http://schemas.microsoft.com/office/drawing/2014/main" id="{AABC62B4-E55E-B6C2-3B2C-3B1E383B12B6}"/>
              </a:ext>
            </a:extLst>
          </p:cNvPr>
          <p:cNvSpPr txBox="1"/>
          <p:nvPr/>
        </p:nvSpPr>
        <p:spPr>
          <a:xfrm>
            <a:off x="10373228" y="2396325"/>
            <a:ext cx="288585" cy="383773"/>
          </a:xfrm>
          <a:prstGeom prst="rect">
            <a:avLst/>
          </a:prstGeom>
          <a:noFill/>
        </p:spPr>
        <p:txBody>
          <a:bodyPr wrap="square" rtlCol="0">
            <a:spAutoFit/>
          </a:bodyPr>
          <a:lstStyle/>
          <a:p>
            <a:r>
              <a:rPr lang="en-US" dirty="0"/>
              <a:t>L</a:t>
            </a:r>
          </a:p>
        </p:txBody>
      </p:sp>
      <p:sp>
        <p:nvSpPr>
          <p:cNvPr id="102" name="TextBox 101">
            <a:extLst>
              <a:ext uri="{FF2B5EF4-FFF2-40B4-BE49-F238E27FC236}">
                <a16:creationId xmlns:a16="http://schemas.microsoft.com/office/drawing/2014/main" id="{49C027AF-7FE6-4623-85BE-7C80DA363687}"/>
              </a:ext>
            </a:extLst>
          </p:cNvPr>
          <p:cNvSpPr txBox="1"/>
          <p:nvPr/>
        </p:nvSpPr>
        <p:spPr>
          <a:xfrm>
            <a:off x="7882586" y="1661335"/>
            <a:ext cx="288585" cy="383773"/>
          </a:xfrm>
          <a:prstGeom prst="rect">
            <a:avLst/>
          </a:prstGeom>
          <a:noFill/>
        </p:spPr>
        <p:txBody>
          <a:bodyPr wrap="square" rtlCol="0">
            <a:spAutoFit/>
          </a:bodyPr>
          <a:lstStyle/>
          <a:p>
            <a:r>
              <a:rPr lang="en-US" dirty="0"/>
              <a:t>S</a:t>
            </a:r>
          </a:p>
        </p:txBody>
      </p:sp>
      <p:sp>
        <p:nvSpPr>
          <p:cNvPr id="103" name="TextBox 102">
            <a:extLst>
              <a:ext uri="{FF2B5EF4-FFF2-40B4-BE49-F238E27FC236}">
                <a16:creationId xmlns:a16="http://schemas.microsoft.com/office/drawing/2014/main" id="{D3A0C406-5F70-3173-B657-E31E62004D8D}"/>
              </a:ext>
            </a:extLst>
          </p:cNvPr>
          <p:cNvSpPr txBox="1"/>
          <p:nvPr/>
        </p:nvSpPr>
        <p:spPr>
          <a:xfrm>
            <a:off x="10636087" y="1662922"/>
            <a:ext cx="288585" cy="383773"/>
          </a:xfrm>
          <a:prstGeom prst="rect">
            <a:avLst/>
          </a:prstGeom>
          <a:noFill/>
        </p:spPr>
        <p:txBody>
          <a:bodyPr wrap="square" rtlCol="0">
            <a:spAutoFit/>
          </a:bodyPr>
          <a:lstStyle/>
          <a:p>
            <a:r>
              <a:rPr lang="en-US" dirty="0"/>
              <a:t>S</a:t>
            </a:r>
          </a:p>
        </p:txBody>
      </p:sp>
      <p:sp>
        <p:nvSpPr>
          <p:cNvPr id="104" name="TextBox 103">
            <a:extLst>
              <a:ext uri="{FF2B5EF4-FFF2-40B4-BE49-F238E27FC236}">
                <a16:creationId xmlns:a16="http://schemas.microsoft.com/office/drawing/2014/main" id="{7899B61E-132A-67F1-0DFB-8748C4EB684B}"/>
              </a:ext>
            </a:extLst>
          </p:cNvPr>
          <p:cNvSpPr txBox="1"/>
          <p:nvPr/>
        </p:nvSpPr>
        <p:spPr>
          <a:xfrm>
            <a:off x="7527702" y="2643403"/>
            <a:ext cx="288585" cy="383773"/>
          </a:xfrm>
          <a:prstGeom prst="rect">
            <a:avLst/>
          </a:prstGeom>
          <a:noFill/>
        </p:spPr>
        <p:txBody>
          <a:bodyPr wrap="square" rtlCol="0">
            <a:spAutoFit/>
          </a:bodyPr>
          <a:lstStyle/>
          <a:p>
            <a:r>
              <a:rPr lang="en-US" dirty="0"/>
              <a:t>S</a:t>
            </a:r>
          </a:p>
        </p:txBody>
      </p:sp>
      <p:sp>
        <p:nvSpPr>
          <p:cNvPr id="105" name="TextBox 104">
            <a:extLst>
              <a:ext uri="{FF2B5EF4-FFF2-40B4-BE49-F238E27FC236}">
                <a16:creationId xmlns:a16="http://schemas.microsoft.com/office/drawing/2014/main" id="{0697A04E-98C8-8F41-205C-A76D9ACFE38C}"/>
              </a:ext>
            </a:extLst>
          </p:cNvPr>
          <p:cNvSpPr txBox="1"/>
          <p:nvPr/>
        </p:nvSpPr>
        <p:spPr>
          <a:xfrm>
            <a:off x="10959870" y="2610100"/>
            <a:ext cx="288585" cy="383773"/>
          </a:xfrm>
          <a:prstGeom prst="rect">
            <a:avLst/>
          </a:prstGeom>
          <a:noFill/>
        </p:spPr>
        <p:txBody>
          <a:bodyPr wrap="square" rtlCol="0">
            <a:spAutoFit/>
          </a:bodyPr>
          <a:lstStyle/>
          <a:p>
            <a:r>
              <a:rPr lang="en-US" dirty="0"/>
              <a:t>S</a:t>
            </a:r>
          </a:p>
        </p:txBody>
      </p:sp>
      <p:sp>
        <p:nvSpPr>
          <p:cNvPr id="106" name="TextBox 105">
            <a:extLst>
              <a:ext uri="{FF2B5EF4-FFF2-40B4-BE49-F238E27FC236}">
                <a16:creationId xmlns:a16="http://schemas.microsoft.com/office/drawing/2014/main" id="{FC1D256A-955C-032F-327F-8FB41BF78268}"/>
              </a:ext>
            </a:extLst>
          </p:cNvPr>
          <p:cNvSpPr txBox="1"/>
          <p:nvPr/>
        </p:nvSpPr>
        <p:spPr>
          <a:xfrm>
            <a:off x="8171171" y="3719968"/>
            <a:ext cx="288585" cy="383773"/>
          </a:xfrm>
          <a:prstGeom prst="rect">
            <a:avLst/>
          </a:prstGeom>
          <a:noFill/>
        </p:spPr>
        <p:txBody>
          <a:bodyPr wrap="square" rtlCol="0">
            <a:spAutoFit/>
          </a:bodyPr>
          <a:lstStyle/>
          <a:p>
            <a:r>
              <a:rPr lang="en-US" dirty="0"/>
              <a:t>S</a:t>
            </a:r>
          </a:p>
        </p:txBody>
      </p:sp>
      <p:sp>
        <p:nvSpPr>
          <p:cNvPr id="107" name="TextBox 106">
            <a:extLst>
              <a:ext uri="{FF2B5EF4-FFF2-40B4-BE49-F238E27FC236}">
                <a16:creationId xmlns:a16="http://schemas.microsoft.com/office/drawing/2014/main" id="{49F15AF4-8A64-EF64-1E74-11DBC7F8AF90}"/>
              </a:ext>
            </a:extLst>
          </p:cNvPr>
          <p:cNvSpPr txBox="1"/>
          <p:nvPr/>
        </p:nvSpPr>
        <p:spPr>
          <a:xfrm>
            <a:off x="10312299" y="3650996"/>
            <a:ext cx="288585" cy="383773"/>
          </a:xfrm>
          <a:prstGeom prst="rect">
            <a:avLst/>
          </a:prstGeom>
          <a:noFill/>
        </p:spPr>
        <p:txBody>
          <a:bodyPr wrap="square" rtlCol="0">
            <a:spAutoFit/>
          </a:bodyPr>
          <a:lstStyle/>
          <a:p>
            <a:r>
              <a:rPr lang="en-US" dirty="0"/>
              <a:t>S</a:t>
            </a:r>
          </a:p>
        </p:txBody>
      </p:sp>
      <p:sp>
        <p:nvSpPr>
          <p:cNvPr id="108" name="TextBox 107">
            <a:extLst>
              <a:ext uri="{FF2B5EF4-FFF2-40B4-BE49-F238E27FC236}">
                <a16:creationId xmlns:a16="http://schemas.microsoft.com/office/drawing/2014/main" id="{697955D9-ADDD-0B93-C3EC-D5F479A42D76}"/>
              </a:ext>
            </a:extLst>
          </p:cNvPr>
          <p:cNvSpPr txBox="1"/>
          <p:nvPr/>
        </p:nvSpPr>
        <p:spPr>
          <a:xfrm>
            <a:off x="9735530" y="2704761"/>
            <a:ext cx="288585" cy="383773"/>
          </a:xfrm>
          <a:prstGeom prst="rect">
            <a:avLst/>
          </a:prstGeom>
          <a:noFill/>
        </p:spPr>
        <p:txBody>
          <a:bodyPr wrap="square" rtlCol="0">
            <a:spAutoFit/>
          </a:bodyPr>
          <a:lstStyle/>
          <a:p>
            <a:r>
              <a:rPr lang="en-US" dirty="0"/>
              <a:t>S</a:t>
            </a:r>
          </a:p>
        </p:txBody>
      </p:sp>
      <p:sp>
        <p:nvSpPr>
          <p:cNvPr id="109" name="TextBox 108">
            <a:extLst>
              <a:ext uri="{FF2B5EF4-FFF2-40B4-BE49-F238E27FC236}">
                <a16:creationId xmlns:a16="http://schemas.microsoft.com/office/drawing/2014/main" id="{652766E9-676B-A9FC-AE78-3DC95C033943}"/>
              </a:ext>
            </a:extLst>
          </p:cNvPr>
          <p:cNvSpPr txBox="1"/>
          <p:nvPr/>
        </p:nvSpPr>
        <p:spPr>
          <a:xfrm>
            <a:off x="8668781" y="2728895"/>
            <a:ext cx="288585" cy="383773"/>
          </a:xfrm>
          <a:prstGeom prst="rect">
            <a:avLst/>
          </a:prstGeom>
          <a:noFill/>
        </p:spPr>
        <p:txBody>
          <a:bodyPr wrap="square" rtlCol="0">
            <a:spAutoFit/>
          </a:bodyPr>
          <a:lstStyle/>
          <a:p>
            <a:r>
              <a:rPr lang="en-US" dirty="0"/>
              <a:t>S</a:t>
            </a:r>
          </a:p>
        </p:txBody>
      </p:sp>
    </p:spTree>
    <p:extLst>
      <p:ext uri="{BB962C8B-B14F-4D97-AF65-F5344CB8AC3E}">
        <p14:creationId xmlns:p14="http://schemas.microsoft.com/office/powerpoint/2010/main" val="3169652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a:xfrm>
            <a:off x="8413603" y="2115317"/>
            <a:ext cx="1942518" cy="1864409"/>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6397290" y="2109293"/>
            <a:ext cx="1968138" cy="195856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3661392" y="2109293"/>
            <a:ext cx="1811383" cy="177477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30114" y="228123"/>
            <a:ext cx="10018106" cy="7509748"/>
          </a:xfrm>
          <a:prstGeom prst="rect">
            <a:avLst/>
          </a:prstGeom>
        </p:spPr>
        <p:txBody>
          <a:bodyPr wrap="square">
            <a:spAutoFit/>
          </a:bodyPr>
          <a:lstStyle/>
          <a:p>
            <a:pPr marL="342900" marR="0" lvl="0" indent="-342900">
              <a:spcBef>
                <a:spcPts val="0"/>
              </a:spcBef>
              <a:spcAft>
                <a:spcPts val="0"/>
              </a:spcAft>
              <a:buFont typeface="+mj-lt"/>
              <a:buAutoNum type="romanUcPeriod"/>
            </a:pPr>
            <a:r>
              <a:rPr lang="en-US" dirty="0">
                <a:latin typeface="Times New Roman" panose="02020603050405020304" pitchFamily="18" charset="0"/>
                <a:ea typeface="Calibri" panose="020F0502020204030204" pitchFamily="34" charset="0"/>
              </a:rPr>
              <a:t>Initial state:  Percepts In(A), either In(2, 2, 0, 1) or In(0, -, -, -). The state is [2, 2, 0, 1] or [0, -, -, -].                             </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romanUcPeriod"/>
            </a:pPr>
            <a:r>
              <a:rPr lang="en-US" dirty="0">
                <a:latin typeface="Times New Roman" panose="02020603050405020304" pitchFamily="18" charset="0"/>
                <a:ea typeface="Calibri" panose="020F0502020204030204" pitchFamily="34" charset="0"/>
                <a:cs typeface="Times New Roman" panose="02020603050405020304" pitchFamily="18" charset="0"/>
              </a:rPr>
              <a:t>Goal states:  Percepts In(g1) and In(g2)</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               In(g2) is In(0, 1, 2, 1) or In(-, -, 0, -). The state is [0, 1, 2, 1] or [-, -, 0, -].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685800"/>
            <a:r>
              <a:rPr lang="en-US" dirty="0">
                <a:latin typeface="Times New Roman" panose="02020603050405020304" pitchFamily="18" charset="0"/>
                <a:ea typeface="Calibri" panose="020F0502020204030204" pitchFamily="34" charset="0"/>
                <a:cs typeface="Times New Roman" panose="02020603050405020304" pitchFamily="18" charset="0"/>
              </a:rPr>
              <a:t>               In(g1) is In(0, 1, 2, 1) or In(-, -, 0, -). The state is [0, 1, 2, 1] or [-, -, 0, -]. </a:t>
            </a:r>
          </a:p>
          <a:p>
            <a:pPr marL="6858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State and percept specifications are interchangeable. The state specification is [h, r, t, l] where h is 	            the side that the mouse heads to, r/l is the right/left side of the mouse, and t is the tail of the mouse. </a:t>
            </a:r>
          </a:p>
          <a:p>
            <a:pPr marL="6858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h                                                                                             t</a:t>
            </a:r>
          </a:p>
          <a:p>
            <a:pPr marL="68580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l                   r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a:t>
            </a:r>
            <a:r>
              <a:rPr lang="en-US" sz="1600" dirty="0">
                <a:latin typeface="Times New Roman" panose="02020603050405020304" pitchFamily="18" charset="0"/>
                <a:ea typeface="Calibri" panose="020F0502020204030204" pitchFamily="34" charset="0"/>
                <a:cs typeface="Times New Roman" panose="02020603050405020304" pitchFamily="18" charset="0"/>
              </a:rPr>
              <a:t>                   l</a:t>
            </a:r>
          </a:p>
          <a:p>
            <a:pPr marL="6858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p>
          <a:p>
            <a:pPr marL="685800"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h</a:t>
            </a:r>
          </a:p>
          <a:p>
            <a:pPr marL="68580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t 						h</a:t>
            </a:r>
          </a:p>
          <a:p>
            <a:pPr marL="68580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l                      r                             </a:t>
            </a:r>
          </a:p>
          <a:p>
            <a:pPr marL="68580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marL="685800" marR="0">
              <a:spcBef>
                <a:spcPts val="0"/>
              </a:spcBef>
              <a:spcAft>
                <a:spcPts val="0"/>
              </a:spcAft>
            </a:pPr>
            <a:r>
              <a:rPr lang="en-US" sz="1600" dirty="0">
                <a:latin typeface="Calibri" panose="020F0502020204030204" pitchFamily="34" charset="0"/>
                <a:ea typeface="Calibri" panose="020F0502020204030204" pitchFamily="34" charset="0"/>
                <a:cs typeface="Times New Roman" panose="02020603050405020304" pitchFamily="18" charset="0"/>
              </a:rPr>
              <a:t>                                                                                                                         t</a:t>
            </a:r>
          </a:p>
          <a:p>
            <a:pPr marL="400050" marR="0" indent="-400050">
              <a:spcBef>
                <a:spcPts val="0"/>
              </a:spcBef>
              <a:spcAft>
                <a:spcPts val="0"/>
              </a:spcAft>
              <a:buAutoNum type="romanUcPeriod" startAt="3"/>
            </a:pPr>
            <a:r>
              <a:rPr lang="en-US" dirty="0">
                <a:latin typeface="Times New Roman" panose="02020603050405020304" pitchFamily="18" charset="0"/>
                <a:ea typeface="Calibri" panose="020F0502020204030204" pitchFamily="34" charset="0"/>
                <a:cs typeface="Times New Roman" panose="02020603050405020304" pitchFamily="18" charset="0"/>
              </a:rPr>
              <a:t>The actions of the mouse agent are defined as follows:</a:t>
            </a:r>
          </a:p>
          <a:p>
            <a:pPr marR="0">
              <a:spcBef>
                <a:spcPts val="0"/>
              </a:spcBef>
              <a:spcAft>
                <a:spcPts val="0"/>
              </a:spcAft>
            </a:pPr>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leftTurn</a:t>
            </a:r>
            <a:r>
              <a:rPr lang="en-US" sz="1600" dirty="0">
                <a:latin typeface="Times New Roman" panose="02020603050405020304" pitchFamily="18" charset="0"/>
                <a:ea typeface="Calibri" panose="020F0502020204030204" pitchFamily="34" charset="0"/>
                <a:cs typeface="Times New Roman" panose="02020603050405020304" pitchFamily="18" charset="0"/>
              </a:rPr>
              <a:t>([h, r, t, l], [l, h, r, t]), </a:t>
            </a:r>
          </a:p>
          <a:p>
            <a:pPr marL="685800"/>
            <a:r>
              <a:rPr lang="en-US" sz="1600"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latin typeface="Times New Roman" panose="02020603050405020304" pitchFamily="18" charset="0"/>
                <a:ea typeface="Calibri" panose="020F0502020204030204" pitchFamily="34" charset="0"/>
                <a:cs typeface="Times New Roman" panose="02020603050405020304" pitchFamily="18" charset="0"/>
              </a:rPr>
              <a:t>rightTurn</a:t>
            </a:r>
            <a:r>
              <a:rPr lang="en-US" sz="1600" dirty="0">
                <a:latin typeface="Times New Roman" panose="02020603050405020304" pitchFamily="18" charset="0"/>
                <a:ea typeface="Calibri" panose="020F0502020204030204" pitchFamily="34" charset="0"/>
                <a:cs typeface="Times New Roman" panose="02020603050405020304" pitchFamily="18" charset="0"/>
              </a:rPr>
              <a:t>([h, r, t, l], [r, t, l, h]),</a:t>
            </a:r>
          </a:p>
          <a:p>
            <a:pPr marL="685800"/>
            <a:r>
              <a:rPr lang="en-US" sz="1600" dirty="0">
                <a:latin typeface="Times New Roman" panose="02020603050405020304" pitchFamily="18" charset="0"/>
                <a:ea typeface="Calibri" panose="020F0502020204030204" pitchFamily="34" charset="0"/>
                <a:cs typeface="Times New Roman" panose="02020603050405020304" pitchFamily="18" charset="0"/>
              </a:rPr>
              <a:t>     forward([h, r, t, l ], [h’, r’, t’, l’]) </a:t>
            </a:r>
          </a:p>
          <a:p>
            <a:pPr marL="68580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r>
              <a:rPr lang="en-US" sz="1600" dirty="0">
                <a:latin typeface="Times New Roman" panose="02020603050405020304" pitchFamily="18" charset="0"/>
                <a:ea typeface="Calibri" panose="020F0502020204030204" pitchFamily="34" charset="0"/>
              </a:rPr>
              <a:t>For Example: A number of choices for specifying the actions:</a:t>
            </a:r>
          </a:p>
          <a:p>
            <a:r>
              <a:rPr lang="en-US" sz="1600" dirty="0" err="1">
                <a:latin typeface="Times New Roman" panose="02020603050405020304" pitchFamily="18" charset="0"/>
                <a:ea typeface="Calibri" panose="020F0502020204030204" pitchFamily="34" charset="0"/>
              </a:rPr>
              <a:t>leftTurn</a:t>
            </a:r>
            <a:r>
              <a:rPr lang="en-US" sz="1600" dirty="0">
                <a:latin typeface="Times New Roman" panose="02020603050405020304" pitchFamily="18" charset="0"/>
                <a:ea typeface="Calibri" panose="020F0502020204030204" pitchFamily="34" charset="0"/>
              </a:rPr>
              <a:t>(In(2, 2, 0, 1), 0, In(1, 2, 2, 0)), where a middle parameter is a number of grid forwarded.</a:t>
            </a:r>
          </a:p>
          <a:p>
            <a:r>
              <a:rPr lang="en-US" sz="1600" dirty="0" err="1">
                <a:latin typeface="Times New Roman" panose="02020603050405020304" pitchFamily="18" charset="0"/>
                <a:ea typeface="Calibri" panose="020F0502020204030204" pitchFamily="34" charset="0"/>
              </a:rPr>
              <a:t>rightTurn</a:t>
            </a:r>
            <a:r>
              <a:rPr lang="en-US" sz="1600" dirty="0">
                <a:latin typeface="Times New Roman" panose="02020603050405020304" pitchFamily="18" charset="0"/>
                <a:ea typeface="Calibri" panose="020F0502020204030204" pitchFamily="34" charset="0"/>
              </a:rPr>
              <a:t>(In(2, 2, 0, 1), 0, In(2, 0, 1, 2)). </a:t>
            </a:r>
            <a:r>
              <a:rPr lang="en-US" sz="1600" dirty="0" err="1">
                <a:latin typeface="Times New Roman" panose="02020603050405020304" pitchFamily="18" charset="0"/>
                <a:ea typeface="Calibri" panose="020F0502020204030204" pitchFamily="34" charset="0"/>
              </a:rPr>
              <a:t>rightTurn</a:t>
            </a:r>
            <a:r>
              <a:rPr lang="en-US" sz="1600" dirty="0">
                <a:latin typeface="Times New Roman" panose="02020603050405020304" pitchFamily="18" charset="0"/>
                <a:ea typeface="Calibri" panose="020F0502020204030204" pitchFamily="34" charset="0"/>
              </a:rPr>
              <a:t>([2, 2, 0, 1], 0, [2, 0, 1, 2]). </a:t>
            </a:r>
            <a:r>
              <a:rPr lang="en-US" sz="1600" dirty="0" err="1">
                <a:latin typeface="Times New Roman" panose="02020603050405020304" pitchFamily="18" charset="0"/>
                <a:ea typeface="Calibri" panose="020F0502020204030204" pitchFamily="34" charset="0"/>
              </a:rPr>
              <a:t>rightTurn</a:t>
            </a:r>
            <a:r>
              <a:rPr lang="en-US" sz="1600" dirty="0">
                <a:latin typeface="Times New Roman" panose="02020603050405020304" pitchFamily="18" charset="0"/>
                <a:ea typeface="Calibri" panose="020F0502020204030204" pitchFamily="34" charset="0"/>
              </a:rPr>
              <a:t>([2, 2, 0, 1], [2, 0, 1, 2]).</a:t>
            </a:r>
          </a:p>
          <a:p>
            <a:r>
              <a:rPr lang="en-US" sz="1600" dirty="0"/>
              <a:t>forward(In(0, 1, 2, 1), 1, In(-, -, 0, -)). forward([0, 1, 2, 1], 1, [-, -, 0, -]). forward([0, 1, 2, 1], [-, -, 0, -]). </a:t>
            </a:r>
          </a:p>
          <a:p>
            <a:pPr marL="68580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68580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68580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68580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685800" marR="0">
              <a:spcBef>
                <a:spcPts val="0"/>
              </a:spcBef>
              <a:spcAft>
                <a:spcPts val="0"/>
              </a:spcAft>
            </a:pP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 Box 23"/>
          <p:cNvSpPr txBox="1"/>
          <p:nvPr/>
        </p:nvSpPr>
        <p:spPr>
          <a:xfrm>
            <a:off x="7071223" y="3094050"/>
            <a:ext cx="800100" cy="815340"/>
          </a:xfrm>
          <a:prstGeom prst="rect">
            <a:avLst/>
          </a:prstGeom>
          <a:solidFill>
            <a:sysClr val="window" lastClr="FFFFFF"/>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8" name="Straight Connector 7"/>
          <p:cNvCxnSpPr/>
          <p:nvPr/>
        </p:nvCxnSpPr>
        <p:spPr>
          <a:xfrm>
            <a:off x="7060906" y="3096983"/>
            <a:ext cx="0" cy="830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060906" y="3118499"/>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536430" y="3107741"/>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Box 228"/>
          <p:cNvSpPr txBox="1"/>
          <p:nvPr/>
        </p:nvSpPr>
        <p:spPr>
          <a:xfrm>
            <a:off x="4112183" y="2225763"/>
            <a:ext cx="800100" cy="815340"/>
          </a:xfrm>
          <a:prstGeom prst="rect">
            <a:avLst/>
          </a:prstGeom>
          <a:solidFill>
            <a:sysClr val="window" lastClr="FFFFFF"/>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12" name="Straight Connector 11"/>
          <p:cNvCxnSpPr/>
          <p:nvPr/>
        </p:nvCxnSpPr>
        <p:spPr>
          <a:xfrm>
            <a:off x="4597037" y="3046511"/>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102351" y="2235595"/>
            <a:ext cx="0" cy="8305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427174" y="2481988"/>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reeform: Shape 232"/>
          <p:cNvSpPr/>
          <p:nvPr/>
        </p:nvSpPr>
        <p:spPr>
          <a:xfrm>
            <a:off x="4512106" y="2879771"/>
            <a:ext cx="46990" cy="133985"/>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Oval 15"/>
          <p:cNvSpPr/>
          <p:nvPr/>
        </p:nvSpPr>
        <p:spPr>
          <a:xfrm>
            <a:off x="4405426" y="2436040"/>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Oval 16"/>
          <p:cNvSpPr/>
          <p:nvPr/>
        </p:nvSpPr>
        <p:spPr>
          <a:xfrm>
            <a:off x="4518614" y="2443025"/>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8" name="Straight Connector 17"/>
          <p:cNvCxnSpPr/>
          <p:nvPr/>
        </p:nvCxnSpPr>
        <p:spPr>
          <a:xfrm>
            <a:off x="4062367" y="3045966"/>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18"/>
          <p:cNvSpPr>
            <a:spLocks noChangeArrowheads="1"/>
          </p:cNvSpPr>
          <p:nvPr/>
        </p:nvSpPr>
        <p:spPr bwMode="auto">
          <a:xfrm>
            <a:off x="535577" y="-16981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22"/>
          <p:cNvSpPr>
            <a:spLocks noChangeArrowheads="1"/>
          </p:cNvSpPr>
          <p:nvPr/>
        </p:nvSpPr>
        <p:spPr bwMode="auto">
          <a:xfrm>
            <a:off x="1221377" y="2873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23"/>
          <p:cNvSpPr>
            <a:spLocks noChangeArrowheads="1"/>
          </p:cNvSpPr>
          <p:nvPr/>
        </p:nvSpPr>
        <p:spPr bwMode="auto">
          <a:xfrm>
            <a:off x="1221377" y="28738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Oval 26"/>
          <p:cNvSpPr/>
          <p:nvPr/>
        </p:nvSpPr>
        <p:spPr>
          <a:xfrm>
            <a:off x="4380230" y="3369279"/>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reeform: Shape 232"/>
          <p:cNvSpPr/>
          <p:nvPr/>
        </p:nvSpPr>
        <p:spPr>
          <a:xfrm>
            <a:off x="4455795" y="3615552"/>
            <a:ext cx="46990" cy="133985"/>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Oval 28"/>
          <p:cNvSpPr/>
          <p:nvPr/>
        </p:nvSpPr>
        <p:spPr>
          <a:xfrm>
            <a:off x="4488130" y="3303902"/>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Oval 29"/>
          <p:cNvSpPr/>
          <p:nvPr/>
        </p:nvSpPr>
        <p:spPr>
          <a:xfrm>
            <a:off x="4361854" y="3297496"/>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31" name="Straight Connector 30"/>
          <p:cNvCxnSpPr/>
          <p:nvPr/>
        </p:nvCxnSpPr>
        <p:spPr>
          <a:xfrm>
            <a:off x="7870532" y="3097909"/>
            <a:ext cx="0" cy="8305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2" name="Oval 31"/>
          <p:cNvSpPr/>
          <p:nvPr/>
        </p:nvSpPr>
        <p:spPr>
          <a:xfrm>
            <a:off x="7368881" y="3338057"/>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Oval 32"/>
          <p:cNvSpPr/>
          <p:nvPr/>
        </p:nvSpPr>
        <p:spPr>
          <a:xfrm>
            <a:off x="7348907" y="3261632"/>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Oval 33"/>
          <p:cNvSpPr/>
          <p:nvPr/>
        </p:nvSpPr>
        <p:spPr>
          <a:xfrm>
            <a:off x="7475180" y="3257271"/>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5" name="Freeform: Shape 232"/>
          <p:cNvSpPr/>
          <p:nvPr/>
        </p:nvSpPr>
        <p:spPr>
          <a:xfrm>
            <a:off x="7455912" y="3759243"/>
            <a:ext cx="46990" cy="133985"/>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Freeform: Shape 232"/>
          <p:cNvSpPr/>
          <p:nvPr/>
        </p:nvSpPr>
        <p:spPr>
          <a:xfrm>
            <a:off x="7416724" y="2745721"/>
            <a:ext cx="46990" cy="133985"/>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Oval 36"/>
          <p:cNvSpPr/>
          <p:nvPr/>
        </p:nvSpPr>
        <p:spPr>
          <a:xfrm>
            <a:off x="7321437" y="2331460"/>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8" name="Oval 37"/>
          <p:cNvSpPr/>
          <p:nvPr/>
        </p:nvSpPr>
        <p:spPr>
          <a:xfrm>
            <a:off x="7418570" y="2230937"/>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9" name="Oval 38"/>
          <p:cNvSpPr/>
          <p:nvPr/>
        </p:nvSpPr>
        <p:spPr>
          <a:xfrm>
            <a:off x="7301001" y="2224530"/>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0" name="Text Box 23"/>
          <p:cNvSpPr txBox="1"/>
          <p:nvPr/>
        </p:nvSpPr>
        <p:spPr>
          <a:xfrm>
            <a:off x="8966576" y="2224147"/>
            <a:ext cx="800100" cy="815340"/>
          </a:xfrm>
          <a:prstGeom prst="rect">
            <a:avLst/>
          </a:prstGeom>
          <a:solidFill>
            <a:sysClr val="window" lastClr="FFFFFF"/>
          </a:solidFill>
          <a:ln w="9525">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p:txBody>
      </p:sp>
      <p:cxnSp>
        <p:nvCxnSpPr>
          <p:cNvPr id="41" name="Straight Connector 40"/>
          <p:cNvCxnSpPr/>
          <p:nvPr/>
        </p:nvCxnSpPr>
        <p:spPr>
          <a:xfrm>
            <a:off x="8960522" y="2230624"/>
            <a:ext cx="0" cy="830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766993" y="2222799"/>
            <a:ext cx="0" cy="83058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941255" y="3045887"/>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449186" y="3051372"/>
            <a:ext cx="3079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9228154" y="2466384"/>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6" name="Oval 45"/>
          <p:cNvSpPr/>
          <p:nvPr/>
        </p:nvSpPr>
        <p:spPr>
          <a:xfrm>
            <a:off x="9268894" y="3409812"/>
            <a:ext cx="198120" cy="411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7" name="Oval 46"/>
          <p:cNvSpPr/>
          <p:nvPr/>
        </p:nvSpPr>
        <p:spPr>
          <a:xfrm>
            <a:off x="9236235" y="2832661"/>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8" name="Oval 47"/>
          <p:cNvSpPr/>
          <p:nvPr/>
        </p:nvSpPr>
        <p:spPr>
          <a:xfrm>
            <a:off x="9354413" y="2833864"/>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9" name="Oval 48"/>
          <p:cNvSpPr/>
          <p:nvPr/>
        </p:nvSpPr>
        <p:spPr>
          <a:xfrm>
            <a:off x="9358751" y="3771081"/>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0" name="Oval 49"/>
          <p:cNvSpPr/>
          <p:nvPr/>
        </p:nvSpPr>
        <p:spPr>
          <a:xfrm>
            <a:off x="9259720" y="3792848"/>
            <a:ext cx="106680" cy="104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1" name="Freeform: Shape 30"/>
          <p:cNvSpPr/>
          <p:nvPr/>
        </p:nvSpPr>
        <p:spPr>
          <a:xfrm rot="16200000" flipH="1">
            <a:off x="9261531" y="3379743"/>
            <a:ext cx="193085" cy="51646"/>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53" name="Freeform: Shape 30"/>
          <p:cNvSpPr/>
          <p:nvPr/>
        </p:nvSpPr>
        <p:spPr>
          <a:xfrm rot="16200000" flipH="1">
            <a:off x="9219916" y="2408743"/>
            <a:ext cx="193085" cy="51646"/>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4" name="TextBox 3">
            <a:extLst>
              <a:ext uri="{FF2B5EF4-FFF2-40B4-BE49-F238E27FC236}">
                <a16:creationId xmlns:a16="http://schemas.microsoft.com/office/drawing/2014/main" id="{905D34C3-17E2-F7ED-62F2-C13CA8B96EE5}"/>
              </a:ext>
            </a:extLst>
          </p:cNvPr>
          <p:cNvSpPr txBox="1"/>
          <p:nvPr/>
        </p:nvSpPr>
        <p:spPr>
          <a:xfrm>
            <a:off x="3230642" y="2667896"/>
            <a:ext cx="358001" cy="369332"/>
          </a:xfrm>
          <a:prstGeom prst="rect">
            <a:avLst/>
          </a:prstGeom>
          <a:noFill/>
        </p:spPr>
        <p:txBody>
          <a:bodyPr wrap="square" rtlCol="0">
            <a:spAutoFit/>
          </a:bodyPr>
          <a:lstStyle/>
          <a:p>
            <a:r>
              <a:rPr lang="en-US" dirty="0"/>
              <a:t>A</a:t>
            </a:r>
          </a:p>
        </p:txBody>
      </p:sp>
      <p:sp>
        <p:nvSpPr>
          <p:cNvPr id="68" name="TextBox 67">
            <a:extLst>
              <a:ext uri="{FF2B5EF4-FFF2-40B4-BE49-F238E27FC236}">
                <a16:creationId xmlns:a16="http://schemas.microsoft.com/office/drawing/2014/main" id="{806D5198-FB72-3734-C25F-B95706E52864}"/>
              </a:ext>
            </a:extLst>
          </p:cNvPr>
          <p:cNvSpPr txBox="1"/>
          <p:nvPr/>
        </p:nvSpPr>
        <p:spPr>
          <a:xfrm>
            <a:off x="6185646" y="2355514"/>
            <a:ext cx="428355" cy="366171"/>
          </a:xfrm>
          <a:prstGeom prst="rect">
            <a:avLst/>
          </a:prstGeom>
          <a:noFill/>
        </p:spPr>
        <p:txBody>
          <a:bodyPr wrap="square" rtlCol="0">
            <a:spAutoFit/>
          </a:bodyPr>
          <a:lstStyle/>
          <a:p>
            <a:r>
              <a:rPr lang="en-US" dirty="0"/>
              <a:t>g2</a:t>
            </a:r>
          </a:p>
        </p:txBody>
      </p:sp>
      <p:sp>
        <p:nvSpPr>
          <p:cNvPr id="69" name="TextBox 68">
            <a:extLst>
              <a:ext uri="{FF2B5EF4-FFF2-40B4-BE49-F238E27FC236}">
                <a16:creationId xmlns:a16="http://schemas.microsoft.com/office/drawing/2014/main" id="{8E209818-8E52-258C-C0DD-41EE41E0CCDD}"/>
              </a:ext>
            </a:extLst>
          </p:cNvPr>
          <p:cNvSpPr txBox="1"/>
          <p:nvPr/>
        </p:nvSpPr>
        <p:spPr>
          <a:xfrm>
            <a:off x="914401" y="1009414"/>
            <a:ext cx="1621069" cy="2862322"/>
          </a:xfrm>
          <a:prstGeom prst="rect">
            <a:avLst/>
          </a:prstGeom>
          <a:noFill/>
          <a:ln>
            <a:solidFill>
              <a:schemeClr val="tx1"/>
            </a:solidFill>
          </a:ln>
        </p:spPr>
        <p:txBody>
          <a:bodyPr wrap="square" rtlCol="0">
            <a:spAutoFit/>
          </a:bodyPr>
          <a:lstStyle/>
          <a:p>
            <a:r>
              <a:rPr lang="en-US" dirty="0"/>
              <a:t>Let 0, 1, and 2 represent hole, wall, and open, respectively.</a:t>
            </a:r>
          </a:p>
          <a:p>
            <a:r>
              <a:rPr lang="en-US" dirty="0"/>
              <a:t>Let h, r, l, and t be assigned a value 0, 1, and 2 for the adjacent hole, wall, and open.</a:t>
            </a:r>
          </a:p>
        </p:txBody>
      </p:sp>
      <p:sp>
        <p:nvSpPr>
          <p:cNvPr id="70" name="Freeform: Shape 232">
            <a:extLst>
              <a:ext uri="{FF2B5EF4-FFF2-40B4-BE49-F238E27FC236}">
                <a16:creationId xmlns:a16="http://schemas.microsoft.com/office/drawing/2014/main" id="{C557E88A-4927-C944-1309-3EF237595044}"/>
              </a:ext>
            </a:extLst>
          </p:cNvPr>
          <p:cNvSpPr/>
          <p:nvPr/>
        </p:nvSpPr>
        <p:spPr>
          <a:xfrm>
            <a:off x="4449348" y="3752932"/>
            <a:ext cx="46990" cy="133985"/>
          </a:xfrm>
          <a:custGeom>
            <a:avLst/>
            <a:gdLst>
              <a:gd name="connsiteX0" fmla="*/ 9392 w 47492"/>
              <a:gd name="connsiteY0" fmla="*/ 0 h 134380"/>
              <a:gd name="connsiteX1" fmla="*/ 9392 w 47492"/>
              <a:gd name="connsiteY1" fmla="*/ 129540 h 134380"/>
              <a:gd name="connsiteX2" fmla="*/ 47492 w 47492"/>
              <a:gd name="connsiteY2" fmla="*/ 129540 h 134380"/>
            </a:gdLst>
            <a:ahLst/>
            <a:cxnLst>
              <a:cxn ang="0">
                <a:pos x="connsiteX0" y="connsiteY0"/>
              </a:cxn>
              <a:cxn ang="0">
                <a:pos x="connsiteX1" y="connsiteY1"/>
              </a:cxn>
              <a:cxn ang="0">
                <a:pos x="connsiteX2" y="connsiteY2"/>
              </a:cxn>
            </a:cxnLst>
            <a:rect l="l" t="t" r="r" b="b"/>
            <a:pathLst>
              <a:path w="47492" h="134380">
                <a:moveTo>
                  <a:pt x="9392" y="0"/>
                </a:moveTo>
                <a:cubicBezTo>
                  <a:pt x="4526" y="34060"/>
                  <a:pt x="-9060" y="98786"/>
                  <a:pt x="9392" y="129540"/>
                </a:cubicBezTo>
                <a:cubicBezTo>
                  <a:pt x="15926" y="140430"/>
                  <a:pt x="34792" y="129540"/>
                  <a:pt x="47492" y="129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1" name="TextBox 70">
            <a:extLst>
              <a:ext uri="{FF2B5EF4-FFF2-40B4-BE49-F238E27FC236}">
                <a16:creationId xmlns:a16="http://schemas.microsoft.com/office/drawing/2014/main" id="{01C485A8-04CB-EFF6-6B8F-CF9A6E15F8CE}"/>
              </a:ext>
            </a:extLst>
          </p:cNvPr>
          <p:cNvSpPr txBox="1"/>
          <p:nvPr/>
        </p:nvSpPr>
        <p:spPr>
          <a:xfrm>
            <a:off x="8371395" y="2047538"/>
            <a:ext cx="428355" cy="366171"/>
          </a:xfrm>
          <a:prstGeom prst="rect">
            <a:avLst/>
          </a:prstGeom>
          <a:noFill/>
        </p:spPr>
        <p:txBody>
          <a:bodyPr wrap="square" rtlCol="0">
            <a:spAutoFit/>
          </a:bodyPr>
          <a:lstStyle/>
          <a:p>
            <a:r>
              <a:rPr lang="en-US" dirty="0"/>
              <a:t>g1</a:t>
            </a:r>
          </a:p>
        </p:txBody>
      </p:sp>
    </p:spTree>
    <p:extLst>
      <p:ext uri="{BB962C8B-B14F-4D97-AF65-F5344CB8AC3E}">
        <p14:creationId xmlns:p14="http://schemas.microsoft.com/office/powerpoint/2010/main" val="3063820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F60226-9745-4191-B257-C35229C4947E}"/>
              </a:ext>
            </a:extLst>
          </p:cNvPr>
          <p:cNvSpPr/>
          <p:nvPr/>
        </p:nvSpPr>
        <p:spPr>
          <a:xfrm>
            <a:off x="1460936" y="1115475"/>
            <a:ext cx="10307929" cy="547842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How do we reach a goal state from the initial node S? </a:t>
            </a:r>
          </a:p>
          <a:p>
            <a:r>
              <a:rPr lang="en-US" sz="2400" dirty="0">
                <a:latin typeface="Times New Roman" panose="02020603050405020304" pitchFamily="18" charset="0"/>
                <a:cs typeface="Times New Roman" panose="02020603050405020304" pitchFamily="18" charset="0"/>
              </a:rPr>
              <a:t>initial node with a state </a:t>
            </a:r>
          </a:p>
          <a:p>
            <a:r>
              <a:rPr lang="en-US" sz="2600" dirty="0">
                <a:latin typeface="Times New Roman" panose="02020603050405020304" pitchFamily="18" charset="0"/>
                <a:cs typeface="Times New Roman" panose="02020603050405020304" pitchFamily="18" charset="0"/>
              </a:rPr>
              <a:t>			     10                         4</a:t>
            </a:r>
          </a:p>
          <a:p>
            <a:r>
              <a:rPr lang="en-US" sz="2600" dirty="0">
                <a:latin typeface="Times New Roman" panose="02020603050405020304" pitchFamily="18" charset="0"/>
                <a:cs typeface="Times New Roman" panose="02020603050405020304" pitchFamily="18" charset="0"/>
              </a:rPr>
              <a:t>	       3</a:t>
            </a:r>
          </a:p>
          <a:p>
            <a:r>
              <a:rPr lang="en-US" sz="2600" dirty="0">
                <a:latin typeface="Times New Roman" panose="02020603050405020304" pitchFamily="18" charset="0"/>
                <a:cs typeface="Times New Roman" panose="02020603050405020304" pitchFamily="18" charset="0"/>
              </a:rPr>
              <a:t>                                                             7	   </a:t>
            </a:r>
          </a:p>
          <a:p>
            <a:r>
              <a:rPr lang="en-US" sz="2600" dirty="0">
                <a:latin typeface="Times New Roman" panose="02020603050405020304" pitchFamily="18" charset="0"/>
                <a:cs typeface="Times New Roman" panose="02020603050405020304" pitchFamily="18" charset="0"/>
              </a:rPr>
              <a:t>                          5             2          5</a:t>
            </a:r>
          </a:p>
          <a:p>
            <a:r>
              <a:rPr lang="en-US" sz="2600" dirty="0">
                <a:latin typeface="Times New Roman" panose="02020603050405020304" pitchFamily="18" charset="0"/>
                <a:cs typeface="Times New Roman" panose="02020603050405020304" pitchFamily="18" charset="0"/>
              </a:rPr>
              <a:t>                   4							   </a:t>
            </a:r>
            <a:r>
              <a:rPr lang="en-US" sz="2400" dirty="0">
                <a:latin typeface="Times New Roman" panose="02020603050405020304" pitchFamily="18" charset="0"/>
                <a:cs typeface="Times New Roman" panose="02020603050405020304" pitchFamily="18" charset="0"/>
              </a:rPr>
              <a:t>Tree Search Graph</a:t>
            </a:r>
          </a:p>
          <a:p>
            <a:r>
              <a:rPr lang="en-US" sz="2600" dirty="0">
                <a:latin typeface="Times New Roman" panose="02020603050405020304" pitchFamily="18" charset="0"/>
                <a:cs typeface="Times New Roman" panose="02020603050405020304" pitchFamily="18" charset="0"/>
              </a:rPr>
              <a:t>                                      1                        3			 </a:t>
            </a:r>
            <a:r>
              <a:rPr lang="en-US" sz="2400" dirty="0">
                <a:latin typeface="Times New Roman" panose="02020603050405020304" pitchFamily="18" charset="0"/>
                <a:cs typeface="Times New Roman" panose="02020603050405020304" pitchFamily="18" charset="0"/>
              </a:rPr>
              <a:t>goal nodes with states  </a:t>
            </a:r>
          </a:p>
          <a:p>
            <a:r>
              <a:rPr lang="en-US" sz="26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may be several possible ways. Or none! </a:t>
            </a:r>
          </a:p>
          <a:p>
            <a:r>
              <a:rPr lang="en-US" sz="2400" dirty="0">
                <a:latin typeface="Times New Roman" panose="02020603050405020304" pitchFamily="18" charset="0"/>
                <a:cs typeface="Times New Roman" panose="02020603050405020304" pitchFamily="18" charset="0"/>
              </a:rPr>
              <a:t>Factors to consider: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of</a:t>
            </a:r>
            <a:r>
              <a:rPr lang="en-US" sz="2400" b="1"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finding </a:t>
            </a:r>
            <a:r>
              <a:rPr lang="en-US" sz="2400" dirty="0">
                <a:latin typeface="Times New Roman" panose="02020603050405020304" pitchFamily="18" charset="0"/>
                <a:cs typeface="Times New Roman" panose="02020603050405020304" pitchFamily="18" charset="0"/>
              </a:rPr>
              <a:t>a path;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of</a:t>
            </a:r>
            <a:r>
              <a:rPr lang="en-US" sz="2400" b="1"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traversing</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path.</a:t>
            </a:r>
          </a:p>
        </p:txBody>
      </p:sp>
      <p:sp>
        <p:nvSpPr>
          <p:cNvPr id="3" name="Rectangle 2">
            <a:extLst>
              <a:ext uri="{FF2B5EF4-FFF2-40B4-BE49-F238E27FC236}">
                <a16:creationId xmlns:a16="http://schemas.microsoft.com/office/drawing/2014/main" id="{85B6D7A1-6E0D-45A0-BFE5-48CF1224AA43}"/>
              </a:ext>
            </a:extLst>
          </p:cNvPr>
          <p:cNvSpPr/>
          <p:nvPr/>
        </p:nvSpPr>
        <p:spPr>
          <a:xfrm>
            <a:off x="1460937" y="333255"/>
            <a:ext cx="2430474"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Search Graph</a:t>
            </a:r>
          </a:p>
        </p:txBody>
      </p:sp>
      <p:sp>
        <p:nvSpPr>
          <p:cNvPr id="4" name="Oval 3">
            <a:extLst>
              <a:ext uri="{FF2B5EF4-FFF2-40B4-BE49-F238E27FC236}">
                <a16:creationId xmlns:a16="http://schemas.microsoft.com/office/drawing/2014/main" id="{67BDF278-D6FF-46A5-A898-182335E5037F}"/>
              </a:ext>
            </a:extLst>
          </p:cNvPr>
          <p:cNvSpPr/>
          <p:nvPr/>
        </p:nvSpPr>
        <p:spPr>
          <a:xfrm>
            <a:off x="2096814" y="3168869"/>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5" name="Oval 4">
            <a:extLst>
              <a:ext uri="{FF2B5EF4-FFF2-40B4-BE49-F238E27FC236}">
                <a16:creationId xmlns:a16="http://schemas.microsoft.com/office/drawing/2014/main" id="{90FBC890-D032-4920-B727-DECAAA4B3DA0}"/>
              </a:ext>
            </a:extLst>
          </p:cNvPr>
          <p:cNvSpPr/>
          <p:nvPr/>
        </p:nvSpPr>
        <p:spPr>
          <a:xfrm>
            <a:off x="3646408" y="2107324"/>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6" name="Oval 5">
            <a:extLst>
              <a:ext uri="{FF2B5EF4-FFF2-40B4-BE49-F238E27FC236}">
                <a16:creationId xmlns:a16="http://schemas.microsoft.com/office/drawing/2014/main" id="{D6957925-2CE1-4AF0-88D9-F79D19D09AB7}"/>
              </a:ext>
            </a:extLst>
          </p:cNvPr>
          <p:cNvSpPr/>
          <p:nvPr/>
        </p:nvSpPr>
        <p:spPr>
          <a:xfrm>
            <a:off x="3563815" y="4044463"/>
            <a:ext cx="587089" cy="5251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7" name="Oval 6">
            <a:extLst>
              <a:ext uri="{FF2B5EF4-FFF2-40B4-BE49-F238E27FC236}">
                <a16:creationId xmlns:a16="http://schemas.microsoft.com/office/drawing/2014/main" id="{EEDCE7FE-4CF4-4FDA-899D-4DA4DB46EECD}"/>
              </a:ext>
            </a:extLst>
          </p:cNvPr>
          <p:cNvSpPr/>
          <p:nvPr/>
        </p:nvSpPr>
        <p:spPr>
          <a:xfrm>
            <a:off x="5591504" y="405335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8" name="Oval 7">
            <a:extLst>
              <a:ext uri="{FF2B5EF4-FFF2-40B4-BE49-F238E27FC236}">
                <a16:creationId xmlns:a16="http://schemas.microsoft.com/office/drawing/2014/main" id="{A700BEB3-0F2B-48CE-A0F0-07D7536D7C3D}"/>
              </a:ext>
            </a:extLst>
          </p:cNvPr>
          <p:cNvSpPr/>
          <p:nvPr/>
        </p:nvSpPr>
        <p:spPr>
          <a:xfrm>
            <a:off x="5591504" y="200181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9" name="Oval 8">
            <a:extLst>
              <a:ext uri="{FF2B5EF4-FFF2-40B4-BE49-F238E27FC236}">
                <a16:creationId xmlns:a16="http://schemas.microsoft.com/office/drawing/2014/main" id="{668C35B8-F23D-41CC-A284-A5FBEAE4E425}"/>
              </a:ext>
            </a:extLst>
          </p:cNvPr>
          <p:cNvSpPr/>
          <p:nvPr/>
        </p:nvSpPr>
        <p:spPr>
          <a:xfrm>
            <a:off x="7536600" y="199049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10" name="Oval 9">
            <a:extLst>
              <a:ext uri="{FF2B5EF4-FFF2-40B4-BE49-F238E27FC236}">
                <a16:creationId xmlns:a16="http://schemas.microsoft.com/office/drawing/2014/main" id="{AA66FDED-803A-4568-B343-13276847D15C}"/>
              </a:ext>
            </a:extLst>
          </p:cNvPr>
          <p:cNvSpPr/>
          <p:nvPr/>
        </p:nvSpPr>
        <p:spPr>
          <a:xfrm>
            <a:off x="7536600" y="2924503"/>
            <a:ext cx="504496" cy="504497"/>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11" name="Oval 10">
            <a:extLst>
              <a:ext uri="{FF2B5EF4-FFF2-40B4-BE49-F238E27FC236}">
                <a16:creationId xmlns:a16="http://schemas.microsoft.com/office/drawing/2014/main" id="{5ADD0B61-65B2-4740-B383-4B9050E9C7C4}"/>
              </a:ext>
            </a:extLst>
          </p:cNvPr>
          <p:cNvSpPr/>
          <p:nvPr/>
        </p:nvSpPr>
        <p:spPr>
          <a:xfrm>
            <a:off x="7536600" y="4018186"/>
            <a:ext cx="504496" cy="506923"/>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32" name="Straight Arrow Connector 31">
            <a:extLst>
              <a:ext uri="{FF2B5EF4-FFF2-40B4-BE49-F238E27FC236}">
                <a16:creationId xmlns:a16="http://schemas.microsoft.com/office/drawing/2014/main" id="{03BA5D38-FDAB-484C-B90E-9DE4A004DFE7}"/>
              </a:ext>
            </a:extLst>
          </p:cNvPr>
          <p:cNvCxnSpPr>
            <a:cxnSpLocks/>
          </p:cNvCxnSpPr>
          <p:nvPr/>
        </p:nvCxnSpPr>
        <p:spPr>
          <a:xfrm flipH="1" flipV="1">
            <a:off x="8041096" y="3421117"/>
            <a:ext cx="787595" cy="784637"/>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EBEBD12-C5F1-41C9-A522-772766E63956}"/>
              </a:ext>
            </a:extLst>
          </p:cNvPr>
          <p:cNvCxnSpPr>
            <a:cxnSpLocks/>
          </p:cNvCxnSpPr>
          <p:nvPr/>
        </p:nvCxnSpPr>
        <p:spPr>
          <a:xfrm flipH="1">
            <a:off x="8041096" y="4205754"/>
            <a:ext cx="787595" cy="7640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3847A64-B756-4593-ABC3-EE0413A538A0}"/>
              </a:ext>
            </a:extLst>
          </p:cNvPr>
          <p:cNvCxnSpPr>
            <a:cxnSpLocks/>
            <a:endCxn id="4" idx="0"/>
          </p:cNvCxnSpPr>
          <p:nvPr/>
        </p:nvCxnSpPr>
        <p:spPr>
          <a:xfrm flipH="1">
            <a:off x="2349062" y="1931358"/>
            <a:ext cx="49761" cy="1237511"/>
          </a:xfrm>
          <a:prstGeom prst="straightConnector1">
            <a:avLst/>
          </a:prstGeom>
          <a:ln>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3169BB-ED4B-4176-B438-A12A8CCACD84}"/>
              </a:ext>
            </a:extLst>
          </p:cNvPr>
          <p:cNvSpPr txBox="1"/>
          <p:nvPr/>
        </p:nvSpPr>
        <p:spPr>
          <a:xfrm>
            <a:off x="9284677" y="5414361"/>
            <a:ext cx="2227385" cy="923330"/>
          </a:xfrm>
          <a:prstGeom prst="rect">
            <a:avLst/>
          </a:prstGeom>
          <a:noFill/>
        </p:spPr>
        <p:txBody>
          <a:bodyPr wrap="square" rtlCol="0">
            <a:spAutoFit/>
          </a:bodyPr>
          <a:lstStyle/>
          <a:p>
            <a:r>
              <a:rPr lang="en-US" dirty="0"/>
              <a:t>Reachability</a:t>
            </a:r>
          </a:p>
          <a:p>
            <a:r>
              <a:rPr lang="en-US" dirty="0"/>
              <a:t>Shortest Paths</a:t>
            </a:r>
          </a:p>
          <a:p>
            <a:r>
              <a:rPr lang="en-US" dirty="0"/>
              <a:t>Algorithms’ Efficiency</a:t>
            </a:r>
          </a:p>
        </p:txBody>
      </p:sp>
      <p:sp>
        <p:nvSpPr>
          <p:cNvPr id="24" name="Oval 23">
            <a:extLst>
              <a:ext uri="{FF2B5EF4-FFF2-40B4-BE49-F238E27FC236}">
                <a16:creationId xmlns:a16="http://schemas.microsoft.com/office/drawing/2014/main" id="{F442D125-5F65-6024-ABB4-A92160173013}"/>
              </a:ext>
            </a:extLst>
          </p:cNvPr>
          <p:cNvSpPr/>
          <p:nvPr/>
        </p:nvSpPr>
        <p:spPr>
          <a:xfrm>
            <a:off x="10478815" y="34172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25" name="Oval 24">
            <a:extLst>
              <a:ext uri="{FF2B5EF4-FFF2-40B4-BE49-F238E27FC236}">
                <a16:creationId xmlns:a16="http://schemas.microsoft.com/office/drawing/2014/main" id="{92D3DAF6-CB57-289B-6F4B-3033C4A58512}"/>
              </a:ext>
            </a:extLst>
          </p:cNvPr>
          <p:cNvSpPr/>
          <p:nvPr/>
        </p:nvSpPr>
        <p:spPr>
          <a:xfrm>
            <a:off x="9845774" y="111547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27" name="Oval 26">
            <a:extLst>
              <a:ext uri="{FF2B5EF4-FFF2-40B4-BE49-F238E27FC236}">
                <a16:creationId xmlns:a16="http://schemas.microsoft.com/office/drawing/2014/main" id="{890F015E-E135-D72B-C6B6-1705596D15F9}"/>
              </a:ext>
            </a:extLst>
          </p:cNvPr>
          <p:cNvSpPr/>
          <p:nvPr/>
        </p:nvSpPr>
        <p:spPr>
          <a:xfrm>
            <a:off x="11007566" y="111547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29" name="Oval 28">
            <a:extLst>
              <a:ext uri="{FF2B5EF4-FFF2-40B4-BE49-F238E27FC236}">
                <a16:creationId xmlns:a16="http://schemas.microsoft.com/office/drawing/2014/main" id="{D45A6A2C-D2D8-327F-D7BB-B0103492A83C}"/>
              </a:ext>
            </a:extLst>
          </p:cNvPr>
          <p:cNvSpPr/>
          <p:nvPr/>
        </p:nvSpPr>
        <p:spPr>
          <a:xfrm>
            <a:off x="10222291" y="1986672"/>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31" name="Oval 30">
            <a:extLst>
              <a:ext uri="{FF2B5EF4-FFF2-40B4-BE49-F238E27FC236}">
                <a16:creationId xmlns:a16="http://schemas.microsoft.com/office/drawing/2014/main" id="{60D84479-04D2-799B-65A4-D73447A14307}"/>
              </a:ext>
            </a:extLst>
          </p:cNvPr>
          <p:cNvSpPr/>
          <p:nvPr/>
        </p:nvSpPr>
        <p:spPr>
          <a:xfrm>
            <a:off x="9175195" y="199049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33" name="Oval 32">
            <a:extLst>
              <a:ext uri="{FF2B5EF4-FFF2-40B4-BE49-F238E27FC236}">
                <a16:creationId xmlns:a16="http://schemas.microsoft.com/office/drawing/2014/main" id="{BE0C1CD6-EF8E-7FC2-A3D0-F8E9FC5B349B}"/>
              </a:ext>
            </a:extLst>
          </p:cNvPr>
          <p:cNvSpPr/>
          <p:nvPr/>
        </p:nvSpPr>
        <p:spPr>
          <a:xfrm>
            <a:off x="9926833" y="2877193"/>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35" name="Oval 34">
            <a:extLst>
              <a:ext uri="{FF2B5EF4-FFF2-40B4-BE49-F238E27FC236}">
                <a16:creationId xmlns:a16="http://schemas.microsoft.com/office/drawing/2014/main" id="{FC64C163-F6FC-4D81-7F0C-59B2382BFE52}"/>
              </a:ext>
            </a:extLst>
          </p:cNvPr>
          <p:cNvSpPr/>
          <p:nvPr/>
        </p:nvSpPr>
        <p:spPr>
          <a:xfrm>
            <a:off x="10664224" y="288556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37" name="Oval 36">
            <a:extLst>
              <a:ext uri="{FF2B5EF4-FFF2-40B4-BE49-F238E27FC236}">
                <a16:creationId xmlns:a16="http://schemas.microsoft.com/office/drawing/2014/main" id="{71CDE061-A5DF-FC31-1A6F-8C0F731C3A21}"/>
              </a:ext>
            </a:extLst>
          </p:cNvPr>
          <p:cNvSpPr/>
          <p:nvPr/>
        </p:nvSpPr>
        <p:spPr>
          <a:xfrm>
            <a:off x="8871661" y="2888210"/>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53" name="Straight Connector 52">
            <a:extLst>
              <a:ext uri="{FF2B5EF4-FFF2-40B4-BE49-F238E27FC236}">
                <a16:creationId xmlns:a16="http://schemas.microsoft.com/office/drawing/2014/main" id="{A7C4744D-020D-0177-7680-C39BDE3CF289}"/>
              </a:ext>
            </a:extLst>
          </p:cNvPr>
          <p:cNvCxnSpPr/>
          <p:nvPr/>
        </p:nvCxnSpPr>
        <p:spPr>
          <a:xfrm flipV="1">
            <a:off x="6716871" y="615863"/>
            <a:ext cx="2143953" cy="31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024DF7-5E35-DB9D-50A3-A7719E181624}"/>
              </a:ext>
            </a:extLst>
          </p:cNvPr>
          <p:cNvCxnSpPr/>
          <p:nvPr/>
        </p:nvCxnSpPr>
        <p:spPr>
          <a:xfrm flipV="1">
            <a:off x="6743323" y="1081304"/>
            <a:ext cx="2143953" cy="3166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E81BC34-9E4A-D6A7-6055-35E0B61B0782}"/>
              </a:ext>
            </a:extLst>
          </p:cNvPr>
          <p:cNvSpPr txBox="1"/>
          <p:nvPr/>
        </p:nvSpPr>
        <p:spPr>
          <a:xfrm rot="16200000">
            <a:off x="7657444" y="-188586"/>
            <a:ext cx="461665" cy="2143953"/>
          </a:xfrm>
          <a:prstGeom prst="rect">
            <a:avLst/>
          </a:prstGeom>
          <a:noFill/>
        </p:spPr>
        <p:txBody>
          <a:bodyPr vert="eaVert" wrap="square" rtlCol="0">
            <a:spAutoFit/>
          </a:bodyPr>
          <a:lstStyle/>
          <a:p>
            <a:r>
              <a:rPr lang="en-US" dirty="0"/>
              <a:t>SADBEGCF</a:t>
            </a:r>
          </a:p>
        </p:txBody>
      </p:sp>
      <p:cxnSp>
        <p:nvCxnSpPr>
          <p:cNvPr id="16" name="Straight Connector 15">
            <a:extLst>
              <a:ext uri="{FF2B5EF4-FFF2-40B4-BE49-F238E27FC236}">
                <a16:creationId xmlns:a16="http://schemas.microsoft.com/office/drawing/2014/main" id="{6E79A2BD-22C7-7001-9630-0E92F383E93C}"/>
              </a:ext>
            </a:extLst>
          </p:cNvPr>
          <p:cNvCxnSpPr/>
          <p:nvPr/>
        </p:nvCxnSpPr>
        <p:spPr>
          <a:xfrm flipV="1">
            <a:off x="2527500" y="2516911"/>
            <a:ext cx="1156612" cy="7325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0BE8E01-7461-C9C8-55FA-9719B6929B0A}"/>
              </a:ext>
            </a:extLst>
          </p:cNvPr>
          <p:cNvCxnSpPr>
            <a:cxnSpLocks/>
            <a:endCxn id="6" idx="1"/>
          </p:cNvCxnSpPr>
          <p:nvPr/>
        </p:nvCxnSpPr>
        <p:spPr>
          <a:xfrm>
            <a:off x="2550155" y="3573150"/>
            <a:ext cx="1099637" cy="5482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26727683-29AD-BCFD-0577-C27AE9BCF035}"/>
              </a:ext>
            </a:extLst>
          </p:cNvPr>
          <p:cNvCxnSpPr>
            <a:cxnSpLocks/>
            <a:stCxn id="6" idx="0"/>
            <a:endCxn id="5" idx="4"/>
          </p:cNvCxnSpPr>
          <p:nvPr/>
        </p:nvCxnSpPr>
        <p:spPr>
          <a:xfrm flipV="1">
            <a:off x="3857360" y="2611821"/>
            <a:ext cx="41296" cy="14326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11A8046-4168-1081-B7B3-25EA2F54A8F9}"/>
              </a:ext>
            </a:extLst>
          </p:cNvPr>
          <p:cNvCxnSpPr>
            <a:cxnSpLocks/>
            <a:stCxn id="7" idx="1"/>
          </p:cNvCxnSpPr>
          <p:nvPr/>
        </p:nvCxnSpPr>
        <p:spPr>
          <a:xfrm flipH="1" flipV="1">
            <a:off x="4027318" y="2569304"/>
            <a:ext cx="1638068" cy="1557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8095CAD-23C4-E2F5-7020-75DC6874A106}"/>
              </a:ext>
            </a:extLst>
          </p:cNvPr>
          <p:cNvCxnSpPr>
            <a:cxnSpLocks/>
            <a:stCxn id="6" idx="6"/>
            <a:endCxn id="7" idx="2"/>
          </p:cNvCxnSpPr>
          <p:nvPr/>
        </p:nvCxnSpPr>
        <p:spPr>
          <a:xfrm flipV="1">
            <a:off x="4150904" y="4305605"/>
            <a:ext cx="1440600" cy="14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92547A9-ECA5-147A-817D-136DC6F5439E}"/>
              </a:ext>
            </a:extLst>
          </p:cNvPr>
          <p:cNvCxnSpPr>
            <a:cxnSpLocks/>
            <a:endCxn id="8" idx="2"/>
          </p:cNvCxnSpPr>
          <p:nvPr/>
        </p:nvCxnSpPr>
        <p:spPr>
          <a:xfrm flipV="1">
            <a:off x="4137450" y="2254066"/>
            <a:ext cx="1454054" cy="8138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58CF915-CBCE-8385-B476-8F17AE0E42A9}"/>
              </a:ext>
            </a:extLst>
          </p:cNvPr>
          <p:cNvCxnSpPr>
            <a:cxnSpLocks/>
            <a:stCxn id="7" idx="0"/>
          </p:cNvCxnSpPr>
          <p:nvPr/>
        </p:nvCxnSpPr>
        <p:spPr>
          <a:xfrm flipV="1">
            <a:off x="5843752" y="2502470"/>
            <a:ext cx="22805" cy="155088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A2222E1-FF85-4DA3-0178-303AE09536A6}"/>
              </a:ext>
            </a:extLst>
          </p:cNvPr>
          <p:cNvCxnSpPr>
            <a:cxnSpLocks/>
            <a:stCxn id="8" idx="6"/>
            <a:endCxn id="9" idx="2"/>
          </p:cNvCxnSpPr>
          <p:nvPr/>
        </p:nvCxnSpPr>
        <p:spPr>
          <a:xfrm flipV="1">
            <a:off x="6096000" y="2242744"/>
            <a:ext cx="1440600" cy="113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EB8D93D-0CF1-ECD7-BEF7-ABC2570AAE0D}"/>
              </a:ext>
            </a:extLst>
          </p:cNvPr>
          <p:cNvCxnSpPr>
            <a:cxnSpLocks/>
            <a:stCxn id="10" idx="1"/>
          </p:cNvCxnSpPr>
          <p:nvPr/>
        </p:nvCxnSpPr>
        <p:spPr>
          <a:xfrm flipH="1" flipV="1">
            <a:off x="6061314" y="2355492"/>
            <a:ext cx="1549168" cy="6428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1FD5E88-4CCE-0E04-1D55-999D891C58E1}"/>
              </a:ext>
            </a:extLst>
          </p:cNvPr>
          <p:cNvCxnSpPr>
            <a:cxnSpLocks/>
            <a:stCxn id="7" idx="6"/>
          </p:cNvCxnSpPr>
          <p:nvPr/>
        </p:nvCxnSpPr>
        <p:spPr>
          <a:xfrm flipV="1">
            <a:off x="6096000" y="4247934"/>
            <a:ext cx="1455348" cy="576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6313966-67F8-3B09-C4A7-6E5D07C7FA31}"/>
              </a:ext>
            </a:extLst>
          </p:cNvPr>
          <p:cNvCxnSpPr>
            <a:cxnSpLocks/>
            <a:stCxn id="25" idx="0"/>
          </p:cNvCxnSpPr>
          <p:nvPr/>
        </p:nvCxnSpPr>
        <p:spPr>
          <a:xfrm flipV="1">
            <a:off x="10098022" y="818570"/>
            <a:ext cx="603162" cy="2969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B28D658-8A27-4571-E2A0-B37DCEE7BC72}"/>
              </a:ext>
            </a:extLst>
          </p:cNvPr>
          <p:cNvCxnSpPr>
            <a:cxnSpLocks/>
            <a:endCxn id="27" idx="0"/>
          </p:cNvCxnSpPr>
          <p:nvPr/>
        </p:nvCxnSpPr>
        <p:spPr>
          <a:xfrm>
            <a:off x="10681730" y="817214"/>
            <a:ext cx="578084" cy="2982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9671A613-8608-A577-AF56-E26F60D26F3F}"/>
              </a:ext>
            </a:extLst>
          </p:cNvPr>
          <p:cNvCxnSpPr>
            <a:cxnSpLocks/>
            <a:endCxn id="29" idx="0"/>
          </p:cNvCxnSpPr>
          <p:nvPr/>
        </p:nvCxnSpPr>
        <p:spPr>
          <a:xfrm>
            <a:off x="10089721" y="1633799"/>
            <a:ext cx="384818" cy="35287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43B43A4D-C814-CFCC-AF6B-D924F14978F1}"/>
              </a:ext>
            </a:extLst>
          </p:cNvPr>
          <p:cNvCxnSpPr>
            <a:cxnSpLocks/>
            <a:stCxn id="31" idx="0"/>
            <a:endCxn id="25" idx="4"/>
          </p:cNvCxnSpPr>
          <p:nvPr/>
        </p:nvCxnSpPr>
        <p:spPr>
          <a:xfrm flipV="1">
            <a:off x="9427443" y="1619972"/>
            <a:ext cx="670579" cy="3705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E901FEC-9187-CBDC-BE8A-D2E4AD390EAC}"/>
              </a:ext>
            </a:extLst>
          </p:cNvPr>
          <p:cNvCxnSpPr>
            <a:cxnSpLocks/>
            <a:stCxn id="37" idx="0"/>
            <a:endCxn id="31" idx="4"/>
          </p:cNvCxnSpPr>
          <p:nvPr/>
        </p:nvCxnSpPr>
        <p:spPr>
          <a:xfrm flipV="1">
            <a:off x="9123909" y="2494992"/>
            <a:ext cx="303534" cy="3932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2046A02-6594-2F39-8B12-F272E7A603A8}"/>
              </a:ext>
            </a:extLst>
          </p:cNvPr>
          <p:cNvCxnSpPr>
            <a:cxnSpLocks/>
            <a:stCxn id="33" idx="0"/>
            <a:endCxn id="29" idx="4"/>
          </p:cNvCxnSpPr>
          <p:nvPr/>
        </p:nvCxnSpPr>
        <p:spPr>
          <a:xfrm flipV="1">
            <a:off x="10179081" y="2491169"/>
            <a:ext cx="295458" cy="3860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628C8DC2-F4C8-0B6B-DD87-DDB6C2E6F33A}"/>
              </a:ext>
            </a:extLst>
          </p:cNvPr>
          <p:cNvCxnSpPr>
            <a:cxnSpLocks/>
            <a:stCxn id="35" idx="0"/>
            <a:endCxn id="29" idx="4"/>
          </p:cNvCxnSpPr>
          <p:nvPr/>
        </p:nvCxnSpPr>
        <p:spPr>
          <a:xfrm flipH="1" flipV="1">
            <a:off x="10474539" y="2491169"/>
            <a:ext cx="441933" cy="3943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19D42A5-7FA1-AB42-AF0D-466D39FA8DF9}"/>
              </a:ext>
            </a:extLst>
          </p:cNvPr>
          <p:cNvCxnSpPr>
            <a:cxnSpLocks/>
            <a:stCxn id="25" idx="6"/>
            <a:endCxn id="27" idx="2"/>
          </p:cNvCxnSpPr>
          <p:nvPr/>
        </p:nvCxnSpPr>
        <p:spPr>
          <a:xfrm>
            <a:off x="10350270" y="1367724"/>
            <a:ext cx="657296" cy="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C868E3E-27A4-0155-BE89-286CDD082EB8}"/>
              </a:ext>
            </a:extLst>
          </p:cNvPr>
          <p:cNvCxnSpPr>
            <a:cxnSpLocks/>
            <a:stCxn id="31" idx="6"/>
            <a:endCxn id="29" idx="2"/>
          </p:cNvCxnSpPr>
          <p:nvPr/>
        </p:nvCxnSpPr>
        <p:spPr>
          <a:xfrm flipV="1">
            <a:off x="9679691" y="2238921"/>
            <a:ext cx="542600" cy="3823"/>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8C53C27E-B39D-FBD2-38E1-CA2453A7C004}"/>
              </a:ext>
            </a:extLst>
          </p:cNvPr>
          <p:cNvCxnSpPr>
            <a:cxnSpLocks/>
            <a:stCxn id="31" idx="6"/>
            <a:endCxn id="27" idx="4"/>
          </p:cNvCxnSpPr>
          <p:nvPr/>
        </p:nvCxnSpPr>
        <p:spPr>
          <a:xfrm flipV="1">
            <a:off x="9679691" y="1619972"/>
            <a:ext cx="1580123" cy="622772"/>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365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9A4449-1295-8D74-A3BA-4ED50BA798CD}"/>
              </a:ext>
            </a:extLst>
          </p:cNvPr>
          <p:cNvSpPr txBox="1"/>
          <p:nvPr/>
        </p:nvSpPr>
        <p:spPr>
          <a:xfrm>
            <a:off x="817581" y="3408294"/>
            <a:ext cx="6697251" cy="3416320"/>
          </a:xfrm>
          <a:prstGeom prst="rect">
            <a:avLst/>
          </a:prstGeom>
          <a:noFill/>
        </p:spPr>
        <p:txBody>
          <a:bodyPr wrap="square" rtlCol="0">
            <a:spAutoFit/>
          </a:bodyPr>
          <a:lstStyle/>
          <a:p>
            <a:r>
              <a:rPr lang="en-US" b="1" u="sng" dirty="0">
                <a:solidFill>
                  <a:schemeClr val="accent6">
                    <a:lumMod val="75000"/>
                  </a:schemeClr>
                </a:solidFill>
              </a:rPr>
              <a:t>(</a:t>
            </a:r>
            <a:r>
              <a:rPr lang="en-US" b="1" u="sng" dirty="0">
                <a:solidFill>
                  <a:srgbClr val="0000FF"/>
                </a:solidFill>
              </a:rPr>
              <a:t>S</a:t>
            </a:r>
            <a:r>
              <a:rPr lang="en-US" b="1" u="sng" dirty="0">
                <a:solidFill>
                  <a:schemeClr val="accent6">
                    <a:lumMod val="75000"/>
                  </a:schemeClr>
                </a:solidFill>
              </a:rPr>
              <a:t>. 0, 0)</a:t>
            </a:r>
          </a:p>
          <a:p>
            <a:r>
              <a:rPr lang="en-US" b="1" u="sng" dirty="0">
                <a:solidFill>
                  <a:schemeClr val="accent6">
                    <a:lumMod val="75000"/>
                  </a:schemeClr>
                </a:solidFill>
              </a:rPr>
              <a:t>(</a:t>
            </a:r>
            <a:r>
              <a:rPr lang="en-US" b="1" u="sng" dirty="0">
                <a:solidFill>
                  <a:srgbClr val="0000FF"/>
                </a:solidFill>
              </a:rPr>
              <a:t>S</a:t>
            </a:r>
            <a:r>
              <a:rPr lang="en-US" b="1" u="sng" dirty="0">
                <a:solidFill>
                  <a:schemeClr val="accent6">
                    <a:lumMod val="75000"/>
                  </a:schemeClr>
                </a:solidFill>
              </a:rPr>
              <a:t>, 3, </a:t>
            </a:r>
            <a:r>
              <a:rPr lang="en-US" b="1" u="sng" dirty="0">
                <a:solidFill>
                  <a:srgbClr val="0000FF"/>
                </a:solidFill>
              </a:rPr>
              <a:t>A</a:t>
            </a:r>
            <a:r>
              <a:rPr lang="en-US" b="1" dirty="0">
                <a:solidFill>
                  <a:schemeClr val="accent6">
                    <a:lumMod val="75000"/>
                  </a:schemeClr>
                </a:solidFill>
              </a:rPr>
              <a:t>),   (</a:t>
            </a:r>
            <a:r>
              <a:rPr lang="en-US" b="1" dirty="0">
                <a:solidFill>
                  <a:srgbClr val="0000FF"/>
                </a:solidFill>
              </a:rPr>
              <a:t>S</a:t>
            </a:r>
            <a:r>
              <a:rPr lang="en-US" b="1" dirty="0">
                <a:solidFill>
                  <a:schemeClr val="accent6">
                    <a:lumMod val="75000"/>
                  </a:schemeClr>
                </a:solidFill>
              </a:rPr>
              <a:t>, </a:t>
            </a:r>
            <a:r>
              <a:rPr lang="en-US" dirty="0">
                <a:solidFill>
                  <a:schemeClr val="accent6">
                    <a:lumMod val="75000"/>
                  </a:schemeClr>
                </a:solidFill>
              </a:rPr>
              <a:t>4, </a:t>
            </a:r>
            <a:r>
              <a:rPr lang="en-US" b="1" dirty="0">
                <a:solidFill>
                  <a:srgbClr val="0000FF"/>
                </a:solidFill>
              </a:rPr>
              <a:t>D</a:t>
            </a:r>
            <a:r>
              <a:rPr lang="en-US" dirty="0"/>
              <a:t>),</a:t>
            </a:r>
          </a:p>
          <a:p>
            <a:r>
              <a:rPr lang="en-US" b="1" u="sng" dirty="0">
                <a:solidFill>
                  <a:schemeClr val="accent6">
                    <a:lumMod val="75000"/>
                  </a:schemeClr>
                </a:solidFill>
              </a:rPr>
              <a:t>(</a:t>
            </a:r>
            <a:r>
              <a:rPr lang="en-US" b="1" u="sng" dirty="0">
                <a:solidFill>
                  <a:srgbClr val="0000FF"/>
                </a:solidFill>
              </a:rPr>
              <a:t>S</a:t>
            </a:r>
            <a:r>
              <a:rPr lang="en-US" b="1" u="sng" dirty="0">
                <a:solidFill>
                  <a:schemeClr val="accent6">
                    <a:lumMod val="75000"/>
                  </a:schemeClr>
                </a:solidFill>
              </a:rPr>
              <a:t>, </a:t>
            </a:r>
            <a:r>
              <a:rPr lang="en-US" u="sng" dirty="0">
                <a:solidFill>
                  <a:schemeClr val="accent6">
                    <a:lumMod val="75000"/>
                  </a:schemeClr>
                </a:solidFill>
              </a:rPr>
              <a:t>4, </a:t>
            </a:r>
            <a:r>
              <a:rPr lang="en-US" b="1" u="sng" dirty="0">
                <a:solidFill>
                  <a:srgbClr val="0000FF"/>
                </a:solidFill>
              </a:rPr>
              <a:t>D</a:t>
            </a:r>
            <a:r>
              <a:rPr lang="en-US" dirty="0">
                <a:solidFill>
                  <a:schemeClr val="accent6">
                    <a:lumMod val="75000"/>
                  </a:schemeClr>
                </a:solidFill>
              </a:rPr>
              <a:t>),   </a:t>
            </a:r>
            <a:r>
              <a:rPr lang="en-US" b="1" dirty="0">
                <a:solidFill>
                  <a:schemeClr val="accent6">
                    <a:lumMod val="75000"/>
                  </a:schemeClr>
                </a:solidFill>
              </a:rPr>
              <a:t>{</a:t>
            </a:r>
            <a:r>
              <a:rPr lang="en-US" dirty="0"/>
              <a:t>(</a:t>
            </a:r>
            <a:r>
              <a:rPr lang="en-US" b="1" dirty="0">
                <a:solidFill>
                  <a:srgbClr val="0000FF"/>
                </a:solidFill>
              </a:rPr>
              <a:t>A</a:t>
            </a:r>
            <a:r>
              <a:rPr lang="en-US" dirty="0"/>
              <a:t>, 2, </a:t>
            </a:r>
            <a:r>
              <a:rPr lang="en-US" b="1" dirty="0">
                <a:solidFill>
                  <a:srgbClr val="0000FF"/>
                </a:solidFill>
              </a:rPr>
              <a:t>E</a:t>
            </a:r>
            <a:r>
              <a:rPr lang="en-US" dirty="0"/>
              <a:t>),    </a:t>
            </a:r>
            <a:r>
              <a:rPr lang="en-US" strike="dblStrike" dirty="0"/>
              <a:t>(</a:t>
            </a:r>
            <a:r>
              <a:rPr lang="en-US" b="1" strike="dblStrike" dirty="0"/>
              <a:t>A</a:t>
            </a:r>
            <a:r>
              <a:rPr lang="en-US" strike="dblStrike" dirty="0"/>
              <a:t>, 3, S)</a:t>
            </a:r>
            <a:r>
              <a:rPr lang="en-US" dirty="0"/>
              <a:t>,   </a:t>
            </a:r>
            <a:r>
              <a:rPr lang="en-US" b="1" strike="sngStrike" dirty="0">
                <a:solidFill>
                  <a:schemeClr val="accent6">
                    <a:lumMod val="75000"/>
                  </a:schemeClr>
                </a:solidFill>
              </a:rPr>
              <a:t>(</a:t>
            </a:r>
            <a:r>
              <a:rPr lang="en-US" b="1" strike="sngStrike" dirty="0">
                <a:solidFill>
                  <a:srgbClr val="0000FF"/>
                </a:solidFill>
              </a:rPr>
              <a:t>A</a:t>
            </a:r>
            <a:r>
              <a:rPr lang="en-US" b="1" strike="sngStrike" dirty="0">
                <a:solidFill>
                  <a:schemeClr val="accent6">
                    <a:lumMod val="75000"/>
                  </a:schemeClr>
                </a:solidFill>
              </a:rPr>
              <a:t>, </a:t>
            </a:r>
            <a:r>
              <a:rPr lang="en-US" strike="sngStrike" dirty="0">
                <a:solidFill>
                  <a:schemeClr val="accent6">
                    <a:lumMod val="75000"/>
                  </a:schemeClr>
                </a:solidFill>
              </a:rPr>
              <a:t>5, </a:t>
            </a:r>
            <a:r>
              <a:rPr lang="en-US" b="1" strike="sngStrike" dirty="0">
                <a:solidFill>
                  <a:srgbClr val="0000FF"/>
                </a:solidFill>
              </a:rPr>
              <a:t>D</a:t>
            </a:r>
            <a:r>
              <a:rPr lang="en-US" strike="sngStrike" dirty="0"/>
              <a:t>)</a:t>
            </a:r>
            <a:r>
              <a:rPr lang="en-US" dirty="0"/>
              <a:t>,  (</a:t>
            </a:r>
            <a:r>
              <a:rPr lang="en-US" b="1" dirty="0">
                <a:solidFill>
                  <a:srgbClr val="0000FF"/>
                </a:solidFill>
              </a:rPr>
              <a:t>A</a:t>
            </a:r>
            <a:r>
              <a:rPr lang="en-US" dirty="0"/>
              <a:t>, 10, </a:t>
            </a:r>
            <a:r>
              <a:rPr lang="en-US" b="1" dirty="0">
                <a:solidFill>
                  <a:srgbClr val="0000FF"/>
                </a:solidFill>
              </a:rPr>
              <a:t>B</a:t>
            </a:r>
            <a:r>
              <a:rPr lang="en-US" dirty="0"/>
              <a:t>)}</a:t>
            </a:r>
          </a:p>
          <a:p>
            <a:r>
              <a:rPr lang="en-US" b="1" dirty="0">
                <a:solidFill>
                  <a:schemeClr val="accent6">
                    <a:lumMod val="75000"/>
                  </a:schemeClr>
                </a:solidFill>
              </a:rPr>
              <a:t>{</a:t>
            </a:r>
            <a:r>
              <a:rPr lang="en-US" u="sng" dirty="0"/>
              <a:t>(</a:t>
            </a:r>
            <a:r>
              <a:rPr lang="en-US" b="1" u="sng" dirty="0">
                <a:solidFill>
                  <a:srgbClr val="0000FF"/>
                </a:solidFill>
              </a:rPr>
              <a:t>A</a:t>
            </a:r>
            <a:r>
              <a:rPr lang="en-US" u="sng" dirty="0"/>
              <a:t>, 2, </a:t>
            </a:r>
            <a:r>
              <a:rPr lang="en-US" b="1" u="sng" dirty="0">
                <a:solidFill>
                  <a:srgbClr val="0000FF"/>
                </a:solidFill>
              </a:rPr>
              <a:t>E</a:t>
            </a:r>
            <a:r>
              <a:rPr lang="en-US" u="sng" dirty="0"/>
              <a:t>)</a:t>
            </a:r>
            <a:r>
              <a:rPr lang="en-US" dirty="0"/>
              <a:t>,  </a:t>
            </a:r>
            <a:r>
              <a:rPr lang="en-US" strike="dblStrike" dirty="0"/>
              <a:t>(</a:t>
            </a:r>
            <a:r>
              <a:rPr lang="en-US" b="1" strike="dblStrike" dirty="0"/>
              <a:t>A</a:t>
            </a:r>
            <a:r>
              <a:rPr lang="en-US" strike="dblStrike" dirty="0"/>
              <a:t>, 3, S)</a:t>
            </a:r>
            <a:r>
              <a:rPr lang="en-US" dirty="0"/>
              <a:t>,   </a:t>
            </a:r>
            <a:r>
              <a:rPr lang="en-US" b="1" strike="sngStrike" dirty="0">
                <a:solidFill>
                  <a:schemeClr val="accent6">
                    <a:lumMod val="75000"/>
                  </a:schemeClr>
                </a:solidFill>
              </a:rPr>
              <a:t>(</a:t>
            </a:r>
            <a:r>
              <a:rPr lang="en-US" b="1" strike="sngStrike" dirty="0">
                <a:solidFill>
                  <a:srgbClr val="0000FF"/>
                </a:solidFill>
              </a:rPr>
              <a:t>A</a:t>
            </a:r>
            <a:r>
              <a:rPr lang="en-US" b="1" strike="sngStrike" dirty="0">
                <a:solidFill>
                  <a:schemeClr val="accent6">
                    <a:lumMod val="75000"/>
                  </a:schemeClr>
                </a:solidFill>
              </a:rPr>
              <a:t>, </a:t>
            </a:r>
            <a:r>
              <a:rPr lang="en-US" strike="sngStrike" dirty="0">
                <a:solidFill>
                  <a:schemeClr val="accent6">
                    <a:lumMod val="75000"/>
                  </a:schemeClr>
                </a:solidFill>
              </a:rPr>
              <a:t>5, </a:t>
            </a:r>
            <a:r>
              <a:rPr lang="en-US" b="1" strike="sngStrike" dirty="0">
                <a:solidFill>
                  <a:srgbClr val="0000FF"/>
                </a:solidFill>
              </a:rPr>
              <a:t>D</a:t>
            </a:r>
            <a:r>
              <a:rPr lang="en-US" strike="sngStrike" dirty="0"/>
              <a:t>)</a:t>
            </a:r>
            <a:r>
              <a:rPr lang="en-US" dirty="0"/>
              <a:t>,  (</a:t>
            </a:r>
            <a:r>
              <a:rPr lang="en-US" b="1" dirty="0">
                <a:solidFill>
                  <a:schemeClr val="accent6">
                    <a:lumMod val="75000"/>
                  </a:schemeClr>
                </a:solidFill>
              </a:rPr>
              <a:t>A</a:t>
            </a:r>
            <a:r>
              <a:rPr lang="en-US" dirty="0"/>
              <a:t>, 10, </a:t>
            </a:r>
            <a:r>
              <a:rPr lang="en-US" b="1" dirty="0">
                <a:solidFill>
                  <a:srgbClr val="0000FF"/>
                </a:solidFill>
              </a:rPr>
              <a:t>B</a:t>
            </a:r>
            <a:r>
              <a:rPr lang="en-US" dirty="0"/>
              <a:t>)} {(</a:t>
            </a:r>
            <a:r>
              <a:rPr lang="en-US" b="1" strike="sngStrike" dirty="0">
                <a:solidFill>
                  <a:srgbClr val="0000FF"/>
                </a:solidFill>
              </a:rPr>
              <a:t>D</a:t>
            </a:r>
            <a:r>
              <a:rPr lang="en-US" b="1" strike="sngStrike" dirty="0"/>
              <a:t>, </a:t>
            </a:r>
            <a:r>
              <a:rPr lang="en-US" strike="sngStrike" dirty="0"/>
              <a:t>1, </a:t>
            </a:r>
            <a:r>
              <a:rPr lang="en-US" b="1" strike="sngStrike" dirty="0">
                <a:solidFill>
                  <a:srgbClr val="0000FF"/>
                </a:solidFill>
              </a:rPr>
              <a:t>E</a:t>
            </a:r>
            <a:r>
              <a:rPr lang="en-US" dirty="0"/>
              <a:t>), </a:t>
            </a:r>
            <a:r>
              <a:rPr lang="en-US" strike="dblStrike" dirty="0"/>
              <a:t>(</a:t>
            </a:r>
            <a:r>
              <a:rPr lang="en-US" b="1" strike="dblStrike" dirty="0"/>
              <a:t>D</a:t>
            </a:r>
            <a:r>
              <a:rPr lang="en-US" strike="dblStrike" dirty="0"/>
              <a:t>, 4,  S)</a:t>
            </a:r>
            <a:r>
              <a:rPr lang="en-US" dirty="0"/>
              <a:t>, </a:t>
            </a:r>
            <a:r>
              <a:rPr lang="en-US" strike="dblStrike" dirty="0"/>
              <a:t>(</a:t>
            </a:r>
            <a:r>
              <a:rPr lang="en-US" b="1" strike="dblStrike" dirty="0">
                <a:solidFill>
                  <a:schemeClr val="accent6">
                    <a:lumMod val="75000"/>
                  </a:schemeClr>
                </a:solidFill>
              </a:rPr>
              <a:t>D</a:t>
            </a:r>
            <a:r>
              <a:rPr lang="en-US" strike="dblStrike" dirty="0"/>
              <a:t>, 5, A)</a:t>
            </a:r>
            <a:r>
              <a:rPr lang="en-US" dirty="0"/>
              <a:t>}</a:t>
            </a:r>
          </a:p>
          <a:p>
            <a:r>
              <a:rPr lang="en-US" strike="dblStrike" dirty="0"/>
              <a:t>  </a:t>
            </a:r>
          </a:p>
          <a:p>
            <a:r>
              <a:rPr lang="en-US" strike="dblStrike" dirty="0"/>
              <a:t>(</a:t>
            </a:r>
            <a:r>
              <a:rPr lang="en-US" b="1" strike="dblStrike" dirty="0"/>
              <a:t>A</a:t>
            </a:r>
            <a:r>
              <a:rPr lang="en-US" strike="dblStrike" dirty="0"/>
              <a:t>, 3, S)</a:t>
            </a:r>
            <a:r>
              <a:rPr lang="en-US" dirty="0"/>
              <a:t>,   </a:t>
            </a:r>
            <a:r>
              <a:rPr lang="en-US" b="1" dirty="0">
                <a:solidFill>
                  <a:schemeClr val="accent6">
                    <a:lumMod val="75000"/>
                  </a:schemeClr>
                </a:solidFill>
              </a:rPr>
              <a:t>(</a:t>
            </a:r>
            <a:r>
              <a:rPr lang="en-US" b="1" strike="sngStrike" dirty="0">
                <a:solidFill>
                  <a:srgbClr val="0000FF"/>
                </a:solidFill>
              </a:rPr>
              <a:t>A</a:t>
            </a:r>
            <a:r>
              <a:rPr lang="en-US" b="1" strike="sngStrike" dirty="0">
                <a:solidFill>
                  <a:schemeClr val="accent6">
                    <a:lumMod val="75000"/>
                  </a:schemeClr>
                </a:solidFill>
              </a:rPr>
              <a:t>, </a:t>
            </a:r>
            <a:r>
              <a:rPr lang="en-US" strike="sngStrike" dirty="0">
                <a:solidFill>
                  <a:schemeClr val="accent6">
                    <a:lumMod val="75000"/>
                  </a:schemeClr>
                </a:solidFill>
              </a:rPr>
              <a:t>5, </a:t>
            </a:r>
            <a:r>
              <a:rPr lang="en-US" b="1" strike="sngStrike" dirty="0">
                <a:solidFill>
                  <a:schemeClr val="accent6">
                    <a:lumMod val="75000"/>
                  </a:schemeClr>
                </a:solidFill>
              </a:rPr>
              <a:t>D</a:t>
            </a:r>
            <a:r>
              <a:rPr lang="en-US" dirty="0"/>
              <a:t>),  (</a:t>
            </a:r>
            <a:r>
              <a:rPr lang="en-US" b="1" dirty="0">
                <a:solidFill>
                  <a:schemeClr val="accent6">
                    <a:lumMod val="75000"/>
                  </a:schemeClr>
                </a:solidFill>
              </a:rPr>
              <a:t>A</a:t>
            </a:r>
            <a:r>
              <a:rPr lang="en-US" dirty="0"/>
              <a:t>, 10, </a:t>
            </a:r>
            <a:r>
              <a:rPr lang="en-US" b="1" dirty="0">
                <a:solidFill>
                  <a:srgbClr val="0000FF"/>
                </a:solidFill>
              </a:rPr>
              <a:t>B</a:t>
            </a:r>
            <a:r>
              <a:rPr lang="en-US" dirty="0"/>
              <a:t>)} {(</a:t>
            </a:r>
            <a:r>
              <a:rPr lang="en-US" b="1" strike="sngStrike" dirty="0">
                <a:solidFill>
                  <a:srgbClr val="0000FF"/>
                </a:solidFill>
              </a:rPr>
              <a:t>D</a:t>
            </a:r>
            <a:r>
              <a:rPr lang="en-US" b="1" strike="sngStrike" dirty="0"/>
              <a:t>, </a:t>
            </a:r>
            <a:r>
              <a:rPr lang="en-US" strike="sngStrike" dirty="0"/>
              <a:t>1, </a:t>
            </a:r>
            <a:r>
              <a:rPr lang="en-US" b="1" strike="sngStrike" dirty="0">
                <a:solidFill>
                  <a:srgbClr val="0000FF"/>
                </a:solidFill>
              </a:rPr>
              <a:t>E</a:t>
            </a:r>
            <a:r>
              <a:rPr lang="en-US" dirty="0"/>
              <a:t>), </a:t>
            </a:r>
            <a:r>
              <a:rPr lang="en-US" strike="dblStrike" dirty="0"/>
              <a:t>(</a:t>
            </a:r>
            <a:r>
              <a:rPr lang="en-US" b="1" strike="dblStrike" dirty="0"/>
              <a:t>D</a:t>
            </a:r>
            <a:r>
              <a:rPr lang="en-US" strike="dblStrike" dirty="0"/>
              <a:t>, 4,  S)</a:t>
            </a:r>
            <a:r>
              <a:rPr lang="en-US" dirty="0"/>
              <a:t>, </a:t>
            </a:r>
            <a:r>
              <a:rPr lang="en-US" strike="dblStrike" dirty="0"/>
              <a:t>(</a:t>
            </a:r>
            <a:r>
              <a:rPr lang="en-US" b="1" strike="dblStrike" dirty="0">
                <a:solidFill>
                  <a:schemeClr val="accent6">
                    <a:lumMod val="75000"/>
                  </a:schemeClr>
                </a:solidFill>
              </a:rPr>
              <a:t>D</a:t>
            </a:r>
            <a:r>
              <a:rPr lang="en-US" strike="dblStrike" dirty="0"/>
              <a:t>, 5, A)</a:t>
            </a:r>
            <a:r>
              <a:rPr lang="en-US" dirty="0"/>
              <a:t>} {( </a:t>
            </a:r>
            <a:r>
              <a:rPr lang="en-US" b="1" strike="dblStrike" dirty="0">
                <a:solidFill>
                  <a:srgbClr val="0000FF"/>
                </a:solidFill>
              </a:rPr>
              <a:t>E</a:t>
            </a:r>
            <a:r>
              <a:rPr lang="en-US" strike="dblStrike" dirty="0"/>
              <a:t>, 1, D)</a:t>
            </a:r>
            <a:r>
              <a:rPr lang="en-US" dirty="0"/>
              <a:t>,</a:t>
            </a:r>
            <a:r>
              <a:rPr lang="en-US" strike="dblStrike" dirty="0"/>
              <a:t>    </a:t>
            </a:r>
          </a:p>
          <a:p>
            <a:r>
              <a:rPr lang="en-US" dirty="0"/>
              <a:t>                  (</a:t>
            </a:r>
            <a:r>
              <a:rPr lang="en-US" b="1" strike="dblStrike" dirty="0">
                <a:solidFill>
                  <a:srgbClr val="0000FF"/>
                </a:solidFill>
              </a:rPr>
              <a:t>E</a:t>
            </a:r>
            <a:r>
              <a:rPr lang="en-US" strike="dblStrike" dirty="0"/>
              <a:t>, 2, A)</a:t>
            </a:r>
            <a:r>
              <a:rPr lang="en-US" dirty="0"/>
              <a:t>,  (</a:t>
            </a:r>
            <a:r>
              <a:rPr lang="en-US" b="1" dirty="0">
                <a:solidFill>
                  <a:srgbClr val="0000FF"/>
                </a:solidFill>
              </a:rPr>
              <a:t>E</a:t>
            </a:r>
            <a:r>
              <a:rPr lang="en-US" dirty="0"/>
              <a:t>, 3, </a:t>
            </a:r>
            <a:r>
              <a:rPr lang="en-US" b="1" dirty="0">
                <a:solidFill>
                  <a:srgbClr val="0000FF"/>
                </a:solidFill>
              </a:rPr>
              <a:t>G</a:t>
            </a:r>
            <a:r>
              <a:rPr lang="en-US" dirty="0"/>
              <a:t>),   (</a:t>
            </a:r>
            <a:r>
              <a:rPr lang="en-US" b="1" strike="sngStrike" dirty="0">
                <a:solidFill>
                  <a:srgbClr val="0000FF"/>
                </a:solidFill>
              </a:rPr>
              <a:t>E</a:t>
            </a:r>
            <a:r>
              <a:rPr lang="en-US" strike="sngStrike" dirty="0"/>
              <a:t>, 5, </a:t>
            </a:r>
            <a:r>
              <a:rPr lang="en-US" b="1" strike="sngStrike" dirty="0">
                <a:solidFill>
                  <a:srgbClr val="0000FF"/>
                </a:solidFill>
              </a:rPr>
              <a:t>B</a:t>
            </a:r>
            <a:r>
              <a:rPr lang="en-US" dirty="0"/>
              <a:t>)}</a:t>
            </a:r>
          </a:p>
          <a:p>
            <a:r>
              <a:rPr lang="en-US" b="1" dirty="0">
                <a:solidFill>
                  <a:schemeClr val="accent6">
                    <a:lumMod val="75000"/>
                  </a:schemeClr>
                </a:solidFill>
              </a:rPr>
              <a:t>(</a:t>
            </a:r>
            <a:r>
              <a:rPr lang="en-US" b="1" strike="sngStrike" dirty="0">
                <a:solidFill>
                  <a:srgbClr val="0000FF"/>
                </a:solidFill>
              </a:rPr>
              <a:t>A</a:t>
            </a:r>
            <a:r>
              <a:rPr lang="en-US" b="1" strike="sngStrike" dirty="0">
                <a:solidFill>
                  <a:schemeClr val="accent6">
                    <a:lumMod val="75000"/>
                  </a:schemeClr>
                </a:solidFill>
              </a:rPr>
              <a:t>, </a:t>
            </a:r>
            <a:r>
              <a:rPr lang="en-US" strike="sngStrike" dirty="0">
                <a:solidFill>
                  <a:schemeClr val="accent6">
                    <a:lumMod val="75000"/>
                  </a:schemeClr>
                </a:solidFill>
              </a:rPr>
              <a:t>5, </a:t>
            </a:r>
            <a:r>
              <a:rPr lang="en-US" b="1" strike="sngStrike" dirty="0">
                <a:solidFill>
                  <a:schemeClr val="accent6">
                    <a:lumMod val="75000"/>
                  </a:schemeClr>
                </a:solidFill>
              </a:rPr>
              <a:t>D</a:t>
            </a:r>
            <a:r>
              <a:rPr lang="en-US" dirty="0"/>
              <a:t>),  (</a:t>
            </a:r>
            <a:r>
              <a:rPr lang="en-US" b="1" dirty="0">
                <a:solidFill>
                  <a:schemeClr val="accent6">
                    <a:lumMod val="75000"/>
                  </a:schemeClr>
                </a:solidFill>
              </a:rPr>
              <a:t>A</a:t>
            </a:r>
            <a:r>
              <a:rPr lang="en-US" dirty="0"/>
              <a:t>, 10, </a:t>
            </a:r>
            <a:r>
              <a:rPr lang="en-US" b="1" dirty="0">
                <a:solidFill>
                  <a:srgbClr val="0000FF"/>
                </a:solidFill>
              </a:rPr>
              <a:t>B</a:t>
            </a:r>
            <a:r>
              <a:rPr lang="en-US" dirty="0"/>
              <a:t>)} {(</a:t>
            </a:r>
            <a:r>
              <a:rPr lang="en-US" b="1" strike="sngStrike" dirty="0">
                <a:solidFill>
                  <a:srgbClr val="0000FF"/>
                </a:solidFill>
              </a:rPr>
              <a:t>D</a:t>
            </a:r>
            <a:r>
              <a:rPr lang="en-US" b="1" strike="sngStrike" dirty="0"/>
              <a:t>, </a:t>
            </a:r>
            <a:r>
              <a:rPr lang="en-US" strike="sngStrike" dirty="0"/>
              <a:t>1, </a:t>
            </a:r>
            <a:r>
              <a:rPr lang="en-US" b="1" strike="sngStrike" dirty="0">
                <a:solidFill>
                  <a:srgbClr val="0000FF"/>
                </a:solidFill>
              </a:rPr>
              <a:t>E</a:t>
            </a:r>
            <a:r>
              <a:rPr lang="en-US" dirty="0"/>
              <a:t>), </a:t>
            </a:r>
            <a:r>
              <a:rPr lang="en-US" strike="dblStrike" dirty="0"/>
              <a:t>(</a:t>
            </a:r>
            <a:r>
              <a:rPr lang="en-US" b="1" strike="dblStrike" dirty="0"/>
              <a:t>D</a:t>
            </a:r>
            <a:r>
              <a:rPr lang="en-US" strike="dblStrike" dirty="0"/>
              <a:t>, 4,  S)</a:t>
            </a:r>
            <a:r>
              <a:rPr lang="en-US" dirty="0"/>
              <a:t>, </a:t>
            </a:r>
            <a:r>
              <a:rPr lang="en-US" strike="dblStrike" dirty="0"/>
              <a:t>(</a:t>
            </a:r>
            <a:r>
              <a:rPr lang="en-US" b="1" strike="dblStrike" dirty="0">
                <a:solidFill>
                  <a:schemeClr val="accent6">
                    <a:lumMod val="75000"/>
                  </a:schemeClr>
                </a:solidFill>
              </a:rPr>
              <a:t>D</a:t>
            </a:r>
            <a:r>
              <a:rPr lang="en-US" strike="dblStrike" dirty="0"/>
              <a:t>, 5, A)</a:t>
            </a:r>
            <a:r>
              <a:rPr lang="en-US" dirty="0"/>
              <a:t>} {( </a:t>
            </a:r>
            <a:r>
              <a:rPr lang="en-US" b="1" strike="dblStrike" dirty="0">
                <a:solidFill>
                  <a:srgbClr val="0000FF"/>
                </a:solidFill>
              </a:rPr>
              <a:t>E</a:t>
            </a:r>
            <a:r>
              <a:rPr lang="en-US" strike="dblStrike" dirty="0"/>
              <a:t>, 1, D)</a:t>
            </a:r>
            <a:r>
              <a:rPr lang="en-US" dirty="0"/>
              <a:t>,</a:t>
            </a:r>
            <a:r>
              <a:rPr lang="en-US" strike="dblStrike" dirty="0"/>
              <a:t>    </a:t>
            </a:r>
          </a:p>
          <a:p>
            <a:r>
              <a:rPr lang="en-US" dirty="0"/>
              <a:t>                  (</a:t>
            </a:r>
            <a:r>
              <a:rPr lang="en-US" b="1" strike="dblStrike" dirty="0">
                <a:solidFill>
                  <a:srgbClr val="0000FF"/>
                </a:solidFill>
              </a:rPr>
              <a:t>E</a:t>
            </a:r>
            <a:r>
              <a:rPr lang="en-US" strike="dblStrike" dirty="0"/>
              <a:t>, 2, A)</a:t>
            </a:r>
            <a:r>
              <a:rPr lang="en-US" dirty="0"/>
              <a:t>,  (</a:t>
            </a:r>
            <a:r>
              <a:rPr lang="en-US" b="1" dirty="0">
                <a:solidFill>
                  <a:srgbClr val="0000FF"/>
                </a:solidFill>
              </a:rPr>
              <a:t>E</a:t>
            </a:r>
            <a:r>
              <a:rPr lang="en-US" dirty="0"/>
              <a:t>, 3, </a:t>
            </a:r>
            <a:r>
              <a:rPr lang="en-US" b="1" dirty="0">
                <a:solidFill>
                  <a:srgbClr val="0000FF"/>
                </a:solidFill>
              </a:rPr>
              <a:t>G</a:t>
            </a:r>
            <a:r>
              <a:rPr lang="en-US" dirty="0"/>
              <a:t>),   (</a:t>
            </a:r>
            <a:r>
              <a:rPr lang="en-US" b="1" strike="sngStrike" dirty="0">
                <a:solidFill>
                  <a:srgbClr val="0000FF"/>
                </a:solidFill>
              </a:rPr>
              <a:t>E</a:t>
            </a:r>
            <a:r>
              <a:rPr lang="en-US" strike="sngStrike" dirty="0"/>
              <a:t>, 5, </a:t>
            </a:r>
            <a:r>
              <a:rPr lang="en-US" b="1" strike="sngStrike" dirty="0">
                <a:solidFill>
                  <a:srgbClr val="0000FF"/>
                </a:solidFill>
              </a:rPr>
              <a:t>B</a:t>
            </a:r>
            <a:r>
              <a:rPr lang="en-US" dirty="0"/>
              <a:t>)}</a:t>
            </a:r>
          </a:p>
          <a:p>
            <a:r>
              <a:rPr lang="en-US" u="sng" dirty="0"/>
              <a:t>(</a:t>
            </a:r>
            <a:r>
              <a:rPr lang="en-US" b="1" u="sng" dirty="0">
                <a:solidFill>
                  <a:schemeClr val="accent6">
                    <a:lumMod val="75000"/>
                  </a:schemeClr>
                </a:solidFill>
              </a:rPr>
              <a:t>A</a:t>
            </a:r>
            <a:r>
              <a:rPr lang="en-US" u="sng" dirty="0"/>
              <a:t>, 10, </a:t>
            </a:r>
            <a:r>
              <a:rPr lang="en-US" b="1" u="sng" dirty="0">
                <a:solidFill>
                  <a:srgbClr val="0000FF"/>
                </a:solidFill>
              </a:rPr>
              <a:t>B</a:t>
            </a:r>
            <a:r>
              <a:rPr lang="en-US" dirty="0"/>
              <a:t>) {(</a:t>
            </a:r>
            <a:r>
              <a:rPr lang="en-US" b="1" strike="sngStrike" dirty="0">
                <a:solidFill>
                  <a:srgbClr val="0000FF"/>
                </a:solidFill>
              </a:rPr>
              <a:t>D</a:t>
            </a:r>
            <a:r>
              <a:rPr lang="en-US" b="1" strike="sngStrike" dirty="0"/>
              <a:t>, </a:t>
            </a:r>
            <a:r>
              <a:rPr lang="en-US" strike="sngStrike" dirty="0"/>
              <a:t>1, </a:t>
            </a:r>
            <a:r>
              <a:rPr lang="en-US" b="1" strike="sngStrike" dirty="0">
                <a:solidFill>
                  <a:srgbClr val="0000FF"/>
                </a:solidFill>
              </a:rPr>
              <a:t>E</a:t>
            </a:r>
            <a:r>
              <a:rPr lang="en-US" dirty="0"/>
              <a:t>), </a:t>
            </a:r>
            <a:r>
              <a:rPr lang="en-US" strike="dblStrike" dirty="0"/>
              <a:t>(</a:t>
            </a:r>
            <a:r>
              <a:rPr lang="en-US" b="1" strike="dblStrike" dirty="0"/>
              <a:t>D</a:t>
            </a:r>
            <a:r>
              <a:rPr lang="en-US" strike="dblStrike" dirty="0"/>
              <a:t>, 4,  S)</a:t>
            </a:r>
            <a:r>
              <a:rPr lang="en-US" dirty="0"/>
              <a:t>, </a:t>
            </a:r>
            <a:r>
              <a:rPr lang="en-US" strike="dblStrike" dirty="0"/>
              <a:t>(</a:t>
            </a:r>
            <a:r>
              <a:rPr lang="en-US" b="1" strike="dblStrike" dirty="0">
                <a:solidFill>
                  <a:schemeClr val="accent6">
                    <a:lumMod val="75000"/>
                  </a:schemeClr>
                </a:solidFill>
              </a:rPr>
              <a:t>D</a:t>
            </a:r>
            <a:r>
              <a:rPr lang="en-US" strike="dblStrike" dirty="0"/>
              <a:t>, 5, A)</a:t>
            </a:r>
            <a:r>
              <a:rPr lang="en-US" dirty="0"/>
              <a:t>} {(</a:t>
            </a:r>
            <a:r>
              <a:rPr lang="en-US" b="1" strike="dblStrike" dirty="0">
                <a:solidFill>
                  <a:srgbClr val="0000FF"/>
                </a:solidFill>
              </a:rPr>
              <a:t>E</a:t>
            </a:r>
            <a:r>
              <a:rPr lang="en-US" strike="dblStrike" dirty="0"/>
              <a:t>, 1, D)</a:t>
            </a:r>
            <a:r>
              <a:rPr lang="en-US" dirty="0"/>
              <a:t>, (</a:t>
            </a:r>
            <a:r>
              <a:rPr lang="en-US" b="1" strike="dblStrike" dirty="0">
                <a:solidFill>
                  <a:srgbClr val="0000FF"/>
                </a:solidFill>
              </a:rPr>
              <a:t>E</a:t>
            </a:r>
            <a:r>
              <a:rPr lang="en-US" strike="dblStrike" dirty="0"/>
              <a:t>, 2, A)</a:t>
            </a:r>
            <a:r>
              <a:rPr lang="en-US" dirty="0"/>
              <a:t>, (</a:t>
            </a:r>
            <a:r>
              <a:rPr lang="en-US" b="1" dirty="0">
                <a:solidFill>
                  <a:srgbClr val="0000FF"/>
                </a:solidFill>
              </a:rPr>
              <a:t>E</a:t>
            </a:r>
            <a:r>
              <a:rPr lang="en-US" dirty="0"/>
              <a:t>, 3, </a:t>
            </a:r>
            <a:r>
              <a:rPr lang="en-US" b="1" dirty="0">
                <a:solidFill>
                  <a:srgbClr val="0000FF"/>
                </a:solidFill>
              </a:rPr>
              <a:t>G</a:t>
            </a:r>
            <a:r>
              <a:rPr lang="en-US" dirty="0"/>
              <a:t>), </a:t>
            </a:r>
          </a:p>
          <a:p>
            <a:r>
              <a:rPr lang="en-US" dirty="0"/>
              <a:t>                   (</a:t>
            </a:r>
            <a:r>
              <a:rPr lang="en-US" b="1" strike="sngStrike" dirty="0">
                <a:solidFill>
                  <a:srgbClr val="0000FF"/>
                </a:solidFill>
              </a:rPr>
              <a:t>E</a:t>
            </a:r>
            <a:r>
              <a:rPr lang="en-US" strike="sngStrike" dirty="0"/>
              <a:t>, 5, </a:t>
            </a:r>
            <a:r>
              <a:rPr lang="en-US" b="1" strike="sngStrike" dirty="0">
                <a:solidFill>
                  <a:srgbClr val="0000FF"/>
                </a:solidFill>
              </a:rPr>
              <a:t>B</a:t>
            </a:r>
            <a:r>
              <a:rPr lang="en-US" dirty="0"/>
              <a:t>)} </a:t>
            </a:r>
            <a:r>
              <a:rPr lang="en-US" sz="1600" dirty="0"/>
              <a:t>{(</a:t>
            </a:r>
            <a:r>
              <a:rPr lang="en-US" sz="1600" b="1" dirty="0">
                <a:solidFill>
                  <a:srgbClr val="0000FF"/>
                </a:solidFill>
              </a:rPr>
              <a:t>B</a:t>
            </a:r>
            <a:r>
              <a:rPr lang="en-US" sz="1600" dirty="0"/>
              <a:t>, 4, </a:t>
            </a:r>
            <a:r>
              <a:rPr lang="en-US" sz="1600" b="1" dirty="0">
                <a:solidFill>
                  <a:srgbClr val="0000FF"/>
                </a:solidFill>
              </a:rPr>
              <a:t>C</a:t>
            </a:r>
            <a:r>
              <a:rPr lang="en-US" sz="1600" dirty="0"/>
              <a:t>),   </a:t>
            </a:r>
            <a:r>
              <a:rPr lang="en-US" sz="1600" strike="dblStrike" dirty="0"/>
              <a:t>(B, 5, E</a:t>
            </a:r>
            <a:r>
              <a:rPr lang="en-US" sz="1600" dirty="0"/>
              <a:t>),   (</a:t>
            </a:r>
            <a:r>
              <a:rPr lang="en-US" sz="1600" b="1" dirty="0">
                <a:solidFill>
                  <a:srgbClr val="0000FF"/>
                </a:solidFill>
              </a:rPr>
              <a:t>B</a:t>
            </a:r>
            <a:r>
              <a:rPr lang="en-US" sz="1600" dirty="0"/>
              <a:t>, 7, </a:t>
            </a:r>
            <a:r>
              <a:rPr lang="en-US" sz="1600" b="1" dirty="0">
                <a:solidFill>
                  <a:srgbClr val="0000FF"/>
                </a:solidFill>
              </a:rPr>
              <a:t>F</a:t>
            </a:r>
            <a:r>
              <a:rPr lang="en-US" sz="1600" dirty="0"/>
              <a:t>),   (</a:t>
            </a:r>
            <a:r>
              <a:rPr lang="en-US" sz="1600" strike="dblStrike" dirty="0"/>
              <a:t>B, 10, A</a:t>
            </a:r>
            <a:r>
              <a:rPr lang="en-US" sz="1600" dirty="0"/>
              <a:t>)}</a:t>
            </a:r>
            <a:endParaRPr lang="en-US" dirty="0"/>
          </a:p>
          <a:p>
            <a:endParaRPr lang="en-US" dirty="0"/>
          </a:p>
        </p:txBody>
      </p:sp>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3F25FD96-2C69-AE25-3F75-D93811FAE1E3}"/>
                  </a:ext>
                </a:extLst>
              </p:cNvPr>
              <p:cNvSpPr txBox="1"/>
              <p:nvPr/>
            </p:nvSpPr>
            <p:spPr>
              <a:xfrm>
                <a:off x="925158" y="828339"/>
                <a:ext cx="4550484" cy="2308324"/>
              </a:xfrm>
              <a:prstGeom prst="rect">
                <a:avLst/>
              </a:prstGeom>
              <a:noFill/>
            </p:spPr>
            <p:txBody>
              <a:bodyPr wrap="square" rtlCol="0">
                <a:spAutoFit/>
              </a:bodyPr>
              <a:lstStyle/>
              <a:p>
                <a:r>
                  <a:rPr lang="en-US" dirty="0"/>
                  <a:t>S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A, 3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D, 4</a:t>
                </a:r>
              </a:p>
              <a:p>
                <a:r>
                  <a:rPr lang="en-US" dirty="0"/>
                  <a:t>A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E, 2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S, 3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D, 5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B, 10</a:t>
                </a:r>
              </a:p>
              <a:p>
                <a:r>
                  <a:rPr lang="en-US" dirty="0"/>
                  <a:t>B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C, 4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E, 5   	F, 7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A, 10</a:t>
                </a:r>
              </a:p>
              <a:p>
                <a:r>
                  <a:rPr lang="en-US" dirty="0"/>
                  <a:t>C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B, 4</a:t>
                </a:r>
              </a:p>
              <a:p>
                <a:r>
                  <a:rPr lang="en-US" dirty="0"/>
                  <a:t>D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E, 1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S, 4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A, 5</a:t>
                </a:r>
              </a:p>
              <a:p>
                <a:r>
                  <a:rPr lang="en-US" dirty="0"/>
                  <a:t>E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D, 1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A, 2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G, 3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B, 5</a:t>
                </a:r>
              </a:p>
              <a:p>
                <a:r>
                  <a:rPr lang="en-US" dirty="0"/>
                  <a:t>F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B, 7</a:t>
                </a:r>
              </a:p>
              <a:p>
                <a:r>
                  <a:rPr lang="en-US" dirty="0"/>
                  <a:t>G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E, 3</a:t>
                </a:r>
              </a:p>
            </p:txBody>
          </p:sp>
        </mc:Choice>
        <mc:Fallback>
          <p:sp>
            <p:nvSpPr>
              <p:cNvPr id="2" name="TextBox 1">
                <a:extLst>
                  <a:ext uri="{FF2B5EF4-FFF2-40B4-BE49-F238E27FC236}">
                    <a16:creationId xmlns:a16="http://schemas.microsoft.com/office/drawing/2014/main" id="{3F25FD96-2C69-AE25-3F75-D93811FAE1E3}"/>
                  </a:ext>
                </a:extLst>
              </p:cNvPr>
              <p:cNvSpPr txBox="1">
                <a:spLocks noRot="1" noChangeAspect="1" noMove="1" noResize="1" noEditPoints="1" noAdjustHandles="1" noChangeArrowheads="1" noChangeShapeType="1" noTextEdit="1"/>
              </p:cNvSpPr>
              <p:nvPr/>
            </p:nvSpPr>
            <p:spPr>
              <a:xfrm>
                <a:off x="925158" y="828339"/>
                <a:ext cx="4550484" cy="2308324"/>
              </a:xfrm>
              <a:prstGeom prst="rect">
                <a:avLst/>
              </a:prstGeom>
              <a:blipFill>
                <a:blip r:embed="rId2"/>
                <a:stretch>
                  <a:fillRect l="-1206" t="-1583" b="-3166"/>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0D8A25C-4F3A-8CF7-417D-EA297029CFAC}"/>
              </a:ext>
            </a:extLst>
          </p:cNvPr>
          <p:cNvSpPr/>
          <p:nvPr/>
        </p:nvSpPr>
        <p:spPr>
          <a:xfrm>
            <a:off x="9355920" y="97553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5" name="Oval 4">
            <a:extLst>
              <a:ext uri="{FF2B5EF4-FFF2-40B4-BE49-F238E27FC236}">
                <a16:creationId xmlns:a16="http://schemas.microsoft.com/office/drawing/2014/main" id="{E2703E5F-5CDA-D682-2825-477C599FF5A7}"/>
              </a:ext>
            </a:extLst>
          </p:cNvPr>
          <p:cNvSpPr/>
          <p:nvPr/>
        </p:nvSpPr>
        <p:spPr>
          <a:xfrm>
            <a:off x="8738465" y="2363124"/>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6" name="Oval 5">
            <a:extLst>
              <a:ext uri="{FF2B5EF4-FFF2-40B4-BE49-F238E27FC236}">
                <a16:creationId xmlns:a16="http://schemas.microsoft.com/office/drawing/2014/main" id="{C0E1584B-45A2-A88D-5844-7285F6C44CA9}"/>
              </a:ext>
            </a:extLst>
          </p:cNvPr>
          <p:cNvSpPr/>
          <p:nvPr/>
        </p:nvSpPr>
        <p:spPr>
          <a:xfrm>
            <a:off x="10017346" y="236312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7" name="Oval 6">
            <a:extLst>
              <a:ext uri="{FF2B5EF4-FFF2-40B4-BE49-F238E27FC236}">
                <a16:creationId xmlns:a16="http://schemas.microsoft.com/office/drawing/2014/main" id="{AFA2DBDF-B016-F964-8F10-F6896CCCC3E8}"/>
              </a:ext>
            </a:extLst>
          </p:cNvPr>
          <p:cNvSpPr/>
          <p:nvPr/>
        </p:nvSpPr>
        <p:spPr>
          <a:xfrm>
            <a:off x="9460408" y="4015420"/>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8" name="Oval 7">
            <a:extLst>
              <a:ext uri="{FF2B5EF4-FFF2-40B4-BE49-F238E27FC236}">
                <a16:creationId xmlns:a16="http://schemas.microsoft.com/office/drawing/2014/main" id="{04C21112-A5B9-10F8-004D-930048F52FFE}"/>
              </a:ext>
            </a:extLst>
          </p:cNvPr>
          <p:cNvSpPr/>
          <p:nvPr/>
        </p:nvSpPr>
        <p:spPr>
          <a:xfrm>
            <a:off x="8065358" y="4015419"/>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9" name="Oval 8">
            <a:extLst>
              <a:ext uri="{FF2B5EF4-FFF2-40B4-BE49-F238E27FC236}">
                <a16:creationId xmlns:a16="http://schemas.microsoft.com/office/drawing/2014/main" id="{9AD00F54-BDE3-DFE8-C614-793D4771A45E}"/>
              </a:ext>
            </a:extLst>
          </p:cNvPr>
          <p:cNvSpPr/>
          <p:nvPr/>
        </p:nvSpPr>
        <p:spPr>
          <a:xfrm>
            <a:off x="8740429" y="5429578"/>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10" name="Oval 9">
            <a:extLst>
              <a:ext uri="{FF2B5EF4-FFF2-40B4-BE49-F238E27FC236}">
                <a16:creationId xmlns:a16="http://schemas.microsoft.com/office/drawing/2014/main" id="{A0C1C948-CF86-BFD0-A6FA-5B2C79D2BCF2}"/>
              </a:ext>
            </a:extLst>
          </p:cNvPr>
          <p:cNvSpPr/>
          <p:nvPr/>
        </p:nvSpPr>
        <p:spPr>
          <a:xfrm>
            <a:off x="10259350" y="542552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11" name="Oval 10">
            <a:extLst>
              <a:ext uri="{FF2B5EF4-FFF2-40B4-BE49-F238E27FC236}">
                <a16:creationId xmlns:a16="http://schemas.microsoft.com/office/drawing/2014/main" id="{5CA9A1D5-F8D0-CAE4-A539-23BFF3D755A4}"/>
              </a:ext>
            </a:extLst>
          </p:cNvPr>
          <p:cNvSpPr/>
          <p:nvPr/>
        </p:nvSpPr>
        <p:spPr>
          <a:xfrm>
            <a:off x="7605871" y="5429578"/>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12" name="Straight Connector 11">
            <a:extLst>
              <a:ext uri="{FF2B5EF4-FFF2-40B4-BE49-F238E27FC236}">
                <a16:creationId xmlns:a16="http://schemas.microsoft.com/office/drawing/2014/main" id="{BDE27B75-4F7C-1E7F-6985-8CF59EC2E39B}"/>
              </a:ext>
            </a:extLst>
          </p:cNvPr>
          <p:cNvCxnSpPr>
            <a:cxnSpLocks/>
            <a:stCxn id="5" idx="0"/>
            <a:endCxn id="4" idx="4"/>
          </p:cNvCxnSpPr>
          <p:nvPr/>
        </p:nvCxnSpPr>
        <p:spPr>
          <a:xfrm flipV="1">
            <a:off x="8990713" y="1480033"/>
            <a:ext cx="617455" cy="8830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79B77FF-BCB9-B686-4165-7FF87562E67B}"/>
              </a:ext>
            </a:extLst>
          </p:cNvPr>
          <p:cNvCxnSpPr>
            <a:cxnSpLocks/>
            <a:stCxn id="4" idx="4"/>
            <a:endCxn id="6" idx="0"/>
          </p:cNvCxnSpPr>
          <p:nvPr/>
        </p:nvCxnSpPr>
        <p:spPr>
          <a:xfrm>
            <a:off x="9608168" y="1480033"/>
            <a:ext cx="661426" cy="8830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E0E5C2D-3C95-C753-C5A1-2DB7F7412941}"/>
              </a:ext>
            </a:extLst>
          </p:cNvPr>
          <p:cNvCxnSpPr>
            <a:cxnSpLocks/>
            <a:stCxn id="5" idx="4"/>
            <a:endCxn id="7" idx="0"/>
          </p:cNvCxnSpPr>
          <p:nvPr/>
        </p:nvCxnSpPr>
        <p:spPr>
          <a:xfrm>
            <a:off x="8990713" y="2867621"/>
            <a:ext cx="721943" cy="11477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8E9B4B8-67D8-65AE-5B98-08E39BFA4718}"/>
              </a:ext>
            </a:extLst>
          </p:cNvPr>
          <p:cNvCxnSpPr>
            <a:cxnSpLocks/>
            <a:stCxn id="8" idx="0"/>
            <a:endCxn id="5" idx="4"/>
          </p:cNvCxnSpPr>
          <p:nvPr/>
        </p:nvCxnSpPr>
        <p:spPr>
          <a:xfrm flipV="1">
            <a:off x="8317606" y="2867621"/>
            <a:ext cx="673107" cy="114779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804F218-60E3-ACF3-5AC8-8A70288A9C96}"/>
              </a:ext>
            </a:extLst>
          </p:cNvPr>
          <p:cNvCxnSpPr>
            <a:cxnSpLocks/>
            <a:stCxn id="11" idx="0"/>
            <a:endCxn id="8" idx="4"/>
          </p:cNvCxnSpPr>
          <p:nvPr/>
        </p:nvCxnSpPr>
        <p:spPr>
          <a:xfrm flipV="1">
            <a:off x="7858119" y="4519916"/>
            <a:ext cx="459487" cy="9096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E11F96F-A0E9-171C-8794-F65FAE03EE02}"/>
              </a:ext>
            </a:extLst>
          </p:cNvPr>
          <p:cNvCxnSpPr>
            <a:cxnSpLocks/>
            <a:stCxn id="9" idx="0"/>
            <a:endCxn id="7" idx="4"/>
          </p:cNvCxnSpPr>
          <p:nvPr/>
        </p:nvCxnSpPr>
        <p:spPr>
          <a:xfrm flipV="1">
            <a:off x="8992677" y="4519917"/>
            <a:ext cx="719979" cy="90966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B62EB18-791C-C543-320A-1DDD6CACFCB9}"/>
              </a:ext>
            </a:extLst>
          </p:cNvPr>
          <p:cNvCxnSpPr>
            <a:cxnSpLocks/>
            <a:stCxn id="10" idx="0"/>
            <a:endCxn id="7" idx="4"/>
          </p:cNvCxnSpPr>
          <p:nvPr/>
        </p:nvCxnSpPr>
        <p:spPr>
          <a:xfrm flipH="1" flipV="1">
            <a:off x="9712656" y="4519917"/>
            <a:ext cx="798942" cy="9056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8BAFDA4-FDF7-735D-CDFC-ACF960ECC3CD}"/>
              </a:ext>
            </a:extLst>
          </p:cNvPr>
          <p:cNvCxnSpPr>
            <a:cxnSpLocks/>
            <a:stCxn id="5" idx="6"/>
            <a:endCxn id="6" idx="2"/>
          </p:cNvCxnSpPr>
          <p:nvPr/>
        </p:nvCxnSpPr>
        <p:spPr>
          <a:xfrm>
            <a:off x="9242961" y="2615373"/>
            <a:ext cx="774385"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4AE5FD-EDDE-3F4F-F5B1-876AF2ACC0E8}"/>
              </a:ext>
            </a:extLst>
          </p:cNvPr>
          <p:cNvCxnSpPr>
            <a:cxnSpLocks/>
            <a:stCxn id="8" idx="6"/>
            <a:endCxn id="7" idx="2"/>
          </p:cNvCxnSpPr>
          <p:nvPr/>
        </p:nvCxnSpPr>
        <p:spPr>
          <a:xfrm>
            <a:off x="8569854" y="4267668"/>
            <a:ext cx="890554" cy="1"/>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2232FE0-3B76-31E3-19B6-5C7E73D6DA99}"/>
              </a:ext>
            </a:extLst>
          </p:cNvPr>
          <p:cNvCxnSpPr>
            <a:cxnSpLocks/>
            <a:stCxn id="8" idx="6"/>
            <a:endCxn id="6" idx="4"/>
          </p:cNvCxnSpPr>
          <p:nvPr/>
        </p:nvCxnSpPr>
        <p:spPr>
          <a:xfrm flipV="1">
            <a:off x="8569854" y="2867622"/>
            <a:ext cx="1699740" cy="1400046"/>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455CABD-25C2-D26D-7C1F-CC10F4F772FE}"/>
              </a:ext>
            </a:extLst>
          </p:cNvPr>
          <p:cNvSpPr txBox="1"/>
          <p:nvPr/>
        </p:nvSpPr>
        <p:spPr>
          <a:xfrm>
            <a:off x="8727702" y="1796875"/>
            <a:ext cx="578538" cy="369332"/>
          </a:xfrm>
          <a:prstGeom prst="rect">
            <a:avLst/>
          </a:prstGeom>
          <a:noFill/>
        </p:spPr>
        <p:txBody>
          <a:bodyPr wrap="square" rtlCol="0">
            <a:spAutoFit/>
          </a:bodyPr>
          <a:lstStyle/>
          <a:p>
            <a:r>
              <a:rPr lang="en-US" dirty="0"/>
              <a:t>3,</a:t>
            </a:r>
            <a:r>
              <a:rPr lang="en-US" b="1" dirty="0">
                <a:solidFill>
                  <a:srgbClr val="FF0000"/>
                </a:solidFill>
              </a:rPr>
              <a:t> 2</a:t>
            </a:r>
          </a:p>
        </p:txBody>
      </p:sp>
      <p:sp>
        <p:nvSpPr>
          <p:cNvPr id="23" name="TextBox 22">
            <a:extLst>
              <a:ext uri="{FF2B5EF4-FFF2-40B4-BE49-F238E27FC236}">
                <a16:creationId xmlns:a16="http://schemas.microsoft.com/office/drawing/2014/main" id="{36EF29D1-8AE1-E12B-35A2-7B2010239237}"/>
              </a:ext>
            </a:extLst>
          </p:cNvPr>
          <p:cNvSpPr txBox="1"/>
          <p:nvPr/>
        </p:nvSpPr>
        <p:spPr>
          <a:xfrm>
            <a:off x="9902937" y="807591"/>
            <a:ext cx="356413" cy="369332"/>
          </a:xfrm>
          <a:prstGeom prst="rect">
            <a:avLst/>
          </a:prstGeom>
          <a:noFill/>
        </p:spPr>
        <p:txBody>
          <a:bodyPr wrap="square" rtlCol="0">
            <a:spAutoFit/>
          </a:bodyPr>
          <a:lstStyle/>
          <a:p>
            <a:r>
              <a:rPr lang="en-US" b="1" dirty="0">
                <a:solidFill>
                  <a:srgbClr val="FF0000"/>
                </a:solidFill>
              </a:rPr>
              <a:t>1</a:t>
            </a:r>
          </a:p>
        </p:txBody>
      </p:sp>
      <p:sp>
        <p:nvSpPr>
          <p:cNvPr id="25" name="TextBox 24">
            <a:extLst>
              <a:ext uri="{FF2B5EF4-FFF2-40B4-BE49-F238E27FC236}">
                <a16:creationId xmlns:a16="http://schemas.microsoft.com/office/drawing/2014/main" id="{D85613D8-C654-3130-F082-8D3CDEDE2D93}"/>
              </a:ext>
            </a:extLst>
          </p:cNvPr>
          <p:cNvSpPr txBox="1"/>
          <p:nvPr/>
        </p:nvSpPr>
        <p:spPr>
          <a:xfrm>
            <a:off x="8491527" y="2225800"/>
            <a:ext cx="303534" cy="369332"/>
          </a:xfrm>
          <a:prstGeom prst="rect">
            <a:avLst/>
          </a:prstGeom>
          <a:noFill/>
        </p:spPr>
        <p:txBody>
          <a:bodyPr wrap="square">
            <a:spAutoFit/>
          </a:bodyPr>
          <a:lstStyle/>
          <a:p>
            <a:r>
              <a:rPr lang="en-US" b="1" dirty="0">
                <a:solidFill>
                  <a:srgbClr val="FF0000"/>
                </a:solidFill>
              </a:rPr>
              <a:t>2</a:t>
            </a:r>
          </a:p>
        </p:txBody>
      </p:sp>
      <p:sp>
        <p:nvSpPr>
          <p:cNvPr id="26" name="TextBox 25">
            <a:extLst>
              <a:ext uri="{FF2B5EF4-FFF2-40B4-BE49-F238E27FC236}">
                <a16:creationId xmlns:a16="http://schemas.microsoft.com/office/drawing/2014/main" id="{B21A4B0A-526F-CF96-8A71-E3F23CF80BE7}"/>
              </a:ext>
            </a:extLst>
          </p:cNvPr>
          <p:cNvSpPr txBox="1"/>
          <p:nvPr/>
        </p:nvSpPr>
        <p:spPr>
          <a:xfrm>
            <a:off x="10503120" y="2224933"/>
            <a:ext cx="356413" cy="369332"/>
          </a:xfrm>
          <a:prstGeom prst="rect">
            <a:avLst/>
          </a:prstGeom>
          <a:noFill/>
        </p:spPr>
        <p:txBody>
          <a:bodyPr wrap="square" rtlCol="0">
            <a:spAutoFit/>
          </a:bodyPr>
          <a:lstStyle/>
          <a:p>
            <a:r>
              <a:rPr lang="en-US" b="1" dirty="0">
                <a:solidFill>
                  <a:srgbClr val="FF0000"/>
                </a:solidFill>
              </a:rPr>
              <a:t>3</a:t>
            </a:r>
          </a:p>
        </p:txBody>
      </p:sp>
      <p:sp>
        <p:nvSpPr>
          <p:cNvPr id="27" name="TextBox 26">
            <a:extLst>
              <a:ext uri="{FF2B5EF4-FFF2-40B4-BE49-F238E27FC236}">
                <a16:creationId xmlns:a16="http://schemas.microsoft.com/office/drawing/2014/main" id="{ADAE2776-5BC5-FC0A-EECC-81AECAE09910}"/>
              </a:ext>
            </a:extLst>
          </p:cNvPr>
          <p:cNvSpPr txBox="1"/>
          <p:nvPr/>
        </p:nvSpPr>
        <p:spPr>
          <a:xfrm>
            <a:off x="10008347" y="1787713"/>
            <a:ext cx="603162" cy="369332"/>
          </a:xfrm>
          <a:prstGeom prst="rect">
            <a:avLst/>
          </a:prstGeom>
          <a:noFill/>
        </p:spPr>
        <p:txBody>
          <a:bodyPr wrap="square" rtlCol="0">
            <a:spAutoFit/>
          </a:bodyPr>
          <a:lstStyle/>
          <a:p>
            <a:r>
              <a:rPr lang="en-US" dirty="0"/>
              <a:t>4.</a:t>
            </a:r>
            <a:r>
              <a:rPr lang="en-US" b="1" dirty="0">
                <a:solidFill>
                  <a:srgbClr val="FF0000"/>
                </a:solidFill>
              </a:rPr>
              <a:t> 3</a:t>
            </a:r>
          </a:p>
        </p:txBody>
      </p:sp>
      <p:sp>
        <p:nvSpPr>
          <p:cNvPr id="28" name="TextBox 27">
            <a:extLst>
              <a:ext uri="{FF2B5EF4-FFF2-40B4-BE49-F238E27FC236}">
                <a16:creationId xmlns:a16="http://schemas.microsoft.com/office/drawing/2014/main" id="{8F367B37-4403-FD6E-FC22-E7843E1B3DCB}"/>
              </a:ext>
            </a:extLst>
          </p:cNvPr>
          <p:cNvSpPr txBox="1"/>
          <p:nvPr/>
        </p:nvSpPr>
        <p:spPr>
          <a:xfrm>
            <a:off x="9335419" y="2280384"/>
            <a:ext cx="549000" cy="369332"/>
          </a:xfrm>
          <a:prstGeom prst="rect">
            <a:avLst/>
          </a:prstGeom>
          <a:noFill/>
        </p:spPr>
        <p:txBody>
          <a:bodyPr wrap="square" rtlCol="0">
            <a:spAutoFit/>
          </a:bodyPr>
          <a:lstStyle/>
          <a:p>
            <a:r>
              <a:rPr lang="en-US" dirty="0"/>
              <a:t>5,</a:t>
            </a:r>
            <a:r>
              <a:rPr lang="en-US" b="1" dirty="0">
                <a:solidFill>
                  <a:srgbClr val="FF0000"/>
                </a:solidFill>
              </a:rPr>
              <a:t> 5</a:t>
            </a:r>
          </a:p>
        </p:txBody>
      </p:sp>
      <p:sp>
        <p:nvSpPr>
          <p:cNvPr id="29" name="TextBox 28">
            <a:extLst>
              <a:ext uri="{FF2B5EF4-FFF2-40B4-BE49-F238E27FC236}">
                <a16:creationId xmlns:a16="http://schemas.microsoft.com/office/drawing/2014/main" id="{A12805EE-B488-EC0D-FEAD-243FA798619D}"/>
              </a:ext>
            </a:extLst>
          </p:cNvPr>
          <p:cNvSpPr txBox="1"/>
          <p:nvPr/>
        </p:nvSpPr>
        <p:spPr>
          <a:xfrm>
            <a:off x="10112127" y="4663930"/>
            <a:ext cx="672980" cy="369332"/>
          </a:xfrm>
          <a:prstGeom prst="rect">
            <a:avLst/>
          </a:prstGeom>
          <a:noFill/>
        </p:spPr>
        <p:txBody>
          <a:bodyPr wrap="square" rtlCol="0">
            <a:spAutoFit/>
          </a:bodyPr>
          <a:lstStyle/>
          <a:p>
            <a:r>
              <a:rPr lang="en-US" dirty="0"/>
              <a:t>7, </a:t>
            </a:r>
            <a:r>
              <a:rPr lang="en-US" b="1" dirty="0">
                <a:solidFill>
                  <a:srgbClr val="FF0000"/>
                </a:solidFill>
              </a:rPr>
              <a:t>11</a:t>
            </a:r>
            <a:r>
              <a:rPr lang="en-US" dirty="0"/>
              <a:t> </a:t>
            </a:r>
          </a:p>
        </p:txBody>
      </p:sp>
      <p:sp>
        <p:nvSpPr>
          <p:cNvPr id="30" name="TextBox 29">
            <a:extLst>
              <a:ext uri="{FF2B5EF4-FFF2-40B4-BE49-F238E27FC236}">
                <a16:creationId xmlns:a16="http://schemas.microsoft.com/office/drawing/2014/main" id="{C1C78932-6A63-97EE-7E15-AC7B65829BB8}"/>
              </a:ext>
            </a:extLst>
          </p:cNvPr>
          <p:cNvSpPr txBox="1"/>
          <p:nvPr/>
        </p:nvSpPr>
        <p:spPr>
          <a:xfrm>
            <a:off x="7775570" y="3974778"/>
            <a:ext cx="303534" cy="369332"/>
          </a:xfrm>
          <a:prstGeom prst="rect">
            <a:avLst/>
          </a:prstGeom>
          <a:noFill/>
        </p:spPr>
        <p:txBody>
          <a:bodyPr wrap="square">
            <a:spAutoFit/>
          </a:bodyPr>
          <a:lstStyle/>
          <a:p>
            <a:r>
              <a:rPr lang="en-US" b="1" dirty="0">
                <a:solidFill>
                  <a:srgbClr val="FF0000"/>
                </a:solidFill>
              </a:rPr>
              <a:t>4</a:t>
            </a:r>
          </a:p>
        </p:txBody>
      </p:sp>
      <p:sp>
        <p:nvSpPr>
          <p:cNvPr id="31" name="TextBox 30">
            <a:extLst>
              <a:ext uri="{FF2B5EF4-FFF2-40B4-BE49-F238E27FC236}">
                <a16:creationId xmlns:a16="http://schemas.microsoft.com/office/drawing/2014/main" id="{543DB3F0-AD0A-B8D6-1316-5849C86DB7BF}"/>
              </a:ext>
            </a:extLst>
          </p:cNvPr>
          <p:cNvSpPr txBox="1"/>
          <p:nvPr/>
        </p:nvSpPr>
        <p:spPr>
          <a:xfrm>
            <a:off x="9924787" y="4013375"/>
            <a:ext cx="303534" cy="369332"/>
          </a:xfrm>
          <a:prstGeom prst="rect">
            <a:avLst/>
          </a:prstGeom>
          <a:noFill/>
        </p:spPr>
        <p:txBody>
          <a:bodyPr wrap="square">
            <a:spAutoFit/>
          </a:bodyPr>
          <a:lstStyle/>
          <a:p>
            <a:r>
              <a:rPr lang="en-US" b="1" dirty="0">
                <a:solidFill>
                  <a:srgbClr val="FF0000"/>
                </a:solidFill>
              </a:rPr>
              <a:t>6</a:t>
            </a:r>
          </a:p>
        </p:txBody>
      </p:sp>
      <p:sp>
        <p:nvSpPr>
          <p:cNvPr id="32" name="TextBox 31">
            <a:extLst>
              <a:ext uri="{FF2B5EF4-FFF2-40B4-BE49-F238E27FC236}">
                <a16:creationId xmlns:a16="http://schemas.microsoft.com/office/drawing/2014/main" id="{F19F9E5C-2C24-AE81-5685-F76E8E403702}"/>
              </a:ext>
            </a:extLst>
          </p:cNvPr>
          <p:cNvSpPr txBox="1"/>
          <p:nvPr/>
        </p:nvSpPr>
        <p:spPr>
          <a:xfrm>
            <a:off x="7515432" y="5092997"/>
            <a:ext cx="303534" cy="369332"/>
          </a:xfrm>
          <a:prstGeom prst="rect">
            <a:avLst/>
          </a:prstGeom>
          <a:noFill/>
        </p:spPr>
        <p:txBody>
          <a:bodyPr wrap="square">
            <a:spAutoFit/>
          </a:bodyPr>
          <a:lstStyle/>
          <a:p>
            <a:r>
              <a:rPr lang="en-US" b="1" dirty="0">
                <a:solidFill>
                  <a:srgbClr val="FF0000"/>
                </a:solidFill>
              </a:rPr>
              <a:t>8</a:t>
            </a:r>
          </a:p>
        </p:txBody>
      </p:sp>
      <p:sp>
        <p:nvSpPr>
          <p:cNvPr id="33" name="TextBox 32">
            <a:extLst>
              <a:ext uri="{FF2B5EF4-FFF2-40B4-BE49-F238E27FC236}">
                <a16:creationId xmlns:a16="http://schemas.microsoft.com/office/drawing/2014/main" id="{174EDDEE-48E0-A89A-EE7E-114E8A26CD15}"/>
              </a:ext>
            </a:extLst>
          </p:cNvPr>
          <p:cNvSpPr txBox="1"/>
          <p:nvPr/>
        </p:nvSpPr>
        <p:spPr>
          <a:xfrm>
            <a:off x="8395912" y="5277663"/>
            <a:ext cx="455301" cy="369332"/>
          </a:xfrm>
          <a:prstGeom prst="rect">
            <a:avLst/>
          </a:prstGeom>
          <a:noFill/>
        </p:spPr>
        <p:txBody>
          <a:bodyPr wrap="square">
            <a:spAutoFit/>
          </a:bodyPr>
          <a:lstStyle/>
          <a:p>
            <a:r>
              <a:rPr lang="en-US" b="1" dirty="0">
                <a:solidFill>
                  <a:srgbClr val="FF0000"/>
                </a:solidFill>
              </a:rPr>
              <a:t>10</a:t>
            </a:r>
          </a:p>
        </p:txBody>
      </p:sp>
      <p:sp>
        <p:nvSpPr>
          <p:cNvPr id="34" name="TextBox 33">
            <a:extLst>
              <a:ext uri="{FF2B5EF4-FFF2-40B4-BE49-F238E27FC236}">
                <a16:creationId xmlns:a16="http://schemas.microsoft.com/office/drawing/2014/main" id="{68D35DA2-FE0B-9E1A-9BAD-8BF447208858}"/>
              </a:ext>
            </a:extLst>
          </p:cNvPr>
          <p:cNvSpPr txBox="1"/>
          <p:nvPr/>
        </p:nvSpPr>
        <p:spPr>
          <a:xfrm>
            <a:off x="10630604" y="5236665"/>
            <a:ext cx="672980" cy="369332"/>
          </a:xfrm>
          <a:prstGeom prst="rect">
            <a:avLst/>
          </a:prstGeom>
          <a:noFill/>
        </p:spPr>
        <p:txBody>
          <a:bodyPr wrap="square">
            <a:spAutoFit/>
          </a:bodyPr>
          <a:lstStyle/>
          <a:p>
            <a:r>
              <a:rPr lang="en-US" b="1" dirty="0">
                <a:solidFill>
                  <a:srgbClr val="FF0000"/>
                </a:solidFill>
              </a:rPr>
              <a:t>11</a:t>
            </a:r>
          </a:p>
        </p:txBody>
      </p:sp>
      <p:sp>
        <p:nvSpPr>
          <p:cNvPr id="35" name="TextBox 34">
            <a:extLst>
              <a:ext uri="{FF2B5EF4-FFF2-40B4-BE49-F238E27FC236}">
                <a16:creationId xmlns:a16="http://schemas.microsoft.com/office/drawing/2014/main" id="{D3EF4706-278D-80FD-EB51-F1D53662F847}"/>
              </a:ext>
            </a:extLst>
          </p:cNvPr>
          <p:cNvSpPr txBox="1"/>
          <p:nvPr/>
        </p:nvSpPr>
        <p:spPr>
          <a:xfrm>
            <a:off x="8781985" y="4227185"/>
            <a:ext cx="542600" cy="369332"/>
          </a:xfrm>
          <a:prstGeom prst="rect">
            <a:avLst/>
          </a:prstGeom>
          <a:noFill/>
        </p:spPr>
        <p:txBody>
          <a:bodyPr wrap="square" rtlCol="0">
            <a:spAutoFit/>
          </a:bodyPr>
          <a:lstStyle/>
          <a:p>
            <a:r>
              <a:rPr lang="en-US" dirty="0"/>
              <a:t>5, </a:t>
            </a:r>
            <a:r>
              <a:rPr lang="en-US" b="1" dirty="0">
                <a:solidFill>
                  <a:srgbClr val="FF0000"/>
                </a:solidFill>
              </a:rPr>
              <a:t>9</a:t>
            </a:r>
          </a:p>
        </p:txBody>
      </p:sp>
      <p:sp>
        <p:nvSpPr>
          <p:cNvPr id="36" name="TextBox 35">
            <a:extLst>
              <a:ext uri="{FF2B5EF4-FFF2-40B4-BE49-F238E27FC236}">
                <a16:creationId xmlns:a16="http://schemas.microsoft.com/office/drawing/2014/main" id="{BCCA22BD-2D7C-6481-D0A0-FD0F7F296B87}"/>
              </a:ext>
            </a:extLst>
          </p:cNvPr>
          <p:cNvSpPr txBox="1"/>
          <p:nvPr/>
        </p:nvSpPr>
        <p:spPr>
          <a:xfrm>
            <a:off x="9754439" y="3278392"/>
            <a:ext cx="507815" cy="369332"/>
          </a:xfrm>
          <a:prstGeom prst="rect">
            <a:avLst/>
          </a:prstGeom>
          <a:noFill/>
        </p:spPr>
        <p:txBody>
          <a:bodyPr wrap="square" rtlCol="0">
            <a:spAutoFit/>
          </a:bodyPr>
          <a:lstStyle/>
          <a:p>
            <a:r>
              <a:rPr lang="en-US" dirty="0"/>
              <a:t>1,</a:t>
            </a:r>
            <a:r>
              <a:rPr lang="en-US" b="1" dirty="0">
                <a:solidFill>
                  <a:srgbClr val="FF0000"/>
                </a:solidFill>
              </a:rPr>
              <a:t>7</a:t>
            </a:r>
          </a:p>
        </p:txBody>
      </p:sp>
      <p:sp>
        <p:nvSpPr>
          <p:cNvPr id="37" name="TextBox 36">
            <a:extLst>
              <a:ext uri="{FF2B5EF4-FFF2-40B4-BE49-F238E27FC236}">
                <a16:creationId xmlns:a16="http://schemas.microsoft.com/office/drawing/2014/main" id="{BF5F95FA-2EB3-91C5-D1FC-4F9B2557C2AD}"/>
              </a:ext>
            </a:extLst>
          </p:cNvPr>
          <p:cNvSpPr txBox="1"/>
          <p:nvPr/>
        </p:nvSpPr>
        <p:spPr>
          <a:xfrm>
            <a:off x="8717076" y="4819921"/>
            <a:ext cx="719979" cy="369332"/>
          </a:xfrm>
          <a:prstGeom prst="rect">
            <a:avLst/>
          </a:prstGeom>
          <a:noFill/>
        </p:spPr>
        <p:txBody>
          <a:bodyPr wrap="square" rtlCol="0">
            <a:spAutoFit/>
          </a:bodyPr>
          <a:lstStyle/>
          <a:p>
            <a:r>
              <a:rPr lang="en-US" dirty="0"/>
              <a:t>4, </a:t>
            </a:r>
            <a:r>
              <a:rPr lang="en-US" b="1" dirty="0">
                <a:solidFill>
                  <a:srgbClr val="FF0000"/>
                </a:solidFill>
              </a:rPr>
              <a:t>10</a:t>
            </a:r>
          </a:p>
        </p:txBody>
      </p:sp>
      <p:sp>
        <p:nvSpPr>
          <p:cNvPr id="38" name="TextBox 37">
            <a:extLst>
              <a:ext uri="{FF2B5EF4-FFF2-40B4-BE49-F238E27FC236}">
                <a16:creationId xmlns:a16="http://schemas.microsoft.com/office/drawing/2014/main" id="{9B2EC632-1ABC-E32C-008C-6E4445F7ACA0}"/>
              </a:ext>
            </a:extLst>
          </p:cNvPr>
          <p:cNvSpPr txBox="1"/>
          <p:nvPr/>
        </p:nvSpPr>
        <p:spPr>
          <a:xfrm>
            <a:off x="7522172" y="4708633"/>
            <a:ext cx="588195" cy="369332"/>
          </a:xfrm>
          <a:prstGeom prst="rect">
            <a:avLst/>
          </a:prstGeom>
          <a:noFill/>
        </p:spPr>
        <p:txBody>
          <a:bodyPr wrap="square" rtlCol="0">
            <a:spAutoFit/>
          </a:bodyPr>
          <a:lstStyle/>
          <a:p>
            <a:r>
              <a:rPr lang="en-US" dirty="0"/>
              <a:t>3,</a:t>
            </a:r>
            <a:r>
              <a:rPr lang="en-US" b="1" dirty="0">
                <a:solidFill>
                  <a:srgbClr val="FF0000"/>
                </a:solidFill>
              </a:rPr>
              <a:t> 8</a:t>
            </a:r>
          </a:p>
        </p:txBody>
      </p:sp>
      <p:sp>
        <p:nvSpPr>
          <p:cNvPr id="39" name="TextBox 38">
            <a:extLst>
              <a:ext uri="{FF2B5EF4-FFF2-40B4-BE49-F238E27FC236}">
                <a16:creationId xmlns:a16="http://schemas.microsoft.com/office/drawing/2014/main" id="{6F0BDFEC-C343-6E56-12BB-B4AA1B1430D8}"/>
              </a:ext>
            </a:extLst>
          </p:cNvPr>
          <p:cNvSpPr txBox="1"/>
          <p:nvPr/>
        </p:nvSpPr>
        <p:spPr>
          <a:xfrm>
            <a:off x="8163452" y="3192258"/>
            <a:ext cx="560116" cy="369332"/>
          </a:xfrm>
          <a:prstGeom prst="rect">
            <a:avLst/>
          </a:prstGeom>
          <a:noFill/>
        </p:spPr>
        <p:txBody>
          <a:bodyPr wrap="square" rtlCol="0">
            <a:spAutoFit/>
          </a:bodyPr>
          <a:lstStyle/>
          <a:p>
            <a:r>
              <a:rPr lang="en-US" dirty="0"/>
              <a:t>2,</a:t>
            </a:r>
            <a:r>
              <a:rPr lang="en-US" b="1" dirty="0">
                <a:solidFill>
                  <a:srgbClr val="FF0000"/>
                </a:solidFill>
              </a:rPr>
              <a:t> 4</a:t>
            </a:r>
          </a:p>
        </p:txBody>
      </p:sp>
      <p:sp>
        <p:nvSpPr>
          <p:cNvPr id="40" name="TextBox 39">
            <a:extLst>
              <a:ext uri="{FF2B5EF4-FFF2-40B4-BE49-F238E27FC236}">
                <a16:creationId xmlns:a16="http://schemas.microsoft.com/office/drawing/2014/main" id="{E13728D7-97FF-EB66-56ED-164907BD2F4B}"/>
              </a:ext>
            </a:extLst>
          </p:cNvPr>
          <p:cNvSpPr txBox="1"/>
          <p:nvPr/>
        </p:nvSpPr>
        <p:spPr>
          <a:xfrm>
            <a:off x="9104267" y="2915602"/>
            <a:ext cx="712506" cy="369332"/>
          </a:xfrm>
          <a:prstGeom prst="rect">
            <a:avLst/>
          </a:prstGeom>
          <a:noFill/>
        </p:spPr>
        <p:txBody>
          <a:bodyPr wrap="square" rtlCol="0">
            <a:spAutoFit/>
          </a:bodyPr>
          <a:lstStyle/>
          <a:p>
            <a:r>
              <a:rPr lang="en-US" dirty="0"/>
              <a:t>10,</a:t>
            </a:r>
            <a:r>
              <a:rPr lang="en-US" b="1" dirty="0">
                <a:solidFill>
                  <a:srgbClr val="FF0000"/>
                </a:solidFill>
              </a:rPr>
              <a:t> 6</a:t>
            </a:r>
          </a:p>
        </p:txBody>
      </p:sp>
    </p:spTree>
    <p:extLst>
      <p:ext uri="{BB962C8B-B14F-4D97-AF65-F5344CB8AC3E}">
        <p14:creationId xmlns:p14="http://schemas.microsoft.com/office/powerpoint/2010/main" val="4007788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F60226-9745-4191-B257-C35229C4947E}"/>
              </a:ext>
            </a:extLst>
          </p:cNvPr>
          <p:cNvSpPr/>
          <p:nvPr/>
        </p:nvSpPr>
        <p:spPr>
          <a:xfrm>
            <a:off x="1460937" y="1115475"/>
            <a:ext cx="10186128" cy="5478423"/>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How do we reach a goal state from the initial node S? </a:t>
            </a:r>
          </a:p>
          <a:p>
            <a:r>
              <a:rPr lang="en-US" sz="2400" dirty="0">
                <a:latin typeface="Times New Roman" panose="02020603050405020304" pitchFamily="18" charset="0"/>
                <a:cs typeface="Times New Roman" panose="02020603050405020304" pitchFamily="18" charset="0"/>
              </a:rPr>
              <a:t>initial node with a state </a:t>
            </a:r>
          </a:p>
          <a:p>
            <a:r>
              <a:rPr lang="en-US" sz="2600" dirty="0">
                <a:latin typeface="Times New Roman" panose="02020603050405020304" pitchFamily="18" charset="0"/>
                <a:cs typeface="Times New Roman" panose="02020603050405020304" pitchFamily="18" charset="0"/>
              </a:rPr>
              <a:t>			     10                         4</a:t>
            </a:r>
          </a:p>
          <a:p>
            <a:r>
              <a:rPr lang="en-US" sz="2600" dirty="0">
                <a:latin typeface="Times New Roman" panose="02020603050405020304" pitchFamily="18" charset="0"/>
                <a:cs typeface="Times New Roman" panose="02020603050405020304" pitchFamily="18" charset="0"/>
              </a:rPr>
              <a:t>	       3</a:t>
            </a:r>
          </a:p>
          <a:p>
            <a:r>
              <a:rPr lang="en-US" sz="2600" dirty="0">
                <a:latin typeface="Times New Roman" panose="02020603050405020304" pitchFamily="18" charset="0"/>
                <a:cs typeface="Times New Roman" panose="02020603050405020304" pitchFamily="18" charset="0"/>
              </a:rPr>
              <a:t>                                                             7	   </a:t>
            </a:r>
          </a:p>
          <a:p>
            <a:r>
              <a:rPr lang="en-US" sz="2600" dirty="0">
                <a:latin typeface="Times New Roman" panose="02020603050405020304" pitchFamily="18" charset="0"/>
                <a:cs typeface="Times New Roman" panose="02020603050405020304" pitchFamily="18" charset="0"/>
              </a:rPr>
              <a:t>                          5             2          5</a:t>
            </a:r>
          </a:p>
          <a:p>
            <a:r>
              <a:rPr lang="en-US" sz="2600" dirty="0">
                <a:latin typeface="Times New Roman" panose="02020603050405020304" pitchFamily="18" charset="0"/>
                <a:cs typeface="Times New Roman" panose="02020603050405020304" pitchFamily="18" charset="0"/>
              </a:rPr>
              <a:t>                   4							     </a:t>
            </a:r>
            <a:r>
              <a:rPr lang="en-US" sz="2200" dirty="0">
                <a:latin typeface="Times New Roman" panose="02020603050405020304" pitchFamily="18" charset="0"/>
                <a:cs typeface="Times New Roman" panose="02020603050405020304" pitchFamily="18" charset="0"/>
              </a:rPr>
              <a:t>Tree search graph</a:t>
            </a:r>
          </a:p>
          <a:p>
            <a:r>
              <a:rPr lang="en-US" sz="2600" dirty="0">
                <a:latin typeface="Times New Roman" panose="02020603050405020304" pitchFamily="18" charset="0"/>
                <a:cs typeface="Times New Roman" panose="02020603050405020304" pitchFamily="18" charset="0"/>
              </a:rPr>
              <a:t>                                      2                        3			 </a:t>
            </a:r>
            <a:r>
              <a:rPr lang="en-US" sz="2200" dirty="0">
                <a:latin typeface="Times New Roman" panose="02020603050405020304" pitchFamily="18" charset="0"/>
                <a:cs typeface="Times New Roman" panose="02020603050405020304" pitchFamily="18" charset="0"/>
              </a:rPr>
              <a:t>goal nodes with states  </a:t>
            </a:r>
          </a:p>
          <a:p>
            <a:r>
              <a:rPr lang="en-US" sz="26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There may be several possible ways. Or none! </a:t>
            </a:r>
          </a:p>
          <a:p>
            <a:r>
              <a:rPr lang="en-US" sz="2400" dirty="0">
                <a:latin typeface="Times New Roman" panose="02020603050405020304" pitchFamily="18" charset="0"/>
                <a:cs typeface="Times New Roman" panose="02020603050405020304" pitchFamily="18" charset="0"/>
              </a:rPr>
              <a:t>Factors to consider: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of</a:t>
            </a:r>
            <a:r>
              <a:rPr lang="en-US" sz="2400" b="1"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finding </a:t>
            </a:r>
            <a:r>
              <a:rPr lang="en-US" sz="2400" dirty="0">
                <a:latin typeface="Times New Roman" panose="02020603050405020304" pitchFamily="18" charset="0"/>
                <a:cs typeface="Times New Roman" panose="02020603050405020304" pitchFamily="18" charset="0"/>
              </a:rPr>
              <a:t>a path;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cost of</a:t>
            </a:r>
            <a:r>
              <a:rPr lang="en-US" sz="2400" b="1" i="1"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traversing</a:t>
            </a:r>
            <a:r>
              <a:rPr lang="en-US" sz="2400" b="1"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 path.</a:t>
            </a:r>
          </a:p>
        </p:txBody>
      </p:sp>
      <p:sp>
        <p:nvSpPr>
          <p:cNvPr id="3" name="Rectangle 2">
            <a:extLst>
              <a:ext uri="{FF2B5EF4-FFF2-40B4-BE49-F238E27FC236}">
                <a16:creationId xmlns:a16="http://schemas.microsoft.com/office/drawing/2014/main" id="{85B6D7A1-6E0D-45A0-BFE5-48CF1224AA43}"/>
              </a:ext>
            </a:extLst>
          </p:cNvPr>
          <p:cNvSpPr/>
          <p:nvPr/>
        </p:nvSpPr>
        <p:spPr>
          <a:xfrm>
            <a:off x="1460937" y="333255"/>
            <a:ext cx="2430474"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Search Graph</a:t>
            </a:r>
          </a:p>
        </p:txBody>
      </p:sp>
      <p:sp>
        <p:nvSpPr>
          <p:cNvPr id="4" name="Oval 3">
            <a:extLst>
              <a:ext uri="{FF2B5EF4-FFF2-40B4-BE49-F238E27FC236}">
                <a16:creationId xmlns:a16="http://schemas.microsoft.com/office/drawing/2014/main" id="{67BDF278-D6FF-46A5-A898-182335E5037F}"/>
              </a:ext>
            </a:extLst>
          </p:cNvPr>
          <p:cNvSpPr/>
          <p:nvPr/>
        </p:nvSpPr>
        <p:spPr>
          <a:xfrm>
            <a:off x="2096814" y="3168869"/>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5" name="Oval 4">
            <a:extLst>
              <a:ext uri="{FF2B5EF4-FFF2-40B4-BE49-F238E27FC236}">
                <a16:creationId xmlns:a16="http://schemas.microsoft.com/office/drawing/2014/main" id="{90FBC890-D032-4920-B727-DECAAA4B3DA0}"/>
              </a:ext>
            </a:extLst>
          </p:cNvPr>
          <p:cNvSpPr/>
          <p:nvPr/>
        </p:nvSpPr>
        <p:spPr>
          <a:xfrm>
            <a:off x="3646408" y="2107324"/>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6" name="Oval 5">
            <a:extLst>
              <a:ext uri="{FF2B5EF4-FFF2-40B4-BE49-F238E27FC236}">
                <a16:creationId xmlns:a16="http://schemas.microsoft.com/office/drawing/2014/main" id="{D6957925-2CE1-4AF0-88D9-F79D19D09AB7}"/>
              </a:ext>
            </a:extLst>
          </p:cNvPr>
          <p:cNvSpPr/>
          <p:nvPr/>
        </p:nvSpPr>
        <p:spPr>
          <a:xfrm>
            <a:off x="3563815" y="4044463"/>
            <a:ext cx="587089" cy="52511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7" name="Oval 6">
            <a:extLst>
              <a:ext uri="{FF2B5EF4-FFF2-40B4-BE49-F238E27FC236}">
                <a16:creationId xmlns:a16="http://schemas.microsoft.com/office/drawing/2014/main" id="{EEDCE7FE-4CF4-4FDA-899D-4DA4DB46EECD}"/>
              </a:ext>
            </a:extLst>
          </p:cNvPr>
          <p:cNvSpPr/>
          <p:nvPr/>
        </p:nvSpPr>
        <p:spPr>
          <a:xfrm>
            <a:off x="5591504" y="405335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8" name="Oval 7">
            <a:extLst>
              <a:ext uri="{FF2B5EF4-FFF2-40B4-BE49-F238E27FC236}">
                <a16:creationId xmlns:a16="http://schemas.microsoft.com/office/drawing/2014/main" id="{A700BEB3-0F2B-48CE-A0F0-07D7536D7C3D}"/>
              </a:ext>
            </a:extLst>
          </p:cNvPr>
          <p:cNvSpPr/>
          <p:nvPr/>
        </p:nvSpPr>
        <p:spPr>
          <a:xfrm>
            <a:off x="5591504" y="200181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9" name="Oval 8">
            <a:extLst>
              <a:ext uri="{FF2B5EF4-FFF2-40B4-BE49-F238E27FC236}">
                <a16:creationId xmlns:a16="http://schemas.microsoft.com/office/drawing/2014/main" id="{668C35B8-F23D-41CC-A284-A5FBEAE4E425}"/>
              </a:ext>
            </a:extLst>
          </p:cNvPr>
          <p:cNvSpPr/>
          <p:nvPr/>
        </p:nvSpPr>
        <p:spPr>
          <a:xfrm>
            <a:off x="7536600" y="199049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10" name="Oval 9">
            <a:extLst>
              <a:ext uri="{FF2B5EF4-FFF2-40B4-BE49-F238E27FC236}">
                <a16:creationId xmlns:a16="http://schemas.microsoft.com/office/drawing/2014/main" id="{AA66FDED-803A-4568-B343-13276847D15C}"/>
              </a:ext>
            </a:extLst>
          </p:cNvPr>
          <p:cNvSpPr/>
          <p:nvPr/>
        </p:nvSpPr>
        <p:spPr>
          <a:xfrm>
            <a:off x="7536600" y="2924503"/>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11" name="Oval 10">
            <a:extLst>
              <a:ext uri="{FF2B5EF4-FFF2-40B4-BE49-F238E27FC236}">
                <a16:creationId xmlns:a16="http://schemas.microsoft.com/office/drawing/2014/main" id="{5ADD0B61-65B2-4740-B383-4B9050E9C7C4}"/>
              </a:ext>
            </a:extLst>
          </p:cNvPr>
          <p:cNvSpPr/>
          <p:nvPr/>
        </p:nvSpPr>
        <p:spPr>
          <a:xfrm>
            <a:off x="7536600" y="4018186"/>
            <a:ext cx="504496" cy="50692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13" name="Straight Arrow Connector 12">
            <a:extLst>
              <a:ext uri="{FF2B5EF4-FFF2-40B4-BE49-F238E27FC236}">
                <a16:creationId xmlns:a16="http://schemas.microsoft.com/office/drawing/2014/main" id="{00CB088C-A98E-4C19-AB79-DF731BB72341}"/>
              </a:ext>
            </a:extLst>
          </p:cNvPr>
          <p:cNvCxnSpPr>
            <a:stCxn id="4" idx="7"/>
            <a:endCxn id="5" idx="3"/>
          </p:cNvCxnSpPr>
          <p:nvPr/>
        </p:nvCxnSpPr>
        <p:spPr>
          <a:xfrm flipV="1">
            <a:off x="2527428" y="2537939"/>
            <a:ext cx="1192862" cy="7048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16E4875-6069-4C4A-B4FA-5F4642884702}"/>
              </a:ext>
            </a:extLst>
          </p:cNvPr>
          <p:cNvCxnSpPr>
            <a:cxnSpLocks/>
            <a:stCxn id="4" idx="5"/>
            <a:endCxn id="6" idx="1"/>
          </p:cNvCxnSpPr>
          <p:nvPr/>
        </p:nvCxnSpPr>
        <p:spPr>
          <a:xfrm>
            <a:off x="2527428" y="3599484"/>
            <a:ext cx="1122364" cy="5218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23384FB-CD7A-4B0F-B9A3-0C27DA884765}"/>
              </a:ext>
            </a:extLst>
          </p:cNvPr>
          <p:cNvCxnSpPr>
            <a:stCxn id="5" idx="6"/>
            <a:endCxn id="8" idx="2"/>
          </p:cNvCxnSpPr>
          <p:nvPr/>
        </p:nvCxnSpPr>
        <p:spPr>
          <a:xfrm flipV="1">
            <a:off x="4150904" y="2254066"/>
            <a:ext cx="1440600" cy="10550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93D00CA-2C2E-4B96-9BD3-1F26BB11C01A}"/>
              </a:ext>
            </a:extLst>
          </p:cNvPr>
          <p:cNvCxnSpPr/>
          <p:nvPr/>
        </p:nvCxnSpPr>
        <p:spPr>
          <a:xfrm>
            <a:off x="4150904" y="4317326"/>
            <a:ext cx="1440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0BA6DF9-6F3C-4549-8504-71E8BBFBBFF4}"/>
              </a:ext>
            </a:extLst>
          </p:cNvPr>
          <p:cNvCxnSpPr>
            <a:cxnSpLocks/>
            <a:stCxn id="7" idx="6"/>
            <a:endCxn id="11" idx="2"/>
          </p:cNvCxnSpPr>
          <p:nvPr/>
        </p:nvCxnSpPr>
        <p:spPr>
          <a:xfrm flipV="1">
            <a:off x="6096000" y="4271648"/>
            <a:ext cx="1440600" cy="3395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6AC1974-1A30-4479-8427-E357232A0830}"/>
              </a:ext>
            </a:extLst>
          </p:cNvPr>
          <p:cNvCxnSpPr>
            <a:cxnSpLocks/>
            <a:stCxn id="5" idx="4"/>
            <a:endCxn id="6" idx="0"/>
          </p:cNvCxnSpPr>
          <p:nvPr/>
        </p:nvCxnSpPr>
        <p:spPr>
          <a:xfrm flipH="1">
            <a:off x="3857360" y="2611821"/>
            <a:ext cx="41296" cy="14326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756F0C5-3C56-4E49-ADA3-468151E6FAE3}"/>
              </a:ext>
            </a:extLst>
          </p:cNvPr>
          <p:cNvCxnSpPr>
            <a:cxnSpLocks/>
            <a:stCxn id="7" idx="0"/>
            <a:endCxn id="8" idx="4"/>
          </p:cNvCxnSpPr>
          <p:nvPr/>
        </p:nvCxnSpPr>
        <p:spPr>
          <a:xfrm flipV="1">
            <a:off x="5843752" y="2506314"/>
            <a:ext cx="0" cy="154704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B83BCD1F-8612-4592-B269-91C0247B5CA1}"/>
              </a:ext>
            </a:extLst>
          </p:cNvPr>
          <p:cNvCxnSpPr>
            <a:stCxn id="7" idx="1"/>
            <a:endCxn id="5" idx="5"/>
          </p:cNvCxnSpPr>
          <p:nvPr/>
        </p:nvCxnSpPr>
        <p:spPr>
          <a:xfrm flipH="1" flipV="1">
            <a:off x="4077022" y="2537939"/>
            <a:ext cx="1588364" cy="15892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94D553C1-F708-46D2-A08D-D8579AA21FAA}"/>
              </a:ext>
            </a:extLst>
          </p:cNvPr>
          <p:cNvCxnSpPr>
            <a:cxnSpLocks/>
            <a:stCxn id="8" idx="6"/>
            <a:endCxn id="9" idx="2"/>
          </p:cNvCxnSpPr>
          <p:nvPr/>
        </p:nvCxnSpPr>
        <p:spPr>
          <a:xfrm flipV="1">
            <a:off x="6096000" y="2242744"/>
            <a:ext cx="1440600" cy="113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A3DAB8B5-2B99-4870-86FC-C4FF29BC226D}"/>
              </a:ext>
            </a:extLst>
          </p:cNvPr>
          <p:cNvCxnSpPr>
            <a:stCxn id="8" idx="6"/>
            <a:endCxn id="10" idx="2"/>
          </p:cNvCxnSpPr>
          <p:nvPr/>
        </p:nvCxnSpPr>
        <p:spPr>
          <a:xfrm>
            <a:off x="6096000" y="2254066"/>
            <a:ext cx="1440600" cy="92268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3BA5D38-FDAB-484C-B90E-9DE4A004DFE7}"/>
              </a:ext>
            </a:extLst>
          </p:cNvPr>
          <p:cNvCxnSpPr>
            <a:cxnSpLocks/>
          </p:cNvCxnSpPr>
          <p:nvPr/>
        </p:nvCxnSpPr>
        <p:spPr>
          <a:xfrm flipH="1" flipV="1">
            <a:off x="8041096" y="3421117"/>
            <a:ext cx="787595" cy="784637"/>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0EBEBD12-C5F1-41C9-A522-772766E63956}"/>
              </a:ext>
            </a:extLst>
          </p:cNvPr>
          <p:cNvCxnSpPr>
            <a:cxnSpLocks/>
          </p:cNvCxnSpPr>
          <p:nvPr/>
        </p:nvCxnSpPr>
        <p:spPr>
          <a:xfrm flipH="1">
            <a:off x="8041096" y="4205754"/>
            <a:ext cx="787595" cy="7640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3847A64-B756-4593-ABC3-EE0413A538A0}"/>
              </a:ext>
            </a:extLst>
          </p:cNvPr>
          <p:cNvCxnSpPr/>
          <p:nvPr/>
        </p:nvCxnSpPr>
        <p:spPr>
          <a:xfrm>
            <a:off x="2096814" y="2102067"/>
            <a:ext cx="252248" cy="1066802"/>
          </a:xfrm>
          <a:prstGeom prst="straightConnector1">
            <a:avLst/>
          </a:prstGeom>
          <a:ln>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F3169BB-ED4B-4176-B438-A12A8CCACD84}"/>
              </a:ext>
            </a:extLst>
          </p:cNvPr>
          <p:cNvSpPr txBox="1"/>
          <p:nvPr/>
        </p:nvSpPr>
        <p:spPr>
          <a:xfrm>
            <a:off x="9284677" y="5414361"/>
            <a:ext cx="2227385" cy="923330"/>
          </a:xfrm>
          <a:prstGeom prst="rect">
            <a:avLst/>
          </a:prstGeom>
          <a:noFill/>
        </p:spPr>
        <p:txBody>
          <a:bodyPr wrap="square" rtlCol="0">
            <a:spAutoFit/>
          </a:bodyPr>
          <a:lstStyle/>
          <a:p>
            <a:r>
              <a:rPr lang="en-US" dirty="0"/>
              <a:t>Reachability</a:t>
            </a:r>
          </a:p>
          <a:p>
            <a:r>
              <a:rPr lang="en-US" dirty="0"/>
              <a:t>Shortest Paths</a:t>
            </a:r>
          </a:p>
          <a:p>
            <a:r>
              <a:rPr lang="en-US" dirty="0"/>
              <a:t>Algorithms’ Efficiency</a:t>
            </a:r>
          </a:p>
        </p:txBody>
      </p:sp>
      <p:sp>
        <p:nvSpPr>
          <p:cNvPr id="24" name="Oval 23">
            <a:extLst>
              <a:ext uri="{FF2B5EF4-FFF2-40B4-BE49-F238E27FC236}">
                <a16:creationId xmlns:a16="http://schemas.microsoft.com/office/drawing/2014/main" id="{F442D125-5F65-6024-ABB4-A92160173013}"/>
              </a:ext>
            </a:extLst>
          </p:cNvPr>
          <p:cNvSpPr/>
          <p:nvPr/>
        </p:nvSpPr>
        <p:spPr>
          <a:xfrm>
            <a:off x="10478815" y="34172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25" name="Oval 24">
            <a:extLst>
              <a:ext uri="{FF2B5EF4-FFF2-40B4-BE49-F238E27FC236}">
                <a16:creationId xmlns:a16="http://schemas.microsoft.com/office/drawing/2014/main" id="{92D3DAF6-CB57-289B-6F4B-3033C4A58512}"/>
              </a:ext>
            </a:extLst>
          </p:cNvPr>
          <p:cNvSpPr/>
          <p:nvPr/>
        </p:nvSpPr>
        <p:spPr>
          <a:xfrm>
            <a:off x="9845774" y="111547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27" name="Oval 26">
            <a:extLst>
              <a:ext uri="{FF2B5EF4-FFF2-40B4-BE49-F238E27FC236}">
                <a16:creationId xmlns:a16="http://schemas.microsoft.com/office/drawing/2014/main" id="{890F015E-E135-D72B-C6B6-1705596D15F9}"/>
              </a:ext>
            </a:extLst>
          </p:cNvPr>
          <p:cNvSpPr/>
          <p:nvPr/>
        </p:nvSpPr>
        <p:spPr>
          <a:xfrm>
            <a:off x="11007566" y="1115475"/>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29" name="Oval 28">
            <a:extLst>
              <a:ext uri="{FF2B5EF4-FFF2-40B4-BE49-F238E27FC236}">
                <a16:creationId xmlns:a16="http://schemas.microsoft.com/office/drawing/2014/main" id="{D45A6A2C-D2D8-327F-D7BB-B0103492A83C}"/>
              </a:ext>
            </a:extLst>
          </p:cNvPr>
          <p:cNvSpPr/>
          <p:nvPr/>
        </p:nvSpPr>
        <p:spPr>
          <a:xfrm>
            <a:off x="10222291" y="1986672"/>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31" name="Oval 30">
            <a:extLst>
              <a:ext uri="{FF2B5EF4-FFF2-40B4-BE49-F238E27FC236}">
                <a16:creationId xmlns:a16="http://schemas.microsoft.com/office/drawing/2014/main" id="{60D84479-04D2-799B-65A4-D73447A14307}"/>
              </a:ext>
            </a:extLst>
          </p:cNvPr>
          <p:cNvSpPr/>
          <p:nvPr/>
        </p:nvSpPr>
        <p:spPr>
          <a:xfrm>
            <a:off x="11142569" y="203328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33" name="Oval 32">
            <a:extLst>
              <a:ext uri="{FF2B5EF4-FFF2-40B4-BE49-F238E27FC236}">
                <a16:creationId xmlns:a16="http://schemas.microsoft.com/office/drawing/2014/main" id="{BE0C1CD6-EF8E-7FC2-A3D0-F8E9FC5B349B}"/>
              </a:ext>
            </a:extLst>
          </p:cNvPr>
          <p:cNvSpPr/>
          <p:nvPr/>
        </p:nvSpPr>
        <p:spPr>
          <a:xfrm>
            <a:off x="9664572" y="288556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35" name="Oval 34">
            <a:extLst>
              <a:ext uri="{FF2B5EF4-FFF2-40B4-BE49-F238E27FC236}">
                <a16:creationId xmlns:a16="http://schemas.microsoft.com/office/drawing/2014/main" id="{FC64C163-F6FC-4D81-7F0C-59B2382BFE52}"/>
              </a:ext>
            </a:extLst>
          </p:cNvPr>
          <p:cNvSpPr/>
          <p:nvPr/>
        </p:nvSpPr>
        <p:spPr>
          <a:xfrm>
            <a:off x="10481341" y="288556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37" name="Oval 36">
            <a:extLst>
              <a:ext uri="{FF2B5EF4-FFF2-40B4-BE49-F238E27FC236}">
                <a16:creationId xmlns:a16="http://schemas.microsoft.com/office/drawing/2014/main" id="{71CDE061-A5DF-FC31-1A6F-8C0F731C3A21}"/>
              </a:ext>
            </a:extLst>
          </p:cNvPr>
          <p:cNvSpPr/>
          <p:nvPr/>
        </p:nvSpPr>
        <p:spPr>
          <a:xfrm>
            <a:off x="11259814" y="2871888"/>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38" name="Straight Arrow Connector 37">
            <a:extLst>
              <a:ext uri="{FF2B5EF4-FFF2-40B4-BE49-F238E27FC236}">
                <a16:creationId xmlns:a16="http://schemas.microsoft.com/office/drawing/2014/main" id="{AA68412F-AA2F-77EA-C42E-E6EA31B942A0}"/>
              </a:ext>
            </a:extLst>
          </p:cNvPr>
          <p:cNvCxnSpPr>
            <a:cxnSpLocks/>
            <a:endCxn id="25" idx="0"/>
          </p:cNvCxnSpPr>
          <p:nvPr/>
        </p:nvCxnSpPr>
        <p:spPr>
          <a:xfrm flipH="1">
            <a:off x="10098022" y="824669"/>
            <a:ext cx="646547" cy="29080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7FC9268-0A23-A81F-9554-5AC3C3FD5945}"/>
              </a:ext>
            </a:extLst>
          </p:cNvPr>
          <p:cNvCxnSpPr>
            <a:cxnSpLocks/>
            <a:endCxn id="27" idx="0"/>
          </p:cNvCxnSpPr>
          <p:nvPr/>
        </p:nvCxnSpPr>
        <p:spPr>
          <a:xfrm>
            <a:off x="10736982" y="836991"/>
            <a:ext cx="522832" cy="27848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E23E8F3-24CD-3D1A-A9B8-3718F0A5DF48}"/>
              </a:ext>
            </a:extLst>
          </p:cNvPr>
          <p:cNvCxnSpPr>
            <a:cxnSpLocks/>
            <a:endCxn id="29" idx="0"/>
          </p:cNvCxnSpPr>
          <p:nvPr/>
        </p:nvCxnSpPr>
        <p:spPr>
          <a:xfrm>
            <a:off x="10164204" y="1607650"/>
            <a:ext cx="310335" cy="37902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607D068F-FE8C-3167-49DA-ABFE995553C2}"/>
              </a:ext>
            </a:extLst>
          </p:cNvPr>
          <p:cNvCxnSpPr>
            <a:cxnSpLocks/>
            <a:endCxn id="35" idx="0"/>
          </p:cNvCxnSpPr>
          <p:nvPr/>
        </p:nvCxnSpPr>
        <p:spPr>
          <a:xfrm>
            <a:off x="10457483" y="2478847"/>
            <a:ext cx="276106" cy="40672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E4224657-EECA-D8DC-E00A-A58BA905CCD7}"/>
              </a:ext>
            </a:extLst>
          </p:cNvPr>
          <p:cNvCxnSpPr>
            <a:cxnSpLocks/>
            <a:endCxn id="33" idx="0"/>
          </p:cNvCxnSpPr>
          <p:nvPr/>
        </p:nvCxnSpPr>
        <p:spPr>
          <a:xfrm flipH="1">
            <a:off x="9916820" y="2483397"/>
            <a:ext cx="536236" cy="4021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4E6DC514-D263-6F1B-5EA7-8483BDB4F823}"/>
              </a:ext>
            </a:extLst>
          </p:cNvPr>
          <p:cNvCxnSpPr>
            <a:cxnSpLocks/>
            <a:endCxn id="31" idx="0"/>
          </p:cNvCxnSpPr>
          <p:nvPr/>
        </p:nvCxnSpPr>
        <p:spPr>
          <a:xfrm>
            <a:off x="11321671" y="1619972"/>
            <a:ext cx="73146" cy="4133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6A6B55D-B2C4-A5CB-4954-DD0E23DBF2BD}"/>
              </a:ext>
            </a:extLst>
          </p:cNvPr>
          <p:cNvCxnSpPr>
            <a:cxnSpLocks/>
            <a:endCxn id="37" idx="0"/>
          </p:cNvCxnSpPr>
          <p:nvPr/>
        </p:nvCxnSpPr>
        <p:spPr>
          <a:xfrm>
            <a:off x="11404168" y="2504414"/>
            <a:ext cx="107894" cy="36747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7C4744D-020D-0177-7680-C39BDE3CF289}"/>
              </a:ext>
            </a:extLst>
          </p:cNvPr>
          <p:cNvCxnSpPr/>
          <p:nvPr/>
        </p:nvCxnSpPr>
        <p:spPr>
          <a:xfrm flipV="1">
            <a:off x="7140724" y="593974"/>
            <a:ext cx="2143953" cy="3166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7024DF7-5E35-DB9D-50A3-A7719E181624}"/>
              </a:ext>
            </a:extLst>
          </p:cNvPr>
          <p:cNvCxnSpPr/>
          <p:nvPr/>
        </p:nvCxnSpPr>
        <p:spPr>
          <a:xfrm flipV="1">
            <a:off x="7140723" y="1078146"/>
            <a:ext cx="2143953" cy="31668"/>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E81BC34-9E4A-D6A7-6055-35E0B61B0782}"/>
              </a:ext>
            </a:extLst>
          </p:cNvPr>
          <p:cNvSpPr txBox="1"/>
          <p:nvPr/>
        </p:nvSpPr>
        <p:spPr>
          <a:xfrm rot="16200000">
            <a:off x="7981867" y="-250038"/>
            <a:ext cx="461665" cy="2143953"/>
          </a:xfrm>
          <a:prstGeom prst="rect">
            <a:avLst/>
          </a:prstGeom>
          <a:noFill/>
        </p:spPr>
        <p:txBody>
          <a:bodyPr vert="eaVert" wrap="square" rtlCol="0">
            <a:spAutoFit/>
          </a:bodyPr>
          <a:lstStyle/>
          <a:p>
            <a:r>
              <a:rPr lang="en-US" dirty="0"/>
              <a:t>SADBEGCF</a:t>
            </a:r>
          </a:p>
        </p:txBody>
      </p:sp>
      <p:cxnSp>
        <p:nvCxnSpPr>
          <p:cNvPr id="15" name="Straight Arrow Connector 14">
            <a:extLst>
              <a:ext uri="{FF2B5EF4-FFF2-40B4-BE49-F238E27FC236}">
                <a16:creationId xmlns:a16="http://schemas.microsoft.com/office/drawing/2014/main" id="{B386484C-E828-CE56-14BE-096A3DDC3711}"/>
              </a:ext>
            </a:extLst>
          </p:cNvPr>
          <p:cNvCxnSpPr>
            <a:cxnSpLocks/>
            <a:endCxn id="27" idx="2"/>
          </p:cNvCxnSpPr>
          <p:nvPr/>
        </p:nvCxnSpPr>
        <p:spPr>
          <a:xfrm>
            <a:off x="10359567" y="1354230"/>
            <a:ext cx="647999" cy="13494"/>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73D2941-7905-D78F-EE16-DDD2D061B0BC}"/>
              </a:ext>
            </a:extLst>
          </p:cNvPr>
          <p:cNvCxnSpPr>
            <a:cxnSpLocks/>
            <a:stCxn id="31" idx="1"/>
            <a:endCxn id="25" idx="5"/>
          </p:cNvCxnSpPr>
          <p:nvPr/>
        </p:nvCxnSpPr>
        <p:spPr>
          <a:xfrm flipH="1" flipV="1">
            <a:off x="10276388" y="1546090"/>
            <a:ext cx="940063" cy="56107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5C6F3D2F-0D5F-1DB6-DF58-507E08136976}"/>
              </a:ext>
            </a:extLst>
          </p:cNvPr>
          <p:cNvCxnSpPr>
            <a:cxnSpLocks/>
            <a:stCxn id="31" idx="2"/>
            <a:endCxn id="29" idx="6"/>
          </p:cNvCxnSpPr>
          <p:nvPr/>
        </p:nvCxnSpPr>
        <p:spPr>
          <a:xfrm flipH="1" flipV="1">
            <a:off x="10726787" y="2238921"/>
            <a:ext cx="415782" cy="46614"/>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421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C3E6DAB0-ABBC-CC8C-6144-40EA7675C202}"/>
                  </a:ext>
                </a:extLst>
              </p:cNvPr>
              <p:cNvSpPr txBox="1"/>
              <p:nvPr/>
            </p:nvSpPr>
            <p:spPr>
              <a:xfrm>
                <a:off x="989704" y="796066"/>
                <a:ext cx="4173967" cy="2308324"/>
              </a:xfrm>
              <a:prstGeom prst="rect">
                <a:avLst/>
              </a:prstGeom>
              <a:noFill/>
            </p:spPr>
            <p:txBody>
              <a:bodyPr wrap="square" rtlCol="0">
                <a:spAutoFit/>
              </a:bodyPr>
              <a:lstStyle/>
              <a:p>
                <a:r>
                  <a:rPr lang="en-US" dirty="0"/>
                  <a:t>S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A, 3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D, 4</a:t>
                </a:r>
              </a:p>
              <a:p>
                <a:r>
                  <a:rPr lang="en-US" dirty="0"/>
                  <a:t>A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D, 5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B, 10</a:t>
                </a:r>
              </a:p>
              <a:p>
                <a:r>
                  <a:rPr lang="en-US" dirty="0"/>
                  <a:t>B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C, 4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F, 7</a:t>
                </a:r>
              </a:p>
              <a:p>
                <a:r>
                  <a:rPr lang="en-US" dirty="0"/>
                  <a:t>C</a:t>
                </a:r>
              </a:p>
              <a:p>
                <a:r>
                  <a:rPr lang="en-US" dirty="0"/>
                  <a:t>D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E, 2</a:t>
                </a:r>
              </a:p>
              <a:p>
                <a:r>
                  <a:rPr lang="en-US" dirty="0"/>
                  <a:t>E </a:t>
                </a:r>
                <a14:m>
                  <m:oMath xmlns:m="http://schemas.openxmlformats.org/officeDocument/2006/math">
                    <m:r>
                      <a:rPr lang="en-US" i="1" smtClean="0">
                        <a:latin typeface="Cambria Math" panose="02040503050406030204" pitchFamily="18" charset="0"/>
                        <a:ea typeface="Cambria Math" panose="02040503050406030204" pitchFamily="18" charset="0"/>
                      </a:rPr>
                      <m:t>→ </m:t>
                    </m:r>
                  </m:oMath>
                </a14:m>
                <a:r>
                  <a:rPr lang="en-US" dirty="0"/>
                  <a:t>	A, 2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G, 3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	B, 5</a:t>
                </a:r>
              </a:p>
              <a:p>
                <a:r>
                  <a:rPr lang="en-US" dirty="0"/>
                  <a:t>F</a:t>
                </a:r>
              </a:p>
              <a:p>
                <a:r>
                  <a:rPr lang="en-US" dirty="0"/>
                  <a:t>B</a:t>
                </a:r>
              </a:p>
            </p:txBody>
          </p:sp>
        </mc:Choice>
        <mc:Fallback>
          <p:sp>
            <p:nvSpPr>
              <p:cNvPr id="2" name="TextBox 1">
                <a:extLst>
                  <a:ext uri="{FF2B5EF4-FFF2-40B4-BE49-F238E27FC236}">
                    <a16:creationId xmlns:a16="http://schemas.microsoft.com/office/drawing/2014/main" id="{C3E6DAB0-ABBC-CC8C-6144-40EA7675C202}"/>
                  </a:ext>
                </a:extLst>
              </p:cNvPr>
              <p:cNvSpPr txBox="1">
                <a:spLocks noRot="1" noChangeAspect="1" noMove="1" noResize="1" noEditPoints="1" noAdjustHandles="1" noChangeArrowheads="1" noChangeShapeType="1" noTextEdit="1"/>
              </p:cNvSpPr>
              <p:nvPr/>
            </p:nvSpPr>
            <p:spPr>
              <a:xfrm>
                <a:off x="989704" y="796066"/>
                <a:ext cx="4173967" cy="2308324"/>
              </a:xfrm>
              <a:prstGeom prst="rect">
                <a:avLst/>
              </a:prstGeom>
              <a:blipFill>
                <a:blip r:embed="rId2"/>
                <a:stretch>
                  <a:fillRect l="-1168" t="-1587" b="-3439"/>
                </a:stretch>
              </a:blipFill>
            </p:spPr>
            <p:txBody>
              <a:bodyPr/>
              <a:lstStyle/>
              <a:p>
                <a:r>
                  <a:rPr lang="en-US">
                    <a:noFill/>
                  </a:rPr>
                  <a:t> </a:t>
                </a:r>
              </a:p>
            </p:txBody>
          </p:sp>
        </mc:Fallback>
      </mc:AlternateContent>
      <p:sp>
        <p:nvSpPr>
          <p:cNvPr id="3" name="Oval 2">
            <a:extLst>
              <a:ext uri="{FF2B5EF4-FFF2-40B4-BE49-F238E27FC236}">
                <a16:creationId xmlns:a16="http://schemas.microsoft.com/office/drawing/2014/main" id="{3BAF6BA2-ABE4-D10E-251D-6003D67A651F}"/>
              </a:ext>
            </a:extLst>
          </p:cNvPr>
          <p:cNvSpPr/>
          <p:nvPr/>
        </p:nvSpPr>
        <p:spPr>
          <a:xfrm>
            <a:off x="9316981" y="1094767"/>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S</a:t>
            </a:r>
          </a:p>
        </p:txBody>
      </p:sp>
      <p:sp>
        <p:nvSpPr>
          <p:cNvPr id="4" name="Oval 3">
            <a:extLst>
              <a:ext uri="{FF2B5EF4-FFF2-40B4-BE49-F238E27FC236}">
                <a16:creationId xmlns:a16="http://schemas.microsoft.com/office/drawing/2014/main" id="{5E26F7C0-2CCC-D143-9665-1DEC346CF545}"/>
              </a:ext>
            </a:extLst>
          </p:cNvPr>
          <p:cNvSpPr/>
          <p:nvPr/>
        </p:nvSpPr>
        <p:spPr>
          <a:xfrm>
            <a:off x="8757783" y="2357619"/>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A</a:t>
            </a:r>
          </a:p>
        </p:txBody>
      </p:sp>
      <p:sp>
        <p:nvSpPr>
          <p:cNvPr id="5" name="Oval 4">
            <a:extLst>
              <a:ext uri="{FF2B5EF4-FFF2-40B4-BE49-F238E27FC236}">
                <a16:creationId xmlns:a16="http://schemas.microsoft.com/office/drawing/2014/main" id="{3E6C94D0-543A-DAF4-3476-2131C71B58F4}"/>
              </a:ext>
            </a:extLst>
          </p:cNvPr>
          <p:cNvSpPr/>
          <p:nvPr/>
        </p:nvSpPr>
        <p:spPr>
          <a:xfrm>
            <a:off x="10141906" y="2299131"/>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D</a:t>
            </a:r>
          </a:p>
        </p:txBody>
      </p:sp>
      <p:sp>
        <p:nvSpPr>
          <p:cNvPr id="6" name="Oval 5">
            <a:extLst>
              <a:ext uri="{FF2B5EF4-FFF2-40B4-BE49-F238E27FC236}">
                <a16:creationId xmlns:a16="http://schemas.microsoft.com/office/drawing/2014/main" id="{3A710DF9-76A9-CB3A-90A6-1A3E2DA15A17}"/>
              </a:ext>
            </a:extLst>
          </p:cNvPr>
          <p:cNvSpPr/>
          <p:nvPr/>
        </p:nvSpPr>
        <p:spPr>
          <a:xfrm>
            <a:off x="8815870" y="371590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B</a:t>
            </a:r>
          </a:p>
        </p:txBody>
      </p:sp>
      <p:sp>
        <p:nvSpPr>
          <p:cNvPr id="7" name="Oval 6">
            <a:extLst>
              <a:ext uri="{FF2B5EF4-FFF2-40B4-BE49-F238E27FC236}">
                <a16:creationId xmlns:a16="http://schemas.microsoft.com/office/drawing/2014/main" id="{503ECD65-343E-3251-BBFF-0F3D8BD85113}"/>
              </a:ext>
            </a:extLst>
          </p:cNvPr>
          <p:cNvSpPr/>
          <p:nvPr/>
        </p:nvSpPr>
        <p:spPr>
          <a:xfrm>
            <a:off x="10501948" y="3715906"/>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E</a:t>
            </a:r>
          </a:p>
        </p:txBody>
      </p:sp>
      <p:sp>
        <p:nvSpPr>
          <p:cNvPr id="8" name="Oval 7">
            <a:extLst>
              <a:ext uri="{FF2B5EF4-FFF2-40B4-BE49-F238E27FC236}">
                <a16:creationId xmlns:a16="http://schemas.microsoft.com/office/drawing/2014/main" id="{6A91DB21-D062-B5D1-98FA-EBA04406FBA9}"/>
              </a:ext>
            </a:extLst>
          </p:cNvPr>
          <p:cNvSpPr/>
          <p:nvPr/>
        </p:nvSpPr>
        <p:spPr>
          <a:xfrm>
            <a:off x="8100901" y="5346153"/>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C</a:t>
            </a:r>
          </a:p>
        </p:txBody>
      </p:sp>
      <p:sp>
        <p:nvSpPr>
          <p:cNvPr id="9" name="Oval 8">
            <a:extLst>
              <a:ext uri="{FF2B5EF4-FFF2-40B4-BE49-F238E27FC236}">
                <a16:creationId xmlns:a16="http://schemas.microsoft.com/office/drawing/2014/main" id="{E72CE925-6348-94B5-1A9B-F4E20CF5DDE3}"/>
              </a:ext>
            </a:extLst>
          </p:cNvPr>
          <p:cNvSpPr/>
          <p:nvPr/>
        </p:nvSpPr>
        <p:spPr>
          <a:xfrm>
            <a:off x="9416326" y="5346153"/>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F</a:t>
            </a:r>
          </a:p>
        </p:txBody>
      </p:sp>
      <p:sp>
        <p:nvSpPr>
          <p:cNvPr id="10" name="Oval 9">
            <a:extLst>
              <a:ext uri="{FF2B5EF4-FFF2-40B4-BE49-F238E27FC236}">
                <a16:creationId xmlns:a16="http://schemas.microsoft.com/office/drawing/2014/main" id="{399B30C9-2768-C4CF-C240-E5E41276A8A5}"/>
              </a:ext>
            </a:extLst>
          </p:cNvPr>
          <p:cNvSpPr/>
          <p:nvPr/>
        </p:nvSpPr>
        <p:spPr>
          <a:xfrm>
            <a:off x="10754196" y="5346153"/>
            <a:ext cx="504496" cy="504497"/>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New Roman" panose="02020603050405020304" pitchFamily="18" charset="0"/>
                <a:cs typeface="Times New Roman" panose="02020603050405020304" pitchFamily="18" charset="0"/>
              </a:rPr>
              <a:t>G</a:t>
            </a:r>
          </a:p>
        </p:txBody>
      </p:sp>
      <p:cxnSp>
        <p:nvCxnSpPr>
          <p:cNvPr id="11" name="Straight Arrow Connector 10">
            <a:extLst>
              <a:ext uri="{FF2B5EF4-FFF2-40B4-BE49-F238E27FC236}">
                <a16:creationId xmlns:a16="http://schemas.microsoft.com/office/drawing/2014/main" id="{ABB230D9-5697-C45A-E884-34AFA9C0AE9C}"/>
              </a:ext>
            </a:extLst>
          </p:cNvPr>
          <p:cNvCxnSpPr>
            <a:cxnSpLocks/>
            <a:stCxn id="3" idx="4"/>
            <a:endCxn id="4" idx="0"/>
          </p:cNvCxnSpPr>
          <p:nvPr/>
        </p:nvCxnSpPr>
        <p:spPr>
          <a:xfrm flipH="1">
            <a:off x="9010031" y="1599264"/>
            <a:ext cx="559198" cy="75835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F3CE19A-2B59-D9A9-EFBD-05D9EDF2516E}"/>
              </a:ext>
            </a:extLst>
          </p:cNvPr>
          <p:cNvCxnSpPr>
            <a:cxnSpLocks/>
            <a:stCxn id="3" idx="4"/>
            <a:endCxn id="5" idx="0"/>
          </p:cNvCxnSpPr>
          <p:nvPr/>
        </p:nvCxnSpPr>
        <p:spPr>
          <a:xfrm>
            <a:off x="9569229" y="1599264"/>
            <a:ext cx="824925" cy="69986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0E19B2-5A76-CB93-9179-1A3CDA7D2E4F}"/>
              </a:ext>
            </a:extLst>
          </p:cNvPr>
          <p:cNvCxnSpPr>
            <a:cxnSpLocks/>
            <a:stCxn id="4" idx="4"/>
            <a:endCxn id="6" idx="0"/>
          </p:cNvCxnSpPr>
          <p:nvPr/>
        </p:nvCxnSpPr>
        <p:spPr>
          <a:xfrm>
            <a:off x="9010031" y="2862116"/>
            <a:ext cx="58087" cy="85379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08DA839-606D-DC6E-1335-BEF6C64891AD}"/>
              </a:ext>
            </a:extLst>
          </p:cNvPr>
          <p:cNvCxnSpPr>
            <a:cxnSpLocks/>
            <a:stCxn id="6" idx="4"/>
            <a:endCxn id="9" idx="0"/>
          </p:cNvCxnSpPr>
          <p:nvPr/>
        </p:nvCxnSpPr>
        <p:spPr>
          <a:xfrm>
            <a:off x="9068118" y="4220403"/>
            <a:ext cx="600456" cy="1125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8C941F7-7DA5-EF0B-FB00-FDA03F91B169}"/>
              </a:ext>
            </a:extLst>
          </p:cNvPr>
          <p:cNvCxnSpPr>
            <a:cxnSpLocks/>
            <a:stCxn id="6" idx="4"/>
            <a:endCxn id="8" idx="0"/>
          </p:cNvCxnSpPr>
          <p:nvPr/>
        </p:nvCxnSpPr>
        <p:spPr>
          <a:xfrm flipH="1">
            <a:off x="8353149" y="4220403"/>
            <a:ext cx="714969" cy="1125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4E50C1C-B1F0-B22A-5EFA-4CBC08115EDA}"/>
              </a:ext>
            </a:extLst>
          </p:cNvPr>
          <p:cNvCxnSpPr>
            <a:cxnSpLocks/>
            <a:stCxn id="5" idx="4"/>
            <a:endCxn id="7" idx="0"/>
          </p:cNvCxnSpPr>
          <p:nvPr/>
        </p:nvCxnSpPr>
        <p:spPr>
          <a:xfrm>
            <a:off x="10394154" y="2803628"/>
            <a:ext cx="360042" cy="912278"/>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7FFD9D-1782-46F3-FDC5-AE1F07256577}"/>
              </a:ext>
            </a:extLst>
          </p:cNvPr>
          <p:cNvCxnSpPr>
            <a:cxnSpLocks/>
            <a:stCxn id="7" idx="4"/>
            <a:endCxn id="10" idx="0"/>
          </p:cNvCxnSpPr>
          <p:nvPr/>
        </p:nvCxnSpPr>
        <p:spPr>
          <a:xfrm>
            <a:off x="10754196" y="4220403"/>
            <a:ext cx="252248" cy="112575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1878BE-D06A-522C-5EC2-009359F75C80}"/>
              </a:ext>
            </a:extLst>
          </p:cNvPr>
          <p:cNvCxnSpPr>
            <a:cxnSpLocks/>
            <a:stCxn id="4" idx="6"/>
            <a:endCxn id="5" idx="2"/>
          </p:cNvCxnSpPr>
          <p:nvPr/>
        </p:nvCxnSpPr>
        <p:spPr>
          <a:xfrm flipV="1">
            <a:off x="9262279" y="2551380"/>
            <a:ext cx="879627" cy="58488"/>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213E17D-0849-759A-B17B-449DFDA51321}"/>
              </a:ext>
            </a:extLst>
          </p:cNvPr>
          <p:cNvCxnSpPr>
            <a:cxnSpLocks/>
            <a:stCxn id="7" idx="1"/>
            <a:endCxn id="4" idx="5"/>
          </p:cNvCxnSpPr>
          <p:nvPr/>
        </p:nvCxnSpPr>
        <p:spPr>
          <a:xfrm flipH="1" flipV="1">
            <a:off x="9188397" y="2788234"/>
            <a:ext cx="1387433" cy="1001554"/>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66FE272-D51D-091D-D663-774EAB0E6F1E}"/>
              </a:ext>
            </a:extLst>
          </p:cNvPr>
          <p:cNvCxnSpPr>
            <a:cxnSpLocks/>
            <a:stCxn id="7" idx="2"/>
            <a:endCxn id="6" idx="6"/>
          </p:cNvCxnSpPr>
          <p:nvPr/>
        </p:nvCxnSpPr>
        <p:spPr>
          <a:xfrm flipH="1">
            <a:off x="9320366" y="3968155"/>
            <a:ext cx="1181582" cy="0"/>
          </a:xfrm>
          <a:prstGeom prst="straightConnector1">
            <a:avLst/>
          </a:prstGeom>
          <a:ln w="28575">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A89502F-D195-E943-C8DE-17F0F62EB21F}"/>
              </a:ext>
            </a:extLst>
          </p:cNvPr>
          <p:cNvSpPr txBox="1"/>
          <p:nvPr/>
        </p:nvSpPr>
        <p:spPr>
          <a:xfrm>
            <a:off x="8727702" y="1796875"/>
            <a:ext cx="578538" cy="369332"/>
          </a:xfrm>
          <a:prstGeom prst="rect">
            <a:avLst/>
          </a:prstGeom>
          <a:noFill/>
        </p:spPr>
        <p:txBody>
          <a:bodyPr wrap="square" rtlCol="0">
            <a:spAutoFit/>
          </a:bodyPr>
          <a:lstStyle/>
          <a:p>
            <a:r>
              <a:rPr lang="en-US" dirty="0"/>
              <a:t>3,</a:t>
            </a:r>
            <a:r>
              <a:rPr lang="en-US" b="1" dirty="0">
                <a:solidFill>
                  <a:srgbClr val="FF0000"/>
                </a:solidFill>
              </a:rPr>
              <a:t> 2</a:t>
            </a:r>
          </a:p>
        </p:txBody>
      </p:sp>
      <p:sp>
        <p:nvSpPr>
          <p:cNvPr id="36" name="TextBox 35">
            <a:extLst>
              <a:ext uri="{FF2B5EF4-FFF2-40B4-BE49-F238E27FC236}">
                <a16:creationId xmlns:a16="http://schemas.microsoft.com/office/drawing/2014/main" id="{A650B2DB-D59F-E903-210F-11396223CB83}"/>
              </a:ext>
            </a:extLst>
          </p:cNvPr>
          <p:cNvSpPr txBox="1"/>
          <p:nvPr/>
        </p:nvSpPr>
        <p:spPr>
          <a:xfrm>
            <a:off x="9815616" y="953078"/>
            <a:ext cx="414906" cy="369332"/>
          </a:xfrm>
          <a:prstGeom prst="rect">
            <a:avLst/>
          </a:prstGeom>
          <a:noFill/>
        </p:spPr>
        <p:txBody>
          <a:bodyPr wrap="square" rtlCol="0">
            <a:spAutoFit/>
          </a:bodyPr>
          <a:lstStyle/>
          <a:p>
            <a:r>
              <a:rPr lang="en-US" b="1" dirty="0">
                <a:solidFill>
                  <a:srgbClr val="FF0000"/>
                </a:solidFill>
              </a:rPr>
              <a:t>1</a:t>
            </a:r>
          </a:p>
        </p:txBody>
      </p:sp>
      <p:sp>
        <p:nvSpPr>
          <p:cNvPr id="37" name="TextBox 36">
            <a:extLst>
              <a:ext uri="{FF2B5EF4-FFF2-40B4-BE49-F238E27FC236}">
                <a16:creationId xmlns:a16="http://schemas.microsoft.com/office/drawing/2014/main" id="{AE76D385-FA03-F8D1-4296-51EA3AB21A5D}"/>
              </a:ext>
            </a:extLst>
          </p:cNvPr>
          <p:cNvSpPr txBox="1"/>
          <p:nvPr/>
        </p:nvSpPr>
        <p:spPr>
          <a:xfrm>
            <a:off x="8415573" y="2395958"/>
            <a:ext cx="414906" cy="369332"/>
          </a:xfrm>
          <a:prstGeom prst="rect">
            <a:avLst/>
          </a:prstGeom>
          <a:noFill/>
        </p:spPr>
        <p:txBody>
          <a:bodyPr wrap="square" rtlCol="0">
            <a:spAutoFit/>
          </a:bodyPr>
          <a:lstStyle/>
          <a:p>
            <a:r>
              <a:rPr lang="en-US" b="1" dirty="0">
                <a:solidFill>
                  <a:srgbClr val="FF0000"/>
                </a:solidFill>
              </a:rPr>
              <a:t>2</a:t>
            </a:r>
          </a:p>
        </p:txBody>
      </p:sp>
      <p:sp>
        <p:nvSpPr>
          <p:cNvPr id="38" name="TextBox 37">
            <a:extLst>
              <a:ext uri="{FF2B5EF4-FFF2-40B4-BE49-F238E27FC236}">
                <a16:creationId xmlns:a16="http://schemas.microsoft.com/office/drawing/2014/main" id="{394CF86D-1080-13B0-740E-C00A4CDC6278}"/>
              </a:ext>
            </a:extLst>
          </p:cNvPr>
          <p:cNvSpPr txBox="1"/>
          <p:nvPr/>
        </p:nvSpPr>
        <p:spPr>
          <a:xfrm>
            <a:off x="10646402" y="2336991"/>
            <a:ext cx="414906" cy="369332"/>
          </a:xfrm>
          <a:prstGeom prst="rect">
            <a:avLst/>
          </a:prstGeom>
          <a:noFill/>
        </p:spPr>
        <p:txBody>
          <a:bodyPr wrap="square" rtlCol="0">
            <a:spAutoFit/>
          </a:bodyPr>
          <a:lstStyle/>
          <a:p>
            <a:r>
              <a:rPr lang="en-US" b="1" dirty="0">
                <a:solidFill>
                  <a:srgbClr val="FF0000"/>
                </a:solidFill>
              </a:rPr>
              <a:t>3</a:t>
            </a:r>
          </a:p>
        </p:txBody>
      </p:sp>
      <p:sp>
        <p:nvSpPr>
          <p:cNvPr id="39" name="TextBox 38">
            <a:extLst>
              <a:ext uri="{FF2B5EF4-FFF2-40B4-BE49-F238E27FC236}">
                <a16:creationId xmlns:a16="http://schemas.microsoft.com/office/drawing/2014/main" id="{0CF89B4D-F4DA-8443-F989-A78B60C6D4D6}"/>
              </a:ext>
            </a:extLst>
          </p:cNvPr>
          <p:cNvSpPr txBox="1"/>
          <p:nvPr/>
        </p:nvSpPr>
        <p:spPr>
          <a:xfrm>
            <a:off x="9923410" y="1603647"/>
            <a:ext cx="578538" cy="369332"/>
          </a:xfrm>
          <a:prstGeom prst="rect">
            <a:avLst/>
          </a:prstGeom>
          <a:noFill/>
        </p:spPr>
        <p:txBody>
          <a:bodyPr wrap="square" rtlCol="0">
            <a:spAutoFit/>
          </a:bodyPr>
          <a:lstStyle/>
          <a:p>
            <a:r>
              <a:rPr lang="en-US" dirty="0"/>
              <a:t>4,</a:t>
            </a:r>
            <a:r>
              <a:rPr lang="en-US" b="1" dirty="0">
                <a:solidFill>
                  <a:srgbClr val="FF0000"/>
                </a:solidFill>
              </a:rPr>
              <a:t> 3</a:t>
            </a:r>
          </a:p>
        </p:txBody>
      </p:sp>
      <p:sp>
        <p:nvSpPr>
          <p:cNvPr id="40" name="TextBox 39">
            <a:extLst>
              <a:ext uri="{FF2B5EF4-FFF2-40B4-BE49-F238E27FC236}">
                <a16:creationId xmlns:a16="http://schemas.microsoft.com/office/drawing/2014/main" id="{68C0E3EE-FB56-891E-820B-4814F06EBC25}"/>
              </a:ext>
            </a:extLst>
          </p:cNvPr>
          <p:cNvSpPr txBox="1"/>
          <p:nvPr/>
        </p:nvSpPr>
        <p:spPr>
          <a:xfrm>
            <a:off x="9420837" y="2226734"/>
            <a:ext cx="578538" cy="369332"/>
          </a:xfrm>
          <a:prstGeom prst="rect">
            <a:avLst/>
          </a:prstGeom>
          <a:noFill/>
        </p:spPr>
        <p:txBody>
          <a:bodyPr wrap="square" rtlCol="0">
            <a:spAutoFit/>
          </a:bodyPr>
          <a:lstStyle/>
          <a:p>
            <a:r>
              <a:rPr lang="en-US" dirty="0"/>
              <a:t>5,</a:t>
            </a:r>
            <a:r>
              <a:rPr lang="en-US" b="1" dirty="0">
                <a:solidFill>
                  <a:srgbClr val="FF0000"/>
                </a:solidFill>
              </a:rPr>
              <a:t> 4</a:t>
            </a:r>
          </a:p>
        </p:txBody>
      </p:sp>
      <p:sp>
        <p:nvSpPr>
          <p:cNvPr id="41" name="TextBox 40">
            <a:extLst>
              <a:ext uri="{FF2B5EF4-FFF2-40B4-BE49-F238E27FC236}">
                <a16:creationId xmlns:a16="http://schemas.microsoft.com/office/drawing/2014/main" id="{42C40D50-3679-3E33-E484-1EDEF3C15620}"/>
              </a:ext>
            </a:extLst>
          </p:cNvPr>
          <p:cNvSpPr txBox="1"/>
          <p:nvPr/>
        </p:nvSpPr>
        <p:spPr>
          <a:xfrm>
            <a:off x="938032" y="3213617"/>
            <a:ext cx="6149591" cy="3139321"/>
          </a:xfrm>
          <a:prstGeom prst="rect">
            <a:avLst/>
          </a:prstGeom>
          <a:noFill/>
        </p:spPr>
        <p:txBody>
          <a:bodyPr wrap="square" rtlCol="0">
            <a:spAutoFit/>
          </a:bodyPr>
          <a:lstStyle/>
          <a:p>
            <a:r>
              <a:rPr lang="en-US" u="sng" dirty="0"/>
              <a:t>(S, -, -)</a:t>
            </a:r>
          </a:p>
          <a:p>
            <a:r>
              <a:rPr lang="en-US" dirty="0"/>
              <a:t>(</a:t>
            </a:r>
            <a:r>
              <a:rPr lang="en-US" u="sng" dirty="0"/>
              <a:t>S, 3, A</a:t>
            </a:r>
            <a:r>
              <a:rPr lang="en-US" dirty="0"/>
              <a:t>) (S, 4, D)</a:t>
            </a:r>
          </a:p>
          <a:p>
            <a:r>
              <a:rPr lang="en-US" dirty="0"/>
              <a:t>(</a:t>
            </a:r>
            <a:r>
              <a:rPr lang="en-US" u="sng" dirty="0"/>
              <a:t>S, 4, D</a:t>
            </a:r>
            <a:r>
              <a:rPr lang="en-US" dirty="0"/>
              <a:t>) { (</a:t>
            </a:r>
            <a:r>
              <a:rPr lang="en-US" strike="sngStrike" dirty="0"/>
              <a:t>A, 5, D</a:t>
            </a:r>
            <a:r>
              <a:rPr lang="en-US" dirty="0"/>
              <a:t>) (A, 10, B) }</a:t>
            </a:r>
          </a:p>
          <a:p>
            <a:r>
              <a:rPr lang="en-US" dirty="0"/>
              <a:t>{(</a:t>
            </a:r>
            <a:r>
              <a:rPr lang="en-US" strike="sngStrike" dirty="0"/>
              <a:t>A, 5, D</a:t>
            </a:r>
            <a:r>
              <a:rPr lang="en-US" dirty="0"/>
              <a:t>) (A, 10, B) } {D, 2, E)}</a:t>
            </a:r>
          </a:p>
          <a:p>
            <a:r>
              <a:rPr lang="en-US" dirty="0"/>
              <a:t>{(</a:t>
            </a:r>
            <a:r>
              <a:rPr lang="en-US" u="sng" dirty="0"/>
              <a:t>A, 10, B</a:t>
            </a:r>
            <a:r>
              <a:rPr lang="en-US" dirty="0"/>
              <a:t>) } {D, 2, E)}</a:t>
            </a:r>
          </a:p>
          <a:p>
            <a:r>
              <a:rPr lang="en-US" dirty="0"/>
              <a:t>{</a:t>
            </a:r>
            <a:r>
              <a:rPr lang="en-US" u="sng" dirty="0"/>
              <a:t>D, 2, E)} </a:t>
            </a:r>
            <a:r>
              <a:rPr lang="en-US" dirty="0"/>
              <a:t>{ (B, 4, C) (B, 7, F)}</a:t>
            </a:r>
          </a:p>
          <a:p>
            <a:r>
              <a:rPr lang="en-US" dirty="0"/>
              <a:t>{ </a:t>
            </a:r>
            <a:r>
              <a:rPr lang="en-US" u="sng" dirty="0"/>
              <a:t>(B, 4, C) </a:t>
            </a:r>
            <a:r>
              <a:rPr lang="en-US" dirty="0"/>
              <a:t>(B, 7, F)} {(</a:t>
            </a:r>
            <a:r>
              <a:rPr lang="en-US" strike="sngStrike" dirty="0"/>
              <a:t>E, 2, A</a:t>
            </a:r>
            <a:r>
              <a:rPr lang="en-US" dirty="0"/>
              <a:t>) (E, 3, G) (</a:t>
            </a:r>
            <a:r>
              <a:rPr lang="en-US" strike="sngStrike" dirty="0"/>
              <a:t>E, 5, B</a:t>
            </a:r>
            <a:r>
              <a:rPr lang="en-US" dirty="0"/>
              <a:t>)}</a:t>
            </a:r>
          </a:p>
          <a:p>
            <a:r>
              <a:rPr lang="en-US" b="1" u="sng" dirty="0"/>
              <a:t>{</a:t>
            </a:r>
            <a:r>
              <a:rPr lang="en-US" u="sng" dirty="0"/>
              <a:t>(B, 7, F)} </a:t>
            </a:r>
            <a:r>
              <a:rPr lang="en-US" dirty="0"/>
              <a:t>{(</a:t>
            </a:r>
            <a:r>
              <a:rPr lang="en-US" strike="sngStrike" dirty="0"/>
              <a:t>E, 2, A</a:t>
            </a:r>
            <a:r>
              <a:rPr lang="en-US" dirty="0"/>
              <a:t>) (E, 3, G) (</a:t>
            </a:r>
            <a:r>
              <a:rPr lang="en-US" strike="sngStrike" dirty="0"/>
              <a:t>E, 5, B</a:t>
            </a:r>
            <a:r>
              <a:rPr lang="en-US" dirty="0"/>
              <a:t>)}</a:t>
            </a:r>
          </a:p>
          <a:p>
            <a:r>
              <a:rPr lang="en-US" dirty="0"/>
              <a:t>{(</a:t>
            </a:r>
            <a:r>
              <a:rPr lang="en-US" strike="sngStrike" dirty="0"/>
              <a:t>E, 2, A</a:t>
            </a:r>
            <a:r>
              <a:rPr lang="en-US" dirty="0"/>
              <a:t>) (E, 3, G) (</a:t>
            </a:r>
            <a:r>
              <a:rPr lang="en-US" strike="sngStrike" dirty="0"/>
              <a:t>E, 5, B</a:t>
            </a:r>
            <a:r>
              <a:rPr lang="en-US" dirty="0"/>
              <a:t>)}</a:t>
            </a:r>
          </a:p>
          <a:p>
            <a:r>
              <a:rPr lang="en-US" u="sng" dirty="0"/>
              <a:t>{(E, 3, G) </a:t>
            </a:r>
            <a:r>
              <a:rPr lang="en-US" dirty="0"/>
              <a:t>(</a:t>
            </a:r>
            <a:r>
              <a:rPr lang="en-US" strike="sngStrike" dirty="0"/>
              <a:t>E, 5, B</a:t>
            </a:r>
            <a:r>
              <a:rPr lang="en-US" dirty="0"/>
              <a:t>)}</a:t>
            </a:r>
          </a:p>
          <a:p>
            <a:r>
              <a:rPr lang="en-US" dirty="0"/>
              <a:t>(</a:t>
            </a:r>
            <a:r>
              <a:rPr lang="en-US" strike="sngStrike" dirty="0"/>
              <a:t>E, 5, B</a:t>
            </a:r>
            <a:r>
              <a:rPr lang="en-US" dirty="0"/>
              <a:t>)}</a:t>
            </a:r>
            <a:endParaRPr lang="en-US" b="1" dirty="0"/>
          </a:p>
        </p:txBody>
      </p:sp>
      <p:sp>
        <p:nvSpPr>
          <p:cNvPr id="42" name="TextBox 41">
            <a:extLst>
              <a:ext uri="{FF2B5EF4-FFF2-40B4-BE49-F238E27FC236}">
                <a16:creationId xmlns:a16="http://schemas.microsoft.com/office/drawing/2014/main" id="{594C5BC8-3B8B-321A-43B2-06A6CE436C8E}"/>
              </a:ext>
            </a:extLst>
          </p:cNvPr>
          <p:cNvSpPr txBox="1"/>
          <p:nvPr/>
        </p:nvSpPr>
        <p:spPr>
          <a:xfrm>
            <a:off x="8375010" y="3075101"/>
            <a:ext cx="656882" cy="369332"/>
          </a:xfrm>
          <a:prstGeom prst="rect">
            <a:avLst/>
          </a:prstGeom>
          <a:noFill/>
        </p:spPr>
        <p:txBody>
          <a:bodyPr wrap="square" rtlCol="0">
            <a:spAutoFit/>
          </a:bodyPr>
          <a:lstStyle/>
          <a:p>
            <a:r>
              <a:rPr lang="en-US" dirty="0"/>
              <a:t>10,</a:t>
            </a:r>
            <a:r>
              <a:rPr lang="en-US" b="1" dirty="0">
                <a:solidFill>
                  <a:srgbClr val="FF0000"/>
                </a:solidFill>
              </a:rPr>
              <a:t> 5</a:t>
            </a:r>
          </a:p>
        </p:txBody>
      </p:sp>
      <p:sp>
        <p:nvSpPr>
          <p:cNvPr id="43" name="TextBox 42">
            <a:extLst>
              <a:ext uri="{FF2B5EF4-FFF2-40B4-BE49-F238E27FC236}">
                <a16:creationId xmlns:a16="http://schemas.microsoft.com/office/drawing/2014/main" id="{6C2C3F47-8891-DC39-58DF-D6613E6151DF}"/>
              </a:ext>
            </a:extLst>
          </p:cNvPr>
          <p:cNvSpPr txBox="1"/>
          <p:nvPr/>
        </p:nvSpPr>
        <p:spPr>
          <a:xfrm>
            <a:off x="8376948" y="3681906"/>
            <a:ext cx="322228" cy="369332"/>
          </a:xfrm>
          <a:prstGeom prst="rect">
            <a:avLst/>
          </a:prstGeom>
          <a:noFill/>
        </p:spPr>
        <p:txBody>
          <a:bodyPr wrap="square" rtlCol="0">
            <a:spAutoFit/>
          </a:bodyPr>
          <a:lstStyle/>
          <a:p>
            <a:r>
              <a:rPr lang="en-US" b="1" dirty="0">
                <a:solidFill>
                  <a:srgbClr val="FF0000"/>
                </a:solidFill>
              </a:rPr>
              <a:t>5</a:t>
            </a:r>
          </a:p>
        </p:txBody>
      </p:sp>
      <p:sp>
        <p:nvSpPr>
          <p:cNvPr id="44" name="TextBox 43">
            <a:extLst>
              <a:ext uri="{FF2B5EF4-FFF2-40B4-BE49-F238E27FC236}">
                <a16:creationId xmlns:a16="http://schemas.microsoft.com/office/drawing/2014/main" id="{6E20F5C9-8474-B6F9-95EB-D3B3856874F8}"/>
              </a:ext>
            </a:extLst>
          </p:cNvPr>
          <p:cNvSpPr txBox="1"/>
          <p:nvPr/>
        </p:nvSpPr>
        <p:spPr>
          <a:xfrm>
            <a:off x="10545414" y="2884689"/>
            <a:ext cx="656882" cy="369332"/>
          </a:xfrm>
          <a:prstGeom prst="rect">
            <a:avLst/>
          </a:prstGeom>
          <a:noFill/>
        </p:spPr>
        <p:txBody>
          <a:bodyPr wrap="square" rtlCol="0">
            <a:spAutoFit/>
          </a:bodyPr>
          <a:lstStyle/>
          <a:p>
            <a:r>
              <a:rPr lang="en-US" dirty="0"/>
              <a:t>2,</a:t>
            </a:r>
            <a:r>
              <a:rPr lang="en-US" b="1" dirty="0">
                <a:solidFill>
                  <a:srgbClr val="FF0000"/>
                </a:solidFill>
              </a:rPr>
              <a:t> 6</a:t>
            </a:r>
          </a:p>
        </p:txBody>
      </p:sp>
      <p:sp>
        <p:nvSpPr>
          <p:cNvPr id="45" name="TextBox 44">
            <a:extLst>
              <a:ext uri="{FF2B5EF4-FFF2-40B4-BE49-F238E27FC236}">
                <a16:creationId xmlns:a16="http://schemas.microsoft.com/office/drawing/2014/main" id="{0A932FCE-952D-A5C3-A622-53A9ADD20D03}"/>
              </a:ext>
            </a:extLst>
          </p:cNvPr>
          <p:cNvSpPr txBox="1"/>
          <p:nvPr/>
        </p:nvSpPr>
        <p:spPr>
          <a:xfrm>
            <a:off x="10871110" y="3549857"/>
            <a:ext cx="374218" cy="369332"/>
          </a:xfrm>
          <a:prstGeom prst="rect">
            <a:avLst/>
          </a:prstGeom>
          <a:noFill/>
        </p:spPr>
        <p:txBody>
          <a:bodyPr wrap="square" rtlCol="0">
            <a:spAutoFit/>
          </a:bodyPr>
          <a:lstStyle/>
          <a:p>
            <a:r>
              <a:rPr lang="en-US" b="1" dirty="0">
                <a:solidFill>
                  <a:srgbClr val="FF0000"/>
                </a:solidFill>
              </a:rPr>
              <a:t> 6</a:t>
            </a:r>
          </a:p>
        </p:txBody>
      </p:sp>
      <p:sp>
        <p:nvSpPr>
          <p:cNvPr id="46" name="TextBox 45">
            <a:extLst>
              <a:ext uri="{FF2B5EF4-FFF2-40B4-BE49-F238E27FC236}">
                <a16:creationId xmlns:a16="http://schemas.microsoft.com/office/drawing/2014/main" id="{00F9042E-4A03-FB49-0526-348EE7073785}"/>
              </a:ext>
            </a:extLst>
          </p:cNvPr>
          <p:cNvSpPr txBox="1"/>
          <p:nvPr/>
        </p:nvSpPr>
        <p:spPr>
          <a:xfrm>
            <a:off x="8100901" y="4555735"/>
            <a:ext cx="598275" cy="369332"/>
          </a:xfrm>
          <a:prstGeom prst="rect">
            <a:avLst/>
          </a:prstGeom>
          <a:noFill/>
        </p:spPr>
        <p:txBody>
          <a:bodyPr wrap="square" rtlCol="0">
            <a:spAutoFit/>
          </a:bodyPr>
          <a:lstStyle/>
          <a:p>
            <a:r>
              <a:rPr lang="en-US" dirty="0"/>
              <a:t>4,</a:t>
            </a:r>
            <a:r>
              <a:rPr lang="en-US" b="1" dirty="0">
                <a:solidFill>
                  <a:srgbClr val="FF0000"/>
                </a:solidFill>
              </a:rPr>
              <a:t> 7</a:t>
            </a:r>
          </a:p>
        </p:txBody>
      </p:sp>
      <p:sp>
        <p:nvSpPr>
          <p:cNvPr id="47" name="TextBox 46">
            <a:extLst>
              <a:ext uri="{FF2B5EF4-FFF2-40B4-BE49-F238E27FC236}">
                <a16:creationId xmlns:a16="http://schemas.microsoft.com/office/drawing/2014/main" id="{8ACEC831-9C04-4FBE-23B0-0DD9080546B0}"/>
              </a:ext>
            </a:extLst>
          </p:cNvPr>
          <p:cNvSpPr txBox="1"/>
          <p:nvPr/>
        </p:nvSpPr>
        <p:spPr>
          <a:xfrm>
            <a:off x="7789049" y="5413735"/>
            <a:ext cx="386894" cy="369332"/>
          </a:xfrm>
          <a:prstGeom prst="rect">
            <a:avLst/>
          </a:prstGeom>
          <a:noFill/>
        </p:spPr>
        <p:txBody>
          <a:bodyPr wrap="square" rtlCol="0">
            <a:spAutoFit/>
          </a:bodyPr>
          <a:lstStyle/>
          <a:p>
            <a:r>
              <a:rPr lang="en-US" b="1" dirty="0">
                <a:solidFill>
                  <a:srgbClr val="FF0000"/>
                </a:solidFill>
              </a:rPr>
              <a:t>7</a:t>
            </a:r>
          </a:p>
        </p:txBody>
      </p:sp>
      <p:sp>
        <p:nvSpPr>
          <p:cNvPr id="48" name="TextBox 47">
            <a:extLst>
              <a:ext uri="{FF2B5EF4-FFF2-40B4-BE49-F238E27FC236}">
                <a16:creationId xmlns:a16="http://schemas.microsoft.com/office/drawing/2014/main" id="{040B2C39-5983-3E7E-E576-0D2E8163984F}"/>
              </a:ext>
            </a:extLst>
          </p:cNvPr>
          <p:cNvSpPr txBox="1"/>
          <p:nvPr/>
        </p:nvSpPr>
        <p:spPr>
          <a:xfrm>
            <a:off x="8862759" y="4717460"/>
            <a:ext cx="598275" cy="369332"/>
          </a:xfrm>
          <a:prstGeom prst="rect">
            <a:avLst/>
          </a:prstGeom>
          <a:noFill/>
        </p:spPr>
        <p:txBody>
          <a:bodyPr wrap="square" rtlCol="0">
            <a:spAutoFit/>
          </a:bodyPr>
          <a:lstStyle/>
          <a:p>
            <a:r>
              <a:rPr lang="en-US" dirty="0"/>
              <a:t>7,</a:t>
            </a:r>
            <a:r>
              <a:rPr lang="en-US" b="1" dirty="0">
                <a:solidFill>
                  <a:srgbClr val="FF0000"/>
                </a:solidFill>
              </a:rPr>
              <a:t> 8</a:t>
            </a:r>
          </a:p>
        </p:txBody>
      </p:sp>
      <p:sp>
        <p:nvSpPr>
          <p:cNvPr id="49" name="TextBox 48">
            <a:extLst>
              <a:ext uri="{FF2B5EF4-FFF2-40B4-BE49-F238E27FC236}">
                <a16:creationId xmlns:a16="http://schemas.microsoft.com/office/drawing/2014/main" id="{F58EA429-8BEE-B30A-A39D-A133569259C4}"/>
              </a:ext>
            </a:extLst>
          </p:cNvPr>
          <p:cNvSpPr txBox="1"/>
          <p:nvPr/>
        </p:nvSpPr>
        <p:spPr>
          <a:xfrm>
            <a:off x="9070575" y="5481318"/>
            <a:ext cx="297771" cy="369332"/>
          </a:xfrm>
          <a:prstGeom prst="rect">
            <a:avLst/>
          </a:prstGeom>
          <a:noFill/>
        </p:spPr>
        <p:txBody>
          <a:bodyPr wrap="square" rtlCol="0">
            <a:spAutoFit/>
          </a:bodyPr>
          <a:lstStyle/>
          <a:p>
            <a:r>
              <a:rPr lang="en-US" b="1" dirty="0">
                <a:solidFill>
                  <a:srgbClr val="FF0000"/>
                </a:solidFill>
              </a:rPr>
              <a:t>8</a:t>
            </a:r>
          </a:p>
        </p:txBody>
      </p:sp>
      <p:sp>
        <p:nvSpPr>
          <p:cNvPr id="50" name="TextBox 49">
            <a:extLst>
              <a:ext uri="{FF2B5EF4-FFF2-40B4-BE49-F238E27FC236}">
                <a16:creationId xmlns:a16="http://schemas.microsoft.com/office/drawing/2014/main" id="{9CD9B0EA-B757-83AA-1CE0-BA4F0D490D30}"/>
              </a:ext>
            </a:extLst>
          </p:cNvPr>
          <p:cNvSpPr txBox="1"/>
          <p:nvPr/>
        </p:nvSpPr>
        <p:spPr>
          <a:xfrm>
            <a:off x="9669755" y="2900503"/>
            <a:ext cx="598275" cy="369332"/>
          </a:xfrm>
          <a:prstGeom prst="rect">
            <a:avLst/>
          </a:prstGeom>
          <a:noFill/>
        </p:spPr>
        <p:txBody>
          <a:bodyPr wrap="square" rtlCol="0">
            <a:spAutoFit/>
          </a:bodyPr>
          <a:lstStyle/>
          <a:p>
            <a:r>
              <a:rPr lang="en-US" dirty="0"/>
              <a:t>2,</a:t>
            </a:r>
            <a:r>
              <a:rPr lang="en-US" b="1" dirty="0">
                <a:solidFill>
                  <a:srgbClr val="FF0000"/>
                </a:solidFill>
              </a:rPr>
              <a:t> 9</a:t>
            </a:r>
          </a:p>
        </p:txBody>
      </p:sp>
      <p:sp>
        <p:nvSpPr>
          <p:cNvPr id="51" name="TextBox 50">
            <a:extLst>
              <a:ext uri="{FF2B5EF4-FFF2-40B4-BE49-F238E27FC236}">
                <a16:creationId xmlns:a16="http://schemas.microsoft.com/office/drawing/2014/main" id="{33B8D67A-B249-3625-5D66-4902734E0307}"/>
              </a:ext>
            </a:extLst>
          </p:cNvPr>
          <p:cNvSpPr txBox="1"/>
          <p:nvPr/>
        </p:nvSpPr>
        <p:spPr>
          <a:xfrm>
            <a:off x="10294408" y="4783278"/>
            <a:ext cx="718189" cy="369332"/>
          </a:xfrm>
          <a:prstGeom prst="rect">
            <a:avLst/>
          </a:prstGeom>
          <a:noFill/>
        </p:spPr>
        <p:txBody>
          <a:bodyPr wrap="square" rtlCol="0">
            <a:spAutoFit/>
          </a:bodyPr>
          <a:lstStyle/>
          <a:p>
            <a:r>
              <a:rPr lang="en-US" dirty="0"/>
              <a:t>3,</a:t>
            </a:r>
            <a:r>
              <a:rPr lang="en-US" b="1" dirty="0">
                <a:solidFill>
                  <a:srgbClr val="FF0000"/>
                </a:solidFill>
              </a:rPr>
              <a:t> 10</a:t>
            </a:r>
          </a:p>
        </p:txBody>
      </p:sp>
      <p:sp>
        <p:nvSpPr>
          <p:cNvPr id="52" name="TextBox 51">
            <a:extLst>
              <a:ext uri="{FF2B5EF4-FFF2-40B4-BE49-F238E27FC236}">
                <a16:creationId xmlns:a16="http://schemas.microsoft.com/office/drawing/2014/main" id="{D9F28235-DB79-27F3-340E-D56A508FFBE8}"/>
              </a:ext>
            </a:extLst>
          </p:cNvPr>
          <p:cNvSpPr txBox="1"/>
          <p:nvPr/>
        </p:nvSpPr>
        <p:spPr>
          <a:xfrm>
            <a:off x="10545946" y="5822503"/>
            <a:ext cx="504497" cy="369332"/>
          </a:xfrm>
          <a:prstGeom prst="rect">
            <a:avLst/>
          </a:prstGeom>
          <a:noFill/>
        </p:spPr>
        <p:txBody>
          <a:bodyPr wrap="square" rtlCol="0">
            <a:spAutoFit/>
          </a:bodyPr>
          <a:lstStyle/>
          <a:p>
            <a:r>
              <a:rPr lang="en-US" b="1" dirty="0">
                <a:solidFill>
                  <a:srgbClr val="FF0000"/>
                </a:solidFill>
              </a:rPr>
              <a:t>10</a:t>
            </a:r>
          </a:p>
        </p:txBody>
      </p:sp>
      <p:sp>
        <p:nvSpPr>
          <p:cNvPr id="53" name="TextBox 52">
            <a:extLst>
              <a:ext uri="{FF2B5EF4-FFF2-40B4-BE49-F238E27FC236}">
                <a16:creationId xmlns:a16="http://schemas.microsoft.com/office/drawing/2014/main" id="{23910A33-3684-2AB9-2815-822940119371}"/>
              </a:ext>
            </a:extLst>
          </p:cNvPr>
          <p:cNvSpPr txBox="1"/>
          <p:nvPr/>
        </p:nvSpPr>
        <p:spPr>
          <a:xfrm>
            <a:off x="9619320" y="3987865"/>
            <a:ext cx="718189" cy="369332"/>
          </a:xfrm>
          <a:prstGeom prst="rect">
            <a:avLst/>
          </a:prstGeom>
          <a:noFill/>
        </p:spPr>
        <p:txBody>
          <a:bodyPr wrap="square" rtlCol="0">
            <a:spAutoFit/>
          </a:bodyPr>
          <a:lstStyle/>
          <a:p>
            <a:r>
              <a:rPr lang="en-US" dirty="0"/>
              <a:t>5,</a:t>
            </a:r>
            <a:r>
              <a:rPr lang="en-US" b="1" dirty="0">
                <a:solidFill>
                  <a:srgbClr val="FF0000"/>
                </a:solidFill>
              </a:rPr>
              <a:t> 11</a:t>
            </a:r>
          </a:p>
        </p:txBody>
      </p:sp>
    </p:spTree>
    <p:extLst>
      <p:ext uri="{BB962C8B-B14F-4D97-AF65-F5344CB8AC3E}">
        <p14:creationId xmlns:p14="http://schemas.microsoft.com/office/powerpoint/2010/main" val="396862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6B3833-B482-454C-BBA2-6235694513B6}"/>
              </a:ext>
            </a:extLst>
          </p:cNvPr>
          <p:cNvSpPr/>
          <p:nvPr/>
        </p:nvSpPr>
        <p:spPr>
          <a:xfrm>
            <a:off x="2272813" y="1992245"/>
            <a:ext cx="8076043" cy="3108543"/>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Fig  3.1    A simple </a:t>
            </a:r>
            <a:r>
              <a:rPr lang="en-US" sz="2800" b="1" dirty="0">
                <a:solidFill>
                  <a:srgbClr val="0000FF"/>
                </a:solidFill>
                <a:latin typeface="Times New Roman" panose="02020603050405020304" pitchFamily="18" charset="0"/>
                <a:cs typeface="Times New Roman" panose="02020603050405020304" pitchFamily="18" charset="0"/>
              </a:rPr>
              <a:t>problem-solving</a:t>
            </a:r>
            <a:r>
              <a:rPr lang="en-US" sz="2800" dirty="0">
                <a:latin typeface="Times New Roman" panose="02020603050405020304" pitchFamily="18" charset="0"/>
                <a:cs typeface="Times New Roman" panose="02020603050405020304" pitchFamily="18" charset="0"/>
              </a:rPr>
              <a:t> agent. </a:t>
            </a:r>
          </a:p>
          <a:p>
            <a:pPr marL="914400" lvl="1" indent="-457200">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Formulates</a:t>
            </a:r>
            <a:r>
              <a:rPr lang="en-US" sz="2800" dirty="0">
                <a:latin typeface="Times New Roman" panose="02020603050405020304" pitchFamily="18" charset="0"/>
                <a:cs typeface="Times New Roman" panose="02020603050405020304" pitchFamily="18" charset="0"/>
              </a:rPr>
              <a:t> first a goal and a problem. </a:t>
            </a:r>
          </a:p>
          <a:p>
            <a:pPr marL="914400" lvl="1" indent="-457200">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Searches for a sequence of actions for </a:t>
            </a:r>
            <a:r>
              <a:rPr lang="en-US" sz="2800" dirty="0">
                <a:latin typeface="Times New Roman" panose="02020603050405020304" pitchFamily="18" charset="0"/>
                <a:cs typeface="Times New Roman" panose="02020603050405020304" pitchFamily="18" charset="0"/>
              </a:rPr>
              <a:t>solving the problem.</a:t>
            </a:r>
          </a:p>
          <a:p>
            <a:pPr marL="914400" lvl="1" indent="-457200">
              <a:buFont typeface="Arial" panose="020B0604020202020204" pitchFamily="34" charset="0"/>
              <a:buChar char="•"/>
            </a:pPr>
            <a:r>
              <a:rPr lang="en-US" sz="2800" dirty="0">
                <a:solidFill>
                  <a:srgbClr val="0000FF"/>
                </a:solidFill>
                <a:latin typeface="Times New Roman" panose="02020603050405020304" pitchFamily="18" charset="0"/>
                <a:cs typeface="Times New Roman" panose="02020603050405020304" pitchFamily="18" charset="0"/>
              </a:rPr>
              <a:t>Executes the actions </a:t>
            </a:r>
            <a:r>
              <a:rPr lang="en-US" sz="2800" dirty="0">
                <a:latin typeface="Times New Roman" panose="02020603050405020304" pitchFamily="18" charset="0"/>
                <a:cs typeface="Times New Roman" panose="02020603050405020304" pitchFamily="18" charset="0"/>
              </a:rPr>
              <a:t>one at a time. </a:t>
            </a:r>
          </a:p>
          <a:p>
            <a:pPr marL="914400" lvl="1"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When these are </a:t>
            </a:r>
            <a:r>
              <a:rPr lang="en-US" sz="2800" dirty="0">
                <a:solidFill>
                  <a:srgbClr val="0000FF"/>
                </a:solidFill>
                <a:latin typeface="Times New Roman" panose="02020603050405020304" pitchFamily="18" charset="0"/>
                <a:cs typeface="Times New Roman" panose="02020603050405020304" pitchFamily="18" charset="0"/>
              </a:rPr>
              <a:t>complete</a:t>
            </a:r>
            <a:r>
              <a:rPr lang="en-US" sz="2800" dirty="0">
                <a:latin typeface="Times New Roman" panose="02020603050405020304" pitchFamily="18" charset="0"/>
                <a:cs typeface="Times New Roman" panose="02020603050405020304" pitchFamily="18" charset="0"/>
              </a:rPr>
              <a:t>, </a:t>
            </a:r>
          </a:p>
          <a:p>
            <a:pPr marL="1371600" lvl="2"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formulates another goal and starts over.</a:t>
            </a:r>
          </a:p>
        </p:txBody>
      </p:sp>
      <p:pic>
        <p:nvPicPr>
          <p:cNvPr id="3" name="Picture 2" descr="Image result for smiley face images">
            <a:extLst>
              <a:ext uri="{FF2B5EF4-FFF2-40B4-BE49-F238E27FC236}">
                <a16:creationId xmlns:a16="http://schemas.microsoft.com/office/drawing/2014/main" id="{2AE2E7E5-215D-4905-A6DE-161D7E344D5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75114">
            <a:off x="1249943" y="2245355"/>
            <a:ext cx="628351" cy="44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834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35D6E72-11BB-4B1C-B16A-1243DAA3518D}"/>
              </a:ext>
            </a:extLst>
          </p:cNvPr>
          <p:cNvSpPr/>
          <p:nvPr/>
        </p:nvSpPr>
        <p:spPr>
          <a:xfrm>
            <a:off x="1198179" y="485368"/>
            <a:ext cx="6050957" cy="584775"/>
          </a:xfrm>
          <a:prstGeom prst="rect">
            <a:avLst/>
          </a:prstGeom>
        </p:spPr>
        <p:txBody>
          <a:bodyPr wrap="square">
            <a:spAutoFit/>
          </a:bodyPr>
          <a:lstStyle/>
          <a:p>
            <a:pPr>
              <a:spcBef>
                <a:spcPts val="600"/>
              </a:spcBef>
              <a:spcAft>
                <a:spcPts val="600"/>
              </a:spcAft>
            </a:pPr>
            <a:r>
              <a:rPr lang="en-US" sz="3200" dirty="0">
                <a:cs typeface="Times New Roman" panose="02020603050405020304" pitchFamily="18" charset="0"/>
              </a:rPr>
              <a:t>Problem Solving as Search </a:t>
            </a:r>
          </a:p>
        </p:txBody>
      </p:sp>
      <p:sp>
        <p:nvSpPr>
          <p:cNvPr id="3" name="Rectangle 2">
            <a:extLst>
              <a:ext uri="{FF2B5EF4-FFF2-40B4-BE49-F238E27FC236}">
                <a16:creationId xmlns:a16="http://schemas.microsoft.com/office/drawing/2014/main" id="{65BA8902-5CF0-403A-BAD2-3C05C8174FA7}"/>
              </a:ext>
            </a:extLst>
          </p:cNvPr>
          <p:cNvSpPr/>
          <p:nvPr/>
        </p:nvSpPr>
        <p:spPr>
          <a:xfrm>
            <a:off x="1474160" y="1106458"/>
            <a:ext cx="9243679" cy="4031873"/>
          </a:xfrm>
          <a:prstGeom prst="rect">
            <a:avLst/>
          </a:prstGeom>
        </p:spPr>
        <p:txBody>
          <a:bodyPr wrap="square">
            <a:spAutoFit/>
          </a:bodyPr>
          <a:lstStyle/>
          <a:p>
            <a:pPr>
              <a:spcAft>
                <a:spcPts val="1200"/>
              </a:spcAft>
            </a:pPr>
            <a:r>
              <a:rPr lang="en-US" sz="2400" b="1" dirty="0">
                <a:solidFill>
                  <a:srgbClr val="0000FF"/>
                </a:solidFill>
                <a:latin typeface="Times New Roman" panose="02020603050405020304" pitchFamily="18" charset="0"/>
                <a:cs typeface="Times New Roman" panose="02020603050405020304" pitchFamily="18" charset="0"/>
              </a:rPr>
              <a:t>Search space</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set of states reachable from an initial state S</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via a (possibly empty/finite/infinite) sequence of state transitions. </a:t>
            </a:r>
          </a:p>
          <a:p>
            <a:pPr>
              <a:spcAft>
                <a:spcPts val="1200"/>
              </a:spcAft>
            </a:pPr>
            <a:r>
              <a:rPr lang="en-US" sz="2400" dirty="0">
                <a:latin typeface="Times New Roman" panose="02020603050405020304" pitchFamily="18" charset="0"/>
                <a:cs typeface="Times New Roman" panose="02020603050405020304" pitchFamily="18" charset="0"/>
              </a:rPr>
              <a:t>To achieve the problem’s goal </a:t>
            </a:r>
          </a:p>
          <a:p>
            <a:pPr marL="914400" lvl="1" indent="-457200">
              <a:spcAft>
                <a:spcPts val="1200"/>
              </a:spcAft>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search</a:t>
            </a:r>
            <a:r>
              <a:rPr lang="en-US" sz="2400" dirty="0">
                <a:solidFill>
                  <a:srgbClr val="0000FF"/>
                </a:solidFill>
                <a:latin typeface="Times New Roman" panose="02020603050405020304" pitchFamily="18" charset="0"/>
                <a:cs typeface="Times New Roman" panose="02020603050405020304" pitchFamily="18" charset="0"/>
              </a:rPr>
              <a:t> the space </a:t>
            </a:r>
            <a:r>
              <a:rPr lang="en-US" sz="2400" dirty="0">
                <a:latin typeface="Times New Roman" panose="02020603050405020304" pitchFamily="18" charset="0"/>
                <a:cs typeface="Times New Roman" panose="02020603050405020304" pitchFamily="18" charset="0"/>
              </a:rPr>
              <a:t>for a (possibly optimal) sequence of state transitions starting from S</a:t>
            </a:r>
            <a:r>
              <a:rPr lang="en-US" sz="2400" baseline="-25000" dirty="0">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and leading to a goal state; </a:t>
            </a:r>
          </a:p>
          <a:p>
            <a:pPr marL="914400" lvl="1" indent="-457200">
              <a:spcAft>
                <a:spcPts val="1200"/>
              </a:spcAft>
              <a:buFont typeface="Arial" panose="020B0604020202020204" pitchFamily="34" charset="0"/>
              <a:buChar char="•"/>
            </a:pPr>
            <a:r>
              <a:rPr lang="en-US" sz="2400" b="1" dirty="0">
                <a:solidFill>
                  <a:srgbClr val="0000FF"/>
                </a:solidFill>
                <a:latin typeface="Times New Roman" panose="02020603050405020304" pitchFamily="18" charset="0"/>
                <a:cs typeface="Times New Roman" panose="02020603050405020304" pitchFamily="18" charset="0"/>
              </a:rPr>
              <a:t>execute</a:t>
            </a:r>
            <a:r>
              <a:rPr lang="en-US" sz="2400" dirty="0">
                <a:solidFill>
                  <a:srgbClr val="0000FF"/>
                </a:solidFill>
                <a:latin typeface="Times New Roman" panose="02020603050405020304" pitchFamily="18" charset="0"/>
                <a:cs typeface="Times New Roman" panose="02020603050405020304" pitchFamily="18" charset="0"/>
              </a:rPr>
              <a:t> (in order) the actions </a:t>
            </a:r>
            <a:r>
              <a:rPr lang="en-US" sz="2400" dirty="0">
                <a:latin typeface="Times New Roman" panose="02020603050405020304" pitchFamily="18" charset="0"/>
                <a:cs typeface="Times New Roman" panose="02020603050405020304" pitchFamily="18" charset="0"/>
              </a:rPr>
              <a:t>associated to each transition in the identified sequence of state transitions. </a:t>
            </a:r>
          </a:p>
          <a:p>
            <a:pPr>
              <a:spcAft>
                <a:spcPts val="1200"/>
              </a:spcAft>
            </a:pPr>
            <a:r>
              <a:rPr lang="en-US" sz="2400" dirty="0">
                <a:latin typeface="Times New Roman" panose="02020603050405020304" pitchFamily="18" charset="0"/>
                <a:cs typeface="Times New Roman" panose="02020603050405020304" pitchFamily="18" charset="0"/>
              </a:rPr>
              <a:t>Depending on the features of the agent’s world (such as, for contingency problems), the two steps above can be interleaved</a:t>
            </a:r>
          </a:p>
        </p:txBody>
      </p:sp>
      <p:sp>
        <p:nvSpPr>
          <p:cNvPr id="4" name="Rectangle 3">
            <a:extLst>
              <a:ext uri="{FF2B5EF4-FFF2-40B4-BE49-F238E27FC236}">
                <a16:creationId xmlns:a16="http://schemas.microsoft.com/office/drawing/2014/main" id="{662A2363-9478-4287-90D6-A1B8374372E6}"/>
              </a:ext>
            </a:extLst>
          </p:cNvPr>
          <p:cNvSpPr/>
          <p:nvPr/>
        </p:nvSpPr>
        <p:spPr>
          <a:xfrm>
            <a:off x="2281083" y="5174646"/>
            <a:ext cx="741352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463550" indent="-463550">
              <a:lnSpc>
                <a:spcPct val="100000"/>
              </a:lnSpc>
            </a:pPr>
            <a:r>
              <a:rPr lang="en-US" altLang="en-US" sz="2000" dirty="0">
                <a:solidFill>
                  <a:srgbClr val="0000FF"/>
                </a:solidFill>
                <a:latin typeface="Times New Roman" panose="02020603050405020304" pitchFamily="18" charset="0"/>
                <a:cs typeface="Times New Roman" panose="02020603050405020304" pitchFamily="18" charset="0"/>
              </a:rPr>
              <a:t>Nondeterministic and/or partially observable </a:t>
            </a:r>
            <a:r>
              <a:rPr lang="en-US" altLang="en-US" sz="2000" dirty="0">
                <a:solidFill>
                  <a:srgbClr val="0000FF"/>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000" dirty="0">
                <a:solidFill>
                  <a:srgbClr val="C00000"/>
                </a:solidFill>
                <a:latin typeface="Times New Roman" panose="02020603050405020304" pitchFamily="18" charset="0"/>
                <a:cs typeface="Times New Roman" panose="02020603050405020304" pitchFamily="18" charset="0"/>
              </a:rPr>
              <a:t>contingency problem</a:t>
            </a:r>
          </a:p>
          <a:p>
            <a:pPr marL="914400" lvl="1" indent="-457200">
              <a:lnSpc>
                <a:spcPct val="100000"/>
              </a:lnSpc>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percepts provide </a:t>
            </a:r>
            <a:r>
              <a:rPr lang="en-US" altLang="en-US" sz="2000" dirty="0">
                <a:solidFill>
                  <a:srgbClr val="FF0000"/>
                </a:solidFill>
                <a:latin typeface="Times New Roman" panose="02020603050405020304" pitchFamily="18" charset="0"/>
                <a:cs typeface="Times New Roman" panose="02020603050405020304" pitchFamily="18" charset="0"/>
              </a:rPr>
              <a:t>new</a:t>
            </a:r>
            <a:r>
              <a:rPr lang="en-US" altLang="en-US" sz="2000" dirty="0">
                <a:latin typeface="Times New Roman" panose="02020603050405020304" pitchFamily="18" charset="0"/>
                <a:cs typeface="Times New Roman" panose="02020603050405020304" pitchFamily="18" charset="0"/>
              </a:rPr>
              <a:t> information about current state</a:t>
            </a:r>
          </a:p>
          <a:p>
            <a:pPr marL="914400" lvl="1" indent="-457200">
              <a:lnSpc>
                <a:spcPct val="100000"/>
              </a:lnSpc>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Solution is a</a:t>
            </a:r>
            <a:r>
              <a:rPr lang="en-US" altLang="en-US" sz="2000" dirty="0">
                <a:solidFill>
                  <a:srgbClr val="FF0000"/>
                </a:solidFill>
                <a:latin typeface="Times New Roman" panose="02020603050405020304" pitchFamily="18" charset="0"/>
                <a:cs typeface="Times New Roman" panose="02020603050405020304" pitchFamily="18" charset="0"/>
              </a:rPr>
              <a:t> tree </a:t>
            </a:r>
            <a:r>
              <a:rPr lang="en-US" altLang="en-US" sz="2000" dirty="0">
                <a:latin typeface="Times New Roman" panose="02020603050405020304" pitchFamily="18" charset="0"/>
                <a:cs typeface="Times New Roman" panose="02020603050405020304" pitchFamily="18" charset="0"/>
              </a:rPr>
              <a:t>or </a:t>
            </a:r>
            <a:r>
              <a:rPr lang="en-US" altLang="en-US" sz="2000" dirty="0">
                <a:solidFill>
                  <a:srgbClr val="FF0000"/>
                </a:solidFill>
                <a:latin typeface="Times New Roman" panose="02020603050405020304" pitchFamily="18" charset="0"/>
                <a:cs typeface="Times New Roman" panose="02020603050405020304" pitchFamily="18" charset="0"/>
              </a:rPr>
              <a:t>policy</a:t>
            </a:r>
          </a:p>
          <a:p>
            <a:pPr marL="919163" indent="-457200">
              <a:buFont typeface="Arial" panose="020B0604020202020204" pitchFamily="34" charset="0"/>
              <a:buChar char="•"/>
            </a:pPr>
            <a:r>
              <a:rPr lang="en-US" altLang="en-US" sz="2000" dirty="0">
                <a:latin typeface="Times New Roman" panose="02020603050405020304" pitchFamily="18" charset="0"/>
                <a:cs typeface="Times New Roman" panose="02020603050405020304" pitchFamily="18" charset="0"/>
              </a:rPr>
              <a:t>often </a:t>
            </a:r>
            <a:r>
              <a:rPr lang="en-US" altLang="en-US" sz="2000" dirty="0">
                <a:solidFill>
                  <a:srgbClr val="FF0000"/>
                </a:solidFill>
                <a:latin typeface="Times New Roman" panose="02020603050405020304" pitchFamily="18" charset="0"/>
                <a:cs typeface="Times New Roman" panose="02020603050405020304" pitchFamily="18" charset="0"/>
              </a:rPr>
              <a:t>interleave </a:t>
            </a:r>
            <a:r>
              <a:rPr lang="en-US" altLang="en-US" sz="2000" dirty="0">
                <a:latin typeface="Times New Roman" panose="02020603050405020304" pitchFamily="18" charset="0"/>
                <a:cs typeface="Times New Roman" panose="02020603050405020304" pitchFamily="18" charset="0"/>
              </a:rPr>
              <a:t>search and execution</a:t>
            </a:r>
          </a:p>
        </p:txBody>
      </p:sp>
    </p:spTree>
    <p:extLst>
      <p:ext uri="{BB962C8B-B14F-4D97-AF65-F5344CB8AC3E}">
        <p14:creationId xmlns:p14="http://schemas.microsoft.com/office/powerpoint/2010/main" val="37980087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6AE1BC-AB7E-4250-9458-05178AF05795}"/>
              </a:ext>
            </a:extLst>
          </p:cNvPr>
          <p:cNvSpPr/>
          <p:nvPr/>
        </p:nvSpPr>
        <p:spPr>
          <a:xfrm>
            <a:off x="1446952" y="760007"/>
            <a:ext cx="6432331" cy="584775"/>
          </a:xfrm>
          <a:prstGeom prst="rect">
            <a:avLst/>
          </a:prstGeom>
        </p:spPr>
        <p:txBody>
          <a:bodyPr wrap="square">
            <a:spAutoFit/>
          </a:bodyPr>
          <a:lstStyle/>
          <a:p>
            <a:r>
              <a:rPr lang="en-US" sz="3200" dirty="0">
                <a:cs typeface="Times New Roman" panose="02020603050405020304" pitchFamily="18" charset="0"/>
              </a:rPr>
              <a:t>Problem Solving as Search</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3DF3BF19-E4B2-4D47-8DC0-8623896D8643}"/>
                  </a:ext>
                </a:extLst>
              </p:cNvPr>
              <p:cNvSpPr/>
              <p:nvPr/>
            </p:nvSpPr>
            <p:spPr>
              <a:xfrm>
                <a:off x="1625824" y="1910994"/>
                <a:ext cx="8277151" cy="4493538"/>
              </a:xfrm>
              <a:prstGeom prst="rect">
                <a:avLst/>
              </a:prstGeom>
            </p:spPr>
            <p:txBody>
              <a:bodyPr wrap="square">
                <a:spAutoFit/>
              </a:bodyPr>
              <a:lstStyle/>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Reduce the </a:t>
                </a:r>
                <a:r>
                  <a:rPr lang="en-US" sz="2400" i="1" dirty="0">
                    <a:latin typeface="Times New Roman" panose="02020603050405020304" pitchFamily="18" charset="0"/>
                    <a:cs typeface="Times New Roman" panose="02020603050405020304" pitchFamily="18" charset="0"/>
                  </a:rPr>
                  <a:t>original problem </a:t>
                </a:r>
                <a:r>
                  <a:rPr lang="en-US" sz="2400" dirty="0">
                    <a:latin typeface="Times New Roman" panose="02020603050405020304" pitchFamily="18" charset="0"/>
                    <a:cs typeface="Times New Roman" panose="02020603050405020304" pitchFamily="18" charset="0"/>
                  </a:rPr>
                  <a:t>to a </a:t>
                </a:r>
                <a:r>
                  <a:rPr lang="en-US" sz="2400" i="1" dirty="0">
                    <a:latin typeface="Times New Roman" panose="02020603050405020304" pitchFamily="18" charset="0"/>
                    <a:cs typeface="Times New Roman" panose="02020603050405020304" pitchFamily="18" charset="0"/>
                  </a:rPr>
                  <a:t>search problem</a:t>
                </a:r>
                <a:r>
                  <a:rPr lang="en-US" sz="2400" dirty="0">
                    <a:latin typeface="Times New Roman" panose="02020603050405020304" pitchFamily="18" charset="0"/>
                    <a:cs typeface="Times New Roman" panose="02020603050405020304" pitchFamily="18" charset="0"/>
                  </a:rPr>
                  <a:t>.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latin typeface="Times New Roman" panose="02020603050405020304" pitchFamily="18" charset="0"/>
                    <a:cs typeface="Times New Roman" panose="02020603050405020304" pitchFamily="18" charset="0"/>
                  </a:rPr>
                  <a:t>solution for the search problem </a:t>
                </a:r>
                <a:r>
                  <a:rPr lang="en-US" sz="2400" dirty="0">
                    <a:latin typeface="Times New Roman" panose="02020603050405020304" pitchFamily="18" charset="0"/>
                    <a:cs typeface="Times New Roman" panose="02020603050405020304" pitchFamily="18" charset="0"/>
                  </a:rPr>
                  <a:t>is </a:t>
                </a:r>
                <a:r>
                  <a:rPr lang="en-US" sz="2400" dirty="0">
                    <a:solidFill>
                      <a:srgbClr val="0000FF"/>
                    </a:solidFill>
                    <a:latin typeface="Times New Roman" panose="02020603050405020304" pitchFamily="18" charset="0"/>
                    <a:cs typeface="Times New Roman" panose="02020603050405020304" pitchFamily="18" charset="0"/>
                  </a:rPr>
                  <a:t>[finding]</a:t>
                </a:r>
                <a:endParaRPr lang="en-US" sz="2400" dirty="0">
                  <a:latin typeface="Times New Roman" panose="02020603050405020304" pitchFamily="18" charset="0"/>
                  <a:cs typeface="Times New Roman" panose="02020603050405020304" pitchFamily="18" charset="0"/>
                </a:endParaRP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path initial state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0"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goal state. </a:t>
                </a:r>
              </a:p>
              <a:p>
                <a:pPr marL="914400" lvl="1" indent="-457200">
                  <a:spcAft>
                    <a:spcPts val="1200"/>
                  </a:spcAft>
                  <a:buFont typeface="Arial" panose="020B0604020202020204" pitchFamily="34" charset="0"/>
                  <a:buChar char="•"/>
                </a:pPr>
                <a:r>
                  <a:rPr lang="en-US" sz="2400">
                    <a:latin typeface="Times New Roman" panose="02020603050405020304" pitchFamily="18" charset="0"/>
                    <a:cs typeface="Times New Roman" panose="02020603050405020304" pitchFamily="18" charset="0"/>
                  </a:rPr>
                  <a:t>A sequence of actions.</a:t>
                </a:r>
                <a:endParaRPr lang="en-US" sz="2400" dirty="0">
                  <a:latin typeface="Times New Roman" panose="02020603050405020304" pitchFamily="18" charset="0"/>
                  <a:cs typeface="Times New Roman" panose="02020603050405020304" pitchFamily="18" charset="0"/>
                </a:endParaRPr>
              </a:p>
              <a:p>
                <a:pPr lvl="1">
                  <a:spcAft>
                    <a:spcPts val="1200"/>
                  </a:spcAft>
                </a:pPr>
                <a:endParaRPr lang="en-US" sz="2400" dirty="0">
                  <a:latin typeface="Times New Roman" panose="02020603050405020304" pitchFamily="18" charset="0"/>
                  <a:cs typeface="Times New Roman" panose="02020603050405020304" pitchFamily="18" charset="0"/>
                </a:endParaRP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i="1" dirty="0">
                    <a:latin typeface="Times New Roman" panose="02020603050405020304" pitchFamily="18" charset="0"/>
                    <a:cs typeface="Times New Roman" panose="02020603050405020304" pitchFamily="18" charset="0"/>
                  </a:rPr>
                  <a:t>solution for the original problem </a:t>
                </a:r>
                <a:r>
                  <a:rPr lang="en-US" sz="2400" dirty="0">
                    <a:latin typeface="Times New Roman" panose="02020603050405020304" pitchFamily="18" charset="0"/>
                    <a:cs typeface="Times New Roman" panose="02020603050405020304" pitchFamily="18" charset="0"/>
                  </a:rPr>
                  <a:t>is:</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either </a:t>
                </a:r>
                <a:r>
                  <a:rPr lang="en-US" sz="2400" dirty="0">
                    <a:solidFill>
                      <a:srgbClr val="0000FF"/>
                    </a:solidFill>
                    <a:latin typeface="Times New Roman" panose="02020603050405020304" pitchFamily="18" charset="0"/>
                    <a:cs typeface="Times New Roman" panose="02020603050405020304" pitchFamily="18" charset="0"/>
                  </a:rPr>
                  <a:t>[execute (orderly)] </a:t>
                </a:r>
                <a:r>
                  <a:rPr lang="en-US" sz="2400" dirty="0">
                    <a:latin typeface="Times New Roman" panose="02020603050405020304" pitchFamily="18" charset="0"/>
                    <a:cs typeface="Times New Roman" panose="02020603050405020304" pitchFamily="18" charset="0"/>
                  </a:rPr>
                  <a:t>the sequence of actions associated with the </a:t>
                </a:r>
                <a:r>
                  <a:rPr lang="en-US" sz="2400" dirty="0">
                    <a:solidFill>
                      <a:srgbClr val="0000FF"/>
                    </a:solidFill>
                    <a:latin typeface="Times New Roman" panose="02020603050405020304" pitchFamily="18" charset="0"/>
                    <a:cs typeface="Times New Roman" panose="02020603050405020304" pitchFamily="18" charset="0"/>
                  </a:rPr>
                  <a:t>[identified] </a:t>
                </a:r>
                <a:r>
                  <a:rPr lang="en-US" sz="2400" dirty="0">
                    <a:latin typeface="Times New Roman" panose="02020603050405020304" pitchFamily="18" charset="0"/>
                    <a:cs typeface="Times New Roman" panose="02020603050405020304" pitchFamily="18" charset="0"/>
                  </a:rPr>
                  <a:t>path</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or the description of the goal state.</a:t>
                </a:r>
              </a:p>
            </p:txBody>
          </p:sp>
        </mc:Choice>
        <mc:Fallback xmlns="">
          <p:sp>
            <p:nvSpPr>
              <p:cNvPr id="3" name="Rectangle 2">
                <a:extLst>
                  <a:ext uri="{FF2B5EF4-FFF2-40B4-BE49-F238E27FC236}">
                    <a16:creationId xmlns:a16="http://schemas.microsoft.com/office/drawing/2014/main" id="{3DF3BF19-E4B2-4D47-8DC0-8623896D8643}"/>
                  </a:ext>
                </a:extLst>
              </p:cNvPr>
              <p:cNvSpPr>
                <a:spLocks noRot="1" noChangeAspect="1" noMove="1" noResize="1" noEditPoints="1" noAdjustHandles="1" noChangeArrowheads="1" noChangeShapeType="1" noTextEdit="1"/>
              </p:cNvSpPr>
              <p:nvPr/>
            </p:nvSpPr>
            <p:spPr>
              <a:xfrm>
                <a:off x="1625824" y="1910994"/>
                <a:ext cx="8277151" cy="4493538"/>
              </a:xfrm>
              <a:prstGeom prst="rect">
                <a:avLst/>
              </a:prstGeom>
              <a:blipFill>
                <a:blip r:embed="rId2"/>
                <a:stretch>
                  <a:fillRect l="-1031" t="-1084" b="-2033"/>
                </a:stretch>
              </a:blipFill>
            </p:spPr>
            <p:txBody>
              <a:bodyPr/>
              <a:lstStyle/>
              <a:p>
                <a:r>
                  <a:rPr lang="en-US">
                    <a:noFill/>
                  </a:rPr>
                  <a:t> </a:t>
                </a:r>
              </a:p>
            </p:txBody>
          </p:sp>
        </mc:Fallback>
      </mc:AlternateContent>
    </p:spTree>
    <p:extLst>
      <p:ext uri="{BB962C8B-B14F-4D97-AF65-F5344CB8AC3E}">
        <p14:creationId xmlns:p14="http://schemas.microsoft.com/office/powerpoint/2010/main" val="29758885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8BE8FBB-C5CF-45C2-A18F-5A7FB204ADCC}"/>
              </a:ext>
            </a:extLst>
          </p:cNvPr>
          <p:cNvSpPr>
            <a:spLocks noGrp="1"/>
          </p:cNvSpPr>
          <p:nvPr>
            <p:ph type="sldNum" sz="quarter" idx="12"/>
          </p:nvPr>
        </p:nvSpPr>
        <p:spPr/>
        <p:txBody>
          <a:bodyPr/>
          <a:lstStyle/>
          <a:p>
            <a:fld id="{C68FE3A4-85ED-4F82-8472-1AB8CB2F9107}" type="slidenum">
              <a:rPr lang="en-US" altLang="en-US"/>
              <a:pPr/>
              <a:t>42</a:t>
            </a:fld>
            <a:endParaRPr lang="en-US" altLang="en-US"/>
          </a:p>
        </p:txBody>
      </p:sp>
      <p:sp>
        <p:nvSpPr>
          <p:cNvPr id="17410" name="Rectangle 2">
            <a:extLst>
              <a:ext uri="{FF2B5EF4-FFF2-40B4-BE49-F238E27FC236}">
                <a16:creationId xmlns:a16="http://schemas.microsoft.com/office/drawing/2014/main" id="{0A0680F0-BAF8-4A38-AA7B-AA2D2772E44F}"/>
              </a:ext>
            </a:extLst>
          </p:cNvPr>
          <p:cNvSpPr>
            <a:spLocks noGrp="1" noChangeArrowheads="1"/>
          </p:cNvSpPr>
          <p:nvPr>
            <p:ph type="title"/>
          </p:nvPr>
        </p:nvSpPr>
        <p:spPr>
          <a:xfrm>
            <a:off x="1247503" y="136525"/>
            <a:ext cx="7234646" cy="1325563"/>
          </a:xfrm>
        </p:spPr>
        <p:txBody>
          <a:bodyPr>
            <a:normAutofit/>
          </a:bodyPr>
          <a:lstStyle/>
          <a:p>
            <a:r>
              <a:rPr lang="en-US" altLang="en-US" sz="3200" dirty="0">
                <a:latin typeface="Times New Roman" panose="02020603050405020304" pitchFamily="18" charset="0"/>
                <a:cs typeface="Times New Roman" panose="02020603050405020304" pitchFamily="18" charset="0"/>
              </a:rPr>
              <a:t>Example: The 8-puzzle</a:t>
            </a:r>
          </a:p>
        </p:txBody>
      </p:sp>
      <p:sp>
        <p:nvSpPr>
          <p:cNvPr id="17413" name="Rectangle 5">
            <a:extLst>
              <a:ext uri="{FF2B5EF4-FFF2-40B4-BE49-F238E27FC236}">
                <a16:creationId xmlns:a16="http://schemas.microsoft.com/office/drawing/2014/main" id="{E5197DB3-BF3C-40E9-A83A-96124452024A}"/>
              </a:ext>
            </a:extLst>
          </p:cNvPr>
          <p:cNvSpPr>
            <a:spLocks noGrp="1" noChangeArrowheads="1"/>
          </p:cNvSpPr>
          <p:nvPr>
            <p:ph type="body" idx="1"/>
          </p:nvPr>
        </p:nvSpPr>
        <p:spPr>
          <a:xfrm>
            <a:off x="1643743" y="3016660"/>
            <a:ext cx="9116961" cy="3704815"/>
          </a:xfrm>
          <a:noFill/>
          <a:ln/>
        </p:spPr>
        <p:txBody>
          <a:bodyPr>
            <a:normAutofit/>
          </a:bodyPr>
          <a:lstStyle/>
          <a:p>
            <a:pPr>
              <a:lnSpc>
                <a:spcPct val="80000"/>
              </a:lnSpc>
            </a:pPr>
            <a:endParaRPr lang="en-US" altLang="en-US" dirty="0"/>
          </a:p>
          <a:p>
            <a:pPr marL="0" indent="0">
              <a:lnSpc>
                <a:spcPct val="80000"/>
              </a:lnSpc>
              <a:buNone/>
            </a:pPr>
            <a:endParaRPr lang="en-US" altLang="en-US" dirty="0">
              <a:solidFill>
                <a:srgbClr val="CC0099"/>
              </a:solidFill>
            </a:endParaRPr>
          </a:p>
          <a:p>
            <a:pPr marL="461963" indent="-461963">
              <a:lnSpc>
                <a:spcPct val="80000"/>
              </a:lnSpc>
            </a:pPr>
            <a:r>
              <a:rPr lang="en-US" altLang="en-US" u="sng" dirty="0">
                <a:solidFill>
                  <a:srgbClr val="CC0099"/>
                </a:solidFill>
                <a:latin typeface="Times New Roman" panose="02020603050405020304" pitchFamily="18" charset="0"/>
                <a:cs typeface="Times New Roman" panose="02020603050405020304" pitchFamily="18" charset="0"/>
              </a:rPr>
              <a:t>states?</a:t>
            </a:r>
            <a:r>
              <a:rPr lang="en-US" altLang="en-US" dirty="0">
                <a:solidFill>
                  <a:srgbClr val="CC0099"/>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locations of tiles (i.e., puzzle’s environments)</a:t>
            </a:r>
            <a:endParaRPr lang="en-US" altLang="en-US" u="sng" dirty="0">
              <a:solidFill>
                <a:srgbClr val="CC0099"/>
              </a:solidFill>
              <a:latin typeface="Times New Roman" panose="02020603050405020304" pitchFamily="18" charset="0"/>
              <a:cs typeface="Times New Roman" panose="02020603050405020304" pitchFamily="18" charset="0"/>
            </a:endParaRPr>
          </a:p>
          <a:p>
            <a:pPr marL="461963" indent="-461963">
              <a:lnSpc>
                <a:spcPct val="80000"/>
              </a:lnSpc>
            </a:pPr>
            <a:r>
              <a:rPr lang="en-US" altLang="en-US" u="sng" dirty="0">
                <a:solidFill>
                  <a:srgbClr val="CC0099"/>
                </a:solidFill>
                <a:latin typeface="Times New Roman" panose="02020603050405020304" pitchFamily="18" charset="0"/>
                <a:cs typeface="Times New Roman" panose="02020603050405020304" pitchFamily="18" charset="0"/>
              </a:rPr>
              <a:t>actions?</a:t>
            </a:r>
            <a:r>
              <a:rPr lang="en-US" altLang="en-US" dirty="0">
                <a:solidFill>
                  <a:srgbClr val="CC0099"/>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move blank left, right, up, down </a:t>
            </a:r>
            <a:endParaRPr lang="en-US" altLang="en-US" u="sng" dirty="0">
              <a:solidFill>
                <a:srgbClr val="CC0099"/>
              </a:solidFill>
              <a:latin typeface="Times New Roman" panose="02020603050405020304" pitchFamily="18" charset="0"/>
              <a:cs typeface="Times New Roman" panose="02020603050405020304" pitchFamily="18" charset="0"/>
            </a:endParaRPr>
          </a:p>
          <a:p>
            <a:pPr marL="461963" indent="-461963">
              <a:lnSpc>
                <a:spcPct val="80000"/>
              </a:lnSpc>
            </a:pPr>
            <a:r>
              <a:rPr lang="en-US" altLang="en-US" u="sng" dirty="0">
                <a:solidFill>
                  <a:srgbClr val="CC0099"/>
                </a:solidFill>
                <a:latin typeface="Times New Roman" panose="02020603050405020304" pitchFamily="18" charset="0"/>
                <a:cs typeface="Times New Roman" panose="02020603050405020304" pitchFamily="18" charset="0"/>
              </a:rPr>
              <a:t>goal test?</a:t>
            </a:r>
            <a:r>
              <a:rPr lang="en-US" altLang="en-US" dirty="0">
                <a:solidFill>
                  <a:srgbClr val="CC0099"/>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 goal state (given)</a:t>
            </a:r>
            <a:endParaRPr lang="en-US" altLang="en-US" u="sng" dirty="0">
              <a:solidFill>
                <a:srgbClr val="CC0099"/>
              </a:solidFill>
              <a:latin typeface="Times New Roman" panose="02020603050405020304" pitchFamily="18" charset="0"/>
              <a:cs typeface="Times New Roman" panose="02020603050405020304" pitchFamily="18" charset="0"/>
            </a:endParaRPr>
          </a:p>
          <a:p>
            <a:pPr marL="461963" indent="-461963">
              <a:lnSpc>
                <a:spcPct val="80000"/>
              </a:lnSpc>
            </a:pPr>
            <a:r>
              <a:rPr lang="en-US" altLang="en-US" u="sng" dirty="0">
                <a:solidFill>
                  <a:srgbClr val="CC0099"/>
                </a:solidFill>
                <a:latin typeface="Times New Roman" panose="02020603050405020304" pitchFamily="18" charset="0"/>
                <a:cs typeface="Times New Roman" panose="02020603050405020304" pitchFamily="18" charset="0"/>
              </a:rPr>
              <a:t>path cost? </a:t>
            </a:r>
            <a:r>
              <a:rPr lang="en-US" altLang="en-US" dirty="0">
                <a:latin typeface="Times New Roman" panose="02020603050405020304" pitchFamily="18" charset="0"/>
                <a:cs typeface="Times New Roman" panose="02020603050405020304" pitchFamily="18" charset="0"/>
              </a:rPr>
              <a:t>1 per move (total number of moves)</a:t>
            </a:r>
          </a:p>
          <a:p>
            <a:pPr marL="0" indent="0">
              <a:lnSpc>
                <a:spcPct val="80000"/>
              </a:lnSpc>
              <a:buNone/>
            </a:pPr>
            <a:endParaRPr lang="en-US" altLang="en-US" sz="800" dirty="0">
              <a:latin typeface="Times New Roman" panose="02020603050405020304" pitchFamily="18" charset="0"/>
              <a:cs typeface="Times New Roman" panose="02020603050405020304" pitchFamily="18" charset="0"/>
            </a:endParaRPr>
          </a:p>
          <a:p>
            <a:pPr>
              <a:lnSpc>
                <a:spcPct val="80000"/>
              </a:lnSpc>
              <a:buFont typeface="Wingdings" panose="05000000000000000000" pitchFamily="2" charset="2"/>
              <a:buNone/>
            </a:pPr>
            <a:r>
              <a:rPr lang="en-US" altLang="en-US" sz="2400" dirty="0">
                <a:latin typeface="Times New Roman" panose="02020603050405020304" pitchFamily="18" charset="0"/>
                <a:cs typeface="Times New Roman" panose="02020603050405020304" pitchFamily="18" charset="0"/>
              </a:rPr>
              <a:t>[Note: optimal solution of </a:t>
            </a:r>
            <a:r>
              <a:rPr lang="en-US" altLang="en-US" sz="2400" i="1" dirty="0">
                <a:latin typeface="Times New Roman" panose="02020603050405020304" pitchFamily="18" charset="0"/>
                <a:cs typeface="Times New Roman" panose="02020603050405020304" pitchFamily="18" charset="0"/>
              </a:rPr>
              <a:t>n</a:t>
            </a:r>
            <a:r>
              <a:rPr lang="en-US" altLang="en-US" sz="2400" dirty="0">
                <a:latin typeface="Times New Roman" panose="02020603050405020304" pitchFamily="18" charset="0"/>
                <a:cs typeface="Times New Roman" panose="02020603050405020304" pitchFamily="18" charset="0"/>
              </a:rPr>
              <a:t>-Puzzle family is NP-hard]</a:t>
            </a:r>
            <a:endParaRPr lang="en-US" altLang="en-US" u="sng" dirty="0">
              <a:solidFill>
                <a:srgbClr val="CC0099"/>
              </a:solidFill>
              <a:latin typeface="Times New Roman" panose="02020603050405020304" pitchFamily="18" charset="0"/>
              <a:cs typeface="Times New Roman" panose="02020603050405020304" pitchFamily="18" charset="0"/>
            </a:endParaRPr>
          </a:p>
        </p:txBody>
      </p:sp>
      <p:pic>
        <p:nvPicPr>
          <p:cNvPr id="17414" name="Picture 6" descr="8puzzle">
            <a:extLst>
              <a:ext uri="{FF2B5EF4-FFF2-40B4-BE49-F238E27FC236}">
                <a16:creationId xmlns:a16="http://schemas.microsoft.com/office/drawing/2014/main" id="{8EA09F44-3B68-4BDA-A1A7-A0AFCEBF9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105" y="1119266"/>
            <a:ext cx="5462230" cy="277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2643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5440CD-1535-47A2-A2C1-A3F1BAA23F5A}"/>
              </a:ext>
            </a:extLst>
          </p:cNvPr>
          <p:cNvGrpSpPr/>
          <p:nvPr/>
        </p:nvGrpSpPr>
        <p:grpSpPr>
          <a:xfrm>
            <a:off x="2756846" y="1535817"/>
            <a:ext cx="3200400" cy="3168869"/>
            <a:chOff x="0" y="0"/>
            <a:chExt cx="1344778" cy="1343385"/>
          </a:xfrm>
        </p:grpSpPr>
        <p:sp>
          <p:nvSpPr>
            <p:cNvPr id="3" name="Shape 2195">
              <a:extLst>
                <a:ext uri="{FF2B5EF4-FFF2-40B4-BE49-F238E27FC236}">
                  <a16:creationId xmlns:a16="http://schemas.microsoft.com/office/drawing/2014/main" id="{07A0E898-11C8-40AD-964C-AF8A2308D336}"/>
                </a:ext>
              </a:extLst>
            </p:cNvPr>
            <p:cNvSpPr/>
            <p:nvPr/>
          </p:nvSpPr>
          <p:spPr>
            <a:xfrm>
              <a:off x="168096" y="167914"/>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82"/>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4" name="Shape 2196">
              <a:extLst>
                <a:ext uri="{FF2B5EF4-FFF2-40B4-BE49-F238E27FC236}">
                  <a16:creationId xmlns:a16="http://schemas.microsoft.com/office/drawing/2014/main" id="{1BAFE80E-053A-4FF0-9270-D8AB6D552B78}"/>
                </a:ext>
              </a:extLst>
            </p:cNvPr>
            <p:cNvSpPr/>
            <p:nvPr/>
          </p:nvSpPr>
          <p:spPr>
            <a:xfrm>
              <a:off x="504287" y="167927"/>
              <a:ext cx="336204" cy="335842"/>
            </a:xfrm>
            <a:custGeom>
              <a:avLst/>
              <a:gdLst/>
              <a:ahLst/>
              <a:cxnLst/>
              <a:rect l="0" t="0" r="0" b="0"/>
              <a:pathLst>
                <a:path w="336204" h="335842">
                  <a:moveTo>
                    <a:pt x="78450" y="0"/>
                  </a:moveTo>
                  <a:lnTo>
                    <a:pt x="78450" y="0"/>
                  </a:lnTo>
                  <a:cubicBezTo>
                    <a:pt x="35134" y="0"/>
                    <a:pt x="0" y="35084"/>
                    <a:pt x="0" y="78356"/>
                  </a:cubicBezTo>
                  <a:lnTo>
                    <a:pt x="0" y="257485"/>
                  </a:lnTo>
                  <a:cubicBezTo>
                    <a:pt x="0" y="300757"/>
                    <a:pt x="35134" y="335842"/>
                    <a:pt x="78450" y="335842"/>
                  </a:cubicBezTo>
                  <a:lnTo>
                    <a:pt x="257753" y="335842"/>
                  </a:lnTo>
                  <a:cubicBezTo>
                    <a:pt x="301083" y="335842"/>
                    <a:pt x="336204" y="300757"/>
                    <a:pt x="336204" y="257473"/>
                  </a:cubicBezTo>
                  <a:lnTo>
                    <a:pt x="336204" y="78369"/>
                  </a:lnTo>
                  <a:cubicBezTo>
                    <a:pt x="336204" y="35084"/>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5" name="Shape 2197">
              <a:extLst>
                <a:ext uri="{FF2B5EF4-FFF2-40B4-BE49-F238E27FC236}">
                  <a16:creationId xmlns:a16="http://schemas.microsoft.com/office/drawing/2014/main" id="{AA5C6362-B209-49A7-A847-D9A286CAE004}"/>
                </a:ext>
              </a:extLst>
            </p:cNvPr>
            <p:cNvSpPr/>
            <p:nvPr/>
          </p:nvSpPr>
          <p:spPr>
            <a:xfrm>
              <a:off x="840491" y="167927"/>
              <a:ext cx="336191" cy="335842"/>
            </a:xfrm>
            <a:custGeom>
              <a:avLst/>
              <a:gdLst/>
              <a:ahLst/>
              <a:cxnLst/>
              <a:rect l="0" t="0" r="0" b="0"/>
              <a:pathLst>
                <a:path w="336191" h="335842">
                  <a:moveTo>
                    <a:pt x="257753" y="0"/>
                  </a:moveTo>
                  <a:lnTo>
                    <a:pt x="78438" y="0"/>
                  </a:lnTo>
                  <a:cubicBezTo>
                    <a:pt x="35121" y="0"/>
                    <a:pt x="0" y="35084"/>
                    <a:pt x="0" y="78356"/>
                  </a:cubicBezTo>
                  <a:lnTo>
                    <a:pt x="0" y="257473"/>
                  </a:lnTo>
                  <a:cubicBezTo>
                    <a:pt x="0" y="300757"/>
                    <a:pt x="35121" y="335842"/>
                    <a:pt x="78451" y="335842"/>
                  </a:cubicBezTo>
                  <a:lnTo>
                    <a:pt x="257753" y="335842"/>
                  </a:lnTo>
                  <a:cubicBezTo>
                    <a:pt x="301070" y="335842"/>
                    <a:pt x="336191" y="300757"/>
                    <a:pt x="336191" y="257473"/>
                  </a:cubicBezTo>
                  <a:lnTo>
                    <a:pt x="336191" y="78369"/>
                  </a:lnTo>
                  <a:cubicBezTo>
                    <a:pt x="336191" y="35084"/>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6" name="Shape 2198">
              <a:extLst>
                <a:ext uri="{FF2B5EF4-FFF2-40B4-BE49-F238E27FC236}">
                  <a16:creationId xmlns:a16="http://schemas.microsoft.com/office/drawing/2014/main" id="{1BAC37A3-06C8-491F-9CF5-AAB03C1CC7F0}"/>
                </a:ext>
              </a:extLst>
            </p:cNvPr>
            <p:cNvSpPr/>
            <p:nvPr/>
          </p:nvSpPr>
          <p:spPr>
            <a:xfrm>
              <a:off x="168096"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7" name="Shape 2199">
              <a:extLst>
                <a:ext uri="{FF2B5EF4-FFF2-40B4-BE49-F238E27FC236}">
                  <a16:creationId xmlns:a16="http://schemas.microsoft.com/office/drawing/2014/main" id="{7DCB55A7-88F0-4C48-809C-434564462B73}"/>
                </a:ext>
              </a:extLst>
            </p:cNvPr>
            <p:cNvSpPr/>
            <p:nvPr/>
          </p:nvSpPr>
          <p:spPr>
            <a:xfrm>
              <a:off x="504287" y="503769"/>
              <a:ext cx="336204" cy="335854"/>
            </a:xfrm>
            <a:custGeom>
              <a:avLst/>
              <a:gdLst/>
              <a:ahLst/>
              <a:cxnLst/>
              <a:rect l="0" t="0" r="0" b="0"/>
              <a:pathLst>
                <a:path w="336204" h="335854">
                  <a:moveTo>
                    <a:pt x="78450" y="0"/>
                  </a:moveTo>
                  <a:lnTo>
                    <a:pt x="78450" y="0"/>
                  </a:lnTo>
                  <a:cubicBezTo>
                    <a:pt x="35134" y="0"/>
                    <a:pt x="0" y="35097"/>
                    <a:pt x="0" y="78369"/>
                  </a:cubicBezTo>
                  <a:lnTo>
                    <a:pt x="0" y="257485"/>
                  </a:lnTo>
                  <a:cubicBezTo>
                    <a:pt x="0" y="300757"/>
                    <a:pt x="35134" y="335854"/>
                    <a:pt x="78450" y="335854"/>
                  </a:cubicBezTo>
                  <a:lnTo>
                    <a:pt x="257753" y="335854"/>
                  </a:lnTo>
                  <a:cubicBezTo>
                    <a:pt x="301083" y="335854"/>
                    <a:pt x="336204" y="300757"/>
                    <a:pt x="336204" y="257485"/>
                  </a:cubicBezTo>
                  <a:lnTo>
                    <a:pt x="336204" y="78369"/>
                  </a:lnTo>
                  <a:cubicBezTo>
                    <a:pt x="336204" y="35097"/>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8" name="Shape 2200">
              <a:extLst>
                <a:ext uri="{FF2B5EF4-FFF2-40B4-BE49-F238E27FC236}">
                  <a16:creationId xmlns:a16="http://schemas.microsoft.com/office/drawing/2014/main" id="{9D6A2221-62D4-4E18-A60A-F26CD3CFC825}"/>
                </a:ext>
              </a:extLst>
            </p:cNvPr>
            <p:cNvSpPr/>
            <p:nvPr/>
          </p:nvSpPr>
          <p:spPr>
            <a:xfrm>
              <a:off x="840491"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9" name="Shape 2201">
              <a:extLst>
                <a:ext uri="{FF2B5EF4-FFF2-40B4-BE49-F238E27FC236}">
                  <a16:creationId xmlns:a16="http://schemas.microsoft.com/office/drawing/2014/main" id="{AFD9CCB5-4657-40D5-B116-68A5D916DF00}"/>
                </a:ext>
              </a:extLst>
            </p:cNvPr>
            <p:cNvSpPr/>
            <p:nvPr/>
          </p:nvSpPr>
          <p:spPr>
            <a:xfrm>
              <a:off x="168096" y="839610"/>
              <a:ext cx="336192" cy="335854"/>
            </a:xfrm>
            <a:custGeom>
              <a:avLst/>
              <a:gdLst/>
              <a:ahLst/>
              <a:cxnLst/>
              <a:rect l="0" t="0" r="0" b="0"/>
              <a:pathLst>
                <a:path w="336192"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2" y="78369"/>
                  </a:lnTo>
                  <a:cubicBezTo>
                    <a:pt x="336192" y="35097"/>
                    <a:pt x="301070" y="13"/>
                    <a:pt x="257754"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0" name="Shape 2202">
              <a:extLst>
                <a:ext uri="{FF2B5EF4-FFF2-40B4-BE49-F238E27FC236}">
                  <a16:creationId xmlns:a16="http://schemas.microsoft.com/office/drawing/2014/main" id="{25CD380D-9C73-406C-A757-D500EE045151}"/>
                </a:ext>
              </a:extLst>
            </p:cNvPr>
            <p:cNvSpPr/>
            <p:nvPr/>
          </p:nvSpPr>
          <p:spPr>
            <a:xfrm>
              <a:off x="840491" y="839610"/>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69"/>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1" name="Shape 2203">
              <a:extLst>
                <a:ext uri="{FF2B5EF4-FFF2-40B4-BE49-F238E27FC236}">
                  <a16:creationId xmlns:a16="http://schemas.microsoft.com/office/drawing/2014/main" id="{306D3583-F0A2-445C-BD06-BF00CDC6D3DC}"/>
                </a:ext>
              </a:extLst>
            </p:cNvPr>
            <p:cNvSpPr/>
            <p:nvPr/>
          </p:nvSpPr>
          <p:spPr>
            <a:xfrm>
              <a:off x="168096" y="167914"/>
              <a:ext cx="1008587" cy="1007550"/>
            </a:xfrm>
            <a:custGeom>
              <a:avLst/>
              <a:gdLst/>
              <a:ahLst/>
              <a:cxnLst/>
              <a:rect l="0" t="0" r="0" b="0"/>
              <a:pathLst>
                <a:path w="1008587" h="1007550">
                  <a:moveTo>
                    <a:pt x="78451" y="13"/>
                  </a:moveTo>
                  <a:lnTo>
                    <a:pt x="78451" y="0"/>
                  </a:lnTo>
                  <a:cubicBezTo>
                    <a:pt x="35121" y="0"/>
                    <a:pt x="0" y="35097"/>
                    <a:pt x="0" y="78369"/>
                  </a:cubicBezTo>
                  <a:lnTo>
                    <a:pt x="0" y="929181"/>
                  </a:lnTo>
                  <a:cubicBezTo>
                    <a:pt x="0" y="972466"/>
                    <a:pt x="35121" y="1007550"/>
                    <a:pt x="78451" y="1007550"/>
                  </a:cubicBezTo>
                  <a:lnTo>
                    <a:pt x="930149" y="1007550"/>
                  </a:lnTo>
                  <a:cubicBezTo>
                    <a:pt x="973466" y="1007550"/>
                    <a:pt x="1008587" y="972466"/>
                    <a:pt x="1008587" y="929181"/>
                  </a:cubicBezTo>
                  <a:lnTo>
                    <a:pt x="1008587" y="78382"/>
                  </a:lnTo>
                  <a:cubicBezTo>
                    <a:pt x="1008587" y="35097"/>
                    <a:pt x="973466" y="13"/>
                    <a:pt x="930149"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2" name="Shape 2204">
              <a:extLst>
                <a:ext uri="{FF2B5EF4-FFF2-40B4-BE49-F238E27FC236}">
                  <a16:creationId xmlns:a16="http://schemas.microsoft.com/office/drawing/2014/main" id="{716C4763-016C-4B16-AE1D-35A779C2CCF2}"/>
                </a:ext>
              </a:extLst>
            </p:cNvPr>
            <p:cNvSpPr/>
            <p:nvPr/>
          </p:nvSpPr>
          <p:spPr>
            <a:xfrm>
              <a:off x="0" y="0"/>
              <a:ext cx="1344778" cy="1343385"/>
            </a:xfrm>
            <a:custGeom>
              <a:avLst/>
              <a:gdLst/>
              <a:ahLst/>
              <a:cxnLst/>
              <a:rect l="0" t="0" r="0" b="0"/>
              <a:pathLst>
                <a:path w="1344778" h="1343385">
                  <a:moveTo>
                    <a:pt x="1266340" y="0"/>
                  </a:moveTo>
                  <a:lnTo>
                    <a:pt x="78438" y="0"/>
                  </a:lnTo>
                  <a:cubicBezTo>
                    <a:pt x="35121" y="0"/>
                    <a:pt x="0" y="35091"/>
                    <a:pt x="0" y="78363"/>
                  </a:cubicBezTo>
                  <a:lnTo>
                    <a:pt x="0" y="1265029"/>
                  </a:lnTo>
                  <a:cubicBezTo>
                    <a:pt x="0" y="1308301"/>
                    <a:pt x="35121" y="1343385"/>
                    <a:pt x="78451" y="1343385"/>
                  </a:cubicBezTo>
                  <a:lnTo>
                    <a:pt x="1266340" y="1343385"/>
                  </a:lnTo>
                  <a:cubicBezTo>
                    <a:pt x="1309657" y="1343385"/>
                    <a:pt x="1344778" y="1308301"/>
                    <a:pt x="1344778" y="1265029"/>
                  </a:cubicBezTo>
                  <a:lnTo>
                    <a:pt x="1344778" y="78363"/>
                  </a:lnTo>
                  <a:cubicBezTo>
                    <a:pt x="1344778" y="35091"/>
                    <a:pt x="1309657" y="0"/>
                    <a:pt x="1266340"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3" name="Rectangle 12">
              <a:extLst>
                <a:ext uri="{FF2B5EF4-FFF2-40B4-BE49-F238E27FC236}">
                  <a16:creationId xmlns:a16="http://schemas.microsoft.com/office/drawing/2014/main" id="{AC4B06D7-0DE1-4DCD-8FFE-A973527ED010}"/>
                </a:ext>
              </a:extLst>
            </p:cNvPr>
            <p:cNvSpPr/>
            <p:nvPr/>
          </p:nvSpPr>
          <p:spPr>
            <a:xfrm>
              <a:off x="268955" y="243693"/>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2</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4" name="Rectangle 13">
              <a:extLst>
                <a:ext uri="{FF2B5EF4-FFF2-40B4-BE49-F238E27FC236}">
                  <a16:creationId xmlns:a16="http://schemas.microsoft.com/office/drawing/2014/main" id="{F543479B-9A1B-4B17-8021-6DE57DDE3694}"/>
                </a:ext>
              </a:extLst>
            </p:cNvPr>
            <p:cNvSpPr/>
            <p:nvPr/>
          </p:nvSpPr>
          <p:spPr>
            <a:xfrm>
              <a:off x="268955"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1</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5" name="Rectangle 14">
              <a:extLst>
                <a:ext uri="{FF2B5EF4-FFF2-40B4-BE49-F238E27FC236}">
                  <a16:creationId xmlns:a16="http://schemas.microsoft.com/office/drawing/2014/main" id="{CDD73B4D-E4D9-40CF-A49B-F0D0CB6B6518}"/>
                </a:ext>
              </a:extLst>
            </p:cNvPr>
            <p:cNvSpPr/>
            <p:nvPr/>
          </p:nvSpPr>
          <p:spPr>
            <a:xfrm>
              <a:off x="268955"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7</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6" name="Rectangle 15">
              <a:extLst>
                <a:ext uri="{FF2B5EF4-FFF2-40B4-BE49-F238E27FC236}">
                  <a16:creationId xmlns:a16="http://schemas.microsoft.com/office/drawing/2014/main" id="{BA0554D8-8AD0-4B9D-96CD-CF570F195542}"/>
                </a:ext>
              </a:extLst>
            </p:cNvPr>
            <p:cNvSpPr/>
            <p:nvPr/>
          </p:nvSpPr>
          <p:spPr>
            <a:xfrm>
              <a:off x="605152"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6</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7" name="Rectangle 16">
              <a:extLst>
                <a:ext uri="{FF2B5EF4-FFF2-40B4-BE49-F238E27FC236}">
                  <a16:creationId xmlns:a16="http://schemas.microsoft.com/office/drawing/2014/main" id="{74C76F0D-4561-4AFF-8975-7211A531A9D1}"/>
                </a:ext>
              </a:extLst>
            </p:cNvPr>
            <p:cNvSpPr/>
            <p:nvPr/>
          </p:nvSpPr>
          <p:spPr>
            <a:xfrm>
              <a:off x="605153" y="243693"/>
              <a:ext cx="620384"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8      3</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8" name="Rectangle 17">
              <a:extLst>
                <a:ext uri="{FF2B5EF4-FFF2-40B4-BE49-F238E27FC236}">
                  <a16:creationId xmlns:a16="http://schemas.microsoft.com/office/drawing/2014/main" id="{3190B516-BEDC-41EF-98FE-AA276978FACB}"/>
                </a:ext>
              </a:extLst>
            </p:cNvPr>
            <p:cNvSpPr/>
            <p:nvPr/>
          </p:nvSpPr>
          <p:spPr>
            <a:xfrm>
              <a:off x="941349"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4</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9" name="Rectangle 18">
              <a:extLst>
                <a:ext uri="{FF2B5EF4-FFF2-40B4-BE49-F238E27FC236}">
                  <a16:creationId xmlns:a16="http://schemas.microsoft.com/office/drawing/2014/main" id="{B6BFDEDA-0E02-4DA9-9D1A-A4F8D70994EA}"/>
                </a:ext>
              </a:extLst>
            </p:cNvPr>
            <p:cNvSpPr/>
            <p:nvPr/>
          </p:nvSpPr>
          <p:spPr>
            <a:xfrm>
              <a:off x="941349"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5</a:t>
              </a:r>
              <a:endParaRPr lang="en-US" sz="2800" dirty="0">
                <a:solidFill>
                  <a:srgbClr val="000000"/>
                </a:solidFill>
                <a:effectLst/>
                <a:latin typeface="Courier New" panose="02070309020205020404" pitchFamily="49" charset="0"/>
                <a:ea typeface="Courier New" panose="02070309020205020404" pitchFamily="49" charset="0"/>
              </a:endParaRPr>
            </a:p>
          </p:txBody>
        </p:sp>
      </p:grpSp>
      <p:graphicFrame>
        <p:nvGraphicFramePr>
          <p:cNvPr id="20" name="Table 19">
            <a:extLst>
              <a:ext uri="{FF2B5EF4-FFF2-40B4-BE49-F238E27FC236}">
                <a16:creationId xmlns:a16="http://schemas.microsoft.com/office/drawing/2014/main" id="{6BD982AB-96E3-4E18-8019-B6D5F63600B8}"/>
              </a:ext>
            </a:extLst>
          </p:cNvPr>
          <p:cNvGraphicFramePr>
            <a:graphicFrameLocks noGrp="1"/>
          </p:cNvGraphicFramePr>
          <p:nvPr>
            <p:extLst>
              <p:ext uri="{D42A27DB-BD31-4B8C-83A1-F6EECF244321}">
                <p14:modId xmlns:p14="http://schemas.microsoft.com/office/powerpoint/2010/main" val="2609566216"/>
              </p:ext>
            </p:extLst>
          </p:nvPr>
        </p:nvGraphicFramePr>
        <p:xfrm>
          <a:off x="2404091" y="620359"/>
          <a:ext cx="7106311" cy="498729"/>
        </p:xfrm>
        <a:graphic>
          <a:graphicData uri="http://schemas.openxmlformats.org/drawingml/2006/table">
            <a:tbl>
              <a:tblPr>
                <a:tableStyleId>{5C22544A-7EE6-4342-B048-85BDC9FD1C3A}</a:tableStyleId>
              </a:tblPr>
              <a:tblGrid>
                <a:gridCol w="7106311">
                  <a:extLst>
                    <a:ext uri="{9D8B030D-6E8A-4147-A177-3AD203B41FA5}">
                      <a16:colId xmlns:a16="http://schemas.microsoft.com/office/drawing/2014/main" val="1056395574"/>
                    </a:ext>
                  </a:extLst>
                </a:gridCol>
              </a:tblGrid>
              <a:tr h="0">
                <a:tc>
                  <a:txBody>
                    <a:bodyPr/>
                    <a:lstStyle/>
                    <a:p>
                      <a:pPr marL="0" marR="9525" algn="ctr">
                        <a:lnSpc>
                          <a:spcPct val="107000"/>
                        </a:lnSpc>
                        <a:spcBef>
                          <a:spcPts val="0"/>
                        </a:spcBef>
                        <a:spcAft>
                          <a:spcPts val="0"/>
                        </a:spcAft>
                      </a:pPr>
                      <a:r>
                        <a:rPr lang="en-US" sz="3200" b="0" dirty="0">
                          <a:effectLst/>
                          <a:latin typeface="+mn-lt"/>
                          <a:cs typeface="Times New Roman" panose="02020603050405020304" pitchFamily="18" charset="0"/>
                        </a:rPr>
                        <a:t>Example: The 8-puzzle: some properties</a:t>
                      </a:r>
                      <a:endParaRPr lang="en-US" sz="3200" b="0" dirty="0">
                        <a:solidFill>
                          <a:srgbClr val="000000"/>
                        </a:solidFill>
                        <a:effectLst/>
                        <a:latin typeface="+mn-lt"/>
                        <a:ea typeface="Courier New" panose="02070309020205020404" pitchFamily="49"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2459778331"/>
                  </a:ext>
                </a:extLst>
              </a:tr>
            </a:tbl>
          </a:graphicData>
        </a:graphic>
      </p:graphicFrame>
      <p:graphicFrame>
        <p:nvGraphicFramePr>
          <p:cNvPr id="21" name="Table 20">
            <a:extLst>
              <a:ext uri="{FF2B5EF4-FFF2-40B4-BE49-F238E27FC236}">
                <a16:creationId xmlns:a16="http://schemas.microsoft.com/office/drawing/2014/main" id="{4BF3D6C5-28B1-4C3D-86B8-92442CF6D7C1}"/>
              </a:ext>
            </a:extLst>
          </p:cNvPr>
          <p:cNvGraphicFramePr>
            <a:graphicFrameLocks noGrp="1"/>
          </p:cNvGraphicFramePr>
          <p:nvPr>
            <p:extLst>
              <p:ext uri="{D42A27DB-BD31-4B8C-83A1-F6EECF244321}">
                <p14:modId xmlns:p14="http://schemas.microsoft.com/office/powerpoint/2010/main" val="1427731436"/>
              </p:ext>
            </p:extLst>
          </p:nvPr>
        </p:nvGraphicFramePr>
        <p:xfrm>
          <a:off x="2513141" y="5100773"/>
          <a:ext cx="7662490" cy="1463040"/>
        </p:xfrm>
        <a:graphic>
          <a:graphicData uri="http://schemas.openxmlformats.org/drawingml/2006/table">
            <a:tbl>
              <a:tblPr>
                <a:tableStyleId>{5C22544A-7EE6-4342-B048-85BDC9FD1C3A}</a:tableStyleId>
              </a:tblPr>
              <a:tblGrid>
                <a:gridCol w="7662490">
                  <a:extLst>
                    <a:ext uri="{9D8B030D-6E8A-4147-A177-3AD203B41FA5}">
                      <a16:colId xmlns:a16="http://schemas.microsoft.com/office/drawing/2014/main" val="3999579604"/>
                    </a:ext>
                  </a:extLst>
                </a:gridCol>
              </a:tblGrid>
              <a:tr h="0">
                <a:tc>
                  <a:txBody>
                    <a:bodyPr/>
                    <a:lstStyle/>
                    <a:p>
                      <a:pPr marL="276860" marR="825500" algn="l">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It can be generalized to (n</a:t>
                      </a:r>
                      <a:r>
                        <a:rPr lang="en-US" sz="2400" baseline="30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− 1)-puzzle for n ≥ 3; e.g., </a:t>
                      </a:r>
                    </a:p>
                    <a:p>
                      <a:pPr marL="276860" marR="825500" algn="l">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8-puzzle   if n = 3; </a:t>
                      </a:r>
                    </a:p>
                    <a:p>
                      <a:pPr marL="276860" marR="825500" algn="l">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15-puzzle if n = 4; </a:t>
                      </a:r>
                    </a:p>
                    <a:p>
                      <a:pPr marL="276860" marR="825500" algn="l">
                        <a:lnSpc>
                          <a:spcPct val="100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24-puzzle if n = 5. </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txBody>
                  <a:tcPr marL="0" marR="0" marT="0" marB="0">
                    <a:solidFill>
                      <a:schemeClr val="bg1"/>
                    </a:solidFill>
                  </a:tcPr>
                </a:tc>
                <a:extLst>
                  <a:ext uri="{0D108BD9-81ED-4DB2-BD59-A6C34878D82A}">
                    <a16:rowId xmlns:a16="http://schemas.microsoft.com/office/drawing/2014/main" val="4092095478"/>
                  </a:ext>
                </a:extLst>
              </a:tr>
            </a:tbl>
          </a:graphicData>
        </a:graphic>
      </p:graphicFrame>
      <p:graphicFrame>
        <p:nvGraphicFramePr>
          <p:cNvPr id="22" name="Table 21">
            <a:extLst>
              <a:ext uri="{FF2B5EF4-FFF2-40B4-BE49-F238E27FC236}">
                <a16:creationId xmlns:a16="http://schemas.microsoft.com/office/drawing/2014/main" id="{B43BDA69-8BC9-46CE-8B58-EA2095402A56}"/>
              </a:ext>
            </a:extLst>
          </p:cNvPr>
          <p:cNvGraphicFramePr>
            <a:graphicFrameLocks noGrp="1"/>
          </p:cNvGraphicFramePr>
          <p:nvPr>
            <p:extLst>
              <p:ext uri="{D42A27DB-BD31-4B8C-83A1-F6EECF244321}">
                <p14:modId xmlns:p14="http://schemas.microsoft.com/office/powerpoint/2010/main" val="3398711927"/>
              </p:ext>
            </p:extLst>
          </p:nvPr>
        </p:nvGraphicFramePr>
        <p:xfrm>
          <a:off x="7494764" y="1970663"/>
          <a:ext cx="2416152" cy="2213320"/>
        </p:xfrm>
        <a:graphic>
          <a:graphicData uri="http://schemas.openxmlformats.org/drawingml/2006/table">
            <a:tbl>
              <a:tblPr firstRow="1" bandRow="1">
                <a:tableStyleId>{5C22544A-7EE6-4342-B048-85BDC9FD1C3A}</a:tableStyleId>
              </a:tblPr>
              <a:tblGrid>
                <a:gridCol w="604038">
                  <a:extLst>
                    <a:ext uri="{9D8B030D-6E8A-4147-A177-3AD203B41FA5}">
                      <a16:colId xmlns:a16="http://schemas.microsoft.com/office/drawing/2014/main" val="3008209843"/>
                    </a:ext>
                  </a:extLst>
                </a:gridCol>
                <a:gridCol w="604038">
                  <a:extLst>
                    <a:ext uri="{9D8B030D-6E8A-4147-A177-3AD203B41FA5}">
                      <a16:colId xmlns:a16="http://schemas.microsoft.com/office/drawing/2014/main" val="1259494472"/>
                    </a:ext>
                  </a:extLst>
                </a:gridCol>
                <a:gridCol w="604038">
                  <a:extLst>
                    <a:ext uri="{9D8B030D-6E8A-4147-A177-3AD203B41FA5}">
                      <a16:colId xmlns:a16="http://schemas.microsoft.com/office/drawing/2014/main" val="3596533985"/>
                    </a:ext>
                  </a:extLst>
                </a:gridCol>
                <a:gridCol w="604038">
                  <a:extLst>
                    <a:ext uri="{9D8B030D-6E8A-4147-A177-3AD203B41FA5}">
                      <a16:colId xmlns:a16="http://schemas.microsoft.com/office/drawing/2014/main" val="1650697629"/>
                    </a:ext>
                  </a:extLst>
                </a:gridCol>
              </a:tblGrid>
              <a:tr h="55333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5333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5333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r h="55333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6776674"/>
                  </a:ext>
                </a:extLst>
              </a:tr>
            </a:tbl>
          </a:graphicData>
        </a:graphic>
      </p:graphicFrame>
    </p:spTree>
    <p:extLst>
      <p:ext uri="{BB962C8B-B14F-4D97-AF65-F5344CB8AC3E}">
        <p14:creationId xmlns:p14="http://schemas.microsoft.com/office/powerpoint/2010/main" val="1960847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6FF20-C805-4982-A982-379BB262ADB3}"/>
              </a:ext>
            </a:extLst>
          </p:cNvPr>
          <p:cNvSpPr txBox="1"/>
          <p:nvPr/>
        </p:nvSpPr>
        <p:spPr>
          <a:xfrm>
            <a:off x="1693984" y="1182231"/>
            <a:ext cx="8804032" cy="4493538"/>
          </a:xfrm>
          <a:prstGeom prst="rect">
            <a:avLst/>
          </a:prstGeom>
          <a:noFill/>
        </p:spPr>
        <p:txBody>
          <a:bodyPr wrap="square">
            <a:spAutoFit/>
          </a:bodyPr>
          <a:lstStyle/>
          <a:p>
            <a:pPr marL="0" marR="0">
              <a:spcBef>
                <a:spcPts val="0"/>
              </a:spcBef>
              <a:spcAft>
                <a:spcPts val="1800"/>
              </a:spcAft>
            </a:pPr>
            <a:r>
              <a:rPr lang="en-US" sz="2400" b="1" dirty="0">
                <a:effectLst/>
                <a:latin typeface="Times New Roman" panose="02020603050405020304" pitchFamily="18" charset="0"/>
                <a:ea typeface="DengXian" panose="02010600030101010101" pitchFamily="2" charset="-122"/>
                <a:cs typeface="Times New Roman" panose="02020603050405020304" pitchFamily="18" charset="0"/>
              </a:rPr>
              <a:t>PERMUTATIONS and Combination</a:t>
            </a:r>
          </a:p>
          <a:p>
            <a:pPr marL="0" marR="0">
              <a:spcBef>
                <a:spcPts val="0"/>
              </a:spcBef>
              <a:spcAft>
                <a:spcPts val="1800"/>
              </a:spcAft>
            </a:pPr>
            <a:endParaRPr lang="en-US" sz="2400" b="1"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indent="-342900">
              <a:spcBef>
                <a:spcPts val="0"/>
              </a:spcBef>
              <a:spcAft>
                <a:spcPts val="12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A </a:t>
            </a: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permutation</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of size 𝑛 is </a:t>
            </a:r>
          </a:p>
          <a:p>
            <a:pPr marL="800100" lvl="1" indent="-342900">
              <a:spcAft>
                <a:spcPts val="12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a way of arranging the numbers between 1 and 𝑛. </a:t>
            </a:r>
          </a:p>
          <a:p>
            <a:pPr marL="800100" lvl="1" indent="-342900">
              <a:spcAft>
                <a:spcPts val="12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Each number must be used, and can only be used once. </a:t>
            </a:r>
          </a:p>
          <a:p>
            <a:pPr marL="342900" marR="0" indent="-342900">
              <a:spcBef>
                <a:spcPts val="0"/>
              </a:spcBef>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Permutation</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is number of ways of selection and arrangement of items in which </a:t>
            </a:r>
            <a:r>
              <a:rPr lang="en-US" sz="2400" i="1" dirty="0">
                <a:effectLst/>
                <a:latin typeface="Times New Roman" panose="02020603050405020304" pitchFamily="18" charset="0"/>
                <a:ea typeface="DengXian" panose="02010600030101010101" pitchFamily="2" charset="-122"/>
                <a:cs typeface="Times New Roman" panose="02020603050405020304" pitchFamily="18" charset="0"/>
              </a:rPr>
              <a:t>order matters</a:t>
            </a:r>
            <a:r>
              <a:rPr lang="en-US" sz="2400" i="1" dirty="0">
                <a:latin typeface="Times New Roman" panose="02020603050405020304" pitchFamily="18" charset="0"/>
                <a:ea typeface="DengXian" panose="02010600030101010101" pitchFamily="2" charset="-122"/>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indent="-342900">
              <a:spcBef>
                <a:spcPts val="0"/>
              </a:spcBef>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C</a:t>
            </a: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ombination</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is number of ways of selection of items in which </a:t>
            </a:r>
            <a:r>
              <a:rPr lang="en-US" sz="2400" i="1" dirty="0">
                <a:effectLst/>
                <a:latin typeface="Times New Roman" panose="02020603050405020304" pitchFamily="18" charset="0"/>
                <a:ea typeface="DengXian" panose="02010600030101010101" pitchFamily="2" charset="-122"/>
                <a:cs typeface="Times New Roman" panose="02020603050405020304" pitchFamily="18" charset="0"/>
              </a:rPr>
              <a:t>order does not matters</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a:t>
            </a:r>
          </a:p>
        </p:txBody>
      </p:sp>
    </p:spTree>
    <p:extLst>
      <p:ext uri="{BB962C8B-B14F-4D97-AF65-F5344CB8AC3E}">
        <p14:creationId xmlns:p14="http://schemas.microsoft.com/office/powerpoint/2010/main" val="29097444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666FF20-C805-4982-A982-379BB262ADB3}"/>
                  </a:ext>
                </a:extLst>
              </p:cNvPr>
              <p:cNvSpPr txBox="1"/>
              <p:nvPr/>
            </p:nvSpPr>
            <p:spPr>
              <a:xfrm>
                <a:off x="1148861" y="667298"/>
                <a:ext cx="9917724" cy="5608780"/>
              </a:xfrm>
              <a:prstGeom prst="rect">
                <a:avLst/>
              </a:prstGeom>
              <a:noFill/>
            </p:spPr>
            <p:txBody>
              <a:bodyPr wrap="square">
                <a:spAutoFit/>
              </a:bodyPr>
              <a:lstStyle/>
              <a:p>
                <a:pPr marL="0" marR="0">
                  <a:spcBef>
                    <a:spcPts val="0"/>
                  </a:spcBef>
                  <a:spcAft>
                    <a:spcPts val="1800"/>
                  </a:spcAft>
                </a:pPr>
                <a:r>
                  <a:rPr lang="en-US" sz="2400" b="1" dirty="0">
                    <a:effectLst/>
                    <a:latin typeface="Times New Roman" panose="02020603050405020304" pitchFamily="18" charset="0"/>
                    <a:ea typeface="DengXian" panose="02010600030101010101" pitchFamily="2" charset="-122"/>
                    <a:cs typeface="Times New Roman" panose="02020603050405020304" pitchFamily="18" charset="0"/>
                  </a:rPr>
                  <a:t>PERMUTATIONS and Combination</a:t>
                </a:r>
              </a:p>
              <a:p>
                <a:pPr marL="0" marR="0">
                  <a:spcBef>
                    <a:spcPts val="0"/>
                  </a:spcBef>
                  <a:spcAft>
                    <a:spcPts val="1800"/>
                  </a:spcAft>
                </a:pPr>
                <a:endParaRPr lang="en-US" sz="2400" b="1"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indent="-342900">
                  <a:lnSpc>
                    <a:spcPct val="150000"/>
                  </a:lnSpc>
                  <a:spcBef>
                    <a:spcPts val="0"/>
                  </a:spcBef>
                  <a:spcAft>
                    <a:spcPts val="1200"/>
                  </a:spcAft>
                  <a:buFont typeface="Arial" panose="020B0604020202020204" pitchFamily="34" charset="0"/>
                  <a:buChar char="•"/>
                </a:pPr>
                <a:r>
                  <a:rPr lang="en-US" sz="2400" dirty="0">
                    <a:latin typeface="Times New Roman" panose="02020603050405020304" pitchFamily="18" charset="0"/>
                    <a:ea typeface="DengXian" panose="02010600030101010101" pitchFamily="2" charset="-122"/>
                    <a:cs typeface="Times New Roman" panose="02020603050405020304" pitchFamily="18" charset="0"/>
                  </a:rPr>
                  <a:t>Let n be the total number of object in the set and r be the number of choosing objects from the set. </a:t>
                </a:r>
              </a:p>
              <a:p>
                <a:pPr marL="342900" marR="0" indent="-342900">
                  <a:lnSpc>
                    <a:spcPct val="150000"/>
                  </a:lnSpc>
                  <a:spcBef>
                    <a:spcPts val="0"/>
                  </a:spcBef>
                  <a:spcAft>
                    <a:spcPts val="1200"/>
                  </a:spcAft>
                  <a:buFont typeface="Arial" panose="020B0604020202020204" pitchFamily="34" charset="0"/>
                  <a:buChar char="•"/>
                </a:pPr>
                <a:r>
                  <a:rPr lang="en-US" sz="2400" dirty="0">
                    <a:latin typeface="Times New Roman" panose="02020603050405020304" pitchFamily="18" charset="0"/>
                    <a:ea typeface="DengXian" panose="02010600030101010101" pitchFamily="2" charset="-122"/>
                    <a:cs typeface="Times New Roman" panose="02020603050405020304" pitchFamily="18" charset="0"/>
                  </a:rPr>
                  <a:t>Then number of different </a:t>
                </a:r>
                <a:r>
                  <a:rPr lang="en-US" sz="24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rPr>
                  <a:t>permutations</a:t>
                </a:r>
                <a:r>
                  <a:rPr lang="en-US" sz="2400" dirty="0">
                    <a:latin typeface="Times New Roman" panose="02020603050405020304" pitchFamily="18" charset="0"/>
                    <a:ea typeface="DengXian" panose="02010600030101010101" pitchFamily="2" charset="-122"/>
                    <a:cs typeface="Times New Roman" panose="02020603050405020304" pitchFamily="18" charset="0"/>
                  </a:rPr>
                  <a:t> of n distinct objects take r at a time: 	 </a:t>
                </a:r>
                <a:r>
                  <a:rPr lang="en-US" sz="2400" baseline="-25000" dirty="0">
                    <a:latin typeface="Times New Roman" panose="02020603050405020304" pitchFamily="18" charset="0"/>
                    <a:ea typeface="DengXian" panose="02010600030101010101" pitchFamily="2" charset="-122"/>
                    <a:cs typeface="Times New Roman" panose="02020603050405020304" pitchFamily="18" charset="0"/>
                  </a:rPr>
                  <a:t>n</a:t>
                </a:r>
                <a:r>
                  <a:rPr lang="en-US" sz="2400" dirty="0">
                    <a:latin typeface="Times New Roman" panose="02020603050405020304" pitchFamily="18" charset="0"/>
                    <a:ea typeface="DengXian" panose="02010600030101010101" pitchFamily="2" charset="-122"/>
                    <a:cs typeface="Times New Roman" panose="02020603050405020304" pitchFamily="18" charset="0"/>
                  </a:rPr>
                  <a:t>P</a:t>
                </a:r>
                <a:r>
                  <a:rPr lang="en-US" sz="2400" baseline="-25000" dirty="0">
                    <a:latin typeface="Times New Roman" panose="02020603050405020304" pitchFamily="18" charset="0"/>
                    <a:ea typeface="DengXian" panose="02010600030101010101" pitchFamily="2" charset="-122"/>
                    <a:cs typeface="Times New Roman" panose="02020603050405020304" pitchFamily="18" charset="0"/>
                  </a:rPr>
                  <a:t>r</a:t>
                </a:r>
                <a:r>
                  <a:rPr lang="en-US" sz="2400" dirty="0">
                    <a:latin typeface="Times New Roman" panose="02020603050405020304" pitchFamily="18" charset="0"/>
                    <a:ea typeface="DengXian" panose="02010600030101010101" pitchFamily="2" charset="-122"/>
                    <a:cs typeface="Times New Roman" panose="02020603050405020304" pitchFamily="18" charset="0"/>
                  </a:rPr>
                  <a:t>   = P(n, r) = </a:t>
                </a:r>
                <a14:m>
                  <m:oMath xmlns:m="http://schemas.openxmlformats.org/officeDocument/2006/math">
                    <m:f>
                      <m:fPr>
                        <m:ctrlPr>
                          <a:rPr lang="en-US" sz="2400" i="1" smtClean="0">
                            <a:latin typeface="Cambria Math" panose="02040503050406030204" pitchFamily="18" charset="0"/>
                            <a:ea typeface="DengXia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num>
                      <m:den>
                        <m:d>
                          <m:dPr>
                            <m:ctrlPr>
                              <a:rPr lang="en-US" sz="2400" b="0" i="1" smtClean="0">
                                <a:latin typeface="Cambria Math" panose="02040503050406030204" pitchFamily="18" charset="0"/>
                                <a:ea typeface="DengXian" panose="02010600030101010101" pitchFamily="2" charset="-122"/>
                                <a:cs typeface="Times New Roman" panose="02020603050405020304" pitchFamily="18" charset="0"/>
                              </a:rPr>
                            </m:ctrlPr>
                          </m:dPr>
                          <m:e>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𝑟</m:t>
                            </m:r>
                          </m:e>
                        </m:d>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den>
                    </m:f>
                    <m:r>
                      <a:rPr lang="en-US" sz="2400" b="0" i="1" smtClean="0">
                        <a:latin typeface="Cambria Math" panose="02040503050406030204" pitchFamily="18" charset="0"/>
                        <a:ea typeface="DengXian" panose="02010600030101010101" pitchFamily="2" charset="-122"/>
                        <a:cs typeface="Times New Roman" panose="02020603050405020304" pitchFamily="18" charset="0"/>
                      </a:rPr>
                      <m:t>  </m:t>
                    </m:r>
                  </m:oMath>
                </a14:m>
                <a:r>
                  <a:rPr lang="en-US" sz="2400" dirty="0">
                    <a:latin typeface="Times New Roman" panose="02020603050405020304" pitchFamily="18" charset="0"/>
                    <a:ea typeface="DengXian" panose="02010600030101010101" pitchFamily="2" charset="-122"/>
                    <a:cs typeface="Times New Roman" panose="02020603050405020304" pitchFamily="18" charset="0"/>
                  </a:rPr>
                  <a:t> (order matters and repetition not allowed)</a:t>
                </a:r>
              </a:p>
              <a:p>
                <a:pPr marL="342900" marR="0" indent="-342900">
                  <a:lnSpc>
                    <a:spcPct val="150000"/>
                  </a:lnSpc>
                  <a:spcBef>
                    <a:spcPts val="0"/>
                  </a:spcBef>
                  <a:spcAft>
                    <a:spcPts val="12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Number of different </a:t>
                </a: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combinations</a:t>
                </a: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of n distinct objects take r at a time:</a:t>
                </a:r>
              </a:p>
              <a:p>
                <a:pPr marR="0">
                  <a:lnSpc>
                    <a:spcPct val="150000"/>
                  </a:lnSpc>
                  <a:spcBef>
                    <a:spcPts val="0"/>
                  </a:spcBef>
                  <a:spcAft>
                    <a:spcPts val="12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400" baseline="-25000" dirty="0" err="1">
                    <a:latin typeface="Times New Roman" panose="02020603050405020304" pitchFamily="18" charset="0"/>
                    <a:ea typeface="DengXian" panose="02010600030101010101" pitchFamily="2" charset="-122"/>
                    <a:cs typeface="Times New Roman" panose="02020603050405020304" pitchFamily="18" charset="0"/>
                  </a:rPr>
                  <a:t>n</a:t>
                </a:r>
                <a:r>
                  <a:rPr lang="en-US" sz="2400" dirty="0" err="1">
                    <a:latin typeface="Times New Roman" panose="02020603050405020304" pitchFamily="18" charset="0"/>
                    <a:ea typeface="DengXian" panose="02010600030101010101" pitchFamily="2" charset="-122"/>
                    <a:cs typeface="Times New Roman" panose="02020603050405020304" pitchFamily="18" charset="0"/>
                  </a:rPr>
                  <a:t>C</a:t>
                </a:r>
                <a:r>
                  <a:rPr lang="en-US" sz="2400" baseline="-25000" dirty="0" err="1">
                    <a:latin typeface="Times New Roman" panose="02020603050405020304" pitchFamily="18" charset="0"/>
                    <a:ea typeface="DengXian" panose="02010600030101010101" pitchFamily="2" charset="-122"/>
                    <a:cs typeface="Times New Roman" panose="02020603050405020304" pitchFamily="18" charset="0"/>
                  </a:rPr>
                  <a:t>r</a:t>
                </a:r>
                <a:r>
                  <a:rPr lang="en-US" sz="2400" dirty="0">
                    <a:latin typeface="Times New Roman" panose="02020603050405020304" pitchFamily="18" charset="0"/>
                    <a:ea typeface="DengXian" panose="02010600030101010101" pitchFamily="2" charset="-122"/>
                    <a:cs typeface="Times New Roman" panose="02020603050405020304" pitchFamily="18" charset="0"/>
                  </a:rPr>
                  <a:t>   = C(n, r) = </a:t>
                </a:r>
                <a14:m>
                  <m:oMath xmlns:m="http://schemas.openxmlformats.org/officeDocument/2006/math">
                    <m:f>
                      <m:fPr>
                        <m:ctrlPr>
                          <a:rPr lang="en-US" sz="2400" i="1" smtClean="0">
                            <a:latin typeface="Cambria Math" panose="02040503050406030204" pitchFamily="18" charset="0"/>
                            <a:ea typeface="DengXia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num>
                      <m:den>
                        <m:d>
                          <m:dPr>
                            <m:ctrlPr>
                              <a:rPr lang="en-US" sz="2400" b="0" i="1" smtClean="0">
                                <a:latin typeface="Cambria Math" panose="02040503050406030204" pitchFamily="18" charset="0"/>
                                <a:ea typeface="DengXian" panose="02010600030101010101" pitchFamily="2" charset="-122"/>
                                <a:cs typeface="Times New Roman" panose="02020603050405020304" pitchFamily="18" charset="0"/>
                              </a:rPr>
                            </m:ctrlPr>
                          </m:dPr>
                          <m:e>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𝑟</m:t>
                            </m:r>
                          </m:e>
                        </m:d>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𝑟</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den>
                    </m:f>
                    <m:r>
                      <a:rPr lang="en-US" sz="2400" b="0" i="1" smtClean="0">
                        <a:latin typeface="Cambria Math" panose="02040503050406030204" pitchFamily="18" charset="0"/>
                        <a:ea typeface="DengXian" panose="02010600030101010101" pitchFamily="2" charset="-122"/>
                        <a:cs typeface="Times New Roman" panose="02020603050405020304" pitchFamily="18" charset="0"/>
                      </a:rPr>
                      <m:t> </m:t>
                    </m:r>
                  </m:oMath>
                </a14:m>
                <a:r>
                  <a:rPr lang="en-US" sz="2400" dirty="0">
                    <a:latin typeface="Times New Roman" panose="02020603050405020304" pitchFamily="18" charset="0"/>
                    <a:ea typeface="DengXian" panose="02010600030101010101" pitchFamily="2" charset="-122"/>
                    <a:cs typeface="Times New Roman" panose="02020603050405020304" pitchFamily="18" charset="0"/>
                  </a:rPr>
                  <a:t>(order not matters and repetition not allowed).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666FF20-C805-4982-A982-379BB262ADB3}"/>
                  </a:ext>
                </a:extLst>
              </p:cNvPr>
              <p:cNvSpPr txBox="1">
                <a:spLocks noRot="1" noChangeAspect="1" noMove="1" noResize="1" noEditPoints="1" noAdjustHandles="1" noChangeArrowheads="1" noChangeShapeType="1" noTextEdit="1"/>
              </p:cNvSpPr>
              <p:nvPr/>
            </p:nvSpPr>
            <p:spPr>
              <a:xfrm>
                <a:off x="1148861" y="667298"/>
                <a:ext cx="9917724" cy="5608780"/>
              </a:xfrm>
              <a:prstGeom prst="rect">
                <a:avLst/>
              </a:prstGeom>
              <a:blipFill>
                <a:blip r:embed="rId2"/>
                <a:stretch>
                  <a:fillRect l="-922" t="-869"/>
                </a:stretch>
              </a:blipFill>
            </p:spPr>
            <p:txBody>
              <a:bodyPr/>
              <a:lstStyle/>
              <a:p>
                <a:r>
                  <a:rPr lang="en-US">
                    <a:noFill/>
                  </a:rPr>
                  <a:t> </a:t>
                </a:r>
              </a:p>
            </p:txBody>
          </p:sp>
        </mc:Fallback>
      </mc:AlternateContent>
    </p:spTree>
    <p:extLst>
      <p:ext uri="{BB962C8B-B14F-4D97-AF65-F5344CB8AC3E}">
        <p14:creationId xmlns:p14="http://schemas.microsoft.com/office/powerpoint/2010/main" val="14495983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147CEC53-FDF6-4C64-9835-E1F2F268B375}"/>
              </a:ext>
            </a:extLst>
          </p:cNvPr>
          <p:cNvGraphicFramePr>
            <a:graphicFrameLocks noGrp="1"/>
          </p:cNvGraphicFramePr>
          <p:nvPr>
            <p:extLst>
              <p:ext uri="{D42A27DB-BD31-4B8C-83A1-F6EECF244321}">
                <p14:modId xmlns:p14="http://schemas.microsoft.com/office/powerpoint/2010/main" val="2165818887"/>
              </p:ext>
            </p:extLst>
          </p:nvPr>
        </p:nvGraphicFramePr>
        <p:xfrm>
          <a:off x="1219200" y="801727"/>
          <a:ext cx="10117014" cy="5486400"/>
        </p:xfrm>
        <a:graphic>
          <a:graphicData uri="http://schemas.openxmlformats.org/drawingml/2006/table">
            <a:tbl>
              <a:tblPr firstRow="1" bandRow="1">
                <a:tableStyleId>{5C22544A-7EE6-4342-B048-85BDC9FD1C3A}</a:tableStyleId>
              </a:tblPr>
              <a:tblGrid>
                <a:gridCol w="1353715">
                  <a:extLst>
                    <a:ext uri="{9D8B030D-6E8A-4147-A177-3AD203B41FA5}">
                      <a16:colId xmlns:a16="http://schemas.microsoft.com/office/drawing/2014/main" val="1836448479"/>
                    </a:ext>
                  </a:extLst>
                </a:gridCol>
                <a:gridCol w="1189244">
                  <a:extLst>
                    <a:ext uri="{9D8B030D-6E8A-4147-A177-3AD203B41FA5}">
                      <a16:colId xmlns:a16="http://schemas.microsoft.com/office/drawing/2014/main" val="1769850821"/>
                    </a:ext>
                  </a:extLst>
                </a:gridCol>
                <a:gridCol w="1524949">
                  <a:extLst>
                    <a:ext uri="{9D8B030D-6E8A-4147-A177-3AD203B41FA5}">
                      <a16:colId xmlns:a16="http://schemas.microsoft.com/office/drawing/2014/main" val="3659366950"/>
                    </a:ext>
                  </a:extLst>
                </a:gridCol>
                <a:gridCol w="6049106">
                  <a:extLst>
                    <a:ext uri="{9D8B030D-6E8A-4147-A177-3AD203B41FA5}">
                      <a16:colId xmlns:a16="http://schemas.microsoft.com/office/drawing/2014/main" val="2506623041"/>
                    </a:ext>
                  </a:extLst>
                </a:gridCol>
              </a:tblGrid>
              <a:tr h="370840">
                <a:tc gridSpan="4">
                  <a:txBody>
                    <a:bodyPr/>
                    <a:lstStyle/>
                    <a:p>
                      <a:r>
                        <a:rPr lang="en-US" sz="2400" b="0" dirty="0">
                          <a:solidFill>
                            <a:schemeClr val="tx1"/>
                          </a:solidFill>
                          <a:latin typeface="Times New Roman" panose="02020603050405020304" pitchFamily="18" charset="0"/>
                          <a:cs typeface="Times New Roman" panose="02020603050405020304" pitchFamily="18" charset="0"/>
                        </a:rPr>
                        <a:t>Permutation(number, </a:t>
                      </a:r>
                      <a:r>
                        <a:rPr lang="en-US" sz="2400" b="0" dirty="0" err="1">
                          <a:solidFill>
                            <a:schemeClr val="tx1"/>
                          </a:solidFill>
                          <a:latin typeface="Times New Roman" panose="02020603050405020304" pitchFamily="18" charset="0"/>
                          <a:cs typeface="Times New Roman" panose="02020603050405020304" pitchFamily="18" charset="0"/>
                        </a:rPr>
                        <a:t>number_chosen</a:t>
                      </a:r>
                      <a:r>
                        <a:rPr lang="en-US" sz="24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05104930"/>
                  </a:ext>
                </a:extLst>
              </a:tr>
              <a:tr h="370840">
                <a:tc gridSpan="4">
                  <a:txBody>
                    <a:bodyPr/>
                    <a:lstStyle/>
                    <a:p>
                      <a:r>
                        <a:rPr lang="en-US" sz="2400" b="0" dirty="0">
                          <a:solidFill>
                            <a:schemeClr val="tx1"/>
                          </a:solidFill>
                          <a:latin typeface="Times New Roman" panose="02020603050405020304" pitchFamily="18" charset="0"/>
                          <a:cs typeface="Times New Roman" panose="02020603050405020304" pitchFamily="18" charset="0"/>
                        </a:rPr>
                        <a:t>Get number of permutations with repetitions NOT allowed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2848296"/>
                  </a:ext>
                </a:extLst>
              </a:tr>
              <a:tr h="370840">
                <a:tc gridSpan="4">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057330"/>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Chosen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Result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4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520947"/>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 possible permutations in group of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7952907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 possible permutations in group of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028078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10*9*8 possible permutations in group of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2957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5040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10*9*8*7 possible permutations in group of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515359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30240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10*9*8*7*6 </a:t>
                      </a:r>
                      <a:r>
                        <a:rPr lang="en-US" sz="2000" b="0" dirty="0">
                          <a:solidFill>
                            <a:schemeClr val="tx1"/>
                          </a:solidFill>
                          <a:latin typeface="Times New Roman" panose="02020603050405020304" pitchFamily="18" charset="0"/>
                          <a:cs typeface="Times New Roman" panose="02020603050405020304" pitchFamily="18" charset="0"/>
                        </a:rPr>
                        <a:t>possible permutations in group of 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690046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10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151200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latin typeface="Times New Roman" panose="02020603050405020304" pitchFamily="18" charset="0"/>
                          <a:cs typeface="Times New Roman" panose="02020603050405020304" pitchFamily="18" charset="0"/>
                        </a:rPr>
                        <a:t>10*9*8*7*6*5 </a:t>
                      </a:r>
                      <a:r>
                        <a:rPr lang="en-US" sz="2000" b="0" dirty="0">
                          <a:solidFill>
                            <a:schemeClr val="tx1"/>
                          </a:solidFill>
                          <a:latin typeface="Times New Roman" panose="02020603050405020304" pitchFamily="18" charset="0"/>
                          <a:cs typeface="Times New Roman" panose="02020603050405020304" pitchFamily="18" charset="0"/>
                        </a:rPr>
                        <a:t>possible permutations in group of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104643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604800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604,800 possible permutations in group of 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1891512"/>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1814400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1,814,400 possible permutations in group of 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6039389"/>
                  </a:ext>
                </a:extLst>
              </a:tr>
            </a:tbl>
          </a:graphicData>
        </a:graphic>
      </p:graphicFrame>
    </p:spTree>
    <p:extLst>
      <p:ext uri="{BB962C8B-B14F-4D97-AF65-F5344CB8AC3E}">
        <p14:creationId xmlns:p14="http://schemas.microsoft.com/office/powerpoint/2010/main" val="42611801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97E5C63-3B7B-4EB1-9D47-710620B242F5}"/>
                  </a:ext>
                </a:extLst>
              </p:cNvPr>
              <p:cNvSpPr txBox="1"/>
              <p:nvPr/>
            </p:nvSpPr>
            <p:spPr>
              <a:xfrm>
                <a:off x="1594338" y="1172308"/>
                <a:ext cx="9507416" cy="5294783"/>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Generate Permutation(3, 3) on {A, B, C} which is 6.</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[ABC]</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A[BC]                     B[CA]		      C[AB]</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AB[C]      AC[B]	BC[A]      BA[C]      CA[B]      CB[A]</a:t>
                </a: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Since order matters, then </a:t>
                </a:r>
                <a:r>
                  <a:rPr lang="en-US" sz="2400" baseline="-25000" dirty="0">
                    <a:latin typeface="Times New Roman" panose="02020603050405020304" pitchFamily="18" charset="0"/>
                    <a:ea typeface="DengXian" panose="02010600030101010101" pitchFamily="2" charset="-122"/>
                    <a:cs typeface="Times New Roman" panose="02020603050405020304" pitchFamily="18" charset="0"/>
                  </a:rPr>
                  <a:t>n</a:t>
                </a:r>
                <a:r>
                  <a:rPr lang="en-US" sz="2400" dirty="0">
                    <a:latin typeface="Times New Roman" panose="02020603050405020304" pitchFamily="18" charset="0"/>
                    <a:ea typeface="DengXian" panose="02010600030101010101" pitchFamily="2" charset="-122"/>
                    <a:cs typeface="Times New Roman" panose="02020603050405020304" pitchFamily="18" charset="0"/>
                  </a:rPr>
                  <a:t>P</a:t>
                </a:r>
                <a:r>
                  <a:rPr lang="en-US" sz="2400" baseline="-25000" dirty="0">
                    <a:latin typeface="Times New Roman" panose="02020603050405020304" pitchFamily="18" charset="0"/>
                    <a:ea typeface="DengXian" panose="02010600030101010101" pitchFamily="2" charset="-122"/>
                    <a:cs typeface="Times New Roman" panose="02020603050405020304" pitchFamily="18" charset="0"/>
                  </a:rPr>
                  <a:t>r</a:t>
                </a:r>
                <a:r>
                  <a:rPr lang="en-US" sz="2400" dirty="0">
                    <a:latin typeface="Times New Roman" panose="02020603050405020304" pitchFamily="18" charset="0"/>
                    <a:ea typeface="DengXian" panose="02010600030101010101" pitchFamily="2" charset="-122"/>
                    <a:cs typeface="Times New Roman" panose="02020603050405020304" pitchFamily="18" charset="0"/>
                  </a:rPr>
                  <a:t>   = P(n, r) = P(3, 3) = </a:t>
                </a:r>
                <a14:m>
                  <m:oMath xmlns:m="http://schemas.openxmlformats.org/officeDocument/2006/math">
                    <m:f>
                      <m:fPr>
                        <m:ctrlPr>
                          <a:rPr lang="en-US" sz="2400" i="1" smtClean="0">
                            <a:latin typeface="Cambria Math" panose="02040503050406030204" pitchFamily="18" charset="0"/>
                            <a:ea typeface="DengXia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DengXian" panose="02010600030101010101" pitchFamily="2" charset="-122"/>
                            <a:cs typeface="Times New Roman" panose="02020603050405020304" pitchFamily="18" charset="0"/>
                          </a:rPr>
                          <m:t>3!</m:t>
                        </m:r>
                      </m:num>
                      <m:den>
                        <m:d>
                          <m:dPr>
                            <m:ctrlPr>
                              <a:rPr lang="en-US" sz="2400" b="0" i="1" smtClean="0">
                                <a:latin typeface="Cambria Math" panose="02040503050406030204" pitchFamily="18" charset="0"/>
                                <a:ea typeface="DengXian" panose="02010600030101010101" pitchFamily="2" charset="-122"/>
                                <a:cs typeface="Times New Roman" panose="02020603050405020304" pitchFamily="18" charset="0"/>
                              </a:rPr>
                            </m:ctrlPr>
                          </m:dPr>
                          <m:e>
                            <m:r>
                              <a:rPr lang="en-US" sz="2400" b="0" i="1" smtClean="0">
                                <a:latin typeface="Cambria Math" panose="02040503050406030204" pitchFamily="18" charset="0"/>
                                <a:ea typeface="DengXian" panose="02010600030101010101" pitchFamily="2" charset="-122"/>
                                <a:cs typeface="Times New Roman" panose="02020603050405020304" pitchFamily="18" charset="0"/>
                              </a:rPr>
                              <m:t>3−3</m:t>
                            </m:r>
                          </m:e>
                        </m:d>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den>
                    </m:f>
                    <m:r>
                      <a:rPr lang="en-US" sz="2400" b="0" i="1" smtClean="0">
                        <a:latin typeface="Cambria Math" panose="02040503050406030204" pitchFamily="18" charset="0"/>
                        <a:ea typeface="DengXian" panose="02010600030101010101" pitchFamily="2" charset="-122"/>
                        <a:cs typeface="Times New Roman" panose="02020603050405020304" pitchFamily="18" charset="0"/>
                      </a:rPr>
                      <m:t> </m:t>
                    </m:r>
                  </m:oMath>
                </a14:m>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latin typeface="Cambria Math" panose="02040503050406030204" pitchFamily="18" charset="0"/>
                            <a:ea typeface="DengXian" panose="02010600030101010101" pitchFamily="2" charset="-122"/>
                            <a:cs typeface="Times New Roman" panose="02020603050405020304" pitchFamily="18" charset="0"/>
                          </a:rPr>
                        </m:ctrlPr>
                      </m:fPr>
                      <m:num>
                        <m:r>
                          <a:rPr lang="en-US" sz="2400" i="1">
                            <a:latin typeface="Cambria Math" panose="02040503050406030204" pitchFamily="18" charset="0"/>
                            <a:ea typeface="DengXian" panose="02010600030101010101" pitchFamily="2" charset="-122"/>
                            <a:cs typeface="Times New Roman" panose="02020603050405020304" pitchFamily="18" charset="0"/>
                          </a:rPr>
                          <m:t>3!</m:t>
                        </m:r>
                      </m:num>
                      <m:den>
                        <m:d>
                          <m:dPr>
                            <m:ctrlPr>
                              <a:rPr lang="en-US" sz="2400" i="1">
                                <a:latin typeface="Cambria Math" panose="02040503050406030204" pitchFamily="18" charset="0"/>
                                <a:ea typeface="DengXian" panose="02010600030101010101" pitchFamily="2" charset="-122"/>
                                <a:cs typeface="Times New Roman" panose="02020603050405020304" pitchFamily="18" charset="0"/>
                              </a:rPr>
                            </m:ctrlPr>
                          </m:dPr>
                          <m:e>
                            <m:r>
                              <a:rPr lang="en-US" sz="2400" b="0" i="1" smtClean="0">
                                <a:latin typeface="Cambria Math" panose="02040503050406030204" pitchFamily="18" charset="0"/>
                                <a:ea typeface="DengXian" panose="02010600030101010101" pitchFamily="2" charset="-122"/>
                                <a:cs typeface="Times New Roman" panose="02020603050405020304" pitchFamily="18" charset="0"/>
                              </a:rPr>
                              <m:t>0</m:t>
                            </m:r>
                          </m:e>
                        </m:d>
                        <m:r>
                          <a:rPr lang="en-US" sz="2400" i="1">
                            <a:latin typeface="Cambria Math" panose="02040503050406030204" pitchFamily="18" charset="0"/>
                            <a:ea typeface="DengXian" panose="02010600030101010101" pitchFamily="2" charset="-122"/>
                            <a:cs typeface="Times New Roman" panose="02020603050405020304" pitchFamily="18" charset="0"/>
                          </a:rPr>
                          <m:t>!</m:t>
                        </m:r>
                      </m:den>
                    </m:f>
                  </m:oMath>
                </a14:m>
                <a:r>
                  <a:rPr lang="en-US" sz="2400" dirty="0">
                    <a:solidFill>
                      <a:srgbClr val="0000FF"/>
                    </a:solidFill>
                    <a:latin typeface="Times New Roman" panose="02020603050405020304" pitchFamily="18" charset="0"/>
                    <a:cs typeface="Times New Roman" panose="02020603050405020304" pitchFamily="18" charset="0"/>
                  </a:rPr>
                  <a:t> = 3! = 6.</a:t>
                </a:r>
              </a:p>
              <a:p>
                <a:r>
                  <a:rPr lang="en-US" sz="2400" dirty="0">
                    <a:solidFill>
                      <a:srgbClr val="0000FF"/>
                    </a:solidFill>
                    <a:latin typeface="Times New Roman" panose="02020603050405020304" pitchFamily="18" charset="0"/>
                    <a:cs typeface="Times New Roman" panose="02020603050405020304" pitchFamily="18" charset="0"/>
                  </a:rPr>
                  <a:t>Since order does not matter, then </a:t>
                </a:r>
                <a:r>
                  <a:rPr lang="en-US" sz="2400" baseline="-25000" dirty="0" err="1">
                    <a:latin typeface="Times New Roman" panose="02020603050405020304" pitchFamily="18" charset="0"/>
                    <a:ea typeface="DengXian" panose="02010600030101010101" pitchFamily="2" charset="-122"/>
                    <a:cs typeface="Times New Roman" panose="02020603050405020304" pitchFamily="18" charset="0"/>
                  </a:rPr>
                  <a:t>n</a:t>
                </a:r>
                <a:r>
                  <a:rPr lang="en-US" sz="2400" dirty="0" err="1">
                    <a:latin typeface="Times New Roman" panose="02020603050405020304" pitchFamily="18" charset="0"/>
                    <a:ea typeface="DengXian" panose="02010600030101010101" pitchFamily="2" charset="-122"/>
                    <a:cs typeface="Times New Roman" panose="02020603050405020304" pitchFamily="18" charset="0"/>
                  </a:rPr>
                  <a:t>C</a:t>
                </a:r>
                <a:r>
                  <a:rPr lang="en-US" sz="2400" baseline="-25000" dirty="0" err="1">
                    <a:latin typeface="Times New Roman" panose="02020603050405020304" pitchFamily="18" charset="0"/>
                    <a:ea typeface="DengXian" panose="02010600030101010101" pitchFamily="2" charset="-122"/>
                    <a:cs typeface="Times New Roman" panose="02020603050405020304" pitchFamily="18" charset="0"/>
                  </a:rPr>
                  <a:t>r</a:t>
                </a:r>
                <a:r>
                  <a:rPr lang="en-US" sz="2400" dirty="0">
                    <a:latin typeface="Times New Roman" panose="02020603050405020304" pitchFamily="18" charset="0"/>
                    <a:ea typeface="DengXian" panose="02010600030101010101" pitchFamily="2" charset="-122"/>
                    <a:cs typeface="Times New Roman" panose="02020603050405020304" pitchFamily="18" charset="0"/>
                  </a:rPr>
                  <a:t>   = C(n, r) = C(3, 3) = </a:t>
                </a:r>
                <a14:m>
                  <m:oMath xmlns:m="http://schemas.openxmlformats.org/officeDocument/2006/math">
                    <m:f>
                      <m:fPr>
                        <m:ctrlPr>
                          <a:rPr lang="en-US" sz="2400" i="1" smtClean="0">
                            <a:latin typeface="Cambria Math" panose="02040503050406030204" pitchFamily="18" charset="0"/>
                            <a:ea typeface="DengXian" panose="02010600030101010101" pitchFamily="2" charset="-122"/>
                            <a:cs typeface="Times New Roman" panose="02020603050405020304" pitchFamily="18" charset="0"/>
                          </a:rPr>
                        </m:ctrlPr>
                      </m:fPr>
                      <m:num>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num>
                      <m:den>
                        <m:d>
                          <m:dPr>
                            <m:ctrlPr>
                              <a:rPr lang="en-US" sz="2400" b="0" i="1" smtClean="0">
                                <a:latin typeface="Cambria Math" panose="02040503050406030204" pitchFamily="18" charset="0"/>
                                <a:ea typeface="DengXian" panose="02010600030101010101" pitchFamily="2" charset="-122"/>
                                <a:cs typeface="Times New Roman" panose="02020603050405020304" pitchFamily="18" charset="0"/>
                              </a:rPr>
                            </m:ctrlPr>
                          </m:dPr>
                          <m:e>
                            <m:r>
                              <a:rPr lang="en-US" sz="2400" b="0" i="1" smtClean="0">
                                <a:latin typeface="Cambria Math" panose="02040503050406030204" pitchFamily="18" charset="0"/>
                                <a:ea typeface="DengXian" panose="02010600030101010101" pitchFamily="2" charset="-122"/>
                                <a:cs typeface="Times New Roman" panose="02020603050405020304" pitchFamily="18" charset="0"/>
                              </a:rPr>
                              <m:t>𝑛</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𝑟</m:t>
                            </m:r>
                          </m:e>
                        </m:d>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𝑟</m:t>
                        </m:r>
                        <m:r>
                          <a:rPr lang="en-US" sz="2400" b="0" i="1" smtClean="0">
                            <a:latin typeface="Cambria Math" panose="02040503050406030204" pitchFamily="18" charset="0"/>
                            <a:ea typeface="DengXian" panose="02010600030101010101" pitchFamily="2" charset="-122"/>
                            <a:cs typeface="Times New Roman" panose="02020603050405020304" pitchFamily="18" charset="0"/>
                          </a:rPr>
                          <m:t>!</m:t>
                        </m:r>
                      </m:den>
                    </m:f>
                    <m:r>
                      <a:rPr lang="en-US" sz="2400" b="0" i="1" smtClean="0">
                        <a:latin typeface="Cambria Math" panose="02040503050406030204" pitchFamily="18" charset="0"/>
                        <a:ea typeface="DengXian" panose="02010600030101010101" pitchFamily="2" charset="-122"/>
                        <a:cs typeface="Times New Roman" panose="02020603050405020304" pitchFamily="18" charset="0"/>
                      </a:rPr>
                      <m:t> </m:t>
                    </m:r>
                  </m:oMath>
                </a14:m>
                <a:r>
                  <a:rPr lang="en-US" sz="2400" dirty="0">
                    <a:latin typeface="Times New Roman" panose="02020603050405020304" pitchFamily="18" charset="0"/>
                    <a:ea typeface="DengXian" panose="02010600030101010101" pitchFamily="2" charset="-122"/>
                    <a:cs typeface="Times New Roman" panose="02020603050405020304" pitchFamily="18" charset="0"/>
                  </a:rPr>
                  <a:t>= 1.</a:t>
                </a:r>
                <a:endParaRPr lang="en-US" sz="2400" dirty="0">
                  <a:solidFill>
                    <a:srgbClr val="0000FF"/>
                  </a:solidFill>
                  <a:latin typeface="Times New Roman" panose="02020603050405020304" pitchFamily="18" charset="0"/>
                  <a:cs typeface="Times New Roman" panose="02020603050405020304" pitchFamily="18" charset="0"/>
                </a:endParaRPr>
              </a:p>
            </p:txBody>
          </p:sp>
        </mc:Choice>
        <mc:Fallback xmlns="">
          <p:sp>
            <p:nvSpPr>
              <p:cNvPr id="2" name="TextBox 1">
                <a:extLst>
                  <a:ext uri="{FF2B5EF4-FFF2-40B4-BE49-F238E27FC236}">
                    <a16:creationId xmlns:a16="http://schemas.microsoft.com/office/drawing/2014/main" id="{997E5C63-3B7B-4EB1-9D47-710620B242F5}"/>
                  </a:ext>
                </a:extLst>
              </p:cNvPr>
              <p:cNvSpPr txBox="1">
                <a:spLocks noRot="1" noChangeAspect="1" noMove="1" noResize="1" noEditPoints="1" noAdjustHandles="1" noChangeArrowheads="1" noChangeShapeType="1" noTextEdit="1"/>
              </p:cNvSpPr>
              <p:nvPr/>
            </p:nvSpPr>
            <p:spPr>
              <a:xfrm>
                <a:off x="1594338" y="1172308"/>
                <a:ext cx="9507416" cy="5294783"/>
              </a:xfrm>
              <a:prstGeom prst="rect">
                <a:avLst/>
              </a:prstGeom>
              <a:blipFill>
                <a:blip r:embed="rId2"/>
                <a:stretch>
                  <a:fillRect l="-1026" t="-921"/>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8051D87E-48C9-424F-A03C-7ED5BBEB92CD}"/>
              </a:ext>
            </a:extLst>
          </p:cNvPr>
          <p:cNvCxnSpPr/>
          <p:nvPr/>
        </p:nvCxnSpPr>
        <p:spPr>
          <a:xfrm flipH="1">
            <a:off x="4278923" y="2754923"/>
            <a:ext cx="2063262" cy="674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5062301-0287-43F8-9A81-695CABCBC181}"/>
              </a:ext>
            </a:extLst>
          </p:cNvPr>
          <p:cNvCxnSpPr>
            <a:cxnSpLocks/>
          </p:cNvCxnSpPr>
          <p:nvPr/>
        </p:nvCxnSpPr>
        <p:spPr>
          <a:xfrm>
            <a:off x="6342185" y="2754923"/>
            <a:ext cx="2321169" cy="6740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9178FEC-5DEF-44E4-98AA-B686BD96C06F}"/>
              </a:ext>
            </a:extLst>
          </p:cNvPr>
          <p:cNvCxnSpPr>
            <a:cxnSpLocks/>
          </p:cNvCxnSpPr>
          <p:nvPr/>
        </p:nvCxnSpPr>
        <p:spPr>
          <a:xfrm>
            <a:off x="6342185" y="2772057"/>
            <a:ext cx="0" cy="6569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F816FE-2468-4945-9D1E-F92E6661E05F}"/>
              </a:ext>
            </a:extLst>
          </p:cNvPr>
          <p:cNvCxnSpPr>
            <a:cxnSpLocks/>
          </p:cNvCxnSpPr>
          <p:nvPr/>
        </p:nvCxnSpPr>
        <p:spPr>
          <a:xfrm flipH="1">
            <a:off x="3341077" y="3756796"/>
            <a:ext cx="550985" cy="756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F0F35BE-5A4A-4F83-8995-B6FD05D641D4}"/>
              </a:ext>
            </a:extLst>
          </p:cNvPr>
          <p:cNvCxnSpPr>
            <a:cxnSpLocks/>
          </p:cNvCxnSpPr>
          <p:nvPr/>
        </p:nvCxnSpPr>
        <p:spPr>
          <a:xfrm flipH="1">
            <a:off x="5791200" y="3756796"/>
            <a:ext cx="550985" cy="756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CCA1B6-944C-4C27-A36D-2F3C97ADE4D1}"/>
              </a:ext>
            </a:extLst>
          </p:cNvPr>
          <p:cNvCxnSpPr>
            <a:cxnSpLocks/>
          </p:cNvCxnSpPr>
          <p:nvPr/>
        </p:nvCxnSpPr>
        <p:spPr>
          <a:xfrm flipH="1">
            <a:off x="8387861" y="3756796"/>
            <a:ext cx="550985" cy="7565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2C16DC-93CB-49A7-8A81-070864EBAE49}"/>
              </a:ext>
            </a:extLst>
          </p:cNvPr>
          <p:cNvCxnSpPr>
            <a:cxnSpLocks/>
          </p:cNvCxnSpPr>
          <p:nvPr/>
        </p:nvCxnSpPr>
        <p:spPr>
          <a:xfrm>
            <a:off x="3903785" y="3756795"/>
            <a:ext cx="492369" cy="756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355B34B-FBD3-4CEC-A38F-2C6E52D3AF54}"/>
              </a:ext>
            </a:extLst>
          </p:cNvPr>
          <p:cNvCxnSpPr>
            <a:cxnSpLocks/>
          </p:cNvCxnSpPr>
          <p:nvPr/>
        </p:nvCxnSpPr>
        <p:spPr>
          <a:xfrm>
            <a:off x="6342185" y="3756795"/>
            <a:ext cx="492369" cy="756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BD6B4A-83F4-40B0-BF61-D5639FAECB8F}"/>
              </a:ext>
            </a:extLst>
          </p:cNvPr>
          <p:cNvCxnSpPr>
            <a:cxnSpLocks/>
          </p:cNvCxnSpPr>
          <p:nvPr/>
        </p:nvCxnSpPr>
        <p:spPr>
          <a:xfrm>
            <a:off x="8938846" y="3768518"/>
            <a:ext cx="492369" cy="756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04796" y="2294710"/>
            <a:ext cx="194796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Combination(3, 3) </a:t>
            </a:r>
            <a:endParaRPr lang="en-US" dirty="0"/>
          </a:p>
        </p:txBody>
      </p:sp>
      <p:sp>
        <p:nvSpPr>
          <p:cNvPr id="17" name="Rectangle 16"/>
          <p:cNvSpPr/>
          <p:nvPr/>
        </p:nvSpPr>
        <p:spPr>
          <a:xfrm>
            <a:off x="588487" y="4525108"/>
            <a:ext cx="187102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Permutation(3, 3) </a:t>
            </a:r>
            <a:endParaRPr lang="en-US" dirty="0"/>
          </a:p>
        </p:txBody>
      </p:sp>
    </p:spTree>
    <p:extLst>
      <p:ext uri="{BB962C8B-B14F-4D97-AF65-F5344CB8AC3E}">
        <p14:creationId xmlns:p14="http://schemas.microsoft.com/office/powerpoint/2010/main" val="1442165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7E5C63-3B7B-4EB1-9D47-710620B242F5}"/>
              </a:ext>
            </a:extLst>
          </p:cNvPr>
          <p:cNvSpPr txBox="1"/>
          <p:nvPr/>
        </p:nvSpPr>
        <p:spPr>
          <a:xfrm>
            <a:off x="633046" y="949569"/>
            <a:ext cx="11183816" cy="517064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Generate Permutation(4, 4) on {A, B, C, D} which is 24.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[ABCD]</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A[BCD]                B[CDA]	                      C[DAB]                   D[ABC]</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dirty="0">
                <a:solidFill>
                  <a:srgbClr val="0000FF"/>
                </a:solidFill>
                <a:latin typeface="Times New Roman" panose="02020603050405020304" pitchFamily="18" charset="0"/>
                <a:cs typeface="Times New Roman" panose="02020603050405020304" pitchFamily="18" charset="0"/>
              </a:rPr>
              <a:t>AB[CD]   AC[DB]   AD[BC]  </a:t>
            </a:r>
            <a:r>
              <a:rPr lang="en-US" dirty="0">
                <a:solidFill>
                  <a:srgbClr val="FF0000"/>
                </a:solidFill>
                <a:latin typeface="Times New Roman" panose="02020603050405020304" pitchFamily="18" charset="0"/>
                <a:cs typeface="Times New Roman" panose="02020603050405020304" pitchFamily="18" charset="0"/>
              </a:rPr>
              <a:t>BC[DA]   BD[AC]  BA[CD]   </a:t>
            </a:r>
            <a:r>
              <a:rPr lang="en-US" dirty="0">
                <a:solidFill>
                  <a:schemeClr val="accent6">
                    <a:lumMod val="75000"/>
                  </a:schemeClr>
                </a:solidFill>
                <a:latin typeface="Times New Roman" panose="02020603050405020304" pitchFamily="18" charset="0"/>
                <a:cs typeface="Times New Roman" panose="02020603050405020304" pitchFamily="18" charset="0"/>
              </a:rPr>
              <a:t>CD[AB] CA[BD] CB[DA]  </a:t>
            </a:r>
            <a:r>
              <a:rPr lang="en-US" dirty="0">
                <a:solidFill>
                  <a:srgbClr val="0070C0"/>
                </a:solidFill>
                <a:latin typeface="Times New Roman" panose="02020603050405020304" pitchFamily="18" charset="0"/>
                <a:cs typeface="Times New Roman" panose="02020603050405020304" pitchFamily="18" charset="0"/>
              </a:rPr>
              <a:t>DA[BC]   DB[CA]  DC[AB]</a:t>
            </a:r>
          </a:p>
          <a:p>
            <a:endParaRPr lang="en-US" dirty="0">
              <a:solidFill>
                <a:srgbClr val="0000FF"/>
              </a:solidFill>
              <a:latin typeface="Times New Roman" panose="02020603050405020304" pitchFamily="18" charset="0"/>
              <a:cs typeface="Times New Roman" panose="02020603050405020304" pitchFamily="18" charset="0"/>
            </a:endParaRPr>
          </a:p>
          <a:p>
            <a:endParaRPr lang="en-US" dirty="0">
              <a:solidFill>
                <a:srgbClr val="0000FF"/>
              </a:solidFill>
              <a:latin typeface="Times New Roman" panose="02020603050405020304" pitchFamily="18" charset="0"/>
              <a:cs typeface="Times New Roman" panose="02020603050405020304" pitchFamily="18" charset="0"/>
            </a:endParaRPr>
          </a:p>
          <a:p>
            <a:endParaRPr lang="en-US" dirty="0">
              <a:solidFill>
                <a:srgbClr val="0000FF"/>
              </a:solidFill>
              <a:latin typeface="Times New Roman" panose="02020603050405020304" pitchFamily="18" charset="0"/>
              <a:cs typeface="Times New Roman" panose="02020603050405020304" pitchFamily="18" charset="0"/>
            </a:endParaRPr>
          </a:p>
          <a:p>
            <a:r>
              <a:rPr lang="en-US" sz="1400" dirty="0">
                <a:solidFill>
                  <a:srgbClr val="0000FF"/>
                </a:solidFill>
                <a:latin typeface="Times New Roman" panose="02020603050405020304" pitchFamily="18" charset="0"/>
                <a:cs typeface="Times New Roman" panose="02020603050405020304" pitchFamily="18" charset="0"/>
              </a:rPr>
              <a:t>ABC[D]  ABD[C]  ACD[B] ACB[D]  ADB[C] ADC[B] </a:t>
            </a:r>
            <a:r>
              <a:rPr lang="en-US" sz="1400" dirty="0">
                <a:solidFill>
                  <a:srgbClr val="FF0000"/>
                </a:solidFill>
                <a:latin typeface="Times New Roman" panose="02020603050405020304" pitchFamily="18" charset="0"/>
                <a:cs typeface="Times New Roman" panose="02020603050405020304" pitchFamily="18" charset="0"/>
              </a:rPr>
              <a:t> BCD[A]  BCA[D] BDA[C] BDC[A]  BAC[D]  BAD[C]  </a:t>
            </a:r>
          </a:p>
          <a:p>
            <a:r>
              <a:rPr lang="en-US" sz="1400" dirty="0">
                <a:solidFill>
                  <a:srgbClr val="FF0000"/>
                </a:solidFill>
                <a:latin typeface="Times New Roman" panose="02020603050405020304" pitchFamily="18" charset="0"/>
                <a:cs typeface="Times New Roman" panose="02020603050405020304" pitchFamily="18" charset="0"/>
              </a:rPr>
              <a:t>					                  		 </a:t>
            </a:r>
            <a:r>
              <a:rPr lang="en-US" sz="1400" dirty="0">
                <a:solidFill>
                  <a:schemeClr val="accent6">
                    <a:lumMod val="75000"/>
                  </a:schemeClr>
                </a:solidFill>
                <a:latin typeface="Times New Roman" panose="02020603050405020304" pitchFamily="18" charset="0"/>
                <a:cs typeface="Times New Roman" panose="02020603050405020304" pitchFamily="18" charset="0"/>
              </a:rPr>
              <a:t>CDA[B] CDB[A]  CAB[D]  CAD[B]  CBD[A]  CBA[D]   </a:t>
            </a:r>
          </a:p>
          <a:p>
            <a:r>
              <a:rPr lang="en-US" sz="1400" dirty="0">
                <a:solidFill>
                  <a:schemeClr val="accent6">
                    <a:lumMod val="75000"/>
                  </a:schemeClr>
                </a:solidFill>
                <a:latin typeface="Times New Roman" panose="02020603050405020304" pitchFamily="18" charset="0"/>
                <a:cs typeface="Times New Roman" panose="02020603050405020304" pitchFamily="18" charset="0"/>
              </a:rPr>
              <a:t>                                                                                                                          		</a:t>
            </a:r>
            <a:r>
              <a:rPr lang="en-US" sz="1400" dirty="0">
                <a:solidFill>
                  <a:srgbClr val="0070C0"/>
                </a:solidFill>
                <a:latin typeface="Times New Roman" panose="02020603050405020304" pitchFamily="18" charset="0"/>
                <a:cs typeface="Times New Roman" panose="02020603050405020304" pitchFamily="18" charset="0"/>
              </a:rPr>
              <a:t>DAB[C]  DAC[B]  DBC[A] DBA[C]  DCA[B]  DCB[A]</a:t>
            </a:r>
            <a:endParaRPr lang="en-US" sz="1400" dirty="0">
              <a:solidFill>
                <a:srgbClr val="0000FF"/>
              </a:solidFill>
              <a:latin typeface="Times New Roman" panose="02020603050405020304" pitchFamily="18" charset="0"/>
              <a:cs typeface="Times New Roman" panose="02020603050405020304" pitchFamily="18" charset="0"/>
            </a:endParaRPr>
          </a:p>
        </p:txBody>
      </p:sp>
      <p:cxnSp>
        <p:nvCxnSpPr>
          <p:cNvPr id="4" name="Straight Arrow Connector 3">
            <a:extLst>
              <a:ext uri="{FF2B5EF4-FFF2-40B4-BE49-F238E27FC236}">
                <a16:creationId xmlns:a16="http://schemas.microsoft.com/office/drawing/2014/main" id="{8051D87E-48C9-424F-A03C-7ED5BBEB92CD}"/>
              </a:ext>
            </a:extLst>
          </p:cNvPr>
          <p:cNvCxnSpPr>
            <a:cxnSpLocks/>
          </p:cNvCxnSpPr>
          <p:nvPr/>
        </p:nvCxnSpPr>
        <p:spPr>
          <a:xfrm flipH="1">
            <a:off x="2864093" y="2438400"/>
            <a:ext cx="2648683" cy="76768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F5062301-0287-43F8-9A81-695CABCBC181}"/>
              </a:ext>
            </a:extLst>
          </p:cNvPr>
          <p:cNvCxnSpPr>
            <a:cxnSpLocks/>
          </p:cNvCxnSpPr>
          <p:nvPr/>
        </p:nvCxnSpPr>
        <p:spPr>
          <a:xfrm>
            <a:off x="5501053" y="2435018"/>
            <a:ext cx="4067908" cy="7710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A9178FEC-5DEF-44E4-98AA-B686BD96C06F}"/>
              </a:ext>
            </a:extLst>
          </p:cNvPr>
          <p:cNvCxnSpPr>
            <a:cxnSpLocks/>
          </p:cNvCxnSpPr>
          <p:nvPr/>
        </p:nvCxnSpPr>
        <p:spPr>
          <a:xfrm flipH="1">
            <a:off x="4700954" y="2435018"/>
            <a:ext cx="800099" cy="7710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0F816FE-2468-4945-9D1E-F92E6661E05F}"/>
              </a:ext>
            </a:extLst>
          </p:cNvPr>
          <p:cNvCxnSpPr>
            <a:cxnSpLocks/>
          </p:cNvCxnSpPr>
          <p:nvPr/>
        </p:nvCxnSpPr>
        <p:spPr>
          <a:xfrm flipH="1">
            <a:off x="1534440" y="3540369"/>
            <a:ext cx="814572" cy="738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F0F35BE-5A4A-4F83-8995-B6FD05D641D4}"/>
              </a:ext>
            </a:extLst>
          </p:cNvPr>
          <p:cNvCxnSpPr>
            <a:cxnSpLocks/>
          </p:cNvCxnSpPr>
          <p:nvPr/>
        </p:nvCxnSpPr>
        <p:spPr>
          <a:xfrm flipH="1">
            <a:off x="3851029" y="3501205"/>
            <a:ext cx="844063" cy="83633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1CCA1B6-944C-4C27-A36D-2F3C97ADE4D1}"/>
              </a:ext>
            </a:extLst>
          </p:cNvPr>
          <p:cNvCxnSpPr>
            <a:cxnSpLocks/>
          </p:cNvCxnSpPr>
          <p:nvPr/>
        </p:nvCxnSpPr>
        <p:spPr>
          <a:xfrm flipH="1">
            <a:off x="6694973" y="3531401"/>
            <a:ext cx="697159" cy="7655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12C16DC-93CB-49A7-8A81-070864EBAE49}"/>
              </a:ext>
            </a:extLst>
          </p:cNvPr>
          <p:cNvCxnSpPr>
            <a:cxnSpLocks/>
          </p:cNvCxnSpPr>
          <p:nvPr/>
        </p:nvCxnSpPr>
        <p:spPr>
          <a:xfrm flipH="1">
            <a:off x="2338020" y="3540369"/>
            <a:ext cx="21982" cy="7565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355B34B-FBD3-4CEC-A38F-2C6E52D3AF54}"/>
              </a:ext>
            </a:extLst>
          </p:cNvPr>
          <p:cNvCxnSpPr>
            <a:cxnSpLocks/>
          </p:cNvCxnSpPr>
          <p:nvPr/>
        </p:nvCxnSpPr>
        <p:spPr>
          <a:xfrm>
            <a:off x="4684100" y="3509772"/>
            <a:ext cx="169984" cy="7809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ABD6B4A-83F4-40B0-BF61-D5639FAECB8F}"/>
              </a:ext>
            </a:extLst>
          </p:cNvPr>
          <p:cNvCxnSpPr>
            <a:cxnSpLocks/>
          </p:cNvCxnSpPr>
          <p:nvPr/>
        </p:nvCxnSpPr>
        <p:spPr>
          <a:xfrm>
            <a:off x="7420706" y="3540369"/>
            <a:ext cx="826844" cy="738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431CFF-7A98-490D-B78A-E9FA4656EBFF}"/>
              </a:ext>
            </a:extLst>
          </p:cNvPr>
          <p:cNvCxnSpPr>
            <a:cxnSpLocks/>
          </p:cNvCxnSpPr>
          <p:nvPr/>
        </p:nvCxnSpPr>
        <p:spPr>
          <a:xfrm>
            <a:off x="2333624" y="3545878"/>
            <a:ext cx="732692" cy="7448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1B984D75-0CF4-496B-930A-6331E4CE1D5C}"/>
              </a:ext>
            </a:extLst>
          </p:cNvPr>
          <p:cNvCxnSpPr>
            <a:cxnSpLocks/>
          </p:cNvCxnSpPr>
          <p:nvPr/>
        </p:nvCxnSpPr>
        <p:spPr>
          <a:xfrm>
            <a:off x="4684099" y="3498049"/>
            <a:ext cx="1003056" cy="7899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087A4355-471D-491E-B142-76467C38BD44}"/>
              </a:ext>
            </a:extLst>
          </p:cNvPr>
          <p:cNvCxnSpPr>
            <a:cxnSpLocks/>
          </p:cNvCxnSpPr>
          <p:nvPr/>
        </p:nvCxnSpPr>
        <p:spPr>
          <a:xfrm>
            <a:off x="5521571" y="2453557"/>
            <a:ext cx="1723291" cy="7525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0D7EDB6C-C3FC-46EE-862A-7FF650EE8683}"/>
              </a:ext>
            </a:extLst>
          </p:cNvPr>
          <p:cNvCxnSpPr>
            <a:cxnSpLocks/>
          </p:cNvCxnSpPr>
          <p:nvPr/>
        </p:nvCxnSpPr>
        <p:spPr>
          <a:xfrm>
            <a:off x="7392132" y="3498049"/>
            <a:ext cx="169253" cy="7808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F4E0DC58-27C9-49F8-96F5-FB18BE38ED9E}"/>
              </a:ext>
            </a:extLst>
          </p:cNvPr>
          <p:cNvCxnSpPr>
            <a:cxnSpLocks/>
          </p:cNvCxnSpPr>
          <p:nvPr/>
        </p:nvCxnSpPr>
        <p:spPr>
          <a:xfrm flipH="1">
            <a:off x="9233021" y="3517723"/>
            <a:ext cx="697159" cy="76555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BC5B381A-B536-48D5-A55E-8AB2E7E0CBD0}"/>
              </a:ext>
            </a:extLst>
          </p:cNvPr>
          <p:cNvCxnSpPr>
            <a:cxnSpLocks/>
          </p:cNvCxnSpPr>
          <p:nvPr/>
        </p:nvCxnSpPr>
        <p:spPr>
          <a:xfrm>
            <a:off x="9958754" y="3523743"/>
            <a:ext cx="169253" cy="78087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60CAF988-B70C-4A6A-9F76-DDE983B91766}"/>
              </a:ext>
            </a:extLst>
          </p:cNvPr>
          <p:cNvCxnSpPr>
            <a:cxnSpLocks/>
          </p:cNvCxnSpPr>
          <p:nvPr/>
        </p:nvCxnSpPr>
        <p:spPr>
          <a:xfrm>
            <a:off x="9958754" y="3517723"/>
            <a:ext cx="956897" cy="78689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9F3CF7F-0D2A-4894-B31F-1586A481068B}"/>
              </a:ext>
            </a:extLst>
          </p:cNvPr>
          <p:cNvCxnSpPr>
            <a:cxnSpLocks/>
          </p:cNvCxnSpPr>
          <p:nvPr/>
        </p:nvCxnSpPr>
        <p:spPr>
          <a:xfrm flipH="1">
            <a:off x="1055077" y="4583722"/>
            <a:ext cx="134633" cy="797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A6D466A2-D79F-4770-B828-CF7E3DE94BA2}"/>
              </a:ext>
            </a:extLst>
          </p:cNvPr>
          <p:cNvCxnSpPr>
            <a:cxnSpLocks/>
          </p:cNvCxnSpPr>
          <p:nvPr/>
        </p:nvCxnSpPr>
        <p:spPr>
          <a:xfrm>
            <a:off x="1180645" y="4583722"/>
            <a:ext cx="431096" cy="797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EFE47224-9517-4178-BA49-4B9D8244D7E5}"/>
              </a:ext>
            </a:extLst>
          </p:cNvPr>
          <p:cNvCxnSpPr>
            <a:cxnSpLocks/>
          </p:cNvCxnSpPr>
          <p:nvPr/>
        </p:nvCxnSpPr>
        <p:spPr>
          <a:xfrm>
            <a:off x="2215938" y="4596340"/>
            <a:ext cx="750000" cy="78455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942F2AE-FFA6-4FD3-B34B-2BB92A8E6ECE}"/>
              </a:ext>
            </a:extLst>
          </p:cNvPr>
          <p:cNvCxnSpPr>
            <a:cxnSpLocks/>
          </p:cNvCxnSpPr>
          <p:nvPr/>
        </p:nvCxnSpPr>
        <p:spPr>
          <a:xfrm flipH="1">
            <a:off x="2081305" y="4596340"/>
            <a:ext cx="134633" cy="79717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6A47B9D-26D9-4D79-BB4D-47B3E981DABD}"/>
              </a:ext>
            </a:extLst>
          </p:cNvPr>
          <p:cNvCxnSpPr>
            <a:cxnSpLocks/>
          </p:cNvCxnSpPr>
          <p:nvPr/>
        </p:nvCxnSpPr>
        <p:spPr>
          <a:xfrm>
            <a:off x="3001840" y="4558235"/>
            <a:ext cx="662357" cy="83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9DA8022E-5ADC-4BF4-A695-2BCAAA2DE437}"/>
              </a:ext>
            </a:extLst>
          </p:cNvPr>
          <p:cNvCxnSpPr>
            <a:cxnSpLocks/>
          </p:cNvCxnSpPr>
          <p:nvPr/>
        </p:nvCxnSpPr>
        <p:spPr>
          <a:xfrm>
            <a:off x="2979859" y="4558235"/>
            <a:ext cx="1293201" cy="83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739BE6B9-BA0A-4A53-887C-4F4AD68C9EFA}"/>
              </a:ext>
            </a:extLst>
          </p:cNvPr>
          <p:cNvCxnSpPr>
            <a:cxnSpLocks/>
          </p:cNvCxnSpPr>
          <p:nvPr/>
        </p:nvCxnSpPr>
        <p:spPr>
          <a:xfrm>
            <a:off x="4021742" y="4592348"/>
            <a:ext cx="832342" cy="78854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95B2065B-6DBC-4524-AB93-AED93CFA18C1}"/>
              </a:ext>
            </a:extLst>
          </p:cNvPr>
          <p:cNvCxnSpPr>
            <a:cxnSpLocks/>
          </p:cNvCxnSpPr>
          <p:nvPr/>
        </p:nvCxnSpPr>
        <p:spPr>
          <a:xfrm>
            <a:off x="4035662" y="4579730"/>
            <a:ext cx="1536006" cy="83527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2B8ECD99-0225-446E-BC3F-D06AFABA3822}"/>
              </a:ext>
            </a:extLst>
          </p:cNvPr>
          <p:cNvCxnSpPr>
            <a:cxnSpLocks/>
          </p:cNvCxnSpPr>
          <p:nvPr/>
        </p:nvCxnSpPr>
        <p:spPr>
          <a:xfrm>
            <a:off x="4823899" y="4530724"/>
            <a:ext cx="1497769" cy="8842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DDEB3A4-9B9F-47DE-BADA-A1EC8626BA13}"/>
              </a:ext>
            </a:extLst>
          </p:cNvPr>
          <p:cNvCxnSpPr>
            <a:cxnSpLocks/>
          </p:cNvCxnSpPr>
          <p:nvPr/>
        </p:nvCxnSpPr>
        <p:spPr>
          <a:xfrm>
            <a:off x="4803665" y="4544451"/>
            <a:ext cx="2239887" cy="870554"/>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4E9305E-E24C-4EF2-8B98-9EDA16CD0E12}"/>
              </a:ext>
            </a:extLst>
          </p:cNvPr>
          <p:cNvCxnSpPr>
            <a:cxnSpLocks/>
          </p:cNvCxnSpPr>
          <p:nvPr/>
        </p:nvCxnSpPr>
        <p:spPr>
          <a:xfrm>
            <a:off x="5747093" y="4569497"/>
            <a:ext cx="1928583" cy="88522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1CF80322-45C9-4E42-8E47-CAD10272B36C}"/>
              </a:ext>
            </a:extLst>
          </p:cNvPr>
          <p:cNvCxnSpPr>
            <a:cxnSpLocks/>
          </p:cNvCxnSpPr>
          <p:nvPr/>
        </p:nvCxnSpPr>
        <p:spPr>
          <a:xfrm>
            <a:off x="5730681" y="4569497"/>
            <a:ext cx="2627873" cy="8455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344913" y="6050264"/>
            <a:ext cx="1871025"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Permutation(4, 4) </a:t>
            </a:r>
            <a:endParaRPr lang="en-US" dirty="0"/>
          </a:p>
        </p:txBody>
      </p:sp>
      <p:sp>
        <p:nvSpPr>
          <p:cNvPr id="32" name="Rectangle 31"/>
          <p:cNvSpPr/>
          <p:nvPr/>
        </p:nvSpPr>
        <p:spPr>
          <a:xfrm>
            <a:off x="459793" y="2285367"/>
            <a:ext cx="1947969" cy="369332"/>
          </a:xfrm>
          <a:prstGeom prst="rect">
            <a:avLst/>
          </a:prstGeom>
        </p:spPr>
        <p:txBody>
          <a:bodyPr wrap="none">
            <a:spAutoFit/>
          </a:bodyPr>
          <a:lstStyle/>
          <a:p>
            <a:r>
              <a:rPr lang="en-US" dirty="0">
                <a:latin typeface="Times New Roman" panose="02020603050405020304" pitchFamily="18" charset="0"/>
                <a:cs typeface="Times New Roman" panose="02020603050405020304" pitchFamily="18" charset="0"/>
              </a:rPr>
              <a:t>Combination(4, 4) </a:t>
            </a:r>
            <a:endParaRPr lang="en-US" dirty="0"/>
          </a:p>
        </p:txBody>
      </p:sp>
    </p:spTree>
    <p:extLst>
      <p:ext uri="{BB962C8B-B14F-4D97-AF65-F5344CB8AC3E}">
        <p14:creationId xmlns:p14="http://schemas.microsoft.com/office/powerpoint/2010/main" val="1554751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53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EF06543-3A31-4CD8-9DB0-ECB91CDFBD5E}"/>
              </a:ext>
            </a:extLst>
          </p:cNvPr>
          <p:cNvSpPr>
            <a:spLocks noGrp="1"/>
          </p:cNvSpPr>
          <p:nvPr>
            <p:ph type="sldNum" sz="quarter" idx="12"/>
          </p:nvPr>
        </p:nvSpPr>
        <p:spPr/>
        <p:txBody>
          <a:bodyPr/>
          <a:lstStyle/>
          <a:p>
            <a:fld id="{F5385C0B-83AB-4051-A7B4-A1B56FBE9842}" type="slidenum">
              <a:rPr lang="en-US" altLang="en-US"/>
              <a:pPr/>
              <a:t>5</a:t>
            </a:fld>
            <a:endParaRPr lang="en-US" altLang="en-US"/>
          </a:p>
        </p:txBody>
      </p:sp>
      <p:sp>
        <p:nvSpPr>
          <p:cNvPr id="5122" name="Rectangle 2">
            <a:extLst>
              <a:ext uri="{FF2B5EF4-FFF2-40B4-BE49-F238E27FC236}">
                <a16:creationId xmlns:a16="http://schemas.microsoft.com/office/drawing/2014/main" id="{3870C585-4355-49A7-B772-189299F02666}"/>
              </a:ext>
            </a:extLst>
          </p:cNvPr>
          <p:cNvSpPr>
            <a:spLocks noGrp="1" noChangeArrowheads="1"/>
          </p:cNvSpPr>
          <p:nvPr>
            <p:ph type="title"/>
          </p:nvPr>
        </p:nvSpPr>
        <p:spPr>
          <a:xfrm>
            <a:off x="1487902" y="21306"/>
            <a:ext cx="8494298" cy="1120395"/>
          </a:xfrm>
        </p:spPr>
        <p:txBody>
          <a:bodyPr>
            <a:normAutofit/>
          </a:bodyPr>
          <a:lstStyle/>
          <a:p>
            <a:r>
              <a:rPr lang="en-US" altLang="en-US" sz="3600" dirty="0"/>
              <a:t>Problem-solving agents (goal-based agents)</a:t>
            </a:r>
          </a:p>
        </p:txBody>
      </p:sp>
      <p:sp>
        <p:nvSpPr>
          <p:cNvPr id="2" name="TextBox 1">
            <a:extLst>
              <a:ext uri="{FF2B5EF4-FFF2-40B4-BE49-F238E27FC236}">
                <a16:creationId xmlns:a16="http://schemas.microsoft.com/office/drawing/2014/main" id="{841A11F8-A0CD-432B-8598-E26063ECDACC}"/>
              </a:ext>
            </a:extLst>
          </p:cNvPr>
          <p:cNvSpPr txBox="1"/>
          <p:nvPr/>
        </p:nvSpPr>
        <p:spPr>
          <a:xfrm>
            <a:off x="1417320" y="1219870"/>
            <a:ext cx="8871857" cy="4401205"/>
          </a:xfrm>
          <a:prstGeom prst="rect">
            <a:avLst/>
          </a:prstGeom>
          <a:noFill/>
          <a:ln>
            <a:solidFill>
              <a:schemeClr val="tx1"/>
            </a:solidFill>
          </a:ln>
        </p:spPr>
        <p:txBody>
          <a:bodyPr wrap="square" rtlCol="0">
            <a:spAutoFit/>
          </a:bodyPr>
          <a:lstStyle/>
          <a:p>
            <a:r>
              <a:rPr lang="en-US" sz="2000" b="1" dirty="0"/>
              <a:t>function</a:t>
            </a:r>
            <a:r>
              <a:rPr lang="en-US" sz="2000" dirty="0"/>
              <a:t> SIMPLE-PROBLEM-SOLVING-AGENT(</a:t>
            </a:r>
            <a:r>
              <a:rPr lang="en-US" sz="2000" i="1" dirty="0"/>
              <a:t>percept</a:t>
            </a:r>
            <a:r>
              <a:rPr lang="en-US" sz="2000" dirty="0"/>
              <a:t>)</a:t>
            </a:r>
            <a:r>
              <a:rPr lang="en-US" sz="2000" b="1" dirty="0"/>
              <a:t>  returns</a:t>
            </a:r>
            <a:r>
              <a:rPr lang="en-US" sz="2000" dirty="0"/>
              <a:t>  an action</a:t>
            </a:r>
          </a:p>
          <a:p>
            <a:r>
              <a:rPr lang="en-US" sz="2000" b="1" dirty="0"/>
              <a:t>     persistent</a:t>
            </a:r>
            <a:r>
              <a:rPr lang="en-US" sz="2000" dirty="0"/>
              <a:t>:   </a:t>
            </a:r>
            <a:r>
              <a:rPr lang="en-US" sz="2000" i="1" dirty="0"/>
              <a:t>seq</a:t>
            </a:r>
            <a:r>
              <a:rPr lang="en-US" sz="2000" dirty="0"/>
              <a:t>, an action sequence, initially empty</a:t>
            </a:r>
          </a:p>
          <a:p>
            <a:r>
              <a:rPr lang="en-US" sz="2000" dirty="0"/>
              <a:t>	            </a:t>
            </a:r>
            <a:r>
              <a:rPr lang="en-US" sz="2000" i="1" dirty="0"/>
              <a:t>state</a:t>
            </a:r>
            <a:r>
              <a:rPr lang="en-US" sz="2000" dirty="0"/>
              <a:t>, some description of the current world state</a:t>
            </a:r>
          </a:p>
          <a:p>
            <a:r>
              <a:rPr lang="en-US" sz="2000" dirty="0"/>
              <a:t>	            </a:t>
            </a:r>
            <a:r>
              <a:rPr lang="en-US" sz="2000" i="1" dirty="0"/>
              <a:t>goal</a:t>
            </a:r>
            <a:r>
              <a:rPr lang="en-US" sz="2000" dirty="0"/>
              <a:t>, a goal, initially null</a:t>
            </a:r>
          </a:p>
          <a:p>
            <a:r>
              <a:rPr lang="en-US" sz="2000" dirty="0"/>
              <a:t>	            </a:t>
            </a:r>
            <a:r>
              <a:rPr lang="en-US" sz="2000" i="1" dirty="0"/>
              <a:t>problem</a:t>
            </a:r>
            <a:r>
              <a:rPr lang="en-US" sz="2000" dirty="0"/>
              <a:t>, a problem formulation</a:t>
            </a:r>
          </a:p>
          <a:p>
            <a:r>
              <a:rPr lang="en-US" sz="2000" i="1" dirty="0"/>
              <a:t>     state</a:t>
            </a:r>
            <a:r>
              <a:rPr lang="en-US" sz="2000" dirty="0"/>
              <a:t> 	       UPDATE-STATE(</a:t>
            </a:r>
            <a:r>
              <a:rPr lang="en-US" sz="2000" i="1" dirty="0"/>
              <a:t>state</a:t>
            </a:r>
            <a:r>
              <a:rPr lang="en-US" sz="2000" dirty="0"/>
              <a:t>, percept)</a:t>
            </a:r>
          </a:p>
          <a:p>
            <a:r>
              <a:rPr lang="en-US" sz="2000" b="1" dirty="0"/>
              <a:t>     if</a:t>
            </a:r>
            <a:r>
              <a:rPr lang="en-US" sz="2000" dirty="0"/>
              <a:t> </a:t>
            </a:r>
            <a:r>
              <a:rPr lang="en-US" sz="2000" i="1" dirty="0"/>
              <a:t>seq</a:t>
            </a:r>
            <a:r>
              <a:rPr lang="en-US" sz="2000" dirty="0"/>
              <a:t> is empty </a:t>
            </a:r>
            <a:r>
              <a:rPr lang="en-US" sz="2000" b="1" dirty="0"/>
              <a:t>then do</a:t>
            </a:r>
            <a:endParaRPr lang="en-US" sz="2000" dirty="0"/>
          </a:p>
          <a:p>
            <a:r>
              <a:rPr lang="en-US" sz="2000" dirty="0"/>
              <a:t>	</a:t>
            </a:r>
            <a:r>
              <a:rPr lang="en-US" sz="2000" i="1" dirty="0"/>
              <a:t>goal</a:t>
            </a:r>
            <a:r>
              <a:rPr lang="en-US" sz="2000" dirty="0"/>
              <a:t>	 FORMULATE-GOAL(</a:t>
            </a:r>
            <a:r>
              <a:rPr lang="en-US" sz="2000" i="1" dirty="0"/>
              <a:t>state</a:t>
            </a:r>
            <a:r>
              <a:rPr lang="en-US" sz="2000" dirty="0"/>
              <a:t>)</a:t>
            </a:r>
          </a:p>
          <a:p>
            <a:r>
              <a:rPr lang="en-US" sz="2000" dirty="0"/>
              <a:t>	</a:t>
            </a:r>
            <a:r>
              <a:rPr lang="en-US" sz="2000" i="1" dirty="0"/>
              <a:t>problem</a:t>
            </a:r>
            <a:r>
              <a:rPr lang="en-US" sz="2000" dirty="0"/>
              <a:t>	        FORMULATE-PROBLEM(</a:t>
            </a:r>
            <a:r>
              <a:rPr lang="en-US" sz="2000" i="1" dirty="0"/>
              <a:t>state</a:t>
            </a:r>
            <a:r>
              <a:rPr lang="en-US" sz="2000" dirty="0"/>
              <a:t>, </a:t>
            </a:r>
            <a:r>
              <a:rPr lang="en-US" sz="2000" i="1" dirty="0"/>
              <a:t>goal</a:t>
            </a:r>
            <a:r>
              <a:rPr lang="en-US" sz="2000" dirty="0"/>
              <a:t>)</a:t>
            </a:r>
          </a:p>
          <a:p>
            <a:r>
              <a:rPr lang="en-US" sz="2000" dirty="0"/>
              <a:t>	</a:t>
            </a:r>
            <a:r>
              <a:rPr lang="en-US" sz="2000" i="1" dirty="0"/>
              <a:t>seq          </a:t>
            </a:r>
            <a:r>
              <a:rPr lang="en-US" sz="2000" dirty="0"/>
              <a:t>SEARCH(</a:t>
            </a:r>
            <a:r>
              <a:rPr lang="en-US" sz="2000" i="1" dirty="0"/>
              <a:t>problem</a:t>
            </a:r>
            <a:r>
              <a:rPr lang="en-US" sz="2000" dirty="0"/>
              <a:t>)</a:t>
            </a:r>
          </a:p>
          <a:p>
            <a:r>
              <a:rPr lang="en-US" sz="2000" dirty="0"/>
              <a:t>	</a:t>
            </a:r>
            <a:r>
              <a:rPr lang="en-US" sz="2000" b="1" dirty="0"/>
              <a:t>if</a:t>
            </a:r>
            <a:r>
              <a:rPr lang="en-US" sz="2000" dirty="0"/>
              <a:t> </a:t>
            </a:r>
            <a:r>
              <a:rPr lang="en-US" sz="2000" i="1" dirty="0"/>
              <a:t>seq</a:t>
            </a:r>
            <a:r>
              <a:rPr lang="en-US" sz="2000" dirty="0"/>
              <a:t> = </a:t>
            </a:r>
            <a:r>
              <a:rPr lang="en-US" sz="2000" i="1" dirty="0"/>
              <a:t>failure</a:t>
            </a:r>
            <a:r>
              <a:rPr lang="en-US" sz="2000" dirty="0"/>
              <a:t> </a:t>
            </a:r>
            <a:r>
              <a:rPr lang="en-US" sz="2000" b="1" dirty="0"/>
              <a:t>then return</a:t>
            </a:r>
            <a:r>
              <a:rPr lang="en-US" sz="2000" dirty="0"/>
              <a:t> a null action</a:t>
            </a:r>
          </a:p>
          <a:p>
            <a:r>
              <a:rPr lang="en-US" sz="2000" i="1" dirty="0"/>
              <a:t>     action         </a:t>
            </a:r>
            <a:r>
              <a:rPr lang="en-US" sz="2000" dirty="0"/>
              <a:t>FIRST(</a:t>
            </a:r>
            <a:r>
              <a:rPr lang="en-US" sz="2000" i="1" dirty="0"/>
              <a:t>seq</a:t>
            </a:r>
            <a:r>
              <a:rPr lang="en-US" sz="2000" dirty="0"/>
              <a:t>)</a:t>
            </a:r>
          </a:p>
          <a:p>
            <a:r>
              <a:rPr lang="en-US" sz="2000" i="1" dirty="0"/>
              <a:t>     seq         </a:t>
            </a:r>
            <a:r>
              <a:rPr lang="en-US" sz="2000" dirty="0"/>
              <a:t>REMAINDER(</a:t>
            </a:r>
            <a:r>
              <a:rPr lang="en-US" sz="2000" i="1" dirty="0"/>
              <a:t>seq</a:t>
            </a:r>
            <a:r>
              <a:rPr lang="en-US" sz="2000" dirty="0"/>
              <a:t>)</a:t>
            </a:r>
          </a:p>
          <a:p>
            <a:r>
              <a:rPr lang="en-US" sz="2000" b="1" dirty="0"/>
              <a:t>     return</a:t>
            </a:r>
            <a:r>
              <a:rPr lang="en-US" sz="2000" dirty="0"/>
              <a:t>   </a:t>
            </a:r>
            <a:r>
              <a:rPr lang="en-US" sz="2000" i="1" dirty="0"/>
              <a:t>action</a:t>
            </a:r>
            <a:endParaRPr lang="en-US" sz="2000" dirty="0"/>
          </a:p>
        </p:txBody>
      </p:sp>
      <p:sp>
        <p:nvSpPr>
          <p:cNvPr id="3" name="TextBox 2">
            <a:extLst>
              <a:ext uri="{FF2B5EF4-FFF2-40B4-BE49-F238E27FC236}">
                <a16:creationId xmlns:a16="http://schemas.microsoft.com/office/drawing/2014/main" id="{44ACD7C1-59DB-48F5-A9CC-FEF8B8B0814C}"/>
              </a:ext>
            </a:extLst>
          </p:cNvPr>
          <p:cNvSpPr txBox="1"/>
          <p:nvPr/>
        </p:nvSpPr>
        <p:spPr>
          <a:xfrm>
            <a:off x="1417320" y="5783989"/>
            <a:ext cx="993648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  3.1    A simple problem-solving agent. </a:t>
            </a:r>
          </a:p>
        </p:txBody>
      </p:sp>
      <p:cxnSp>
        <p:nvCxnSpPr>
          <p:cNvPr id="5" name="Straight Arrow Connector 4">
            <a:extLst>
              <a:ext uri="{FF2B5EF4-FFF2-40B4-BE49-F238E27FC236}">
                <a16:creationId xmlns:a16="http://schemas.microsoft.com/office/drawing/2014/main" id="{70D7D49A-AD27-4E6A-A5D9-58BDFE2A8E0B}"/>
              </a:ext>
            </a:extLst>
          </p:cNvPr>
          <p:cNvCxnSpPr>
            <a:cxnSpLocks/>
          </p:cNvCxnSpPr>
          <p:nvPr/>
        </p:nvCxnSpPr>
        <p:spPr>
          <a:xfrm flipH="1">
            <a:off x="2406234" y="2974026"/>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FD409EF-61E7-4B0D-B456-6D176E627C0F}"/>
              </a:ext>
            </a:extLst>
          </p:cNvPr>
          <p:cNvCxnSpPr>
            <a:cxnSpLocks/>
          </p:cNvCxnSpPr>
          <p:nvPr/>
        </p:nvCxnSpPr>
        <p:spPr>
          <a:xfrm flipH="1">
            <a:off x="2943264" y="3566961"/>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F63C1B5F-2C69-477F-BCA5-C184E9CFB6E5}"/>
              </a:ext>
            </a:extLst>
          </p:cNvPr>
          <p:cNvCxnSpPr>
            <a:cxnSpLocks/>
          </p:cNvCxnSpPr>
          <p:nvPr/>
        </p:nvCxnSpPr>
        <p:spPr>
          <a:xfrm flipH="1">
            <a:off x="3390307" y="3872883"/>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E4EAA9C-C686-403D-9C19-D5EE159E556D}"/>
              </a:ext>
            </a:extLst>
          </p:cNvPr>
          <p:cNvCxnSpPr>
            <a:cxnSpLocks/>
          </p:cNvCxnSpPr>
          <p:nvPr/>
        </p:nvCxnSpPr>
        <p:spPr>
          <a:xfrm flipH="1">
            <a:off x="2928750" y="4200483"/>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7A0645B-C259-4C40-A1AA-454366FEC01D}"/>
              </a:ext>
            </a:extLst>
          </p:cNvPr>
          <p:cNvCxnSpPr>
            <a:cxnSpLocks/>
          </p:cNvCxnSpPr>
          <p:nvPr/>
        </p:nvCxnSpPr>
        <p:spPr>
          <a:xfrm flipH="1">
            <a:off x="2536864" y="4809851"/>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B568B8-6ED1-4903-B132-B8EAD169328C}"/>
              </a:ext>
            </a:extLst>
          </p:cNvPr>
          <p:cNvCxnSpPr>
            <a:cxnSpLocks/>
          </p:cNvCxnSpPr>
          <p:nvPr/>
        </p:nvCxnSpPr>
        <p:spPr>
          <a:xfrm flipH="1">
            <a:off x="2261092" y="5118958"/>
            <a:ext cx="34834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descr="Image result for smiley face images">
            <a:extLst>
              <a:ext uri="{FF2B5EF4-FFF2-40B4-BE49-F238E27FC236}">
                <a16:creationId xmlns:a16="http://schemas.microsoft.com/office/drawing/2014/main" id="{213F3BC0-934E-4D96-915C-772B3F0EBCC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1397">
            <a:off x="466749" y="986622"/>
            <a:ext cx="628351" cy="44498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CF5B0572-9BED-4871-838E-CBDE5F467618}"/>
              </a:ext>
            </a:extLst>
          </p:cNvPr>
          <p:cNvSpPr txBox="1"/>
          <p:nvPr/>
        </p:nvSpPr>
        <p:spPr>
          <a:xfrm>
            <a:off x="1472932" y="6264752"/>
            <a:ext cx="9003322" cy="369332"/>
          </a:xfrm>
          <a:prstGeom prst="rect">
            <a:avLst/>
          </a:prstGeom>
          <a:noFill/>
        </p:spPr>
        <p:txBody>
          <a:bodyPr wrap="square">
            <a:spAutoFit/>
          </a:bodyPr>
          <a:lstStyle/>
          <a:p>
            <a:r>
              <a:rPr lang="en-US" sz="1800" b="1" dirty="0"/>
              <a:t>persistent</a:t>
            </a:r>
            <a:r>
              <a:rPr lang="en-US" sz="1800" dirty="0"/>
              <a:t>: </a:t>
            </a:r>
            <a:r>
              <a:rPr lang="en-US" sz="1600" b="0" i="0" dirty="0">
                <a:solidFill>
                  <a:srgbClr val="404040"/>
                </a:solidFill>
                <a:effectLst/>
                <a:latin typeface="Arial" panose="020B0604020202020204" pitchFamily="34" charset="0"/>
              </a:rPr>
              <a:t>Existing or remaining in the same state for an indefinitely long time</a:t>
            </a:r>
            <a:r>
              <a:rPr lang="en-US" sz="1600" dirty="0">
                <a:solidFill>
                  <a:srgbClr val="404040"/>
                </a:solidFill>
                <a:latin typeface="Arial" panose="020B0604020202020204" pitchFamily="34" charset="0"/>
              </a:rPr>
              <a:t>.</a:t>
            </a:r>
            <a:endParaRPr lang="en-US" dirty="0"/>
          </a:p>
        </p:txBody>
      </p:sp>
      <p:sp>
        <p:nvSpPr>
          <p:cNvPr id="7" name="TextBox 6">
            <a:extLst>
              <a:ext uri="{FF2B5EF4-FFF2-40B4-BE49-F238E27FC236}">
                <a16:creationId xmlns:a16="http://schemas.microsoft.com/office/drawing/2014/main" id="{498486F2-725F-604C-00E1-9415B3EB3BAB}"/>
              </a:ext>
            </a:extLst>
          </p:cNvPr>
          <p:cNvSpPr txBox="1"/>
          <p:nvPr/>
        </p:nvSpPr>
        <p:spPr>
          <a:xfrm>
            <a:off x="7806847" y="3077098"/>
            <a:ext cx="4350706" cy="2246769"/>
          </a:xfrm>
          <a:prstGeom prst="rect">
            <a:avLst/>
          </a:prstGeom>
          <a:noFill/>
        </p:spPr>
        <p:txBody>
          <a:bodyPr wrap="square">
            <a:spAutoFit/>
          </a:bodyPr>
          <a:lstStyle/>
          <a:p>
            <a:pPr marL="225425" lvl="1" indent="-220663">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formulates</a:t>
            </a:r>
            <a:r>
              <a:rPr lang="en-US" sz="2000" dirty="0">
                <a:latin typeface="Times New Roman" panose="02020603050405020304" pitchFamily="18" charset="0"/>
                <a:cs typeface="Times New Roman" panose="02020603050405020304" pitchFamily="18" charset="0"/>
              </a:rPr>
              <a:t> first a goal and a problem, </a:t>
            </a:r>
          </a:p>
          <a:p>
            <a:pPr marL="225425" lvl="1" indent="-220663">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searches for a sequence of actions for </a:t>
            </a:r>
            <a:r>
              <a:rPr lang="en-US" sz="2000" dirty="0">
                <a:latin typeface="Times New Roman" panose="02020603050405020304" pitchFamily="18" charset="0"/>
                <a:cs typeface="Times New Roman" panose="02020603050405020304" pitchFamily="18" charset="0"/>
              </a:rPr>
              <a:t>solving the problem, and then </a:t>
            </a:r>
          </a:p>
          <a:p>
            <a:pPr marL="225425" lvl="1" indent="-220663">
              <a:buFont typeface="Arial" panose="020B0604020202020204" pitchFamily="34" charset="0"/>
              <a:buChar char="•"/>
            </a:pPr>
            <a:r>
              <a:rPr lang="en-US" sz="2000" dirty="0">
                <a:solidFill>
                  <a:srgbClr val="0000FF"/>
                </a:solidFill>
                <a:latin typeface="Times New Roman" panose="02020603050405020304" pitchFamily="18" charset="0"/>
                <a:cs typeface="Times New Roman" panose="02020603050405020304" pitchFamily="18" charset="0"/>
              </a:rPr>
              <a:t>executes the actions </a:t>
            </a:r>
            <a:r>
              <a:rPr lang="en-US" sz="2000" dirty="0">
                <a:latin typeface="Times New Roman" panose="02020603050405020304" pitchFamily="18" charset="0"/>
                <a:cs typeface="Times New Roman" panose="02020603050405020304" pitchFamily="18" charset="0"/>
              </a:rPr>
              <a:t>one at a time. </a:t>
            </a:r>
          </a:p>
          <a:p>
            <a:pPr marL="225425" lvl="1" indent="-220663">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When these are </a:t>
            </a:r>
            <a:r>
              <a:rPr lang="en-US" sz="2000" dirty="0">
                <a:solidFill>
                  <a:srgbClr val="0000FF"/>
                </a:solidFill>
                <a:latin typeface="Times New Roman" panose="02020603050405020304" pitchFamily="18" charset="0"/>
                <a:cs typeface="Times New Roman" panose="02020603050405020304" pitchFamily="18" charset="0"/>
              </a:rPr>
              <a:t>complete</a:t>
            </a:r>
            <a:r>
              <a:rPr lang="en-US" sz="2000" dirty="0">
                <a:latin typeface="Times New Roman" panose="02020603050405020304" pitchFamily="18" charset="0"/>
                <a:cs typeface="Times New Roman" panose="02020603050405020304" pitchFamily="18" charset="0"/>
              </a:rPr>
              <a:t>, </a:t>
            </a:r>
          </a:p>
          <a:p>
            <a:pPr marL="569913" lvl="2" indent="-344488">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formulates another goal and starts over.</a:t>
            </a:r>
            <a:endParaRPr lang="en-US" sz="2000" dirty="0"/>
          </a:p>
        </p:txBody>
      </p:sp>
    </p:spTree>
    <p:extLst>
      <p:ext uri="{BB962C8B-B14F-4D97-AF65-F5344CB8AC3E}">
        <p14:creationId xmlns:p14="http://schemas.microsoft.com/office/powerpoint/2010/main" val="434088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EB33D5-63CE-4A5C-BB25-0F08B21E8FEE}"/>
              </a:ext>
            </a:extLst>
          </p:cNvPr>
          <p:cNvSpPr/>
          <p:nvPr/>
        </p:nvSpPr>
        <p:spPr>
          <a:xfrm>
            <a:off x="1243844" y="516930"/>
            <a:ext cx="6991108" cy="584775"/>
          </a:xfrm>
          <a:prstGeom prst="rect">
            <a:avLst/>
          </a:prstGeom>
        </p:spPr>
        <p:txBody>
          <a:bodyPr wrap="square">
            <a:spAutoFit/>
          </a:bodyPr>
          <a:lstStyle/>
          <a:p>
            <a:r>
              <a:rPr lang="en-US" sz="3200" dirty="0">
                <a:cs typeface="Times New Roman" panose="02020603050405020304" pitchFamily="18" charset="0"/>
              </a:rPr>
              <a:t>Formulating the 8-puzzle Problem</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FF290C23-9E6D-44B3-AC04-3EF1BB0F42AE}"/>
                  </a:ext>
                </a:extLst>
              </p:cNvPr>
              <p:cNvSpPr/>
              <p:nvPr/>
            </p:nvSpPr>
            <p:spPr>
              <a:xfrm>
                <a:off x="1243844" y="1234374"/>
                <a:ext cx="9847290" cy="5464573"/>
              </a:xfrm>
              <a:prstGeom prst="rect">
                <a:avLst/>
              </a:prstGeom>
            </p:spPr>
            <p:txBody>
              <a:bodyPr wrap="square">
                <a:spAutoFit/>
              </a:bodyPr>
              <a:lstStyle/>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States</a:t>
                </a:r>
                <a:r>
                  <a:rPr lang="en-US" sz="2400" dirty="0">
                    <a:latin typeface="Times New Roman" panose="02020603050405020304" pitchFamily="18" charset="0"/>
                    <a:cs typeface="Times New Roman" panose="02020603050405020304" pitchFamily="18" charset="0"/>
                  </a:rPr>
                  <a:t>: configurations of tiles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a:t>
                </a:r>
                <a:r>
                  <a:rPr lang="en-US" sz="2400" dirty="0">
                    <a:solidFill>
                      <a:srgbClr val="0000FF"/>
                    </a:solidFill>
                    <a:latin typeface="Times New Roman" panose="02020603050405020304" pitchFamily="18" charset="0"/>
                    <a:cs typeface="Times New Roman" panose="02020603050405020304" pitchFamily="18" charset="0"/>
                  </a:rPr>
                  <a:t>9! </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a:rPr lang="en-US" sz="2400" i="1">
                            <a:solidFill>
                              <a:srgbClr val="0000FF"/>
                            </a:solidFill>
                            <a:latin typeface="Cambria Math" panose="02040503050406030204" pitchFamily="18" charset="0"/>
                            <a:cs typeface="Times New Roman" panose="02020603050405020304" pitchFamily="18" charset="0"/>
                          </a:rPr>
                          <m:t>9!</m:t>
                        </m:r>
                      </m:num>
                      <m:den>
                        <m:d>
                          <m:dPr>
                            <m:ctrlPr>
                              <a:rPr lang="en-US" sz="2400" i="1">
                                <a:solidFill>
                                  <a:srgbClr val="0000FF"/>
                                </a:solidFill>
                                <a:latin typeface="Cambria Math" panose="02040503050406030204" pitchFamily="18" charset="0"/>
                                <a:cs typeface="Times New Roman" panose="02020603050405020304" pitchFamily="18" charset="0"/>
                              </a:rPr>
                            </m:ctrlPr>
                          </m:dPr>
                          <m:e>
                            <m:r>
                              <a:rPr lang="en-US" sz="2400" i="1">
                                <a:solidFill>
                                  <a:srgbClr val="0000FF"/>
                                </a:solidFill>
                                <a:latin typeface="Cambria Math" panose="02040503050406030204" pitchFamily="18" charset="0"/>
                                <a:cs typeface="Times New Roman" panose="02020603050405020304" pitchFamily="18" charset="0"/>
                              </a:rPr>
                              <m:t>9−8</m:t>
                            </m:r>
                          </m:e>
                        </m:d>
                        <m:r>
                          <a:rPr lang="en-US" sz="2400" i="1">
                            <a:solidFill>
                              <a:srgbClr val="0000FF"/>
                            </a:solidFill>
                            <a:latin typeface="Cambria Math" panose="02040503050406030204" pitchFamily="18" charset="0"/>
                            <a:cs typeface="Times New Roman" panose="02020603050405020304" pitchFamily="18" charset="0"/>
                          </a:rPr>
                          <m:t>!</m:t>
                        </m:r>
                      </m:den>
                    </m:f>
                  </m:oMath>
                </a14:m>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  362,880 </a:t>
                </a:r>
                <a:r>
                  <a:rPr lang="en-US" sz="2400" dirty="0">
                    <a:solidFill>
                      <a:srgbClr val="0000FF"/>
                    </a:solidFill>
                    <a:latin typeface="Times New Roman" panose="02020603050405020304" pitchFamily="18" charset="0"/>
                    <a:cs typeface="Times New Roman" panose="02020603050405020304" pitchFamily="18" charset="0"/>
                  </a:rPr>
                  <a:t>possible states; </a:t>
                </a:r>
                <a:r>
                  <a:rPr lang="en-US" sz="2400" dirty="0">
                    <a:latin typeface="Times New Roman" panose="02020603050405020304" pitchFamily="18" charset="0"/>
                    <a:cs typeface="Times New Roman" panose="02020603050405020304" pitchFamily="18" charset="0"/>
                  </a:rPr>
                  <a:t>(all permutations of { □, 1, 2, 3, 4, 5, 6, 7, 8}), where □ is the empty space.  </a:t>
                </a:r>
              </a:p>
              <a:p>
                <a:pPr marL="914400" lvl="1"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 are 16! =  </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smtClean="0">
                            <a:solidFill>
                              <a:srgbClr val="0000FF"/>
                            </a:solidFill>
                            <a:latin typeface="Cambria Math" panose="02040503050406030204" pitchFamily="18" charset="0"/>
                            <a:cs typeface="Times New Roman" panose="02020603050405020304" pitchFamily="18" charset="0"/>
                          </a:rPr>
                        </m:ctrlPr>
                      </m:fPr>
                      <m:num>
                        <m:r>
                          <a:rPr lang="en-US" sz="2400" b="0" i="1" smtClean="0">
                            <a:solidFill>
                              <a:srgbClr val="0000FF"/>
                            </a:solidFill>
                            <a:latin typeface="Cambria Math" panose="02040503050406030204" pitchFamily="18" charset="0"/>
                            <a:cs typeface="Times New Roman" panose="02020603050405020304" pitchFamily="18" charset="0"/>
                          </a:rPr>
                          <m:t>16!</m:t>
                        </m:r>
                      </m:num>
                      <m:den>
                        <m:d>
                          <m:dPr>
                            <m:ctrlPr>
                              <a:rPr lang="en-US" sz="2400" b="0" i="1" smtClean="0">
                                <a:solidFill>
                                  <a:srgbClr val="0000FF"/>
                                </a:solidFill>
                                <a:latin typeface="Cambria Math" panose="02040503050406030204" pitchFamily="18" charset="0"/>
                                <a:cs typeface="Times New Roman" panose="02020603050405020304" pitchFamily="18" charset="0"/>
                              </a:rPr>
                            </m:ctrlPr>
                          </m:dPr>
                          <m:e>
                            <m:r>
                              <a:rPr lang="en-US" sz="2400" b="0" i="1" smtClean="0">
                                <a:solidFill>
                                  <a:srgbClr val="0000FF"/>
                                </a:solidFill>
                                <a:latin typeface="Cambria Math" panose="02040503050406030204" pitchFamily="18" charset="0"/>
                                <a:cs typeface="Times New Roman" panose="02020603050405020304" pitchFamily="18" charset="0"/>
                              </a:rPr>
                              <m:t>16−15</m:t>
                            </m:r>
                          </m:e>
                        </m:d>
                        <m:r>
                          <a:rPr lang="en-US" sz="2400" b="0" i="1" smtClean="0">
                            <a:solidFill>
                              <a:srgbClr val="0000FF"/>
                            </a:solidFill>
                            <a:latin typeface="Cambria Math" panose="02040503050406030204" pitchFamily="18" charset="0"/>
                            <a:cs typeface="Times New Roman" panose="02020603050405020304" pitchFamily="18" charset="0"/>
                          </a:rPr>
                          <m:t>!</m:t>
                        </m:r>
                      </m:den>
                    </m:f>
                  </m:oMath>
                </a14:m>
                <a:r>
                  <a:rPr lang="en-US" sz="2400" dirty="0">
                    <a:solidFill>
                      <a:srgbClr val="0000FF"/>
                    </a:solidFill>
                    <a:latin typeface="Times New Roman" panose="02020603050405020304" pitchFamily="18" charset="0"/>
                    <a:cs typeface="Times New Roman" panose="02020603050405020304" pitchFamily="18" charset="0"/>
                  </a:rPr>
                  <a:t> ) </a:t>
                </a:r>
                <a:r>
                  <a:rPr lang="en-US" sz="2400" dirty="0"/>
                  <a:t>~ 2.092 x 10</a:t>
                </a:r>
                <a:r>
                  <a:rPr lang="en-US" sz="2400" baseline="30000" dirty="0"/>
                  <a:t>13</a:t>
                </a:r>
                <a:r>
                  <a:rPr lang="en-US" sz="2400" dirty="0"/>
                  <a:t> </a:t>
                </a:r>
                <a:r>
                  <a:rPr lang="en-US" sz="2400" dirty="0">
                    <a:latin typeface="Times New Roman" panose="02020603050405020304" pitchFamily="18" charset="0"/>
                    <a:cs typeface="Times New Roman" panose="02020603050405020304" pitchFamily="18" charset="0"/>
                  </a:rPr>
                  <a:t>possible states for 15-puzzle. </a:t>
                </a:r>
              </a:p>
              <a:p>
                <a:pPr marL="914400" lvl="1" indent="-457200">
                  <a:spcAft>
                    <a:spcPts val="1200"/>
                  </a:spcAft>
                  <a:buFont typeface="Arial" panose="020B0604020202020204" pitchFamily="34" charset="0"/>
                  <a:buChar char="•"/>
                </a:pPr>
                <a:r>
                  <a:rPr lang="en-US" sz="2400" dirty="0"/>
                  <a:t>24-puzzle </a:t>
                </a:r>
                <a14:m>
                  <m:oMath xmlns:m="http://schemas.openxmlformats.org/officeDocument/2006/math">
                    <m:r>
                      <a:rPr lang="en-US" sz="2400" i="1" dirty="0" smtClean="0">
                        <a:latin typeface="Cambria Math" panose="02040503050406030204" pitchFamily="18" charset="0"/>
                        <a:ea typeface="Cambria Math" panose="02040503050406030204" pitchFamily="18" charset="0"/>
                      </a:rPr>
                      <m:t>→</m:t>
                    </m:r>
                  </m:oMath>
                </a14:m>
                <a:r>
                  <a:rPr lang="en-US" sz="2400" dirty="0"/>
                  <a:t> 25! = </a:t>
                </a:r>
                <a:r>
                  <a:rPr lang="en-US" sz="2400" dirty="0">
                    <a:solidFill>
                      <a:srgbClr val="0000FF"/>
                    </a:solidFill>
                    <a:latin typeface="Times New Roman" panose="02020603050405020304" pitchFamily="18" charset="0"/>
                    <a:cs typeface="Times New Roman" panose="02020603050405020304" pitchFamily="18" charset="0"/>
                  </a:rPr>
                  <a:t>( </a:t>
                </a:r>
                <a14:m>
                  <m:oMath xmlns:m="http://schemas.openxmlformats.org/officeDocument/2006/math">
                    <m:f>
                      <m:fPr>
                        <m:ctrlPr>
                          <a:rPr lang="en-US" sz="2400" i="1">
                            <a:solidFill>
                              <a:srgbClr val="0000FF"/>
                            </a:solidFill>
                            <a:latin typeface="Cambria Math" panose="02040503050406030204" pitchFamily="18" charset="0"/>
                            <a:cs typeface="Times New Roman" panose="02020603050405020304" pitchFamily="18" charset="0"/>
                          </a:rPr>
                        </m:ctrlPr>
                      </m:fPr>
                      <m:num>
                        <m:r>
                          <a:rPr lang="en-US" sz="2400" b="0" i="1" smtClean="0">
                            <a:solidFill>
                              <a:srgbClr val="0000FF"/>
                            </a:solidFill>
                            <a:latin typeface="Cambria Math" panose="02040503050406030204" pitchFamily="18" charset="0"/>
                            <a:cs typeface="Times New Roman" panose="02020603050405020304" pitchFamily="18" charset="0"/>
                          </a:rPr>
                          <m:t>25</m:t>
                        </m:r>
                        <m:r>
                          <a:rPr lang="en-US" sz="2400" i="1">
                            <a:solidFill>
                              <a:srgbClr val="0000FF"/>
                            </a:solidFill>
                            <a:latin typeface="Cambria Math" panose="02040503050406030204" pitchFamily="18" charset="0"/>
                            <a:cs typeface="Times New Roman" panose="02020603050405020304" pitchFamily="18" charset="0"/>
                          </a:rPr>
                          <m:t>!</m:t>
                        </m:r>
                      </m:num>
                      <m:den>
                        <m:d>
                          <m:dPr>
                            <m:ctrlPr>
                              <a:rPr lang="en-US" sz="2400" i="1">
                                <a:solidFill>
                                  <a:srgbClr val="0000FF"/>
                                </a:solidFill>
                                <a:latin typeface="Cambria Math" panose="02040503050406030204" pitchFamily="18" charset="0"/>
                                <a:cs typeface="Times New Roman" panose="02020603050405020304" pitchFamily="18" charset="0"/>
                              </a:rPr>
                            </m:ctrlPr>
                          </m:dPr>
                          <m:e>
                            <m:r>
                              <a:rPr lang="en-US" sz="2400" b="0" i="1" smtClean="0">
                                <a:solidFill>
                                  <a:srgbClr val="0000FF"/>
                                </a:solidFill>
                                <a:latin typeface="Cambria Math" panose="02040503050406030204" pitchFamily="18" charset="0"/>
                                <a:cs typeface="Times New Roman" panose="02020603050405020304" pitchFamily="18" charset="0"/>
                              </a:rPr>
                              <m:t>25</m:t>
                            </m:r>
                            <m:r>
                              <a:rPr lang="en-US" sz="2400" i="1">
                                <a:solidFill>
                                  <a:srgbClr val="0000FF"/>
                                </a:solidFill>
                                <a:latin typeface="Cambria Math" panose="02040503050406030204" pitchFamily="18" charset="0"/>
                                <a:cs typeface="Times New Roman" panose="02020603050405020304" pitchFamily="18" charset="0"/>
                              </a:rPr>
                              <m:t>−</m:t>
                            </m:r>
                            <m:r>
                              <a:rPr lang="en-US" sz="2400" b="0" i="1" smtClean="0">
                                <a:solidFill>
                                  <a:srgbClr val="0000FF"/>
                                </a:solidFill>
                                <a:latin typeface="Cambria Math" panose="02040503050406030204" pitchFamily="18" charset="0"/>
                                <a:cs typeface="Times New Roman" panose="02020603050405020304" pitchFamily="18" charset="0"/>
                              </a:rPr>
                              <m:t>24</m:t>
                            </m:r>
                          </m:e>
                        </m:d>
                        <m:r>
                          <a:rPr lang="en-US" sz="2400" i="1">
                            <a:solidFill>
                              <a:srgbClr val="0000FF"/>
                            </a:solidFill>
                            <a:latin typeface="Cambria Math" panose="02040503050406030204" pitchFamily="18" charset="0"/>
                            <a:cs typeface="Times New Roman" panose="02020603050405020304" pitchFamily="18" charset="0"/>
                          </a:rPr>
                          <m:t>!</m:t>
                        </m:r>
                      </m:den>
                    </m:f>
                  </m:oMath>
                </a14:m>
                <a:r>
                  <a:rPr lang="en-US" sz="2400" dirty="0">
                    <a:solidFill>
                      <a:srgbClr val="0000FF"/>
                    </a:solidFill>
                    <a:latin typeface="Times New Roman" panose="02020603050405020304" pitchFamily="18" charset="0"/>
                    <a:cs typeface="Times New Roman" panose="02020603050405020304" pitchFamily="18" charset="0"/>
                  </a:rPr>
                  <a:t> ) </a:t>
                </a:r>
                <a:r>
                  <a:rPr lang="en-US" sz="2400" dirty="0"/>
                  <a:t>~ 1.551 x 10</a:t>
                </a:r>
                <a:r>
                  <a:rPr lang="en-US" sz="2400" baseline="30000" dirty="0"/>
                  <a:t>25</a:t>
                </a:r>
                <a:r>
                  <a:rPr lang="en-US" sz="2400" dirty="0"/>
                  <a:t> states</a:t>
                </a:r>
                <a:endParaRPr lang="en-US" sz="2400" dirty="0">
                  <a:latin typeface="Times New Roman" panose="02020603050405020304" pitchFamily="18" charset="0"/>
                  <a:cs typeface="Times New Roman" panose="02020603050405020304" pitchFamily="18" charset="0"/>
                </a:endParaRPr>
              </a:p>
              <a:p>
                <a:pPr>
                  <a:spcAft>
                    <a:spcPts val="1200"/>
                  </a:spcAft>
                </a:pPr>
                <a:r>
                  <a:rPr lang="en-US" sz="2400" dirty="0">
                    <a:solidFill>
                      <a:srgbClr val="0000FF"/>
                    </a:solidFill>
                    <a:latin typeface="Times New Roman" panose="02020603050405020304" pitchFamily="18" charset="0"/>
                    <a:cs typeface="Times New Roman" panose="02020603050405020304" pitchFamily="18" charset="0"/>
                  </a:rPr>
                  <a:t>Operators</a:t>
                </a:r>
                <a:r>
                  <a:rPr lang="en-US" sz="2400" dirty="0">
                    <a:latin typeface="Times New Roman" panose="02020603050405020304" pitchFamily="18" charset="0"/>
                    <a:cs typeface="Times New Roman" panose="02020603050405020304" pitchFamily="18" charset="0"/>
                  </a:rPr>
                  <a:t>: move one tile </a:t>
                </a:r>
                <a:r>
                  <a:rPr lang="en-US" sz="2400" dirty="0">
                    <a:latin typeface="Eras Medium ITC" panose="020B0602030504020804" pitchFamily="34" charset="0"/>
                    <a:cs typeface="Times New Roman" panose="02020603050405020304" pitchFamily="18" charset="0"/>
                  </a:rPr>
                  <a:t>Up</a:t>
                </a:r>
                <a:r>
                  <a:rPr lang="en-US" sz="2400" dirty="0">
                    <a:latin typeface="Times New Roman" panose="02020603050405020304" pitchFamily="18" charset="0"/>
                    <a:cs typeface="Times New Roman" panose="02020603050405020304" pitchFamily="18" charset="0"/>
                  </a:rPr>
                  <a:t>/</a:t>
                </a:r>
                <a:r>
                  <a:rPr lang="en-US" sz="2400" dirty="0">
                    <a:latin typeface="Eras Medium ITC" panose="020B0602030504020804" pitchFamily="34" charset="0"/>
                    <a:cs typeface="Times New Roman" panose="02020603050405020304" pitchFamily="18" charset="0"/>
                  </a:rPr>
                  <a:t>Down</a:t>
                </a:r>
                <a:r>
                  <a:rPr lang="en-US" sz="2400" dirty="0">
                    <a:latin typeface="Times New Roman" panose="02020603050405020304" pitchFamily="18" charset="0"/>
                    <a:cs typeface="Times New Roman" panose="02020603050405020304" pitchFamily="18" charset="0"/>
                  </a:rPr>
                  <a:t>/</a:t>
                </a:r>
                <a:r>
                  <a:rPr lang="en-US" sz="2400" dirty="0">
                    <a:latin typeface="Eras Medium ITC" panose="020B0602030504020804" pitchFamily="34" charset="0"/>
                    <a:cs typeface="Times New Roman" panose="02020603050405020304" pitchFamily="18" charset="0"/>
                  </a:rPr>
                  <a:t>Left</a:t>
                </a:r>
                <a:r>
                  <a:rPr lang="en-US" sz="2400" dirty="0">
                    <a:latin typeface="Times New Roman" panose="02020603050405020304" pitchFamily="18" charset="0"/>
                    <a:cs typeface="Times New Roman" panose="02020603050405020304" pitchFamily="18" charset="0"/>
                  </a:rPr>
                  <a:t>/</a:t>
                </a:r>
                <a:r>
                  <a:rPr lang="en-US" sz="2400" dirty="0">
                    <a:latin typeface="Eras Medium ITC" panose="020B0602030504020804" pitchFamily="34" charset="0"/>
                    <a:cs typeface="Times New Roman" panose="02020603050405020304" pitchFamily="18" charset="0"/>
                  </a:rPr>
                  <a:t>Right</a:t>
                </a:r>
                <a:r>
                  <a:rPr lang="en-US" sz="2400" dirty="0">
                    <a:latin typeface="Times New Roman" panose="02020603050405020304" pitchFamily="18" charset="0"/>
                    <a:cs typeface="Times New Roman" panose="02020603050405020304" pitchFamily="18" charset="0"/>
                  </a:rPr>
                  <a:t> </a:t>
                </a: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all states are directly reachable from a given state</a:t>
                </a:r>
                <a:r>
                  <a:rPr lang="en-US" sz="2400" dirty="0">
                    <a:latin typeface="Times New Roman" panose="02020603050405020304" pitchFamily="18" charset="0"/>
                    <a:cs typeface="Times New Roman" panose="02020603050405020304" pitchFamily="18" charset="0"/>
                  </a:rPr>
                  <a:t>. </a:t>
                </a:r>
              </a:p>
              <a:p>
                <a:pPr marL="1371600" lvl="2"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fact, exactly half of them are reachable from a given state.) </a:t>
                </a:r>
              </a:p>
              <a:p>
                <a:pPr>
                  <a:spcAft>
                    <a:spcPts val="1200"/>
                  </a:spcAft>
                </a:pPr>
                <a:r>
                  <a:rPr lang="en-US" sz="2400" dirty="0">
                    <a:solidFill>
                      <a:srgbClr val="FF0000"/>
                    </a:solidFill>
                    <a:latin typeface="Times New Roman" panose="02020603050405020304" pitchFamily="18" charset="0"/>
                    <a:cs typeface="Times New Roman" panose="02020603050405020304" pitchFamily="18" charset="0"/>
                  </a:rPr>
                  <a:t>How does an artificial agent represent the states and the state space for this problem</a:t>
                </a:r>
                <a:r>
                  <a:rPr lang="en-US" sz="2400" dirty="0">
                    <a:latin typeface="Times New Roman" panose="02020603050405020304" pitchFamily="18" charset="0"/>
                    <a:cs typeface="Times New Roman" panose="02020603050405020304" pitchFamily="18" charset="0"/>
                  </a:rPr>
                  <a:t>?</a:t>
                </a:r>
              </a:p>
            </p:txBody>
          </p:sp>
        </mc:Choice>
        <mc:Fallback xmlns="">
          <p:sp>
            <p:nvSpPr>
              <p:cNvPr id="3" name="Rectangle 2">
                <a:extLst>
                  <a:ext uri="{FF2B5EF4-FFF2-40B4-BE49-F238E27FC236}">
                    <a16:creationId xmlns:a16="http://schemas.microsoft.com/office/drawing/2014/main" id="{FF290C23-9E6D-44B3-AC04-3EF1BB0F42AE}"/>
                  </a:ext>
                </a:extLst>
              </p:cNvPr>
              <p:cNvSpPr>
                <a:spLocks noRot="1" noChangeAspect="1" noMove="1" noResize="1" noEditPoints="1" noAdjustHandles="1" noChangeArrowheads="1" noChangeShapeType="1" noTextEdit="1"/>
              </p:cNvSpPr>
              <p:nvPr/>
            </p:nvSpPr>
            <p:spPr>
              <a:xfrm>
                <a:off x="1243844" y="1234374"/>
                <a:ext cx="9847290" cy="5464573"/>
              </a:xfrm>
              <a:prstGeom prst="rect">
                <a:avLst/>
              </a:prstGeom>
              <a:blipFill>
                <a:blip r:embed="rId2"/>
                <a:stretch>
                  <a:fillRect l="-929" t="-892" r="-1238" b="-1561"/>
                </a:stretch>
              </a:blipFill>
            </p:spPr>
            <p:txBody>
              <a:bodyPr/>
              <a:lstStyle/>
              <a:p>
                <a:r>
                  <a:rPr lang="en-US">
                    <a:noFill/>
                  </a:rPr>
                  <a:t> </a:t>
                </a:r>
              </a:p>
            </p:txBody>
          </p:sp>
        </mc:Fallback>
      </mc:AlternateContent>
    </p:spTree>
    <p:extLst>
      <p:ext uri="{BB962C8B-B14F-4D97-AF65-F5344CB8AC3E}">
        <p14:creationId xmlns:p14="http://schemas.microsoft.com/office/powerpoint/2010/main" val="6314503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FB0CE-D828-4B26-B85A-298627069FB3}"/>
              </a:ext>
            </a:extLst>
          </p:cNvPr>
          <p:cNvSpPr/>
          <p:nvPr/>
        </p:nvSpPr>
        <p:spPr>
          <a:xfrm>
            <a:off x="1506535" y="281640"/>
            <a:ext cx="6772158" cy="584775"/>
          </a:xfrm>
          <a:prstGeom prst="rect">
            <a:avLst/>
          </a:prstGeom>
        </p:spPr>
        <p:txBody>
          <a:bodyPr wrap="square">
            <a:spAutoFit/>
          </a:bodyPr>
          <a:lstStyle/>
          <a:p>
            <a:r>
              <a:rPr lang="en-US" sz="3200" dirty="0">
                <a:cs typeface="Times New Roman" panose="02020603050405020304" pitchFamily="18" charset="0"/>
              </a:rPr>
              <a:t>The 8-puzzle – Successor Function</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DBBA817-8974-43D2-B900-7CB11D34D23C}"/>
                  </a:ext>
                </a:extLst>
              </p:cNvPr>
              <p:cNvSpPr/>
              <p:nvPr/>
            </p:nvSpPr>
            <p:spPr>
              <a:xfrm>
                <a:off x="858353" y="1352472"/>
                <a:ext cx="4185761"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SUCC(state)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subset of states</a:t>
                </a:r>
              </a:p>
            </p:txBody>
          </p:sp>
        </mc:Choice>
        <mc:Fallback xmlns="">
          <p:sp>
            <p:nvSpPr>
              <p:cNvPr id="3" name="Rectangle 2">
                <a:extLst>
                  <a:ext uri="{FF2B5EF4-FFF2-40B4-BE49-F238E27FC236}">
                    <a16:creationId xmlns:a16="http://schemas.microsoft.com/office/drawing/2014/main" id="{4DBBA817-8974-43D2-B900-7CB11D34D23C}"/>
                  </a:ext>
                </a:extLst>
              </p:cNvPr>
              <p:cNvSpPr>
                <a:spLocks noRot="1" noChangeAspect="1" noMove="1" noResize="1" noEditPoints="1" noAdjustHandles="1" noChangeArrowheads="1" noChangeShapeType="1" noTextEdit="1"/>
              </p:cNvSpPr>
              <p:nvPr/>
            </p:nvSpPr>
            <p:spPr>
              <a:xfrm>
                <a:off x="858353" y="1352472"/>
                <a:ext cx="4185761" cy="461665"/>
              </a:xfrm>
              <a:prstGeom prst="rect">
                <a:avLst/>
              </a:prstGeom>
              <a:blipFill>
                <a:blip r:embed="rId2"/>
                <a:stretch>
                  <a:fillRect l="-2332" t="-10526" r="-1458" b="-28947"/>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B3F244E-7E3D-498E-9708-A793A0A6147C}"/>
              </a:ext>
            </a:extLst>
          </p:cNvPr>
          <p:cNvGraphicFramePr>
            <a:graphicFrameLocks noGrp="1"/>
          </p:cNvGraphicFramePr>
          <p:nvPr>
            <p:extLst>
              <p:ext uri="{D42A27DB-BD31-4B8C-83A1-F6EECF244321}">
                <p14:modId xmlns:p14="http://schemas.microsoft.com/office/powerpoint/2010/main" val="2205896769"/>
              </p:ext>
            </p:extLst>
          </p:nvPr>
        </p:nvGraphicFramePr>
        <p:xfrm>
          <a:off x="1821551" y="2206073"/>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E95A4C2-1C34-489C-B987-4ADF86EDDC4B}"/>
              </a:ext>
            </a:extLst>
          </p:cNvPr>
          <p:cNvGraphicFramePr>
            <a:graphicFrameLocks noGrp="1"/>
          </p:cNvGraphicFramePr>
          <p:nvPr>
            <p:extLst>
              <p:ext uri="{D42A27DB-BD31-4B8C-83A1-F6EECF244321}">
                <p14:modId xmlns:p14="http://schemas.microsoft.com/office/powerpoint/2010/main" val="3946530269"/>
              </p:ext>
            </p:extLst>
          </p:nvPr>
        </p:nvGraphicFramePr>
        <p:xfrm>
          <a:off x="5626296" y="2836692"/>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8" name="Table 7">
            <a:extLst>
              <a:ext uri="{FF2B5EF4-FFF2-40B4-BE49-F238E27FC236}">
                <a16:creationId xmlns:a16="http://schemas.microsoft.com/office/drawing/2014/main" id="{9D53A5F2-EA48-4655-8859-C4D537F18B6C}"/>
              </a:ext>
            </a:extLst>
          </p:cNvPr>
          <p:cNvGraphicFramePr>
            <a:graphicFrameLocks noGrp="1"/>
          </p:cNvGraphicFramePr>
          <p:nvPr>
            <p:extLst>
              <p:ext uri="{D42A27DB-BD31-4B8C-83A1-F6EECF244321}">
                <p14:modId xmlns:p14="http://schemas.microsoft.com/office/powerpoint/2010/main" val="2595857300"/>
              </p:ext>
            </p:extLst>
          </p:nvPr>
        </p:nvGraphicFramePr>
        <p:xfrm>
          <a:off x="5615786" y="4605790"/>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9" name="Table 8">
            <a:extLst>
              <a:ext uri="{FF2B5EF4-FFF2-40B4-BE49-F238E27FC236}">
                <a16:creationId xmlns:a16="http://schemas.microsoft.com/office/drawing/2014/main" id="{4280FED3-2514-43F0-BAF8-08D6AFA2C78D}"/>
              </a:ext>
            </a:extLst>
          </p:cNvPr>
          <p:cNvGraphicFramePr>
            <a:graphicFrameLocks noGrp="1"/>
          </p:cNvGraphicFramePr>
          <p:nvPr>
            <p:extLst>
              <p:ext uri="{D42A27DB-BD31-4B8C-83A1-F6EECF244321}">
                <p14:modId xmlns:p14="http://schemas.microsoft.com/office/powerpoint/2010/main" val="1808890987"/>
              </p:ext>
            </p:extLst>
          </p:nvPr>
        </p:nvGraphicFramePr>
        <p:xfrm>
          <a:off x="5615785" y="1095769"/>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cxnSp>
        <p:nvCxnSpPr>
          <p:cNvPr id="11" name="Straight Arrow Connector 10">
            <a:extLst>
              <a:ext uri="{FF2B5EF4-FFF2-40B4-BE49-F238E27FC236}">
                <a16:creationId xmlns:a16="http://schemas.microsoft.com/office/drawing/2014/main" id="{65B748F1-6286-4FC2-B44F-89037D511470}"/>
              </a:ext>
            </a:extLst>
          </p:cNvPr>
          <p:cNvCxnSpPr>
            <a:cxnSpLocks/>
          </p:cNvCxnSpPr>
          <p:nvPr/>
        </p:nvCxnSpPr>
        <p:spPr>
          <a:xfrm flipV="1">
            <a:off x="3679884" y="1927202"/>
            <a:ext cx="1935901" cy="929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AE17E4A-715A-43AC-B8B2-B64D5102E20F}"/>
              </a:ext>
            </a:extLst>
          </p:cNvPr>
          <p:cNvCxnSpPr>
            <a:endCxn id="5" idx="1"/>
          </p:cNvCxnSpPr>
          <p:nvPr/>
        </p:nvCxnSpPr>
        <p:spPr>
          <a:xfrm>
            <a:off x="3669374" y="2907920"/>
            <a:ext cx="1956922" cy="733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3747734-9463-4899-A450-A7A5E183B3AF}"/>
              </a:ext>
            </a:extLst>
          </p:cNvPr>
          <p:cNvCxnSpPr>
            <a:cxnSpLocks/>
            <a:endCxn id="8" idx="1"/>
          </p:cNvCxnSpPr>
          <p:nvPr/>
        </p:nvCxnSpPr>
        <p:spPr>
          <a:xfrm>
            <a:off x="3679885" y="2995714"/>
            <a:ext cx="1935901" cy="2414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BC9CBAE0-53C7-4D2D-916F-EBD53C0F0A7E}"/>
              </a:ext>
            </a:extLst>
          </p:cNvPr>
          <p:cNvSpPr/>
          <p:nvPr/>
        </p:nvSpPr>
        <p:spPr>
          <a:xfrm>
            <a:off x="7944465" y="942986"/>
            <a:ext cx="3234812" cy="3416320"/>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The successor function </a:t>
            </a:r>
            <a:r>
              <a:rPr lang="en-US" sz="2400" dirty="0">
                <a:latin typeface="Times New Roman" panose="02020603050405020304" pitchFamily="18" charset="0"/>
                <a:cs typeface="Times New Roman" panose="02020603050405020304" pitchFamily="18" charset="0"/>
              </a:rPr>
              <a:t>is </a:t>
            </a:r>
            <a:r>
              <a:rPr lang="en-US" sz="2400" i="1" dirty="0">
                <a:latin typeface="Times New Roman" panose="02020603050405020304" pitchFamily="18" charset="0"/>
                <a:cs typeface="Times New Roman" panose="02020603050405020304" pitchFamily="18" charset="0"/>
              </a:rPr>
              <a:t>knowledge </a:t>
            </a:r>
            <a:r>
              <a:rPr lang="en-US" sz="2400" dirty="0">
                <a:latin typeface="Times New Roman" panose="02020603050405020304" pitchFamily="18" charset="0"/>
                <a:cs typeface="Times New Roman" panose="02020603050405020304" pitchFamily="18" charset="0"/>
              </a:rPr>
              <a:t>about the 8-puzzle game,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but it does not tell us </a:t>
            </a:r>
          </a:p>
          <a:p>
            <a:r>
              <a:rPr lang="en-US" sz="2400" dirty="0">
                <a:latin typeface="Times New Roman" panose="02020603050405020304" pitchFamily="18" charset="0"/>
                <a:cs typeface="Times New Roman" panose="02020603050405020304" pitchFamily="18" charset="0"/>
              </a:rPr>
              <a:t>which outcome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use, nor </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which state of the board to apply it.</a:t>
            </a:r>
          </a:p>
        </p:txBody>
      </p:sp>
      <p:sp>
        <p:nvSpPr>
          <p:cNvPr id="18" name="Rectangle 17">
            <a:extLst>
              <a:ext uri="{FF2B5EF4-FFF2-40B4-BE49-F238E27FC236}">
                <a16:creationId xmlns:a16="http://schemas.microsoft.com/office/drawing/2014/main" id="{9C3E805D-0394-435C-A874-D83CC615D304}"/>
              </a:ext>
            </a:extLst>
          </p:cNvPr>
          <p:cNvSpPr/>
          <p:nvPr/>
        </p:nvSpPr>
        <p:spPr>
          <a:xfrm>
            <a:off x="1074304" y="4597587"/>
            <a:ext cx="3568275" cy="830997"/>
          </a:xfrm>
          <a:prstGeom prst="rect">
            <a:avLst/>
          </a:prstGeom>
        </p:spPr>
        <p:txBody>
          <a:bodyPr wrap="square">
            <a:spAutoFit/>
          </a:bodyPr>
          <a:lstStyle/>
          <a:p>
            <a:r>
              <a:rPr lang="en-US" sz="2400" dirty="0"/>
              <a:t>Search is about the </a:t>
            </a:r>
            <a:r>
              <a:rPr lang="en-US" sz="2400" dirty="0">
                <a:solidFill>
                  <a:srgbClr val="0000FF"/>
                </a:solidFill>
              </a:rPr>
              <a:t>exploration</a:t>
            </a:r>
            <a:r>
              <a:rPr lang="en-US" sz="2400" dirty="0"/>
              <a:t> of alternatives</a:t>
            </a:r>
          </a:p>
        </p:txBody>
      </p:sp>
      <p:sp>
        <p:nvSpPr>
          <p:cNvPr id="6" name="TextBox 5"/>
          <p:cNvSpPr txBox="1"/>
          <p:nvPr/>
        </p:nvSpPr>
        <p:spPr>
          <a:xfrm>
            <a:off x="4178710" y="2021407"/>
            <a:ext cx="373625" cy="369332"/>
          </a:xfrm>
          <a:prstGeom prst="rect">
            <a:avLst/>
          </a:prstGeom>
          <a:noFill/>
        </p:spPr>
        <p:txBody>
          <a:bodyPr wrap="square" rtlCol="0">
            <a:spAutoFit/>
          </a:bodyPr>
          <a:lstStyle/>
          <a:p>
            <a:r>
              <a:rPr lang="en-US" dirty="0"/>
              <a:t>L</a:t>
            </a:r>
          </a:p>
        </p:txBody>
      </p:sp>
      <p:sp>
        <p:nvSpPr>
          <p:cNvPr id="14" name="TextBox 13"/>
          <p:cNvSpPr txBox="1"/>
          <p:nvPr/>
        </p:nvSpPr>
        <p:spPr>
          <a:xfrm>
            <a:off x="4642579" y="2889948"/>
            <a:ext cx="373625" cy="369332"/>
          </a:xfrm>
          <a:prstGeom prst="rect">
            <a:avLst/>
          </a:prstGeom>
          <a:noFill/>
        </p:spPr>
        <p:txBody>
          <a:bodyPr wrap="square" rtlCol="0">
            <a:spAutoFit/>
          </a:bodyPr>
          <a:lstStyle/>
          <a:p>
            <a:r>
              <a:rPr lang="en-US" dirty="0"/>
              <a:t>U</a:t>
            </a:r>
          </a:p>
        </p:txBody>
      </p:sp>
      <p:sp>
        <p:nvSpPr>
          <p:cNvPr id="16" name="TextBox 15"/>
          <p:cNvSpPr txBox="1"/>
          <p:nvPr/>
        </p:nvSpPr>
        <p:spPr>
          <a:xfrm>
            <a:off x="4705801" y="3858914"/>
            <a:ext cx="373625" cy="369332"/>
          </a:xfrm>
          <a:prstGeom prst="rect">
            <a:avLst/>
          </a:prstGeom>
          <a:noFill/>
        </p:spPr>
        <p:txBody>
          <a:bodyPr wrap="square" rtlCol="0">
            <a:spAutoFit/>
          </a:bodyPr>
          <a:lstStyle/>
          <a:p>
            <a:r>
              <a:rPr lang="en-US" dirty="0"/>
              <a:t>R</a:t>
            </a:r>
          </a:p>
        </p:txBody>
      </p:sp>
    </p:spTree>
    <p:extLst>
      <p:ext uri="{BB962C8B-B14F-4D97-AF65-F5344CB8AC3E}">
        <p14:creationId xmlns:p14="http://schemas.microsoft.com/office/powerpoint/2010/main" val="36819846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2ABB46F-90A9-45BF-BDD0-C4B353D37F0C}"/>
              </a:ext>
            </a:extLst>
          </p:cNvPr>
          <p:cNvGraphicFramePr>
            <a:graphicFrameLocks noGrp="1"/>
          </p:cNvGraphicFramePr>
          <p:nvPr>
            <p:extLst>
              <p:ext uri="{D42A27DB-BD31-4B8C-83A1-F6EECF244321}">
                <p14:modId xmlns:p14="http://schemas.microsoft.com/office/powerpoint/2010/main" val="412261180"/>
              </p:ext>
            </p:extLst>
          </p:nvPr>
        </p:nvGraphicFramePr>
        <p:xfrm>
          <a:off x="5300476" y="440336"/>
          <a:ext cx="1147620" cy="1371600"/>
        </p:xfrm>
        <a:graphic>
          <a:graphicData uri="http://schemas.openxmlformats.org/drawingml/2006/table">
            <a:tbl>
              <a:tblPr firstRow="1" bandRow="1">
                <a:tableStyleId>{5C22544A-7EE6-4342-B048-85BDC9FD1C3A}</a:tableStyleId>
              </a:tblPr>
              <a:tblGrid>
                <a:gridCol w="382540">
                  <a:extLst>
                    <a:ext uri="{9D8B030D-6E8A-4147-A177-3AD203B41FA5}">
                      <a16:colId xmlns:a16="http://schemas.microsoft.com/office/drawing/2014/main" val="3008209843"/>
                    </a:ext>
                  </a:extLst>
                </a:gridCol>
                <a:gridCol w="382540">
                  <a:extLst>
                    <a:ext uri="{9D8B030D-6E8A-4147-A177-3AD203B41FA5}">
                      <a16:colId xmlns:a16="http://schemas.microsoft.com/office/drawing/2014/main" val="1259494472"/>
                    </a:ext>
                  </a:extLst>
                </a:gridCol>
                <a:gridCol w="382540">
                  <a:extLst>
                    <a:ext uri="{9D8B030D-6E8A-4147-A177-3AD203B41FA5}">
                      <a16:colId xmlns:a16="http://schemas.microsoft.com/office/drawing/2014/main" val="3596533985"/>
                    </a:ext>
                  </a:extLst>
                </a:gridCol>
              </a:tblGrid>
              <a:tr h="399027">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399027">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399027">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3" name="Table 2">
            <a:extLst>
              <a:ext uri="{FF2B5EF4-FFF2-40B4-BE49-F238E27FC236}">
                <a16:creationId xmlns:a16="http://schemas.microsoft.com/office/drawing/2014/main" id="{EEFD9DA7-9156-401D-8FA9-2A5F8B2CFC06}"/>
              </a:ext>
            </a:extLst>
          </p:cNvPr>
          <p:cNvGraphicFramePr>
            <a:graphicFrameLocks noGrp="1"/>
          </p:cNvGraphicFramePr>
          <p:nvPr>
            <p:extLst>
              <p:ext uri="{D42A27DB-BD31-4B8C-83A1-F6EECF244321}">
                <p14:modId xmlns:p14="http://schemas.microsoft.com/office/powerpoint/2010/main" val="4294210647"/>
              </p:ext>
            </p:extLst>
          </p:nvPr>
        </p:nvGraphicFramePr>
        <p:xfrm>
          <a:off x="1894852" y="2516130"/>
          <a:ext cx="1237230" cy="1371600"/>
        </p:xfrm>
        <a:graphic>
          <a:graphicData uri="http://schemas.openxmlformats.org/drawingml/2006/table">
            <a:tbl>
              <a:tblPr firstRow="1" bandRow="1">
                <a:tableStyleId>{5C22544A-7EE6-4342-B048-85BDC9FD1C3A}</a:tableStyleId>
              </a:tblPr>
              <a:tblGrid>
                <a:gridCol w="393069">
                  <a:extLst>
                    <a:ext uri="{9D8B030D-6E8A-4147-A177-3AD203B41FA5}">
                      <a16:colId xmlns:a16="http://schemas.microsoft.com/office/drawing/2014/main" val="3008209843"/>
                    </a:ext>
                  </a:extLst>
                </a:gridCol>
                <a:gridCol w="431751">
                  <a:extLst>
                    <a:ext uri="{9D8B030D-6E8A-4147-A177-3AD203B41FA5}">
                      <a16:colId xmlns:a16="http://schemas.microsoft.com/office/drawing/2014/main" val="1259494472"/>
                    </a:ext>
                  </a:extLst>
                </a:gridCol>
                <a:gridCol w="412410">
                  <a:extLst>
                    <a:ext uri="{9D8B030D-6E8A-4147-A177-3AD203B41FA5}">
                      <a16:colId xmlns:a16="http://schemas.microsoft.com/office/drawing/2014/main" val="3596533985"/>
                    </a:ext>
                  </a:extLst>
                </a:gridCol>
              </a:tblGrid>
              <a:tr h="45719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19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199">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4" name="Table 3">
            <a:extLst>
              <a:ext uri="{FF2B5EF4-FFF2-40B4-BE49-F238E27FC236}">
                <a16:creationId xmlns:a16="http://schemas.microsoft.com/office/drawing/2014/main" id="{5631044A-9A2B-4BB1-BA21-A5614E282CCA}"/>
              </a:ext>
            </a:extLst>
          </p:cNvPr>
          <p:cNvGraphicFramePr>
            <a:graphicFrameLocks noGrp="1"/>
          </p:cNvGraphicFramePr>
          <p:nvPr>
            <p:extLst>
              <p:ext uri="{D42A27DB-BD31-4B8C-83A1-F6EECF244321}">
                <p14:modId xmlns:p14="http://schemas.microsoft.com/office/powerpoint/2010/main" val="3656134821"/>
              </p:ext>
            </p:extLst>
          </p:nvPr>
        </p:nvGraphicFramePr>
        <p:xfrm>
          <a:off x="1894851" y="4938763"/>
          <a:ext cx="1237230" cy="1371600"/>
        </p:xfrm>
        <a:graphic>
          <a:graphicData uri="http://schemas.openxmlformats.org/drawingml/2006/table">
            <a:tbl>
              <a:tblPr firstRow="1" bandRow="1">
                <a:tableStyleId>{5C22544A-7EE6-4342-B048-85BDC9FD1C3A}</a:tableStyleId>
              </a:tblPr>
              <a:tblGrid>
                <a:gridCol w="412410">
                  <a:extLst>
                    <a:ext uri="{9D8B030D-6E8A-4147-A177-3AD203B41FA5}">
                      <a16:colId xmlns:a16="http://schemas.microsoft.com/office/drawing/2014/main" val="3008209843"/>
                    </a:ext>
                  </a:extLst>
                </a:gridCol>
                <a:gridCol w="412410">
                  <a:extLst>
                    <a:ext uri="{9D8B030D-6E8A-4147-A177-3AD203B41FA5}">
                      <a16:colId xmlns:a16="http://schemas.microsoft.com/office/drawing/2014/main" val="1259494472"/>
                    </a:ext>
                  </a:extLst>
                </a:gridCol>
                <a:gridCol w="412410">
                  <a:extLst>
                    <a:ext uri="{9D8B030D-6E8A-4147-A177-3AD203B41FA5}">
                      <a16:colId xmlns:a16="http://schemas.microsoft.com/office/drawing/2014/main" val="3596533985"/>
                    </a:ext>
                  </a:extLst>
                </a:gridCol>
              </a:tblGrid>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200">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376A8288-499F-4D87-8D13-52AD9157A2B7}"/>
              </a:ext>
            </a:extLst>
          </p:cNvPr>
          <p:cNvGraphicFramePr>
            <a:graphicFrameLocks noGrp="1"/>
          </p:cNvGraphicFramePr>
          <p:nvPr>
            <p:extLst>
              <p:ext uri="{D42A27DB-BD31-4B8C-83A1-F6EECF244321}">
                <p14:modId xmlns:p14="http://schemas.microsoft.com/office/powerpoint/2010/main" val="1082371127"/>
              </p:ext>
            </p:extLst>
          </p:nvPr>
        </p:nvGraphicFramePr>
        <p:xfrm>
          <a:off x="5300475" y="2516128"/>
          <a:ext cx="1147620" cy="1371600"/>
        </p:xfrm>
        <a:graphic>
          <a:graphicData uri="http://schemas.openxmlformats.org/drawingml/2006/table">
            <a:tbl>
              <a:tblPr firstRow="1" bandRow="1">
                <a:tableStyleId>{5C22544A-7EE6-4342-B048-85BDC9FD1C3A}</a:tableStyleId>
              </a:tblPr>
              <a:tblGrid>
                <a:gridCol w="382540">
                  <a:extLst>
                    <a:ext uri="{9D8B030D-6E8A-4147-A177-3AD203B41FA5}">
                      <a16:colId xmlns:a16="http://schemas.microsoft.com/office/drawing/2014/main" val="3008209843"/>
                    </a:ext>
                  </a:extLst>
                </a:gridCol>
                <a:gridCol w="382540">
                  <a:extLst>
                    <a:ext uri="{9D8B030D-6E8A-4147-A177-3AD203B41FA5}">
                      <a16:colId xmlns:a16="http://schemas.microsoft.com/office/drawing/2014/main" val="1259494472"/>
                    </a:ext>
                  </a:extLst>
                </a:gridCol>
                <a:gridCol w="382540">
                  <a:extLst>
                    <a:ext uri="{9D8B030D-6E8A-4147-A177-3AD203B41FA5}">
                      <a16:colId xmlns:a16="http://schemas.microsoft.com/office/drawing/2014/main" val="3596533985"/>
                    </a:ext>
                  </a:extLst>
                </a:gridCol>
              </a:tblGrid>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6" name="Table 5">
            <a:extLst>
              <a:ext uri="{FF2B5EF4-FFF2-40B4-BE49-F238E27FC236}">
                <a16:creationId xmlns:a16="http://schemas.microsoft.com/office/drawing/2014/main" id="{397B26EA-CE42-4844-9B9B-7935F7DC0694}"/>
              </a:ext>
            </a:extLst>
          </p:cNvPr>
          <p:cNvGraphicFramePr>
            <a:graphicFrameLocks noGrp="1"/>
          </p:cNvGraphicFramePr>
          <p:nvPr>
            <p:extLst>
              <p:ext uri="{D42A27DB-BD31-4B8C-83A1-F6EECF244321}">
                <p14:modId xmlns:p14="http://schemas.microsoft.com/office/powerpoint/2010/main" val="3686255596"/>
              </p:ext>
            </p:extLst>
          </p:nvPr>
        </p:nvGraphicFramePr>
        <p:xfrm>
          <a:off x="8852972" y="2516128"/>
          <a:ext cx="1147620" cy="1371600"/>
        </p:xfrm>
        <a:graphic>
          <a:graphicData uri="http://schemas.openxmlformats.org/drawingml/2006/table">
            <a:tbl>
              <a:tblPr firstRow="1" bandRow="1">
                <a:tableStyleId>{5C22544A-7EE6-4342-B048-85BDC9FD1C3A}</a:tableStyleId>
              </a:tblPr>
              <a:tblGrid>
                <a:gridCol w="382540">
                  <a:extLst>
                    <a:ext uri="{9D8B030D-6E8A-4147-A177-3AD203B41FA5}">
                      <a16:colId xmlns:a16="http://schemas.microsoft.com/office/drawing/2014/main" val="3008209843"/>
                    </a:ext>
                  </a:extLst>
                </a:gridCol>
                <a:gridCol w="382540">
                  <a:extLst>
                    <a:ext uri="{9D8B030D-6E8A-4147-A177-3AD203B41FA5}">
                      <a16:colId xmlns:a16="http://schemas.microsoft.com/office/drawing/2014/main" val="1259494472"/>
                    </a:ext>
                  </a:extLst>
                </a:gridCol>
                <a:gridCol w="382540">
                  <a:extLst>
                    <a:ext uri="{9D8B030D-6E8A-4147-A177-3AD203B41FA5}">
                      <a16:colId xmlns:a16="http://schemas.microsoft.com/office/drawing/2014/main" val="3596533985"/>
                    </a:ext>
                  </a:extLst>
                </a:gridCol>
              </a:tblGrid>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7" name="Table 6">
            <a:extLst>
              <a:ext uri="{FF2B5EF4-FFF2-40B4-BE49-F238E27FC236}">
                <a16:creationId xmlns:a16="http://schemas.microsoft.com/office/drawing/2014/main" id="{53A1B7A2-C983-4064-B483-5F75A66D89BC}"/>
              </a:ext>
            </a:extLst>
          </p:cNvPr>
          <p:cNvGraphicFramePr>
            <a:graphicFrameLocks noGrp="1"/>
          </p:cNvGraphicFramePr>
          <p:nvPr>
            <p:extLst>
              <p:ext uri="{D42A27DB-BD31-4B8C-83A1-F6EECF244321}">
                <p14:modId xmlns:p14="http://schemas.microsoft.com/office/powerpoint/2010/main" val="4070449424"/>
              </p:ext>
            </p:extLst>
          </p:nvPr>
        </p:nvGraphicFramePr>
        <p:xfrm>
          <a:off x="3663854" y="4938760"/>
          <a:ext cx="1134120" cy="1371600"/>
        </p:xfrm>
        <a:graphic>
          <a:graphicData uri="http://schemas.openxmlformats.org/drawingml/2006/table">
            <a:tbl>
              <a:tblPr firstRow="1" bandRow="1">
                <a:tableStyleId>{5C22544A-7EE6-4342-B048-85BDC9FD1C3A}</a:tableStyleId>
              </a:tblPr>
              <a:tblGrid>
                <a:gridCol w="378040">
                  <a:extLst>
                    <a:ext uri="{9D8B030D-6E8A-4147-A177-3AD203B41FA5}">
                      <a16:colId xmlns:a16="http://schemas.microsoft.com/office/drawing/2014/main" val="3008209843"/>
                    </a:ext>
                  </a:extLst>
                </a:gridCol>
                <a:gridCol w="378040">
                  <a:extLst>
                    <a:ext uri="{9D8B030D-6E8A-4147-A177-3AD203B41FA5}">
                      <a16:colId xmlns:a16="http://schemas.microsoft.com/office/drawing/2014/main" val="1259494472"/>
                    </a:ext>
                  </a:extLst>
                </a:gridCol>
                <a:gridCol w="378040">
                  <a:extLst>
                    <a:ext uri="{9D8B030D-6E8A-4147-A177-3AD203B41FA5}">
                      <a16:colId xmlns:a16="http://schemas.microsoft.com/office/drawing/2014/main" val="3596533985"/>
                    </a:ext>
                  </a:extLst>
                </a:gridCol>
              </a:tblGrid>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200">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20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8" name="Table 7">
            <a:extLst>
              <a:ext uri="{FF2B5EF4-FFF2-40B4-BE49-F238E27FC236}">
                <a16:creationId xmlns:a16="http://schemas.microsoft.com/office/drawing/2014/main" id="{D82BC214-08F4-451B-85DA-7B0C0176796F}"/>
              </a:ext>
            </a:extLst>
          </p:cNvPr>
          <p:cNvGraphicFramePr>
            <a:graphicFrameLocks noGrp="1"/>
          </p:cNvGraphicFramePr>
          <p:nvPr>
            <p:extLst>
              <p:ext uri="{D42A27DB-BD31-4B8C-83A1-F6EECF244321}">
                <p14:modId xmlns:p14="http://schemas.microsoft.com/office/powerpoint/2010/main" val="287863193"/>
              </p:ext>
            </p:extLst>
          </p:nvPr>
        </p:nvGraphicFramePr>
        <p:xfrm>
          <a:off x="5300475" y="4938763"/>
          <a:ext cx="1135836" cy="1391016"/>
        </p:xfrm>
        <a:graphic>
          <a:graphicData uri="http://schemas.openxmlformats.org/drawingml/2006/table">
            <a:tbl>
              <a:tblPr firstRow="1" bandRow="1">
                <a:tableStyleId>{5C22544A-7EE6-4342-B048-85BDC9FD1C3A}</a:tableStyleId>
              </a:tblPr>
              <a:tblGrid>
                <a:gridCol w="378612">
                  <a:extLst>
                    <a:ext uri="{9D8B030D-6E8A-4147-A177-3AD203B41FA5}">
                      <a16:colId xmlns:a16="http://schemas.microsoft.com/office/drawing/2014/main" val="3008209843"/>
                    </a:ext>
                  </a:extLst>
                </a:gridCol>
                <a:gridCol w="378612">
                  <a:extLst>
                    <a:ext uri="{9D8B030D-6E8A-4147-A177-3AD203B41FA5}">
                      <a16:colId xmlns:a16="http://schemas.microsoft.com/office/drawing/2014/main" val="1259494472"/>
                    </a:ext>
                  </a:extLst>
                </a:gridCol>
                <a:gridCol w="378612">
                  <a:extLst>
                    <a:ext uri="{9D8B030D-6E8A-4147-A177-3AD203B41FA5}">
                      <a16:colId xmlns:a16="http://schemas.microsoft.com/office/drawing/2014/main" val="3596533985"/>
                    </a:ext>
                  </a:extLst>
                </a:gridCol>
              </a:tblGrid>
              <a:tr h="463672">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63672">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63672">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9" name="Table 8">
            <a:extLst>
              <a:ext uri="{FF2B5EF4-FFF2-40B4-BE49-F238E27FC236}">
                <a16:creationId xmlns:a16="http://schemas.microsoft.com/office/drawing/2014/main" id="{FF9024B0-A791-480B-8A41-80D27632FD39}"/>
              </a:ext>
            </a:extLst>
          </p:cNvPr>
          <p:cNvGraphicFramePr>
            <a:graphicFrameLocks noGrp="1"/>
          </p:cNvGraphicFramePr>
          <p:nvPr>
            <p:extLst>
              <p:ext uri="{D42A27DB-BD31-4B8C-83A1-F6EECF244321}">
                <p14:modId xmlns:p14="http://schemas.microsoft.com/office/powerpoint/2010/main" val="550947561"/>
              </p:ext>
            </p:extLst>
          </p:nvPr>
        </p:nvGraphicFramePr>
        <p:xfrm>
          <a:off x="6950601" y="4938760"/>
          <a:ext cx="1184406" cy="1371603"/>
        </p:xfrm>
        <a:graphic>
          <a:graphicData uri="http://schemas.openxmlformats.org/drawingml/2006/table">
            <a:tbl>
              <a:tblPr firstRow="1" bandRow="1">
                <a:tableStyleId>{5C22544A-7EE6-4342-B048-85BDC9FD1C3A}</a:tableStyleId>
              </a:tblPr>
              <a:tblGrid>
                <a:gridCol w="394802">
                  <a:extLst>
                    <a:ext uri="{9D8B030D-6E8A-4147-A177-3AD203B41FA5}">
                      <a16:colId xmlns:a16="http://schemas.microsoft.com/office/drawing/2014/main" val="3008209843"/>
                    </a:ext>
                  </a:extLst>
                </a:gridCol>
                <a:gridCol w="394802">
                  <a:extLst>
                    <a:ext uri="{9D8B030D-6E8A-4147-A177-3AD203B41FA5}">
                      <a16:colId xmlns:a16="http://schemas.microsoft.com/office/drawing/2014/main" val="1259494472"/>
                    </a:ext>
                  </a:extLst>
                </a:gridCol>
                <a:gridCol w="394802">
                  <a:extLst>
                    <a:ext uri="{9D8B030D-6E8A-4147-A177-3AD203B41FA5}">
                      <a16:colId xmlns:a16="http://schemas.microsoft.com/office/drawing/2014/main" val="3596533985"/>
                    </a:ext>
                  </a:extLst>
                </a:gridCol>
              </a:tblGrid>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10" name="Table 9">
            <a:extLst>
              <a:ext uri="{FF2B5EF4-FFF2-40B4-BE49-F238E27FC236}">
                <a16:creationId xmlns:a16="http://schemas.microsoft.com/office/drawing/2014/main" id="{14765E75-E72D-461C-B7A4-F5DADBE1AD70}"/>
              </a:ext>
            </a:extLst>
          </p:cNvPr>
          <p:cNvGraphicFramePr>
            <a:graphicFrameLocks noGrp="1"/>
          </p:cNvGraphicFramePr>
          <p:nvPr>
            <p:extLst>
              <p:ext uri="{D42A27DB-BD31-4B8C-83A1-F6EECF244321}">
                <p14:modId xmlns:p14="http://schemas.microsoft.com/office/powerpoint/2010/main" val="1354925200"/>
              </p:ext>
            </p:extLst>
          </p:nvPr>
        </p:nvGraphicFramePr>
        <p:xfrm>
          <a:off x="8874991" y="4938757"/>
          <a:ext cx="1147617" cy="1371603"/>
        </p:xfrm>
        <a:graphic>
          <a:graphicData uri="http://schemas.openxmlformats.org/drawingml/2006/table">
            <a:tbl>
              <a:tblPr firstRow="1" bandRow="1">
                <a:tableStyleId>{5C22544A-7EE6-4342-B048-85BDC9FD1C3A}</a:tableStyleId>
              </a:tblPr>
              <a:tblGrid>
                <a:gridCol w="382539">
                  <a:extLst>
                    <a:ext uri="{9D8B030D-6E8A-4147-A177-3AD203B41FA5}">
                      <a16:colId xmlns:a16="http://schemas.microsoft.com/office/drawing/2014/main" val="3008209843"/>
                    </a:ext>
                  </a:extLst>
                </a:gridCol>
                <a:gridCol w="382539">
                  <a:extLst>
                    <a:ext uri="{9D8B030D-6E8A-4147-A177-3AD203B41FA5}">
                      <a16:colId xmlns:a16="http://schemas.microsoft.com/office/drawing/2014/main" val="1259494472"/>
                    </a:ext>
                  </a:extLst>
                </a:gridCol>
                <a:gridCol w="382539">
                  <a:extLst>
                    <a:ext uri="{9D8B030D-6E8A-4147-A177-3AD203B41FA5}">
                      <a16:colId xmlns:a16="http://schemas.microsoft.com/office/drawing/2014/main" val="3596533985"/>
                    </a:ext>
                  </a:extLst>
                </a:gridCol>
              </a:tblGrid>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201">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cxnSp>
        <p:nvCxnSpPr>
          <p:cNvPr id="12" name="Straight Arrow Connector 11">
            <a:extLst>
              <a:ext uri="{FF2B5EF4-FFF2-40B4-BE49-F238E27FC236}">
                <a16:creationId xmlns:a16="http://schemas.microsoft.com/office/drawing/2014/main" id="{BB81047C-A98B-463D-AF4D-5B45FE86A835}"/>
              </a:ext>
            </a:extLst>
          </p:cNvPr>
          <p:cNvCxnSpPr>
            <a:cxnSpLocks/>
            <a:endCxn id="3" idx="0"/>
          </p:cNvCxnSpPr>
          <p:nvPr/>
        </p:nvCxnSpPr>
        <p:spPr>
          <a:xfrm flipH="1">
            <a:off x="2513467" y="1340069"/>
            <a:ext cx="2787010" cy="11760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4B4C71F-4272-4CDF-BF93-A1D414D8BB6F}"/>
              </a:ext>
            </a:extLst>
          </p:cNvPr>
          <p:cNvCxnSpPr/>
          <p:nvPr/>
        </p:nvCxnSpPr>
        <p:spPr>
          <a:xfrm flipV="1">
            <a:off x="3132082" y="1576003"/>
            <a:ext cx="2168394" cy="94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0337EB1-6622-4814-9F21-7D07E5613D2F}"/>
              </a:ext>
            </a:extLst>
          </p:cNvPr>
          <p:cNvCxnSpPr/>
          <p:nvPr/>
        </p:nvCxnSpPr>
        <p:spPr>
          <a:xfrm>
            <a:off x="5659821" y="1811936"/>
            <a:ext cx="0" cy="741254"/>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BDF8931-0A56-419D-96FE-0AD861663A20}"/>
              </a:ext>
            </a:extLst>
          </p:cNvPr>
          <p:cNvCxnSpPr/>
          <p:nvPr/>
        </p:nvCxnSpPr>
        <p:spPr>
          <a:xfrm flipV="1">
            <a:off x="6096000" y="1811936"/>
            <a:ext cx="0" cy="7041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010ABCC-A322-4C56-BDE8-D815721FC940}"/>
              </a:ext>
            </a:extLst>
          </p:cNvPr>
          <p:cNvCxnSpPr>
            <a:cxnSpLocks/>
            <a:endCxn id="6" idx="0"/>
          </p:cNvCxnSpPr>
          <p:nvPr/>
        </p:nvCxnSpPr>
        <p:spPr>
          <a:xfrm>
            <a:off x="6448096" y="1340069"/>
            <a:ext cx="2978686" cy="11760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B938C6F-257E-403D-8C91-CB2F758B647B}"/>
              </a:ext>
            </a:extLst>
          </p:cNvPr>
          <p:cNvCxnSpPr/>
          <p:nvPr/>
        </p:nvCxnSpPr>
        <p:spPr>
          <a:xfrm flipH="1" flipV="1">
            <a:off x="6448096" y="1576003"/>
            <a:ext cx="2404877" cy="9401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4F3D3E8-E331-4830-87DD-136AA52729D2}"/>
              </a:ext>
            </a:extLst>
          </p:cNvPr>
          <p:cNvCxnSpPr/>
          <p:nvPr/>
        </p:nvCxnSpPr>
        <p:spPr>
          <a:xfrm flipH="1">
            <a:off x="4063246" y="3415862"/>
            <a:ext cx="1237230" cy="1522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4CDBBAD-6C77-4181-82DD-E66EE796AEA5}"/>
              </a:ext>
            </a:extLst>
          </p:cNvPr>
          <p:cNvCxnSpPr/>
          <p:nvPr/>
        </p:nvCxnSpPr>
        <p:spPr>
          <a:xfrm flipV="1">
            <a:off x="4430609" y="3887729"/>
            <a:ext cx="869867"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4FBE941-BA0D-480E-94AC-96633EDE0428}"/>
              </a:ext>
            </a:extLst>
          </p:cNvPr>
          <p:cNvCxnSpPr/>
          <p:nvPr/>
        </p:nvCxnSpPr>
        <p:spPr>
          <a:xfrm>
            <a:off x="5659821" y="3887729"/>
            <a:ext cx="0" cy="105103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3CB2739C-F6EA-4C48-A623-22DB1AD1276C}"/>
              </a:ext>
            </a:extLst>
          </p:cNvPr>
          <p:cNvCxnSpPr/>
          <p:nvPr/>
        </p:nvCxnSpPr>
        <p:spPr>
          <a:xfrm flipV="1">
            <a:off x="6096000" y="3887729"/>
            <a:ext cx="0"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39BF23E-6564-45CC-BB93-67EC2BE3E2B9}"/>
              </a:ext>
            </a:extLst>
          </p:cNvPr>
          <p:cNvCxnSpPr/>
          <p:nvPr/>
        </p:nvCxnSpPr>
        <p:spPr>
          <a:xfrm>
            <a:off x="6448096" y="3415862"/>
            <a:ext cx="1324304" cy="1522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A0D6DD5-E12C-42BE-9F17-66362EC68743}"/>
              </a:ext>
            </a:extLst>
          </p:cNvPr>
          <p:cNvCxnSpPr/>
          <p:nvPr/>
        </p:nvCxnSpPr>
        <p:spPr>
          <a:xfrm flipH="1" flipV="1">
            <a:off x="6448096" y="3887729"/>
            <a:ext cx="869867"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C9DBDBE3-7B9F-40DD-82BA-C8258E938914}"/>
              </a:ext>
            </a:extLst>
          </p:cNvPr>
          <p:cNvCxnSpPr/>
          <p:nvPr/>
        </p:nvCxnSpPr>
        <p:spPr>
          <a:xfrm>
            <a:off x="2326048" y="3887729"/>
            <a:ext cx="0"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5B4C0FD-53A1-4ED2-93CB-F6CE02F5E73E}"/>
              </a:ext>
            </a:extLst>
          </p:cNvPr>
          <p:cNvCxnSpPr/>
          <p:nvPr/>
        </p:nvCxnSpPr>
        <p:spPr>
          <a:xfrm flipV="1">
            <a:off x="2743200" y="3887729"/>
            <a:ext cx="0"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D11B02B4-34A8-4442-BCF9-D248950AE227}"/>
              </a:ext>
            </a:extLst>
          </p:cNvPr>
          <p:cNvCxnSpPr/>
          <p:nvPr/>
        </p:nvCxnSpPr>
        <p:spPr>
          <a:xfrm>
            <a:off x="9238593" y="3887729"/>
            <a:ext cx="0"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BBC590F-0AF6-417E-A585-F3A0E11D5113}"/>
              </a:ext>
            </a:extLst>
          </p:cNvPr>
          <p:cNvCxnSpPr/>
          <p:nvPr/>
        </p:nvCxnSpPr>
        <p:spPr>
          <a:xfrm flipV="1">
            <a:off x="9601200" y="3887729"/>
            <a:ext cx="0" cy="1051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41120D83-3AA1-42AF-9AF0-40C198834978}"/>
              </a:ext>
            </a:extLst>
          </p:cNvPr>
          <p:cNvSpPr/>
          <p:nvPr/>
        </p:nvSpPr>
        <p:spPr>
          <a:xfrm>
            <a:off x="686943" y="352424"/>
            <a:ext cx="4437148" cy="584775"/>
          </a:xfrm>
          <a:prstGeom prst="rect">
            <a:avLst/>
          </a:prstGeom>
        </p:spPr>
        <p:txBody>
          <a:bodyPr wrap="square">
            <a:spAutoFit/>
          </a:bodyPr>
          <a:lstStyle/>
          <a:p>
            <a:r>
              <a:rPr lang="en-US" sz="3200" dirty="0">
                <a:cs typeface="Times New Roman" panose="02020603050405020304" pitchFamily="18" charset="0"/>
              </a:rPr>
              <a:t>Example: The 8-puzzle</a:t>
            </a:r>
          </a:p>
        </p:txBody>
      </p:sp>
      <p:sp>
        <p:nvSpPr>
          <p:cNvPr id="49" name="Rectangle 48">
            <a:extLst>
              <a:ext uri="{FF2B5EF4-FFF2-40B4-BE49-F238E27FC236}">
                <a16:creationId xmlns:a16="http://schemas.microsoft.com/office/drawing/2014/main" id="{B4311EFF-C4B4-415A-96B3-35225820D7D1}"/>
              </a:ext>
            </a:extLst>
          </p:cNvPr>
          <p:cNvSpPr/>
          <p:nvPr/>
        </p:nvSpPr>
        <p:spPr>
          <a:xfrm>
            <a:off x="3626069" y="1584401"/>
            <a:ext cx="43717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50" name="Rectangle 49">
            <a:extLst>
              <a:ext uri="{FF2B5EF4-FFF2-40B4-BE49-F238E27FC236}">
                <a16:creationId xmlns:a16="http://schemas.microsoft.com/office/drawing/2014/main" id="{94C207C0-6418-4561-81E0-1CBF9563BE1A}"/>
              </a:ext>
            </a:extLst>
          </p:cNvPr>
          <p:cNvSpPr/>
          <p:nvPr/>
        </p:nvSpPr>
        <p:spPr>
          <a:xfrm>
            <a:off x="7390535" y="1928098"/>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51" name="Rectangle 50">
            <a:extLst>
              <a:ext uri="{FF2B5EF4-FFF2-40B4-BE49-F238E27FC236}">
                <a16:creationId xmlns:a16="http://schemas.microsoft.com/office/drawing/2014/main" id="{633BAC65-F96F-454C-A856-3445DC15ACAF}"/>
              </a:ext>
            </a:extLst>
          </p:cNvPr>
          <p:cNvSpPr/>
          <p:nvPr/>
        </p:nvSpPr>
        <p:spPr>
          <a:xfrm>
            <a:off x="4359297" y="3887728"/>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52" name="Rectangle 51">
            <a:extLst>
              <a:ext uri="{FF2B5EF4-FFF2-40B4-BE49-F238E27FC236}">
                <a16:creationId xmlns:a16="http://schemas.microsoft.com/office/drawing/2014/main" id="{A492DAF9-151C-43E6-8379-3E6B2AF911E7}"/>
              </a:ext>
            </a:extLst>
          </p:cNvPr>
          <p:cNvSpPr/>
          <p:nvPr/>
        </p:nvSpPr>
        <p:spPr>
          <a:xfrm>
            <a:off x="6624277" y="4258061"/>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53" name="Rectangle 52">
            <a:extLst>
              <a:ext uri="{FF2B5EF4-FFF2-40B4-BE49-F238E27FC236}">
                <a16:creationId xmlns:a16="http://schemas.microsoft.com/office/drawing/2014/main" id="{8BF111B7-8776-4E1E-AFDD-17E38CB33395}"/>
              </a:ext>
            </a:extLst>
          </p:cNvPr>
          <p:cNvSpPr/>
          <p:nvPr/>
        </p:nvSpPr>
        <p:spPr>
          <a:xfrm>
            <a:off x="7650533" y="1466432"/>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sp>
        <p:nvSpPr>
          <p:cNvPr id="54" name="Rectangle 53">
            <a:extLst>
              <a:ext uri="{FF2B5EF4-FFF2-40B4-BE49-F238E27FC236}">
                <a16:creationId xmlns:a16="http://schemas.microsoft.com/office/drawing/2014/main" id="{6607CD4E-ABF7-444F-80C0-E7DC5D236208}"/>
              </a:ext>
            </a:extLst>
          </p:cNvPr>
          <p:cNvSpPr/>
          <p:nvPr/>
        </p:nvSpPr>
        <p:spPr>
          <a:xfrm>
            <a:off x="4063246" y="1925715"/>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sp>
        <p:nvSpPr>
          <p:cNvPr id="55" name="Rectangle 54">
            <a:extLst>
              <a:ext uri="{FF2B5EF4-FFF2-40B4-BE49-F238E27FC236}">
                <a16:creationId xmlns:a16="http://schemas.microsoft.com/office/drawing/2014/main" id="{39B899D8-EA69-450E-B23C-FB336A854DF5}"/>
              </a:ext>
            </a:extLst>
          </p:cNvPr>
          <p:cNvSpPr/>
          <p:nvPr/>
        </p:nvSpPr>
        <p:spPr>
          <a:xfrm>
            <a:off x="4862552" y="4192375"/>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sp>
        <p:nvSpPr>
          <p:cNvPr id="56" name="Rectangle 55">
            <a:extLst>
              <a:ext uri="{FF2B5EF4-FFF2-40B4-BE49-F238E27FC236}">
                <a16:creationId xmlns:a16="http://schemas.microsoft.com/office/drawing/2014/main" id="{8977E8D3-F77E-499C-95AD-6009611525A5}"/>
              </a:ext>
            </a:extLst>
          </p:cNvPr>
          <p:cNvSpPr/>
          <p:nvPr/>
        </p:nvSpPr>
        <p:spPr>
          <a:xfrm>
            <a:off x="7083970" y="3887727"/>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sp>
        <p:nvSpPr>
          <p:cNvPr id="57" name="Rectangle 56">
            <a:extLst>
              <a:ext uri="{FF2B5EF4-FFF2-40B4-BE49-F238E27FC236}">
                <a16:creationId xmlns:a16="http://schemas.microsoft.com/office/drawing/2014/main" id="{BDD22985-4C06-4E76-A203-98D9716216C0}"/>
              </a:ext>
            </a:extLst>
          </p:cNvPr>
          <p:cNvSpPr/>
          <p:nvPr/>
        </p:nvSpPr>
        <p:spPr>
          <a:xfrm>
            <a:off x="5338625" y="1885749"/>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a:t>
            </a:r>
          </a:p>
        </p:txBody>
      </p:sp>
      <p:sp>
        <p:nvSpPr>
          <p:cNvPr id="58" name="Rectangle 57">
            <a:extLst>
              <a:ext uri="{FF2B5EF4-FFF2-40B4-BE49-F238E27FC236}">
                <a16:creationId xmlns:a16="http://schemas.microsoft.com/office/drawing/2014/main" id="{58A4A686-C926-4C17-97B6-D726A120731D}"/>
              </a:ext>
            </a:extLst>
          </p:cNvPr>
          <p:cNvSpPr/>
          <p:nvPr/>
        </p:nvSpPr>
        <p:spPr>
          <a:xfrm>
            <a:off x="1974447" y="4192375"/>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a:t>
            </a:r>
          </a:p>
        </p:txBody>
      </p:sp>
      <p:sp>
        <p:nvSpPr>
          <p:cNvPr id="59" name="Rectangle 58">
            <a:extLst>
              <a:ext uri="{FF2B5EF4-FFF2-40B4-BE49-F238E27FC236}">
                <a16:creationId xmlns:a16="http://schemas.microsoft.com/office/drawing/2014/main" id="{9D476D84-16AE-4DDC-8A7D-6EC95FED1707}"/>
              </a:ext>
            </a:extLst>
          </p:cNvPr>
          <p:cNvSpPr/>
          <p:nvPr/>
        </p:nvSpPr>
        <p:spPr>
          <a:xfrm>
            <a:off x="5311237" y="4191748"/>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a:t>
            </a:r>
          </a:p>
        </p:txBody>
      </p:sp>
      <p:sp>
        <p:nvSpPr>
          <p:cNvPr id="60" name="Rectangle 59">
            <a:extLst>
              <a:ext uri="{FF2B5EF4-FFF2-40B4-BE49-F238E27FC236}">
                <a16:creationId xmlns:a16="http://schemas.microsoft.com/office/drawing/2014/main" id="{6E7FAE2A-7C25-43ED-AA2F-057196B2909A}"/>
              </a:ext>
            </a:extLst>
          </p:cNvPr>
          <p:cNvSpPr/>
          <p:nvPr/>
        </p:nvSpPr>
        <p:spPr>
          <a:xfrm>
            <a:off x="8852972" y="4202412"/>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a:t>
            </a:r>
          </a:p>
        </p:txBody>
      </p:sp>
      <p:sp>
        <p:nvSpPr>
          <p:cNvPr id="61" name="Rectangle 60">
            <a:extLst>
              <a:ext uri="{FF2B5EF4-FFF2-40B4-BE49-F238E27FC236}">
                <a16:creationId xmlns:a16="http://schemas.microsoft.com/office/drawing/2014/main" id="{73C139A1-BAC5-4F73-B77F-CED9CB803A77}"/>
              </a:ext>
            </a:extLst>
          </p:cNvPr>
          <p:cNvSpPr/>
          <p:nvPr/>
        </p:nvSpPr>
        <p:spPr>
          <a:xfrm>
            <a:off x="6083628" y="1933199"/>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a:t>
            </a:r>
          </a:p>
        </p:txBody>
      </p:sp>
      <p:sp>
        <p:nvSpPr>
          <p:cNvPr id="62" name="Rectangle 61">
            <a:extLst>
              <a:ext uri="{FF2B5EF4-FFF2-40B4-BE49-F238E27FC236}">
                <a16:creationId xmlns:a16="http://schemas.microsoft.com/office/drawing/2014/main" id="{6065D7A2-B9FF-4C21-BCB4-513724DD0168}"/>
              </a:ext>
            </a:extLst>
          </p:cNvPr>
          <p:cNvSpPr/>
          <p:nvPr/>
        </p:nvSpPr>
        <p:spPr>
          <a:xfrm>
            <a:off x="2758728" y="4202412"/>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a:t>
            </a:r>
          </a:p>
        </p:txBody>
      </p:sp>
      <p:sp>
        <p:nvSpPr>
          <p:cNvPr id="63" name="Rectangle 62">
            <a:extLst>
              <a:ext uri="{FF2B5EF4-FFF2-40B4-BE49-F238E27FC236}">
                <a16:creationId xmlns:a16="http://schemas.microsoft.com/office/drawing/2014/main" id="{C9248B33-CCCA-45B3-8933-5A6D8D7728F3}"/>
              </a:ext>
            </a:extLst>
          </p:cNvPr>
          <p:cNvSpPr/>
          <p:nvPr/>
        </p:nvSpPr>
        <p:spPr>
          <a:xfrm>
            <a:off x="6078274" y="4222333"/>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a:t>
            </a:r>
          </a:p>
        </p:txBody>
      </p:sp>
      <p:sp>
        <p:nvSpPr>
          <p:cNvPr id="64" name="Rectangle 63">
            <a:extLst>
              <a:ext uri="{FF2B5EF4-FFF2-40B4-BE49-F238E27FC236}">
                <a16:creationId xmlns:a16="http://schemas.microsoft.com/office/drawing/2014/main" id="{1BBDEB60-09F5-41AA-B4CD-724FC333CAAB}"/>
              </a:ext>
            </a:extLst>
          </p:cNvPr>
          <p:cNvSpPr/>
          <p:nvPr/>
        </p:nvSpPr>
        <p:spPr>
          <a:xfrm>
            <a:off x="9536407" y="4182413"/>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a:t>
            </a:r>
          </a:p>
        </p:txBody>
      </p:sp>
      <p:graphicFrame>
        <p:nvGraphicFramePr>
          <p:cNvPr id="44" name="Table 43">
            <a:extLst>
              <a:ext uri="{FF2B5EF4-FFF2-40B4-BE49-F238E27FC236}">
                <a16:creationId xmlns:a16="http://schemas.microsoft.com/office/drawing/2014/main" id="{D82BC214-08F4-451B-85DA-7B0C0176796F}"/>
              </a:ext>
            </a:extLst>
          </p:cNvPr>
          <p:cNvGraphicFramePr>
            <a:graphicFrameLocks noGrp="1"/>
          </p:cNvGraphicFramePr>
          <p:nvPr>
            <p:extLst>
              <p:ext uri="{D42A27DB-BD31-4B8C-83A1-F6EECF244321}">
                <p14:modId xmlns:p14="http://schemas.microsoft.com/office/powerpoint/2010/main" val="1724120526"/>
              </p:ext>
            </p:extLst>
          </p:nvPr>
        </p:nvGraphicFramePr>
        <p:xfrm>
          <a:off x="10369221" y="722467"/>
          <a:ext cx="1135836" cy="1417050"/>
        </p:xfrm>
        <a:graphic>
          <a:graphicData uri="http://schemas.openxmlformats.org/drawingml/2006/table">
            <a:tbl>
              <a:tblPr firstRow="1" bandRow="1">
                <a:tableStyleId>{5C22544A-7EE6-4342-B048-85BDC9FD1C3A}</a:tableStyleId>
              </a:tblPr>
              <a:tblGrid>
                <a:gridCol w="378612">
                  <a:extLst>
                    <a:ext uri="{9D8B030D-6E8A-4147-A177-3AD203B41FA5}">
                      <a16:colId xmlns:a16="http://schemas.microsoft.com/office/drawing/2014/main" val="3008209843"/>
                    </a:ext>
                  </a:extLst>
                </a:gridCol>
                <a:gridCol w="378612">
                  <a:extLst>
                    <a:ext uri="{9D8B030D-6E8A-4147-A177-3AD203B41FA5}">
                      <a16:colId xmlns:a16="http://schemas.microsoft.com/office/drawing/2014/main" val="1259494472"/>
                    </a:ext>
                  </a:extLst>
                </a:gridCol>
                <a:gridCol w="378612">
                  <a:extLst>
                    <a:ext uri="{9D8B030D-6E8A-4147-A177-3AD203B41FA5}">
                      <a16:colId xmlns:a16="http://schemas.microsoft.com/office/drawing/2014/main" val="3596533985"/>
                    </a:ext>
                  </a:extLst>
                </a:gridCol>
              </a:tblGrid>
              <a:tr h="472350">
                <a:tc>
                  <a:txBody>
                    <a:bodyPr/>
                    <a:lstStyle/>
                    <a:p>
                      <a:pPr algn="ctr"/>
                      <a:endParaRPr lang="en-US" sz="24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45" name="Table 44">
            <a:extLst>
              <a:ext uri="{FF2B5EF4-FFF2-40B4-BE49-F238E27FC236}">
                <a16:creationId xmlns:a16="http://schemas.microsoft.com/office/drawing/2014/main" id="{D82BC214-08F4-451B-85DA-7B0C0176796F}"/>
              </a:ext>
            </a:extLst>
          </p:cNvPr>
          <p:cNvGraphicFramePr>
            <a:graphicFrameLocks noGrp="1"/>
          </p:cNvGraphicFramePr>
          <p:nvPr>
            <p:extLst>
              <p:ext uri="{D42A27DB-BD31-4B8C-83A1-F6EECF244321}">
                <p14:modId xmlns:p14="http://schemas.microsoft.com/office/powerpoint/2010/main" val="1555366820"/>
              </p:ext>
            </p:extLst>
          </p:nvPr>
        </p:nvGraphicFramePr>
        <p:xfrm>
          <a:off x="10369221" y="2693918"/>
          <a:ext cx="1135836" cy="1417050"/>
        </p:xfrm>
        <a:graphic>
          <a:graphicData uri="http://schemas.openxmlformats.org/drawingml/2006/table">
            <a:tbl>
              <a:tblPr firstRow="1" bandRow="1">
                <a:tableStyleId>{5C22544A-7EE6-4342-B048-85BDC9FD1C3A}</a:tableStyleId>
              </a:tblPr>
              <a:tblGrid>
                <a:gridCol w="378612">
                  <a:extLst>
                    <a:ext uri="{9D8B030D-6E8A-4147-A177-3AD203B41FA5}">
                      <a16:colId xmlns:a16="http://schemas.microsoft.com/office/drawing/2014/main" val="3008209843"/>
                    </a:ext>
                  </a:extLst>
                </a:gridCol>
                <a:gridCol w="378612">
                  <a:extLst>
                    <a:ext uri="{9D8B030D-6E8A-4147-A177-3AD203B41FA5}">
                      <a16:colId xmlns:a16="http://schemas.microsoft.com/office/drawing/2014/main" val="1259494472"/>
                    </a:ext>
                  </a:extLst>
                </a:gridCol>
                <a:gridCol w="378612">
                  <a:extLst>
                    <a:ext uri="{9D8B030D-6E8A-4147-A177-3AD203B41FA5}">
                      <a16:colId xmlns:a16="http://schemas.microsoft.com/office/drawing/2014/main" val="3596533985"/>
                    </a:ext>
                  </a:extLst>
                </a:gridCol>
              </a:tblGrid>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72350">
                <a:tc>
                  <a:txBody>
                    <a:bodyPr/>
                    <a:lstStyle/>
                    <a:p>
                      <a:pPr algn="ctr"/>
                      <a:endParaRPr lang="en-US" sz="24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46" name="Table 45">
            <a:extLst>
              <a:ext uri="{FF2B5EF4-FFF2-40B4-BE49-F238E27FC236}">
                <a16:creationId xmlns:a16="http://schemas.microsoft.com/office/drawing/2014/main" id="{D82BC214-08F4-451B-85DA-7B0C0176796F}"/>
              </a:ext>
            </a:extLst>
          </p:cNvPr>
          <p:cNvGraphicFramePr>
            <a:graphicFrameLocks noGrp="1"/>
          </p:cNvGraphicFramePr>
          <p:nvPr>
            <p:extLst>
              <p:ext uri="{D42A27DB-BD31-4B8C-83A1-F6EECF244321}">
                <p14:modId xmlns:p14="http://schemas.microsoft.com/office/powerpoint/2010/main" val="2152268175"/>
              </p:ext>
            </p:extLst>
          </p:nvPr>
        </p:nvGraphicFramePr>
        <p:xfrm>
          <a:off x="10369221" y="4683998"/>
          <a:ext cx="1135836" cy="1417050"/>
        </p:xfrm>
        <a:graphic>
          <a:graphicData uri="http://schemas.openxmlformats.org/drawingml/2006/table">
            <a:tbl>
              <a:tblPr firstRow="1" bandRow="1">
                <a:tableStyleId>{5C22544A-7EE6-4342-B048-85BDC9FD1C3A}</a:tableStyleId>
              </a:tblPr>
              <a:tblGrid>
                <a:gridCol w="378612">
                  <a:extLst>
                    <a:ext uri="{9D8B030D-6E8A-4147-A177-3AD203B41FA5}">
                      <a16:colId xmlns:a16="http://schemas.microsoft.com/office/drawing/2014/main" val="3008209843"/>
                    </a:ext>
                  </a:extLst>
                </a:gridCol>
                <a:gridCol w="378612">
                  <a:extLst>
                    <a:ext uri="{9D8B030D-6E8A-4147-A177-3AD203B41FA5}">
                      <a16:colId xmlns:a16="http://schemas.microsoft.com/office/drawing/2014/main" val="1259494472"/>
                    </a:ext>
                  </a:extLst>
                </a:gridCol>
                <a:gridCol w="378612">
                  <a:extLst>
                    <a:ext uri="{9D8B030D-6E8A-4147-A177-3AD203B41FA5}">
                      <a16:colId xmlns:a16="http://schemas.microsoft.com/office/drawing/2014/main" val="3596533985"/>
                    </a:ext>
                  </a:extLst>
                </a:gridCol>
              </a:tblGrid>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rgbClr val="0000FF"/>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72350">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65" name="Table 64">
            <a:extLst>
              <a:ext uri="{FF2B5EF4-FFF2-40B4-BE49-F238E27FC236}">
                <a16:creationId xmlns:a16="http://schemas.microsoft.com/office/drawing/2014/main" id="{B5E15E8D-1A00-43DD-B816-5AC8A7CA0B10}"/>
              </a:ext>
            </a:extLst>
          </p:cNvPr>
          <p:cNvGraphicFramePr>
            <a:graphicFrameLocks noGrp="1"/>
          </p:cNvGraphicFramePr>
          <p:nvPr>
            <p:extLst>
              <p:ext uri="{D42A27DB-BD31-4B8C-83A1-F6EECF244321}">
                <p14:modId xmlns:p14="http://schemas.microsoft.com/office/powerpoint/2010/main" val="1575255019"/>
              </p:ext>
            </p:extLst>
          </p:nvPr>
        </p:nvGraphicFramePr>
        <p:xfrm>
          <a:off x="409355" y="4938760"/>
          <a:ext cx="1237230" cy="1371600"/>
        </p:xfrm>
        <a:graphic>
          <a:graphicData uri="http://schemas.openxmlformats.org/drawingml/2006/table">
            <a:tbl>
              <a:tblPr firstRow="1" bandRow="1">
                <a:tableStyleId>{5C22544A-7EE6-4342-B048-85BDC9FD1C3A}</a:tableStyleId>
              </a:tblPr>
              <a:tblGrid>
                <a:gridCol w="393069">
                  <a:extLst>
                    <a:ext uri="{9D8B030D-6E8A-4147-A177-3AD203B41FA5}">
                      <a16:colId xmlns:a16="http://schemas.microsoft.com/office/drawing/2014/main" val="3008209843"/>
                    </a:ext>
                  </a:extLst>
                </a:gridCol>
                <a:gridCol w="431751">
                  <a:extLst>
                    <a:ext uri="{9D8B030D-6E8A-4147-A177-3AD203B41FA5}">
                      <a16:colId xmlns:a16="http://schemas.microsoft.com/office/drawing/2014/main" val="1259494472"/>
                    </a:ext>
                  </a:extLst>
                </a:gridCol>
                <a:gridCol w="412410">
                  <a:extLst>
                    <a:ext uri="{9D8B030D-6E8A-4147-A177-3AD203B41FA5}">
                      <a16:colId xmlns:a16="http://schemas.microsoft.com/office/drawing/2014/main" val="3596533985"/>
                    </a:ext>
                  </a:extLst>
                </a:gridCol>
              </a:tblGrid>
              <a:tr h="45719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45719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4571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cxnSp>
        <p:nvCxnSpPr>
          <p:cNvPr id="66" name="Straight Arrow Connector 65">
            <a:extLst>
              <a:ext uri="{FF2B5EF4-FFF2-40B4-BE49-F238E27FC236}">
                <a16:creationId xmlns:a16="http://schemas.microsoft.com/office/drawing/2014/main" id="{E6414BB3-9672-4ADA-AB44-DAD791DA99F8}"/>
              </a:ext>
            </a:extLst>
          </p:cNvPr>
          <p:cNvCxnSpPr>
            <a:cxnSpLocks/>
          </p:cNvCxnSpPr>
          <p:nvPr/>
        </p:nvCxnSpPr>
        <p:spPr>
          <a:xfrm flipV="1">
            <a:off x="906511" y="3887727"/>
            <a:ext cx="962334" cy="10510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C43EFE34-5B70-470F-B447-3E64365D1BF3}"/>
              </a:ext>
            </a:extLst>
          </p:cNvPr>
          <p:cNvCxnSpPr>
            <a:cxnSpLocks/>
          </p:cNvCxnSpPr>
          <p:nvPr/>
        </p:nvCxnSpPr>
        <p:spPr>
          <a:xfrm flipH="1">
            <a:off x="647016" y="3567162"/>
            <a:ext cx="1264336" cy="13715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2C3477BB-9430-4592-9A6C-42AAD2601DFB}"/>
              </a:ext>
            </a:extLst>
          </p:cNvPr>
          <p:cNvSpPr/>
          <p:nvPr/>
        </p:nvSpPr>
        <p:spPr>
          <a:xfrm>
            <a:off x="888890" y="4001701"/>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sp>
        <p:nvSpPr>
          <p:cNvPr id="69" name="Rectangle 68">
            <a:extLst>
              <a:ext uri="{FF2B5EF4-FFF2-40B4-BE49-F238E27FC236}">
                <a16:creationId xmlns:a16="http://schemas.microsoft.com/office/drawing/2014/main" id="{6CECC565-ED47-42F1-806F-7CB49C10A528}"/>
              </a:ext>
            </a:extLst>
          </p:cNvPr>
          <p:cNvSpPr/>
          <p:nvPr/>
        </p:nvSpPr>
        <p:spPr>
          <a:xfrm>
            <a:off x="1271923" y="4349392"/>
            <a:ext cx="43717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11" name="Rectangle 10">
            <a:extLst>
              <a:ext uri="{FF2B5EF4-FFF2-40B4-BE49-F238E27FC236}">
                <a16:creationId xmlns:a16="http://schemas.microsoft.com/office/drawing/2014/main" id="{0935B6C9-C43D-437C-AC31-BD0084D9C28A}"/>
              </a:ext>
            </a:extLst>
          </p:cNvPr>
          <p:cNvSpPr/>
          <p:nvPr/>
        </p:nvSpPr>
        <p:spPr>
          <a:xfrm>
            <a:off x="6582520" y="751700"/>
            <a:ext cx="466794" cy="369332"/>
          </a:xfrm>
          <a:prstGeom prst="rect">
            <a:avLst/>
          </a:prstGeom>
        </p:spPr>
        <p:txBody>
          <a:bodyPr wrap="none">
            <a:spAutoFit/>
          </a:bodyPr>
          <a:lstStyle/>
          <a:p>
            <a:r>
              <a:rPr lang="en-US" dirty="0">
                <a:latin typeface="Times New Roman" panose="02020603050405020304" pitchFamily="18" charset="0"/>
              </a:rPr>
              <a:t>(S)</a:t>
            </a:r>
            <a:endParaRPr lang="en-US" dirty="0"/>
          </a:p>
        </p:txBody>
      </p:sp>
      <p:sp>
        <p:nvSpPr>
          <p:cNvPr id="70" name="Rectangle 69">
            <a:extLst>
              <a:ext uri="{FF2B5EF4-FFF2-40B4-BE49-F238E27FC236}">
                <a16:creationId xmlns:a16="http://schemas.microsoft.com/office/drawing/2014/main" id="{4C58720B-655B-4F88-8727-56E1208C222F}"/>
              </a:ext>
            </a:extLst>
          </p:cNvPr>
          <p:cNvSpPr/>
          <p:nvPr/>
        </p:nvSpPr>
        <p:spPr>
          <a:xfrm>
            <a:off x="10718554" y="6061697"/>
            <a:ext cx="505267" cy="369332"/>
          </a:xfrm>
          <a:prstGeom prst="rect">
            <a:avLst/>
          </a:prstGeom>
        </p:spPr>
        <p:txBody>
          <a:bodyPr wrap="none">
            <a:spAutoFit/>
          </a:bodyPr>
          <a:lstStyle/>
          <a:p>
            <a:r>
              <a:rPr lang="en-US" dirty="0">
                <a:latin typeface="Times New Roman" panose="02020603050405020304" pitchFamily="18" charset="0"/>
              </a:rPr>
              <a:t>(G)</a:t>
            </a:r>
            <a:endParaRPr lang="en-US" dirty="0"/>
          </a:p>
        </p:txBody>
      </p:sp>
      <p:cxnSp>
        <p:nvCxnSpPr>
          <p:cNvPr id="71" name="Straight Arrow Connector 70">
            <a:extLst>
              <a:ext uri="{FF2B5EF4-FFF2-40B4-BE49-F238E27FC236}">
                <a16:creationId xmlns:a16="http://schemas.microsoft.com/office/drawing/2014/main" id="{AD906EB5-9FF4-4B49-81EA-AC00768F507C}"/>
              </a:ext>
            </a:extLst>
          </p:cNvPr>
          <p:cNvCxnSpPr>
            <a:cxnSpLocks/>
          </p:cNvCxnSpPr>
          <p:nvPr/>
        </p:nvCxnSpPr>
        <p:spPr>
          <a:xfrm>
            <a:off x="5671544" y="6310360"/>
            <a:ext cx="0" cy="2545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2B3377F3-5695-4E6C-BB21-4AA313892D24}"/>
              </a:ext>
            </a:extLst>
          </p:cNvPr>
          <p:cNvCxnSpPr>
            <a:cxnSpLocks/>
          </p:cNvCxnSpPr>
          <p:nvPr/>
        </p:nvCxnSpPr>
        <p:spPr>
          <a:xfrm>
            <a:off x="10704406" y="97861"/>
            <a:ext cx="14148" cy="62460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E0E2938B-E04B-489E-9AAD-5B25DC0DDC5C}"/>
              </a:ext>
            </a:extLst>
          </p:cNvPr>
          <p:cNvCxnSpPr>
            <a:cxnSpLocks/>
          </p:cNvCxnSpPr>
          <p:nvPr/>
        </p:nvCxnSpPr>
        <p:spPr>
          <a:xfrm flipH="1" flipV="1">
            <a:off x="11104731" y="121591"/>
            <a:ext cx="1" cy="60087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FF521A03-6790-4CCA-8DB5-FB72ABE77C14}"/>
              </a:ext>
            </a:extLst>
          </p:cNvPr>
          <p:cNvSpPr/>
          <p:nvPr/>
        </p:nvSpPr>
        <p:spPr>
          <a:xfrm>
            <a:off x="10198557" y="121591"/>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75" name="Rectangle 74">
            <a:extLst>
              <a:ext uri="{FF2B5EF4-FFF2-40B4-BE49-F238E27FC236}">
                <a16:creationId xmlns:a16="http://schemas.microsoft.com/office/drawing/2014/main" id="{4ACAEC4D-236D-4B3F-9782-4D5D4C4BBA94}"/>
              </a:ext>
            </a:extLst>
          </p:cNvPr>
          <p:cNvSpPr/>
          <p:nvPr/>
        </p:nvSpPr>
        <p:spPr>
          <a:xfrm>
            <a:off x="11056128" y="103064"/>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cxnSp>
        <p:nvCxnSpPr>
          <p:cNvPr id="76" name="Straight Arrow Connector 75">
            <a:extLst>
              <a:ext uri="{FF2B5EF4-FFF2-40B4-BE49-F238E27FC236}">
                <a16:creationId xmlns:a16="http://schemas.microsoft.com/office/drawing/2014/main" id="{F9D15ACA-8B67-492A-8244-816AA9C0C906}"/>
              </a:ext>
            </a:extLst>
          </p:cNvPr>
          <p:cNvCxnSpPr>
            <a:cxnSpLocks/>
          </p:cNvCxnSpPr>
          <p:nvPr/>
        </p:nvCxnSpPr>
        <p:spPr>
          <a:xfrm>
            <a:off x="10754464" y="2125452"/>
            <a:ext cx="0" cy="5450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373F5A26-E54C-49F2-85B1-93F5A78F6C97}"/>
              </a:ext>
            </a:extLst>
          </p:cNvPr>
          <p:cNvCxnSpPr>
            <a:cxnSpLocks/>
          </p:cNvCxnSpPr>
          <p:nvPr/>
        </p:nvCxnSpPr>
        <p:spPr>
          <a:xfrm>
            <a:off x="10747143" y="4138978"/>
            <a:ext cx="0" cy="5450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0F85C0A9-7D5B-4CDA-8987-912058FFA828}"/>
              </a:ext>
            </a:extLst>
          </p:cNvPr>
          <p:cNvSpPr/>
          <p:nvPr/>
        </p:nvSpPr>
        <p:spPr>
          <a:xfrm>
            <a:off x="10243225" y="2135869"/>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D</a:t>
            </a:r>
          </a:p>
        </p:txBody>
      </p:sp>
      <p:sp>
        <p:nvSpPr>
          <p:cNvPr id="79" name="Rectangle 78">
            <a:extLst>
              <a:ext uri="{FF2B5EF4-FFF2-40B4-BE49-F238E27FC236}">
                <a16:creationId xmlns:a16="http://schemas.microsoft.com/office/drawing/2014/main" id="{0A920684-6A17-4883-9AA5-E52F0C14AE08}"/>
              </a:ext>
            </a:extLst>
          </p:cNvPr>
          <p:cNvSpPr/>
          <p:nvPr/>
        </p:nvSpPr>
        <p:spPr>
          <a:xfrm>
            <a:off x="10354217" y="4134414"/>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R</a:t>
            </a:r>
          </a:p>
        </p:txBody>
      </p:sp>
      <p:cxnSp>
        <p:nvCxnSpPr>
          <p:cNvPr id="80" name="Straight Arrow Connector 79">
            <a:extLst>
              <a:ext uri="{FF2B5EF4-FFF2-40B4-BE49-F238E27FC236}">
                <a16:creationId xmlns:a16="http://schemas.microsoft.com/office/drawing/2014/main" id="{C937FAE7-40DC-4CE6-B13C-2FF5E5912296}"/>
              </a:ext>
            </a:extLst>
          </p:cNvPr>
          <p:cNvCxnSpPr>
            <a:cxnSpLocks/>
          </p:cNvCxnSpPr>
          <p:nvPr/>
        </p:nvCxnSpPr>
        <p:spPr>
          <a:xfrm flipH="1" flipV="1">
            <a:off x="11118056" y="2116280"/>
            <a:ext cx="1" cy="60087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5897CA1E-10AD-4A2E-ADBC-F3024516F765}"/>
              </a:ext>
            </a:extLst>
          </p:cNvPr>
          <p:cNvCxnSpPr>
            <a:cxnSpLocks/>
          </p:cNvCxnSpPr>
          <p:nvPr/>
        </p:nvCxnSpPr>
        <p:spPr>
          <a:xfrm flipH="1" flipV="1">
            <a:off x="11126283" y="4078133"/>
            <a:ext cx="1" cy="60087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780B0654-CC7A-41F1-90E7-F1E68C976D50}"/>
              </a:ext>
            </a:extLst>
          </p:cNvPr>
          <p:cNvSpPr/>
          <p:nvPr/>
        </p:nvSpPr>
        <p:spPr>
          <a:xfrm>
            <a:off x="11140070" y="4134413"/>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a:t>
            </a:r>
          </a:p>
        </p:txBody>
      </p:sp>
      <p:sp>
        <p:nvSpPr>
          <p:cNvPr id="83" name="Rectangle 82">
            <a:extLst>
              <a:ext uri="{FF2B5EF4-FFF2-40B4-BE49-F238E27FC236}">
                <a16:creationId xmlns:a16="http://schemas.microsoft.com/office/drawing/2014/main" id="{07FD8E9E-F67C-45F8-B915-E748C60AEC18}"/>
              </a:ext>
            </a:extLst>
          </p:cNvPr>
          <p:cNvSpPr/>
          <p:nvPr/>
        </p:nvSpPr>
        <p:spPr>
          <a:xfrm>
            <a:off x="11104731" y="2176571"/>
            <a:ext cx="519997"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U</a:t>
            </a:r>
          </a:p>
        </p:txBody>
      </p:sp>
      <p:cxnSp>
        <p:nvCxnSpPr>
          <p:cNvPr id="84" name="Straight Arrow Connector 83">
            <a:extLst>
              <a:ext uri="{FF2B5EF4-FFF2-40B4-BE49-F238E27FC236}">
                <a16:creationId xmlns:a16="http://schemas.microsoft.com/office/drawing/2014/main" id="{9BD0C374-09B2-490D-8C6C-144F1EA7ACA9}"/>
              </a:ext>
            </a:extLst>
          </p:cNvPr>
          <p:cNvCxnSpPr>
            <a:cxnSpLocks/>
          </p:cNvCxnSpPr>
          <p:nvPr/>
        </p:nvCxnSpPr>
        <p:spPr>
          <a:xfrm flipV="1">
            <a:off x="6052403" y="6331326"/>
            <a:ext cx="0" cy="26808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7059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8B2C5C-482F-43CB-9784-C5D21C58FD47}"/>
              </a:ext>
            </a:extLst>
          </p:cNvPr>
          <p:cNvSpPr/>
          <p:nvPr/>
        </p:nvSpPr>
        <p:spPr>
          <a:xfrm>
            <a:off x="1351082" y="564196"/>
            <a:ext cx="5065484" cy="584775"/>
          </a:xfrm>
          <a:prstGeom prst="rect">
            <a:avLst/>
          </a:prstGeom>
        </p:spPr>
        <p:txBody>
          <a:bodyPr wrap="square">
            <a:spAutoFit/>
          </a:bodyPr>
          <a:lstStyle/>
          <a:p>
            <a:r>
              <a:rPr lang="en-US" sz="3200" dirty="0">
                <a:cs typeface="Times New Roman" panose="02020603050405020304" pitchFamily="18" charset="0"/>
              </a:rPr>
              <a:t>Problem Formulation</a:t>
            </a:r>
          </a:p>
        </p:txBody>
      </p:sp>
      <p:sp>
        <p:nvSpPr>
          <p:cNvPr id="3" name="Rectangle 2">
            <a:extLst>
              <a:ext uri="{FF2B5EF4-FFF2-40B4-BE49-F238E27FC236}">
                <a16:creationId xmlns:a16="http://schemas.microsoft.com/office/drawing/2014/main" id="{44D80423-8D31-4037-A0E4-2CA8CC7E55EC}"/>
              </a:ext>
            </a:extLst>
          </p:cNvPr>
          <p:cNvSpPr/>
          <p:nvPr/>
        </p:nvSpPr>
        <p:spPr>
          <a:xfrm>
            <a:off x="1351083" y="1656594"/>
            <a:ext cx="9012118" cy="4201150"/>
          </a:xfrm>
          <a:prstGeom prst="rect">
            <a:avLst/>
          </a:prstGeom>
        </p:spPr>
        <p:txBody>
          <a:bodyPr wrap="square">
            <a:spAutoFit/>
          </a:bodyPr>
          <a:lstStyle/>
          <a:p>
            <a:pPr marL="514350" indent="-514350">
              <a:spcBef>
                <a:spcPts val="600"/>
              </a:spcBef>
              <a:spcAft>
                <a:spcPts val="1200"/>
              </a:spcAft>
              <a:buAutoNum type="arabicPeriod"/>
            </a:pPr>
            <a:r>
              <a:rPr lang="en-US" sz="2400" dirty="0">
                <a:latin typeface="Times New Roman" panose="02020603050405020304" pitchFamily="18" charset="0"/>
                <a:cs typeface="Times New Roman" panose="02020603050405020304" pitchFamily="18" charset="0"/>
              </a:rPr>
              <a:t>Choose </a:t>
            </a:r>
            <a:r>
              <a:rPr lang="en-US" sz="2400" dirty="0">
                <a:solidFill>
                  <a:srgbClr val="0000FF"/>
                </a:solidFill>
                <a:latin typeface="Times New Roman" panose="02020603050405020304" pitchFamily="18" charset="0"/>
                <a:cs typeface="Times New Roman" panose="02020603050405020304" pitchFamily="18" charset="0"/>
              </a:rPr>
              <a:t>an appropriate data structure </a:t>
            </a:r>
            <a:r>
              <a:rPr lang="en-US" sz="2400" dirty="0">
                <a:latin typeface="Times New Roman" panose="02020603050405020304" pitchFamily="18" charset="0"/>
                <a:cs typeface="Times New Roman" panose="02020603050405020304" pitchFamily="18" charset="0"/>
              </a:rPr>
              <a:t>to represent the world states. </a:t>
            </a:r>
          </a:p>
          <a:p>
            <a:pPr marL="514350" indent="-514350">
              <a:spcBef>
                <a:spcPts val="600"/>
              </a:spcBef>
              <a:spcAft>
                <a:spcPts val="1200"/>
              </a:spcAft>
              <a:buAutoNum type="arabicPeriod"/>
            </a:pPr>
            <a:r>
              <a:rPr lang="en-US" sz="2400" dirty="0">
                <a:latin typeface="Times New Roman" panose="02020603050405020304" pitchFamily="18" charset="0"/>
                <a:cs typeface="Times New Roman" panose="02020603050405020304" pitchFamily="18" charset="0"/>
              </a:rPr>
              <a:t>Define each operator as </a:t>
            </a:r>
            <a:r>
              <a:rPr lang="en-US" sz="2400" dirty="0">
                <a:solidFill>
                  <a:srgbClr val="0000FF"/>
                </a:solidFill>
                <a:latin typeface="Times New Roman" panose="02020603050405020304" pitchFamily="18" charset="0"/>
                <a:cs typeface="Times New Roman" panose="02020603050405020304" pitchFamily="18" charset="0"/>
              </a:rPr>
              <a:t>a precondition/effects pair </a:t>
            </a:r>
            <a:r>
              <a:rPr lang="en-US" sz="2400" dirty="0">
                <a:latin typeface="Times New Roman" panose="02020603050405020304" pitchFamily="18" charset="0"/>
                <a:cs typeface="Times New Roman" panose="02020603050405020304" pitchFamily="18" charset="0"/>
              </a:rPr>
              <a:t>where the </a:t>
            </a:r>
          </a:p>
          <a:p>
            <a:pPr marL="971550" lvl="1" indent="-514350">
              <a:spcBef>
                <a:spcPts val="600"/>
              </a:spcBef>
              <a:spcAft>
                <a:spcPts val="1200"/>
              </a:spcAft>
              <a:buFont typeface="Arial" panose="020B0604020202020204" pitchFamily="34" charset="0"/>
              <a:buChar char="•"/>
            </a:pPr>
            <a:r>
              <a:rPr lang="en-US" sz="2400" b="1" i="1" dirty="0">
                <a:solidFill>
                  <a:srgbClr val="0000FF"/>
                </a:solidFill>
                <a:latin typeface="Times New Roman" panose="02020603050405020304" pitchFamily="18" charset="0"/>
                <a:cs typeface="Times New Roman" panose="02020603050405020304" pitchFamily="18" charset="0"/>
              </a:rPr>
              <a:t>precondition</a:t>
            </a:r>
            <a:r>
              <a:rPr lang="en-US" sz="2400" dirty="0">
                <a:latin typeface="Times New Roman" panose="02020603050405020304" pitchFamily="18" charset="0"/>
                <a:cs typeface="Times New Roman" panose="02020603050405020304" pitchFamily="18" charset="0"/>
              </a:rPr>
              <a:t> holds exactly in the states the operator applies to, </a:t>
            </a:r>
          </a:p>
          <a:p>
            <a:pPr marL="971550" lvl="1" indent="-514350">
              <a:spcBef>
                <a:spcPts val="600"/>
              </a:spcBef>
              <a:spcAft>
                <a:spcPts val="1200"/>
              </a:spcAft>
              <a:buFont typeface="Arial" panose="020B0604020202020204" pitchFamily="34" charset="0"/>
              <a:buChar char="•"/>
            </a:pPr>
            <a:r>
              <a:rPr lang="en-US" sz="2400" b="1" i="1" dirty="0">
                <a:solidFill>
                  <a:srgbClr val="0000FF"/>
                </a:solidFill>
                <a:latin typeface="Times New Roman" panose="02020603050405020304" pitchFamily="18" charset="0"/>
                <a:cs typeface="Times New Roman" panose="02020603050405020304" pitchFamily="18" charset="0"/>
              </a:rPr>
              <a:t>effects</a:t>
            </a:r>
            <a:r>
              <a:rPr lang="en-US" sz="2400" dirty="0">
                <a:latin typeface="Times New Roman" panose="02020603050405020304" pitchFamily="18" charset="0"/>
                <a:cs typeface="Times New Roman" panose="02020603050405020304" pitchFamily="18" charset="0"/>
              </a:rPr>
              <a:t> describe how a state changes into a successor state by the application of the operator. </a:t>
            </a:r>
          </a:p>
          <a:p>
            <a:pPr marL="514350" indent="-514350">
              <a:spcBef>
                <a:spcPts val="600"/>
              </a:spcBef>
              <a:spcAft>
                <a:spcPts val="1200"/>
              </a:spcAft>
              <a:buAutoNum type="arabicPeriod"/>
            </a:pPr>
            <a:r>
              <a:rPr lang="en-US" sz="2400" dirty="0">
                <a:latin typeface="Times New Roman" panose="02020603050405020304" pitchFamily="18" charset="0"/>
                <a:cs typeface="Times New Roman" panose="02020603050405020304" pitchFamily="18" charset="0"/>
              </a:rPr>
              <a:t>Specify an </a:t>
            </a:r>
            <a:r>
              <a:rPr lang="en-US" sz="2400" dirty="0">
                <a:solidFill>
                  <a:srgbClr val="0000FF"/>
                </a:solidFill>
                <a:latin typeface="Times New Roman" panose="02020603050405020304" pitchFamily="18" charset="0"/>
                <a:cs typeface="Times New Roman" panose="02020603050405020304" pitchFamily="18" charset="0"/>
              </a:rPr>
              <a:t>initial state</a:t>
            </a:r>
            <a:r>
              <a:rPr lang="en-US" sz="2400" dirty="0">
                <a:latin typeface="Times New Roman" panose="02020603050405020304" pitchFamily="18" charset="0"/>
                <a:cs typeface="Times New Roman" panose="02020603050405020304" pitchFamily="18" charset="0"/>
              </a:rPr>
              <a:t>.  </a:t>
            </a:r>
          </a:p>
          <a:p>
            <a:pPr marL="514350" indent="-514350">
              <a:spcBef>
                <a:spcPts val="600"/>
              </a:spcBef>
              <a:spcAft>
                <a:spcPts val="1200"/>
              </a:spcAft>
              <a:buAutoNum type="arabicPeriod"/>
            </a:pPr>
            <a:r>
              <a:rPr lang="en-US" sz="2400" dirty="0">
                <a:latin typeface="Times New Roman" panose="02020603050405020304" pitchFamily="18" charset="0"/>
                <a:cs typeface="Times New Roman" panose="02020603050405020304" pitchFamily="18" charset="0"/>
              </a:rPr>
              <a:t>Provide a </a:t>
            </a:r>
            <a:r>
              <a:rPr lang="en-US" sz="2400" dirty="0">
                <a:solidFill>
                  <a:srgbClr val="0000FF"/>
                </a:solidFill>
                <a:latin typeface="Times New Roman" panose="02020603050405020304" pitchFamily="18" charset="0"/>
                <a:cs typeface="Times New Roman" panose="02020603050405020304" pitchFamily="18" charset="0"/>
              </a:rPr>
              <a:t>description of the goal </a:t>
            </a:r>
            <a:r>
              <a:rPr lang="en-US" sz="2400" dirty="0">
                <a:latin typeface="Times New Roman" panose="02020603050405020304" pitchFamily="18" charset="0"/>
                <a:cs typeface="Times New Roman" panose="02020603050405020304" pitchFamily="18" charset="0"/>
              </a:rPr>
              <a:t>(used to check if a reached state is a goal state).</a:t>
            </a:r>
          </a:p>
        </p:txBody>
      </p:sp>
    </p:spTree>
    <p:extLst>
      <p:ext uri="{BB962C8B-B14F-4D97-AF65-F5344CB8AC3E}">
        <p14:creationId xmlns:p14="http://schemas.microsoft.com/office/powerpoint/2010/main" val="3353459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18E00F-28FA-4CA7-A8CE-7F2476A0C4CF}"/>
              </a:ext>
            </a:extLst>
          </p:cNvPr>
          <p:cNvSpPr/>
          <p:nvPr/>
        </p:nvSpPr>
        <p:spPr>
          <a:xfrm>
            <a:off x="1105177" y="453830"/>
            <a:ext cx="7597360" cy="584775"/>
          </a:xfrm>
          <a:prstGeom prst="rect">
            <a:avLst/>
          </a:prstGeom>
        </p:spPr>
        <p:txBody>
          <a:bodyPr wrap="square">
            <a:spAutoFit/>
          </a:bodyPr>
          <a:lstStyle/>
          <a:p>
            <a:r>
              <a:rPr lang="en-US" sz="3200" dirty="0">
                <a:cs typeface="Times New Roman" panose="02020603050405020304" pitchFamily="18" charset="0"/>
              </a:rPr>
              <a:t>Formulating the 8-puzzle Problem</a:t>
            </a:r>
          </a:p>
        </p:txBody>
      </p:sp>
      <p:sp>
        <p:nvSpPr>
          <p:cNvPr id="3" name="Rectangle 2">
            <a:extLst>
              <a:ext uri="{FF2B5EF4-FFF2-40B4-BE49-F238E27FC236}">
                <a16:creationId xmlns:a16="http://schemas.microsoft.com/office/drawing/2014/main" id="{FBD2293C-4C64-4118-903E-77A5C5D51E39}"/>
              </a:ext>
            </a:extLst>
          </p:cNvPr>
          <p:cNvSpPr/>
          <p:nvPr/>
        </p:nvSpPr>
        <p:spPr>
          <a:xfrm>
            <a:off x="1105177" y="1217327"/>
            <a:ext cx="8753460" cy="830997"/>
          </a:xfrm>
          <a:prstGeom prst="rect">
            <a:avLst/>
          </a:prstGeom>
        </p:spPr>
        <p:txBody>
          <a:bodyPr wrap="square">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each represented by a 3 × 3 array of numbers in [0 . . . 8], </a:t>
            </a:r>
          </a:p>
          <a:p>
            <a:r>
              <a:rPr lang="en-US" sz="2400" dirty="0">
                <a:latin typeface="Times New Roman" panose="02020603050405020304" pitchFamily="18" charset="0"/>
                <a:cs typeface="Times New Roman" panose="02020603050405020304" pitchFamily="18" charset="0"/>
              </a:rPr>
              <a:t>             where value 0 is for the empty cell.</a:t>
            </a:r>
          </a:p>
        </p:txBody>
      </p:sp>
      <p:sp>
        <p:nvSpPr>
          <p:cNvPr id="4" name="Rectangle 3">
            <a:extLst>
              <a:ext uri="{FF2B5EF4-FFF2-40B4-BE49-F238E27FC236}">
                <a16:creationId xmlns:a16="http://schemas.microsoft.com/office/drawing/2014/main" id="{D0629091-133F-4B76-9250-93A7C42576BD}"/>
              </a:ext>
            </a:extLst>
          </p:cNvPr>
          <p:cNvSpPr/>
          <p:nvPr/>
        </p:nvSpPr>
        <p:spPr>
          <a:xfrm>
            <a:off x="5226268" y="3770746"/>
            <a:ext cx="6096000" cy="1292662"/>
          </a:xfrm>
          <a:prstGeom prst="rect">
            <a:avLst/>
          </a:prstGeom>
        </p:spPr>
        <p:txBody>
          <a:bodyPr>
            <a:spAutoFit/>
          </a:bodyPr>
          <a:lstStyle/>
          <a:p>
            <a:r>
              <a:rPr lang="en-US" sz="2600" dirty="0">
                <a:latin typeface="Times New Roman" panose="02020603050405020304" pitchFamily="18" charset="0"/>
                <a:cs typeface="Times New Roman" panose="02020603050405020304" pitchFamily="18" charset="0"/>
              </a:rPr>
              <a:t>			2   8   3 </a:t>
            </a:r>
          </a:p>
          <a:p>
            <a:r>
              <a:rPr lang="en-US" sz="2400" dirty="0">
                <a:latin typeface="Times New Roman" panose="02020603050405020304" pitchFamily="18" charset="0"/>
                <a:cs typeface="Times New Roman" panose="02020603050405020304" pitchFamily="18" charset="0"/>
              </a:rPr>
              <a:t>becomes   A     </a:t>
            </a:r>
            <a:r>
              <a:rPr lang="en-US" sz="2600" dirty="0">
                <a:latin typeface="Times New Roman" panose="02020603050405020304" pitchFamily="18" charset="0"/>
                <a:cs typeface="Times New Roman" panose="02020603050405020304" pitchFamily="18" charset="0"/>
              </a:rPr>
              <a:t>= 	1   6   4 </a:t>
            </a:r>
          </a:p>
          <a:p>
            <a:r>
              <a:rPr lang="en-US" sz="2600" dirty="0">
                <a:latin typeface="Times New Roman" panose="02020603050405020304" pitchFamily="18" charset="0"/>
                <a:cs typeface="Times New Roman" panose="02020603050405020304" pitchFamily="18" charset="0"/>
              </a:rPr>
              <a:t>			7   0   5</a:t>
            </a:r>
          </a:p>
        </p:txBody>
      </p:sp>
      <p:grpSp>
        <p:nvGrpSpPr>
          <p:cNvPr id="5" name="Group 4">
            <a:extLst>
              <a:ext uri="{FF2B5EF4-FFF2-40B4-BE49-F238E27FC236}">
                <a16:creationId xmlns:a16="http://schemas.microsoft.com/office/drawing/2014/main" id="{2396D0D3-FB94-4801-97D7-8BA6DB4C8A77}"/>
              </a:ext>
            </a:extLst>
          </p:cNvPr>
          <p:cNvGrpSpPr/>
          <p:nvPr/>
        </p:nvGrpSpPr>
        <p:grpSpPr>
          <a:xfrm>
            <a:off x="1457429" y="2832642"/>
            <a:ext cx="3200400" cy="3168869"/>
            <a:chOff x="0" y="0"/>
            <a:chExt cx="1344778" cy="1343385"/>
          </a:xfrm>
        </p:grpSpPr>
        <p:sp>
          <p:nvSpPr>
            <p:cNvPr id="6" name="Shape 2195">
              <a:extLst>
                <a:ext uri="{FF2B5EF4-FFF2-40B4-BE49-F238E27FC236}">
                  <a16:creationId xmlns:a16="http://schemas.microsoft.com/office/drawing/2014/main" id="{D6A63B80-2F39-4B4F-8981-D6959380ED0D}"/>
                </a:ext>
              </a:extLst>
            </p:cNvPr>
            <p:cNvSpPr/>
            <p:nvPr/>
          </p:nvSpPr>
          <p:spPr>
            <a:xfrm>
              <a:off x="168096" y="167914"/>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82"/>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7" name="Shape 2196">
              <a:extLst>
                <a:ext uri="{FF2B5EF4-FFF2-40B4-BE49-F238E27FC236}">
                  <a16:creationId xmlns:a16="http://schemas.microsoft.com/office/drawing/2014/main" id="{5122ACDB-4F80-4DFC-A041-546D9D9F0AED}"/>
                </a:ext>
              </a:extLst>
            </p:cNvPr>
            <p:cNvSpPr/>
            <p:nvPr/>
          </p:nvSpPr>
          <p:spPr>
            <a:xfrm>
              <a:off x="504287" y="167927"/>
              <a:ext cx="336204" cy="335842"/>
            </a:xfrm>
            <a:custGeom>
              <a:avLst/>
              <a:gdLst/>
              <a:ahLst/>
              <a:cxnLst/>
              <a:rect l="0" t="0" r="0" b="0"/>
              <a:pathLst>
                <a:path w="336204" h="335842">
                  <a:moveTo>
                    <a:pt x="78450" y="0"/>
                  </a:moveTo>
                  <a:lnTo>
                    <a:pt x="78450" y="0"/>
                  </a:lnTo>
                  <a:cubicBezTo>
                    <a:pt x="35134" y="0"/>
                    <a:pt x="0" y="35084"/>
                    <a:pt x="0" y="78356"/>
                  </a:cubicBezTo>
                  <a:lnTo>
                    <a:pt x="0" y="257485"/>
                  </a:lnTo>
                  <a:cubicBezTo>
                    <a:pt x="0" y="300757"/>
                    <a:pt x="35134" y="335842"/>
                    <a:pt x="78450" y="335842"/>
                  </a:cubicBezTo>
                  <a:lnTo>
                    <a:pt x="257753" y="335842"/>
                  </a:lnTo>
                  <a:cubicBezTo>
                    <a:pt x="301083" y="335842"/>
                    <a:pt x="336204" y="300757"/>
                    <a:pt x="336204" y="257473"/>
                  </a:cubicBezTo>
                  <a:lnTo>
                    <a:pt x="336204" y="78369"/>
                  </a:lnTo>
                  <a:cubicBezTo>
                    <a:pt x="336204" y="35084"/>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8" name="Shape 2197">
              <a:extLst>
                <a:ext uri="{FF2B5EF4-FFF2-40B4-BE49-F238E27FC236}">
                  <a16:creationId xmlns:a16="http://schemas.microsoft.com/office/drawing/2014/main" id="{025D6C3A-C8D0-49B4-BACE-613DC57B21E8}"/>
                </a:ext>
              </a:extLst>
            </p:cNvPr>
            <p:cNvSpPr/>
            <p:nvPr/>
          </p:nvSpPr>
          <p:spPr>
            <a:xfrm>
              <a:off x="840491" y="167927"/>
              <a:ext cx="336191" cy="335842"/>
            </a:xfrm>
            <a:custGeom>
              <a:avLst/>
              <a:gdLst/>
              <a:ahLst/>
              <a:cxnLst/>
              <a:rect l="0" t="0" r="0" b="0"/>
              <a:pathLst>
                <a:path w="336191" h="335842">
                  <a:moveTo>
                    <a:pt x="257753" y="0"/>
                  </a:moveTo>
                  <a:lnTo>
                    <a:pt x="78438" y="0"/>
                  </a:lnTo>
                  <a:cubicBezTo>
                    <a:pt x="35121" y="0"/>
                    <a:pt x="0" y="35084"/>
                    <a:pt x="0" y="78356"/>
                  </a:cubicBezTo>
                  <a:lnTo>
                    <a:pt x="0" y="257473"/>
                  </a:lnTo>
                  <a:cubicBezTo>
                    <a:pt x="0" y="300757"/>
                    <a:pt x="35121" y="335842"/>
                    <a:pt x="78451" y="335842"/>
                  </a:cubicBezTo>
                  <a:lnTo>
                    <a:pt x="257753" y="335842"/>
                  </a:lnTo>
                  <a:cubicBezTo>
                    <a:pt x="301070" y="335842"/>
                    <a:pt x="336191" y="300757"/>
                    <a:pt x="336191" y="257473"/>
                  </a:cubicBezTo>
                  <a:lnTo>
                    <a:pt x="336191" y="78369"/>
                  </a:lnTo>
                  <a:cubicBezTo>
                    <a:pt x="336191" y="35084"/>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9" name="Shape 2198">
              <a:extLst>
                <a:ext uri="{FF2B5EF4-FFF2-40B4-BE49-F238E27FC236}">
                  <a16:creationId xmlns:a16="http://schemas.microsoft.com/office/drawing/2014/main" id="{A81C6CA1-F06D-4377-B363-83C63F8F0CDE}"/>
                </a:ext>
              </a:extLst>
            </p:cNvPr>
            <p:cNvSpPr/>
            <p:nvPr/>
          </p:nvSpPr>
          <p:spPr>
            <a:xfrm>
              <a:off x="168096"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0" name="Shape 2199">
              <a:extLst>
                <a:ext uri="{FF2B5EF4-FFF2-40B4-BE49-F238E27FC236}">
                  <a16:creationId xmlns:a16="http://schemas.microsoft.com/office/drawing/2014/main" id="{7CE09C9A-DEFB-438A-9DC9-78C2BBACF173}"/>
                </a:ext>
              </a:extLst>
            </p:cNvPr>
            <p:cNvSpPr/>
            <p:nvPr/>
          </p:nvSpPr>
          <p:spPr>
            <a:xfrm>
              <a:off x="504287" y="503769"/>
              <a:ext cx="336204" cy="335854"/>
            </a:xfrm>
            <a:custGeom>
              <a:avLst/>
              <a:gdLst/>
              <a:ahLst/>
              <a:cxnLst/>
              <a:rect l="0" t="0" r="0" b="0"/>
              <a:pathLst>
                <a:path w="336204" h="335854">
                  <a:moveTo>
                    <a:pt x="78450" y="0"/>
                  </a:moveTo>
                  <a:lnTo>
                    <a:pt x="78450" y="0"/>
                  </a:lnTo>
                  <a:cubicBezTo>
                    <a:pt x="35134" y="0"/>
                    <a:pt x="0" y="35097"/>
                    <a:pt x="0" y="78369"/>
                  </a:cubicBezTo>
                  <a:lnTo>
                    <a:pt x="0" y="257485"/>
                  </a:lnTo>
                  <a:cubicBezTo>
                    <a:pt x="0" y="300757"/>
                    <a:pt x="35134" y="335854"/>
                    <a:pt x="78450" y="335854"/>
                  </a:cubicBezTo>
                  <a:lnTo>
                    <a:pt x="257753" y="335854"/>
                  </a:lnTo>
                  <a:cubicBezTo>
                    <a:pt x="301083" y="335854"/>
                    <a:pt x="336204" y="300757"/>
                    <a:pt x="336204" y="257485"/>
                  </a:cubicBezTo>
                  <a:lnTo>
                    <a:pt x="336204" y="78369"/>
                  </a:lnTo>
                  <a:cubicBezTo>
                    <a:pt x="336204" y="35097"/>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1" name="Shape 2200">
              <a:extLst>
                <a:ext uri="{FF2B5EF4-FFF2-40B4-BE49-F238E27FC236}">
                  <a16:creationId xmlns:a16="http://schemas.microsoft.com/office/drawing/2014/main" id="{9E34505A-1BD5-4FA5-8CFC-B99650C9E7AD}"/>
                </a:ext>
              </a:extLst>
            </p:cNvPr>
            <p:cNvSpPr/>
            <p:nvPr/>
          </p:nvSpPr>
          <p:spPr>
            <a:xfrm>
              <a:off x="840491"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2" name="Shape 2201">
              <a:extLst>
                <a:ext uri="{FF2B5EF4-FFF2-40B4-BE49-F238E27FC236}">
                  <a16:creationId xmlns:a16="http://schemas.microsoft.com/office/drawing/2014/main" id="{4A75080F-D9BA-4065-85E3-F5F7524C0A9A}"/>
                </a:ext>
              </a:extLst>
            </p:cNvPr>
            <p:cNvSpPr/>
            <p:nvPr/>
          </p:nvSpPr>
          <p:spPr>
            <a:xfrm>
              <a:off x="168096" y="839610"/>
              <a:ext cx="336192" cy="335854"/>
            </a:xfrm>
            <a:custGeom>
              <a:avLst/>
              <a:gdLst/>
              <a:ahLst/>
              <a:cxnLst/>
              <a:rect l="0" t="0" r="0" b="0"/>
              <a:pathLst>
                <a:path w="336192"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2" y="78369"/>
                  </a:lnTo>
                  <a:cubicBezTo>
                    <a:pt x="336192" y="35097"/>
                    <a:pt x="301070" y="13"/>
                    <a:pt x="257754"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3" name="Shape 2202">
              <a:extLst>
                <a:ext uri="{FF2B5EF4-FFF2-40B4-BE49-F238E27FC236}">
                  <a16:creationId xmlns:a16="http://schemas.microsoft.com/office/drawing/2014/main" id="{98F83A11-4C78-45F4-AFC3-126831BC2C98}"/>
                </a:ext>
              </a:extLst>
            </p:cNvPr>
            <p:cNvSpPr/>
            <p:nvPr/>
          </p:nvSpPr>
          <p:spPr>
            <a:xfrm>
              <a:off x="840491" y="839610"/>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69"/>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4" name="Shape 2203">
              <a:extLst>
                <a:ext uri="{FF2B5EF4-FFF2-40B4-BE49-F238E27FC236}">
                  <a16:creationId xmlns:a16="http://schemas.microsoft.com/office/drawing/2014/main" id="{4BD963B9-EA52-454E-B714-7A7D16353EF5}"/>
                </a:ext>
              </a:extLst>
            </p:cNvPr>
            <p:cNvSpPr/>
            <p:nvPr/>
          </p:nvSpPr>
          <p:spPr>
            <a:xfrm>
              <a:off x="168096" y="167914"/>
              <a:ext cx="1008587" cy="1007550"/>
            </a:xfrm>
            <a:custGeom>
              <a:avLst/>
              <a:gdLst/>
              <a:ahLst/>
              <a:cxnLst/>
              <a:rect l="0" t="0" r="0" b="0"/>
              <a:pathLst>
                <a:path w="1008587" h="1007550">
                  <a:moveTo>
                    <a:pt x="78451" y="13"/>
                  </a:moveTo>
                  <a:lnTo>
                    <a:pt x="78451" y="0"/>
                  </a:lnTo>
                  <a:cubicBezTo>
                    <a:pt x="35121" y="0"/>
                    <a:pt x="0" y="35097"/>
                    <a:pt x="0" y="78369"/>
                  </a:cubicBezTo>
                  <a:lnTo>
                    <a:pt x="0" y="929181"/>
                  </a:lnTo>
                  <a:cubicBezTo>
                    <a:pt x="0" y="972466"/>
                    <a:pt x="35121" y="1007550"/>
                    <a:pt x="78451" y="1007550"/>
                  </a:cubicBezTo>
                  <a:lnTo>
                    <a:pt x="930149" y="1007550"/>
                  </a:lnTo>
                  <a:cubicBezTo>
                    <a:pt x="973466" y="1007550"/>
                    <a:pt x="1008587" y="972466"/>
                    <a:pt x="1008587" y="929181"/>
                  </a:cubicBezTo>
                  <a:lnTo>
                    <a:pt x="1008587" y="78382"/>
                  </a:lnTo>
                  <a:cubicBezTo>
                    <a:pt x="1008587" y="35097"/>
                    <a:pt x="973466" y="13"/>
                    <a:pt x="930149"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5" name="Shape 2204">
              <a:extLst>
                <a:ext uri="{FF2B5EF4-FFF2-40B4-BE49-F238E27FC236}">
                  <a16:creationId xmlns:a16="http://schemas.microsoft.com/office/drawing/2014/main" id="{2B8DF1BD-85DD-4181-A334-F1308638E01E}"/>
                </a:ext>
              </a:extLst>
            </p:cNvPr>
            <p:cNvSpPr/>
            <p:nvPr/>
          </p:nvSpPr>
          <p:spPr>
            <a:xfrm>
              <a:off x="0" y="0"/>
              <a:ext cx="1344778" cy="1343385"/>
            </a:xfrm>
            <a:custGeom>
              <a:avLst/>
              <a:gdLst/>
              <a:ahLst/>
              <a:cxnLst/>
              <a:rect l="0" t="0" r="0" b="0"/>
              <a:pathLst>
                <a:path w="1344778" h="1343385">
                  <a:moveTo>
                    <a:pt x="1266340" y="0"/>
                  </a:moveTo>
                  <a:lnTo>
                    <a:pt x="78438" y="0"/>
                  </a:lnTo>
                  <a:cubicBezTo>
                    <a:pt x="35121" y="0"/>
                    <a:pt x="0" y="35091"/>
                    <a:pt x="0" y="78363"/>
                  </a:cubicBezTo>
                  <a:lnTo>
                    <a:pt x="0" y="1265029"/>
                  </a:lnTo>
                  <a:cubicBezTo>
                    <a:pt x="0" y="1308301"/>
                    <a:pt x="35121" y="1343385"/>
                    <a:pt x="78451" y="1343385"/>
                  </a:cubicBezTo>
                  <a:lnTo>
                    <a:pt x="1266340" y="1343385"/>
                  </a:lnTo>
                  <a:cubicBezTo>
                    <a:pt x="1309657" y="1343385"/>
                    <a:pt x="1344778" y="1308301"/>
                    <a:pt x="1344778" y="1265029"/>
                  </a:cubicBezTo>
                  <a:lnTo>
                    <a:pt x="1344778" y="78363"/>
                  </a:lnTo>
                  <a:cubicBezTo>
                    <a:pt x="1344778" y="35091"/>
                    <a:pt x="1309657" y="0"/>
                    <a:pt x="1266340"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6" name="Rectangle 15">
              <a:extLst>
                <a:ext uri="{FF2B5EF4-FFF2-40B4-BE49-F238E27FC236}">
                  <a16:creationId xmlns:a16="http://schemas.microsoft.com/office/drawing/2014/main" id="{FBE82C92-85F7-46E4-86BF-27F7E0233AF9}"/>
                </a:ext>
              </a:extLst>
            </p:cNvPr>
            <p:cNvSpPr/>
            <p:nvPr/>
          </p:nvSpPr>
          <p:spPr>
            <a:xfrm>
              <a:off x="268955" y="243693"/>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2</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7" name="Rectangle 16">
              <a:extLst>
                <a:ext uri="{FF2B5EF4-FFF2-40B4-BE49-F238E27FC236}">
                  <a16:creationId xmlns:a16="http://schemas.microsoft.com/office/drawing/2014/main" id="{04816BD7-44D5-47A2-99EB-445A9B94FBE5}"/>
                </a:ext>
              </a:extLst>
            </p:cNvPr>
            <p:cNvSpPr/>
            <p:nvPr/>
          </p:nvSpPr>
          <p:spPr>
            <a:xfrm>
              <a:off x="268955"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1</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8" name="Rectangle 17">
              <a:extLst>
                <a:ext uri="{FF2B5EF4-FFF2-40B4-BE49-F238E27FC236}">
                  <a16:creationId xmlns:a16="http://schemas.microsoft.com/office/drawing/2014/main" id="{8F639134-8EFA-4061-A0BD-377D462F822A}"/>
                </a:ext>
              </a:extLst>
            </p:cNvPr>
            <p:cNvSpPr/>
            <p:nvPr/>
          </p:nvSpPr>
          <p:spPr>
            <a:xfrm>
              <a:off x="268955"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7</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9" name="Rectangle 18">
              <a:extLst>
                <a:ext uri="{FF2B5EF4-FFF2-40B4-BE49-F238E27FC236}">
                  <a16:creationId xmlns:a16="http://schemas.microsoft.com/office/drawing/2014/main" id="{10391AC3-1352-49D1-A794-ED5155915EFF}"/>
                </a:ext>
              </a:extLst>
            </p:cNvPr>
            <p:cNvSpPr/>
            <p:nvPr/>
          </p:nvSpPr>
          <p:spPr>
            <a:xfrm>
              <a:off x="605152"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6</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20" name="Rectangle 19">
              <a:extLst>
                <a:ext uri="{FF2B5EF4-FFF2-40B4-BE49-F238E27FC236}">
                  <a16:creationId xmlns:a16="http://schemas.microsoft.com/office/drawing/2014/main" id="{4CD7E80C-79BE-4188-86E9-5EA6A6AC7208}"/>
                </a:ext>
              </a:extLst>
            </p:cNvPr>
            <p:cNvSpPr/>
            <p:nvPr/>
          </p:nvSpPr>
          <p:spPr>
            <a:xfrm>
              <a:off x="605153" y="243693"/>
              <a:ext cx="620384"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8      3</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21" name="Rectangle 20">
              <a:extLst>
                <a:ext uri="{FF2B5EF4-FFF2-40B4-BE49-F238E27FC236}">
                  <a16:creationId xmlns:a16="http://schemas.microsoft.com/office/drawing/2014/main" id="{1B9AD9D5-8E12-49C2-AE60-24944A1D3FEE}"/>
                </a:ext>
              </a:extLst>
            </p:cNvPr>
            <p:cNvSpPr/>
            <p:nvPr/>
          </p:nvSpPr>
          <p:spPr>
            <a:xfrm>
              <a:off x="941349"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4</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22" name="Rectangle 21">
              <a:extLst>
                <a:ext uri="{FF2B5EF4-FFF2-40B4-BE49-F238E27FC236}">
                  <a16:creationId xmlns:a16="http://schemas.microsoft.com/office/drawing/2014/main" id="{B24A7D84-8238-4533-A242-2B41E2F6EA1A}"/>
                </a:ext>
              </a:extLst>
            </p:cNvPr>
            <p:cNvSpPr/>
            <p:nvPr/>
          </p:nvSpPr>
          <p:spPr>
            <a:xfrm>
              <a:off x="941349"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5</a:t>
              </a:r>
              <a:endParaRPr lang="en-US" sz="2800" dirty="0">
                <a:solidFill>
                  <a:srgbClr val="000000"/>
                </a:solidFill>
                <a:effectLst/>
                <a:latin typeface="Courier New" panose="02070309020205020404" pitchFamily="49" charset="0"/>
                <a:ea typeface="Courier New" panose="02070309020205020404" pitchFamily="49" charset="0"/>
              </a:endParaRPr>
            </a:p>
          </p:txBody>
        </p:sp>
      </p:grpSp>
      <p:cxnSp>
        <p:nvCxnSpPr>
          <p:cNvPr id="24" name="Straight Connector 23">
            <a:extLst>
              <a:ext uri="{FF2B5EF4-FFF2-40B4-BE49-F238E27FC236}">
                <a16:creationId xmlns:a16="http://schemas.microsoft.com/office/drawing/2014/main" id="{B18BDAC1-0784-409F-83AA-E9BC5E0D361C}"/>
              </a:ext>
            </a:extLst>
          </p:cNvPr>
          <p:cNvCxnSpPr/>
          <p:nvPr/>
        </p:nvCxnSpPr>
        <p:spPr>
          <a:xfrm>
            <a:off x="7766613" y="3831834"/>
            <a:ext cx="0" cy="1191579"/>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D9E270E-1A97-4FCC-A7FC-F0626A1C436A}"/>
              </a:ext>
            </a:extLst>
          </p:cNvPr>
          <p:cNvCxnSpPr/>
          <p:nvPr/>
        </p:nvCxnSpPr>
        <p:spPr>
          <a:xfrm>
            <a:off x="9284824" y="3822184"/>
            <a:ext cx="0" cy="11915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43197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8A75E1-8E8A-45D1-A850-010D9CFBC00D}"/>
              </a:ext>
            </a:extLst>
          </p:cNvPr>
          <p:cNvSpPr/>
          <p:nvPr/>
        </p:nvSpPr>
        <p:spPr>
          <a:xfrm>
            <a:off x="1013751" y="363438"/>
            <a:ext cx="6898196" cy="1077218"/>
          </a:xfrm>
          <a:prstGeom prst="rect">
            <a:avLst/>
          </a:prstGeom>
        </p:spPr>
        <p:txBody>
          <a:bodyPr wrap="square">
            <a:spAutoFit/>
          </a:bodyPr>
          <a:lstStyle/>
          <a:p>
            <a:r>
              <a:rPr lang="en-US" sz="3200" dirty="0">
                <a:cs typeface="Times New Roman" panose="02020603050405020304" pitchFamily="18" charset="0"/>
              </a:rPr>
              <a:t>Formulating the 8-puzzle Problem (state-space) </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DCE7FA51-8F4E-4267-897B-0926BC5FB6BE}"/>
                  </a:ext>
                </a:extLst>
              </p:cNvPr>
              <p:cNvSpPr/>
              <p:nvPr/>
            </p:nvSpPr>
            <p:spPr>
              <a:xfrm>
                <a:off x="1275779" y="1499648"/>
                <a:ext cx="9896039" cy="4662815"/>
              </a:xfrm>
              <a:prstGeom prst="rect">
                <a:avLst/>
              </a:prstGeom>
            </p:spPr>
            <p:txBody>
              <a:bodyPr wrap="square">
                <a:spAutoFit/>
              </a:bodyPr>
              <a:lstStyle/>
              <a:p>
                <a:pPr>
                  <a:spcAft>
                    <a:spcPts val="600"/>
                  </a:spcAft>
                </a:pPr>
                <a:r>
                  <a:rPr lang="en-US" sz="2400" dirty="0">
                    <a:latin typeface="Times New Roman" panose="02020603050405020304" pitchFamily="18" charset="0"/>
                    <a:cs typeface="Times New Roman" panose="02020603050405020304" pitchFamily="18" charset="0"/>
                  </a:rPr>
                  <a:t>Let r and c be row and column, respectively. </a:t>
                </a:r>
                <a14:m>
                  <m:oMath xmlns:m="http://schemas.openxmlformats.org/officeDocument/2006/math">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400" b="0" dirty="0">
                  <a:latin typeface="Times New Roman" panose="02020603050405020304" pitchFamily="18" charset="0"/>
                  <a:ea typeface="Cambria Math" panose="02040503050406030204" pitchFamily="18" charset="0"/>
                  <a:cs typeface="Times New Roman" panose="02020603050405020304" pitchFamily="18" charset="0"/>
                </a:endParaRPr>
              </a:p>
              <a:p>
                <a:pPr>
                  <a:spcAft>
                    <a:spcPts val="600"/>
                  </a:spcAft>
                </a:pPr>
                <a:r>
                  <a:rPr lang="en-US" sz="2400" dirty="0">
                    <a:latin typeface="Times New Roman" panose="02020603050405020304" pitchFamily="18" charset="0"/>
                    <a:cs typeface="Times New Roman" panose="02020603050405020304" pitchFamily="18" charset="0"/>
                  </a:rPr>
                  <a:t>Let d be an operator.</a:t>
                </a:r>
              </a:p>
              <a:p>
                <a:pPr>
                  <a:spcBef>
                    <a:spcPts val="600"/>
                  </a:spcBef>
                  <a:spcAft>
                    <a:spcPts val="1200"/>
                  </a:spcAft>
                </a:pPr>
                <a:r>
                  <a:rPr lang="en-US" sz="2400" dirty="0">
                    <a:solidFill>
                      <a:srgbClr val="0000FF"/>
                    </a:solidFill>
                    <a:latin typeface="Times New Roman" panose="02020603050405020304" pitchFamily="18" charset="0"/>
                    <a:cs typeface="Times New Roman" panose="02020603050405020304" pitchFamily="18" charset="0"/>
                  </a:rPr>
                  <a:t>Operators: </a:t>
                </a: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24</a:t>
                </a:r>
                <a:r>
                  <a:rPr lang="en-US" sz="2400" dirty="0">
                    <a:latin typeface="Times New Roman" panose="02020603050405020304" pitchFamily="18" charset="0"/>
                    <a:cs typeface="Times New Roman" panose="02020603050405020304" pitchFamily="18" charset="0"/>
                  </a:rPr>
                  <a:t> operators of the form </a:t>
                </a:r>
                <a:r>
                  <a:rPr lang="en-US" sz="2400" dirty="0">
                    <a:latin typeface="Lucida Calligraphy" panose="03010101010101010101" pitchFamily="66" charset="0"/>
                    <a:cs typeface="Times New Roman" panose="02020603050405020304" pitchFamily="18" charset="0"/>
                  </a:rPr>
                  <a:t>Op</a:t>
                </a:r>
                <a:r>
                  <a:rPr lang="en-US" sz="2400" baseline="-25000" dirty="0">
                    <a:latin typeface="Times New Roman" panose="02020603050405020304" pitchFamily="18" charset="0"/>
                    <a:cs typeface="Times New Roman" panose="02020603050405020304" pitchFamily="18" charset="0"/>
                  </a:rPr>
                  <a:t>(r, c, d) </a:t>
                </a:r>
              </a:p>
              <a:p>
                <a:pPr>
                  <a:spcAft>
                    <a:spcPts val="1200"/>
                  </a:spcAft>
                </a:pPr>
                <a:r>
                  <a:rPr lang="en-US" sz="2400" dirty="0">
                    <a:latin typeface="Times New Roman" panose="02020603050405020304" pitchFamily="18" charset="0"/>
                    <a:cs typeface="Times New Roman" panose="02020603050405020304" pitchFamily="18" charset="0"/>
                  </a:rPr>
                  <a:t>		where r, c ∈ {1, 2, 3}, d ∈ {L, R, U, D}. </a:t>
                </a:r>
              </a:p>
              <a:p>
                <a:pPr>
                  <a:spcAft>
                    <a:spcPts val="1200"/>
                  </a:spcAft>
                </a:pPr>
                <a:r>
                  <a:rPr lang="en-US" sz="2400" dirty="0">
                    <a:latin typeface="Lucida Calligraphy" panose="03010101010101010101" pitchFamily="66" charset="0"/>
                    <a:cs typeface="Times New Roman" panose="02020603050405020304" pitchFamily="18" charset="0"/>
                  </a:rPr>
                  <a:t>Op</a:t>
                </a:r>
                <a:r>
                  <a:rPr lang="en-US" sz="2400" baseline="-25000" dirty="0">
                    <a:latin typeface="Times New Roman" panose="02020603050405020304" pitchFamily="18" charset="0"/>
                    <a:cs typeface="Times New Roman" panose="02020603050405020304" pitchFamily="18" charset="0"/>
                  </a:rPr>
                  <a:t>(</a:t>
                </a:r>
                <a:r>
                  <a:rPr lang="en-US" sz="2400" baseline="-25000" dirty="0" err="1">
                    <a:latin typeface="Times New Roman" panose="02020603050405020304" pitchFamily="18" charset="0"/>
                    <a:cs typeface="Times New Roman" panose="02020603050405020304" pitchFamily="18" charset="0"/>
                  </a:rPr>
                  <a:t>r,c,d</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moves the empty space at position (r, c) in the direction d. </a:t>
                </a:r>
              </a:p>
              <a:p>
                <a:pPr>
                  <a:spcAft>
                    <a:spcPts val="1200"/>
                  </a:spcAft>
                </a:pPr>
                <a:r>
                  <a:rPr lang="en-US" sz="2400" dirty="0">
                    <a:latin typeface="Times New Roman" panose="02020603050405020304" pitchFamily="18" charset="0"/>
                    <a:cs typeface="Times New Roman" panose="02020603050405020304" pitchFamily="18" charset="0"/>
                  </a:rPr>
                  <a:t>Example:</a:t>
                </a:r>
              </a:p>
              <a:p>
                <a:pPr>
                  <a:spcAft>
                    <a:spcPts val="1200"/>
                  </a:spcAft>
                </a:pPr>
                <a:r>
                  <a:rPr lang="en-US" sz="2600" dirty="0">
                    <a:latin typeface="Times New Roman" panose="02020603050405020304" pitchFamily="18" charset="0"/>
                    <a:cs typeface="Times New Roman" panose="02020603050405020304" pitchFamily="18" charset="0"/>
                  </a:rPr>
                  <a:t>  2    8    3 				 2    8    3 </a:t>
                </a:r>
              </a:p>
              <a:p>
                <a:pPr>
                  <a:spcAft>
                    <a:spcPts val="1200"/>
                  </a:spcAft>
                </a:pPr>
                <a:r>
                  <a:rPr lang="en-US" sz="2600" dirty="0">
                    <a:latin typeface="Times New Roman" panose="02020603050405020304" pitchFamily="18" charset="0"/>
                    <a:cs typeface="Times New Roman" panose="02020603050405020304" pitchFamily="18" charset="0"/>
                  </a:rPr>
                  <a:t>  1    6    4 	    			 1    6    4 </a:t>
                </a:r>
              </a:p>
              <a:p>
                <a:pPr>
                  <a:spcAft>
                    <a:spcPts val="1200"/>
                  </a:spcAft>
                </a:pPr>
                <a:r>
                  <a:rPr lang="en-US" sz="2600" dirty="0">
                    <a:latin typeface="Times New Roman" panose="02020603050405020304" pitchFamily="18" charset="0"/>
                    <a:cs typeface="Times New Roman" panose="02020603050405020304" pitchFamily="18" charset="0"/>
                  </a:rPr>
                  <a:t>  7    0    5 				 0    7    5</a:t>
                </a:r>
              </a:p>
            </p:txBody>
          </p:sp>
        </mc:Choice>
        <mc:Fallback xmlns="">
          <p:sp>
            <p:nvSpPr>
              <p:cNvPr id="3" name="Rectangle 2">
                <a:extLst>
                  <a:ext uri="{FF2B5EF4-FFF2-40B4-BE49-F238E27FC236}">
                    <a16:creationId xmlns:a16="http://schemas.microsoft.com/office/drawing/2014/main" id="{DCE7FA51-8F4E-4267-897B-0926BC5FB6BE}"/>
                  </a:ext>
                </a:extLst>
              </p:cNvPr>
              <p:cNvSpPr>
                <a:spLocks noRot="1" noChangeAspect="1" noMove="1" noResize="1" noEditPoints="1" noAdjustHandles="1" noChangeArrowheads="1" noChangeShapeType="1" noTextEdit="1"/>
              </p:cNvSpPr>
              <p:nvPr/>
            </p:nvSpPr>
            <p:spPr>
              <a:xfrm>
                <a:off x="1275779" y="1499648"/>
                <a:ext cx="9896039" cy="4662815"/>
              </a:xfrm>
              <a:prstGeom prst="rect">
                <a:avLst/>
              </a:prstGeom>
              <a:blipFill>
                <a:blip r:embed="rId2"/>
                <a:stretch>
                  <a:fillRect l="-924" t="-1046" b="-2484"/>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7143EB56-4A5F-45A0-A90C-DA2232B8D09F}"/>
              </a:ext>
            </a:extLst>
          </p:cNvPr>
          <p:cNvSpPr/>
          <p:nvPr/>
        </p:nvSpPr>
        <p:spPr>
          <a:xfrm>
            <a:off x="3588596" y="5358352"/>
            <a:ext cx="1292773" cy="1511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4118AAD-D62E-4DF2-97FD-37997315BDB8}"/>
              </a:ext>
            </a:extLst>
          </p:cNvPr>
          <p:cNvSpPr txBox="1"/>
          <p:nvPr/>
        </p:nvSpPr>
        <p:spPr>
          <a:xfrm>
            <a:off x="3483767" y="4835132"/>
            <a:ext cx="1787034" cy="523220"/>
          </a:xfrm>
          <a:prstGeom prst="rect">
            <a:avLst/>
          </a:prstGeom>
          <a:noFill/>
        </p:spPr>
        <p:txBody>
          <a:bodyPr wrap="square" rtlCol="0">
            <a:spAutoFit/>
          </a:bodyPr>
          <a:lstStyle/>
          <a:p>
            <a:r>
              <a:rPr lang="en-US" sz="2800" dirty="0">
                <a:latin typeface="Lucida Calligraphy" panose="03010101010101010101" pitchFamily="66" charset="0"/>
                <a:cs typeface="Times New Roman" panose="02020603050405020304" pitchFamily="18" charset="0"/>
              </a:rPr>
              <a:t>Op</a:t>
            </a:r>
            <a:r>
              <a:rPr lang="en-US" sz="2800" baseline="-25000" dirty="0">
                <a:latin typeface="Times New Roman" panose="02020603050405020304" pitchFamily="18" charset="0"/>
                <a:cs typeface="Times New Roman" panose="02020603050405020304" pitchFamily="18" charset="0"/>
              </a:rPr>
              <a:t>(3,2,L)</a:t>
            </a:r>
            <a:endParaRPr lang="en-US" sz="2800" dirty="0"/>
          </a:p>
        </p:txBody>
      </p:sp>
      <p:cxnSp>
        <p:nvCxnSpPr>
          <p:cNvPr id="7" name="Straight Connector 6">
            <a:extLst>
              <a:ext uri="{FF2B5EF4-FFF2-40B4-BE49-F238E27FC236}">
                <a16:creationId xmlns:a16="http://schemas.microsoft.com/office/drawing/2014/main" id="{09A65342-D605-4F9B-8D36-5C47BDBFC16F}"/>
              </a:ext>
            </a:extLst>
          </p:cNvPr>
          <p:cNvCxnSpPr/>
          <p:nvPr/>
        </p:nvCxnSpPr>
        <p:spPr>
          <a:xfrm>
            <a:off x="1365813" y="4710896"/>
            <a:ext cx="0" cy="1412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C600C7-313E-4DE0-B3F1-7EC69FAA5A74}"/>
              </a:ext>
            </a:extLst>
          </p:cNvPr>
          <p:cNvCxnSpPr/>
          <p:nvPr/>
        </p:nvCxnSpPr>
        <p:spPr>
          <a:xfrm>
            <a:off x="2860876" y="4724396"/>
            <a:ext cx="0" cy="1412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0B296A-A465-469E-A598-C9D61AD1C74C}"/>
              </a:ext>
            </a:extLst>
          </p:cNvPr>
          <p:cNvCxnSpPr/>
          <p:nvPr/>
        </p:nvCxnSpPr>
        <p:spPr>
          <a:xfrm>
            <a:off x="5860650" y="4749471"/>
            <a:ext cx="0" cy="1412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CBA4360-4FBA-4680-9D28-85F7C01A625C}"/>
              </a:ext>
            </a:extLst>
          </p:cNvPr>
          <p:cNvCxnSpPr/>
          <p:nvPr/>
        </p:nvCxnSpPr>
        <p:spPr>
          <a:xfrm>
            <a:off x="7309414" y="4728248"/>
            <a:ext cx="0" cy="1412112"/>
          </a:xfrm>
          <a:prstGeom prst="line">
            <a:avLst/>
          </a:prstGeom>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BE7110E-CE1E-4BFE-921A-2CB696F69036}"/>
              </a:ext>
            </a:extLst>
          </p:cNvPr>
          <p:cNvSpPr/>
          <p:nvPr/>
        </p:nvSpPr>
        <p:spPr>
          <a:xfrm>
            <a:off x="7690229" y="4527355"/>
            <a:ext cx="4058217" cy="166199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1200"/>
              </a:spcAft>
            </a:pPr>
            <a:r>
              <a:rPr lang="en-US" dirty="0">
                <a:solidFill>
                  <a:srgbClr val="0000FF"/>
                </a:solidFill>
                <a:latin typeface="Times New Roman" panose="02020603050405020304" pitchFamily="18" charset="0"/>
                <a:cs typeface="Times New Roman" panose="02020603050405020304" pitchFamily="18" charset="0"/>
              </a:rPr>
              <a:t>Preconditions</a:t>
            </a:r>
            <a:r>
              <a:rPr lang="en-US" dirty="0">
                <a:latin typeface="Times New Roman" panose="02020603050405020304" pitchFamily="18" charset="0"/>
                <a:cs typeface="Times New Roman" panose="02020603050405020304" pitchFamily="18" charset="0"/>
              </a:rPr>
              <a:t>:  A[3, 2] = 0 </a:t>
            </a:r>
          </a:p>
          <a:p>
            <a:pPr>
              <a:spcAft>
                <a:spcPts val="1200"/>
              </a:spcAft>
            </a:pPr>
            <a:r>
              <a:rPr lang="en-US" dirty="0">
                <a:latin typeface="Times New Roman" panose="02020603050405020304" pitchFamily="18" charset="0"/>
                <a:cs typeface="Times New Roman" panose="02020603050405020304" pitchFamily="18" charset="0"/>
              </a:rPr>
              <a:t>	          A[3, 2] ← A[3, 1] </a:t>
            </a:r>
          </a:p>
          <a:p>
            <a:pPr>
              <a:spcAft>
                <a:spcPts val="1200"/>
              </a:spcAft>
            </a:pPr>
            <a:r>
              <a:rPr lang="en-US" dirty="0">
                <a:solidFill>
                  <a:srgbClr val="0000FF"/>
                </a:solidFill>
                <a:latin typeface="Times New Roman" panose="02020603050405020304" pitchFamily="18" charset="0"/>
                <a:cs typeface="Times New Roman" panose="02020603050405020304" pitchFamily="18" charset="0"/>
              </a:rPr>
              <a:t>Effects:      </a:t>
            </a:r>
            <a:r>
              <a:rPr lang="en-US" dirty="0">
                <a:latin typeface="Times New Roman" panose="02020603050405020304" pitchFamily="18" charset="0"/>
                <a:cs typeface="Times New Roman" panose="02020603050405020304" pitchFamily="18" charset="0"/>
              </a:rPr>
              <a:t>	</a:t>
            </a:r>
          </a:p>
          <a:p>
            <a:pPr>
              <a:spcAft>
                <a:spcPts val="1200"/>
              </a:spcAft>
            </a:pPr>
            <a:r>
              <a:rPr lang="en-US" dirty="0">
                <a:latin typeface="Times New Roman" panose="02020603050405020304" pitchFamily="18" charset="0"/>
                <a:cs typeface="Times New Roman" panose="02020603050405020304" pitchFamily="18" charset="0"/>
              </a:rPr>
              <a:t>	          A[3, 1] ← 0 </a:t>
            </a:r>
          </a:p>
        </p:txBody>
      </p:sp>
      <p:sp>
        <p:nvSpPr>
          <p:cNvPr id="11" name="Left Brace 10">
            <a:extLst>
              <a:ext uri="{FF2B5EF4-FFF2-40B4-BE49-F238E27FC236}">
                <a16:creationId xmlns:a16="http://schemas.microsoft.com/office/drawing/2014/main" id="{C63D3EA0-75CB-4DE7-9D9E-3BDEE6CD56A2}"/>
              </a:ext>
            </a:extLst>
          </p:cNvPr>
          <p:cNvSpPr/>
          <p:nvPr/>
        </p:nvSpPr>
        <p:spPr>
          <a:xfrm>
            <a:off x="8778006" y="5010170"/>
            <a:ext cx="362545" cy="1151413"/>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3" name="Table 13">
            <a:extLst>
              <a:ext uri="{FF2B5EF4-FFF2-40B4-BE49-F238E27FC236}">
                <a16:creationId xmlns:a16="http://schemas.microsoft.com/office/drawing/2014/main" id="{4C84ADF5-6178-408F-93AA-96156DC8CE48}"/>
              </a:ext>
            </a:extLst>
          </p:cNvPr>
          <p:cNvGraphicFramePr>
            <a:graphicFrameLocks noGrp="1"/>
          </p:cNvGraphicFramePr>
          <p:nvPr>
            <p:extLst>
              <p:ext uri="{D42A27DB-BD31-4B8C-83A1-F6EECF244321}">
                <p14:modId xmlns:p14="http://schemas.microsoft.com/office/powerpoint/2010/main" val="1420679360"/>
              </p:ext>
            </p:extLst>
          </p:nvPr>
        </p:nvGraphicFramePr>
        <p:xfrm>
          <a:off x="9232490" y="1117437"/>
          <a:ext cx="1882749" cy="1448781"/>
        </p:xfrm>
        <a:graphic>
          <a:graphicData uri="http://schemas.openxmlformats.org/drawingml/2006/table">
            <a:tbl>
              <a:tblPr firstRow="1" bandRow="1">
                <a:tableStyleId>{5C22544A-7EE6-4342-B048-85BDC9FD1C3A}</a:tableStyleId>
              </a:tblPr>
              <a:tblGrid>
                <a:gridCol w="627583">
                  <a:extLst>
                    <a:ext uri="{9D8B030D-6E8A-4147-A177-3AD203B41FA5}">
                      <a16:colId xmlns:a16="http://schemas.microsoft.com/office/drawing/2014/main" val="3834070821"/>
                    </a:ext>
                  </a:extLst>
                </a:gridCol>
                <a:gridCol w="627583">
                  <a:extLst>
                    <a:ext uri="{9D8B030D-6E8A-4147-A177-3AD203B41FA5}">
                      <a16:colId xmlns:a16="http://schemas.microsoft.com/office/drawing/2014/main" val="3098703237"/>
                    </a:ext>
                  </a:extLst>
                </a:gridCol>
                <a:gridCol w="627583">
                  <a:extLst>
                    <a:ext uri="{9D8B030D-6E8A-4147-A177-3AD203B41FA5}">
                      <a16:colId xmlns:a16="http://schemas.microsoft.com/office/drawing/2014/main" val="234986832"/>
                    </a:ext>
                  </a:extLst>
                </a:gridCol>
              </a:tblGrid>
              <a:tr h="4829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6584057"/>
                  </a:ext>
                </a:extLst>
              </a:tr>
              <a:tr h="4829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3856157"/>
                  </a:ext>
                </a:extLst>
              </a:tr>
              <a:tr h="482927">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48405387"/>
                  </a:ext>
                </a:extLst>
              </a:tr>
            </a:tbl>
          </a:graphicData>
        </a:graphic>
      </p:graphicFrame>
      <p:cxnSp>
        <p:nvCxnSpPr>
          <p:cNvPr id="16" name="Straight Arrow Connector 15">
            <a:extLst>
              <a:ext uri="{FF2B5EF4-FFF2-40B4-BE49-F238E27FC236}">
                <a16:creationId xmlns:a16="http://schemas.microsoft.com/office/drawing/2014/main" id="{116CD433-7E9A-4F41-A60F-8C967B5DEC5F}"/>
              </a:ext>
            </a:extLst>
          </p:cNvPr>
          <p:cNvCxnSpPr>
            <a:cxnSpLocks/>
          </p:cNvCxnSpPr>
          <p:nvPr/>
        </p:nvCxnSpPr>
        <p:spPr>
          <a:xfrm>
            <a:off x="9566787" y="1348524"/>
            <a:ext cx="501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6613892-30BC-4086-A186-E7EDA9F78DFD}"/>
              </a:ext>
            </a:extLst>
          </p:cNvPr>
          <p:cNvCxnSpPr>
            <a:cxnSpLocks/>
          </p:cNvCxnSpPr>
          <p:nvPr/>
        </p:nvCxnSpPr>
        <p:spPr>
          <a:xfrm>
            <a:off x="9576619" y="1348524"/>
            <a:ext cx="0" cy="411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B82C679-1A02-4447-8DFC-40B001146303}"/>
              </a:ext>
            </a:extLst>
          </p:cNvPr>
          <p:cNvCxnSpPr>
            <a:cxnSpLocks/>
          </p:cNvCxnSpPr>
          <p:nvPr/>
        </p:nvCxnSpPr>
        <p:spPr>
          <a:xfrm flipV="1">
            <a:off x="9488130" y="1348524"/>
            <a:ext cx="0" cy="4114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7ADD151-D89F-4A03-A170-D55F482D6D04}"/>
              </a:ext>
            </a:extLst>
          </p:cNvPr>
          <p:cNvCxnSpPr/>
          <p:nvPr/>
        </p:nvCxnSpPr>
        <p:spPr>
          <a:xfrm>
            <a:off x="9488130" y="1759974"/>
            <a:ext cx="501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87ADBD41-69C2-43B1-95CF-6857D1F4B9F1}"/>
              </a:ext>
            </a:extLst>
          </p:cNvPr>
          <p:cNvCxnSpPr/>
          <p:nvPr/>
        </p:nvCxnSpPr>
        <p:spPr>
          <a:xfrm>
            <a:off x="9488130" y="1759974"/>
            <a:ext cx="0" cy="4424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66C1B7FC-2ED5-46CF-8697-7EC327E84464}"/>
              </a:ext>
            </a:extLst>
          </p:cNvPr>
          <p:cNvCxnSpPr/>
          <p:nvPr/>
        </p:nvCxnSpPr>
        <p:spPr>
          <a:xfrm flipH="1">
            <a:off x="9674942" y="1397684"/>
            <a:ext cx="4817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560692E-D2A9-47F4-9A90-78D0EDBB88B2}"/>
              </a:ext>
            </a:extLst>
          </p:cNvPr>
          <p:cNvCxnSpPr/>
          <p:nvPr/>
        </p:nvCxnSpPr>
        <p:spPr>
          <a:xfrm>
            <a:off x="10166555" y="1387852"/>
            <a:ext cx="491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9E8ABF13-3D97-4920-B30B-B5B6E1CFC13E}"/>
              </a:ext>
            </a:extLst>
          </p:cNvPr>
          <p:cNvCxnSpPr/>
          <p:nvPr/>
        </p:nvCxnSpPr>
        <p:spPr>
          <a:xfrm>
            <a:off x="10156723" y="1397684"/>
            <a:ext cx="0" cy="362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1D4F5BDD-699A-4A5A-BD4A-E58D4B0CC99F}"/>
              </a:ext>
            </a:extLst>
          </p:cNvPr>
          <p:cNvCxnSpPr/>
          <p:nvPr/>
        </p:nvCxnSpPr>
        <p:spPr>
          <a:xfrm flipH="1">
            <a:off x="9704438" y="1828800"/>
            <a:ext cx="491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E974E3C-A7B6-4D80-AAED-E2BDD4490B6A}"/>
              </a:ext>
            </a:extLst>
          </p:cNvPr>
          <p:cNvCxnSpPr/>
          <p:nvPr/>
        </p:nvCxnSpPr>
        <p:spPr>
          <a:xfrm flipV="1">
            <a:off x="10196051" y="1499648"/>
            <a:ext cx="0" cy="3488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15303293-E70A-4A89-99BD-47BE4FA06887}"/>
              </a:ext>
            </a:extLst>
          </p:cNvPr>
          <p:cNvCxnSpPr/>
          <p:nvPr/>
        </p:nvCxnSpPr>
        <p:spPr>
          <a:xfrm>
            <a:off x="10196051" y="1828800"/>
            <a:ext cx="462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C7FAB096-1691-48FD-96E3-2891B8B8C988}"/>
              </a:ext>
            </a:extLst>
          </p:cNvPr>
          <p:cNvCxnSpPr/>
          <p:nvPr/>
        </p:nvCxnSpPr>
        <p:spPr>
          <a:xfrm>
            <a:off x="10196051" y="1828800"/>
            <a:ext cx="0" cy="3736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0603656E-AF59-4617-B046-F225296A243D}"/>
              </a:ext>
            </a:extLst>
          </p:cNvPr>
          <p:cNvCxnSpPr/>
          <p:nvPr/>
        </p:nvCxnSpPr>
        <p:spPr>
          <a:xfrm flipV="1">
            <a:off x="9576619" y="1986115"/>
            <a:ext cx="0" cy="363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7383F3F6-F2A5-4636-81DF-28092801A068}"/>
              </a:ext>
            </a:extLst>
          </p:cNvPr>
          <p:cNvCxnSpPr/>
          <p:nvPr/>
        </p:nvCxnSpPr>
        <p:spPr>
          <a:xfrm flipV="1">
            <a:off x="10127227" y="1927123"/>
            <a:ext cx="0" cy="363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CDC0637C-ABF8-4322-9CEC-D66C59220832}"/>
              </a:ext>
            </a:extLst>
          </p:cNvPr>
          <p:cNvCxnSpPr/>
          <p:nvPr/>
        </p:nvCxnSpPr>
        <p:spPr>
          <a:xfrm flipV="1">
            <a:off x="10908892" y="1848465"/>
            <a:ext cx="0" cy="3637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F4AA669E-8D42-477C-A73B-A02D37C53AFE}"/>
              </a:ext>
            </a:extLst>
          </p:cNvPr>
          <p:cNvCxnSpPr>
            <a:cxnSpLocks/>
          </p:cNvCxnSpPr>
          <p:nvPr/>
        </p:nvCxnSpPr>
        <p:spPr>
          <a:xfrm flipH="1">
            <a:off x="10299293" y="2212258"/>
            <a:ext cx="6095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12E2D4D0-A906-4C1C-B361-A966A1190391}"/>
              </a:ext>
            </a:extLst>
          </p:cNvPr>
          <p:cNvCxnSpPr/>
          <p:nvPr/>
        </p:nvCxnSpPr>
        <p:spPr>
          <a:xfrm>
            <a:off x="10127227" y="2286000"/>
            <a:ext cx="462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0ADE8B8-B168-44CC-A8E1-A04626639552}"/>
              </a:ext>
            </a:extLst>
          </p:cNvPr>
          <p:cNvCxnSpPr/>
          <p:nvPr/>
        </p:nvCxnSpPr>
        <p:spPr>
          <a:xfrm flipH="1">
            <a:off x="9704438" y="2286000"/>
            <a:ext cx="491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9FF186A-F94E-4FC4-8209-4E4803B83773}"/>
              </a:ext>
            </a:extLst>
          </p:cNvPr>
          <p:cNvCxnSpPr/>
          <p:nvPr/>
        </p:nvCxnSpPr>
        <p:spPr>
          <a:xfrm>
            <a:off x="9566787" y="2394155"/>
            <a:ext cx="5014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B9B1E590-EDC9-4C9F-8955-651DCF2DFCD9}"/>
              </a:ext>
            </a:extLst>
          </p:cNvPr>
          <p:cNvCxnSpPr>
            <a:cxnSpLocks/>
          </p:cNvCxnSpPr>
          <p:nvPr/>
        </p:nvCxnSpPr>
        <p:spPr>
          <a:xfrm>
            <a:off x="10800735" y="1927123"/>
            <a:ext cx="0" cy="2753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C217B1DB-DFCD-4EDF-AA6F-3B31E46244F3}"/>
              </a:ext>
            </a:extLst>
          </p:cNvPr>
          <p:cNvCxnSpPr/>
          <p:nvPr/>
        </p:nvCxnSpPr>
        <p:spPr>
          <a:xfrm flipH="1">
            <a:off x="10299293" y="1927123"/>
            <a:ext cx="491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B83F85B-1978-4880-B1BA-D63D2C2ABDC4}"/>
              </a:ext>
            </a:extLst>
          </p:cNvPr>
          <p:cNvCxnSpPr>
            <a:cxnSpLocks/>
          </p:cNvCxnSpPr>
          <p:nvPr/>
        </p:nvCxnSpPr>
        <p:spPr>
          <a:xfrm flipV="1">
            <a:off x="10790906" y="1499648"/>
            <a:ext cx="0" cy="4347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F94BE1DE-6DF3-4546-85A9-F033F0F725F2}"/>
              </a:ext>
            </a:extLst>
          </p:cNvPr>
          <p:cNvCxnSpPr/>
          <p:nvPr/>
        </p:nvCxnSpPr>
        <p:spPr>
          <a:xfrm>
            <a:off x="10908892" y="1397684"/>
            <a:ext cx="0" cy="3622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A72B59C-1183-4752-9E5D-3C6144859323}"/>
              </a:ext>
            </a:extLst>
          </p:cNvPr>
          <p:cNvCxnSpPr>
            <a:cxnSpLocks/>
          </p:cNvCxnSpPr>
          <p:nvPr/>
        </p:nvCxnSpPr>
        <p:spPr>
          <a:xfrm flipH="1">
            <a:off x="10382865" y="1440656"/>
            <a:ext cx="5456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4326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F1C4EB-685D-4DEA-9708-201E10948733}"/>
              </a:ext>
            </a:extLst>
          </p:cNvPr>
          <p:cNvSpPr/>
          <p:nvPr/>
        </p:nvSpPr>
        <p:spPr>
          <a:xfrm>
            <a:off x="1148961" y="279705"/>
            <a:ext cx="5900022" cy="584775"/>
          </a:xfrm>
          <a:prstGeom prst="rect">
            <a:avLst/>
          </a:prstGeom>
        </p:spPr>
        <p:txBody>
          <a:bodyPr wrap="square">
            <a:spAutoFit/>
          </a:bodyPr>
          <a:lstStyle/>
          <a:p>
            <a:r>
              <a:rPr lang="en-US" sz="3200" dirty="0">
                <a:cs typeface="Times New Roman" panose="02020603050405020304" pitchFamily="18" charset="0"/>
              </a:rPr>
              <a:t>Preconditions and Effects</a:t>
            </a:r>
          </a:p>
        </p:txBody>
      </p:sp>
      <p:sp>
        <p:nvSpPr>
          <p:cNvPr id="3" name="Rectangle 2">
            <a:extLst>
              <a:ext uri="{FF2B5EF4-FFF2-40B4-BE49-F238E27FC236}">
                <a16:creationId xmlns:a16="http://schemas.microsoft.com/office/drawing/2014/main" id="{94978A30-D312-4080-A583-B7577CC3AA9C}"/>
              </a:ext>
            </a:extLst>
          </p:cNvPr>
          <p:cNvSpPr/>
          <p:nvPr/>
        </p:nvSpPr>
        <p:spPr>
          <a:xfrm>
            <a:off x="1241558" y="1071801"/>
            <a:ext cx="10472221" cy="5201424"/>
          </a:xfrm>
          <a:prstGeom prst="rect">
            <a:avLst/>
          </a:prstGeom>
        </p:spPr>
        <p:txBody>
          <a:bodyPr wrap="square">
            <a:spAutoFit/>
          </a:bodyPr>
          <a:lstStyle/>
          <a:p>
            <a:pPr>
              <a:spcAft>
                <a:spcPts val="1200"/>
              </a:spcAft>
            </a:pPr>
            <a:r>
              <a:rPr lang="en-US" sz="2800" dirty="0">
                <a:latin typeface="Times New Roman" panose="02020603050405020304" pitchFamily="18" charset="0"/>
                <a:cs typeface="Times New Roman" panose="02020603050405020304" pitchFamily="18" charset="0"/>
              </a:rPr>
              <a:t>Example: </a:t>
            </a:r>
            <a:r>
              <a:rPr lang="en-US" sz="2800" dirty="0">
                <a:latin typeface="Lucida Calligraphy" panose="03010101010101010101" pitchFamily="66" charset="0"/>
                <a:cs typeface="Times New Roman" panose="02020603050405020304" pitchFamily="18" charset="0"/>
              </a:rPr>
              <a:t>Op</a:t>
            </a:r>
            <a:r>
              <a:rPr lang="en-US" sz="2800" baseline="-25000" dirty="0">
                <a:latin typeface="Times New Roman" panose="02020603050405020304" pitchFamily="18" charset="0"/>
                <a:cs typeface="Times New Roman" panose="02020603050405020304" pitchFamily="18" charset="0"/>
              </a:rPr>
              <a:t>(3,2,R) </a:t>
            </a:r>
          </a:p>
          <a:p>
            <a:pPr lvl="1">
              <a:spcAft>
                <a:spcPts val="1200"/>
              </a:spcAft>
            </a:pPr>
            <a:r>
              <a:rPr lang="en-US" sz="2800" dirty="0">
                <a:latin typeface="Times New Roman" panose="02020603050405020304" pitchFamily="18" charset="0"/>
                <a:cs typeface="Times New Roman" panose="02020603050405020304" pitchFamily="18" charset="0"/>
              </a:rPr>
              <a:t>2    8    3 			 	2    8    3 </a:t>
            </a:r>
          </a:p>
          <a:p>
            <a:pPr lvl="1">
              <a:spcAft>
                <a:spcPts val="1200"/>
              </a:spcAft>
            </a:pPr>
            <a:r>
              <a:rPr lang="en-US" sz="2800" dirty="0">
                <a:latin typeface="Times New Roman" panose="02020603050405020304" pitchFamily="18" charset="0"/>
                <a:cs typeface="Times New Roman" panose="02020603050405020304" pitchFamily="18" charset="0"/>
              </a:rPr>
              <a:t>1    6    4 			 	1    6    4 </a:t>
            </a:r>
          </a:p>
          <a:p>
            <a:pPr>
              <a:spcAft>
                <a:spcPts val="1200"/>
              </a:spcAft>
            </a:pPr>
            <a:r>
              <a:rPr lang="en-US" sz="2800" dirty="0">
                <a:latin typeface="Times New Roman" panose="02020603050405020304" pitchFamily="18" charset="0"/>
                <a:cs typeface="Times New Roman" panose="02020603050405020304" pitchFamily="18" charset="0"/>
              </a:rPr>
              <a:t>     7    0    5 			 	7    5    0</a:t>
            </a:r>
          </a:p>
          <a:p>
            <a:pPr>
              <a:spcAft>
                <a:spcPts val="1200"/>
              </a:spcAft>
            </a:pPr>
            <a:r>
              <a:rPr lang="en-US" sz="2800" dirty="0">
                <a:solidFill>
                  <a:srgbClr val="0000FF"/>
                </a:solidFill>
                <a:latin typeface="Times New Roman" panose="02020603050405020304" pitchFamily="18" charset="0"/>
                <a:cs typeface="Times New Roman" panose="02020603050405020304" pitchFamily="18" charset="0"/>
              </a:rPr>
              <a:t>Preconditions</a:t>
            </a:r>
            <a:r>
              <a:rPr lang="en-US" sz="2800" dirty="0">
                <a:latin typeface="Times New Roman" panose="02020603050405020304" pitchFamily="18" charset="0"/>
                <a:cs typeface="Times New Roman" panose="02020603050405020304" pitchFamily="18" charset="0"/>
              </a:rPr>
              <a:t>:   A[3, 2] = 0 </a:t>
            </a:r>
          </a:p>
          <a:p>
            <a:pPr>
              <a:spcAft>
                <a:spcPts val="1200"/>
              </a:spcAft>
            </a:pPr>
            <a:r>
              <a:rPr lang="en-US" sz="2800" dirty="0">
                <a:latin typeface="Times New Roman" panose="02020603050405020304" pitchFamily="18" charset="0"/>
                <a:cs typeface="Times New Roman" panose="02020603050405020304" pitchFamily="18" charset="0"/>
              </a:rPr>
              <a:t>		      A[3, 2] ← A[3, 3] </a:t>
            </a:r>
          </a:p>
          <a:p>
            <a:pPr>
              <a:spcAft>
                <a:spcPts val="1200"/>
              </a:spcAft>
            </a:pPr>
            <a:r>
              <a:rPr lang="en-US" sz="2800" dirty="0">
                <a:solidFill>
                  <a:srgbClr val="0000FF"/>
                </a:solidFill>
                <a:latin typeface="Times New Roman" panose="02020603050405020304" pitchFamily="18" charset="0"/>
                <a:cs typeface="Times New Roman" panose="02020603050405020304" pitchFamily="18" charset="0"/>
              </a:rPr>
              <a:t>Effects:      </a:t>
            </a:r>
            <a:r>
              <a:rPr lang="en-US" sz="2800" dirty="0">
                <a:latin typeface="Times New Roman" panose="02020603050405020304" pitchFamily="18" charset="0"/>
                <a:cs typeface="Times New Roman" panose="02020603050405020304" pitchFamily="18" charset="0"/>
              </a:rPr>
              <a:t>	</a:t>
            </a:r>
          </a:p>
          <a:p>
            <a:pPr>
              <a:spcAft>
                <a:spcPts val="1200"/>
              </a:spcAft>
            </a:pPr>
            <a:r>
              <a:rPr lang="en-US" sz="2800" dirty="0">
                <a:latin typeface="Times New Roman" panose="02020603050405020304" pitchFamily="18" charset="0"/>
                <a:cs typeface="Times New Roman" panose="02020603050405020304" pitchFamily="18" charset="0"/>
              </a:rPr>
              <a:t>		      A[3, 3] ← 0 </a:t>
            </a:r>
          </a:p>
          <a:p>
            <a:pPr>
              <a:spcAft>
                <a:spcPts val="1200"/>
              </a:spcAft>
            </a:pPr>
            <a:r>
              <a:rPr lang="en-US" sz="2800" dirty="0">
                <a:latin typeface="Times New Roman" panose="02020603050405020304" pitchFamily="18" charset="0"/>
                <a:cs typeface="Times New Roman" panose="02020603050405020304" pitchFamily="18" charset="0"/>
              </a:rPr>
              <a:t>We have 24 operators in this problem formulation . . . 20 too many!</a:t>
            </a:r>
          </a:p>
        </p:txBody>
      </p:sp>
      <p:sp>
        <p:nvSpPr>
          <p:cNvPr id="4" name="TextBox 3">
            <a:extLst>
              <a:ext uri="{FF2B5EF4-FFF2-40B4-BE49-F238E27FC236}">
                <a16:creationId xmlns:a16="http://schemas.microsoft.com/office/drawing/2014/main" id="{E31CF0B5-A86F-4533-8B82-E8A5DA9F6FC3}"/>
              </a:ext>
            </a:extLst>
          </p:cNvPr>
          <p:cNvSpPr txBox="1"/>
          <p:nvPr/>
        </p:nvSpPr>
        <p:spPr>
          <a:xfrm>
            <a:off x="3730242" y="1913643"/>
            <a:ext cx="1686911" cy="523220"/>
          </a:xfrm>
          <a:prstGeom prst="rect">
            <a:avLst/>
          </a:prstGeom>
          <a:noFill/>
        </p:spPr>
        <p:txBody>
          <a:bodyPr wrap="square" rtlCol="0">
            <a:spAutoFit/>
          </a:bodyPr>
          <a:lstStyle/>
          <a:p>
            <a:r>
              <a:rPr lang="en-US" sz="2800" dirty="0">
                <a:latin typeface="Lucida Calligraphy" panose="03010101010101010101" pitchFamily="66" charset="0"/>
                <a:cs typeface="Times New Roman" panose="02020603050405020304" pitchFamily="18" charset="0"/>
              </a:rPr>
              <a:t>Op</a:t>
            </a:r>
            <a:r>
              <a:rPr lang="en-US" sz="2800" baseline="-25000" dirty="0">
                <a:latin typeface="Times New Roman" panose="02020603050405020304" pitchFamily="18" charset="0"/>
                <a:cs typeface="Times New Roman" panose="02020603050405020304" pitchFamily="18" charset="0"/>
              </a:rPr>
              <a:t>(3,2,R)</a:t>
            </a:r>
            <a:endParaRPr lang="en-US" sz="2800" dirty="0"/>
          </a:p>
        </p:txBody>
      </p:sp>
      <p:sp>
        <p:nvSpPr>
          <p:cNvPr id="5" name="Arrow: Right 4">
            <a:extLst>
              <a:ext uri="{FF2B5EF4-FFF2-40B4-BE49-F238E27FC236}">
                <a16:creationId xmlns:a16="http://schemas.microsoft.com/office/drawing/2014/main" id="{868DD134-8D41-4C82-AA49-702131FD7096}"/>
              </a:ext>
            </a:extLst>
          </p:cNvPr>
          <p:cNvSpPr/>
          <p:nvPr/>
        </p:nvSpPr>
        <p:spPr>
          <a:xfrm>
            <a:off x="3846786" y="2442714"/>
            <a:ext cx="1245476" cy="2207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a:extLst>
              <a:ext uri="{FF2B5EF4-FFF2-40B4-BE49-F238E27FC236}">
                <a16:creationId xmlns:a16="http://schemas.microsoft.com/office/drawing/2014/main" id="{828D44DC-379A-4373-BEED-7E70428127DE}"/>
              </a:ext>
            </a:extLst>
          </p:cNvPr>
          <p:cNvSpPr/>
          <p:nvPr/>
        </p:nvSpPr>
        <p:spPr>
          <a:xfrm>
            <a:off x="3184968" y="4139517"/>
            <a:ext cx="346842" cy="145042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DC304E1C-9267-41E9-9132-7B3239E5BBE3}"/>
              </a:ext>
            </a:extLst>
          </p:cNvPr>
          <p:cNvCxnSpPr/>
          <p:nvPr/>
        </p:nvCxnSpPr>
        <p:spPr>
          <a:xfrm>
            <a:off x="1574157" y="1747777"/>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B9499A-B6DD-407E-B20C-60C36FB8FC21}"/>
              </a:ext>
            </a:extLst>
          </p:cNvPr>
          <p:cNvCxnSpPr/>
          <p:nvPr/>
        </p:nvCxnSpPr>
        <p:spPr>
          <a:xfrm>
            <a:off x="3184968" y="1761277"/>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2D6C6A-9B79-441E-B941-6533C46E47DE}"/>
              </a:ext>
            </a:extLst>
          </p:cNvPr>
          <p:cNvCxnSpPr/>
          <p:nvPr/>
        </p:nvCxnSpPr>
        <p:spPr>
          <a:xfrm>
            <a:off x="5710180" y="1774777"/>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6BC50A-01C0-4A96-92E9-901E880DD8FE}"/>
              </a:ext>
            </a:extLst>
          </p:cNvPr>
          <p:cNvCxnSpPr/>
          <p:nvPr/>
        </p:nvCxnSpPr>
        <p:spPr>
          <a:xfrm>
            <a:off x="7274695" y="1776702"/>
            <a:ext cx="0" cy="15162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5696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634CB-CAEE-496A-9191-0B8862C15995}"/>
              </a:ext>
            </a:extLst>
          </p:cNvPr>
          <p:cNvSpPr/>
          <p:nvPr/>
        </p:nvSpPr>
        <p:spPr>
          <a:xfrm>
            <a:off x="1519990" y="611493"/>
            <a:ext cx="4731691" cy="584775"/>
          </a:xfrm>
          <a:prstGeom prst="rect">
            <a:avLst/>
          </a:prstGeom>
        </p:spPr>
        <p:txBody>
          <a:bodyPr wrap="square">
            <a:spAutoFit/>
          </a:bodyPr>
          <a:lstStyle/>
          <a:p>
            <a:r>
              <a:rPr lang="en-US" sz="3200" dirty="0">
                <a:cs typeface="Times New Roman" panose="02020603050405020304" pitchFamily="18" charset="0"/>
              </a:rPr>
              <a:t>A Better Formulation</a:t>
            </a:r>
          </a:p>
        </p:txBody>
      </p:sp>
      <p:sp>
        <p:nvSpPr>
          <p:cNvPr id="3" name="Rectangle 2">
            <a:extLst>
              <a:ext uri="{FF2B5EF4-FFF2-40B4-BE49-F238E27FC236}">
                <a16:creationId xmlns:a16="http://schemas.microsoft.com/office/drawing/2014/main" id="{258399D0-D73E-4E11-AB3C-4C9D8BE01CA1}"/>
              </a:ext>
            </a:extLst>
          </p:cNvPr>
          <p:cNvSpPr/>
          <p:nvPr/>
        </p:nvSpPr>
        <p:spPr>
          <a:xfrm>
            <a:off x="1548271" y="1477567"/>
            <a:ext cx="9095458" cy="4108817"/>
          </a:xfrm>
          <a:prstGeom prst="rect">
            <a:avLst/>
          </a:prstGeom>
        </p:spPr>
        <p:txBody>
          <a:bodyPr wrap="square">
            <a:spAutoFit/>
          </a:bodyPr>
          <a:lstStyle/>
          <a:p>
            <a:pPr>
              <a:spcBef>
                <a:spcPts val="600"/>
              </a:spcBef>
              <a:spcAft>
                <a:spcPts val="600"/>
              </a:spcAft>
            </a:pPr>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each represented by a pair (A,(</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j)) where: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is a 3 × 3 array of numbers in [0 . . . 8] </a:t>
            </a:r>
          </a:p>
          <a:p>
            <a:pPr marL="914400" lvl="1" indent="-4572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j) is the position of the empty space (0) in the array. </a:t>
            </a:r>
          </a:p>
          <a:p>
            <a:pPr>
              <a:spcBef>
                <a:spcPts val="600"/>
              </a:spcBef>
              <a:spcAft>
                <a:spcPts val="600"/>
              </a:spcAft>
            </a:pPr>
            <a:endParaRPr lang="en-US" sz="24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a:p>
            <a:endParaRPr lang="en-US" sz="2600"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5E84C5F3-D0A2-4222-B335-85EA6B3C20D7}"/>
              </a:ext>
            </a:extLst>
          </p:cNvPr>
          <p:cNvGrpSpPr/>
          <p:nvPr/>
        </p:nvGrpSpPr>
        <p:grpSpPr>
          <a:xfrm>
            <a:off x="2651235" y="3302095"/>
            <a:ext cx="3200400" cy="3168869"/>
            <a:chOff x="0" y="0"/>
            <a:chExt cx="1344778" cy="1343385"/>
          </a:xfrm>
        </p:grpSpPr>
        <p:sp>
          <p:nvSpPr>
            <p:cNvPr id="5" name="Shape 2195">
              <a:extLst>
                <a:ext uri="{FF2B5EF4-FFF2-40B4-BE49-F238E27FC236}">
                  <a16:creationId xmlns:a16="http://schemas.microsoft.com/office/drawing/2014/main" id="{68C9C20B-933A-4A5F-A29B-EF98AE2D6243}"/>
                </a:ext>
              </a:extLst>
            </p:cNvPr>
            <p:cNvSpPr/>
            <p:nvPr/>
          </p:nvSpPr>
          <p:spPr>
            <a:xfrm>
              <a:off x="168096" y="167914"/>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82"/>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6" name="Shape 2196">
              <a:extLst>
                <a:ext uri="{FF2B5EF4-FFF2-40B4-BE49-F238E27FC236}">
                  <a16:creationId xmlns:a16="http://schemas.microsoft.com/office/drawing/2014/main" id="{E43D0621-C8B1-4166-9247-45C6D68CEFE1}"/>
                </a:ext>
              </a:extLst>
            </p:cNvPr>
            <p:cNvSpPr/>
            <p:nvPr/>
          </p:nvSpPr>
          <p:spPr>
            <a:xfrm>
              <a:off x="504287" y="167927"/>
              <a:ext cx="336204" cy="335842"/>
            </a:xfrm>
            <a:custGeom>
              <a:avLst/>
              <a:gdLst/>
              <a:ahLst/>
              <a:cxnLst/>
              <a:rect l="0" t="0" r="0" b="0"/>
              <a:pathLst>
                <a:path w="336204" h="335842">
                  <a:moveTo>
                    <a:pt x="78450" y="0"/>
                  </a:moveTo>
                  <a:lnTo>
                    <a:pt x="78450" y="0"/>
                  </a:lnTo>
                  <a:cubicBezTo>
                    <a:pt x="35134" y="0"/>
                    <a:pt x="0" y="35084"/>
                    <a:pt x="0" y="78356"/>
                  </a:cubicBezTo>
                  <a:lnTo>
                    <a:pt x="0" y="257485"/>
                  </a:lnTo>
                  <a:cubicBezTo>
                    <a:pt x="0" y="300757"/>
                    <a:pt x="35134" y="335842"/>
                    <a:pt x="78450" y="335842"/>
                  </a:cubicBezTo>
                  <a:lnTo>
                    <a:pt x="257753" y="335842"/>
                  </a:lnTo>
                  <a:cubicBezTo>
                    <a:pt x="301083" y="335842"/>
                    <a:pt x="336204" y="300757"/>
                    <a:pt x="336204" y="257473"/>
                  </a:cubicBezTo>
                  <a:lnTo>
                    <a:pt x="336204" y="78369"/>
                  </a:lnTo>
                  <a:cubicBezTo>
                    <a:pt x="336204" y="35084"/>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7" name="Shape 2197">
              <a:extLst>
                <a:ext uri="{FF2B5EF4-FFF2-40B4-BE49-F238E27FC236}">
                  <a16:creationId xmlns:a16="http://schemas.microsoft.com/office/drawing/2014/main" id="{0FF5C564-CB7C-40A0-8550-11E458195E3D}"/>
                </a:ext>
              </a:extLst>
            </p:cNvPr>
            <p:cNvSpPr/>
            <p:nvPr/>
          </p:nvSpPr>
          <p:spPr>
            <a:xfrm>
              <a:off x="840491" y="167927"/>
              <a:ext cx="336191" cy="335842"/>
            </a:xfrm>
            <a:custGeom>
              <a:avLst/>
              <a:gdLst/>
              <a:ahLst/>
              <a:cxnLst/>
              <a:rect l="0" t="0" r="0" b="0"/>
              <a:pathLst>
                <a:path w="336191" h="335842">
                  <a:moveTo>
                    <a:pt x="257753" y="0"/>
                  </a:moveTo>
                  <a:lnTo>
                    <a:pt x="78438" y="0"/>
                  </a:lnTo>
                  <a:cubicBezTo>
                    <a:pt x="35121" y="0"/>
                    <a:pt x="0" y="35084"/>
                    <a:pt x="0" y="78356"/>
                  </a:cubicBezTo>
                  <a:lnTo>
                    <a:pt x="0" y="257473"/>
                  </a:lnTo>
                  <a:cubicBezTo>
                    <a:pt x="0" y="300757"/>
                    <a:pt x="35121" y="335842"/>
                    <a:pt x="78451" y="335842"/>
                  </a:cubicBezTo>
                  <a:lnTo>
                    <a:pt x="257753" y="335842"/>
                  </a:lnTo>
                  <a:cubicBezTo>
                    <a:pt x="301070" y="335842"/>
                    <a:pt x="336191" y="300757"/>
                    <a:pt x="336191" y="257473"/>
                  </a:cubicBezTo>
                  <a:lnTo>
                    <a:pt x="336191" y="78369"/>
                  </a:lnTo>
                  <a:cubicBezTo>
                    <a:pt x="336191" y="35084"/>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8" name="Shape 2198">
              <a:extLst>
                <a:ext uri="{FF2B5EF4-FFF2-40B4-BE49-F238E27FC236}">
                  <a16:creationId xmlns:a16="http://schemas.microsoft.com/office/drawing/2014/main" id="{CA914861-72AE-4F3F-81B3-C22512659811}"/>
                </a:ext>
              </a:extLst>
            </p:cNvPr>
            <p:cNvSpPr/>
            <p:nvPr/>
          </p:nvSpPr>
          <p:spPr>
            <a:xfrm>
              <a:off x="168096"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9" name="Shape 2199">
              <a:extLst>
                <a:ext uri="{FF2B5EF4-FFF2-40B4-BE49-F238E27FC236}">
                  <a16:creationId xmlns:a16="http://schemas.microsoft.com/office/drawing/2014/main" id="{E9F10A62-3BB8-40E5-A669-A03977DC40F7}"/>
                </a:ext>
              </a:extLst>
            </p:cNvPr>
            <p:cNvSpPr/>
            <p:nvPr/>
          </p:nvSpPr>
          <p:spPr>
            <a:xfrm>
              <a:off x="504287" y="503769"/>
              <a:ext cx="336204" cy="335854"/>
            </a:xfrm>
            <a:custGeom>
              <a:avLst/>
              <a:gdLst/>
              <a:ahLst/>
              <a:cxnLst/>
              <a:rect l="0" t="0" r="0" b="0"/>
              <a:pathLst>
                <a:path w="336204" h="335854">
                  <a:moveTo>
                    <a:pt x="78450" y="0"/>
                  </a:moveTo>
                  <a:lnTo>
                    <a:pt x="78450" y="0"/>
                  </a:lnTo>
                  <a:cubicBezTo>
                    <a:pt x="35134" y="0"/>
                    <a:pt x="0" y="35097"/>
                    <a:pt x="0" y="78369"/>
                  </a:cubicBezTo>
                  <a:lnTo>
                    <a:pt x="0" y="257485"/>
                  </a:lnTo>
                  <a:cubicBezTo>
                    <a:pt x="0" y="300757"/>
                    <a:pt x="35134" y="335854"/>
                    <a:pt x="78450" y="335854"/>
                  </a:cubicBezTo>
                  <a:lnTo>
                    <a:pt x="257753" y="335854"/>
                  </a:lnTo>
                  <a:cubicBezTo>
                    <a:pt x="301083" y="335854"/>
                    <a:pt x="336204" y="300757"/>
                    <a:pt x="336204" y="257485"/>
                  </a:cubicBezTo>
                  <a:lnTo>
                    <a:pt x="336204" y="78369"/>
                  </a:lnTo>
                  <a:cubicBezTo>
                    <a:pt x="336204" y="35097"/>
                    <a:pt x="301083"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0" name="Shape 2200">
              <a:extLst>
                <a:ext uri="{FF2B5EF4-FFF2-40B4-BE49-F238E27FC236}">
                  <a16:creationId xmlns:a16="http://schemas.microsoft.com/office/drawing/2014/main" id="{3E8DB0DF-A4AB-43FD-8F39-D7C3BA2BF659}"/>
                </a:ext>
              </a:extLst>
            </p:cNvPr>
            <p:cNvSpPr/>
            <p:nvPr/>
          </p:nvSpPr>
          <p:spPr>
            <a:xfrm>
              <a:off x="840491" y="503769"/>
              <a:ext cx="336191" cy="335854"/>
            </a:xfrm>
            <a:custGeom>
              <a:avLst/>
              <a:gdLst/>
              <a:ahLst/>
              <a:cxnLst/>
              <a:rect l="0" t="0" r="0" b="0"/>
              <a:pathLst>
                <a:path w="336191" h="335854">
                  <a:moveTo>
                    <a:pt x="78451" y="0"/>
                  </a:moveTo>
                  <a:lnTo>
                    <a:pt x="78451" y="0"/>
                  </a:lnTo>
                  <a:cubicBezTo>
                    <a:pt x="35121" y="0"/>
                    <a:pt x="0" y="35097"/>
                    <a:pt x="0" y="78369"/>
                  </a:cubicBezTo>
                  <a:lnTo>
                    <a:pt x="0" y="257485"/>
                  </a:lnTo>
                  <a:cubicBezTo>
                    <a:pt x="0" y="300757"/>
                    <a:pt x="35121" y="335854"/>
                    <a:pt x="78451" y="335854"/>
                  </a:cubicBezTo>
                  <a:lnTo>
                    <a:pt x="257753" y="335854"/>
                  </a:lnTo>
                  <a:cubicBezTo>
                    <a:pt x="301070" y="335854"/>
                    <a:pt x="336191" y="300757"/>
                    <a:pt x="336191" y="257485"/>
                  </a:cubicBezTo>
                  <a:lnTo>
                    <a:pt x="336191" y="78369"/>
                  </a:lnTo>
                  <a:cubicBezTo>
                    <a:pt x="336191" y="35097"/>
                    <a:pt x="301070" y="0"/>
                    <a:pt x="257753"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1" name="Shape 2201">
              <a:extLst>
                <a:ext uri="{FF2B5EF4-FFF2-40B4-BE49-F238E27FC236}">
                  <a16:creationId xmlns:a16="http://schemas.microsoft.com/office/drawing/2014/main" id="{1DFB5DE0-422D-4C1F-AD9F-59A3FB583D04}"/>
                </a:ext>
              </a:extLst>
            </p:cNvPr>
            <p:cNvSpPr/>
            <p:nvPr/>
          </p:nvSpPr>
          <p:spPr>
            <a:xfrm>
              <a:off x="168096" y="839610"/>
              <a:ext cx="336192" cy="335854"/>
            </a:xfrm>
            <a:custGeom>
              <a:avLst/>
              <a:gdLst/>
              <a:ahLst/>
              <a:cxnLst/>
              <a:rect l="0" t="0" r="0" b="0"/>
              <a:pathLst>
                <a:path w="336192"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2" y="78369"/>
                  </a:lnTo>
                  <a:cubicBezTo>
                    <a:pt x="336192" y="35097"/>
                    <a:pt x="301070" y="13"/>
                    <a:pt x="257754"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2" name="Shape 2202">
              <a:extLst>
                <a:ext uri="{FF2B5EF4-FFF2-40B4-BE49-F238E27FC236}">
                  <a16:creationId xmlns:a16="http://schemas.microsoft.com/office/drawing/2014/main" id="{03A4C5DF-3A7E-41F6-A2C4-74CD56D73C2E}"/>
                </a:ext>
              </a:extLst>
            </p:cNvPr>
            <p:cNvSpPr/>
            <p:nvPr/>
          </p:nvSpPr>
          <p:spPr>
            <a:xfrm>
              <a:off x="840491" y="839610"/>
              <a:ext cx="336191" cy="335854"/>
            </a:xfrm>
            <a:custGeom>
              <a:avLst/>
              <a:gdLst/>
              <a:ahLst/>
              <a:cxnLst/>
              <a:rect l="0" t="0" r="0" b="0"/>
              <a:pathLst>
                <a:path w="336191" h="335854">
                  <a:moveTo>
                    <a:pt x="78451" y="13"/>
                  </a:moveTo>
                  <a:lnTo>
                    <a:pt x="78451" y="0"/>
                  </a:lnTo>
                  <a:cubicBezTo>
                    <a:pt x="35121" y="0"/>
                    <a:pt x="0" y="35097"/>
                    <a:pt x="0" y="78369"/>
                  </a:cubicBezTo>
                  <a:lnTo>
                    <a:pt x="0" y="257485"/>
                  </a:lnTo>
                  <a:cubicBezTo>
                    <a:pt x="0" y="300770"/>
                    <a:pt x="35121" y="335854"/>
                    <a:pt x="78451" y="335854"/>
                  </a:cubicBezTo>
                  <a:lnTo>
                    <a:pt x="257753" y="335854"/>
                  </a:lnTo>
                  <a:cubicBezTo>
                    <a:pt x="301070" y="335854"/>
                    <a:pt x="336191" y="300770"/>
                    <a:pt x="336191" y="257485"/>
                  </a:cubicBezTo>
                  <a:lnTo>
                    <a:pt x="336191" y="78369"/>
                  </a:lnTo>
                  <a:cubicBezTo>
                    <a:pt x="336191" y="35097"/>
                    <a:pt x="301070" y="13"/>
                    <a:pt x="257753"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3" name="Shape 2203">
              <a:extLst>
                <a:ext uri="{FF2B5EF4-FFF2-40B4-BE49-F238E27FC236}">
                  <a16:creationId xmlns:a16="http://schemas.microsoft.com/office/drawing/2014/main" id="{F3776BC5-5BA8-433B-B1B2-BDA407196311}"/>
                </a:ext>
              </a:extLst>
            </p:cNvPr>
            <p:cNvSpPr/>
            <p:nvPr/>
          </p:nvSpPr>
          <p:spPr>
            <a:xfrm>
              <a:off x="168096" y="167914"/>
              <a:ext cx="1008587" cy="1007550"/>
            </a:xfrm>
            <a:custGeom>
              <a:avLst/>
              <a:gdLst/>
              <a:ahLst/>
              <a:cxnLst/>
              <a:rect l="0" t="0" r="0" b="0"/>
              <a:pathLst>
                <a:path w="1008587" h="1007550">
                  <a:moveTo>
                    <a:pt x="78451" y="13"/>
                  </a:moveTo>
                  <a:lnTo>
                    <a:pt x="78451" y="0"/>
                  </a:lnTo>
                  <a:cubicBezTo>
                    <a:pt x="35121" y="0"/>
                    <a:pt x="0" y="35097"/>
                    <a:pt x="0" y="78369"/>
                  </a:cubicBezTo>
                  <a:lnTo>
                    <a:pt x="0" y="929181"/>
                  </a:lnTo>
                  <a:cubicBezTo>
                    <a:pt x="0" y="972466"/>
                    <a:pt x="35121" y="1007550"/>
                    <a:pt x="78451" y="1007550"/>
                  </a:cubicBezTo>
                  <a:lnTo>
                    <a:pt x="930149" y="1007550"/>
                  </a:lnTo>
                  <a:cubicBezTo>
                    <a:pt x="973466" y="1007550"/>
                    <a:pt x="1008587" y="972466"/>
                    <a:pt x="1008587" y="929181"/>
                  </a:cubicBezTo>
                  <a:lnTo>
                    <a:pt x="1008587" y="78382"/>
                  </a:lnTo>
                  <a:cubicBezTo>
                    <a:pt x="1008587" y="35097"/>
                    <a:pt x="973466" y="13"/>
                    <a:pt x="930149" y="13"/>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4" name="Shape 2204">
              <a:extLst>
                <a:ext uri="{FF2B5EF4-FFF2-40B4-BE49-F238E27FC236}">
                  <a16:creationId xmlns:a16="http://schemas.microsoft.com/office/drawing/2014/main" id="{1B4632C4-663B-4E27-935A-96177DEF4583}"/>
                </a:ext>
              </a:extLst>
            </p:cNvPr>
            <p:cNvSpPr/>
            <p:nvPr/>
          </p:nvSpPr>
          <p:spPr>
            <a:xfrm>
              <a:off x="0" y="0"/>
              <a:ext cx="1344778" cy="1343385"/>
            </a:xfrm>
            <a:custGeom>
              <a:avLst/>
              <a:gdLst/>
              <a:ahLst/>
              <a:cxnLst/>
              <a:rect l="0" t="0" r="0" b="0"/>
              <a:pathLst>
                <a:path w="1344778" h="1343385">
                  <a:moveTo>
                    <a:pt x="1266340" y="0"/>
                  </a:moveTo>
                  <a:lnTo>
                    <a:pt x="78438" y="0"/>
                  </a:lnTo>
                  <a:cubicBezTo>
                    <a:pt x="35121" y="0"/>
                    <a:pt x="0" y="35091"/>
                    <a:pt x="0" y="78363"/>
                  </a:cubicBezTo>
                  <a:lnTo>
                    <a:pt x="0" y="1265029"/>
                  </a:lnTo>
                  <a:cubicBezTo>
                    <a:pt x="0" y="1308301"/>
                    <a:pt x="35121" y="1343385"/>
                    <a:pt x="78451" y="1343385"/>
                  </a:cubicBezTo>
                  <a:lnTo>
                    <a:pt x="1266340" y="1343385"/>
                  </a:lnTo>
                  <a:cubicBezTo>
                    <a:pt x="1309657" y="1343385"/>
                    <a:pt x="1344778" y="1308301"/>
                    <a:pt x="1344778" y="1265029"/>
                  </a:cubicBezTo>
                  <a:lnTo>
                    <a:pt x="1344778" y="78363"/>
                  </a:lnTo>
                  <a:cubicBezTo>
                    <a:pt x="1344778" y="35091"/>
                    <a:pt x="1309657" y="0"/>
                    <a:pt x="1266340" y="0"/>
                  </a:cubicBezTo>
                  <a:close/>
                </a:path>
              </a:pathLst>
            </a:custGeom>
            <a:ln w="11195" cap="flat">
              <a:miter lim="127000"/>
            </a:ln>
          </p:spPr>
          <p:style>
            <a:lnRef idx="1">
              <a:srgbClr val="000000"/>
            </a:lnRef>
            <a:fillRef idx="0">
              <a:srgbClr val="000000">
                <a:alpha val="0"/>
              </a:srgbClr>
            </a:fillRef>
            <a:effectRef idx="0">
              <a:scrgbClr r="0" g="0" b="0"/>
            </a:effectRef>
            <a:fontRef idx="none"/>
          </p:style>
          <p:txBody>
            <a:bodyPr/>
            <a:lstStyle/>
            <a:p>
              <a:endParaRPr lang="en-US"/>
            </a:p>
          </p:txBody>
        </p:sp>
        <p:sp>
          <p:nvSpPr>
            <p:cNvPr id="15" name="Rectangle 14">
              <a:extLst>
                <a:ext uri="{FF2B5EF4-FFF2-40B4-BE49-F238E27FC236}">
                  <a16:creationId xmlns:a16="http://schemas.microsoft.com/office/drawing/2014/main" id="{1A513E5A-B481-47AD-B416-D690B6933E74}"/>
                </a:ext>
              </a:extLst>
            </p:cNvPr>
            <p:cNvSpPr/>
            <p:nvPr/>
          </p:nvSpPr>
          <p:spPr>
            <a:xfrm>
              <a:off x="268955" y="243693"/>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2</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6" name="Rectangle 15">
              <a:extLst>
                <a:ext uri="{FF2B5EF4-FFF2-40B4-BE49-F238E27FC236}">
                  <a16:creationId xmlns:a16="http://schemas.microsoft.com/office/drawing/2014/main" id="{C285F52D-BC4F-4CA6-A879-95F00878D013}"/>
                </a:ext>
              </a:extLst>
            </p:cNvPr>
            <p:cNvSpPr/>
            <p:nvPr/>
          </p:nvSpPr>
          <p:spPr>
            <a:xfrm>
              <a:off x="268955"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1</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7" name="Rectangle 16">
              <a:extLst>
                <a:ext uri="{FF2B5EF4-FFF2-40B4-BE49-F238E27FC236}">
                  <a16:creationId xmlns:a16="http://schemas.microsoft.com/office/drawing/2014/main" id="{FBE7E22C-E8F2-4AA9-A90D-238820C6A7FF}"/>
                </a:ext>
              </a:extLst>
            </p:cNvPr>
            <p:cNvSpPr/>
            <p:nvPr/>
          </p:nvSpPr>
          <p:spPr>
            <a:xfrm>
              <a:off x="268955"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7</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8" name="Rectangle 17">
              <a:extLst>
                <a:ext uri="{FF2B5EF4-FFF2-40B4-BE49-F238E27FC236}">
                  <a16:creationId xmlns:a16="http://schemas.microsoft.com/office/drawing/2014/main" id="{2DF50A46-DC4E-44EF-965B-1B72D50E9B0B}"/>
                </a:ext>
              </a:extLst>
            </p:cNvPr>
            <p:cNvSpPr/>
            <p:nvPr/>
          </p:nvSpPr>
          <p:spPr>
            <a:xfrm>
              <a:off x="605152"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6</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19" name="Rectangle 18">
              <a:extLst>
                <a:ext uri="{FF2B5EF4-FFF2-40B4-BE49-F238E27FC236}">
                  <a16:creationId xmlns:a16="http://schemas.microsoft.com/office/drawing/2014/main" id="{B455C139-0AB4-4A9B-BC67-7D88097ABDF3}"/>
                </a:ext>
              </a:extLst>
            </p:cNvPr>
            <p:cNvSpPr/>
            <p:nvPr/>
          </p:nvSpPr>
          <p:spPr>
            <a:xfrm>
              <a:off x="605153" y="243693"/>
              <a:ext cx="620384"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8      3</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20" name="Rectangle 19">
              <a:extLst>
                <a:ext uri="{FF2B5EF4-FFF2-40B4-BE49-F238E27FC236}">
                  <a16:creationId xmlns:a16="http://schemas.microsoft.com/office/drawing/2014/main" id="{2998C7F6-08D9-4BA3-9B97-411EB9625A4C}"/>
                </a:ext>
              </a:extLst>
            </p:cNvPr>
            <p:cNvSpPr/>
            <p:nvPr/>
          </p:nvSpPr>
          <p:spPr>
            <a:xfrm>
              <a:off x="941349" y="579538"/>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4</a:t>
              </a:r>
              <a:endParaRPr lang="en-US" sz="2800" dirty="0">
                <a:solidFill>
                  <a:srgbClr val="000000"/>
                </a:solidFill>
                <a:effectLst/>
                <a:latin typeface="Courier New" panose="02070309020205020404" pitchFamily="49" charset="0"/>
                <a:ea typeface="Courier New" panose="02070309020205020404" pitchFamily="49" charset="0"/>
              </a:endParaRPr>
            </a:p>
          </p:txBody>
        </p:sp>
        <p:sp>
          <p:nvSpPr>
            <p:cNvPr id="21" name="Rectangle 20">
              <a:extLst>
                <a:ext uri="{FF2B5EF4-FFF2-40B4-BE49-F238E27FC236}">
                  <a16:creationId xmlns:a16="http://schemas.microsoft.com/office/drawing/2014/main" id="{1EFE092D-280E-41F8-B145-89146AA39285}"/>
                </a:ext>
              </a:extLst>
            </p:cNvPr>
            <p:cNvSpPr/>
            <p:nvPr/>
          </p:nvSpPr>
          <p:spPr>
            <a:xfrm>
              <a:off x="941349" y="915384"/>
              <a:ext cx="198888" cy="330540"/>
            </a:xfrm>
            <a:prstGeom prst="rect">
              <a:avLst/>
            </a:prstGeom>
            <a:ln>
              <a:noFill/>
            </a:ln>
          </p:spPr>
          <p:txBody>
            <a:bodyPr vert="horz" lIns="0" tIns="0" rIns="0" bIns="0" rtlCol="0">
              <a:noAutofit/>
            </a:bodyPr>
            <a:lstStyle/>
            <a:p>
              <a:pPr marL="0" marR="0">
                <a:lnSpc>
                  <a:spcPct val="107000"/>
                </a:lnSpc>
                <a:spcBef>
                  <a:spcPts val="0"/>
                </a:spcBef>
                <a:spcAft>
                  <a:spcPts val="800"/>
                </a:spcAft>
              </a:pPr>
              <a:r>
                <a:rPr lang="en-US" sz="2800" b="1" dirty="0">
                  <a:solidFill>
                    <a:srgbClr val="000000"/>
                  </a:solidFill>
                  <a:effectLst/>
                  <a:latin typeface="Arial" panose="020B0604020202020204" pitchFamily="34" charset="0"/>
                  <a:ea typeface="Arial" panose="020B0604020202020204" pitchFamily="34" charset="0"/>
                </a:rPr>
                <a:t>5</a:t>
              </a:r>
              <a:endParaRPr lang="en-US" sz="2800" dirty="0">
                <a:solidFill>
                  <a:srgbClr val="000000"/>
                </a:solidFill>
                <a:effectLst/>
                <a:latin typeface="Courier New" panose="02070309020205020404" pitchFamily="49" charset="0"/>
                <a:ea typeface="Courier New" panose="02070309020205020404" pitchFamily="49" charset="0"/>
              </a:endParaRPr>
            </a:p>
          </p:txBody>
        </p:sp>
      </p:grpSp>
      <p:sp>
        <p:nvSpPr>
          <p:cNvPr id="22" name="Rectangle 21">
            <a:extLst>
              <a:ext uri="{FF2B5EF4-FFF2-40B4-BE49-F238E27FC236}">
                <a16:creationId xmlns:a16="http://schemas.microsoft.com/office/drawing/2014/main" id="{73495ABD-7874-4928-BE62-7E6BA36F8CCE}"/>
              </a:ext>
            </a:extLst>
          </p:cNvPr>
          <p:cNvSpPr/>
          <p:nvPr/>
        </p:nvSpPr>
        <p:spPr>
          <a:xfrm>
            <a:off x="6251682" y="4490418"/>
            <a:ext cx="6096000" cy="1292662"/>
          </a:xfrm>
          <a:prstGeom prst="rect">
            <a:avLst/>
          </a:prstGeom>
        </p:spPr>
        <p:txBody>
          <a:bodyPr>
            <a:spAutoFit/>
          </a:bodyPr>
          <a:lstStyle/>
          <a:p>
            <a:r>
              <a:rPr lang="en-US" sz="2600" dirty="0">
                <a:latin typeface="Times New Roman" panose="02020603050405020304" pitchFamily="18" charset="0"/>
                <a:cs typeface="Times New Roman" panose="02020603050405020304" pitchFamily="18" charset="0"/>
              </a:rPr>
              <a:t>		2   8   3 </a:t>
            </a:r>
          </a:p>
          <a:p>
            <a:r>
              <a:rPr lang="en-US" sz="2600" dirty="0">
                <a:latin typeface="Times New Roman" panose="02020603050405020304" pitchFamily="18" charset="0"/>
                <a:cs typeface="Times New Roman" panose="02020603050405020304" pitchFamily="18" charset="0"/>
              </a:rPr>
              <a:t>becomes     (  1   6   4  , (3, 2))</a:t>
            </a:r>
          </a:p>
          <a:p>
            <a:r>
              <a:rPr lang="en-US" sz="2600" dirty="0">
                <a:latin typeface="Times New Roman" panose="02020603050405020304" pitchFamily="18" charset="0"/>
                <a:cs typeface="Times New Roman" panose="02020603050405020304" pitchFamily="18" charset="0"/>
              </a:rPr>
              <a:t>		7   0   5</a:t>
            </a:r>
          </a:p>
        </p:txBody>
      </p:sp>
      <p:cxnSp>
        <p:nvCxnSpPr>
          <p:cNvPr id="24" name="Straight Connector 23">
            <a:extLst>
              <a:ext uri="{FF2B5EF4-FFF2-40B4-BE49-F238E27FC236}">
                <a16:creationId xmlns:a16="http://schemas.microsoft.com/office/drawing/2014/main" id="{C06DCAB2-6E21-43A7-AD1A-4D60C3873395}"/>
              </a:ext>
            </a:extLst>
          </p:cNvPr>
          <p:cNvCxnSpPr/>
          <p:nvPr/>
        </p:nvCxnSpPr>
        <p:spPr>
          <a:xfrm>
            <a:off x="8073189" y="4572412"/>
            <a:ext cx="0" cy="1126444"/>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9CE3B5-645B-4165-AA6E-217D02B78284}"/>
              </a:ext>
            </a:extLst>
          </p:cNvPr>
          <p:cNvCxnSpPr/>
          <p:nvPr/>
        </p:nvCxnSpPr>
        <p:spPr>
          <a:xfrm>
            <a:off x="9260314" y="4580428"/>
            <a:ext cx="0" cy="112644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814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17C0A2-779E-43D9-810F-343F651AFB09}"/>
              </a:ext>
            </a:extLst>
          </p:cNvPr>
          <p:cNvSpPr/>
          <p:nvPr/>
        </p:nvSpPr>
        <p:spPr>
          <a:xfrm>
            <a:off x="1236211" y="658790"/>
            <a:ext cx="4124064" cy="584775"/>
          </a:xfrm>
          <a:prstGeom prst="rect">
            <a:avLst/>
          </a:prstGeom>
        </p:spPr>
        <p:txBody>
          <a:bodyPr wrap="square">
            <a:spAutoFit/>
          </a:bodyPr>
          <a:lstStyle/>
          <a:p>
            <a:r>
              <a:rPr lang="en-US" sz="3200" dirty="0">
                <a:cs typeface="Times New Roman" panose="02020603050405020304" pitchFamily="18" charset="0"/>
              </a:rPr>
              <a:t>A Better Formulation</a:t>
            </a:r>
          </a:p>
        </p:txBody>
      </p:sp>
      <p:sp>
        <p:nvSpPr>
          <p:cNvPr id="4" name="Rectangle 3">
            <a:extLst>
              <a:ext uri="{FF2B5EF4-FFF2-40B4-BE49-F238E27FC236}">
                <a16:creationId xmlns:a16="http://schemas.microsoft.com/office/drawing/2014/main" id="{B725E609-D513-4B67-B7B9-5181B9ADE5DF}"/>
              </a:ext>
            </a:extLst>
          </p:cNvPr>
          <p:cNvSpPr/>
          <p:nvPr/>
        </p:nvSpPr>
        <p:spPr>
          <a:xfrm>
            <a:off x="1236211" y="1942577"/>
            <a:ext cx="10389474" cy="4370427"/>
          </a:xfrm>
          <a:prstGeom prst="rect">
            <a:avLst/>
          </a:prstGeom>
        </p:spPr>
        <p:txBody>
          <a:bodyPr wrap="square">
            <a:spAutoFit/>
          </a:bodyPr>
          <a:lstStyle/>
          <a:p>
            <a:pPr>
              <a:spcAft>
                <a:spcPts val="1200"/>
              </a:spcAft>
            </a:pPr>
            <a:r>
              <a:rPr lang="en-US" sz="2600" dirty="0">
                <a:solidFill>
                  <a:srgbClr val="0000FF"/>
                </a:solidFill>
                <a:latin typeface="Times New Roman" panose="02020603050405020304" pitchFamily="18" charset="0"/>
                <a:cs typeface="Times New Roman" panose="02020603050405020304" pitchFamily="18" charset="0"/>
              </a:rPr>
              <a:t>Operators: </a:t>
            </a:r>
            <a:r>
              <a:rPr lang="en-US" sz="2600" dirty="0">
                <a:latin typeface="Times New Roman" panose="02020603050405020304" pitchFamily="18" charset="0"/>
                <a:cs typeface="Times New Roman" panose="02020603050405020304" pitchFamily="18" charset="0"/>
              </a:rPr>
              <a:t>4 operators of the form </a:t>
            </a:r>
            <a:r>
              <a:rPr lang="en-US" sz="2600" dirty="0" err="1">
                <a:latin typeface="Lucida Calligraphy" panose="03010101010101010101" pitchFamily="66" charset="0"/>
                <a:cs typeface="Times New Roman" panose="02020603050405020304" pitchFamily="18" charset="0"/>
              </a:rPr>
              <a:t>Op</a:t>
            </a:r>
            <a:r>
              <a:rPr lang="en-US" sz="2600" baseline="-25000" dirty="0" err="1">
                <a:latin typeface="Times New Roman" panose="02020603050405020304" pitchFamily="18" charset="0"/>
                <a:cs typeface="Times New Roman" panose="02020603050405020304" pitchFamily="18" charset="0"/>
              </a:rPr>
              <a:t>d</a:t>
            </a:r>
            <a:r>
              <a:rPr lang="en-US" sz="2600" dirty="0">
                <a:latin typeface="Times New Roman" panose="02020603050405020304" pitchFamily="18" charset="0"/>
                <a:cs typeface="Times New Roman" panose="02020603050405020304" pitchFamily="18" charset="0"/>
              </a:rPr>
              <a:t> </a:t>
            </a:r>
          </a:p>
          <a:p>
            <a:pPr>
              <a:spcAft>
                <a:spcPts val="1200"/>
              </a:spcAft>
            </a:pPr>
            <a:r>
              <a:rPr lang="en-US" sz="2600" dirty="0">
                <a:latin typeface="Times New Roman" panose="02020603050405020304" pitchFamily="18" charset="0"/>
                <a:cs typeface="Times New Roman" panose="02020603050405020304" pitchFamily="18" charset="0"/>
              </a:rPr>
              <a:t>                    where d ∈ {L, R, U, D}. </a:t>
            </a:r>
          </a:p>
          <a:p>
            <a:pPr>
              <a:spcAft>
                <a:spcPts val="1200"/>
              </a:spcAft>
            </a:pPr>
            <a:r>
              <a:rPr lang="en-US" sz="2600" dirty="0">
                <a:latin typeface="Times New Roman" panose="02020603050405020304" pitchFamily="18" charset="0"/>
                <a:cs typeface="Times New Roman" panose="02020603050405020304" pitchFamily="18" charset="0"/>
              </a:rPr>
              <a:t>        </a:t>
            </a:r>
            <a:r>
              <a:rPr lang="en-US" sz="2600" dirty="0" err="1">
                <a:latin typeface="Lucida Calligraphy" panose="03010101010101010101" pitchFamily="66" charset="0"/>
                <a:cs typeface="Times New Roman" panose="02020603050405020304" pitchFamily="18" charset="0"/>
              </a:rPr>
              <a:t>Op</a:t>
            </a:r>
            <a:r>
              <a:rPr lang="en-US" sz="2600" baseline="-25000" dirty="0" err="1">
                <a:latin typeface="Times New Roman" panose="02020603050405020304" pitchFamily="18" charset="0"/>
                <a:cs typeface="Times New Roman" panose="02020603050405020304" pitchFamily="18" charset="0"/>
              </a:rPr>
              <a:t>d</a:t>
            </a:r>
            <a:r>
              <a:rPr lang="en-US" sz="2600" dirty="0">
                <a:latin typeface="Times New Roman" panose="02020603050405020304" pitchFamily="18" charset="0"/>
                <a:cs typeface="Times New Roman" panose="02020603050405020304" pitchFamily="18" charset="0"/>
              </a:rPr>
              <a:t>  moves the empty space in the direction d. </a:t>
            </a:r>
          </a:p>
          <a:p>
            <a:pPr>
              <a:spcAft>
                <a:spcPts val="1200"/>
              </a:spcAft>
            </a:pPr>
            <a:r>
              <a:rPr lang="en-US" sz="2600" dirty="0">
                <a:latin typeface="Times New Roman" panose="02020603050405020304" pitchFamily="18" charset="0"/>
                <a:cs typeface="Times New Roman" panose="02020603050405020304" pitchFamily="18" charset="0"/>
              </a:rPr>
              <a:t>Example:</a:t>
            </a:r>
          </a:p>
          <a:p>
            <a:pPr>
              <a:spcAft>
                <a:spcPts val="1200"/>
              </a:spcAft>
            </a:pPr>
            <a:r>
              <a:rPr lang="en-US" sz="2600" dirty="0">
                <a:latin typeface="Times New Roman" panose="02020603050405020304" pitchFamily="18" charset="0"/>
                <a:cs typeface="Times New Roman" panose="02020603050405020304" pitchFamily="18" charset="0"/>
              </a:rPr>
              <a:t>		2   8   3				2   8   3</a:t>
            </a:r>
          </a:p>
          <a:p>
            <a:pPr>
              <a:spcAft>
                <a:spcPts val="1200"/>
              </a:spcAft>
            </a:pPr>
            <a:r>
              <a:rPr lang="en-US" sz="2600" dirty="0">
                <a:latin typeface="Times New Roman" panose="02020603050405020304" pitchFamily="18" charset="0"/>
                <a:cs typeface="Times New Roman" panose="02020603050405020304" pitchFamily="18" charset="0"/>
              </a:rPr>
              <a:t>	        (  1   6   4   , (3, 2))		        (  1   6   4   , (3, 1))</a:t>
            </a:r>
          </a:p>
          <a:p>
            <a:pPr>
              <a:spcAft>
                <a:spcPts val="1200"/>
              </a:spcAft>
            </a:pPr>
            <a:r>
              <a:rPr lang="en-US" sz="2600" dirty="0">
                <a:latin typeface="Times New Roman" panose="02020603050405020304" pitchFamily="18" charset="0"/>
                <a:cs typeface="Times New Roman" panose="02020603050405020304" pitchFamily="18" charset="0"/>
              </a:rPr>
              <a:t>		7   0   5				0   7   5</a:t>
            </a:r>
          </a:p>
          <a:p>
            <a:pPr>
              <a:spcAft>
                <a:spcPts val="1200"/>
              </a:spcAft>
            </a:pPr>
            <a:endParaRPr lang="en-US" sz="26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11C8FAB-C41E-40E8-8AA7-344276F4CC00}"/>
              </a:ext>
            </a:extLst>
          </p:cNvPr>
          <p:cNvSpPr txBox="1"/>
          <p:nvPr/>
        </p:nvSpPr>
        <p:spPr>
          <a:xfrm>
            <a:off x="5677355" y="4369275"/>
            <a:ext cx="1161378"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Lucida Calligraphy" panose="03010101010101010101" pitchFamily="66" charset="0"/>
                <a:cs typeface="Times New Roman" panose="02020603050405020304" pitchFamily="18" charset="0"/>
              </a:rPr>
              <a:t>Op</a:t>
            </a:r>
            <a:r>
              <a:rPr lang="en-US" sz="2800" baseline="-25000" dirty="0" err="1">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a:t>
            </a:r>
            <a:endParaRPr lang="en-US" sz="2800" dirty="0"/>
          </a:p>
        </p:txBody>
      </p:sp>
      <p:sp>
        <p:nvSpPr>
          <p:cNvPr id="6" name="Arrow: Right 5">
            <a:extLst>
              <a:ext uri="{FF2B5EF4-FFF2-40B4-BE49-F238E27FC236}">
                <a16:creationId xmlns:a16="http://schemas.microsoft.com/office/drawing/2014/main" id="{F1320D87-81A2-4773-B3CF-713D34967E21}"/>
              </a:ext>
            </a:extLst>
          </p:cNvPr>
          <p:cNvSpPr/>
          <p:nvPr/>
        </p:nvSpPr>
        <p:spPr>
          <a:xfrm>
            <a:off x="5739113" y="4869345"/>
            <a:ext cx="1037863" cy="1656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350A3BB-3563-48AB-B82D-B8C1612C97F2}"/>
              </a:ext>
            </a:extLst>
          </p:cNvPr>
          <p:cNvCxnSpPr/>
          <p:nvPr/>
        </p:nvCxnSpPr>
        <p:spPr>
          <a:xfrm>
            <a:off x="3044142" y="4157503"/>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44E2832-C00A-410E-BE28-390F13C43000}"/>
              </a:ext>
            </a:extLst>
          </p:cNvPr>
          <p:cNvCxnSpPr/>
          <p:nvPr/>
        </p:nvCxnSpPr>
        <p:spPr>
          <a:xfrm>
            <a:off x="4284564" y="4171003"/>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6688C01-A7D0-43A2-8C35-0570E4CFD773}"/>
              </a:ext>
            </a:extLst>
          </p:cNvPr>
          <p:cNvCxnSpPr/>
          <p:nvPr/>
        </p:nvCxnSpPr>
        <p:spPr>
          <a:xfrm>
            <a:off x="7631583" y="4184503"/>
            <a:ext cx="0" cy="151628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AF07459-7CC8-444F-9B60-7AF3CA54D906}"/>
              </a:ext>
            </a:extLst>
          </p:cNvPr>
          <p:cNvCxnSpPr/>
          <p:nvPr/>
        </p:nvCxnSpPr>
        <p:spPr>
          <a:xfrm>
            <a:off x="8837283" y="4174853"/>
            <a:ext cx="0" cy="151628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328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7FAE03-39CF-4D48-9318-C8D9269C6761}"/>
              </a:ext>
            </a:extLst>
          </p:cNvPr>
          <p:cNvSpPr/>
          <p:nvPr/>
        </p:nvSpPr>
        <p:spPr>
          <a:xfrm>
            <a:off x="1131198" y="308211"/>
            <a:ext cx="5887708" cy="584775"/>
          </a:xfrm>
          <a:prstGeom prst="rect">
            <a:avLst/>
          </a:prstGeom>
        </p:spPr>
        <p:txBody>
          <a:bodyPr wrap="square">
            <a:spAutoFit/>
          </a:bodyPr>
          <a:lstStyle/>
          <a:p>
            <a:r>
              <a:rPr lang="en-US" sz="3200" dirty="0">
                <a:cs typeface="Times New Roman" panose="02020603050405020304" pitchFamily="18" charset="0"/>
              </a:rPr>
              <a:t>Preconditions and Effects</a:t>
            </a:r>
          </a:p>
        </p:txBody>
      </p:sp>
      <p:sp>
        <p:nvSpPr>
          <p:cNvPr id="3" name="Rectangle 2">
            <a:extLst>
              <a:ext uri="{FF2B5EF4-FFF2-40B4-BE49-F238E27FC236}">
                <a16:creationId xmlns:a16="http://schemas.microsoft.com/office/drawing/2014/main" id="{DE95AA33-28B7-47B7-92B3-C42336E2B8C7}"/>
              </a:ext>
            </a:extLst>
          </p:cNvPr>
          <p:cNvSpPr/>
          <p:nvPr/>
        </p:nvSpPr>
        <p:spPr>
          <a:xfrm>
            <a:off x="1131198" y="963644"/>
            <a:ext cx="10284054" cy="5262979"/>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Example: </a:t>
            </a:r>
            <a:r>
              <a:rPr lang="en-US" sz="2800" dirty="0" err="1">
                <a:solidFill>
                  <a:srgbClr val="0000FF"/>
                </a:solidFill>
                <a:latin typeface="Lucida Calligraphy" panose="03010101010101010101" pitchFamily="66" charset="0"/>
                <a:cs typeface="Times New Roman" panose="02020603050405020304" pitchFamily="18" charset="0"/>
              </a:rPr>
              <a:t>Op</a:t>
            </a:r>
            <a:r>
              <a:rPr lang="en-US" sz="2800" baseline="-25000" dirty="0" err="1">
                <a:solidFill>
                  <a:srgbClr val="0000FF"/>
                </a:solidFill>
                <a:latin typeface="Times New Roman" panose="02020603050405020304" pitchFamily="18" charset="0"/>
                <a:cs typeface="Times New Roman" panose="02020603050405020304" pitchFamily="18" charset="0"/>
              </a:rPr>
              <a:t>L</a:t>
            </a:r>
            <a:r>
              <a:rPr lang="en-US" sz="2800" dirty="0">
                <a:solidFill>
                  <a:srgbClr val="0000FF"/>
                </a:solidFill>
                <a:latin typeface="Times New Roman" panose="02020603050405020304" pitchFamily="18" charset="0"/>
                <a:cs typeface="Times New Roman" panose="02020603050405020304" pitchFamily="18" charset="0"/>
              </a:rPr>
              <a:t>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2  8  3 					2  8  3</a:t>
            </a:r>
          </a:p>
          <a:p>
            <a:r>
              <a:rPr lang="en-US" sz="2800" dirty="0">
                <a:latin typeface="Times New Roman" panose="02020603050405020304" pitchFamily="18" charset="0"/>
                <a:cs typeface="Times New Roman" panose="02020603050405020304" pitchFamily="18" charset="0"/>
              </a:rPr>
              <a:t>         ( 1  6  4  ,  (</a:t>
            </a:r>
            <a:r>
              <a:rPr lang="en-US" sz="2800" dirty="0">
                <a:solidFill>
                  <a:srgbClr val="0000FF"/>
                </a:solidFill>
                <a:latin typeface="Times New Roman" panose="02020603050405020304" pitchFamily="18" charset="0"/>
                <a:cs typeface="Times New Roman" panose="02020603050405020304" pitchFamily="18" charset="0"/>
              </a:rPr>
              <a:t>3, 2</a:t>
            </a:r>
            <a:r>
              <a:rPr lang="en-US" sz="2800" dirty="0">
                <a:latin typeface="Times New Roman" panose="02020603050405020304" pitchFamily="18" charset="0"/>
                <a:cs typeface="Times New Roman" panose="02020603050405020304" pitchFamily="18" charset="0"/>
              </a:rPr>
              <a:t>) ) 		                (	1  6  4  , (</a:t>
            </a:r>
            <a:r>
              <a:rPr lang="en-US" sz="2800" dirty="0">
                <a:solidFill>
                  <a:srgbClr val="0000FF"/>
                </a:solidFill>
                <a:latin typeface="Times New Roman" panose="02020603050405020304" pitchFamily="18" charset="0"/>
                <a:cs typeface="Times New Roman" panose="02020603050405020304" pitchFamily="18" charset="0"/>
              </a:rPr>
              <a:t>3, 1</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7  </a:t>
            </a:r>
            <a:r>
              <a:rPr lang="en-US" sz="2800" dirty="0">
                <a:solidFill>
                  <a:srgbClr val="0000FF"/>
                </a:solidFill>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5 					</a:t>
            </a:r>
            <a:r>
              <a:rPr lang="en-US" sz="2800" dirty="0">
                <a:solidFill>
                  <a:srgbClr val="0000FF"/>
                </a:solidFill>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7  5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Let (r</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be the position of 0 in A. </a:t>
            </a:r>
          </a:p>
          <a:p>
            <a:r>
              <a:rPr lang="en-US" sz="2800" dirty="0">
                <a:solidFill>
                  <a:srgbClr val="0000FF"/>
                </a:solidFill>
                <a:latin typeface="Times New Roman" panose="02020603050405020304" pitchFamily="18" charset="0"/>
                <a:cs typeface="Times New Roman" panose="02020603050405020304" pitchFamily="18" charset="0"/>
              </a:rPr>
              <a:t>Preconditions: </a:t>
            </a:r>
            <a:r>
              <a:rPr lang="en-US" sz="2800" dirty="0">
                <a:latin typeface="Times New Roman" panose="02020603050405020304" pitchFamily="18" charset="0"/>
                <a:cs typeface="Times New Roman" panose="02020603050405020304" pitchFamily="18" charset="0"/>
              </a:rPr>
              <a:t>c</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&gt; 1 //allow to move L</a:t>
            </a:r>
          </a:p>
          <a:p>
            <a:endParaRPr lang="en-US" sz="2800" dirty="0">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		A[r</a:t>
            </a:r>
            <a:r>
              <a:rPr lang="en-US" sz="2800" baseline="-25000" dirty="0">
                <a:solidFill>
                  <a:srgbClr val="0000FF"/>
                </a:solidFill>
                <a:latin typeface="Times New Roman" panose="02020603050405020304" pitchFamily="18" charset="0"/>
                <a:cs typeface="Times New Roman" panose="02020603050405020304" pitchFamily="18" charset="0"/>
              </a:rPr>
              <a:t>0</a:t>
            </a:r>
            <a:r>
              <a:rPr lang="en-US" sz="2800" dirty="0">
                <a:solidFill>
                  <a:srgbClr val="0000FF"/>
                </a:solidFill>
                <a:latin typeface="Times New Roman" panose="02020603050405020304" pitchFamily="18" charset="0"/>
                <a:cs typeface="Times New Roman" panose="02020603050405020304" pitchFamily="18" charset="0"/>
              </a:rPr>
              <a:t>, c</a:t>
            </a:r>
            <a:r>
              <a:rPr lang="en-US" sz="2800" baseline="-25000" dirty="0">
                <a:solidFill>
                  <a:srgbClr val="0000FF"/>
                </a:solidFill>
                <a:latin typeface="Times New Roman" panose="02020603050405020304" pitchFamily="18" charset="0"/>
                <a:cs typeface="Times New Roman" panose="02020603050405020304" pitchFamily="18" charset="0"/>
              </a:rPr>
              <a:t>0</a:t>
            </a:r>
            <a:r>
              <a:rPr lang="en-US" sz="2800" dirty="0">
                <a:solidFill>
                  <a:srgbClr val="0000FF"/>
                </a:solidFill>
                <a:latin typeface="Times New Roman" panose="02020603050405020304" pitchFamily="18" charset="0"/>
                <a:cs typeface="Times New Roman" panose="02020603050405020304" pitchFamily="18" charset="0"/>
              </a:rPr>
              <a:t>] 	← A[r</a:t>
            </a:r>
            <a:r>
              <a:rPr lang="en-US" sz="2800" baseline="-25000" dirty="0">
                <a:solidFill>
                  <a:srgbClr val="0000FF"/>
                </a:solidFill>
                <a:latin typeface="Times New Roman" panose="02020603050405020304" pitchFamily="18" charset="0"/>
                <a:cs typeface="Times New Roman" panose="02020603050405020304" pitchFamily="18" charset="0"/>
              </a:rPr>
              <a:t>0</a:t>
            </a:r>
            <a:r>
              <a:rPr lang="en-US" sz="2800" dirty="0">
                <a:solidFill>
                  <a:srgbClr val="0000FF"/>
                </a:solidFill>
                <a:latin typeface="Times New Roman" panose="02020603050405020304" pitchFamily="18" charset="0"/>
                <a:cs typeface="Times New Roman" panose="02020603050405020304" pitchFamily="18" charset="0"/>
              </a:rPr>
              <a:t>, c</a:t>
            </a:r>
            <a:r>
              <a:rPr lang="en-US" sz="2800" baseline="-25000" dirty="0">
                <a:solidFill>
                  <a:srgbClr val="0000FF"/>
                </a:solidFill>
                <a:latin typeface="Times New Roman" panose="02020603050405020304" pitchFamily="18" charset="0"/>
                <a:cs typeface="Times New Roman" panose="02020603050405020304" pitchFamily="18" charset="0"/>
              </a:rPr>
              <a:t>0 </a:t>
            </a:r>
            <a:r>
              <a:rPr lang="en-US" sz="2800" dirty="0">
                <a:solidFill>
                  <a:srgbClr val="0000FF"/>
                </a:solidFill>
                <a:latin typeface="Times New Roman" panose="02020603050405020304" pitchFamily="18" charset="0"/>
                <a:cs typeface="Times New Roman" panose="02020603050405020304" pitchFamily="18" charset="0"/>
              </a:rPr>
              <a:t>− 1]   //assign 7 to 0 </a:t>
            </a:r>
            <a:r>
              <a:rPr lang="en-US" sz="2800" dirty="0" err="1">
                <a:solidFill>
                  <a:srgbClr val="0000FF"/>
                </a:solidFill>
                <a:latin typeface="Times New Roman" panose="02020603050405020304" pitchFamily="18" charset="0"/>
                <a:cs typeface="Times New Roman" panose="02020603050405020304" pitchFamily="18" charset="0"/>
              </a:rPr>
              <a:t>loc</a:t>
            </a:r>
            <a:r>
              <a:rPr lang="en-US" sz="2800" dirty="0">
                <a:solidFill>
                  <a:srgbClr val="0000FF"/>
                </a:solidFill>
                <a:latin typeface="Times New Roman" panose="02020603050405020304" pitchFamily="18" charset="0"/>
                <a:cs typeface="Times New Roman" panose="02020603050405020304" pitchFamily="18" charset="0"/>
              </a:rPr>
              <a:t>…</a:t>
            </a:r>
          </a:p>
          <a:p>
            <a:r>
              <a:rPr lang="en-US" sz="2800" dirty="0">
                <a:solidFill>
                  <a:srgbClr val="0000FF"/>
                </a:solidFill>
                <a:latin typeface="Times New Roman" panose="02020603050405020304" pitchFamily="18" charset="0"/>
                <a:cs typeface="Times New Roman" panose="02020603050405020304" pitchFamily="18" charset="0"/>
              </a:rPr>
              <a:t>Effects: </a:t>
            </a:r>
            <a:r>
              <a:rPr lang="en-US" sz="2800" dirty="0">
                <a:latin typeface="Times New Roman" panose="02020603050405020304" pitchFamily="18" charset="0"/>
                <a:cs typeface="Times New Roman" panose="02020603050405020304" pitchFamily="18" charset="0"/>
              </a:rPr>
              <a:t>	A[r</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cs typeface="Times New Roman" panose="02020603050405020304" pitchFamily="18" charset="0"/>
              </a:rPr>
              <a:t>− 1] ← 0 		       //assign 0 to A[…</a:t>
            </a:r>
          </a:p>
          <a:p>
            <a:r>
              <a:rPr lang="en-US" sz="2800" dirty="0">
                <a:latin typeface="Times New Roman" panose="02020603050405020304" pitchFamily="18" charset="0"/>
                <a:cs typeface="Times New Roman" panose="02020603050405020304" pitchFamily="18" charset="0"/>
              </a:rPr>
              <a:t>		(r</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 (r</a:t>
            </a:r>
            <a:r>
              <a:rPr lang="en-US" sz="2800" baseline="-25000" dirty="0">
                <a:latin typeface="Times New Roman" panose="02020603050405020304" pitchFamily="18" charset="0"/>
                <a:cs typeface="Times New Roman" panose="02020603050405020304" pitchFamily="18" charset="0"/>
              </a:rPr>
              <a:t>0</a:t>
            </a:r>
            <a:r>
              <a:rPr lang="en-US" sz="2800" dirty="0">
                <a:latin typeface="Times New Roman" panose="02020603050405020304" pitchFamily="18" charset="0"/>
                <a:cs typeface="Times New Roman" panose="02020603050405020304" pitchFamily="18" charset="0"/>
              </a:rPr>
              <a:t>, c</a:t>
            </a:r>
            <a:r>
              <a:rPr lang="en-US" sz="2800" baseline="-25000" dirty="0">
                <a:latin typeface="Times New Roman" panose="02020603050405020304" pitchFamily="18" charset="0"/>
                <a:cs typeface="Times New Roman" panose="02020603050405020304" pitchFamily="18" charset="0"/>
              </a:rPr>
              <a:t>0 </a:t>
            </a:r>
            <a:r>
              <a:rPr lang="en-US" sz="2800" dirty="0">
                <a:latin typeface="Times New Roman" panose="02020603050405020304" pitchFamily="18" charset="0"/>
                <a:cs typeface="Times New Roman" panose="02020603050405020304" pitchFamily="18" charset="0"/>
              </a:rPr>
              <a:t>− 1)      //set new loc (3, 1) having 0</a:t>
            </a:r>
          </a:p>
        </p:txBody>
      </p:sp>
      <p:sp>
        <p:nvSpPr>
          <p:cNvPr id="4" name="TextBox 3">
            <a:extLst>
              <a:ext uri="{FF2B5EF4-FFF2-40B4-BE49-F238E27FC236}">
                <a16:creationId xmlns:a16="http://schemas.microsoft.com/office/drawing/2014/main" id="{42054D58-1312-48BA-813A-32A036233F77}"/>
              </a:ext>
            </a:extLst>
          </p:cNvPr>
          <p:cNvSpPr txBox="1"/>
          <p:nvPr/>
        </p:nvSpPr>
        <p:spPr>
          <a:xfrm>
            <a:off x="5009509" y="1987654"/>
            <a:ext cx="1045680"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Lucida Calligraphy" panose="03010101010101010101" pitchFamily="66" charset="0"/>
                <a:cs typeface="Times New Roman" panose="02020603050405020304" pitchFamily="18" charset="0"/>
              </a:rPr>
              <a:t>Op</a:t>
            </a:r>
            <a:r>
              <a:rPr lang="en-US" sz="2800" baseline="-25000" dirty="0" err="1">
                <a:latin typeface="Times New Roman" panose="02020603050405020304" pitchFamily="18" charset="0"/>
                <a:cs typeface="Times New Roman" panose="02020603050405020304" pitchFamily="18" charset="0"/>
              </a:rPr>
              <a:t>L</a:t>
            </a:r>
            <a:r>
              <a:rPr lang="en-US" sz="2800" dirty="0">
                <a:latin typeface="Times New Roman" panose="02020603050405020304" pitchFamily="18" charset="0"/>
                <a:cs typeface="Times New Roman" panose="02020603050405020304" pitchFamily="18" charset="0"/>
              </a:rPr>
              <a:t> </a:t>
            </a:r>
            <a:endParaRPr lang="en-US" sz="2800" dirty="0"/>
          </a:p>
        </p:txBody>
      </p:sp>
      <p:sp>
        <p:nvSpPr>
          <p:cNvPr id="5" name="Arrow: Right 4">
            <a:extLst>
              <a:ext uri="{FF2B5EF4-FFF2-40B4-BE49-F238E27FC236}">
                <a16:creationId xmlns:a16="http://schemas.microsoft.com/office/drawing/2014/main" id="{3A9A56AC-9E33-4AA8-8573-0E14AA9D4FCD}"/>
              </a:ext>
            </a:extLst>
          </p:cNvPr>
          <p:cNvSpPr/>
          <p:nvPr/>
        </p:nvSpPr>
        <p:spPr>
          <a:xfrm>
            <a:off x="5116008" y="2506177"/>
            <a:ext cx="939181" cy="194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a:extLst>
              <a:ext uri="{FF2B5EF4-FFF2-40B4-BE49-F238E27FC236}">
                <a16:creationId xmlns:a16="http://schemas.microsoft.com/office/drawing/2014/main" id="{83C80A40-1BBC-4A22-9C46-C72FD3BA303A}"/>
              </a:ext>
            </a:extLst>
          </p:cNvPr>
          <p:cNvSpPr/>
          <p:nvPr/>
        </p:nvSpPr>
        <p:spPr>
          <a:xfrm>
            <a:off x="2632841" y="4887310"/>
            <a:ext cx="250671" cy="1166649"/>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6AC7B9DC-F6C0-4783-B537-6EF480BC60F0}"/>
              </a:ext>
            </a:extLst>
          </p:cNvPr>
          <p:cNvCxnSpPr>
            <a:cxnSpLocks/>
          </p:cNvCxnSpPr>
          <p:nvPr/>
        </p:nvCxnSpPr>
        <p:spPr>
          <a:xfrm>
            <a:off x="2156758" y="1894643"/>
            <a:ext cx="0" cy="116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8C685B-80D6-4036-B615-82B5073F0890}"/>
              </a:ext>
            </a:extLst>
          </p:cNvPr>
          <p:cNvCxnSpPr>
            <a:cxnSpLocks/>
          </p:cNvCxnSpPr>
          <p:nvPr/>
        </p:nvCxnSpPr>
        <p:spPr>
          <a:xfrm>
            <a:off x="3211983" y="1896568"/>
            <a:ext cx="0" cy="116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9E7C6B9-5FC6-4CFF-8EBB-ECD235D947B9}"/>
              </a:ext>
            </a:extLst>
          </p:cNvPr>
          <p:cNvCxnSpPr>
            <a:cxnSpLocks/>
          </p:cNvCxnSpPr>
          <p:nvPr/>
        </p:nvCxnSpPr>
        <p:spPr>
          <a:xfrm>
            <a:off x="7508119" y="1906218"/>
            <a:ext cx="0" cy="116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0A7C857-589C-4828-99A8-62E1679CCEE7}"/>
              </a:ext>
            </a:extLst>
          </p:cNvPr>
          <p:cNvCxnSpPr>
            <a:cxnSpLocks/>
          </p:cNvCxnSpPr>
          <p:nvPr/>
        </p:nvCxnSpPr>
        <p:spPr>
          <a:xfrm>
            <a:off x="8632797" y="1919718"/>
            <a:ext cx="0" cy="1161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7B50885-ABB0-4637-9B1A-F032FADF97B4}"/>
              </a:ext>
            </a:extLst>
          </p:cNvPr>
          <p:cNvCxnSpPr/>
          <p:nvPr/>
        </p:nvCxnSpPr>
        <p:spPr>
          <a:xfrm flipV="1">
            <a:off x="6798833" y="2700764"/>
            <a:ext cx="2226833" cy="3226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382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50F0AC-DB10-4766-9B11-4FC201C7C86B}"/>
              </a:ext>
            </a:extLst>
          </p:cNvPr>
          <p:cNvSpPr>
            <a:spLocks noGrp="1"/>
          </p:cNvSpPr>
          <p:nvPr>
            <p:ph type="sldNum" sz="quarter" idx="12"/>
          </p:nvPr>
        </p:nvSpPr>
        <p:spPr/>
        <p:txBody>
          <a:bodyPr/>
          <a:lstStyle/>
          <a:p>
            <a:fld id="{3434C413-5329-4474-9D8A-2DEBB71B3E3C}" type="slidenum">
              <a:rPr lang="en-US" altLang="en-US"/>
              <a:pPr/>
              <a:t>6</a:t>
            </a:fld>
            <a:endParaRPr lang="en-US" altLang="en-US"/>
          </a:p>
        </p:txBody>
      </p:sp>
      <p:sp>
        <p:nvSpPr>
          <p:cNvPr id="6146" name="Rectangle 2">
            <a:extLst>
              <a:ext uri="{FF2B5EF4-FFF2-40B4-BE49-F238E27FC236}">
                <a16:creationId xmlns:a16="http://schemas.microsoft.com/office/drawing/2014/main" id="{68AF0C26-A879-456C-B4F1-ED74C3F6CF50}"/>
              </a:ext>
            </a:extLst>
          </p:cNvPr>
          <p:cNvSpPr>
            <a:spLocks noGrp="1" noChangeArrowheads="1"/>
          </p:cNvSpPr>
          <p:nvPr>
            <p:ph type="title"/>
          </p:nvPr>
        </p:nvSpPr>
        <p:spPr>
          <a:xfrm>
            <a:off x="1249680" y="63530"/>
            <a:ext cx="5357223" cy="1010829"/>
          </a:xfrm>
        </p:spPr>
        <p:txBody>
          <a:bodyPr>
            <a:normAutofit/>
          </a:bodyPr>
          <a:lstStyle/>
          <a:p>
            <a:r>
              <a:rPr lang="en-US" altLang="en-US" sz="3200" dirty="0">
                <a:latin typeface="+mn-lt"/>
              </a:rPr>
              <a:t>Example: Romania</a:t>
            </a:r>
          </a:p>
        </p:txBody>
      </p:sp>
      <p:sp>
        <p:nvSpPr>
          <p:cNvPr id="6147" name="Rectangle 3">
            <a:extLst>
              <a:ext uri="{FF2B5EF4-FFF2-40B4-BE49-F238E27FC236}">
                <a16:creationId xmlns:a16="http://schemas.microsoft.com/office/drawing/2014/main" id="{13BFF005-7745-49DC-8C8C-F2E58146B6F0}"/>
              </a:ext>
            </a:extLst>
          </p:cNvPr>
          <p:cNvSpPr>
            <a:spLocks noGrp="1" noChangeArrowheads="1"/>
          </p:cNvSpPr>
          <p:nvPr>
            <p:ph type="body" idx="1"/>
          </p:nvPr>
        </p:nvSpPr>
        <p:spPr>
          <a:xfrm>
            <a:off x="1461410" y="1429214"/>
            <a:ext cx="9163804" cy="4666990"/>
          </a:xfrm>
        </p:spPr>
        <p:txBody>
          <a:bodyPr>
            <a:normAutofit fontScale="85000" lnSpcReduction="10000"/>
          </a:bodyPr>
          <a:lstStyle/>
          <a:p>
            <a:pPr marL="0" indent="0">
              <a:lnSpc>
                <a:spcPct val="90000"/>
              </a:lnSpc>
              <a:buNone/>
            </a:pPr>
            <a:r>
              <a:rPr lang="en-US" altLang="en-US" dirty="0">
                <a:latin typeface="Times New Roman" panose="02020603050405020304" pitchFamily="18" charset="0"/>
                <a:cs typeface="Times New Roman" panose="02020603050405020304" pitchFamily="18" charset="0"/>
              </a:rPr>
              <a:t>Problem: 	The agent is currently in Arad, Romania.</a:t>
            </a:r>
          </a:p>
          <a:p>
            <a:pPr marL="0" indent="0">
              <a:lnSpc>
                <a:spcPct val="90000"/>
              </a:lnSpc>
              <a:buNone/>
            </a:pPr>
            <a:r>
              <a:rPr lang="en-US" altLang="en-US" dirty="0">
                <a:latin typeface="Times New Roman" panose="02020603050405020304" pitchFamily="18" charset="0"/>
                <a:cs typeface="Times New Roman" panose="02020603050405020304" pitchFamily="18" charset="0"/>
              </a:rPr>
              <a:t>	    	Flight leaves tomorrow from Bucharest</a:t>
            </a:r>
          </a:p>
          <a:p>
            <a:pPr marL="0" indent="0">
              <a:lnSpc>
                <a:spcPct val="90000"/>
              </a:lnSpc>
              <a:buNone/>
            </a:pPr>
            <a:r>
              <a:rPr lang="en-US" altLang="en-US" dirty="0">
                <a:latin typeface="Times New Roman" panose="02020603050405020304" pitchFamily="18" charset="0"/>
                <a:cs typeface="Times New Roman" panose="02020603050405020304" pitchFamily="18" charset="0"/>
              </a:rPr>
              <a:t>	    	Find a short route driving from Arad to Bucharest.</a:t>
            </a:r>
          </a:p>
          <a:p>
            <a:pPr marL="457200" indent="-457200">
              <a:lnSpc>
                <a:spcPct val="90000"/>
              </a:lnSpc>
            </a:pPr>
            <a:endParaRPr lang="en-US" altLang="en-US" sz="900" dirty="0">
              <a:latin typeface="Times New Roman" panose="02020603050405020304" pitchFamily="18" charset="0"/>
              <a:cs typeface="Times New Roman" panose="02020603050405020304" pitchFamily="18" charset="0"/>
            </a:endParaRPr>
          </a:p>
          <a:p>
            <a:pPr marL="457200" indent="-457200">
              <a:lnSpc>
                <a:spcPct val="90000"/>
              </a:lnSpc>
            </a:pPr>
            <a:r>
              <a:rPr lang="en-US" altLang="en-US" dirty="0">
                <a:solidFill>
                  <a:srgbClr val="0000FF"/>
                </a:solidFill>
                <a:latin typeface="Times New Roman" panose="02020603050405020304" pitchFamily="18" charset="0"/>
                <a:cs typeface="Times New Roman" panose="02020603050405020304" pitchFamily="18" charset="0"/>
              </a:rPr>
              <a:t>Formulate goal:</a:t>
            </a:r>
          </a:p>
          <a:p>
            <a:pPr marL="914400" lvl="1" indent="-457200"/>
            <a:r>
              <a:rPr lang="en-US" altLang="en-US" sz="2600" dirty="0">
                <a:solidFill>
                  <a:srgbClr val="0000FF"/>
                </a:solidFill>
                <a:latin typeface="Times New Roman" panose="02020603050405020304" pitchFamily="18" charset="0"/>
                <a:cs typeface="Times New Roman" panose="02020603050405020304" pitchFamily="18" charset="0"/>
              </a:rPr>
              <a:t>goal: </a:t>
            </a:r>
            <a:r>
              <a:rPr lang="en-US" altLang="en-US" sz="2600" dirty="0">
                <a:latin typeface="Times New Roman" panose="02020603050405020304" pitchFamily="18" charset="0"/>
                <a:cs typeface="Times New Roman" panose="02020603050405020304" pitchFamily="18" charset="0"/>
              </a:rPr>
              <a:t>be in Bucharest</a:t>
            </a:r>
          </a:p>
          <a:p>
            <a:pPr lvl="1">
              <a:lnSpc>
                <a:spcPct val="90000"/>
              </a:lnSpc>
            </a:pPr>
            <a:endParaRPr lang="en-US" altLang="en-US" sz="900" dirty="0">
              <a:latin typeface="Times New Roman" panose="02020603050405020304" pitchFamily="18" charset="0"/>
              <a:cs typeface="Times New Roman" panose="02020603050405020304" pitchFamily="18" charset="0"/>
            </a:endParaRPr>
          </a:p>
          <a:p>
            <a:pPr marL="457200" indent="-457200">
              <a:lnSpc>
                <a:spcPct val="90000"/>
              </a:lnSpc>
            </a:pPr>
            <a:r>
              <a:rPr lang="en-US" altLang="en-US" dirty="0">
                <a:solidFill>
                  <a:srgbClr val="0000FF"/>
                </a:solidFill>
                <a:latin typeface="Times New Roman" panose="02020603050405020304" pitchFamily="18" charset="0"/>
                <a:cs typeface="Times New Roman" panose="02020603050405020304" pitchFamily="18" charset="0"/>
              </a:rPr>
              <a:t>Formulate problem:</a:t>
            </a:r>
          </a:p>
          <a:p>
            <a:pPr marL="914400" lvl="1" indent="-457200">
              <a:lnSpc>
                <a:spcPct val="90000"/>
              </a:lnSpc>
            </a:pPr>
            <a:r>
              <a:rPr lang="en-US" altLang="en-US" sz="2600" dirty="0">
                <a:solidFill>
                  <a:srgbClr val="0000FF"/>
                </a:solidFill>
                <a:latin typeface="Times New Roman" panose="02020603050405020304" pitchFamily="18" charset="0"/>
                <a:cs typeface="Times New Roman" panose="02020603050405020304" pitchFamily="18" charset="0"/>
              </a:rPr>
              <a:t>states: </a:t>
            </a:r>
            <a:r>
              <a:rPr lang="en-US" altLang="en-US" sz="2600" dirty="0">
                <a:latin typeface="Times New Roman" panose="02020603050405020304" pitchFamily="18" charset="0"/>
                <a:cs typeface="Times New Roman" panose="02020603050405020304" pitchFamily="18" charset="0"/>
              </a:rPr>
              <a:t>various cities</a:t>
            </a:r>
          </a:p>
          <a:p>
            <a:pPr marL="914400" lvl="1" indent="-457200">
              <a:lnSpc>
                <a:spcPct val="90000"/>
              </a:lnSpc>
            </a:pPr>
            <a:r>
              <a:rPr lang="en-US" altLang="en-US" sz="2600" dirty="0">
                <a:solidFill>
                  <a:srgbClr val="0000FF"/>
                </a:solidFill>
                <a:latin typeface="Times New Roman" panose="02020603050405020304" pitchFamily="18" charset="0"/>
                <a:cs typeface="Times New Roman" panose="02020603050405020304" pitchFamily="18" charset="0"/>
              </a:rPr>
              <a:t>actions: </a:t>
            </a:r>
            <a:r>
              <a:rPr lang="en-US" altLang="en-US" sz="2600" dirty="0">
                <a:latin typeface="Times New Roman" panose="02020603050405020304" pitchFamily="18" charset="0"/>
                <a:cs typeface="Times New Roman" panose="02020603050405020304" pitchFamily="18" charset="0"/>
              </a:rPr>
              <a:t>operators drive between pairs of cities (paths)</a:t>
            </a:r>
          </a:p>
          <a:p>
            <a:pPr lvl="1">
              <a:lnSpc>
                <a:spcPct val="90000"/>
              </a:lnSpc>
            </a:pPr>
            <a:endParaRPr lang="en-US" altLang="en-US" sz="900" dirty="0">
              <a:latin typeface="Times New Roman" panose="02020603050405020304" pitchFamily="18" charset="0"/>
              <a:cs typeface="Times New Roman" panose="02020603050405020304" pitchFamily="18" charset="0"/>
            </a:endParaRPr>
          </a:p>
          <a:p>
            <a:pPr marL="457200" indent="-457200">
              <a:lnSpc>
                <a:spcPct val="90000"/>
              </a:lnSpc>
            </a:pPr>
            <a:r>
              <a:rPr lang="en-US" altLang="en-US" dirty="0">
                <a:solidFill>
                  <a:srgbClr val="0000FF"/>
                </a:solidFill>
                <a:latin typeface="Times New Roman" panose="02020603050405020304" pitchFamily="18" charset="0"/>
                <a:cs typeface="Times New Roman" panose="02020603050405020304" pitchFamily="18" charset="0"/>
              </a:rPr>
              <a:t>Formulate(Find) solution:</a:t>
            </a:r>
          </a:p>
          <a:p>
            <a:pPr marL="914400" lvl="1" indent="-457200">
              <a:lnSpc>
                <a:spcPct val="90000"/>
              </a:lnSpc>
            </a:pPr>
            <a:r>
              <a:rPr lang="en-US" altLang="en-US" sz="2600" dirty="0">
                <a:latin typeface="Times New Roman" panose="02020603050405020304" pitchFamily="18" charset="0"/>
                <a:cs typeface="Times New Roman" panose="02020603050405020304" pitchFamily="18" charset="0"/>
              </a:rPr>
              <a:t>Find a sequence of cities (e.g., Arad, Sibiu, </a:t>
            </a:r>
            <a:r>
              <a:rPr lang="en-US" altLang="en-US" sz="2600" dirty="0" err="1">
                <a:latin typeface="Times New Roman" panose="02020603050405020304" pitchFamily="18" charset="0"/>
                <a:cs typeface="Times New Roman" panose="02020603050405020304" pitchFamily="18" charset="0"/>
              </a:rPr>
              <a:t>Fagaras</a:t>
            </a:r>
            <a:r>
              <a:rPr lang="en-US" altLang="en-US" sz="2600" dirty="0">
                <a:latin typeface="Times New Roman" panose="02020603050405020304" pitchFamily="18" charset="0"/>
                <a:cs typeface="Times New Roman" panose="02020603050405020304" pitchFamily="18" charset="0"/>
              </a:rPr>
              <a:t>, Bucharest), that leads from the current state to a state meeting the goal condition</a:t>
            </a:r>
          </a:p>
          <a:p>
            <a:pPr lvl="1">
              <a:lnSpc>
                <a:spcPct val="90000"/>
              </a:lnSpc>
            </a:pPr>
            <a:endParaRPr lang="en-US" altLang="en-US" dirty="0">
              <a:latin typeface="Times New Roman" panose="02020603050405020304" pitchFamily="18" charset="0"/>
              <a:cs typeface="Times New Roman" panose="02020603050405020304" pitchFamily="18" charset="0"/>
            </a:endParaRPr>
          </a:p>
        </p:txBody>
      </p:sp>
      <p:pic>
        <p:nvPicPr>
          <p:cNvPr id="7" name="Picture 6" descr="Image result for smiley face images">
            <a:extLst>
              <a:ext uri="{FF2B5EF4-FFF2-40B4-BE49-F238E27FC236}">
                <a16:creationId xmlns:a16="http://schemas.microsoft.com/office/drawing/2014/main" id="{EEC038B5-C1FB-4AAF-8268-1A9000B9E8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58289">
            <a:off x="787827" y="1806251"/>
            <a:ext cx="628351" cy="44498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Rectangle 2"/>
              <p:cNvSpPr/>
              <p:nvPr/>
            </p:nvSpPr>
            <p:spPr>
              <a:xfrm>
                <a:off x="5890883" y="2967335"/>
                <a:ext cx="4935793" cy="92333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i="1" dirty="0"/>
                  <a:t>goal</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FORMULATE-GOAL(</a:t>
                </a:r>
                <a:r>
                  <a:rPr lang="en-US" i="1" dirty="0"/>
                  <a:t>state</a:t>
                </a:r>
                <a:r>
                  <a:rPr lang="en-US" dirty="0"/>
                  <a:t>)</a:t>
                </a:r>
              </a:p>
              <a:p>
                <a:r>
                  <a:rPr lang="en-US" i="1" dirty="0"/>
                  <a:t>Problem </a:t>
                </a: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FORMULATE-PROBLEM(</a:t>
                </a:r>
                <a:r>
                  <a:rPr lang="en-US" i="1" dirty="0"/>
                  <a:t>state</a:t>
                </a:r>
                <a:r>
                  <a:rPr lang="en-US" dirty="0"/>
                  <a:t>, </a:t>
                </a:r>
                <a:r>
                  <a:rPr lang="en-US" i="1" dirty="0"/>
                  <a:t>goal</a:t>
                </a:r>
                <a:r>
                  <a:rPr lang="en-US" dirty="0"/>
                  <a:t>)</a:t>
                </a:r>
              </a:p>
              <a:p>
                <a:r>
                  <a:rPr lang="en-US" i="1" dirty="0" err="1"/>
                  <a:t>seq</a:t>
                </a:r>
                <a:r>
                  <a:rPr lang="en-US" i="1" dirty="0"/>
                  <a:t>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i="1" dirty="0"/>
                  <a:t>  </a:t>
                </a:r>
                <a:r>
                  <a:rPr lang="en-US" dirty="0"/>
                  <a:t>SEARCH(</a:t>
                </a:r>
                <a:r>
                  <a:rPr lang="en-US" i="1" dirty="0"/>
                  <a:t>problem</a:t>
                </a:r>
                <a:r>
                  <a:rPr lang="en-US" dirty="0"/>
                  <a:t>)</a:t>
                </a:r>
              </a:p>
            </p:txBody>
          </p:sp>
        </mc:Choice>
        <mc:Fallback xmlns="">
          <p:sp>
            <p:nvSpPr>
              <p:cNvPr id="3" name="Rectangle 2"/>
              <p:cNvSpPr>
                <a:spLocks noRot="1" noChangeAspect="1" noMove="1" noResize="1" noEditPoints="1" noAdjustHandles="1" noChangeArrowheads="1" noChangeShapeType="1" noTextEdit="1"/>
              </p:cNvSpPr>
              <p:nvPr/>
            </p:nvSpPr>
            <p:spPr>
              <a:xfrm>
                <a:off x="5890883" y="2967335"/>
                <a:ext cx="4935793" cy="923330"/>
              </a:xfrm>
              <a:prstGeom prst="rect">
                <a:avLst/>
              </a:prstGeom>
              <a:blipFill>
                <a:blip r:embed="rId3"/>
                <a:stretch>
                  <a:fillRect l="-862" t="-3268" b="-9150"/>
                </a:stretch>
              </a:blipFill>
            </p:spPr>
            <p:txBody>
              <a:bodyPr/>
              <a:lstStyle/>
              <a:p>
                <a:r>
                  <a:rPr lang="en-US">
                    <a:noFill/>
                  </a:rPr>
                  <a:t> </a:t>
                </a:r>
              </a:p>
            </p:txBody>
          </p:sp>
        </mc:Fallback>
      </mc:AlternateContent>
    </p:spTree>
    <p:extLst>
      <p:ext uri="{BB962C8B-B14F-4D97-AF65-F5344CB8AC3E}">
        <p14:creationId xmlns:p14="http://schemas.microsoft.com/office/powerpoint/2010/main" val="11421393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77A4B-6E30-4F30-964C-465C82C7AFB2}"/>
              </a:ext>
            </a:extLst>
          </p:cNvPr>
          <p:cNvSpPr/>
          <p:nvPr/>
        </p:nvSpPr>
        <p:spPr>
          <a:xfrm>
            <a:off x="1415833" y="670017"/>
            <a:ext cx="5147819" cy="584775"/>
          </a:xfrm>
          <a:prstGeom prst="rect">
            <a:avLst/>
          </a:prstGeom>
        </p:spPr>
        <p:txBody>
          <a:bodyPr wrap="none">
            <a:spAutoFit/>
          </a:bodyPr>
          <a:lstStyle/>
          <a:p>
            <a:r>
              <a:rPr lang="en-US" sz="3200" dirty="0">
                <a:cs typeface="Times New Roman" panose="02020603050405020304" pitchFamily="18" charset="0"/>
              </a:rPr>
              <a:t>Half states are not reachable?</a:t>
            </a:r>
          </a:p>
        </p:txBody>
      </p:sp>
      <p:sp>
        <p:nvSpPr>
          <p:cNvPr id="3" name="Rectangle 2">
            <a:extLst>
              <a:ext uri="{FF2B5EF4-FFF2-40B4-BE49-F238E27FC236}">
                <a16:creationId xmlns:a16="http://schemas.microsoft.com/office/drawing/2014/main" id="{8CB430D1-7F8F-4511-8E3A-EB22736ECC63}"/>
              </a:ext>
            </a:extLst>
          </p:cNvPr>
          <p:cNvSpPr/>
          <p:nvPr/>
        </p:nvSpPr>
        <p:spPr>
          <a:xfrm>
            <a:off x="1401451" y="2037391"/>
            <a:ext cx="9221301" cy="44627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Can this be done? </a:t>
            </a:r>
          </a:p>
          <a:p>
            <a:r>
              <a:rPr lang="en-US" sz="2800" dirty="0">
                <a:latin typeface="Times New Roman" panose="02020603050405020304" pitchFamily="18" charset="0"/>
                <a:cs typeface="Times New Roman" panose="02020603050405020304" pitchFamily="18" charset="0"/>
              </a:rPr>
              <a:t>              (S)				           (G)</a:t>
            </a:r>
          </a:p>
          <a:p>
            <a:endParaRPr lang="en-US" sz="2800" dirty="0">
              <a:latin typeface="Times New Roman" panose="02020603050405020304" pitchFamily="18" charset="0"/>
              <a:cs typeface="Times New Roman" panose="02020603050405020304" pitchFamily="18" charset="0"/>
            </a:endParaRPr>
          </a:p>
          <a:p>
            <a:r>
              <a:rPr lang="en-US" sz="2800" dirty="0"/>
              <a:t>                                   </a:t>
            </a:r>
            <a:r>
              <a:rPr lang="en-US" sz="2400" dirty="0">
                <a:latin typeface="Times New Roman" panose="02020603050405020304" pitchFamily="18" charset="0"/>
                <a:cs typeface="Times New Roman" panose="02020603050405020304" pitchFamily="18" charset="0"/>
              </a:rPr>
              <a:t>any steps</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N(S) = 0 + 1		              N(G) = 1 + 1</a:t>
            </a:r>
          </a:p>
          <a:p>
            <a:r>
              <a:rPr lang="en-US" sz="2400" dirty="0">
                <a:latin typeface="Times New Roman" panose="02020603050405020304" pitchFamily="18" charset="0"/>
                <a:cs typeface="Times New Roman" panose="02020603050405020304" pitchFamily="18" charset="0"/>
              </a:rPr>
              <a:t>(0 tile not in order, 		         (1 tile 7 not in order,</a:t>
            </a:r>
          </a:p>
          <a:p>
            <a:r>
              <a:rPr lang="en-US" sz="2400" dirty="0">
                <a:latin typeface="Times New Roman" panose="02020603050405020304" pitchFamily="18" charset="0"/>
                <a:cs typeface="Times New Roman" panose="02020603050405020304" pitchFamily="18" charset="0"/>
              </a:rPr>
              <a:t> empty tile in row 1)                          empty tile in row 1)</a:t>
            </a:r>
          </a:p>
          <a:p>
            <a:r>
              <a:rPr lang="en-US" sz="2400" dirty="0">
                <a:latin typeface="Times New Roman" panose="02020603050405020304" pitchFamily="18" charset="0"/>
                <a:cs typeface="Times New Roman" panose="02020603050405020304" pitchFamily="18" charset="0"/>
              </a:rPr>
              <a:t> Can anyone do it?</a:t>
            </a:r>
          </a:p>
          <a:p>
            <a:r>
              <a:rPr lang="en-US" sz="2400" dirty="0">
                <a:latin typeface="Times New Roman" panose="02020603050405020304" pitchFamily="18" charset="0"/>
                <a:cs typeface="Times New Roman" panose="02020603050405020304" pitchFamily="18" charset="0"/>
              </a:rPr>
              <a:t>         Their parity (mod 2) are distinct. No solution.</a:t>
            </a:r>
          </a:p>
        </p:txBody>
      </p:sp>
      <p:graphicFrame>
        <p:nvGraphicFramePr>
          <p:cNvPr id="4" name="Table 3">
            <a:extLst>
              <a:ext uri="{FF2B5EF4-FFF2-40B4-BE49-F238E27FC236}">
                <a16:creationId xmlns:a16="http://schemas.microsoft.com/office/drawing/2014/main" id="{EAF87067-D18C-4205-87E9-A675980F05CE}"/>
              </a:ext>
            </a:extLst>
          </p:cNvPr>
          <p:cNvGraphicFramePr>
            <a:graphicFrameLocks noGrp="1"/>
          </p:cNvGraphicFramePr>
          <p:nvPr>
            <p:extLst>
              <p:ext uri="{D42A27DB-BD31-4B8C-83A1-F6EECF244321}">
                <p14:modId xmlns:p14="http://schemas.microsoft.com/office/powerpoint/2010/main" val="3387930519"/>
              </p:ext>
            </p:extLst>
          </p:nvPr>
        </p:nvGraphicFramePr>
        <p:xfrm>
          <a:off x="1978856" y="2988588"/>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DBE5D66-52D3-4E81-83EF-C9C404D0758A}"/>
              </a:ext>
            </a:extLst>
          </p:cNvPr>
          <p:cNvGraphicFramePr>
            <a:graphicFrameLocks noGrp="1"/>
          </p:cNvGraphicFramePr>
          <p:nvPr>
            <p:extLst>
              <p:ext uri="{D42A27DB-BD31-4B8C-83A1-F6EECF244321}">
                <p14:modId xmlns:p14="http://schemas.microsoft.com/office/powerpoint/2010/main" val="4099929783"/>
              </p:ext>
            </p:extLst>
          </p:nvPr>
        </p:nvGraphicFramePr>
        <p:xfrm>
          <a:off x="6053007" y="2988588"/>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7" name="Rectangle 6">
            <a:extLst>
              <a:ext uri="{FF2B5EF4-FFF2-40B4-BE49-F238E27FC236}">
                <a16:creationId xmlns:a16="http://schemas.microsoft.com/office/drawing/2014/main" id="{190DDA1D-23CF-4CE8-BED7-F329BE3CAEC8}"/>
              </a:ext>
            </a:extLst>
          </p:cNvPr>
          <p:cNvSpPr/>
          <p:nvPr/>
        </p:nvSpPr>
        <p:spPr>
          <a:xfrm>
            <a:off x="4528612" y="3609282"/>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32C3E77-5243-4FA4-B5E4-36F06472F3DE}"/>
                  </a:ext>
                </a:extLst>
              </p:cNvPr>
              <p:cNvSpPr txBox="1"/>
              <p:nvPr/>
            </p:nvSpPr>
            <p:spPr>
              <a:xfrm>
                <a:off x="8620318" y="628233"/>
                <a:ext cx="3185651" cy="560153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G:   1 2 3 4 5 6 8 7</a:t>
                </a:r>
              </a:p>
              <a:p>
                <a:r>
                  <a:rPr lang="en-US" sz="2000" dirty="0"/>
                  <a:t>S :   1 2 3 4 5 6 7 8</a:t>
                </a:r>
              </a:p>
              <a:p>
                <a:r>
                  <a:rPr lang="en-US" sz="2000" dirty="0" err="1"/>
                  <a:t>n</a:t>
                </a:r>
                <a:r>
                  <a:rPr lang="en-US" sz="2000" baseline="-25000" dirty="0" err="1"/>
                  <a:t>i</a:t>
                </a:r>
                <a:r>
                  <a:rPr lang="en-US" sz="2000" dirty="0"/>
                  <a:t> = 0, </a:t>
                </a:r>
                <a:r>
                  <a:rPr lang="en-US" sz="2000" dirty="0" err="1"/>
                  <a:t>i</a:t>
                </a:r>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d>
                      <m:dPr>
                        <m:begChr m:val="["/>
                        <m:endChr m:val="]"/>
                        <m:ctrlPr>
                          <a:rPr lang="en-US" sz="2000" b="0" i="1" smtClean="0">
                            <a:latin typeface="Cambria Math" panose="02040503050406030204" pitchFamily="18" charset="0"/>
                            <a:ea typeface="Cambria Math" panose="02040503050406030204" pitchFamily="18" charset="0"/>
                          </a:rPr>
                        </m:ctrlPr>
                      </m:dPr>
                      <m:e>
                        <m:r>
                          <a:rPr lang="en-US" sz="2000" b="0" i="0" smtClean="0">
                            <a:latin typeface="Cambria Math" panose="02040503050406030204" pitchFamily="18" charset="0"/>
                            <a:ea typeface="Cambria Math" panose="02040503050406030204" pitchFamily="18" charset="0"/>
                          </a:rPr>
                          <m:t>1, 6</m:t>
                        </m:r>
                      </m:e>
                    </m:d>
                    <m:r>
                      <m:rPr>
                        <m:sty m:val="p"/>
                      </m:rPr>
                      <a:rPr lang="en-US" sz="2000" b="0" i="0" smtClean="0">
                        <a:latin typeface="Cambria Math" panose="02040503050406030204" pitchFamily="18" charset="0"/>
                        <a:ea typeface="Cambria Math" panose="02040503050406030204" pitchFamily="18" charset="0"/>
                      </a:rPr>
                      <m:t>U</m:t>
                    </m:r>
                    <m:r>
                      <a:rPr lang="en-US" sz="2000" b="0" i="0" smtClean="0">
                        <a:latin typeface="Cambria Math" panose="02040503050406030204" pitchFamily="18" charset="0"/>
                        <a:ea typeface="Cambria Math" panose="02040503050406030204" pitchFamily="18" charset="0"/>
                      </a:rPr>
                      <m:t> {8}</m:t>
                    </m:r>
                  </m:oMath>
                </a14:m>
                <a:endParaRPr lang="en-US" sz="2000" dirty="0"/>
              </a:p>
              <a:p>
                <a:r>
                  <a:rPr lang="en-US" sz="2000" dirty="0"/>
                  <a:t>7, n</a:t>
                </a:r>
                <a:r>
                  <a:rPr lang="en-US" sz="2000" baseline="-25000" dirty="0"/>
                  <a:t>7</a:t>
                </a:r>
                <a:r>
                  <a:rPr lang="en-US" sz="2000" dirty="0"/>
                  <a:t> = 1,  since 7 has a successor 8 in S, and 7 has a predecessor 8 in G.</a:t>
                </a:r>
              </a:p>
              <a:p>
                <a:r>
                  <a:rPr lang="en-US" sz="2000" dirty="0"/>
                  <a:t>N(S) = 1 inversion.</a:t>
                </a:r>
              </a:p>
              <a:p>
                <a:r>
                  <a:rPr lang="en-US" dirty="0"/>
                  <a:t>        </a:t>
                </a:r>
                <a:r>
                  <a:rPr lang="en-US" b="1" dirty="0">
                    <a:solidFill>
                      <a:srgbClr val="FF0000"/>
                    </a:solidFill>
                  </a:rPr>
                  <a:t>(not solvable)</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(G) cannot be reached by (S) because:</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The input state (S) does not satisfy the following the statement:</a:t>
                </a:r>
              </a:p>
              <a:p>
                <a:pPr eaLnBrk="0" fontAlgn="base" hangingPunct="0">
                  <a:spcBef>
                    <a:spcPct val="0"/>
                  </a:spcBef>
                  <a:spcAft>
                    <a:spcPct val="0"/>
                  </a:spcAft>
                </a:pPr>
                <a:r>
                  <a:rPr lang="en-US" altLang="en-US" sz="2000" dirty="0">
                    <a:solidFill>
                      <a:schemeClr val="tx1"/>
                    </a:solidFill>
                    <a:latin typeface="Times New Roman" panose="02020603050405020304" pitchFamily="18" charset="0"/>
                    <a:cs typeface="Times New Roman" panose="02020603050405020304" pitchFamily="18" charset="0"/>
                  </a:rPr>
                  <a:t>If a state (S) is such that</a:t>
                </a:r>
              </a:p>
              <a:p>
                <a:pPr marL="342900" indent="-342900" eaLnBrk="0" fontAlgn="base" hangingPunct="0">
                  <a:spcBef>
                    <a:spcPct val="0"/>
                  </a:spcBef>
                  <a:spcAft>
                    <a:spcPct val="0"/>
                  </a:spcAft>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if the width is odd, then the state has an even number of inversions from (G).</a:t>
                </a:r>
              </a:p>
            </p:txBody>
          </p:sp>
        </mc:Choice>
        <mc:Fallback xmlns="">
          <p:sp>
            <p:nvSpPr>
              <p:cNvPr id="6" name="TextBox 5">
                <a:extLst>
                  <a:ext uri="{FF2B5EF4-FFF2-40B4-BE49-F238E27FC236}">
                    <a16:creationId xmlns:a16="http://schemas.microsoft.com/office/drawing/2014/main" id="{B32C3E77-5243-4FA4-B5E4-36F06472F3DE}"/>
                  </a:ext>
                </a:extLst>
              </p:cNvPr>
              <p:cNvSpPr txBox="1">
                <a:spLocks noRot="1" noChangeAspect="1" noMove="1" noResize="1" noEditPoints="1" noAdjustHandles="1" noChangeArrowheads="1" noChangeShapeType="1" noTextEdit="1"/>
              </p:cNvSpPr>
              <p:nvPr/>
            </p:nvSpPr>
            <p:spPr>
              <a:xfrm>
                <a:off x="8620318" y="628233"/>
                <a:ext cx="3185651" cy="5601533"/>
              </a:xfrm>
              <a:prstGeom prst="rect">
                <a:avLst/>
              </a:prstGeom>
              <a:blipFill>
                <a:blip r:embed="rId2"/>
                <a:stretch>
                  <a:fillRect l="-1714" t="-434" r="-1714" b="-869"/>
                </a:stretch>
              </a:blipFill>
            </p:spPr>
            <p:txBody>
              <a:bodyPr/>
              <a:lstStyle/>
              <a:p>
                <a:r>
                  <a:rPr lang="en-US">
                    <a:noFill/>
                  </a:rPr>
                  <a:t> </a:t>
                </a:r>
              </a:p>
            </p:txBody>
          </p:sp>
        </mc:Fallback>
      </mc:AlternateContent>
      <p:graphicFrame>
        <p:nvGraphicFramePr>
          <p:cNvPr id="8" name="Table 7">
            <a:extLst>
              <a:ext uri="{FF2B5EF4-FFF2-40B4-BE49-F238E27FC236}">
                <a16:creationId xmlns:a16="http://schemas.microsoft.com/office/drawing/2014/main" id="{63352D2C-FD00-4C8B-BAFF-8B648CFAF4DC}"/>
              </a:ext>
            </a:extLst>
          </p:cNvPr>
          <p:cNvGraphicFramePr>
            <a:graphicFrameLocks noGrp="1"/>
          </p:cNvGraphicFramePr>
          <p:nvPr>
            <p:extLst>
              <p:ext uri="{D42A27DB-BD31-4B8C-83A1-F6EECF244321}">
                <p14:modId xmlns:p14="http://schemas.microsoft.com/office/powerpoint/2010/main" val="1478478204"/>
              </p:ext>
            </p:extLst>
          </p:nvPr>
        </p:nvGraphicFramePr>
        <p:xfrm>
          <a:off x="3989742" y="1357937"/>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Tree>
    <p:extLst>
      <p:ext uri="{BB962C8B-B14F-4D97-AF65-F5344CB8AC3E}">
        <p14:creationId xmlns:p14="http://schemas.microsoft.com/office/powerpoint/2010/main" val="2968888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38D2FB4-5505-4266-B074-3ABA666B39E1}"/>
              </a:ext>
            </a:extLst>
          </p:cNvPr>
          <p:cNvSpPr/>
          <p:nvPr/>
        </p:nvSpPr>
        <p:spPr>
          <a:xfrm>
            <a:off x="1341291" y="252776"/>
            <a:ext cx="5147819" cy="584775"/>
          </a:xfrm>
          <a:prstGeom prst="rect">
            <a:avLst/>
          </a:prstGeom>
        </p:spPr>
        <p:txBody>
          <a:bodyPr wrap="none">
            <a:spAutoFit/>
          </a:bodyPr>
          <a:lstStyle/>
          <a:p>
            <a:r>
              <a:rPr lang="en-US" sz="3200" dirty="0">
                <a:cs typeface="Times New Roman" panose="02020603050405020304" pitchFamily="18" charset="0"/>
              </a:rPr>
              <a:t>Half states are not reachable?</a:t>
            </a:r>
          </a:p>
        </p:txBody>
      </p:sp>
      <p:graphicFrame>
        <p:nvGraphicFramePr>
          <p:cNvPr id="3" name="Table 2">
            <a:extLst>
              <a:ext uri="{FF2B5EF4-FFF2-40B4-BE49-F238E27FC236}">
                <a16:creationId xmlns:a16="http://schemas.microsoft.com/office/drawing/2014/main" id="{5EFC5E96-B33F-4B25-AB26-D8624527D1CA}"/>
              </a:ext>
            </a:extLst>
          </p:cNvPr>
          <p:cNvGraphicFramePr>
            <a:graphicFrameLocks noGrp="1"/>
          </p:cNvGraphicFramePr>
          <p:nvPr>
            <p:extLst>
              <p:ext uri="{D42A27DB-BD31-4B8C-83A1-F6EECF244321}">
                <p14:modId xmlns:p14="http://schemas.microsoft.com/office/powerpoint/2010/main" val="603172391"/>
              </p:ext>
            </p:extLst>
          </p:nvPr>
        </p:nvGraphicFramePr>
        <p:xfrm>
          <a:off x="1608012" y="1160066"/>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a</a:t>
                      </a:r>
                      <a:r>
                        <a:rPr lang="en-US" sz="2400" b="1" baseline="-25000"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4" name="Table 3">
            <a:extLst>
              <a:ext uri="{FF2B5EF4-FFF2-40B4-BE49-F238E27FC236}">
                <a16:creationId xmlns:a16="http://schemas.microsoft.com/office/drawing/2014/main" id="{B686156E-40A9-4775-869C-5FD75B01BD75}"/>
              </a:ext>
            </a:extLst>
          </p:cNvPr>
          <p:cNvGraphicFramePr>
            <a:graphicFrameLocks noGrp="1"/>
          </p:cNvGraphicFramePr>
          <p:nvPr>
            <p:extLst>
              <p:ext uri="{D42A27DB-BD31-4B8C-83A1-F6EECF244321}">
                <p14:modId xmlns:p14="http://schemas.microsoft.com/office/powerpoint/2010/main" val="3350399961"/>
              </p:ext>
            </p:extLst>
          </p:nvPr>
        </p:nvGraphicFramePr>
        <p:xfrm>
          <a:off x="1563172" y="3693518"/>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14116">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3884">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3884">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0000FF"/>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B80A4B4-9FA6-4DAC-804D-1121EADE108A}"/>
              </a:ext>
            </a:extLst>
          </p:cNvPr>
          <p:cNvGraphicFramePr>
            <a:graphicFrameLocks noGrp="1"/>
          </p:cNvGraphicFramePr>
          <p:nvPr>
            <p:extLst>
              <p:ext uri="{D42A27DB-BD31-4B8C-83A1-F6EECF244321}">
                <p14:modId xmlns:p14="http://schemas.microsoft.com/office/powerpoint/2010/main" val="700079176"/>
              </p:ext>
            </p:extLst>
          </p:nvPr>
        </p:nvGraphicFramePr>
        <p:xfrm>
          <a:off x="5820736" y="3733758"/>
          <a:ext cx="1847823" cy="1561884"/>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rgbClr val="C00000"/>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C00000"/>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Rectangle 5">
            <a:extLst>
              <a:ext uri="{FF2B5EF4-FFF2-40B4-BE49-F238E27FC236}">
                <a16:creationId xmlns:a16="http://schemas.microsoft.com/office/drawing/2014/main" id="{DCDFF5DE-ABAF-4A90-A0D1-5AEFE56A66E6}"/>
              </a:ext>
            </a:extLst>
          </p:cNvPr>
          <p:cNvSpPr/>
          <p:nvPr/>
        </p:nvSpPr>
        <p:spPr>
          <a:xfrm>
            <a:off x="3590735" y="1058143"/>
            <a:ext cx="7556235" cy="156966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Let the 8-puzzle be represented by tiles that have the face values {a</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3</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4</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5</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6</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7</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8</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9</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We say (a</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j</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is an</a:t>
            </a:r>
            <a:r>
              <a:rPr lang="en-US" sz="2400" dirty="0">
                <a:solidFill>
                  <a:srgbClr val="0000FF"/>
                </a:solidFill>
                <a:latin typeface="Times New Roman" panose="02020603050405020304" pitchFamily="18" charset="0"/>
                <a:cs typeface="Times New Roman" panose="02020603050405020304" pitchFamily="18" charset="0"/>
              </a:rPr>
              <a:t> inversion </a:t>
            </a:r>
            <a:r>
              <a:rPr lang="en-US" sz="2400" dirty="0">
                <a:latin typeface="Times New Roman" panose="02020603050405020304" pitchFamily="18" charset="0"/>
                <a:cs typeface="Times New Roman" panose="02020603050405020304" pitchFamily="18" charset="0"/>
              </a:rPr>
              <a:t>if neither tile a</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nor tile </a:t>
            </a:r>
            <a:r>
              <a:rPr lang="en-US" sz="2400"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is blank, when </a:t>
            </a:r>
            <a:r>
              <a:rPr lang="en-US" sz="2400" dirty="0">
                <a:solidFill>
                  <a:srgbClr val="0000FF"/>
                </a:solidFill>
                <a:latin typeface="Times New Roman" panose="02020603050405020304" pitchFamily="18" charset="0"/>
                <a:cs typeface="Times New Roman" panose="02020603050405020304" pitchFamily="18" charset="0"/>
              </a:rPr>
              <a:t>their locations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&lt; j, their face values s a</a:t>
            </a:r>
            <a:r>
              <a:rPr lang="en-US" sz="2400" baseline="-25000" dirty="0">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&gt; </a:t>
            </a:r>
            <a:r>
              <a:rPr lang="en-US" sz="2400" dirty="0" err="1">
                <a:solidFill>
                  <a:srgbClr val="0000FF"/>
                </a:solidFill>
                <a:latin typeface="Times New Roman" panose="02020603050405020304" pitchFamily="18" charset="0"/>
                <a:cs typeface="Times New Roman" panose="02020603050405020304" pitchFamily="18" charset="0"/>
              </a:rPr>
              <a:t>a</a:t>
            </a:r>
            <a:r>
              <a:rPr lang="en-US" sz="2400" baseline="-25000" dirty="0" err="1">
                <a:solidFill>
                  <a:srgbClr val="0000FF"/>
                </a:solidFill>
                <a:latin typeface="Times New Roman" panose="02020603050405020304" pitchFamily="18" charset="0"/>
                <a:cs typeface="Times New Roman" panose="02020603050405020304" pitchFamily="18" charset="0"/>
              </a:rPr>
              <a:t>j</a:t>
            </a:r>
            <a:r>
              <a:rPr lang="en-US" sz="2400" dirty="0">
                <a:solidFill>
                  <a:srgbClr val="0000FF"/>
                </a:solidFill>
                <a:latin typeface="Times New Roman" panose="02020603050405020304" pitchFamily="18" charset="0"/>
                <a:cs typeface="Times New Roman" panose="02020603050405020304" pitchFamily="18" charset="0"/>
              </a:rPr>
              <a:t> .</a:t>
            </a:r>
          </a:p>
        </p:txBody>
      </p:sp>
      <p:sp>
        <p:nvSpPr>
          <p:cNvPr id="7" name="Rectangle 6">
            <a:extLst>
              <a:ext uri="{FF2B5EF4-FFF2-40B4-BE49-F238E27FC236}">
                <a16:creationId xmlns:a16="http://schemas.microsoft.com/office/drawing/2014/main" id="{98780BE5-D881-4614-81D4-6B97C777A7FB}"/>
              </a:ext>
            </a:extLst>
          </p:cNvPr>
          <p:cNvSpPr/>
          <p:nvPr/>
        </p:nvSpPr>
        <p:spPr>
          <a:xfrm>
            <a:off x="1341291" y="5528900"/>
            <a:ext cx="9675052" cy="1200329"/>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one on the left has </a:t>
            </a:r>
            <a:r>
              <a:rPr lang="en-US" sz="2400" dirty="0">
                <a:solidFill>
                  <a:srgbClr val="0000FF"/>
                </a:solidFill>
                <a:latin typeface="Times New Roman" panose="02020603050405020304" pitchFamily="18" charset="0"/>
                <a:cs typeface="Times New Roman" panose="02020603050405020304" pitchFamily="18" charset="0"/>
              </a:rPr>
              <a:t>0</a:t>
            </a:r>
            <a:r>
              <a:rPr lang="en-US" sz="2400" dirty="0">
                <a:latin typeface="Times New Roman" panose="02020603050405020304" pitchFamily="18" charset="0"/>
                <a:cs typeface="Times New Roman" panose="02020603050405020304" pitchFamily="18" charset="0"/>
              </a:rPr>
              <a:t> inversions and the second on the right has </a:t>
            </a:r>
            <a:r>
              <a:rPr lang="en-US" sz="2400" dirty="0">
                <a:solidFill>
                  <a:srgbClr val="0000FF"/>
                </a:solidFill>
                <a:latin typeface="Times New Roman" panose="02020603050405020304" pitchFamily="18" charset="0"/>
                <a:cs typeface="Times New Roman" panose="02020603050405020304" pitchFamily="18" charset="0"/>
              </a:rPr>
              <a:t>1 (8 &gt; 7, tile 7 is only one appeared after the tile 8)</a:t>
            </a:r>
            <a:r>
              <a:rPr lang="en-US" sz="2400" dirty="0">
                <a:latin typeface="Times New Roman" panose="02020603050405020304" pitchFamily="18" charset="0"/>
                <a:cs typeface="Times New Roman" panose="02020603050405020304" pitchFamily="18" charset="0"/>
              </a:rPr>
              <a:t>. </a:t>
            </a:r>
          </a:p>
          <a:p>
            <a:r>
              <a:rPr lang="en-US" sz="2400" dirty="0">
                <a:solidFill>
                  <a:srgbClr val="C00000"/>
                </a:solidFill>
                <a:latin typeface="Times New Roman" panose="02020603050405020304" pitchFamily="18" charset="0"/>
                <a:cs typeface="Times New Roman" panose="02020603050405020304" pitchFamily="18" charset="0"/>
              </a:rPr>
              <a:t>Claim: </a:t>
            </a:r>
            <a:r>
              <a:rPr lang="en-US" sz="2400" dirty="0">
                <a:latin typeface="Times New Roman" panose="02020603050405020304" pitchFamily="18" charset="0"/>
                <a:cs typeface="Times New Roman" panose="02020603050405020304" pitchFamily="18" charset="0"/>
              </a:rPr>
              <a:t># of inversions modulo two remains the same after each move.</a:t>
            </a:r>
          </a:p>
        </p:txBody>
      </p:sp>
      <p:sp>
        <p:nvSpPr>
          <p:cNvPr id="9" name="TextBox 8">
            <a:extLst>
              <a:ext uri="{FF2B5EF4-FFF2-40B4-BE49-F238E27FC236}">
                <a16:creationId xmlns:a16="http://schemas.microsoft.com/office/drawing/2014/main" id="{F93B650F-7E79-4942-A898-0A238177234C}"/>
              </a:ext>
            </a:extLst>
          </p:cNvPr>
          <p:cNvSpPr txBox="1"/>
          <p:nvPr/>
        </p:nvSpPr>
        <p:spPr>
          <a:xfrm>
            <a:off x="7792065" y="2647190"/>
            <a:ext cx="3529780" cy="286232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a:solidFill>
                  <a:srgbClr val="0000FF"/>
                </a:solidFill>
                <a:latin typeface="Times New Roman" panose="02020603050405020304" pitchFamily="18" charset="0"/>
                <a:cs typeface="Times New Roman" panose="02020603050405020304" pitchFamily="18" charset="0"/>
              </a:rPr>
              <a:t>(a</a:t>
            </a:r>
            <a:r>
              <a:rPr lang="en-US" baseline="-25000" dirty="0">
                <a:solidFill>
                  <a:srgbClr val="0000FF"/>
                </a:solidFill>
                <a:latin typeface="Times New Roman" panose="02020603050405020304" pitchFamily="18" charset="0"/>
                <a:cs typeface="Times New Roman" panose="02020603050405020304" pitchFamily="18" charset="0"/>
              </a:rPr>
              <a:t>i </a:t>
            </a:r>
            <a:r>
              <a:rPr lang="en-US" dirty="0">
                <a:solidFill>
                  <a:srgbClr val="0000FF"/>
                </a:solidFill>
                <a:latin typeface="Times New Roman" panose="02020603050405020304" pitchFamily="18" charset="0"/>
                <a:cs typeface="Times New Roman" panose="02020603050405020304" pitchFamily="18" charset="0"/>
              </a:rPr>
              <a:t>= 8, </a:t>
            </a:r>
            <a:r>
              <a:rPr lang="en-US" dirty="0" err="1">
                <a:solidFill>
                  <a:srgbClr val="0000FF"/>
                </a:solidFill>
                <a:latin typeface="Times New Roman" panose="02020603050405020304" pitchFamily="18" charset="0"/>
                <a:cs typeface="Times New Roman" panose="02020603050405020304" pitchFamily="18" charset="0"/>
              </a:rPr>
              <a:t>a</a:t>
            </a:r>
            <a:r>
              <a:rPr lang="en-US" baseline="-25000" dirty="0" err="1">
                <a:solidFill>
                  <a:srgbClr val="0000FF"/>
                </a:solidFill>
                <a:latin typeface="Times New Roman" panose="02020603050405020304" pitchFamily="18" charset="0"/>
                <a:cs typeface="Times New Roman" panose="02020603050405020304" pitchFamily="18" charset="0"/>
              </a:rPr>
              <a:t>j</a:t>
            </a:r>
            <a:r>
              <a:rPr lang="en-US" baseline="-25000" dirty="0">
                <a:solidFill>
                  <a:srgbClr val="0000FF"/>
                </a:solidFill>
                <a:latin typeface="Times New Roman" panose="02020603050405020304" pitchFamily="18" charset="0"/>
                <a:cs typeface="Times New Roman" panose="02020603050405020304" pitchFamily="18" charset="0"/>
              </a:rPr>
              <a:t> </a:t>
            </a:r>
            <a:r>
              <a:rPr lang="en-US" dirty="0">
                <a:solidFill>
                  <a:srgbClr val="0000FF"/>
                </a:solidFill>
                <a:latin typeface="Times New Roman" panose="02020603050405020304" pitchFamily="18" charset="0"/>
                <a:cs typeface="Times New Roman" panose="02020603050405020304" pitchFamily="18" charset="0"/>
              </a:rPr>
              <a:t>= 7), where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 = 7, j = 8</a:t>
            </a:r>
          </a:p>
          <a:p>
            <a:r>
              <a:rPr lang="en-US" dirty="0">
                <a:solidFill>
                  <a:srgbClr val="0000FF"/>
                </a:solidFill>
                <a:latin typeface="Times New Roman" panose="02020603050405020304" pitchFamily="18" charset="0"/>
                <a:cs typeface="Times New Roman" panose="02020603050405020304" pitchFamily="18" charset="0"/>
              </a:rPr>
              <a:t>This yields that </a:t>
            </a:r>
            <a:r>
              <a:rPr lang="en-US" dirty="0" err="1">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 &lt; j and a</a:t>
            </a:r>
            <a:r>
              <a:rPr lang="en-US" baseline="-25000" dirty="0">
                <a:solidFill>
                  <a:srgbClr val="0000FF"/>
                </a:solidFill>
                <a:latin typeface="Times New Roman" panose="02020603050405020304" pitchFamily="18" charset="0"/>
                <a:cs typeface="Times New Roman" panose="02020603050405020304" pitchFamily="18" charset="0"/>
              </a:rPr>
              <a:t>i</a:t>
            </a:r>
            <a:r>
              <a:rPr lang="en-US" dirty="0">
                <a:solidFill>
                  <a:srgbClr val="0000FF"/>
                </a:solidFill>
                <a:latin typeface="Times New Roman" panose="02020603050405020304" pitchFamily="18" charset="0"/>
                <a:cs typeface="Times New Roman" panose="02020603050405020304" pitchFamily="18" charset="0"/>
              </a:rPr>
              <a:t> &gt; </a:t>
            </a:r>
            <a:r>
              <a:rPr lang="en-US" dirty="0" err="1">
                <a:solidFill>
                  <a:srgbClr val="0000FF"/>
                </a:solidFill>
                <a:latin typeface="Times New Roman" panose="02020603050405020304" pitchFamily="18" charset="0"/>
                <a:cs typeface="Times New Roman" panose="02020603050405020304" pitchFamily="18" charset="0"/>
              </a:rPr>
              <a:t>a</a:t>
            </a:r>
            <a:r>
              <a:rPr lang="en-US" baseline="-25000" dirty="0" err="1">
                <a:solidFill>
                  <a:srgbClr val="0000FF"/>
                </a:solidFill>
                <a:latin typeface="Times New Roman" panose="02020603050405020304" pitchFamily="18" charset="0"/>
                <a:cs typeface="Times New Roman" panose="02020603050405020304" pitchFamily="18" charset="0"/>
              </a:rPr>
              <a:t>j</a:t>
            </a:r>
            <a:r>
              <a:rPr lang="en-US" dirty="0">
                <a:solidFill>
                  <a:srgbClr val="0000FF"/>
                </a:solidFill>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For this configuration, there is only one inversion for a</a:t>
            </a:r>
            <a:r>
              <a:rPr lang="en-US" baseline="-25000" dirty="0">
                <a:latin typeface="Times New Roman" panose="02020603050405020304" pitchFamily="18" charset="0"/>
                <a:cs typeface="Times New Roman" panose="02020603050405020304" pitchFamily="18" charset="0"/>
              </a:rPr>
              <a:t>7 </a:t>
            </a:r>
            <a:r>
              <a:rPr lang="en-US" dirty="0">
                <a:latin typeface="Times New Roman" panose="02020603050405020304" pitchFamily="18" charset="0"/>
                <a:cs typeface="Times New Roman" panose="02020603050405020304" pitchFamily="18" charset="0"/>
              </a:rPr>
              <a:t>= 8. This is because for 1 &lt; 2, 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 &lt; 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  for 1 &lt; 3, 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 &lt; a</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3; …, 1&lt; 8, 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 &lt; a</a:t>
            </a:r>
            <a:r>
              <a:rPr lang="en-US" baseline="-25000"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 7; no inversion for 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 ; for 2 &lt; 3, 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 &lt; a</a:t>
            </a:r>
            <a:r>
              <a:rPr lang="en-US" baseline="-25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 3; 2 &lt; 4, 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 &lt; a</a:t>
            </a:r>
            <a:r>
              <a:rPr lang="en-US" baseline="-25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 4; …, for 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 &lt; a</a:t>
            </a:r>
            <a:r>
              <a:rPr lang="en-US" baseline="-25000"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 7; no inversion for a</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 2;  etc.</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F3F10D43-C57F-4DBB-ABD5-D8CFD127A4A3}"/>
                  </a:ext>
                </a:extLst>
              </p:cNvPr>
              <p:cNvSpPr txBox="1"/>
              <p:nvPr/>
            </p:nvSpPr>
            <p:spPr>
              <a:xfrm>
                <a:off x="3455835" y="2942542"/>
                <a:ext cx="2153642" cy="2308324"/>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latin typeface="Times New Roman" panose="02020603050405020304" pitchFamily="18" charset="0"/>
                    <a:cs typeface="Times New Roman" panose="02020603050405020304" pitchFamily="18" charset="0"/>
                  </a:rPr>
                  <a:t>For an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=1, a</a:t>
                </a:r>
                <a:r>
                  <a:rPr lang="en-US" baseline="-25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 1, for all 2 </a:t>
                </a:r>
                <a14:m>
                  <m:oMath xmlns:m="http://schemas.openxmlformats.org/officeDocument/2006/math">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j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8, a</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a:t>
                </a:r>
                <a14:m>
                  <m:oMath xmlns:m="http://schemas.openxmlformats.org/officeDocument/2006/math">
                    <m:r>
                      <a:rPr lang="en-US" b="0" i="1" dirty="0" smtClean="0">
                        <a:latin typeface="Cambria Math" panose="02040503050406030204" pitchFamily="18" charset="0"/>
                        <a:cs typeface="Times New Roman" panose="02020603050405020304" pitchFamily="18" charset="0"/>
                      </a:rPr>
                      <m:t>&lt;</m:t>
                    </m:r>
                  </m:oMath>
                </a14:m>
                <a:r>
                  <a:rPr lang="en-US" dirty="0">
                    <a:latin typeface="Times New Roman" panose="02020603050405020304" pitchFamily="18" charset="0"/>
                    <a:cs typeface="Times New Roman" panose="02020603050405020304" pitchFamily="18" charset="0"/>
                  </a:rPr>
                  <a:t> a</a:t>
                </a:r>
                <a:r>
                  <a:rPr lang="en-US" baseline="-25000" dirty="0">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There is no inversion. Extending 2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latin typeface="Times New Roman" panose="02020603050405020304" pitchFamily="18" charset="0"/>
                    <a:cs typeface="Times New Roman" panose="02020603050405020304" pitchFamily="18" charset="0"/>
                  </a:rPr>
                  <a:t>i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latin typeface="Times New Roman" panose="02020603050405020304" pitchFamily="18" charset="0"/>
                    <a:cs typeface="Times New Roman" panose="02020603050405020304" pitchFamily="18" charset="0"/>
                  </a:rPr>
                  <a:t> 8, no a</a:t>
                </a:r>
                <a:r>
                  <a:rPr lang="en-US" baseline="-25000" dirty="0">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&gt; </a:t>
                </a:r>
                <a:r>
                  <a:rPr lang="en-US" dirty="0" err="1">
                    <a:latin typeface="Times New Roman" panose="02020603050405020304" pitchFamily="18" charset="0"/>
                    <a:cs typeface="Times New Roman" panose="02020603050405020304" pitchFamily="18" charset="0"/>
                  </a:rPr>
                  <a:t>a</a:t>
                </a:r>
                <a:r>
                  <a:rPr lang="en-US" baseline="-25000" dirty="0" err="1">
                    <a:latin typeface="Times New Roman" panose="02020603050405020304" pitchFamily="18" charset="0"/>
                    <a:cs typeface="Times New Roman" panose="02020603050405020304" pitchFamily="18" charset="0"/>
                  </a:rPr>
                  <a:t>j</a:t>
                </a:r>
                <a:r>
                  <a:rPr lang="en-US" dirty="0">
                    <a:latin typeface="Times New Roman" panose="02020603050405020304" pitchFamily="18" charset="0"/>
                    <a:cs typeface="Times New Roman" panose="02020603050405020304" pitchFamily="18" charset="0"/>
                  </a:rPr>
                  <a:t> is occurred. Thus there is no inversion for this configuration </a:t>
                </a:r>
              </a:p>
            </p:txBody>
          </p:sp>
        </mc:Choice>
        <mc:Fallback>
          <p:sp>
            <p:nvSpPr>
              <p:cNvPr id="10" name="TextBox 9">
                <a:extLst>
                  <a:ext uri="{FF2B5EF4-FFF2-40B4-BE49-F238E27FC236}">
                    <a16:creationId xmlns:a16="http://schemas.microsoft.com/office/drawing/2014/main" id="{F3F10D43-C57F-4DBB-ABD5-D8CFD127A4A3}"/>
                  </a:ext>
                </a:extLst>
              </p:cNvPr>
              <p:cNvSpPr txBox="1">
                <a:spLocks noRot="1" noChangeAspect="1" noMove="1" noResize="1" noEditPoints="1" noAdjustHandles="1" noChangeArrowheads="1" noChangeShapeType="1" noTextEdit="1"/>
              </p:cNvSpPr>
              <p:nvPr/>
            </p:nvSpPr>
            <p:spPr>
              <a:xfrm>
                <a:off x="3455835" y="2942542"/>
                <a:ext cx="2153642" cy="2308324"/>
              </a:xfrm>
              <a:prstGeom prst="rect">
                <a:avLst/>
              </a:prstGeom>
              <a:blipFill>
                <a:blip r:embed="rId2"/>
                <a:stretch>
                  <a:fillRect l="-2254" t="-1316" r="-3380" b="-3158"/>
                </a:stretch>
              </a:blipFill>
            </p:spPr>
            <p:txBody>
              <a:bodyPr/>
              <a:lstStyle/>
              <a:p>
                <a:r>
                  <a:rPr lang="en-US">
                    <a:noFill/>
                  </a:rPr>
                  <a:t> </a:t>
                </a:r>
              </a:p>
            </p:txBody>
          </p:sp>
        </mc:Fallback>
      </mc:AlternateContent>
    </p:spTree>
    <p:extLst>
      <p:ext uri="{BB962C8B-B14F-4D97-AF65-F5344CB8AC3E}">
        <p14:creationId xmlns:p14="http://schemas.microsoft.com/office/powerpoint/2010/main" val="51583710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77A4B-6E30-4F30-964C-465C82C7AFB2}"/>
              </a:ext>
            </a:extLst>
          </p:cNvPr>
          <p:cNvSpPr/>
          <p:nvPr/>
        </p:nvSpPr>
        <p:spPr>
          <a:xfrm>
            <a:off x="1401259" y="688144"/>
            <a:ext cx="5147819" cy="584775"/>
          </a:xfrm>
          <a:prstGeom prst="rect">
            <a:avLst/>
          </a:prstGeom>
        </p:spPr>
        <p:txBody>
          <a:bodyPr wrap="none">
            <a:spAutoFit/>
          </a:bodyPr>
          <a:lstStyle/>
          <a:p>
            <a:r>
              <a:rPr lang="en-US" sz="3200" dirty="0">
                <a:cs typeface="Times New Roman" panose="02020603050405020304" pitchFamily="18" charset="0"/>
              </a:rPr>
              <a:t>Half states are not reachable?</a:t>
            </a:r>
          </a:p>
        </p:txBody>
      </p:sp>
      <p:sp>
        <p:nvSpPr>
          <p:cNvPr id="3" name="Rectangle 2">
            <a:extLst>
              <a:ext uri="{FF2B5EF4-FFF2-40B4-BE49-F238E27FC236}">
                <a16:creationId xmlns:a16="http://schemas.microsoft.com/office/drawing/2014/main" id="{8CB430D1-7F8F-4511-8E3A-EB22736ECC63}"/>
              </a:ext>
            </a:extLst>
          </p:cNvPr>
          <p:cNvSpPr/>
          <p:nvPr/>
        </p:nvSpPr>
        <p:spPr>
          <a:xfrm>
            <a:off x="1910382" y="1619130"/>
            <a:ext cx="8124572" cy="3970318"/>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Can this be done?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t>                                           </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Can anyone solve it? </a:t>
            </a:r>
            <a:r>
              <a:rPr lang="en-US" sz="2800" dirty="0"/>
              <a:t>But no one ever do it!</a:t>
            </a:r>
            <a:endParaRPr lang="en-US" sz="28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EAF87067-D18C-4205-87E9-A675980F05CE}"/>
              </a:ext>
            </a:extLst>
          </p:cNvPr>
          <p:cNvGraphicFramePr>
            <a:graphicFrameLocks noGrp="1"/>
          </p:cNvGraphicFramePr>
          <p:nvPr>
            <p:extLst>
              <p:ext uri="{D42A27DB-BD31-4B8C-83A1-F6EECF244321}">
                <p14:modId xmlns:p14="http://schemas.microsoft.com/office/powerpoint/2010/main" val="2974519614"/>
              </p:ext>
            </p:extLst>
          </p:nvPr>
        </p:nvGraphicFramePr>
        <p:xfrm>
          <a:off x="2142391" y="2511846"/>
          <a:ext cx="2380594" cy="2082512"/>
        </p:xfrm>
        <a:graphic>
          <a:graphicData uri="http://schemas.openxmlformats.org/drawingml/2006/table">
            <a:tbl>
              <a:tblPr firstRow="1" bandRow="1">
                <a:tableStyleId>{5C22544A-7EE6-4342-B048-85BDC9FD1C3A}</a:tableStyleId>
              </a:tblPr>
              <a:tblGrid>
                <a:gridCol w="599089">
                  <a:extLst>
                    <a:ext uri="{9D8B030D-6E8A-4147-A177-3AD203B41FA5}">
                      <a16:colId xmlns:a16="http://schemas.microsoft.com/office/drawing/2014/main" val="3772431545"/>
                    </a:ext>
                  </a:extLst>
                </a:gridCol>
                <a:gridCol w="563615">
                  <a:extLst>
                    <a:ext uri="{9D8B030D-6E8A-4147-A177-3AD203B41FA5}">
                      <a16:colId xmlns:a16="http://schemas.microsoft.com/office/drawing/2014/main" val="3008209843"/>
                    </a:ext>
                  </a:extLst>
                </a:gridCol>
                <a:gridCol w="666096">
                  <a:extLst>
                    <a:ext uri="{9D8B030D-6E8A-4147-A177-3AD203B41FA5}">
                      <a16:colId xmlns:a16="http://schemas.microsoft.com/office/drawing/2014/main" val="1259494472"/>
                    </a:ext>
                  </a:extLst>
                </a:gridCol>
                <a:gridCol w="551794">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CC4B2168-B71B-4B02-8384-94A4AAB06EA1}"/>
              </a:ext>
            </a:extLst>
          </p:cNvPr>
          <p:cNvSpPr/>
          <p:nvPr/>
        </p:nvSpPr>
        <p:spPr>
          <a:xfrm>
            <a:off x="5954844" y="5882536"/>
            <a:ext cx="5465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E4BEB408-E758-439C-8379-0942B3B0B624}"/>
              </a:ext>
            </a:extLst>
          </p:cNvPr>
          <p:cNvGraphicFramePr>
            <a:graphicFrameLocks noGrp="1"/>
          </p:cNvGraphicFramePr>
          <p:nvPr>
            <p:extLst>
              <p:ext uri="{D42A27DB-BD31-4B8C-83A1-F6EECF244321}">
                <p14:modId xmlns:p14="http://schemas.microsoft.com/office/powerpoint/2010/main" val="1860690117"/>
              </p:ext>
            </p:extLst>
          </p:nvPr>
        </p:nvGraphicFramePr>
        <p:xfrm>
          <a:off x="6946016" y="2511846"/>
          <a:ext cx="2380594" cy="2082512"/>
        </p:xfrm>
        <a:graphic>
          <a:graphicData uri="http://schemas.openxmlformats.org/drawingml/2006/table">
            <a:tbl>
              <a:tblPr firstRow="1" bandRow="1">
                <a:tableStyleId>{5C22544A-7EE6-4342-B048-85BDC9FD1C3A}</a:tableStyleId>
              </a:tblPr>
              <a:tblGrid>
                <a:gridCol w="599089">
                  <a:extLst>
                    <a:ext uri="{9D8B030D-6E8A-4147-A177-3AD203B41FA5}">
                      <a16:colId xmlns:a16="http://schemas.microsoft.com/office/drawing/2014/main" val="3772431545"/>
                    </a:ext>
                  </a:extLst>
                </a:gridCol>
                <a:gridCol w="563615">
                  <a:extLst>
                    <a:ext uri="{9D8B030D-6E8A-4147-A177-3AD203B41FA5}">
                      <a16:colId xmlns:a16="http://schemas.microsoft.com/office/drawing/2014/main" val="3008209843"/>
                    </a:ext>
                  </a:extLst>
                </a:gridCol>
                <a:gridCol w="666096">
                  <a:extLst>
                    <a:ext uri="{9D8B030D-6E8A-4147-A177-3AD203B41FA5}">
                      <a16:colId xmlns:a16="http://schemas.microsoft.com/office/drawing/2014/main" val="1259494472"/>
                    </a:ext>
                  </a:extLst>
                </a:gridCol>
                <a:gridCol w="551794">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8" name="Rectangle 7">
            <a:extLst>
              <a:ext uri="{FF2B5EF4-FFF2-40B4-BE49-F238E27FC236}">
                <a16:creationId xmlns:a16="http://schemas.microsoft.com/office/drawing/2014/main" id="{4330F818-7E94-4067-A399-B65B0A64C268}"/>
              </a:ext>
            </a:extLst>
          </p:cNvPr>
          <p:cNvSpPr/>
          <p:nvPr/>
        </p:nvSpPr>
        <p:spPr>
          <a:xfrm>
            <a:off x="5259230" y="3184962"/>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9" name="Rectangle 8">
            <a:extLst>
              <a:ext uri="{FF2B5EF4-FFF2-40B4-BE49-F238E27FC236}">
                <a16:creationId xmlns:a16="http://schemas.microsoft.com/office/drawing/2014/main" id="{53B8BBF3-2753-4F8A-8F9E-BFA8DEE419B5}"/>
              </a:ext>
            </a:extLst>
          </p:cNvPr>
          <p:cNvSpPr/>
          <p:nvPr/>
        </p:nvSpPr>
        <p:spPr>
          <a:xfrm>
            <a:off x="2979173" y="5563165"/>
            <a:ext cx="707029"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10" name="TextBox 9">
            <a:extLst>
              <a:ext uri="{FF2B5EF4-FFF2-40B4-BE49-F238E27FC236}">
                <a16:creationId xmlns:a16="http://schemas.microsoft.com/office/drawing/2014/main" id="{475008C3-202C-485E-B7E7-35253FC7B13A}"/>
              </a:ext>
            </a:extLst>
          </p:cNvPr>
          <p:cNvSpPr txBox="1"/>
          <p:nvPr/>
        </p:nvSpPr>
        <p:spPr>
          <a:xfrm>
            <a:off x="1910382" y="5697870"/>
            <a:ext cx="4826282" cy="369332"/>
          </a:xfrm>
          <a:prstGeom prst="rect">
            <a:avLst/>
          </a:prstGeom>
          <a:noFill/>
        </p:spPr>
        <p:txBody>
          <a:bodyPr wrap="square" rtlCol="0">
            <a:spAutoFit/>
          </a:bodyPr>
          <a:lstStyle/>
          <a:p>
            <a:r>
              <a:rPr lang="en-US" dirty="0"/>
              <a:t>Represent            a number of transitions</a:t>
            </a:r>
          </a:p>
        </p:txBody>
      </p:sp>
    </p:spTree>
    <p:extLst>
      <p:ext uri="{BB962C8B-B14F-4D97-AF65-F5344CB8AC3E}">
        <p14:creationId xmlns:p14="http://schemas.microsoft.com/office/powerpoint/2010/main" val="3861714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9676BA-0075-4F31-A87E-CF2402CA380E}"/>
              </a:ext>
            </a:extLst>
          </p:cNvPr>
          <p:cNvSpPr/>
          <p:nvPr/>
        </p:nvSpPr>
        <p:spPr>
          <a:xfrm>
            <a:off x="1612490" y="889843"/>
            <a:ext cx="9104671" cy="5139869"/>
          </a:xfrm>
          <a:prstGeom prst="rect">
            <a:avLst/>
          </a:prstGeom>
        </p:spPr>
        <p:txBody>
          <a:bodyPr wrap="square">
            <a:spAutoFit/>
          </a:bodyPr>
          <a:lstStyle/>
          <a:p>
            <a:r>
              <a:rPr lang="en-US" sz="3200" dirty="0"/>
              <a:t>What is the Actual State Space? </a:t>
            </a:r>
          </a:p>
          <a:p>
            <a:endParaRPr lang="en-US" sz="3200" dirty="0"/>
          </a:p>
          <a:p>
            <a:pPr marL="457200" indent="-457200">
              <a:buAutoNum type="alphaLcParenR"/>
            </a:pPr>
            <a:r>
              <a:rPr lang="en-US" sz="2400" dirty="0">
                <a:latin typeface="Times New Roman" panose="02020603050405020304" pitchFamily="18" charset="0"/>
                <a:cs typeface="Times New Roman" panose="02020603050405020304" pitchFamily="18" charset="0"/>
              </a:rPr>
              <a:t>The set of all states? </a:t>
            </a:r>
          </a:p>
          <a:p>
            <a:pPr marL="914400" lvl="1" indent="-4572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 set of 16! states (configurations) for the 15-puzzle] </a:t>
            </a:r>
          </a:p>
          <a:p>
            <a:pPr marL="457200" indent="-457200">
              <a:buAutoNum type="alphaLcParenR"/>
            </a:pPr>
            <a:r>
              <a:rPr lang="en-US" sz="2400" dirty="0">
                <a:latin typeface="Times New Roman" panose="02020603050405020304" pitchFamily="18" charset="0"/>
                <a:cs typeface="Times New Roman" panose="02020603050405020304" pitchFamily="18" charset="0"/>
              </a:rPr>
              <a:t>The set of all states reachable from a given initial state? </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 set of 16!/2 states for the 15-puzzle]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general, </a:t>
            </a:r>
            <a:r>
              <a:rPr lang="en-US" sz="2400" dirty="0">
                <a:solidFill>
                  <a:srgbClr val="0000FF"/>
                </a:solidFill>
                <a:latin typeface="Times New Roman" panose="02020603050405020304" pitchFamily="18" charset="0"/>
                <a:cs typeface="Times New Roman" panose="02020603050405020304" pitchFamily="18" charset="0"/>
              </a:rPr>
              <a:t>the answer is a) </a:t>
            </a:r>
          </a:p>
          <a:p>
            <a:r>
              <a:rPr lang="en-US" sz="2400" dirty="0">
                <a:latin typeface="Times New Roman" panose="02020603050405020304" pitchFamily="18" charset="0"/>
                <a:cs typeface="Times New Roman" panose="02020603050405020304" pitchFamily="18" charset="0"/>
              </a:rPr>
              <a:t>[because one does not know in advance which states are reachable]</a:t>
            </a: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But a </a:t>
            </a:r>
            <a:r>
              <a:rPr lang="en-US" sz="2400" dirty="0">
                <a:solidFill>
                  <a:srgbClr val="0000FF"/>
                </a:solidFill>
                <a:latin typeface="Times New Roman" panose="02020603050405020304" pitchFamily="18" charset="0"/>
                <a:cs typeface="Times New Roman" panose="02020603050405020304" pitchFamily="18" charset="0"/>
              </a:rPr>
              <a:t>fast test </a:t>
            </a:r>
            <a:r>
              <a:rPr lang="en-US" sz="2400" dirty="0">
                <a:latin typeface="Times New Roman" panose="02020603050405020304" pitchFamily="18" charset="0"/>
                <a:cs typeface="Times New Roman" panose="02020603050405020304" pitchFamily="18" charset="0"/>
              </a:rPr>
              <a:t>determining </a:t>
            </a:r>
            <a:r>
              <a:rPr lang="en-US" sz="2400" dirty="0">
                <a:solidFill>
                  <a:srgbClr val="0000FF"/>
                </a:solidFill>
                <a:latin typeface="Times New Roman" panose="02020603050405020304" pitchFamily="18" charset="0"/>
                <a:cs typeface="Times New Roman" panose="02020603050405020304" pitchFamily="18" charset="0"/>
              </a:rPr>
              <a:t>whether a state is reachable from another </a:t>
            </a:r>
            <a:r>
              <a:rPr lang="en-US" sz="2400" dirty="0">
                <a:latin typeface="Times New Roman" panose="02020603050405020304" pitchFamily="18" charset="0"/>
                <a:cs typeface="Times New Roman" panose="02020603050405020304" pitchFamily="18" charset="0"/>
              </a:rPr>
              <a:t>is very useful, as search techniques are often inefficient when a problem has no solution</a:t>
            </a:r>
          </a:p>
        </p:txBody>
      </p:sp>
    </p:spTree>
    <p:extLst>
      <p:ext uri="{BB962C8B-B14F-4D97-AF65-F5344CB8AC3E}">
        <p14:creationId xmlns:p14="http://schemas.microsoft.com/office/powerpoint/2010/main" val="397190520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E15CC8D-3D80-4F90-97A3-F1B3FC294ED4}"/>
                  </a:ext>
                </a:extLst>
              </p:cNvPr>
              <p:cNvSpPr/>
              <p:nvPr/>
            </p:nvSpPr>
            <p:spPr>
              <a:xfrm>
                <a:off x="1669109" y="1717412"/>
                <a:ext cx="8113987" cy="3600986"/>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How big is the state space of the (n</a:t>
                </a:r>
                <a:r>
                  <a:rPr lang="en-US" sz="2400" baseline="30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-1)-puzzle?</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8-puzzle </a:t>
                </a:r>
                <a14:m>
                  <m:oMath xmlns:m="http://schemas.openxmlformats.org/officeDocument/2006/math">
                    <m:r>
                      <a:rPr lang="en-US" sz="2400" i="1" dirty="0"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9! = 362,880 states</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15-puzzle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16! ~ 2.092 x 10</a:t>
                </a:r>
                <a:r>
                  <a:rPr lang="en-US" sz="2400" baseline="30000" dirty="0">
                    <a:latin typeface="Times New Roman" panose="02020603050405020304" pitchFamily="18" charset="0"/>
                    <a:cs typeface="Times New Roman" panose="02020603050405020304" pitchFamily="18" charset="0"/>
                  </a:rPr>
                  <a:t>13</a:t>
                </a:r>
                <a:r>
                  <a:rPr lang="en-US" sz="2400" dirty="0">
                    <a:latin typeface="Times New Roman" panose="02020603050405020304" pitchFamily="18" charset="0"/>
                    <a:cs typeface="Times New Roman" panose="02020603050405020304" pitchFamily="18" charset="0"/>
                  </a:rPr>
                  <a:t> states </a:t>
                </a:r>
              </a:p>
              <a:p>
                <a:pPr marL="457200" indent="-457200">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24-puzzle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25! ~  1.551 x10</a:t>
                </a:r>
                <a:r>
                  <a:rPr lang="en-US" sz="2400" baseline="30000" dirty="0">
                    <a:latin typeface="Times New Roman" panose="02020603050405020304" pitchFamily="18" charset="0"/>
                    <a:cs typeface="Times New Roman" panose="02020603050405020304" pitchFamily="18" charset="0"/>
                  </a:rPr>
                  <a:t>25</a:t>
                </a:r>
                <a:r>
                  <a:rPr lang="en-US" sz="2400" dirty="0">
                    <a:latin typeface="Times New Roman" panose="02020603050405020304" pitchFamily="18" charset="0"/>
                    <a:cs typeface="Times New Roman" panose="02020603050405020304" pitchFamily="18" charset="0"/>
                  </a:rPr>
                  <a:t> states </a:t>
                </a:r>
              </a:p>
              <a:p>
                <a:pPr>
                  <a:spcAft>
                    <a:spcPts val="1200"/>
                  </a:spcAft>
                </a:pPr>
                <a:r>
                  <a:rPr lang="en-US" sz="2400" dirty="0">
                    <a:latin typeface="Times New Roman" panose="02020603050405020304" pitchFamily="18" charset="0"/>
                    <a:cs typeface="Times New Roman" panose="02020603050405020304" pitchFamily="18" charset="0"/>
                  </a:rPr>
                  <a:t>But only half of these states are reachable from any given state</a:t>
                </a:r>
              </a:p>
              <a:p>
                <a:pPr>
                  <a:spcAft>
                    <a:spcPts val="1200"/>
                  </a:spcAft>
                </a:pPr>
                <a:r>
                  <a:rPr lang="en-US" sz="2400" dirty="0">
                    <a:latin typeface="Times New Roman" panose="02020603050405020304" pitchFamily="18" charset="0"/>
                    <a:cs typeface="Times New Roman" panose="02020603050405020304" pitchFamily="18" charset="0"/>
                  </a:rPr>
                  <a:t>(but you may not know that in advance)</a:t>
                </a:r>
              </a:p>
              <a:p>
                <a:endParaRPr lang="en-US" sz="2400" dirty="0"/>
              </a:p>
            </p:txBody>
          </p:sp>
        </mc:Choice>
        <mc:Fallback xmlns="">
          <p:sp>
            <p:nvSpPr>
              <p:cNvPr id="3" name="Rectangle 2">
                <a:extLst>
                  <a:ext uri="{FF2B5EF4-FFF2-40B4-BE49-F238E27FC236}">
                    <a16:creationId xmlns:a16="http://schemas.microsoft.com/office/drawing/2014/main" id="{8E15CC8D-3D80-4F90-97A3-F1B3FC294ED4}"/>
                  </a:ext>
                </a:extLst>
              </p:cNvPr>
              <p:cNvSpPr>
                <a:spLocks noRot="1" noChangeAspect="1" noMove="1" noResize="1" noEditPoints="1" noAdjustHandles="1" noChangeArrowheads="1" noChangeShapeType="1" noTextEdit="1"/>
              </p:cNvSpPr>
              <p:nvPr/>
            </p:nvSpPr>
            <p:spPr>
              <a:xfrm>
                <a:off x="1669109" y="1717412"/>
                <a:ext cx="8113987" cy="3600986"/>
              </a:xfrm>
              <a:prstGeom prst="rect">
                <a:avLst/>
              </a:prstGeom>
              <a:blipFill>
                <a:blip r:embed="rId2"/>
                <a:stretch>
                  <a:fillRect l="-1202" t="-1356"/>
                </a:stretch>
              </a:blipFill>
            </p:spPr>
            <p:txBody>
              <a:bodyPr/>
              <a:lstStyle/>
              <a:p>
                <a:r>
                  <a:rPr lang="en-US">
                    <a:noFill/>
                  </a:rPr>
                  <a:t> </a:t>
                </a:r>
              </a:p>
            </p:txBody>
          </p:sp>
        </mc:Fallback>
      </mc:AlternateContent>
    </p:spTree>
    <p:extLst>
      <p:ext uri="{BB962C8B-B14F-4D97-AF65-F5344CB8AC3E}">
        <p14:creationId xmlns:p14="http://schemas.microsoft.com/office/powerpoint/2010/main" val="6500525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B8BE8FBB-C5CF-45C2-A18F-5A7FB204ADCC}"/>
              </a:ext>
            </a:extLst>
          </p:cNvPr>
          <p:cNvSpPr>
            <a:spLocks noGrp="1"/>
          </p:cNvSpPr>
          <p:nvPr>
            <p:ph type="sldNum" sz="quarter" idx="12"/>
          </p:nvPr>
        </p:nvSpPr>
        <p:spPr/>
        <p:txBody>
          <a:bodyPr/>
          <a:lstStyle/>
          <a:p>
            <a:fld id="{C68FE3A4-85ED-4F82-8472-1AB8CB2F9107}" type="slidenum">
              <a:rPr lang="en-US" altLang="en-US"/>
              <a:pPr/>
              <a:t>65</a:t>
            </a:fld>
            <a:endParaRPr lang="en-US" altLang="en-US"/>
          </a:p>
        </p:txBody>
      </p:sp>
      <p:sp>
        <p:nvSpPr>
          <p:cNvPr id="17410" name="Rectangle 2">
            <a:extLst>
              <a:ext uri="{FF2B5EF4-FFF2-40B4-BE49-F238E27FC236}">
                <a16:creationId xmlns:a16="http://schemas.microsoft.com/office/drawing/2014/main" id="{0A0680F0-BAF8-4A38-AA7B-AA2D2772E44F}"/>
              </a:ext>
            </a:extLst>
          </p:cNvPr>
          <p:cNvSpPr>
            <a:spLocks noGrp="1" noChangeArrowheads="1"/>
          </p:cNvSpPr>
          <p:nvPr>
            <p:ph type="title"/>
          </p:nvPr>
        </p:nvSpPr>
        <p:spPr>
          <a:xfrm>
            <a:off x="1247503" y="136525"/>
            <a:ext cx="7234646" cy="1325563"/>
          </a:xfrm>
        </p:spPr>
        <p:txBody>
          <a:bodyPr>
            <a:normAutofit/>
          </a:bodyPr>
          <a:lstStyle/>
          <a:p>
            <a:r>
              <a:rPr lang="en-US" altLang="en-US" sz="3200" dirty="0">
                <a:latin typeface="Times New Roman" panose="02020603050405020304" pitchFamily="18" charset="0"/>
                <a:cs typeface="Times New Roman" panose="02020603050405020304" pitchFamily="18" charset="0"/>
              </a:rPr>
              <a:t>Example: The 8-puzzle</a:t>
            </a:r>
          </a:p>
        </p:txBody>
      </p:sp>
      <p:sp>
        <p:nvSpPr>
          <p:cNvPr id="17413" name="Rectangle 5">
            <a:extLst>
              <a:ext uri="{FF2B5EF4-FFF2-40B4-BE49-F238E27FC236}">
                <a16:creationId xmlns:a16="http://schemas.microsoft.com/office/drawing/2014/main" id="{E5197DB3-BF3C-40E9-A83A-96124452024A}"/>
              </a:ext>
            </a:extLst>
          </p:cNvPr>
          <p:cNvSpPr>
            <a:spLocks noGrp="1" noChangeArrowheads="1"/>
          </p:cNvSpPr>
          <p:nvPr>
            <p:ph type="body" idx="1"/>
          </p:nvPr>
        </p:nvSpPr>
        <p:spPr>
          <a:xfrm>
            <a:off x="1643743" y="3016660"/>
            <a:ext cx="9116961" cy="3704815"/>
          </a:xfrm>
          <a:noFill/>
          <a:ln/>
        </p:spPr>
        <p:txBody>
          <a:bodyPr>
            <a:normAutofit/>
          </a:bodyPr>
          <a:lstStyle/>
          <a:p>
            <a:pPr>
              <a:lnSpc>
                <a:spcPct val="80000"/>
              </a:lnSpc>
            </a:pPr>
            <a:endParaRPr lang="en-US" altLang="en-US" dirty="0"/>
          </a:p>
          <a:p>
            <a:pPr marL="0" indent="0">
              <a:lnSpc>
                <a:spcPct val="80000"/>
              </a:lnSpc>
              <a:buNone/>
            </a:pPr>
            <a:endParaRPr lang="en-US" altLang="en-US" dirty="0">
              <a:solidFill>
                <a:srgbClr val="CC0099"/>
              </a:solidFill>
            </a:endParaRPr>
          </a:p>
          <a:p>
            <a:pPr>
              <a:lnSpc>
                <a:spcPct val="80000"/>
              </a:lnSpc>
            </a:pPr>
            <a:r>
              <a:rPr lang="en-US" altLang="en-US" u="sng" dirty="0">
                <a:solidFill>
                  <a:srgbClr val="CC0099"/>
                </a:solidFill>
              </a:rPr>
              <a:t>states?</a:t>
            </a:r>
            <a:r>
              <a:rPr lang="en-US" altLang="en-US" dirty="0">
                <a:solidFill>
                  <a:srgbClr val="CC0099"/>
                </a:solidFill>
              </a:rPr>
              <a:t> </a:t>
            </a:r>
            <a:r>
              <a:rPr lang="en-US" altLang="en-US" dirty="0"/>
              <a:t>locations of tiles </a:t>
            </a:r>
            <a:endParaRPr lang="en-US" altLang="en-US" u="sng" dirty="0">
              <a:solidFill>
                <a:srgbClr val="CC0099"/>
              </a:solidFill>
            </a:endParaRPr>
          </a:p>
          <a:p>
            <a:pPr>
              <a:lnSpc>
                <a:spcPct val="80000"/>
              </a:lnSpc>
            </a:pPr>
            <a:r>
              <a:rPr lang="en-US" altLang="en-US" u="sng" dirty="0">
                <a:solidFill>
                  <a:srgbClr val="CC0099"/>
                </a:solidFill>
              </a:rPr>
              <a:t>actions?</a:t>
            </a:r>
            <a:r>
              <a:rPr lang="en-US" altLang="en-US" dirty="0">
                <a:solidFill>
                  <a:srgbClr val="CC0099"/>
                </a:solidFill>
              </a:rPr>
              <a:t> </a:t>
            </a:r>
            <a:r>
              <a:rPr lang="en-US" altLang="en-US" dirty="0"/>
              <a:t>move blank left, right, up, down </a:t>
            </a:r>
            <a:endParaRPr lang="en-US" altLang="en-US" u="sng" dirty="0">
              <a:solidFill>
                <a:srgbClr val="CC0099"/>
              </a:solidFill>
            </a:endParaRPr>
          </a:p>
          <a:p>
            <a:pPr>
              <a:lnSpc>
                <a:spcPct val="80000"/>
              </a:lnSpc>
            </a:pPr>
            <a:r>
              <a:rPr lang="en-US" altLang="en-US" u="sng" dirty="0">
                <a:solidFill>
                  <a:srgbClr val="CC0099"/>
                </a:solidFill>
              </a:rPr>
              <a:t>goal test?</a:t>
            </a:r>
            <a:r>
              <a:rPr lang="en-US" altLang="en-US" dirty="0">
                <a:solidFill>
                  <a:srgbClr val="CC0099"/>
                </a:solidFill>
              </a:rPr>
              <a:t> </a:t>
            </a:r>
            <a:r>
              <a:rPr lang="en-US" altLang="en-US" dirty="0"/>
              <a:t>= goal state (given)</a:t>
            </a:r>
            <a:endParaRPr lang="en-US" altLang="en-US" u="sng" dirty="0">
              <a:solidFill>
                <a:srgbClr val="CC0099"/>
              </a:solidFill>
            </a:endParaRPr>
          </a:p>
          <a:p>
            <a:pPr>
              <a:lnSpc>
                <a:spcPct val="80000"/>
              </a:lnSpc>
            </a:pPr>
            <a:r>
              <a:rPr lang="en-US" altLang="en-US" u="sng" dirty="0">
                <a:solidFill>
                  <a:srgbClr val="CC0099"/>
                </a:solidFill>
              </a:rPr>
              <a:t>path cost? </a:t>
            </a:r>
            <a:r>
              <a:rPr lang="en-US" altLang="en-US" dirty="0"/>
              <a:t>1 per move</a:t>
            </a:r>
          </a:p>
          <a:p>
            <a:pPr marL="0" indent="0">
              <a:lnSpc>
                <a:spcPct val="80000"/>
              </a:lnSpc>
              <a:buNone/>
            </a:pPr>
            <a:endParaRPr lang="en-US" altLang="en-US" sz="800" dirty="0"/>
          </a:p>
          <a:p>
            <a:pPr>
              <a:lnSpc>
                <a:spcPct val="80000"/>
              </a:lnSpc>
              <a:buFont typeface="Wingdings" panose="05000000000000000000" pitchFamily="2" charset="2"/>
              <a:buNone/>
            </a:pPr>
            <a:r>
              <a:rPr lang="en-US" altLang="en-US" sz="2400" dirty="0"/>
              <a:t>[Note: optimal solution of </a:t>
            </a:r>
            <a:r>
              <a:rPr lang="en-US" altLang="en-US" sz="2400" i="1" dirty="0"/>
              <a:t>n</a:t>
            </a:r>
            <a:r>
              <a:rPr lang="en-US" altLang="en-US" sz="2400" dirty="0"/>
              <a:t>-Puzzle family is NP-hard]</a:t>
            </a:r>
            <a:endParaRPr lang="en-US" altLang="en-US" u="sng" dirty="0">
              <a:solidFill>
                <a:srgbClr val="CC0099"/>
              </a:solidFill>
            </a:endParaRPr>
          </a:p>
        </p:txBody>
      </p:sp>
      <p:pic>
        <p:nvPicPr>
          <p:cNvPr id="17414" name="Picture 6" descr="8puzzle">
            <a:extLst>
              <a:ext uri="{FF2B5EF4-FFF2-40B4-BE49-F238E27FC236}">
                <a16:creationId xmlns:a16="http://schemas.microsoft.com/office/drawing/2014/main" id="{8EA09F44-3B68-4BDA-A1A7-A0AFCEBF99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2105" y="1119266"/>
            <a:ext cx="5462230" cy="2773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12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66FF20-C805-4982-A982-379BB262ADB3}"/>
              </a:ext>
            </a:extLst>
          </p:cNvPr>
          <p:cNvSpPr txBox="1"/>
          <p:nvPr/>
        </p:nvSpPr>
        <p:spPr>
          <a:xfrm>
            <a:off x="1678674" y="475868"/>
            <a:ext cx="9127727" cy="6382132"/>
          </a:xfrm>
          <a:prstGeom prst="rect">
            <a:avLst/>
          </a:prstGeom>
          <a:noFill/>
        </p:spPr>
        <p:txBody>
          <a:bodyPr wrap="square">
            <a:spAutoFit/>
          </a:bodyPr>
          <a:lstStyle/>
          <a:p>
            <a:pPr marL="0" marR="0">
              <a:lnSpc>
                <a:spcPct val="107000"/>
              </a:lnSpc>
              <a:spcBef>
                <a:spcPts val="0"/>
              </a:spcBef>
              <a:spcAft>
                <a:spcPts val="800"/>
              </a:spcAft>
            </a:pPr>
            <a:r>
              <a:rPr lang="en-US" sz="2800" b="1" dirty="0">
                <a:effectLst/>
                <a:latin typeface="Times New Roman" panose="02020603050405020304" pitchFamily="18" charset="0"/>
                <a:ea typeface="DengXian" panose="02010600030101010101" pitchFamily="2" charset="-122"/>
                <a:cs typeface="Times New Roman" panose="02020603050405020304" pitchFamily="18" charset="0"/>
              </a:rPr>
              <a:t>INVERSION NUMBER </a:t>
            </a:r>
          </a:p>
          <a:p>
            <a:pPr marL="342900" indent="-342900">
              <a:lnSpc>
                <a:spcPct val="107000"/>
              </a:lnSpc>
              <a:spcAft>
                <a:spcPts val="8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An inversion in a permutation is a pair of numbers such that the larger number appears to the left of the smaller one in the permutation. </a:t>
            </a:r>
          </a:p>
          <a:p>
            <a:pPr marL="342900" indent="-342900">
              <a:lnSpc>
                <a:spcPct val="107000"/>
              </a:lnSpc>
              <a:spcAft>
                <a:spcPts val="800"/>
              </a:spcAft>
              <a:buFont typeface="Arial" panose="020B0604020202020204" pitchFamily="34" charset="0"/>
              <a:buChar char="•"/>
            </a:pPr>
            <a:r>
              <a:rPr lang="en-US" sz="2400" dirty="0">
                <a:latin typeface="Times New Roman" panose="02020603050405020304" pitchFamily="18" charset="0"/>
                <a:ea typeface="DengXian" panose="02010600030101010101" pitchFamily="2" charset="-122"/>
                <a:cs typeface="Times New Roman" panose="02020603050405020304" pitchFamily="18" charset="0"/>
              </a:rPr>
              <a:t>For example, in n-puzzle, </a:t>
            </a:r>
            <a:r>
              <a:rPr lang="en-US" sz="2400" dirty="0">
                <a:latin typeface="Times New Roman" panose="02020603050405020304" pitchFamily="18" charset="0"/>
                <a:cs typeface="Times New Roman" panose="02020603050405020304" pitchFamily="18" charset="0"/>
              </a:rPr>
              <a:t> (a</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j</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is an</a:t>
            </a:r>
            <a:r>
              <a:rPr lang="en-US" sz="2400" dirty="0">
                <a:solidFill>
                  <a:srgbClr val="0000FF"/>
                </a:solidFill>
                <a:latin typeface="Times New Roman" panose="02020603050405020304" pitchFamily="18" charset="0"/>
                <a:cs typeface="Times New Roman" panose="02020603050405020304" pitchFamily="18" charset="0"/>
              </a:rPr>
              <a:t> inversion </a:t>
            </a:r>
            <a:r>
              <a:rPr lang="en-US" sz="2400" dirty="0">
                <a:latin typeface="Times New Roman" panose="02020603050405020304" pitchFamily="18" charset="0"/>
                <a:cs typeface="Times New Roman" panose="02020603050405020304" pitchFamily="18" charset="0"/>
              </a:rPr>
              <a:t>if neither tile a</a:t>
            </a:r>
            <a:r>
              <a:rPr lang="en-US" sz="2400" baseline="-25000" dirty="0">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 nor tile </a:t>
            </a:r>
            <a:r>
              <a:rPr lang="en-US" sz="2400" dirty="0" err="1">
                <a:latin typeface="Times New Roman" panose="02020603050405020304" pitchFamily="18" charset="0"/>
                <a:cs typeface="Times New Roman" panose="02020603050405020304" pitchFamily="18" charset="0"/>
              </a:rPr>
              <a:t>a</a:t>
            </a:r>
            <a:r>
              <a:rPr lang="en-US" sz="2400" baseline="-25000" dirty="0" err="1">
                <a:latin typeface="Times New Roman" panose="02020603050405020304" pitchFamily="18" charset="0"/>
                <a:cs typeface="Times New Roman" panose="02020603050405020304" pitchFamily="18" charset="0"/>
              </a:rPr>
              <a:t>j</a:t>
            </a:r>
            <a:r>
              <a:rPr lang="en-US" sz="2400" dirty="0">
                <a:latin typeface="Times New Roman" panose="02020603050405020304" pitchFamily="18" charset="0"/>
                <a:cs typeface="Times New Roman" panose="02020603050405020304" pitchFamily="18" charset="0"/>
              </a:rPr>
              <a:t> is blank when </a:t>
            </a:r>
            <a:r>
              <a:rPr lang="en-US" sz="2400" dirty="0">
                <a:solidFill>
                  <a:srgbClr val="0000FF"/>
                </a:solidFill>
                <a:latin typeface="Times New Roman" panose="02020603050405020304" pitchFamily="18" charset="0"/>
                <a:cs typeface="Times New Roman" panose="02020603050405020304" pitchFamily="18" charset="0"/>
              </a:rPr>
              <a:t>their locations </a:t>
            </a:r>
            <a:r>
              <a:rPr lang="en-US" sz="2400" dirty="0" err="1">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&lt; j, their face values s a</a:t>
            </a:r>
            <a:r>
              <a:rPr lang="en-US" sz="2400" baseline="-25000" dirty="0">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&gt; </a:t>
            </a:r>
            <a:r>
              <a:rPr lang="en-US" sz="2400" dirty="0" err="1">
                <a:solidFill>
                  <a:srgbClr val="0000FF"/>
                </a:solidFill>
                <a:latin typeface="Times New Roman" panose="02020603050405020304" pitchFamily="18" charset="0"/>
                <a:cs typeface="Times New Roman" panose="02020603050405020304" pitchFamily="18" charset="0"/>
              </a:rPr>
              <a:t>a</a:t>
            </a:r>
            <a:r>
              <a:rPr lang="en-US" sz="2400" baseline="-25000" dirty="0" err="1">
                <a:solidFill>
                  <a:srgbClr val="0000FF"/>
                </a:solidFill>
                <a:latin typeface="Times New Roman" panose="02020603050405020304" pitchFamily="18" charset="0"/>
                <a:cs typeface="Times New Roman" panose="02020603050405020304" pitchFamily="18" charset="0"/>
              </a:rPr>
              <a:t>j</a:t>
            </a:r>
            <a:r>
              <a:rPr lang="en-US" sz="2400" dirty="0">
                <a:solidFill>
                  <a:srgbClr val="0000FF"/>
                </a:solidFill>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The inversion number of a permutation is the total number of inversions. </a:t>
            </a:r>
          </a:p>
          <a:p>
            <a:pPr marR="0">
              <a:lnSpc>
                <a:spcPct val="107000"/>
              </a:lnSpc>
              <a:spcBef>
                <a:spcPts val="0"/>
              </a:spcBef>
              <a:spcAft>
                <a:spcPts val="800"/>
              </a:spcAft>
            </a:pPr>
            <a:endParaRPr lang="en-US" sz="2400" dirty="0">
              <a:latin typeface="Times New Roman" panose="02020603050405020304" pitchFamily="18" charset="0"/>
              <a:ea typeface="DengXian" panose="02010600030101010101" pitchFamily="2" charset="-122"/>
              <a:cs typeface="Times New Roman" panose="02020603050405020304" pitchFamily="18" charset="0"/>
            </a:endParaRPr>
          </a:p>
          <a:p>
            <a:pPr marR="0">
              <a:lnSpc>
                <a:spcPct val="107000"/>
              </a:lnSpc>
              <a:spcBef>
                <a:spcPts val="0"/>
              </a:spcBef>
              <a:spcAft>
                <a:spcPts val="800"/>
              </a:spcAft>
            </a:pPr>
            <a:r>
              <a:rPr lang="en-US" sz="2400" dirty="0">
                <a:latin typeface="Times New Roman" panose="02020603050405020304" pitchFamily="18" charset="0"/>
                <a:ea typeface="DengXian" panose="02010600030101010101" pitchFamily="2" charset="-122"/>
                <a:cs typeface="Times New Roman" panose="02020603050405020304" pitchFamily="18" charset="0"/>
              </a:rPr>
              <a:t>Comments:</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One way to help calculate the inversion number is to look at each position in the permutation and count how many smaller numbers are to the right, and then add those numbers up. </a:t>
            </a: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Inversion number can be thought of as a measure of how “out of order” a permutation is. </a:t>
            </a:r>
          </a:p>
        </p:txBody>
      </p:sp>
    </p:spTree>
    <p:extLst>
      <p:ext uri="{BB962C8B-B14F-4D97-AF65-F5344CB8AC3E}">
        <p14:creationId xmlns:p14="http://schemas.microsoft.com/office/powerpoint/2010/main" val="15633949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89DA518-9A57-4EB1-9A7E-BFFCC1C6F944}"/>
              </a:ext>
            </a:extLst>
          </p:cNvPr>
          <p:cNvSpPr txBox="1"/>
          <p:nvPr/>
        </p:nvSpPr>
        <p:spPr>
          <a:xfrm>
            <a:off x="2555631" y="1001560"/>
            <a:ext cx="6623538" cy="5386090"/>
          </a:xfrm>
          <a:prstGeom prst="rect">
            <a:avLst/>
          </a:prstGeom>
          <a:noFill/>
        </p:spPr>
        <p:txBody>
          <a:bodyPr wrap="square">
            <a:spAutoFit/>
          </a:bodyPr>
          <a:lstStyle/>
          <a:p>
            <a:pPr marL="0" marR="0">
              <a:lnSpc>
                <a:spcPct val="107000"/>
              </a:lnSpc>
              <a:spcBef>
                <a:spcPts val="0"/>
              </a:spcBef>
              <a:spcAft>
                <a:spcPts val="8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Example:</a:t>
            </a:r>
          </a:p>
          <a:p>
            <a:pPr marL="0" marR="0">
              <a:spcBef>
                <a:spcPts val="0"/>
              </a:spcBef>
              <a:spcAft>
                <a:spcPts val="6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1 2 3 4 5 6</a:t>
            </a:r>
          </a:p>
          <a:p>
            <a:pPr marL="0" marR="0">
              <a:spcBef>
                <a:spcPts val="0"/>
              </a:spcBef>
              <a:spcAft>
                <a:spcPts val="6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4 6 2 5 1 3</a:t>
            </a:r>
          </a:p>
          <a:p>
            <a:pPr marL="0" marR="0">
              <a:lnSpc>
                <a:spcPct val="107000"/>
              </a:lnSpc>
              <a:spcBef>
                <a:spcPts val="0"/>
              </a:spcBef>
              <a:spcAft>
                <a:spcPts val="18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Inversion number: 3 + 4 + 1 + 2 + 0 + 0 = 10</a:t>
            </a:r>
          </a:p>
          <a:p>
            <a:pPr marL="0" marR="0">
              <a:spcBef>
                <a:spcPts val="0"/>
              </a:spcBef>
              <a:spcAft>
                <a:spcPts val="6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1 2 3 4 5 6</a:t>
            </a:r>
          </a:p>
          <a:p>
            <a:pPr marL="0" marR="0">
              <a:spcBef>
                <a:spcPts val="0"/>
              </a:spcBef>
              <a:spcAft>
                <a:spcPts val="600"/>
              </a:spcAft>
            </a:pP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		4 2 1 6 5 3</a:t>
            </a:r>
          </a:p>
          <a:p>
            <a:pPr marL="0" marR="0">
              <a:lnSpc>
                <a:spcPct val="107000"/>
              </a:lnSpc>
              <a:spcBef>
                <a:spcPts val="0"/>
              </a:spcBef>
              <a:spcAft>
                <a:spcPts val="1800"/>
              </a:spcAft>
            </a:pPr>
            <a:r>
              <a:rPr lang="en-US" sz="2400"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Inversion number: 3 + 1 + 0 + 2 + 1 + 0 = 7</a:t>
            </a:r>
            <a:endParaRPr lang="en-US" sz="2400" dirty="0">
              <a:solidFill>
                <a:srgbClr val="0000FF"/>
              </a:solidFill>
              <a:latin typeface="Times New Roman" panose="02020603050405020304" pitchFamily="18" charset="0"/>
              <a:ea typeface="DengXian" panose="02010600030101010101" pitchFamily="2" charset="-122"/>
              <a:cs typeface="Times New Roman" panose="02020603050405020304" pitchFamily="18" charset="0"/>
            </a:endParaRPr>
          </a:p>
          <a:p>
            <a:pPr marL="0" marR="0">
              <a:spcBef>
                <a:spcPts val="0"/>
              </a:spcBef>
              <a:spcAft>
                <a:spcPts val="6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2400" dirty="0">
                <a:solidFill>
                  <a:srgbClr val="C00000"/>
                </a:solidFill>
                <a:effectLst/>
                <a:latin typeface="Times New Roman" panose="02020603050405020304" pitchFamily="18" charset="0"/>
                <a:ea typeface="DengXian" panose="02010600030101010101" pitchFamily="2" charset="-122"/>
                <a:cs typeface="Times New Roman" panose="02020603050405020304" pitchFamily="18" charset="0"/>
              </a:rPr>
              <a:t>4 2 1 6 5 3</a:t>
            </a:r>
          </a:p>
          <a:p>
            <a:pPr marL="0" marR="0">
              <a:spcBef>
                <a:spcPts val="0"/>
              </a:spcBef>
              <a:spcAft>
                <a:spcPts val="600"/>
              </a:spcAft>
            </a:pPr>
            <a:r>
              <a:rPr lang="en-US" sz="2400" dirty="0">
                <a:solidFill>
                  <a:srgbClr val="C00000"/>
                </a:solidFill>
                <a:effectLst/>
                <a:latin typeface="Times New Roman" panose="02020603050405020304" pitchFamily="18" charset="0"/>
                <a:ea typeface="DengXian" panose="02010600030101010101" pitchFamily="2" charset="-122"/>
                <a:cs typeface="Times New Roman" panose="02020603050405020304" pitchFamily="18" charset="0"/>
              </a:rPr>
              <a:t>		4 6 2 5 1 3</a:t>
            </a:r>
          </a:p>
          <a:p>
            <a:pPr marL="0" marR="0">
              <a:lnSpc>
                <a:spcPct val="107000"/>
              </a:lnSpc>
              <a:spcBef>
                <a:spcPts val="0"/>
              </a:spcBef>
              <a:spcAft>
                <a:spcPts val="800"/>
              </a:spcAft>
            </a:pPr>
            <a:r>
              <a:rPr lang="en-US" sz="2400" dirty="0">
                <a:solidFill>
                  <a:srgbClr val="C00000"/>
                </a:solidFill>
                <a:effectLst/>
                <a:latin typeface="Times New Roman" panose="02020603050405020304" pitchFamily="18" charset="0"/>
                <a:ea typeface="DengXian" panose="02010600030101010101" pitchFamily="2" charset="-122"/>
                <a:cs typeface="Times New Roman" panose="02020603050405020304" pitchFamily="18" charset="0"/>
              </a:rPr>
              <a:t>Inversion number: 0 + 2 + 0 + 1 + 0 + 0 = 3</a:t>
            </a:r>
          </a:p>
          <a:p>
            <a:pPr marL="0" marR="0">
              <a:lnSpc>
                <a:spcPct val="107000"/>
              </a:lnSpc>
              <a:spcBef>
                <a:spcPts val="0"/>
              </a:spcBef>
              <a:spcAft>
                <a:spcPts val="800"/>
              </a:spcAft>
            </a:pPr>
            <a:r>
              <a:rPr lang="en-US" sz="2400" dirty="0">
                <a:effectLst/>
                <a:latin typeface="Times New Roman" panose="02020603050405020304" pitchFamily="18" charset="0"/>
                <a:ea typeface="DengXian" panose="02010600030101010101" pitchFamily="2" charset="-122"/>
                <a:cs typeface="Times New Roman" panose="02020603050405020304" pitchFamily="18" charset="0"/>
              </a:rPr>
              <a:t>		</a:t>
            </a:r>
          </a:p>
        </p:txBody>
      </p:sp>
      <p:sp>
        <p:nvSpPr>
          <p:cNvPr id="2" name="TextBox 1">
            <a:extLst>
              <a:ext uri="{FF2B5EF4-FFF2-40B4-BE49-F238E27FC236}">
                <a16:creationId xmlns:a16="http://schemas.microsoft.com/office/drawing/2014/main" id="{9E6F6ACD-6950-4D43-8EC3-F2E5B71BA902}"/>
              </a:ext>
            </a:extLst>
          </p:cNvPr>
          <p:cNvSpPr txBox="1"/>
          <p:nvPr/>
        </p:nvSpPr>
        <p:spPr>
          <a:xfrm>
            <a:off x="9519138" y="1001560"/>
            <a:ext cx="1969477" cy="4616648"/>
          </a:xfrm>
          <a:prstGeom prst="rect">
            <a:avLst/>
          </a:prstGeom>
          <a:noFill/>
        </p:spPr>
        <p:txBody>
          <a:bodyPr wrap="square" rtlCol="0">
            <a:spAutoFit/>
          </a:bodyPr>
          <a:lstStyle/>
          <a:p>
            <a:pPr marL="0" marR="0">
              <a:spcBef>
                <a:spcPts val="0"/>
              </a:spcBef>
              <a:spcAft>
                <a:spcPts val="600"/>
              </a:spcAft>
            </a:pP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4</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6 </a:t>
            </a:r>
            <a:r>
              <a:rPr lang="en-US" sz="18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2 </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5 </a:t>
            </a:r>
            <a:r>
              <a:rPr lang="en-US" sz="18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1 3</a:t>
            </a:r>
          </a:p>
          <a:p>
            <a:pPr marL="0" marR="0">
              <a:spcBef>
                <a:spcPts val="0"/>
              </a:spcBef>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4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6</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2 5 1 3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4</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4 6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2</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5 </a:t>
            </a:r>
            <a:r>
              <a:rPr lang="en-US" sz="18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1</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1</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4 6 2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5</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FF0000"/>
                </a:solidFill>
                <a:effectLst/>
                <a:latin typeface="Times New Roman" panose="02020603050405020304" pitchFamily="18" charset="0"/>
                <a:ea typeface="DengXian" panose="02010600030101010101" pitchFamily="2" charset="-122"/>
                <a:cs typeface="Times New Roman" panose="02020603050405020304" pitchFamily="18" charset="0"/>
              </a:rPr>
              <a:t>1 3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2</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4 6 2 5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1</a:t>
            </a: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 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0</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4 6 2 5 1 </a:t>
            </a:r>
            <a:r>
              <a:rPr lang="en-US" sz="1800" b="1" dirty="0">
                <a:solidFill>
                  <a:srgbClr val="0000FF"/>
                </a:solidFill>
                <a:effectLst/>
                <a:latin typeface="Times New Roman" panose="02020603050405020304" pitchFamily="18" charset="0"/>
                <a:ea typeface="DengXian" panose="02010600030101010101" pitchFamily="2" charset="-122"/>
                <a:cs typeface="Times New Roman" panose="02020603050405020304" pitchFamily="18" charset="0"/>
              </a:rPr>
              <a:t>3</a:t>
            </a:r>
          </a:p>
          <a:p>
            <a:pPr>
              <a:spcAft>
                <a:spcPts val="600"/>
              </a:spcAft>
            </a:pPr>
            <a:r>
              <a:rPr lang="en-US" sz="1800" dirty="0">
                <a:effectLst/>
                <a:latin typeface="Times New Roman" panose="02020603050405020304" pitchFamily="18" charset="0"/>
                <a:ea typeface="DengXian" panose="02010600030101010101" pitchFamily="2" charset="-122"/>
                <a:cs typeface="Times New Roman" panose="02020603050405020304" pitchFamily="18" charset="0"/>
              </a:rPr>
              <a:t>1 2 3 4 5 6 = 0</a:t>
            </a:r>
          </a:p>
          <a:p>
            <a:pPr marL="0" marR="0">
              <a:spcBef>
                <a:spcPts val="0"/>
              </a:spcBef>
              <a:spcAft>
                <a:spcPts val="600"/>
              </a:spcAft>
            </a:pPr>
            <a:endParaRPr lang="en-US" sz="18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839724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2C49F-84C9-4A58-8B0A-2F9CF7C897E6}"/>
              </a:ext>
            </a:extLst>
          </p:cNvPr>
          <p:cNvSpPr txBox="1"/>
          <p:nvPr/>
        </p:nvSpPr>
        <p:spPr>
          <a:xfrm>
            <a:off x="1676399" y="1409961"/>
            <a:ext cx="9132278" cy="4950651"/>
          </a:xfrm>
          <a:prstGeom prst="rect">
            <a:avLst/>
          </a:prstGeom>
          <a:noFill/>
        </p:spPr>
        <p:txBody>
          <a:bodyPr wrap="square">
            <a:spAutoFit/>
          </a:bodyPr>
          <a:lstStyle/>
          <a:p>
            <a:pPr marL="0" marR="0" fontAlgn="base">
              <a:lnSpc>
                <a:spcPct val="107000"/>
              </a:lnSpc>
              <a:spcBef>
                <a:spcPts val="0"/>
              </a:spcBef>
              <a:spcAft>
                <a:spcPts val="750"/>
              </a:spcAft>
            </a:pP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a given grid of width N, </a:t>
            </a: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check whether </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 N*N – 1 puzzle is solvable or not by following below simple rules : </a:t>
            </a:r>
            <a:b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then puzzle instance is solvable if number of inversions is even in the input state.</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other cases</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not solvable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FC3CE445-72D0-4501-A5CC-1C27A9F64AA1}"/>
              </a:ext>
            </a:extLst>
          </p:cNvPr>
          <p:cNvSpPr txBox="1"/>
          <p:nvPr/>
        </p:nvSpPr>
        <p:spPr>
          <a:xfrm>
            <a:off x="1676399" y="497388"/>
            <a:ext cx="4419601" cy="584775"/>
          </a:xfrm>
          <a:prstGeom prst="rect">
            <a:avLst/>
          </a:prstGeom>
          <a:noFill/>
        </p:spPr>
        <p:txBody>
          <a:bodyPr wrap="square" rtlCol="0">
            <a:spAutoFit/>
          </a:bodyPr>
          <a:lstStyle/>
          <a:p>
            <a:r>
              <a:rPr lang="en-US" sz="3200" dirty="0"/>
              <a:t>Puzzle Solvability</a:t>
            </a:r>
          </a:p>
        </p:txBody>
      </p:sp>
    </p:spTree>
    <p:extLst>
      <p:ext uri="{BB962C8B-B14F-4D97-AF65-F5344CB8AC3E}">
        <p14:creationId xmlns:p14="http://schemas.microsoft.com/office/powerpoint/2010/main" val="118140393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3EE7BA-FDDE-4B2E-9FDF-BC166184764B}"/>
              </a:ext>
            </a:extLst>
          </p:cNvPr>
          <p:cNvSpPr>
            <a:spLocks noChangeArrowheads="1"/>
          </p:cNvSpPr>
          <p:nvPr/>
        </p:nvSpPr>
        <p:spPr bwMode="auto">
          <a:xfrm>
            <a:off x="1477107" y="395493"/>
            <a:ext cx="9179169" cy="6067015"/>
          </a:xfrm>
          <a:prstGeom prst="rect">
            <a:avLst/>
          </a:prstGeom>
          <a:solidFill>
            <a:schemeClr val="bg1"/>
          </a:solidFill>
          <a:ln>
            <a:noFill/>
          </a:ln>
          <a:effectLst/>
        </p:spPr>
        <p:txBody>
          <a:bodyPr vert="horz" wrap="square" lIns="0" tIns="0" rIns="0" bIns="952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32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Solvable</a:t>
            </a:r>
            <a:r>
              <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b="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Time Complexity : O(n</a:t>
            </a:r>
            <a:r>
              <a:rPr kumimoji="0" lang="en-US" altLang="en-US" sz="2400" i="0" u="none" strike="noStrike" cap="none" normalizeH="0" baseline="30000" dirty="0">
                <a:ln>
                  <a:noFill/>
                </a:ln>
                <a:solidFill>
                  <a:srgbClr val="000000"/>
                </a:solidFill>
                <a:effectLst/>
                <a:latin typeface="Times New Roman" panose="02020603050405020304" pitchFamily="18" charset="0"/>
                <a:ea typeface="var(--font-din)" charset="0"/>
                <a:cs typeface="Times New Roman" panose="02020603050405020304" pitchFamily="18" charset="0"/>
              </a:rPr>
              <a:t>2</a:t>
            </a: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a:t>
            </a:r>
            <a:endParaRPr kumimoji="0" lang="en-US" altLang="en-US" sz="24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Space Complexity: O(n)</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How does this works?</a:t>
            </a:r>
            <a:b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b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Fact 1:    For </a:t>
            </a:r>
            <a:r>
              <a:rPr kumimoji="0" lang="en-US" altLang="en-US" sz="2400" i="0" u="none" strike="noStrike" cap="none" normalizeH="0" baseline="0" dirty="0">
                <a:ln>
                  <a:noFill/>
                </a:ln>
                <a:solidFill>
                  <a:srgbClr val="0000FF"/>
                </a:solidFill>
                <a:effectLst/>
                <a:latin typeface="Times New Roman" panose="02020603050405020304" pitchFamily="18" charset="0"/>
                <a:ea typeface="var(--font-din)" charset="0"/>
                <a:cs typeface="Times New Roman" panose="02020603050405020304" pitchFamily="18" charset="0"/>
              </a:rPr>
              <a:t>a grid of odd width</a:t>
            </a: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 all legal moves preserve the polarity </a:t>
            </a:r>
          </a:p>
          <a:p>
            <a:pPr marL="0" marR="0" lvl="0" indent="0" algn="l" defTabSz="914400" rtl="0" eaLnBrk="0" fontAlgn="base" latinLnBrk="0" hangingPunct="0">
              <a:lnSpc>
                <a:spcPct val="100000"/>
              </a:lnSpc>
              <a:spcBef>
                <a:spcPct val="0"/>
              </a:spcBef>
              <a:spcAft>
                <a:spcPts val="1200"/>
              </a:spcAft>
              <a:buClrTx/>
              <a:buSzTx/>
              <a:buFontTx/>
              <a:buNone/>
              <a:tabLst>
                <a:tab pos="457200" algn="l"/>
              </a:tabLst>
            </a:pPr>
            <a:r>
              <a:rPr lang="en-US" altLang="en-US" sz="2400" dirty="0">
                <a:solidFill>
                  <a:srgbClr val="000000"/>
                </a:solidFill>
                <a:latin typeface="Times New Roman" panose="02020603050405020304" pitchFamily="18" charset="0"/>
                <a:ea typeface="var(--font-din)" charset="0"/>
                <a:cs typeface="Times New Roman" panose="02020603050405020304" pitchFamily="18" charset="0"/>
              </a:rPr>
              <a:t>               </a:t>
            </a: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(even or odd) of the number of inversions.</a:t>
            </a:r>
            <a:b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br>
            <a:r>
              <a:rPr kumimoji="0" lang="en-US" altLang="en-US" sz="240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Proof of Fact 1 </a:t>
            </a:r>
            <a:endParaRPr kumimoji="0" lang="en-US" altLang="en-US" sz="2400" i="0" u="none" strike="noStrike" cap="none" normalizeH="0" baseline="0" dirty="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l" defTabSz="914400" rtl="0" eaLnBrk="0" fontAlgn="base" latinLnBrk="0" hangingPunct="0">
              <a:spcBef>
                <a:spcPct val="0"/>
              </a:spcBef>
              <a:spcAft>
                <a:spcPts val="1200"/>
              </a:spcAft>
              <a:buClrTx/>
              <a:buSzTx/>
              <a:buFont typeface="Arial" panose="020B0604020202020204" pitchFamily="34" charset="0"/>
              <a:buChar char="•"/>
              <a:tabLst>
                <a:tab pos="457200" algn="l"/>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var(--font-din)" charset="0"/>
                <a:cs typeface="Times New Roman" panose="02020603050405020304" pitchFamily="18" charset="0"/>
              </a:rPr>
              <a:t>Moving a tile along the row (left or right) doesn’t change the number of inversions, and therefore doesn’t change its polarity.</a:t>
            </a:r>
          </a:p>
          <a:p>
            <a:pPr marL="342900" indent="-342900">
              <a:spcAft>
                <a:spcPts val="1200"/>
              </a:spcAft>
              <a:buFont typeface="Arial" panose="020B0604020202020204" pitchFamily="34" charset="0"/>
              <a:buChar char="•"/>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Moving a tile along the column (up or down) can change the number of inversions. The tile moves past an even number of other tiles (N – 1). So move either increases/decreases inversion count by 2, or keeps the inversion count same.</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67069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0FAEFD1-96E1-4640-88E4-77CAE287D30A}"/>
              </a:ext>
            </a:extLst>
          </p:cNvPr>
          <p:cNvSpPr>
            <a:spLocks noGrp="1"/>
          </p:cNvSpPr>
          <p:nvPr>
            <p:ph type="sldNum" sz="quarter" idx="12"/>
          </p:nvPr>
        </p:nvSpPr>
        <p:spPr/>
        <p:txBody>
          <a:bodyPr/>
          <a:lstStyle/>
          <a:p>
            <a:fld id="{ACD178BE-1AEC-4B67-A89C-4BFFD059E493}" type="slidenum">
              <a:rPr lang="en-US" altLang="en-US"/>
              <a:pPr/>
              <a:t>7</a:t>
            </a:fld>
            <a:endParaRPr lang="en-US" altLang="en-US"/>
          </a:p>
        </p:txBody>
      </p:sp>
      <p:sp>
        <p:nvSpPr>
          <p:cNvPr id="7170" name="Rectangle 2">
            <a:extLst>
              <a:ext uri="{FF2B5EF4-FFF2-40B4-BE49-F238E27FC236}">
                <a16:creationId xmlns:a16="http://schemas.microsoft.com/office/drawing/2014/main" id="{B3AB4474-C160-4178-B693-594EE11DDBC8}"/>
              </a:ext>
            </a:extLst>
          </p:cNvPr>
          <p:cNvSpPr>
            <a:spLocks noGrp="1" noChangeArrowheads="1"/>
          </p:cNvSpPr>
          <p:nvPr>
            <p:ph type="title"/>
          </p:nvPr>
        </p:nvSpPr>
        <p:spPr>
          <a:xfrm>
            <a:off x="1135626" y="0"/>
            <a:ext cx="9279193" cy="960438"/>
          </a:xfrm>
        </p:spPr>
        <p:txBody>
          <a:bodyPr>
            <a:normAutofit/>
          </a:bodyPr>
          <a:lstStyle/>
          <a:p>
            <a:r>
              <a:rPr lang="en-US" altLang="en-US" sz="3200" dirty="0">
                <a:latin typeface="+mn-lt"/>
              </a:rPr>
              <a:t>Example: Fig 3.2 A simple road map of part of Romania</a:t>
            </a:r>
          </a:p>
        </p:txBody>
      </p:sp>
      <p:pic>
        <p:nvPicPr>
          <p:cNvPr id="7172" name="Picture 4" descr="romania-distances">
            <a:extLst>
              <a:ext uri="{FF2B5EF4-FFF2-40B4-BE49-F238E27FC236}">
                <a16:creationId xmlns:a16="http://schemas.microsoft.com/office/drawing/2014/main" id="{BA33C322-9387-427C-9F1B-A30D4758972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35626" y="1202891"/>
            <a:ext cx="9527457" cy="54126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Image result for smiley face images">
            <a:extLst>
              <a:ext uri="{FF2B5EF4-FFF2-40B4-BE49-F238E27FC236}">
                <a16:creationId xmlns:a16="http://schemas.microsoft.com/office/drawing/2014/main" id="{283B9522-C769-4A41-A14D-06A679A056A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901562">
            <a:off x="821450" y="980401"/>
            <a:ext cx="628351" cy="44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371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2B6601C6-E980-4465-93EE-ABCA43EE60C0}"/>
                  </a:ext>
                </a:extLst>
              </p:cNvPr>
              <p:cNvSpPr/>
              <p:nvPr/>
            </p:nvSpPr>
            <p:spPr>
              <a:xfrm>
                <a:off x="1301926" y="1165151"/>
                <a:ext cx="9189093" cy="4847481"/>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Proposition: (N mod 2) is invariant under any legal move of the  	  	           empty tile</a:t>
                </a:r>
              </a:p>
              <a:p>
                <a:endParaRPr lang="en-US" sz="2600" dirty="0">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Arial" panose="020B0604020202020204" pitchFamily="34" charset="0"/>
                  <a:buChar char="•"/>
                </a:pPr>
                <a14:m>
                  <m:oMath xmlns:m="http://schemas.openxmlformats.org/officeDocument/2006/math">
                    <m:r>
                      <a:rPr lang="en-US" sz="2600" i="1" smtClean="0">
                        <a:latin typeface="Cambria Math" panose="02040503050406030204" pitchFamily="18" charset="0"/>
                        <a:ea typeface="Cambria Math" panose="02040503050406030204" pitchFamily="18" charset="0"/>
                      </a:rPr>
                      <m:t>→</m:t>
                    </m:r>
                    <m:r>
                      <a:rPr lang="en-US" sz="2600" b="0" i="1" smtClean="0">
                        <a:latin typeface="Cambria Math" panose="02040503050406030204" pitchFamily="18" charset="0"/>
                        <a:ea typeface="Cambria Math" panose="02040503050406030204" pitchFamily="18" charset="0"/>
                      </a:rPr>
                      <m:t>  </m:t>
                    </m:r>
                  </m:oMath>
                </a14:m>
                <a:r>
                  <a:rPr lang="en-US" sz="2600" dirty="0">
                    <a:solidFill>
                      <a:srgbClr val="0000FF"/>
                    </a:solidFill>
                    <a:latin typeface="Times New Roman" panose="02020603050405020304" pitchFamily="18" charset="0"/>
                    <a:cs typeface="Times New Roman" panose="02020603050405020304" pitchFamily="18" charset="0"/>
                  </a:rPr>
                  <a:t>For a goal state </a:t>
                </a:r>
                <a:r>
                  <a:rPr lang="en-US" sz="2600" i="1" dirty="0">
                    <a:solidFill>
                      <a:srgbClr val="0000FF"/>
                    </a:solidFill>
                    <a:latin typeface="Times New Roman" panose="02020603050405020304" pitchFamily="18" charset="0"/>
                    <a:cs typeface="Times New Roman" panose="02020603050405020304" pitchFamily="18" charset="0"/>
                  </a:rPr>
                  <a:t>g</a:t>
                </a:r>
                <a:r>
                  <a:rPr lang="en-US" sz="2600" dirty="0">
                    <a:solidFill>
                      <a:srgbClr val="0000FF"/>
                    </a:solidFill>
                    <a:latin typeface="Times New Roman" panose="02020603050405020304" pitchFamily="18" charset="0"/>
                    <a:cs typeface="Times New Roman" panose="02020603050405020304" pitchFamily="18" charset="0"/>
                  </a:rPr>
                  <a:t> to be reachable from a state </a:t>
                </a:r>
                <a:r>
                  <a:rPr lang="en-US" sz="2600" i="1" dirty="0">
                    <a:solidFill>
                      <a:srgbClr val="0000FF"/>
                    </a:solidFill>
                    <a:latin typeface="Times New Roman" panose="02020603050405020304" pitchFamily="18" charset="0"/>
                    <a:cs typeface="Times New Roman" panose="02020603050405020304" pitchFamily="18" charset="0"/>
                  </a:rPr>
                  <a:t>s</a:t>
                </a:r>
                <a:r>
                  <a:rPr lang="en-US" sz="2600" dirty="0">
                    <a:solidFill>
                      <a:srgbClr val="0000FF"/>
                    </a:solidFill>
                    <a:latin typeface="Times New Roman" panose="02020603050405020304" pitchFamily="18" charset="0"/>
                    <a:cs typeface="Times New Roman" panose="02020603050405020304" pitchFamily="18" charset="0"/>
                  </a:rPr>
                  <a:t>, a necessary condition is that N(</a:t>
                </a:r>
                <a:r>
                  <a:rPr lang="en-US" sz="2600" i="1" dirty="0">
                    <a:solidFill>
                      <a:srgbClr val="0000FF"/>
                    </a:solidFill>
                    <a:latin typeface="Times New Roman" panose="02020603050405020304" pitchFamily="18" charset="0"/>
                    <a:cs typeface="Times New Roman" panose="02020603050405020304" pitchFamily="18" charset="0"/>
                  </a:rPr>
                  <a:t>g</a:t>
                </a:r>
                <a:r>
                  <a:rPr lang="en-US" sz="2600" dirty="0">
                    <a:solidFill>
                      <a:srgbClr val="0000FF"/>
                    </a:solidFill>
                    <a:latin typeface="Times New Roman" panose="02020603050405020304" pitchFamily="18" charset="0"/>
                    <a:cs typeface="Times New Roman" panose="02020603050405020304" pitchFamily="18" charset="0"/>
                  </a:rPr>
                  <a:t>) and N(</a:t>
                </a:r>
                <a:r>
                  <a:rPr lang="en-US" sz="2600" i="1" dirty="0">
                    <a:solidFill>
                      <a:srgbClr val="0000FF"/>
                    </a:solidFill>
                    <a:latin typeface="Times New Roman" panose="02020603050405020304" pitchFamily="18" charset="0"/>
                    <a:cs typeface="Times New Roman" panose="02020603050405020304" pitchFamily="18" charset="0"/>
                  </a:rPr>
                  <a:t>s</a:t>
                </a:r>
                <a:r>
                  <a:rPr lang="en-US" sz="2600" dirty="0">
                    <a:solidFill>
                      <a:srgbClr val="0000FF"/>
                    </a:solidFill>
                    <a:latin typeface="Times New Roman" panose="02020603050405020304" pitchFamily="18" charset="0"/>
                    <a:cs typeface="Times New Roman" panose="02020603050405020304" pitchFamily="18" charset="0"/>
                  </a:rPr>
                  <a:t>) have the same parity (i.e., N(</a:t>
                </a:r>
                <a:r>
                  <a:rPr lang="en-US" sz="2600" i="1" dirty="0">
                    <a:solidFill>
                      <a:srgbClr val="0000FF"/>
                    </a:solidFill>
                    <a:latin typeface="Times New Roman" panose="02020603050405020304" pitchFamily="18" charset="0"/>
                    <a:cs typeface="Times New Roman" panose="02020603050405020304" pitchFamily="18" charset="0"/>
                  </a:rPr>
                  <a:t>g</a:t>
                </a:r>
                <a:r>
                  <a:rPr lang="en-US" sz="2600" dirty="0">
                    <a:solidFill>
                      <a:srgbClr val="0000FF"/>
                    </a:solidFill>
                    <a:latin typeface="Times New Roman" panose="02020603050405020304" pitchFamily="18" charset="0"/>
                    <a:cs typeface="Times New Roman" panose="02020603050405020304" pitchFamily="18" charset="0"/>
                  </a:rPr>
                  <a:t>) mod 2 =  N(</a:t>
                </a:r>
                <a:r>
                  <a:rPr lang="en-US" sz="2600" i="1" dirty="0">
                    <a:solidFill>
                      <a:srgbClr val="0000FF"/>
                    </a:solidFill>
                    <a:latin typeface="Times New Roman" panose="02020603050405020304" pitchFamily="18" charset="0"/>
                    <a:cs typeface="Times New Roman" panose="02020603050405020304" pitchFamily="18" charset="0"/>
                  </a:rPr>
                  <a:t>s</a:t>
                </a:r>
                <a:r>
                  <a:rPr lang="en-US" sz="2600" dirty="0">
                    <a:solidFill>
                      <a:srgbClr val="0000FF"/>
                    </a:solidFill>
                    <a:latin typeface="Times New Roman" panose="02020603050405020304" pitchFamily="18" charset="0"/>
                    <a:cs typeface="Times New Roman" panose="02020603050405020304" pitchFamily="18" charset="0"/>
                  </a:rPr>
                  <a:t>) mod 2.)</a:t>
                </a:r>
              </a:p>
              <a:p>
                <a:pPr>
                  <a:spcBef>
                    <a:spcPts val="600"/>
                  </a:spcBef>
                  <a:spcAft>
                    <a:spcPts val="600"/>
                  </a:spcAft>
                </a:pPr>
                <a:endParaRPr lang="en-US" sz="2800" dirty="0">
                  <a:solidFill>
                    <a:srgbClr val="0000FF"/>
                  </a:solidFill>
                  <a:latin typeface="Times New Roman" panose="02020603050405020304" pitchFamily="18" charset="0"/>
                  <a:cs typeface="Times New Roman" panose="02020603050405020304" pitchFamily="18" charset="0"/>
                </a:endParaRPr>
              </a:p>
              <a:p>
                <a:pPr marL="457200" indent="-457200">
                  <a:spcBef>
                    <a:spcPts val="600"/>
                  </a:spcBef>
                  <a:spcAft>
                    <a:spcPts val="6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can be shown that this is also a sufficient condition</a:t>
                </a:r>
              </a:p>
              <a:p>
                <a:pPr marL="457200" indent="-457200">
                  <a:spcBef>
                    <a:spcPts val="600"/>
                  </a:spcBef>
                  <a:spcAft>
                    <a:spcPts val="600"/>
                  </a:spcAft>
                  <a:buFont typeface="Arial" panose="020B0604020202020204" pitchFamily="34" charset="0"/>
                  <a:buChar char="•"/>
                </a:pPr>
                <a14:m>
                  <m:oMath xmlns:m="http://schemas.openxmlformats.org/officeDocument/2006/math">
                    <m:r>
                      <a:rPr lang="en-US" sz="2800" i="1">
                        <a:latin typeface="Cambria Math" panose="02040503050406030204" pitchFamily="18" charset="0"/>
                        <a:ea typeface="Cambria Math" panose="02040503050406030204" pitchFamily="18" charset="0"/>
                      </a:rPr>
                      <m:t>→ </m:t>
                    </m:r>
                  </m:oMath>
                </a14:m>
                <a:r>
                  <a:rPr lang="en-US" sz="2800" dirty="0">
                    <a:latin typeface="Times New Roman" panose="02020603050405020304" pitchFamily="18" charset="0"/>
                    <a:cs typeface="Times New Roman" panose="02020603050405020304" pitchFamily="18" charset="0"/>
                  </a:rPr>
                  <a:t> The state graph consists of two connected components of equal size</a:t>
                </a:r>
                <a:endParaRPr lang="en-US" sz="2600" dirty="0">
                  <a:latin typeface="Times New Roman" panose="02020603050405020304" pitchFamily="18" charset="0"/>
                  <a:cs typeface="Times New Roman" panose="02020603050405020304" pitchFamily="18" charset="0"/>
                </a:endParaRPr>
              </a:p>
            </p:txBody>
          </p:sp>
        </mc:Choice>
        <mc:Fallback xmlns="">
          <p:sp>
            <p:nvSpPr>
              <p:cNvPr id="2" name="Rectangle 1">
                <a:extLst>
                  <a:ext uri="{FF2B5EF4-FFF2-40B4-BE49-F238E27FC236}">
                    <a16:creationId xmlns:a16="http://schemas.microsoft.com/office/drawing/2014/main" id="{2B6601C6-E980-4465-93EE-ABCA43EE60C0}"/>
                  </a:ext>
                </a:extLst>
              </p:cNvPr>
              <p:cNvSpPr>
                <a:spLocks noRot="1" noChangeAspect="1" noMove="1" noResize="1" noEditPoints="1" noAdjustHandles="1" noChangeArrowheads="1" noChangeShapeType="1" noTextEdit="1"/>
              </p:cNvSpPr>
              <p:nvPr/>
            </p:nvSpPr>
            <p:spPr>
              <a:xfrm>
                <a:off x="1301926" y="1165151"/>
                <a:ext cx="9189093" cy="4847481"/>
              </a:xfrm>
              <a:prstGeom prst="rect">
                <a:avLst/>
              </a:prstGeom>
              <a:blipFill>
                <a:blip r:embed="rId2"/>
                <a:stretch>
                  <a:fillRect l="-1194" t="-1132" b="-755"/>
                </a:stretch>
              </a:blipFill>
            </p:spPr>
            <p:txBody>
              <a:bodyPr/>
              <a:lstStyle/>
              <a:p>
                <a:r>
                  <a:rPr lang="en-US">
                    <a:noFill/>
                  </a:rPr>
                  <a:t> </a:t>
                </a:r>
              </a:p>
            </p:txBody>
          </p:sp>
        </mc:Fallback>
      </mc:AlternateContent>
    </p:spTree>
    <p:extLst>
      <p:ext uri="{BB962C8B-B14F-4D97-AF65-F5344CB8AC3E}">
        <p14:creationId xmlns:p14="http://schemas.microsoft.com/office/powerpoint/2010/main" val="34114571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7C6A9769-709B-4E98-AE85-A5243CBB7655}"/>
              </a:ext>
            </a:extLst>
          </p:cNvPr>
          <p:cNvSpPr>
            <a:spLocks noGrp="1"/>
          </p:cNvSpPr>
          <p:nvPr>
            <p:ph type="sldNum" sz="quarter" idx="12"/>
          </p:nvPr>
        </p:nvSpPr>
        <p:spPr/>
        <p:txBody>
          <a:bodyPr/>
          <a:lstStyle/>
          <a:p>
            <a:fld id="{08022199-52B4-4AEB-8E08-0BDE9C21DEBC}" type="slidenum">
              <a:rPr lang="en-US" altLang="en-US"/>
              <a:pPr/>
              <a:t>71</a:t>
            </a:fld>
            <a:endParaRPr lang="en-US" altLang="en-US"/>
          </a:p>
        </p:txBody>
      </p:sp>
      <p:sp>
        <p:nvSpPr>
          <p:cNvPr id="72706" name="Rectangle 2">
            <a:extLst>
              <a:ext uri="{FF2B5EF4-FFF2-40B4-BE49-F238E27FC236}">
                <a16:creationId xmlns:a16="http://schemas.microsoft.com/office/drawing/2014/main" id="{B82A3F47-FC10-454E-A85C-F846E62A4C4C}"/>
              </a:ext>
            </a:extLst>
          </p:cNvPr>
          <p:cNvSpPr>
            <a:spLocks noGrp="1" noChangeArrowheads="1"/>
          </p:cNvSpPr>
          <p:nvPr>
            <p:ph type="title"/>
          </p:nvPr>
        </p:nvSpPr>
        <p:spPr/>
        <p:txBody>
          <a:bodyPr>
            <a:normAutofit/>
          </a:bodyPr>
          <a:lstStyle/>
          <a:p>
            <a:r>
              <a:rPr lang="en-US" altLang="en-US" sz="3200" dirty="0">
                <a:latin typeface="+mn-lt"/>
              </a:rPr>
              <a:t>Example: The 8-puzzle</a:t>
            </a:r>
          </a:p>
        </p:txBody>
      </p:sp>
      <p:sp>
        <p:nvSpPr>
          <p:cNvPr id="72707" name="Rectangle 3">
            <a:extLst>
              <a:ext uri="{FF2B5EF4-FFF2-40B4-BE49-F238E27FC236}">
                <a16:creationId xmlns:a16="http://schemas.microsoft.com/office/drawing/2014/main" id="{6E1AAB9E-8C00-40BD-A078-769F1E38141C}"/>
              </a:ext>
            </a:extLst>
          </p:cNvPr>
          <p:cNvSpPr>
            <a:spLocks noGrp="1" noChangeArrowheads="1"/>
          </p:cNvSpPr>
          <p:nvPr>
            <p:ph type="body" idx="1"/>
          </p:nvPr>
        </p:nvSpPr>
        <p:spPr>
          <a:xfrm>
            <a:off x="951411" y="3790158"/>
            <a:ext cx="8070792" cy="2569523"/>
          </a:xfrm>
          <a:noFill/>
          <a:ln/>
        </p:spPr>
        <p:txBody>
          <a:bodyPr>
            <a:normAutofit/>
          </a:bodyPr>
          <a:lstStyle/>
          <a:p>
            <a:pPr marL="0" indent="0">
              <a:buNone/>
            </a:pPr>
            <a:endParaRPr lang="en-US" altLang="en-US" dirty="0">
              <a:solidFill>
                <a:srgbClr val="CC0099"/>
              </a:solidFill>
            </a:endParaRPr>
          </a:p>
          <a:p>
            <a:r>
              <a:rPr lang="en-US" altLang="en-US" u="sng" dirty="0">
                <a:solidFill>
                  <a:srgbClr val="CC0099"/>
                </a:solidFill>
              </a:rPr>
              <a:t>states?</a:t>
            </a:r>
          </a:p>
          <a:p>
            <a:r>
              <a:rPr lang="en-US" altLang="en-US" u="sng" dirty="0">
                <a:solidFill>
                  <a:srgbClr val="CC0099"/>
                </a:solidFill>
              </a:rPr>
              <a:t>actions?</a:t>
            </a:r>
          </a:p>
          <a:p>
            <a:r>
              <a:rPr lang="en-US" altLang="en-US" u="sng" dirty="0">
                <a:solidFill>
                  <a:srgbClr val="CC0099"/>
                </a:solidFill>
              </a:rPr>
              <a:t>goal test?</a:t>
            </a:r>
          </a:p>
          <a:p>
            <a:r>
              <a:rPr lang="en-US" altLang="en-US" u="sng" dirty="0">
                <a:solidFill>
                  <a:srgbClr val="CC0099"/>
                </a:solidFill>
              </a:rPr>
              <a:t>path cost?</a:t>
            </a:r>
          </a:p>
        </p:txBody>
      </p:sp>
      <p:pic>
        <p:nvPicPr>
          <p:cNvPr id="72708" name="Picture 4" descr="8puzzle">
            <a:extLst>
              <a:ext uri="{FF2B5EF4-FFF2-40B4-BE49-F238E27FC236}">
                <a16:creationId xmlns:a16="http://schemas.microsoft.com/office/drawing/2014/main" id="{C10AB698-556C-416C-9266-D16552FE92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741" y="1916601"/>
            <a:ext cx="6347408" cy="32586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A04FE76-A575-4473-9668-898C835E3713}"/>
              </a:ext>
            </a:extLst>
          </p:cNvPr>
          <p:cNvSpPr txBox="1"/>
          <p:nvPr/>
        </p:nvSpPr>
        <p:spPr>
          <a:xfrm>
            <a:off x="4655574" y="5277720"/>
            <a:ext cx="6179575" cy="1569660"/>
          </a:xfrm>
          <a:prstGeom prst="rect">
            <a:avLst/>
          </a:prstGeom>
          <a:noFill/>
        </p:spPr>
        <p:txBody>
          <a:bodyPr wrap="square" rtlCol="0">
            <a:spAutoFit/>
          </a:bodyPr>
          <a:lstStyle/>
          <a:p>
            <a:r>
              <a:rPr lang="en-US" sz="2400" dirty="0"/>
              <a:t>Fig 3.4  A Typical Instance of the 8-Puzzle.</a:t>
            </a:r>
            <a:r>
              <a:rPr lang="en-US" sz="2400" dirty="0">
                <a:latin typeface="Times New Roman" panose="02020603050405020304" pitchFamily="18" charset="0"/>
                <a:cs typeface="Times New Roman" panose="02020603050405020304" pitchFamily="18" charset="0"/>
              </a:rPr>
              <a:t>     Both  have the distinct parity. The goal state cannot be reached from the starting state. Thus this does </a:t>
            </a:r>
            <a:r>
              <a:rPr lang="en-US" sz="2400" b="1" dirty="0">
                <a:solidFill>
                  <a:srgbClr val="0000FF"/>
                </a:solidFill>
                <a:latin typeface="Times New Roman" panose="02020603050405020304" pitchFamily="18" charset="0"/>
                <a:cs typeface="Times New Roman" panose="02020603050405020304" pitchFamily="18" charset="0"/>
              </a:rPr>
              <a:t>not</a:t>
            </a:r>
            <a:r>
              <a:rPr lang="en-US" sz="2400" dirty="0">
                <a:latin typeface="Times New Roman" panose="02020603050405020304" pitchFamily="18" charset="0"/>
                <a:cs typeface="Times New Roman" panose="02020603050405020304" pitchFamily="18" charset="0"/>
              </a:rPr>
              <a:t> have a solution. </a:t>
            </a:r>
            <a:endParaRPr lang="en-US" sz="2400" dirty="0"/>
          </a:p>
        </p:txBody>
      </p:sp>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0EA9E119-2604-4541-B4CF-415F54C9A4F0}"/>
                  </a:ext>
                </a:extLst>
              </p:cNvPr>
              <p:cNvSpPr txBox="1"/>
              <p:nvPr/>
            </p:nvSpPr>
            <p:spPr>
              <a:xfrm>
                <a:off x="1017638" y="1803644"/>
                <a:ext cx="3470103" cy="224676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N(S) </a:t>
                </a:r>
              </a:p>
              <a:p>
                <a:r>
                  <a:rPr lang="en-US" sz="2000" dirty="0">
                    <a:latin typeface="Times New Roman" panose="02020603050405020304" pitchFamily="18" charset="0"/>
                    <a:cs typeface="Times New Roman" panose="02020603050405020304" pitchFamily="18" charset="0"/>
                  </a:rPr>
                  <a:t>= </a:t>
                </a:r>
                <a:r>
                  <a:rPr lang="pt-BR" sz="2000" dirty="0">
                    <a:latin typeface="Times New Roman" panose="02020603050405020304" pitchFamily="18" charset="0"/>
                    <a:cs typeface="Times New Roman" panose="02020603050405020304" pitchFamily="18" charset="0"/>
                  </a:rPr>
                  <a:t>N</a:t>
                </a:r>
                <a:r>
                  <a:rPr lang="pt-BR" sz="2000" baseline="-25000" dirty="0">
                    <a:latin typeface="Times New Roman" panose="02020603050405020304" pitchFamily="18" charset="0"/>
                    <a:cs typeface="Times New Roman" panose="02020603050405020304" pitchFamily="18" charset="0"/>
                  </a:rPr>
                  <a:t>7</a:t>
                </a:r>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2</a:t>
                </a:r>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4</a:t>
                </a:r>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5</a:t>
                </a:r>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6</a:t>
                </a:r>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8</a:t>
                </a:r>
                <a:r>
                  <a:rPr lang="pt-BR" sz="2000" dirty="0">
                    <a:latin typeface="Times New Roman" panose="02020603050405020304" pitchFamily="18" charset="0"/>
                    <a:cs typeface="Times New Roman" panose="02020603050405020304" pitchFamily="18" charset="0"/>
                  </a:rPr>
                  <a:t>   </a:t>
                </a:r>
              </a:p>
              <a:p>
                <a:r>
                  <a:rPr lang="pt-BR" sz="2000" dirty="0">
                    <a:latin typeface="Times New Roman" panose="02020603050405020304" pitchFamily="18" charset="0"/>
                    <a:cs typeface="Times New Roman" panose="02020603050405020304" pitchFamily="18" charset="0"/>
                  </a:rPr>
                  <a:t>   + N</a:t>
                </a:r>
                <a:r>
                  <a:rPr lang="pt-BR" sz="2000" baseline="-25000" dirty="0">
                    <a:latin typeface="Times New Roman" panose="02020603050405020304" pitchFamily="18" charset="0"/>
                    <a:cs typeface="Times New Roman" panose="02020603050405020304" pitchFamily="18" charset="0"/>
                  </a:rPr>
                  <a:t>3</a:t>
                </a:r>
                <a:r>
                  <a:rPr lang="pt-BR" sz="2000" dirty="0">
                    <a:latin typeface="Times New Roman" panose="02020603050405020304" pitchFamily="18" charset="0"/>
                    <a:cs typeface="Times New Roman" panose="02020603050405020304" pitchFamily="18" charset="0"/>
                  </a:rPr>
                  <a:t> + O </a:t>
                </a:r>
              </a:p>
              <a:p>
                <a:r>
                  <a:rPr lang="pt-BR" sz="2000" dirty="0">
                    <a:latin typeface="Times New Roman" panose="02020603050405020304" pitchFamily="18" charset="0"/>
                    <a:cs typeface="Times New Roman" panose="02020603050405020304" pitchFamily="18" charset="0"/>
                  </a:rPr>
                  <a:t>= 6 + 1 + 2 + 2 + 2 + 2 + 1 + 2</a:t>
                </a:r>
              </a:p>
              <a:p>
                <a:r>
                  <a:rPr lang="pt-BR" sz="2000" dirty="0">
                    <a:latin typeface="Times New Roman" panose="02020603050405020304" pitchFamily="18" charset="0"/>
                    <a:cs typeface="Times New Roman" panose="02020603050405020304" pitchFamily="18" charset="0"/>
                  </a:rPr>
                  <a:t>= 16 + (2)   ... (2) second row </a:t>
                </a:r>
                <a14:m>
                  <m:oMath xmlns:m="http://schemas.openxmlformats.org/officeDocument/2006/math">
                    <m:r>
                      <a:rPr lang="pt-BR" sz="20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pt-BR" sz="2000" dirty="0">
                    <a:latin typeface="Times New Roman" panose="02020603050405020304" pitchFamily="18" charset="0"/>
                    <a:cs typeface="Times New Roman" panose="02020603050405020304" pitchFamily="18" charset="0"/>
                  </a:rPr>
                  <a:t>.</a:t>
                </a:r>
              </a:p>
              <a:p>
                <a:r>
                  <a:rPr lang="pt-BR" sz="2000" dirty="0">
                    <a:latin typeface="Times New Roman" panose="02020603050405020304" pitchFamily="18" charset="0"/>
                    <a:cs typeface="Times New Roman" panose="02020603050405020304" pitchFamily="18" charset="0"/>
                  </a:rPr>
                  <a:t>= 18</a:t>
                </a:r>
              </a:p>
              <a:p>
                <a:r>
                  <a:rPr lang="en-US" sz="2000" dirty="0">
                    <a:latin typeface="Times New Roman" panose="02020603050405020304" pitchFamily="18" charset="0"/>
                    <a:cs typeface="Times New Roman" panose="02020603050405020304" pitchFamily="18" charset="0"/>
                  </a:rPr>
                  <a:t>That is, N mod 2 = 0</a:t>
                </a:r>
              </a:p>
            </p:txBody>
          </p:sp>
        </mc:Choice>
        <mc:Fallback>
          <p:sp>
            <p:nvSpPr>
              <p:cNvPr id="3" name="TextBox 2">
                <a:extLst>
                  <a:ext uri="{FF2B5EF4-FFF2-40B4-BE49-F238E27FC236}">
                    <a16:creationId xmlns:a16="http://schemas.microsoft.com/office/drawing/2014/main" id="{0EA9E119-2604-4541-B4CF-415F54C9A4F0}"/>
                  </a:ext>
                </a:extLst>
              </p:cNvPr>
              <p:cNvSpPr txBox="1">
                <a:spLocks noRot="1" noChangeAspect="1" noMove="1" noResize="1" noEditPoints="1" noAdjustHandles="1" noChangeArrowheads="1" noChangeShapeType="1" noTextEdit="1"/>
              </p:cNvSpPr>
              <p:nvPr/>
            </p:nvSpPr>
            <p:spPr>
              <a:xfrm>
                <a:off x="1017638" y="1803644"/>
                <a:ext cx="3470103" cy="2246769"/>
              </a:xfrm>
              <a:prstGeom prst="rect">
                <a:avLst/>
              </a:prstGeom>
              <a:blipFill>
                <a:blip r:embed="rId3"/>
                <a:stretch>
                  <a:fillRect l="-1933" t="-1630" r="-527" b="-407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8EA39A4-2DDD-47F8-B87D-6CD777ADED58}"/>
              </a:ext>
            </a:extLst>
          </p:cNvPr>
          <p:cNvSpPr txBox="1"/>
          <p:nvPr/>
        </p:nvSpPr>
        <p:spPr>
          <a:xfrm>
            <a:off x="7364361" y="1382041"/>
            <a:ext cx="3989439" cy="400110"/>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N = 0 + 3 = 3. That is, N mod 2 = 1.</a:t>
            </a:r>
          </a:p>
        </p:txBody>
      </p:sp>
    </p:spTree>
    <p:extLst>
      <p:ext uri="{BB962C8B-B14F-4D97-AF65-F5344CB8AC3E}">
        <p14:creationId xmlns:p14="http://schemas.microsoft.com/office/powerpoint/2010/main" val="38529912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7809" y="269726"/>
            <a:ext cx="8593183" cy="1028246"/>
          </a:xfrm>
        </p:spPr>
        <p:txBody>
          <a:bodyPr>
            <a:normAutofit/>
          </a:bodyPr>
          <a:lstStyle/>
          <a:p>
            <a:r>
              <a:rPr lang="en-US" sz="3200" dirty="0">
                <a:latin typeface="+mn-lt"/>
              </a:rPr>
              <a:t>Example Problems – Eight Puzzle</a:t>
            </a:r>
          </a:p>
        </p:txBody>
      </p:sp>
      <p:sp>
        <p:nvSpPr>
          <p:cNvPr id="4" name="TextBox 3"/>
          <p:cNvSpPr txBox="1"/>
          <p:nvPr/>
        </p:nvSpPr>
        <p:spPr>
          <a:xfrm>
            <a:off x="7236542" y="1448405"/>
            <a:ext cx="4178710" cy="5139869"/>
          </a:xfrm>
          <a:prstGeom prst="rect">
            <a:avLst/>
          </a:prstGeom>
          <a:noFill/>
        </p:spPr>
        <p:txBody>
          <a:bodyPr wrap="square" rtlCol="0">
            <a:spAutoFit/>
          </a:bodyPr>
          <a:lstStyle/>
          <a:p>
            <a:r>
              <a:rPr lang="en-US" sz="2400" dirty="0">
                <a:solidFill>
                  <a:schemeClr val="accent5"/>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tile locations</a:t>
            </a:r>
          </a:p>
          <a:p>
            <a:endParaRPr lang="en-US" sz="10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one specific tile configuration</a:t>
            </a:r>
          </a:p>
          <a:p>
            <a:endParaRPr lang="en-US" sz="10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Operators:  </a:t>
            </a:r>
            <a:r>
              <a:rPr lang="en-US" sz="2400" dirty="0">
                <a:latin typeface="Times New Roman" panose="02020603050405020304" pitchFamily="18" charset="0"/>
                <a:cs typeface="Times New Roman" panose="02020603050405020304" pitchFamily="18" charset="0"/>
              </a:rPr>
              <a:t>move (blank?) tile left, right, up, or down</a:t>
            </a:r>
          </a:p>
          <a:p>
            <a:endParaRPr lang="en-US" sz="10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tiles are numbered from one to eight around the square</a:t>
            </a:r>
          </a:p>
          <a:p>
            <a:endParaRPr lang="en-US" sz="1000" dirty="0">
              <a:latin typeface="Times New Roman" panose="02020603050405020304" pitchFamily="18" charset="0"/>
              <a:cs typeface="Times New Roman" panose="02020603050405020304" pitchFamily="18" charset="0"/>
            </a:endParaRPr>
          </a:p>
          <a:p>
            <a:r>
              <a:rPr lang="en-US" sz="2400" dirty="0">
                <a:solidFill>
                  <a:schemeClr val="accent5"/>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cost of 1 per move (solution cost same as number of most or path length)</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hlinkClick r:id="rId2"/>
              </a:rPr>
              <a:t>Eight puzzle applet</a:t>
            </a:r>
            <a:endParaRPr lang="en-US" sz="2400"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cstate="print"/>
          <a:srcRect/>
          <a:stretch>
            <a:fillRect/>
          </a:stretch>
        </p:blipFill>
        <p:spPr bwMode="auto">
          <a:xfrm>
            <a:off x="1069198" y="2041423"/>
            <a:ext cx="5538082" cy="2775154"/>
          </a:xfrm>
          <a:prstGeom prst="rect">
            <a:avLst/>
          </a:prstGeom>
          <a:noFill/>
          <a:ln w="9525">
            <a:noFill/>
            <a:miter lim="800000"/>
            <a:headEnd/>
            <a:tailEnd/>
          </a:ln>
          <a:effectLst/>
        </p:spPr>
      </p:pic>
      <p:sp>
        <p:nvSpPr>
          <p:cNvPr id="3" name="TextBox 2">
            <a:extLst>
              <a:ext uri="{FF2B5EF4-FFF2-40B4-BE49-F238E27FC236}">
                <a16:creationId xmlns:a16="http://schemas.microsoft.com/office/drawing/2014/main" id="{6A4F2C43-8E1C-4400-BB2D-D089463ABA46}"/>
              </a:ext>
            </a:extLst>
          </p:cNvPr>
          <p:cNvSpPr txBox="1"/>
          <p:nvPr/>
        </p:nvSpPr>
        <p:spPr>
          <a:xfrm>
            <a:off x="1219200" y="5102942"/>
            <a:ext cx="4876800" cy="163121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latin typeface="Times New Roman" panose="02020603050405020304" pitchFamily="18" charset="0"/>
                <a:cs typeface="Times New Roman" panose="02020603050405020304" pitchFamily="18" charset="0"/>
              </a:rPr>
              <a:t>N(S) = 16 + (3) = 19	N(G) = 7 + (2)</a:t>
            </a:r>
          </a:p>
          <a:p>
            <a:r>
              <a:rPr lang="en-US" sz="2000" dirty="0">
                <a:latin typeface="Times New Roman" panose="02020603050405020304" pitchFamily="18" charset="0"/>
                <a:cs typeface="Times New Roman" panose="02020603050405020304" pitchFamily="18" charset="0"/>
              </a:rPr>
              <a:t>17 mod 2 = 1		9 mod 2 = 1</a:t>
            </a:r>
          </a:p>
          <a:p>
            <a:r>
              <a:rPr lang="en-US" sz="2000" dirty="0">
                <a:latin typeface="Times New Roman" panose="02020603050405020304" pitchFamily="18" charset="0"/>
                <a:cs typeface="Times New Roman" panose="02020603050405020304" pitchFamily="18" charset="0"/>
              </a:rPr>
              <a:t>They have the same parity, and the goal state can be reached from the starting state. Thus, it has the solution.</a:t>
            </a:r>
          </a:p>
        </p:txBody>
      </p:sp>
    </p:spTree>
    <p:extLst>
      <p:ext uri="{BB962C8B-B14F-4D97-AF65-F5344CB8AC3E}">
        <p14:creationId xmlns:p14="http://schemas.microsoft.com/office/powerpoint/2010/main" val="27863999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FB0CE-D828-4B26-B85A-298627069FB3}"/>
              </a:ext>
            </a:extLst>
          </p:cNvPr>
          <p:cNvSpPr/>
          <p:nvPr/>
        </p:nvSpPr>
        <p:spPr>
          <a:xfrm>
            <a:off x="1455174" y="406596"/>
            <a:ext cx="4392681" cy="584775"/>
          </a:xfrm>
          <a:prstGeom prst="rect">
            <a:avLst/>
          </a:prstGeom>
        </p:spPr>
        <p:txBody>
          <a:bodyPr wrap="square">
            <a:spAutoFit/>
          </a:bodyPr>
          <a:lstStyle/>
          <a:p>
            <a:r>
              <a:rPr lang="en-US" sz="3200" dirty="0">
                <a:cs typeface="Times New Roman" panose="02020603050405020304" pitchFamily="18" charset="0"/>
              </a:rPr>
              <a:t>Example</a:t>
            </a:r>
            <a:r>
              <a:rPr lang="en-US" sz="3200" dirty="0"/>
              <a:t>: </a:t>
            </a:r>
            <a:r>
              <a:rPr lang="en-US" sz="3200" dirty="0">
                <a:cs typeface="Times New Roman" panose="02020603050405020304" pitchFamily="18" charset="0"/>
              </a:rPr>
              <a:t>The 8-puzzle</a:t>
            </a:r>
          </a:p>
        </p:txBody>
      </p:sp>
      <p:sp>
        <p:nvSpPr>
          <p:cNvPr id="3" name="Rectangle 2">
            <a:extLst>
              <a:ext uri="{FF2B5EF4-FFF2-40B4-BE49-F238E27FC236}">
                <a16:creationId xmlns:a16="http://schemas.microsoft.com/office/drawing/2014/main" id="{4DBBA817-8974-43D2-B900-7CB11D34D23C}"/>
              </a:ext>
            </a:extLst>
          </p:cNvPr>
          <p:cNvSpPr/>
          <p:nvPr/>
        </p:nvSpPr>
        <p:spPr>
          <a:xfrm>
            <a:off x="1490893" y="1344994"/>
            <a:ext cx="5432962" cy="492443"/>
          </a:xfrm>
          <a:prstGeom prst="rect">
            <a:avLst/>
          </a:prstGeom>
        </p:spPr>
        <p:txBody>
          <a:bodyPr wrap="none">
            <a:spAutoFit/>
          </a:bodyPr>
          <a:lstStyle/>
          <a:p>
            <a:r>
              <a:rPr lang="en-US" sz="2600" dirty="0">
                <a:latin typeface="Times New Roman" panose="02020603050405020304" pitchFamily="18" charset="0"/>
                <a:cs typeface="Times New Roman" panose="02020603050405020304" pitchFamily="18" charset="0"/>
              </a:rPr>
              <a:t>Problem:  Go from state A to state G.</a:t>
            </a:r>
            <a:r>
              <a:rPr lang="en-US" sz="2600" dirty="0">
                <a:latin typeface="Cambria Math" panose="02040503050406030204" pitchFamily="18" charset="0"/>
                <a:ea typeface="Cambria Math" panose="020405030504060302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B3F244E-7E3D-498E-9708-A793A0A6147C}"/>
              </a:ext>
            </a:extLst>
          </p:cNvPr>
          <p:cNvGraphicFramePr>
            <a:graphicFrameLocks noGrp="1"/>
          </p:cNvGraphicFramePr>
          <p:nvPr>
            <p:extLst>
              <p:ext uri="{D42A27DB-BD31-4B8C-83A1-F6EECF244321}">
                <p14:modId xmlns:p14="http://schemas.microsoft.com/office/powerpoint/2010/main" val="1319690045"/>
              </p:ext>
            </p:extLst>
          </p:nvPr>
        </p:nvGraphicFramePr>
        <p:xfrm>
          <a:off x="4769286" y="2045312"/>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E95A4C2-1C34-489C-B987-4ADF86EDDC4B}"/>
              </a:ext>
            </a:extLst>
          </p:cNvPr>
          <p:cNvGraphicFramePr>
            <a:graphicFrameLocks noGrp="1"/>
          </p:cNvGraphicFramePr>
          <p:nvPr>
            <p:extLst>
              <p:ext uri="{D42A27DB-BD31-4B8C-83A1-F6EECF244321}">
                <p14:modId xmlns:p14="http://schemas.microsoft.com/office/powerpoint/2010/main" val="671561606"/>
              </p:ext>
            </p:extLst>
          </p:nvPr>
        </p:nvGraphicFramePr>
        <p:xfrm>
          <a:off x="1607197" y="2029544"/>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78D10316-6159-4E49-84A5-A355D2FCA6AB}"/>
              </a:ext>
            </a:extLst>
          </p:cNvPr>
          <p:cNvSpPr/>
          <p:nvPr/>
        </p:nvSpPr>
        <p:spPr>
          <a:xfrm>
            <a:off x="3850655" y="3905627"/>
            <a:ext cx="713438" cy="172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90781C-03EC-4496-B178-20A65019E956}"/>
              </a:ext>
            </a:extLst>
          </p:cNvPr>
          <p:cNvSpPr txBox="1"/>
          <p:nvPr/>
        </p:nvSpPr>
        <p:spPr>
          <a:xfrm>
            <a:off x="1684028" y="3738716"/>
            <a:ext cx="4933081"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(S)input state    …               G goal State</a:t>
            </a:r>
          </a:p>
        </p:txBody>
      </p:sp>
      <p:sp>
        <p:nvSpPr>
          <p:cNvPr id="8" name="Rectangle 7">
            <a:extLst>
              <a:ext uri="{FF2B5EF4-FFF2-40B4-BE49-F238E27FC236}">
                <a16:creationId xmlns:a16="http://schemas.microsoft.com/office/drawing/2014/main" id="{64D88398-5F6D-45C4-8620-D61B79CE4E05}"/>
              </a:ext>
            </a:extLst>
          </p:cNvPr>
          <p:cNvSpPr/>
          <p:nvPr/>
        </p:nvSpPr>
        <p:spPr>
          <a:xfrm>
            <a:off x="3755434" y="2608551"/>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10" name="Rectangle 9">
            <a:extLst>
              <a:ext uri="{FF2B5EF4-FFF2-40B4-BE49-F238E27FC236}">
                <a16:creationId xmlns:a16="http://schemas.microsoft.com/office/drawing/2014/main" id="{0EB430FE-370E-4C6F-9EE1-FB0FAD7E7E9D}"/>
              </a:ext>
            </a:extLst>
          </p:cNvPr>
          <p:cNvSpPr/>
          <p:nvPr/>
        </p:nvSpPr>
        <p:spPr>
          <a:xfrm>
            <a:off x="1290066" y="4476646"/>
            <a:ext cx="4818186"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1"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(G) is reachable from (S) because:</a:t>
            </a:r>
          </a:p>
          <a:p>
            <a:pPr lvl="1"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 does satisfy the following statement:</a:t>
            </a:r>
          </a:p>
          <a:p>
            <a:pPr lvl="1"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If a state (S) is such that</a:t>
            </a:r>
            <a:endParaRPr lang="en-US" altLang="en-US" sz="2000" dirty="0">
              <a:latin typeface="Times New Roman" panose="02020603050405020304" pitchFamily="18" charset="0"/>
              <a:cs typeface="Times New Roman" panose="02020603050405020304" pitchFamily="18" charset="0"/>
            </a:endParaRPr>
          </a:p>
          <a:p>
            <a:pPr marL="800100" lvl="1" indent="-342900" eaLnBrk="0" fontAlgn="base" hangingPunct="0">
              <a:spcBef>
                <a:spcPct val="0"/>
              </a:spcBef>
              <a:spcAft>
                <a:spcPct val="0"/>
              </a:spcAft>
              <a:buFont typeface="Arial" panose="020B0604020202020204" pitchFamily="34" charset="0"/>
              <a:buChar char="•"/>
            </a:pPr>
            <a:r>
              <a:rPr lang="en-US" altLang="en-US" sz="2000" dirty="0">
                <a:solidFill>
                  <a:srgbClr val="3333FF"/>
                </a:solidFill>
                <a:latin typeface="Times New Roman" panose="02020603050405020304" pitchFamily="18" charset="0"/>
                <a:cs typeface="Times New Roman" panose="02020603050405020304" pitchFamily="18" charset="0"/>
              </a:rPr>
              <a:t>if the width is odd, then the state (S) has an even number of inversions from (G).</a:t>
            </a:r>
          </a:p>
          <a:p>
            <a:pPr lvl="1"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So as vice versa, (G) is reachable by (S).</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35E6F80-E3D5-4047-BC2E-EAFCA12EF90B}"/>
              </a:ext>
            </a:extLst>
          </p:cNvPr>
          <p:cNvSpPr txBox="1"/>
          <p:nvPr/>
        </p:nvSpPr>
        <p:spPr>
          <a:xfrm>
            <a:off x="7162121" y="0"/>
            <a:ext cx="4847385" cy="686341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G :     (2, 8, </a:t>
            </a:r>
            <a:r>
              <a:rPr lang="en-US" sz="2000" b="1" dirty="0">
                <a:solidFill>
                  <a:srgbClr val="0000FF"/>
                </a:solidFill>
              </a:rPr>
              <a:t>3</a:t>
            </a:r>
            <a:r>
              <a:rPr lang="en-US" sz="2000" dirty="0"/>
              <a:t>, </a:t>
            </a:r>
            <a:r>
              <a:rPr lang="en-US" sz="2000" b="1" dirty="0">
                <a:solidFill>
                  <a:srgbClr val="C00000"/>
                </a:solidFill>
              </a:rPr>
              <a:t>1</a:t>
            </a:r>
            <a:r>
              <a:rPr lang="en-US" sz="2000" dirty="0"/>
              <a:t>, 6, </a:t>
            </a:r>
            <a:r>
              <a:rPr lang="en-US" sz="2000" dirty="0">
                <a:solidFill>
                  <a:schemeClr val="accent6">
                    <a:lumMod val="75000"/>
                  </a:schemeClr>
                </a:solidFill>
              </a:rPr>
              <a:t>4</a:t>
            </a:r>
            <a:r>
              <a:rPr lang="en-US" sz="2000" dirty="0"/>
              <a:t>, 7, 0, 5)</a:t>
            </a:r>
          </a:p>
          <a:p>
            <a:r>
              <a:rPr lang="en-US" sz="2000" dirty="0"/>
              <a:t>(S):    (</a:t>
            </a:r>
            <a:r>
              <a:rPr lang="en-US" sz="2000" b="1" dirty="0">
                <a:solidFill>
                  <a:srgbClr val="C00000"/>
                </a:solidFill>
              </a:rPr>
              <a:t>1</a:t>
            </a:r>
            <a:r>
              <a:rPr lang="en-US" sz="2000" dirty="0"/>
              <a:t>, 2, </a:t>
            </a:r>
            <a:r>
              <a:rPr lang="en-US" sz="2000" b="1" dirty="0">
                <a:solidFill>
                  <a:srgbClr val="0000FF"/>
                </a:solidFill>
              </a:rPr>
              <a:t>3</a:t>
            </a:r>
            <a:r>
              <a:rPr lang="en-US" sz="2000" dirty="0"/>
              <a:t>, 8, 0, </a:t>
            </a:r>
            <a:r>
              <a:rPr lang="en-US" sz="2000" b="1" dirty="0">
                <a:solidFill>
                  <a:schemeClr val="accent6">
                    <a:lumMod val="75000"/>
                  </a:schemeClr>
                </a:solidFill>
              </a:rPr>
              <a:t>4</a:t>
            </a:r>
            <a:r>
              <a:rPr lang="en-US" sz="2000" dirty="0"/>
              <a:t>, 7, 6, 5)</a:t>
            </a:r>
          </a:p>
          <a:p>
            <a:r>
              <a:rPr lang="en-US" sz="2000" dirty="0"/>
              <a:t>At (S), </a:t>
            </a:r>
          </a:p>
          <a:p>
            <a:r>
              <a:rPr lang="en-US" sz="2000" dirty="0"/>
              <a:t>1, n</a:t>
            </a:r>
            <a:r>
              <a:rPr lang="en-US" sz="2000" baseline="-25000" dirty="0"/>
              <a:t>1</a:t>
            </a:r>
            <a:r>
              <a:rPr lang="en-US" sz="2000" dirty="0"/>
              <a:t> = 3 (</a:t>
            </a:r>
            <a:r>
              <a:rPr lang="en-US" sz="2000" b="1" i="1" dirty="0"/>
              <a:t>All the integers after 1 in (S), </a:t>
            </a:r>
            <a:r>
              <a:rPr lang="en-US" sz="2000" dirty="0"/>
              <a:t>2, 3, 8 	 are successors of 1 in (S),     </a:t>
            </a:r>
          </a:p>
          <a:p>
            <a:r>
              <a:rPr lang="en-US" sz="2000" dirty="0"/>
              <a:t>                 but are the predecessors of 1 in G). </a:t>
            </a:r>
          </a:p>
          <a:p>
            <a:r>
              <a:rPr lang="en-US" sz="2000" dirty="0"/>
              <a:t>2, n</a:t>
            </a:r>
            <a:r>
              <a:rPr lang="en-US" sz="2000" baseline="-25000" dirty="0"/>
              <a:t>2</a:t>
            </a:r>
            <a:r>
              <a:rPr lang="en-US" sz="2000" dirty="0"/>
              <a:t> = 0 (</a:t>
            </a:r>
            <a:r>
              <a:rPr lang="en-US" sz="2000" b="1" i="1" dirty="0"/>
              <a:t>All the integers after 2 in (S) </a:t>
            </a:r>
            <a:r>
              <a:rPr lang="en-US" sz="2000" dirty="0"/>
              <a:t>are </a:t>
            </a:r>
          </a:p>
          <a:p>
            <a:r>
              <a:rPr lang="en-US" sz="2000" dirty="0"/>
              <a:t>                 not the predecessor of 2 in G).</a:t>
            </a:r>
          </a:p>
          <a:p>
            <a:r>
              <a:rPr lang="en-US" sz="2000" dirty="0"/>
              <a:t>3, n</a:t>
            </a:r>
            <a:r>
              <a:rPr lang="en-US" sz="2000" baseline="-25000" dirty="0"/>
              <a:t>3</a:t>
            </a:r>
            <a:r>
              <a:rPr lang="en-US" sz="2000" dirty="0"/>
              <a:t> = 1 (Only 8 is the successor of 3 in (S)   </a:t>
            </a:r>
          </a:p>
          <a:p>
            <a:r>
              <a:rPr lang="en-US" sz="2000" dirty="0"/>
              <a:t>                 but 8 is the predecessor of 3 in G).</a:t>
            </a:r>
          </a:p>
          <a:p>
            <a:r>
              <a:rPr lang="en-US" sz="2000" dirty="0"/>
              <a:t>8, n</a:t>
            </a:r>
            <a:r>
              <a:rPr lang="en-US" sz="2000" baseline="-25000" dirty="0"/>
              <a:t>4</a:t>
            </a:r>
            <a:r>
              <a:rPr lang="en-US" sz="2000" dirty="0"/>
              <a:t> = 0 (4, 7, 6, 5 are the successors of 8 in </a:t>
            </a:r>
          </a:p>
          <a:p>
            <a:r>
              <a:rPr lang="en-US" sz="2000" dirty="0"/>
              <a:t>                 (S) and are successor of 8 in G). </a:t>
            </a:r>
          </a:p>
          <a:p>
            <a:r>
              <a:rPr lang="en-US" sz="2000" dirty="0"/>
              <a:t>4, n</a:t>
            </a:r>
            <a:r>
              <a:rPr lang="en-US" sz="2000" baseline="-25000" dirty="0"/>
              <a:t>5</a:t>
            </a:r>
            <a:r>
              <a:rPr lang="en-US" sz="2000" dirty="0"/>
              <a:t> = 1 (6 is the successor of 4 in (S), but is </a:t>
            </a:r>
          </a:p>
          <a:p>
            <a:r>
              <a:rPr lang="en-US" sz="2000" dirty="0"/>
              <a:t>                 the predecessor of 4 in G). </a:t>
            </a:r>
          </a:p>
          <a:p>
            <a:r>
              <a:rPr lang="en-US" sz="2000" dirty="0"/>
              <a:t>7, n</a:t>
            </a:r>
            <a:r>
              <a:rPr lang="en-US" sz="2000" baseline="-25000" dirty="0"/>
              <a:t>6</a:t>
            </a:r>
            <a:r>
              <a:rPr lang="en-US" sz="2000" dirty="0"/>
              <a:t> = 1 (6 is a successor of 7 in (S). and is </a:t>
            </a:r>
          </a:p>
          <a:p>
            <a:r>
              <a:rPr lang="en-US" sz="2000" dirty="0"/>
              <a:t>                 the predecessor of 7 in G).</a:t>
            </a:r>
          </a:p>
          <a:p>
            <a:r>
              <a:rPr lang="en-US" sz="2000" dirty="0"/>
              <a:t>6 n</a:t>
            </a:r>
            <a:r>
              <a:rPr lang="en-US" sz="2000" baseline="-25000" dirty="0"/>
              <a:t>7</a:t>
            </a:r>
            <a:r>
              <a:rPr lang="en-US" sz="2000" dirty="0"/>
              <a:t> = 0 (5 is the successor 6 in (S), and is </a:t>
            </a:r>
          </a:p>
          <a:p>
            <a:r>
              <a:rPr lang="en-US" sz="2000" dirty="0"/>
              <a:t>                also a successor of 6 in G).</a:t>
            </a:r>
          </a:p>
          <a:p>
            <a:r>
              <a:rPr lang="en-US" sz="2000" dirty="0"/>
              <a:t>5, n</a:t>
            </a:r>
            <a:r>
              <a:rPr lang="en-US" sz="2000" baseline="-25000" dirty="0"/>
              <a:t>8</a:t>
            </a:r>
            <a:r>
              <a:rPr lang="en-US" sz="2000" dirty="0"/>
              <a:t> = 0 (5 in both (S) and G has no     </a:t>
            </a:r>
          </a:p>
          <a:p>
            <a:r>
              <a:rPr lang="en-US" sz="2000" dirty="0"/>
              <a:t>                 successor.)</a:t>
            </a:r>
          </a:p>
          <a:p>
            <a:r>
              <a:rPr lang="en-US" sz="2000" dirty="0"/>
              <a:t>Inversions Number: </a:t>
            </a:r>
          </a:p>
          <a:p>
            <a:r>
              <a:rPr lang="en-US" sz="2000" dirty="0"/>
              <a:t>N((S)) = 3 + 0 + 1 + 0 + 1 + 1 + 0+ 0 = 6</a:t>
            </a:r>
          </a:p>
        </p:txBody>
      </p:sp>
    </p:spTree>
    <p:extLst>
      <p:ext uri="{BB962C8B-B14F-4D97-AF65-F5344CB8AC3E}">
        <p14:creationId xmlns:p14="http://schemas.microsoft.com/office/powerpoint/2010/main" val="3572224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FB0CE-D828-4B26-B85A-298627069FB3}"/>
              </a:ext>
            </a:extLst>
          </p:cNvPr>
          <p:cNvSpPr/>
          <p:nvPr/>
        </p:nvSpPr>
        <p:spPr>
          <a:xfrm>
            <a:off x="1473033" y="167905"/>
            <a:ext cx="4392681" cy="584775"/>
          </a:xfrm>
          <a:prstGeom prst="rect">
            <a:avLst/>
          </a:prstGeom>
        </p:spPr>
        <p:txBody>
          <a:bodyPr wrap="square">
            <a:spAutoFit/>
          </a:bodyPr>
          <a:lstStyle/>
          <a:p>
            <a:r>
              <a:rPr lang="en-US" sz="3200" dirty="0">
                <a:cs typeface="Times New Roman" panose="02020603050405020304" pitchFamily="18" charset="0"/>
              </a:rPr>
              <a:t>Example</a:t>
            </a:r>
            <a:r>
              <a:rPr lang="en-US" sz="3200" dirty="0"/>
              <a:t>: </a:t>
            </a:r>
            <a:r>
              <a:rPr lang="en-US" sz="3200" dirty="0">
                <a:cs typeface="Times New Roman" panose="02020603050405020304" pitchFamily="18" charset="0"/>
              </a:rPr>
              <a:t>The 8-puzzle</a:t>
            </a:r>
          </a:p>
        </p:txBody>
      </p:sp>
      <p:sp>
        <p:nvSpPr>
          <p:cNvPr id="3" name="Rectangle 2">
            <a:extLst>
              <a:ext uri="{FF2B5EF4-FFF2-40B4-BE49-F238E27FC236}">
                <a16:creationId xmlns:a16="http://schemas.microsoft.com/office/drawing/2014/main" id="{4DBBA817-8974-43D2-B900-7CB11D34D23C}"/>
              </a:ext>
            </a:extLst>
          </p:cNvPr>
          <p:cNvSpPr/>
          <p:nvPr/>
        </p:nvSpPr>
        <p:spPr>
          <a:xfrm>
            <a:off x="1136497" y="827070"/>
            <a:ext cx="5415265" cy="492443"/>
          </a:xfrm>
          <a:prstGeom prst="rect">
            <a:avLst/>
          </a:prstGeom>
        </p:spPr>
        <p:txBody>
          <a:bodyPr wrap="none">
            <a:spAutoFit/>
          </a:bodyPr>
          <a:lstStyle/>
          <a:p>
            <a:r>
              <a:rPr lang="en-US" sz="2600" dirty="0">
                <a:latin typeface="Times New Roman" panose="02020603050405020304" pitchFamily="18" charset="0"/>
                <a:cs typeface="Times New Roman" panose="02020603050405020304" pitchFamily="18" charset="0"/>
              </a:rPr>
              <a:t>Problem:  Go from state S to state G.</a:t>
            </a:r>
            <a:r>
              <a:rPr lang="en-US" sz="2600" dirty="0">
                <a:latin typeface="Cambria Math" panose="02040503050406030204" pitchFamily="18" charset="0"/>
                <a:ea typeface="Cambria Math" panose="020405030504060302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B3F244E-7E3D-498E-9708-A793A0A6147C}"/>
              </a:ext>
            </a:extLst>
          </p:cNvPr>
          <p:cNvGraphicFramePr>
            <a:graphicFrameLocks noGrp="1"/>
          </p:cNvGraphicFramePr>
          <p:nvPr>
            <p:extLst>
              <p:ext uri="{D42A27DB-BD31-4B8C-83A1-F6EECF244321}">
                <p14:modId xmlns:p14="http://schemas.microsoft.com/office/powerpoint/2010/main" val="663127736"/>
              </p:ext>
            </p:extLst>
          </p:nvPr>
        </p:nvGraphicFramePr>
        <p:xfrm>
          <a:off x="4941802" y="1514952"/>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E95A4C2-1C34-489C-B987-4ADF86EDDC4B}"/>
              </a:ext>
            </a:extLst>
          </p:cNvPr>
          <p:cNvGraphicFramePr>
            <a:graphicFrameLocks noGrp="1"/>
          </p:cNvGraphicFramePr>
          <p:nvPr>
            <p:extLst>
              <p:ext uri="{D42A27DB-BD31-4B8C-83A1-F6EECF244321}">
                <p14:modId xmlns:p14="http://schemas.microsoft.com/office/powerpoint/2010/main" val="3521772803"/>
              </p:ext>
            </p:extLst>
          </p:nvPr>
        </p:nvGraphicFramePr>
        <p:xfrm>
          <a:off x="1271650" y="1473287"/>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78D10316-6159-4E49-84A5-A355D2FCA6AB}"/>
              </a:ext>
            </a:extLst>
          </p:cNvPr>
          <p:cNvSpPr/>
          <p:nvPr/>
        </p:nvSpPr>
        <p:spPr>
          <a:xfrm>
            <a:off x="4184098" y="3431306"/>
            <a:ext cx="713438" cy="172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TextBox 6">
            <a:extLst>
              <a:ext uri="{FF2B5EF4-FFF2-40B4-BE49-F238E27FC236}">
                <a16:creationId xmlns:a16="http://schemas.microsoft.com/office/drawing/2014/main" id="{2D90781C-03EC-4496-B178-20A65019E956}"/>
              </a:ext>
            </a:extLst>
          </p:cNvPr>
          <p:cNvSpPr txBox="1"/>
          <p:nvPr/>
        </p:nvSpPr>
        <p:spPr>
          <a:xfrm>
            <a:off x="1317733" y="3250219"/>
            <a:ext cx="546021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(S)  input state      …                  G goal state</a:t>
            </a:r>
          </a:p>
        </p:txBody>
      </p:sp>
      <p:sp>
        <p:nvSpPr>
          <p:cNvPr id="8" name="Rectangle 7">
            <a:extLst>
              <a:ext uri="{FF2B5EF4-FFF2-40B4-BE49-F238E27FC236}">
                <a16:creationId xmlns:a16="http://schemas.microsoft.com/office/drawing/2014/main" id="{64D88398-5F6D-45C4-8620-D61B79CE4E05}"/>
              </a:ext>
            </a:extLst>
          </p:cNvPr>
          <p:cNvSpPr/>
          <p:nvPr/>
        </p:nvSpPr>
        <p:spPr>
          <a:xfrm>
            <a:off x="3758932" y="1912459"/>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9" name="TextBox 8">
            <a:extLst>
              <a:ext uri="{FF2B5EF4-FFF2-40B4-BE49-F238E27FC236}">
                <a16:creationId xmlns:a16="http://schemas.microsoft.com/office/drawing/2014/main" id="{7FD26A99-F19A-45D4-AB6A-B44A662F2848}"/>
              </a:ext>
            </a:extLst>
          </p:cNvPr>
          <p:cNvSpPr txBox="1"/>
          <p:nvPr/>
        </p:nvSpPr>
        <p:spPr>
          <a:xfrm>
            <a:off x="747247" y="5655700"/>
            <a:ext cx="541758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N((G)) = 3 + 0 + 1 + 1 + 0 + 0 + 1+ 0 = 6</a:t>
            </a:r>
          </a:p>
        </p:txBody>
      </p:sp>
      <p:graphicFrame>
        <p:nvGraphicFramePr>
          <p:cNvPr id="14" name="Table 13"/>
          <p:cNvGraphicFramePr>
            <a:graphicFrameLocks noGrp="1"/>
          </p:cNvGraphicFramePr>
          <p:nvPr>
            <p:extLst>
              <p:ext uri="{D42A27DB-BD31-4B8C-83A1-F6EECF244321}">
                <p14:modId xmlns:p14="http://schemas.microsoft.com/office/powerpoint/2010/main" val="2632588022"/>
              </p:ext>
            </p:extLst>
          </p:nvPr>
        </p:nvGraphicFramePr>
        <p:xfrm>
          <a:off x="501447" y="4139378"/>
          <a:ext cx="5663380" cy="1371600"/>
        </p:xfrm>
        <a:graphic>
          <a:graphicData uri="http://schemas.openxmlformats.org/drawingml/2006/table">
            <a:tbl>
              <a:tblPr firstRow="1" bandRow="1">
                <a:tableStyleId>{5C22544A-7EE6-4342-B048-85BDC9FD1C3A}</a:tableStyleId>
              </a:tblPr>
              <a:tblGrid>
                <a:gridCol w="629263">
                  <a:extLst>
                    <a:ext uri="{9D8B030D-6E8A-4147-A177-3AD203B41FA5}">
                      <a16:colId xmlns:a16="http://schemas.microsoft.com/office/drawing/2014/main" val="1535835610"/>
                    </a:ext>
                  </a:extLst>
                </a:gridCol>
                <a:gridCol w="503413">
                  <a:extLst>
                    <a:ext uri="{9D8B030D-6E8A-4147-A177-3AD203B41FA5}">
                      <a16:colId xmlns:a16="http://schemas.microsoft.com/office/drawing/2014/main" val="636496936"/>
                    </a:ext>
                  </a:extLst>
                </a:gridCol>
                <a:gridCol w="566338">
                  <a:extLst>
                    <a:ext uri="{9D8B030D-6E8A-4147-A177-3AD203B41FA5}">
                      <a16:colId xmlns:a16="http://schemas.microsoft.com/office/drawing/2014/main" val="915304006"/>
                    </a:ext>
                  </a:extLst>
                </a:gridCol>
                <a:gridCol w="566338">
                  <a:extLst>
                    <a:ext uri="{9D8B030D-6E8A-4147-A177-3AD203B41FA5}">
                      <a16:colId xmlns:a16="http://schemas.microsoft.com/office/drawing/2014/main" val="4158789653"/>
                    </a:ext>
                  </a:extLst>
                </a:gridCol>
                <a:gridCol w="566338">
                  <a:extLst>
                    <a:ext uri="{9D8B030D-6E8A-4147-A177-3AD203B41FA5}">
                      <a16:colId xmlns:a16="http://schemas.microsoft.com/office/drawing/2014/main" val="3285272055"/>
                    </a:ext>
                  </a:extLst>
                </a:gridCol>
                <a:gridCol w="566338">
                  <a:extLst>
                    <a:ext uri="{9D8B030D-6E8A-4147-A177-3AD203B41FA5}">
                      <a16:colId xmlns:a16="http://schemas.microsoft.com/office/drawing/2014/main" val="888903599"/>
                    </a:ext>
                  </a:extLst>
                </a:gridCol>
                <a:gridCol w="566338">
                  <a:extLst>
                    <a:ext uri="{9D8B030D-6E8A-4147-A177-3AD203B41FA5}">
                      <a16:colId xmlns:a16="http://schemas.microsoft.com/office/drawing/2014/main" val="373134996"/>
                    </a:ext>
                  </a:extLst>
                </a:gridCol>
                <a:gridCol w="566338">
                  <a:extLst>
                    <a:ext uri="{9D8B030D-6E8A-4147-A177-3AD203B41FA5}">
                      <a16:colId xmlns:a16="http://schemas.microsoft.com/office/drawing/2014/main" val="2553281679"/>
                    </a:ext>
                  </a:extLst>
                </a:gridCol>
                <a:gridCol w="566338">
                  <a:extLst>
                    <a:ext uri="{9D8B030D-6E8A-4147-A177-3AD203B41FA5}">
                      <a16:colId xmlns:a16="http://schemas.microsoft.com/office/drawing/2014/main" val="738314386"/>
                    </a:ext>
                  </a:extLst>
                </a:gridCol>
                <a:gridCol w="566338">
                  <a:extLst>
                    <a:ext uri="{9D8B030D-6E8A-4147-A177-3AD203B41FA5}">
                      <a16:colId xmlns:a16="http://schemas.microsoft.com/office/drawing/2014/main" val="1970748515"/>
                    </a:ext>
                  </a:extLst>
                </a:gridCol>
              </a:tblGrid>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860870"/>
                  </a:ext>
                </a:extLst>
              </a:tr>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092892"/>
                  </a:ext>
                </a:extLst>
              </a:tr>
              <a:tr h="370840">
                <a:tc>
                  <a:txBody>
                    <a:bodyPr/>
                    <a:lstStyle/>
                    <a:p>
                      <a:r>
                        <a:rPr lang="en-US" sz="2400" b="0" dirty="0" err="1">
                          <a:latin typeface="Times New Roman" panose="02020603050405020304" pitchFamily="18" charset="0"/>
                          <a:cs typeface="Times New Roman" panose="02020603050405020304" pitchFamily="18" charset="0"/>
                        </a:rPr>
                        <a:t>n</a:t>
                      </a:r>
                      <a:r>
                        <a:rPr lang="en-US" sz="2400" b="0" baseline="-25000" dirty="0" err="1">
                          <a:latin typeface="Times New Roman" panose="02020603050405020304" pitchFamily="18" charset="0"/>
                          <a:cs typeface="Times New Roman" panose="02020603050405020304" pitchFamily="18" charset="0"/>
                        </a:rPr>
                        <a:t>i</a:t>
                      </a:r>
                      <a:r>
                        <a:rPr lang="en-US" sz="2400" b="0" baseline="-25000" dirty="0">
                          <a:latin typeface="Times New Roman" panose="02020603050405020304" pitchFamily="18" charset="0"/>
                          <a:cs typeface="Times New Roman" panose="02020603050405020304" pitchFamily="18" charset="0"/>
                        </a:rPr>
                        <a:t> </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44791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269500675"/>
              </p:ext>
            </p:extLst>
          </p:nvPr>
        </p:nvGraphicFramePr>
        <p:xfrm>
          <a:off x="6263146" y="4121865"/>
          <a:ext cx="5579810" cy="1371600"/>
        </p:xfrm>
        <a:graphic>
          <a:graphicData uri="http://schemas.openxmlformats.org/drawingml/2006/table">
            <a:tbl>
              <a:tblPr firstRow="1" bandRow="1">
                <a:tableStyleId>{5C22544A-7EE6-4342-B048-85BDC9FD1C3A}</a:tableStyleId>
              </a:tblPr>
              <a:tblGrid>
                <a:gridCol w="668596">
                  <a:extLst>
                    <a:ext uri="{9D8B030D-6E8A-4147-A177-3AD203B41FA5}">
                      <a16:colId xmlns:a16="http://schemas.microsoft.com/office/drawing/2014/main" val="1535835610"/>
                    </a:ext>
                  </a:extLst>
                </a:gridCol>
                <a:gridCol w="447366">
                  <a:extLst>
                    <a:ext uri="{9D8B030D-6E8A-4147-A177-3AD203B41FA5}">
                      <a16:colId xmlns:a16="http://schemas.microsoft.com/office/drawing/2014/main" val="636496936"/>
                    </a:ext>
                  </a:extLst>
                </a:gridCol>
                <a:gridCol w="557981">
                  <a:extLst>
                    <a:ext uri="{9D8B030D-6E8A-4147-A177-3AD203B41FA5}">
                      <a16:colId xmlns:a16="http://schemas.microsoft.com/office/drawing/2014/main" val="915304006"/>
                    </a:ext>
                  </a:extLst>
                </a:gridCol>
                <a:gridCol w="557981">
                  <a:extLst>
                    <a:ext uri="{9D8B030D-6E8A-4147-A177-3AD203B41FA5}">
                      <a16:colId xmlns:a16="http://schemas.microsoft.com/office/drawing/2014/main" val="4158789653"/>
                    </a:ext>
                  </a:extLst>
                </a:gridCol>
                <a:gridCol w="557981">
                  <a:extLst>
                    <a:ext uri="{9D8B030D-6E8A-4147-A177-3AD203B41FA5}">
                      <a16:colId xmlns:a16="http://schemas.microsoft.com/office/drawing/2014/main" val="3285272055"/>
                    </a:ext>
                  </a:extLst>
                </a:gridCol>
                <a:gridCol w="557981">
                  <a:extLst>
                    <a:ext uri="{9D8B030D-6E8A-4147-A177-3AD203B41FA5}">
                      <a16:colId xmlns:a16="http://schemas.microsoft.com/office/drawing/2014/main" val="888903599"/>
                    </a:ext>
                  </a:extLst>
                </a:gridCol>
                <a:gridCol w="557981">
                  <a:extLst>
                    <a:ext uri="{9D8B030D-6E8A-4147-A177-3AD203B41FA5}">
                      <a16:colId xmlns:a16="http://schemas.microsoft.com/office/drawing/2014/main" val="373134996"/>
                    </a:ext>
                  </a:extLst>
                </a:gridCol>
                <a:gridCol w="557981">
                  <a:extLst>
                    <a:ext uri="{9D8B030D-6E8A-4147-A177-3AD203B41FA5}">
                      <a16:colId xmlns:a16="http://schemas.microsoft.com/office/drawing/2014/main" val="2553281679"/>
                    </a:ext>
                  </a:extLst>
                </a:gridCol>
                <a:gridCol w="557981">
                  <a:extLst>
                    <a:ext uri="{9D8B030D-6E8A-4147-A177-3AD203B41FA5}">
                      <a16:colId xmlns:a16="http://schemas.microsoft.com/office/drawing/2014/main" val="738314386"/>
                    </a:ext>
                  </a:extLst>
                </a:gridCol>
                <a:gridCol w="557981">
                  <a:extLst>
                    <a:ext uri="{9D8B030D-6E8A-4147-A177-3AD203B41FA5}">
                      <a16:colId xmlns:a16="http://schemas.microsoft.com/office/drawing/2014/main" val="1970748515"/>
                    </a:ext>
                  </a:extLst>
                </a:gridCol>
              </a:tblGrid>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860870"/>
                  </a:ext>
                </a:extLst>
              </a:tr>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 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092892"/>
                  </a:ext>
                </a:extLst>
              </a:tr>
              <a:tr h="370840">
                <a:tc>
                  <a:txBody>
                    <a:bodyPr/>
                    <a:lstStyle/>
                    <a:p>
                      <a:r>
                        <a:rPr lang="en-US" sz="2400" b="0" dirty="0" err="1">
                          <a:latin typeface="Times New Roman" panose="02020603050405020304" pitchFamily="18" charset="0"/>
                          <a:cs typeface="Times New Roman" panose="02020603050405020304" pitchFamily="18" charset="0"/>
                        </a:rPr>
                        <a:t>n</a:t>
                      </a:r>
                      <a:r>
                        <a:rPr lang="en-US" sz="2400" b="0" baseline="-25000" dirty="0" err="1">
                          <a:latin typeface="Times New Roman" panose="02020603050405020304" pitchFamily="18" charset="0"/>
                          <a:cs typeface="Times New Roman" panose="02020603050405020304" pitchFamily="18" charset="0"/>
                        </a:rPr>
                        <a:t>i</a:t>
                      </a:r>
                      <a:r>
                        <a:rPr lang="en-US" sz="2400" b="0" baseline="-25000" dirty="0">
                          <a:latin typeface="Times New Roman" panose="02020603050405020304" pitchFamily="18" charset="0"/>
                          <a:cs typeface="Times New Roman" panose="02020603050405020304" pitchFamily="18" charset="0"/>
                        </a:rPr>
                        <a:t> </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447911"/>
                  </a:ext>
                </a:extLst>
              </a:tr>
            </a:tbl>
          </a:graphicData>
        </a:graphic>
      </p:graphicFrame>
      <p:sp>
        <p:nvSpPr>
          <p:cNvPr id="16" name="TextBox 15">
            <a:extLst>
              <a:ext uri="{FF2B5EF4-FFF2-40B4-BE49-F238E27FC236}">
                <a16:creationId xmlns:a16="http://schemas.microsoft.com/office/drawing/2014/main" id="{7FD26A99-F19A-45D4-AB6A-B44A662F2848}"/>
              </a:ext>
            </a:extLst>
          </p:cNvPr>
          <p:cNvSpPr txBox="1"/>
          <p:nvPr/>
        </p:nvSpPr>
        <p:spPr>
          <a:xfrm>
            <a:off x="6263146" y="5655700"/>
            <a:ext cx="5360694"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N((S)) = 1 + 2 + 1 + 0 + 2 + 0 + 0+ 0 = 6</a:t>
            </a:r>
          </a:p>
        </p:txBody>
      </p:sp>
      <p:sp>
        <p:nvSpPr>
          <p:cNvPr id="17" name="Rectangle 16"/>
          <p:cNvSpPr/>
          <p:nvPr/>
        </p:nvSpPr>
        <p:spPr>
          <a:xfrm>
            <a:off x="7015051" y="103795"/>
            <a:ext cx="4929303"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 is reachable from (G) because the input state (G) satisfies the following statement:</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If a state (G) is such that</a:t>
            </a:r>
            <a:endParaRPr lang="en-US" altLang="en-US" sz="2000" dirty="0">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Font typeface="Arial" panose="020B0604020202020204" pitchFamily="34" charset="0"/>
              <a:buChar char="•"/>
            </a:pPr>
            <a:r>
              <a:rPr lang="en-US" altLang="en-US" sz="2000" dirty="0">
                <a:solidFill>
                  <a:srgbClr val="3333FF"/>
                </a:solidFill>
                <a:latin typeface="Times New Roman" panose="02020603050405020304" pitchFamily="18" charset="0"/>
                <a:cs typeface="Times New Roman" panose="02020603050405020304" pitchFamily="18" charset="0"/>
              </a:rPr>
              <a:t>if the width is odd, then the state (G) has an even number of inversions from (S).</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So as vice versa that (S) is reachable from (G).</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828B4AD3-7D89-41AE-B6D3-C857FB9B852C}"/>
              </a:ext>
            </a:extLst>
          </p:cNvPr>
          <p:cNvGraphicFramePr>
            <a:graphicFrameLocks noGrp="1"/>
          </p:cNvGraphicFramePr>
          <p:nvPr>
            <p:extLst>
              <p:ext uri="{D42A27DB-BD31-4B8C-83A1-F6EECF244321}">
                <p14:modId xmlns:p14="http://schemas.microsoft.com/office/powerpoint/2010/main" val="578343596"/>
              </p:ext>
            </p:extLst>
          </p:nvPr>
        </p:nvGraphicFramePr>
        <p:xfrm>
          <a:off x="9209094" y="2129489"/>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19" name="Rectangle 18">
            <a:extLst>
              <a:ext uri="{FF2B5EF4-FFF2-40B4-BE49-F238E27FC236}">
                <a16:creationId xmlns:a16="http://schemas.microsoft.com/office/drawing/2014/main" id="{BA665984-C13E-486F-834F-9F69D7CB3C36}"/>
              </a:ext>
            </a:extLst>
          </p:cNvPr>
          <p:cNvSpPr/>
          <p:nvPr/>
        </p:nvSpPr>
        <p:spPr>
          <a:xfrm rot="754368">
            <a:off x="7845169" y="2567874"/>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20" name="TextBox 19">
            <a:extLst>
              <a:ext uri="{FF2B5EF4-FFF2-40B4-BE49-F238E27FC236}">
                <a16:creationId xmlns:a16="http://schemas.microsoft.com/office/drawing/2014/main" id="{E8D33046-FA10-4655-9A5A-F90F9330B582}"/>
              </a:ext>
            </a:extLst>
          </p:cNvPr>
          <p:cNvSpPr txBox="1"/>
          <p:nvPr/>
        </p:nvSpPr>
        <p:spPr>
          <a:xfrm>
            <a:off x="5393537" y="3695081"/>
            <a:ext cx="5663380"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G  input state  …                       (S) goal state</a:t>
            </a:r>
          </a:p>
        </p:txBody>
      </p:sp>
      <p:sp>
        <p:nvSpPr>
          <p:cNvPr id="23" name="Arrow: Right 22">
            <a:extLst>
              <a:ext uri="{FF2B5EF4-FFF2-40B4-BE49-F238E27FC236}">
                <a16:creationId xmlns:a16="http://schemas.microsoft.com/office/drawing/2014/main" id="{CA69285D-6C46-492E-A97C-4BE72CA95793}"/>
              </a:ext>
            </a:extLst>
          </p:cNvPr>
          <p:cNvSpPr/>
          <p:nvPr/>
        </p:nvSpPr>
        <p:spPr>
          <a:xfrm>
            <a:off x="8256981" y="3876394"/>
            <a:ext cx="713438" cy="172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5693812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FB0CE-D828-4B26-B85A-298627069FB3}"/>
              </a:ext>
            </a:extLst>
          </p:cNvPr>
          <p:cNvSpPr/>
          <p:nvPr/>
        </p:nvSpPr>
        <p:spPr>
          <a:xfrm>
            <a:off x="1455174" y="406596"/>
            <a:ext cx="4392681" cy="584775"/>
          </a:xfrm>
          <a:prstGeom prst="rect">
            <a:avLst/>
          </a:prstGeom>
        </p:spPr>
        <p:txBody>
          <a:bodyPr wrap="square">
            <a:spAutoFit/>
          </a:bodyPr>
          <a:lstStyle/>
          <a:p>
            <a:r>
              <a:rPr lang="en-US" sz="3200" dirty="0">
                <a:cs typeface="Times New Roman" panose="02020603050405020304" pitchFamily="18" charset="0"/>
              </a:rPr>
              <a:t>Example</a:t>
            </a:r>
            <a:r>
              <a:rPr lang="en-US" sz="3200" dirty="0"/>
              <a:t>: </a:t>
            </a:r>
            <a:r>
              <a:rPr lang="en-US" sz="3200" dirty="0">
                <a:cs typeface="Times New Roman" panose="02020603050405020304" pitchFamily="18" charset="0"/>
              </a:rPr>
              <a:t>The 8-puzzle</a:t>
            </a:r>
          </a:p>
        </p:txBody>
      </p:sp>
      <p:sp>
        <p:nvSpPr>
          <p:cNvPr id="3" name="Rectangle 2">
            <a:extLst>
              <a:ext uri="{FF2B5EF4-FFF2-40B4-BE49-F238E27FC236}">
                <a16:creationId xmlns:a16="http://schemas.microsoft.com/office/drawing/2014/main" id="{4DBBA817-8974-43D2-B900-7CB11D34D23C}"/>
              </a:ext>
            </a:extLst>
          </p:cNvPr>
          <p:cNvSpPr/>
          <p:nvPr/>
        </p:nvSpPr>
        <p:spPr>
          <a:xfrm>
            <a:off x="1490893" y="1344994"/>
            <a:ext cx="5581977" cy="492443"/>
          </a:xfrm>
          <a:prstGeom prst="rect">
            <a:avLst/>
          </a:prstGeom>
        </p:spPr>
        <p:txBody>
          <a:bodyPr wrap="none">
            <a:spAutoFit/>
          </a:bodyPr>
          <a:lstStyle/>
          <a:p>
            <a:r>
              <a:rPr lang="en-US" sz="2600" dirty="0">
                <a:latin typeface="Times New Roman" panose="02020603050405020304" pitchFamily="18" charset="0"/>
                <a:cs typeface="Times New Roman" panose="02020603050405020304" pitchFamily="18" charset="0"/>
              </a:rPr>
              <a:t>Problem:  Go from state S to state (S).</a:t>
            </a:r>
            <a:r>
              <a:rPr lang="en-US" sz="2600" dirty="0">
                <a:latin typeface="Cambria Math" panose="02040503050406030204" pitchFamily="18" charset="0"/>
                <a:ea typeface="Cambria Math" panose="020405030504060302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B3F244E-7E3D-498E-9708-A793A0A6147C}"/>
              </a:ext>
            </a:extLst>
          </p:cNvPr>
          <p:cNvGraphicFramePr>
            <a:graphicFrameLocks noGrp="1"/>
          </p:cNvGraphicFramePr>
          <p:nvPr>
            <p:extLst>
              <p:ext uri="{D42A27DB-BD31-4B8C-83A1-F6EECF244321}">
                <p14:modId xmlns:p14="http://schemas.microsoft.com/office/powerpoint/2010/main" val="3518195054"/>
              </p:ext>
            </p:extLst>
          </p:nvPr>
        </p:nvGraphicFramePr>
        <p:xfrm>
          <a:off x="5043582" y="2205495"/>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78D10316-6159-4E49-84A5-A355D2FCA6AB}"/>
              </a:ext>
            </a:extLst>
          </p:cNvPr>
          <p:cNvSpPr/>
          <p:nvPr/>
        </p:nvSpPr>
        <p:spPr>
          <a:xfrm>
            <a:off x="4461765" y="4272347"/>
            <a:ext cx="713438" cy="1723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90781C-03EC-4496-B178-20A65019E956}"/>
              </a:ext>
            </a:extLst>
          </p:cNvPr>
          <p:cNvSpPr txBox="1"/>
          <p:nvPr/>
        </p:nvSpPr>
        <p:spPr>
          <a:xfrm>
            <a:off x="2175642" y="4029037"/>
            <a:ext cx="4393012" cy="492443"/>
          </a:xfrm>
          <a:prstGeom prst="rect">
            <a:avLst/>
          </a:prstGeom>
          <a:noFill/>
        </p:spPr>
        <p:txBody>
          <a:bodyPr wrap="square" rtlCol="0">
            <a:spAutoFit/>
          </a:bodyPr>
          <a:lstStyle/>
          <a:p>
            <a:r>
              <a:rPr lang="en-US" sz="2600" dirty="0">
                <a:latin typeface="Times New Roman" panose="02020603050405020304" pitchFamily="18" charset="0"/>
                <a:cs typeface="Times New Roman" panose="02020603050405020304" pitchFamily="18" charset="0"/>
              </a:rPr>
              <a:t> S                 …      X            (S)</a:t>
            </a:r>
          </a:p>
        </p:txBody>
      </p:sp>
      <p:sp>
        <p:nvSpPr>
          <p:cNvPr id="8" name="Rectangle 7">
            <a:extLst>
              <a:ext uri="{FF2B5EF4-FFF2-40B4-BE49-F238E27FC236}">
                <a16:creationId xmlns:a16="http://schemas.microsoft.com/office/drawing/2014/main" id="{64D88398-5F6D-45C4-8620-D61B79CE4E05}"/>
              </a:ext>
            </a:extLst>
          </p:cNvPr>
          <p:cNvSpPr/>
          <p:nvPr/>
        </p:nvSpPr>
        <p:spPr>
          <a:xfrm>
            <a:off x="3986766" y="2661110"/>
            <a:ext cx="925197"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9" name="TextBox 8">
            <a:extLst>
              <a:ext uri="{FF2B5EF4-FFF2-40B4-BE49-F238E27FC236}">
                <a16:creationId xmlns:a16="http://schemas.microsoft.com/office/drawing/2014/main" id="{7FD26A99-F19A-45D4-AB6A-B44A662F2848}"/>
              </a:ext>
            </a:extLst>
          </p:cNvPr>
          <p:cNvSpPr txBox="1"/>
          <p:nvPr/>
        </p:nvSpPr>
        <p:spPr>
          <a:xfrm>
            <a:off x="7286266" y="305068"/>
            <a:ext cx="4847385" cy="624786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000" dirty="0"/>
              <a:t>(S) : (2, 8, 3, 1, 6, 4, 7, 0, 5)</a:t>
            </a:r>
          </a:p>
          <a:p>
            <a:r>
              <a:rPr lang="en-US" sz="2000" dirty="0"/>
              <a:t> S:    (1, 2, 3, 4, 0, 5, 6, 7, 8)</a:t>
            </a:r>
          </a:p>
          <a:p>
            <a:r>
              <a:rPr lang="en-US" sz="2000" dirty="0"/>
              <a:t>At S, </a:t>
            </a:r>
          </a:p>
          <a:p>
            <a:r>
              <a:rPr lang="en-US" sz="2000" dirty="0"/>
              <a:t>1, n</a:t>
            </a:r>
            <a:r>
              <a:rPr lang="en-US" sz="2000" baseline="-25000" dirty="0"/>
              <a:t>1</a:t>
            </a:r>
            <a:r>
              <a:rPr lang="en-US" sz="2000" dirty="0"/>
              <a:t> = 3 (2,3,8 are successors of 1 in S,  but  </a:t>
            </a:r>
          </a:p>
          <a:p>
            <a:r>
              <a:rPr lang="en-US" sz="2000" dirty="0"/>
              <a:t>                are the predecessors of 1 in (S). </a:t>
            </a:r>
          </a:p>
          <a:p>
            <a:r>
              <a:rPr lang="en-US" sz="2000" dirty="0"/>
              <a:t>2, n</a:t>
            </a:r>
            <a:r>
              <a:rPr lang="en-US" sz="2000" baseline="-25000" dirty="0"/>
              <a:t>2</a:t>
            </a:r>
            <a:r>
              <a:rPr lang="en-US" sz="2000" dirty="0"/>
              <a:t> = 0 (All the six integers after 2 in S are </a:t>
            </a:r>
          </a:p>
          <a:p>
            <a:r>
              <a:rPr lang="en-US" sz="2000" dirty="0"/>
              <a:t>                 the successors of 2 in (S)).</a:t>
            </a:r>
          </a:p>
          <a:p>
            <a:r>
              <a:rPr lang="en-US" sz="2000" dirty="0"/>
              <a:t>3, n</a:t>
            </a:r>
            <a:r>
              <a:rPr lang="en-US" sz="2000" baseline="-25000" dirty="0"/>
              <a:t>3</a:t>
            </a:r>
            <a:r>
              <a:rPr lang="en-US" sz="2000" dirty="0"/>
              <a:t> = 1 (Only 8 is the successor of 3 in S but </a:t>
            </a:r>
          </a:p>
          <a:p>
            <a:r>
              <a:rPr lang="en-US" sz="2000" dirty="0"/>
              <a:t>                 8 is the predecessor of 3 in (S)).</a:t>
            </a:r>
          </a:p>
          <a:p>
            <a:r>
              <a:rPr lang="en-US" sz="2000" dirty="0"/>
              <a:t>4, n</a:t>
            </a:r>
            <a:r>
              <a:rPr lang="en-US" sz="2000" baseline="-25000" dirty="0"/>
              <a:t>4</a:t>
            </a:r>
            <a:r>
              <a:rPr lang="en-US" sz="2000" dirty="0"/>
              <a:t> = 2 (6, 8 are successors of 4 in S but </a:t>
            </a:r>
          </a:p>
          <a:p>
            <a:r>
              <a:rPr lang="en-US" sz="2000" dirty="0"/>
              <a:t>                 they are predecessors of 4 in (S)). </a:t>
            </a:r>
          </a:p>
          <a:p>
            <a:r>
              <a:rPr lang="en-US" sz="2000" dirty="0"/>
              <a:t>5, n</a:t>
            </a:r>
            <a:r>
              <a:rPr lang="en-US" sz="2000" baseline="-25000" dirty="0"/>
              <a:t>5</a:t>
            </a:r>
            <a:r>
              <a:rPr lang="en-US" sz="2000" dirty="0"/>
              <a:t> = 3  (6,7,8 are successors of 5 in S, but </a:t>
            </a:r>
          </a:p>
          <a:p>
            <a:r>
              <a:rPr lang="en-US" sz="2000" dirty="0"/>
              <a:t>                 are the predecessor of 5 in (S)). </a:t>
            </a:r>
          </a:p>
          <a:p>
            <a:r>
              <a:rPr lang="en-US" sz="2000" dirty="0"/>
              <a:t>6, n</a:t>
            </a:r>
            <a:r>
              <a:rPr lang="en-US" sz="2000" baseline="-25000" dirty="0"/>
              <a:t>6</a:t>
            </a:r>
            <a:r>
              <a:rPr lang="en-US" sz="2000" dirty="0"/>
              <a:t> = 1 (8 is a successor of 6 in S but a </a:t>
            </a:r>
          </a:p>
          <a:p>
            <a:r>
              <a:rPr lang="en-US" sz="2000" dirty="0"/>
              <a:t>                 predecessor of 6 in (S)).</a:t>
            </a:r>
          </a:p>
          <a:p>
            <a:r>
              <a:rPr lang="en-US" sz="2000" dirty="0"/>
              <a:t>7, n</a:t>
            </a:r>
            <a:r>
              <a:rPr lang="en-US" sz="2000" baseline="-25000" dirty="0"/>
              <a:t>7</a:t>
            </a:r>
            <a:r>
              <a:rPr lang="en-US" sz="2000" dirty="0"/>
              <a:t> = 1 (8 is the successor 7 in S, and is a </a:t>
            </a:r>
          </a:p>
          <a:p>
            <a:r>
              <a:rPr lang="en-US" sz="2000" dirty="0"/>
              <a:t>                predecessor of 7 in (S().</a:t>
            </a:r>
          </a:p>
          <a:p>
            <a:r>
              <a:rPr lang="en-US" sz="2000" dirty="0"/>
              <a:t>8, n</a:t>
            </a:r>
            <a:r>
              <a:rPr lang="en-US" sz="2000" baseline="-25000" dirty="0"/>
              <a:t>8</a:t>
            </a:r>
            <a:r>
              <a:rPr lang="en-US" sz="2000" dirty="0"/>
              <a:t> = 0 (8 has no successor in S).</a:t>
            </a:r>
          </a:p>
          <a:p>
            <a:r>
              <a:rPr lang="en-US" sz="2000" dirty="0"/>
              <a:t>Inversions Number: </a:t>
            </a:r>
          </a:p>
          <a:p>
            <a:r>
              <a:rPr lang="en-US" sz="2000" dirty="0"/>
              <a:t>N(S) = 3 + 0 + 1 + 2 + 3 + 1 + 1+ 0 = 11</a:t>
            </a:r>
          </a:p>
        </p:txBody>
      </p:sp>
      <p:graphicFrame>
        <p:nvGraphicFramePr>
          <p:cNvPr id="10" name="Table 9">
            <a:extLst>
              <a:ext uri="{FF2B5EF4-FFF2-40B4-BE49-F238E27FC236}">
                <a16:creationId xmlns:a16="http://schemas.microsoft.com/office/drawing/2014/main" id="{0D45819B-05D7-4B65-BB63-545834CB44F6}"/>
              </a:ext>
            </a:extLst>
          </p:cNvPr>
          <p:cNvGraphicFramePr>
            <a:graphicFrameLocks noGrp="1"/>
          </p:cNvGraphicFramePr>
          <p:nvPr>
            <p:extLst>
              <p:ext uri="{D42A27DB-BD31-4B8C-83A1-F6EECF244321}">
                <p14:modId xmlns:p14="http://schemas.microsoft.com/office/powerpoint/2010/main" val="52957660"/>
              </p:ext>
            </p:extLst>
          </p:nvPr>
        </p:nvGraphicFramePr>
        <p:xfrm>
          <a:off x="1744082" y="2205495"/>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11" name="TextBox 10">
            <a:extLst>
              <a:ext uri="{FF2B5EF4-FFF2-40B4-BE49-F238E27FC236}">
                <a16:creationId xmlns:a16="http://schemas.microsoft.com/office/drawing/2014/main" id="{A2F6FB48-5B0C-4E29-B71E-4EEDFF87C639}"/>
              </a:ext>
            </a:extLst>
          </p:cNvPr>
          <p:cNvSpPr txBox="1"/>
          <p:nvPr/>
        </p:nvSpPr>
        <p:spPr>
          <a:xfrm>
            <a:off x="1702988" y="4770621"/>
            <a:ext cx="4393012" cy="1938992"/>
          </a:xfrm>
          <a:prstGeom prst="rect">
            <a:avLst/>
          </a:prstGeom>
          <a:noFill/>
        </p:spPr>
        <p:txBody>
          <a:bodyPr wrap="square" rtlCol="0">
            <a:spAutoFit/>
          </a:bodyPr>
          <a:lstStyle/>
          <a:p>
            <a:r>
              <a:rPr lang="en-US" sz="2000" dirty="0"/>
              <a:t>Is (S) reached from S?</a:t>
            </a:r>
          </a:p>
          <a:p>
            <a:r>
              <a:rPr lang="en-US" sz="2000" dirty="0"/>
              <a:t>This N = 3 (width)</a:t>
            </a:r>
          </a:p>
          <a:p>
            <a:r>
              <a:rPr lang="en-US" sz="2000" dirty="0"/>
              <a:t>N(S) = (3 + 0 + 1 + 2 + 3 + 1 + 1+ 0 )    </a:t>
            </a:r>
          </a:p>
          <a:p>
            <a:r>
              <a:rPr lang="en-US" sz="2000" dirty="0"/>
              <a:t>        = 11.</a:t>
            </a:r>
          </a:p>
          <a:p>
            <a:r>
              <a:rPr lang="en-US" sz="2000" dirty="0"/>
              <a:t>Since N =3 and N(S) is not even, then (S) </a:t>
            </a:r>
            <a:r>
              <a:rPr lang="en-US" sz="2000" b="1" dirty="0"/>
              <a:t>cannot</a:t>
            </a:r>
            <a:r>
              <a:rPr lang="en-US" sz="2000" dirty="0"/>
              <a:t> be reached by S. </a:t>
            </a:r>
          </a:p>
        </p:txBody>
      </p:sp>
    </p:spTree>
    <p:extLst>
      <p:ext uri="{BB962C8B-B14F-4D97-AF65-F5344CB8AC3E}">
        <p14:creationId xmlns:p14="http://schemas.microsoft.com/office/powerpoint/2010/main" val="15226736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5FB0CE-D828-4B26-B85A-298627069FB3}"/>
              </a:ext>
            </a:extLst>
          </p:cNvPr>
          <p:cNvSpPr/>
          <p:nvPr/>
        </p:nvSpPr>
        <p:spPr>
          <a:xfrm>
            <a:off x="1473033" y="167905"/>
            <a:ext cx="4392681" cy="584775"/>
          </a:xfrm>
          <a:prstGeom prst="rect">
            <a:avLst/>
          </a:prstGeom>
        </p:spPr>
        <p:txBody>
          <a:bodyPr wrap="square">
            <a:spAutoFit/>
          </a:bodyPr>
          <a:lstStyle/>
          <a:p>
            <a:r>
              <a:rPr lang="en-US" sz="3200" dirty="0">
                <a:cs typeface="Times New Roman" panose="02020603050405020304" pitchFamily="18" charset="0"/>
              </a:rPr>
              <a:t>Example</a:t>
            </a:r>
            <a:r>
              <a:rPr lang="en-US" sz="3200" dirty="0"/>
              <a:t>: </a:t>
            </a:r>
            <a:r>
              <a:rPr lang="en-US" sz="3200" dirty="0">
                <a:cs typeface="Times New Roman" panose="02020603050405020304" pitchFamily="18" charset="0"/>
              </a:rPr>
              <a:t>The 8-puzzle</a:t>
            </a:r>
          </a:p>
        </p:txBody>
      </p:sp>
      <p:sp>
        <p:nvSpPr>
          <p:cNvPr id="3" name="Rectangle 2">
            <a:extLst>
              <a:ext uri="{FF2B5EF4-FFF2-40B4-BE49-F238E27FC236}">
                <a16:creationId xmlns:a16="http://schemas.microsoft.com/office/drawing/2014/main" id="{4DBBA817-8974-43D2-B900-7CB11D34D23C}"/>
              </a:ext>
            </a:extLst>
          </p:cNvPr>
          <p:cNvSpPr/>
          <p:nvPr/>
        </p:nvSpPr>
        <p:spPr>
          <a:xfrm>
            <a:off x="1490892" y="916767"/>
            <a:ext cx="5415265" cy="492443"/>
          </a:xfrm>
          <a:prstGeom prst="rect">
            <a:avLst/>
          </a:prstGeom>
        </p:spPr>
        <p:txBody>
          <a:bodyPr wrap="none">
            <a:spAutoFit/>
          </a:bodyPr>
          <a:lstStyle/>
          <a:p>
            <a:r>
              <a:rPr lang="en-US" sz="2600" dirty="0">
                <a:latin typeface="Times New Roman" panose="02020603050405020304" pitchFamily="18" charset="0"/>
                <a:cs typeface="Times New Roman" panose="02020603050405020304" pitchFamily="18" charset="0"/>
              </a:rPr>
              <a:t>Problem:  Go from state S to state G.</a:t>
            </a:r>
            <a:r>
              <a:rPr lang="en-US" sz="2600" dirty="0">
                <a:latin typeface="Cambria Math" panose="02040503050406030204" pitchFamily="18" charset="0"/>
                <a:ea typeface="Cambria Math" panose="020405030504060302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DB3F244E-7E3D-498E-9708-A793A0A6147C}"/>
              </a:ext>
            </a:extLst>
          </p:cNvPr>
          <p:cNvGraphicFramePr>
            <a:graphicFrameLocks noGrp="1"/>
          </p:cNvGraphicFramePr>
          <p:nvPr>
            <p:extLst>
              <p:ext uri="{D42A27DB-BD31-4B8C-83A1-F6EECF244321}">
                <p14:modId xmlns:p14="http://schemas.microsoft.com/office/powerpoint/2010/main" val="2381201815"/>
              </p:ext>
            </p:extLst>
          </p:nvPr>
        </p:nvGraphicFramePr>
        <p:xfrm>
          <a:off x="1703564" y="1562948"/>
          <a:ext cx="1847823" cy="1593417"/>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113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5" name="Table 4">
            <a:extLst>
              <a:ext uri="{FF2B5EF4-FFF2-40B4-BE49-F238E27FC236}">
                <a16:creationId xmlns:a16="http://schemas.microsoft.com/office/drawing/2014/main" id="{DE95A4C2-1C34-489C-B987-4ADF86EDDC4B}"/>
              </a:ext>
            </a:extLst>
          </p:cNvPr>
          <p:cNvGraphicFramePr>
            <a:graphicFrameLocks noGrp="1"/>
          </p:cNvGraphicFramePr>
          <p:nvPr>
            <p:extLst>
              <p:ext uri="{D42A27DB-BD31-4B8C-83A1-F6EECF244321}">
                <p14:modId xmlns:p14="http://schemas.microsoft.com/office/powerpoint/2010/main" val="2269780108"/>
              </p:ext>
            </p:extLst>
          </p:nvPr>
        </p:nvGraphicFramePr>
        <p:xfrm>
          <a:off x="5175201" y="1532513"/>
          <a:ext cx="1847823" cy="1609185"/>
        </p:xfrm>
        <a:graphic>
          <a:graphicData uri="http://schemas.openxmlformats.org/drawingml/2006/table">
            <a:tbl>
              <a:tblPr firstRow="1" bandRow="1">
                <a:tableStyleId>{5C22544A-7EE6-4342-B048-85BDC9FD1C3A}</a:tableStyleId>
              </a:tblPr>
              <a:tblGrid>
                <a:gridCol w="615941">
                  <a:extLst>
                    <a:ext uri="{9D8B030D-6E8A-4147-A177-3AD203B41FA5}">
                      <a16:colId xmlns:a16="http://schemas.microsoft.com/office/drawing/2014/main" val="3008209843"/>
                    </a:ext>
                  </a:extLst>
                </a:gridCol>
                <a:gridCol w="615941">
                  <a:extLst>
                    <a:ext uri="{9D8B030D-6E8A-4147-A177-3AD203B41FA5}">
                      <a16:colId xmlns:a16="http://schemas.microsoft.com/office/drawing/2014/main" val="1259494472"/>
                    </a:ext>
                  </a:extLst>
                </a:gridCol>
                <a:gridCol w="615941">
                  <a:extLst>
                    <a:ext uri="{9D8B030D-6E8A-4147-A177-3AD203B41FA5}">
                      <a16:colId xmlns:a16="http://schemas.microsoft.com/office/drawing/2014/main" val="3596533985"/>
                    </a:ext>
                  </a:extLst>
                </a:gridCol>
              </a:tblGrid>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36395">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78D10316-6159-4E49-84A5-A355D2FCA6AB}"/>
              </a:ext>
            </a:extLst>
          </p:cNvPr>
          <p:cNvSpPr/>
          <p:nvPr/>
        </p:nvSpPr>
        <p:spPr>
          <a:xfrm>
            <a:off x="4198524" y="3419719"/>
            <a:ext cx="619958" cy="159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2D90781C-03EC-4496-B178-20A65019E956}"/>
              </a:ext>
            </a:extLst>
          </p:cNvPr>
          <p:cNvSpPr txBox="1"/>
          <p:nvPr/>
        </p:nvSpPr>
        <p:spPr>
          <a:xfrm>
            <a:off x="1703564" y="3253358"/>
            <a:ext cx="5319460"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S input state         …     X           (S) goal state</a:t>
            </a:r>
          </a:p>
        </p:txBody>
      </p:sp>
      <p:sp>
        <p:nvSpPr>
          <p:cNvPr id="8" name="Rectangle 7">
            <a:extLst>
              <a:ext uri="{FF2B5EF4-FFF2-40B4-BE49-F238E27FC236}">
                <a16:creationId xmlns:a16="http://schemas.microsoft.com/office/drawing/2014/main" id="{64D88398-5F6D-45C4-8620-D61B79CE4E05}"/>
              </a:ext>
            </a:extLst>
          </p:cNvPr>
          <p:cNvSpPr/>
          <p:nvPr/>
        </p:nvSpPr>
        <p:spPr>
          <a:xfrm>
            <a:off x="3964610" y="1886347"/>
            <a:ext cx="853872"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9" name="TextBox 8">
            <a:extLst>
              <a:ext uri="{FF2B5EF4-FFF2-40B4-BE49-F238E27FC236}">
                <a16:creationId xmlns:a16="http://schemas.microsoft.com/office/drawing/2014/main" id="{7FD26A99-F19A-45D4-AB6A-B44A662F2848}"/>
              </a:ext>
            </a:extLst>
          </p:cNvPr>
          <p:cNvSpPr txBox="1"/>
          <p:nvPr/>
        </p:nvSpPr>
        <p:spPr>
          <a:xfrm>
            <a:off x="6282808" y="5566109"/>
            <a:ext cx="564372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N((S)) = 1 + 6 + 1 + 0 + 2 + 0 + 1+ 0 = 11</a:t>
            </a:r>
          </a:p>
        </p:txBody>
      </p:sp>
      <p:graphicFrame>
        <p:nvGraphicFramePr>
          <p:cNvPr id="14" name="Table 13"/>
          <p:cNvGraphicFramePr>
            <a:graphicFrameLocks noGrp="1"/>
          </p:cNvGraphicFramePr>
          <p:nvPr>
            <p:extLst>
              <p:ext uri="{D42A27DB-BD31-4B8C-83A1-F6EECF244321}">
                <p14:modId xmlns:p14="http://schemas.microsoft.com/office/powerpoint/2010/main" val="2297085584"/>
              </p:ext>
            </p:extLst>
          </p:nvPr>
        </p:nvGraphicFramePr>
        <p:xfrm>
          <a:off x="6282808" y="4084797"/>
          <a:ext cx="5643720" cy="1371600"/>
        </p:xfrm>
        <a:graphic>
          <a:graphicData uri="http://schemas.openxmlformats.org/drawingml/2006/table">
            <a:tbl>
              <a:tblPr firstRow="1" bandRow="1">
                <a:tableStyleId>{5C22544A-7EE6-4342-B048-85BDC9FD1C3A}</a:tableStyleId>
              </a:tblPr>
              <a:tblGrid>
                <a:gridCol w="564372">
                  <a:extLst>
                    <a:ext uri="{9D8B030D-6E8A-4147-A177-3AD203B41FA5}">
                      <a16:colId xmlns:a16="http://schemas.microsoft.com/office/drawing/2014/main" val="1535835610"/>
                    </a:ext>
                  </a:extLst>
                </a:gridCol>
                <a:gridCol w="564372">
                  <a:extLst>
                    <a:ext uri="{9D8B030D-6E8A-4147-A177-3AD203B41FA5}">
                      <a16:colId xmlns:a16="http://schemas.microsoft.com/office/drawing/2014/main" val="636496936"/>
                    </a:ext>
                  </a:extLst>
                </a:gridCol>
                <a:gridCol w="564372">
                  <a:extLst>
                    <a:ext uri="{9D8B030D-6E8A-4147-A177-3AD203B41FA5}">
                      <a16:colId xmlns:a16="http://schemas.microsoft.com/office/drawing/2014/main" val="915304006"/>
                    </a:ext>
                  </a:extLst>
                </a:gridCol>
                <a:gridCol w="564372">
                  <a:extLst>
                    <a:ext uri="{9D8B030D-6E8A-4147-A177-3AD203B41FA5}">
                      <a16:colId xmlns:a16="http://schemas.microsoft.com/office/drawing/2014/main" val="4158789653"/>
                    </a:ext>
                  </a:extLst>
                </a:gridCol>
                <a:gridCol w="564372">
                  <a:extLst>
                    <a:ext uri="{9D8B030D-6E8A-4147-A177-3AD203B41FA5}">
                      <a16:colId xmlns:a16="http://schemas.microsoft.com/office/drawing/2014/main" val="3285272055"/>
                    </a:ext>
                  </a:extLst>
                </a:gridCol>
                <a:gridCol w="564372">
                  <a:extLst>
                    <a:ext uri="{9D8B030D-6E8A-4147-A177-3AD203B41FA5}">
                      <a16:colId xmlns:a16="http://schemas.microsoft.com/office/drawing/2014/main" val="888903599"/>
                    </a:ext>
                  </a:extLst>
                </a:gridCol>
                <a:gridCol w="564372">
                  <a:extLst>
                    <a:ext uri="{9D8B030D-6E8A-4147-A177-3AD203B41FA5}">
                      <a16:colId xmlns:a16="http://schemas.microsoft.com/office/drawing/2014/main" val="373134996"/>
                    </a:ext>
                  </a:extLst>
                </a:gridCol>
                <a:gridCol w="564372">
                  <a:extLst>
                    <a:ext uri="{9D8B030D-6E8A-4147-A177-3AD203B41FA5}">
                      <a16:colId xmlns:a16="http://schemas.microsoft.com/office/drawing/2014/main" val="2553281679"/>
                    </a:ext>
                  </a:extLst>
                </a:gridCol>
                <a:gridCol w="564372">
                  <a:extLst>
                    <a:ext uri="{9D8B030D-6E8A-4147-A177-3AD203B41FA5}">
                      <a16:colId xmlns:a16="http://schemas.microsoft.com/office/drawing/2014/main" val="738314386"/>
                    </a:ext>
                  </a:extLst>
                </a:gridCol>
                <a:gridCol w="564372">
                  <a:extLst>
                    <a:ext uri="{9D8B030D-6E8A-4147-A177-3AD203B41FA5}">
                      <a16:colId xmlns:a16="http://schemas.microsoft.com/office/drawing/2014/main" val="1970748515"/>
                    </a:ext>
                  </a:extLst>
                </a:gridCol>
              </a:tblGrid>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860870"/>
                  </a:ext>
                </a:extLst>
              </a:tr>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092892"/>
                  </a:ext>
                </a:extLst>
              </a:tr>
              <a:tr h="370840">
                <a:tc>
                  <a:txBody>
                    <a:bodyPr/>
                    <a:lstStyle/>
                    <a:p>
                      <a:r>
                        <a:rPr lang="en-US" sz="2400" b="0" dirty="0" err="1">
                          <a:latin typeface="Times New Roman" panose="02020603050405020304" pitchFamily="18" charset="0"/>
                          <a:cs typeface="Times New Roman" panose="02020603050405020304" pitchFamily="18" charset="0"/>
                        </a:rPr>
                        <a:t>n</a:t>
                      </a:r>
                      <a:r>
                        <a:rPr lang="en-US" sz="2400" b="0" baseline="-25000" dirty="0" err="1">
                          <a:latin typeface="Times New Roman" panose="02020603050405020304" pitchFamily="18" charset="0"/>
                          <a:cs typeface="Times New Roman" panose="02020603050405020304" pitchFamily="18" charset="0"/>
                        </a:rPr>
                        <a:t>i</a:t>
                      </a:r>
                      <a:r>
                        <a:rPr lang="en-US" sz="2400" b="0" baseline="-25000" dirty="0">
                          <a:latin typeface="Times New Roman" panose="02020603050405020304" pitchFamily="18" charset="0"/>
                          <a:cs typeface="Times New Roman" panose="02020603050405020304" pitchFamily="18" charset="0"/>
                        </a:rPr>
                        <a:t> </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447911"/>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3399128718"/>
              </p:ext>
            </p:extLst>
          </p:nvPr>
        </p:nvGraphicFramePr>
        <p:xfrm>
          <a:off x="594847" y="4084797"/>
          <a:ext cx="5569980" cy="1371600"/>
        </p:xfrm>
        <a:graphic>
          <a:graphicData uri="http://schemas.openxmlformats.org/drawingml/2006/table">
            <a:tbl>
              <a:tblPr firstRow="1" bandRow="1">
                <a:tableStyleId>{5C22544A-7EE6-4342-B048-85BDC9FD1C3A}</a:tableStyleId>
              </a:tblPr>
              <a:tblGrid>
                <a:gridCol w="629269">
                  <a:extLst>
                    <a:ext uri="{9D8B030D-6E8A-4147-A177-3AD203B41FA5}">
                      <a16:colId xmlns:a16="http://schemas.microsoft.com/office/drawing/2014/main" val="1535835610"/>
                    </a:ext>
                  </a:extLst>
                </a:gridCol>
                <a:gridCol w="484727">
                  <a:extLst>
                    <a:ext uri="{9D8B030D-6E8A-4147-A177-3AD203B41FA5}">
                      <a16:colId xmlns:a16="http://schemas.microsoft.com/office/drawing/2014/main" val="636496936"/>
                    </a:ext>
                  </a:extLst>
                </a:gridCol>
                <a:gridCol w="556998">
                  <a:extLst>
                    <a:ext uri="{9D8B030D-6E8A-4147-A177-3AD203B41FA5}">
                      <a16:colId xmlns:a16="http://schemas.microsoft.com/office/drawing/2014/main" val="915304006"/>
                    </a:ext>
                  </a:extLst>
                </a:gridCol>
                <a:gridCol w="556998">
                  <a:extLst>
                    <a:ext uri="{9D8B030D-6E8A-4147-A177-3AD203B41FA5}">
                      <a16:colId xmlns:a16="http://schemas.microsoft.com/office/drawing/2014/main" val="4158789653"/>
                    </a:ext>
                  </a:extLst>
                </a:gridCol>
                <a:gridCol w="556998">
                  <a:extLst>
                    <a:ext uri="{9D8B030D-6E8A-4147-A177-3AD203B41FA5}">
                      <a16:colId xmlns:a16="http://schemas.microsoft.com/office/drawing/2014/main" val="3285272055"/>
                    </a:ext>
                  </a:extLst>
                </a:gridCol>
                <a:gridCol w="556998">
                  <a:extLst>
                    <a:ext uri="{9D8B030D-6E8A-4147-A177-3AD203B41FA5}">
                      <a16:colId xmlns:a16="http://schemas.microsoft.com/office/drawing/2014/main" val="888903599"/>
                    </a:ext>
                  </a:extLst>
                </a:gridCol>
                <a:gridCol w="556998">
                  <a:extLst>
                    <a:ext uri="{9D8B030D-6E8A-4147-A177-3AD203B41FA5}">
                      <a16:colId xmlns:a16="http://schemas.microsoft.com/office/drawing/2014/main" val="373134996"/>
                    </a:ext>
                  </a:extLst>
                </a:gridCol>
                <a:gridCol w="556998">
                  <a:extLst>
                    <a:ext uri="{9D8B030D-6E8A-4147-A177-3AD203B41FA5}">
                      <a16:colId xmlns:a16="http://schemas.microsoft.com/office/drawing/2014/main" val="2553281679"/>
                    </a:ext>
                  </a:extLst>
                </a:gridCol>
                <a:gridCol w="556998">
                  <a:extLst>
                    <a:ext uri="{9D8B030D-6E8A-4147-A177-3AD203B41FA5}">
                      <a16:colId xmlns:a16="http://schemas.microsoft.com/office/drawing/2014/main" val="738314386"/>
                    </a:ext>
                  </a:extLst>
                </a:gridCol>
                <a:gridCol w="556998">
                  <a:extLst>
                    <a:ext uri="{9D8B030D-6E8A-4147-A177-3AD203B41FA5}">
                      <a16:colId xmlns:a16="http://schemas.microsoft.com/office/drawing/2014/main" val="1970748515"/>
                    </a:ext>
                  </a:extLst>
                </a:gridCol>
              </a:tblGrid>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860870"/>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092892"/>
                  </a:ext>
                </a:extLst>
              </a:tr>
              <a:tr h="370840">
                <a:tc>
                  <a:txBody>
                    <a:bodyPr/>
                    <a:lstStyle/>
                    <a:p>
                      <a:r>
                        <a:rPr lang="en-US" sz="2400" b="0" dirty="0" err="1">
                          <a:latin typeface="Times New Roman" panose="02020603050405020304" pitchFamily="18" charset="0"/>
                          <a:cs typeface="Times New Roman" panose="02020603050405020304" pitchFamily="18" charset="0"/>
                        </a:rPr>
                        <a:t>n</a:t>
                      </a:r>
                      <a:r>
                        <a:rPr lang="en-US" sz="2400" b="0" baseline="-25000" dirty="0" err="1">
                          <a:latin typeface="Times New Roman" panose="02020603050405020304" pitchFamily="18" charset="0"/>
                          <a:cs typeface="Times New Roman" panose="02020603050405020304" pitchFamily="18" charset="0"/>
                        </a:rPr>
                        <a:t>i</a:t>
                      </a:r>
                      <a:r>
                        <a:rPr lang="en-US" sz="2400" b="0" baseline="-25000" dirty="0">
                          <a:latin typeface="Times New Roman" panose="02020603050405020304" pitchFamily="18" charset="0"/>
                          <a:cs typeface="Times New Roman" panose="02020603050405020304" pitchFamily="18" charset="0"/>
                        </a:rPr>
                        <a:t> </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447911"/>
                  </a:ext>
                </a:extLst>
              </a:tr>
            </a:tbl>
          </a:graphicData>
        </a:graphic>
      </p:graphicFrame>
      <p:sp>
        <p:nvSpPr>
          <p:cNvPr id="16" name="TextBox 15">
            <a:extLst>
              <a:ext uri="{FF2B5EF4-FFF2-40B4-BE49-F238E27FC236}">
                <a16:creationId xmlns:a16="http://schemas.microsoft.com/office/drawing/2014/main" id="{7FD26A99-F19A-45D4-AB6A-B44A662F2848}"/>
              </a:ext>
            </a:extLst>
          </p:cNvPr>
          <p:cNvSpPr txBox="1"/>
          <p:nvPr/>
        </p:nvSpPr>
        <p:spPr>
          <a:xfrm>
            <a:off x="594846" y="5570243"/>
            <a:ext cx="550115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N(S) = 3 + 0 + 1 + 2 + 3 + 1 + 1+ 0 = 11</a:t>
            </a:r>
          </a:p>
        </p:txBody>
      </p:sp>
      <p:sp>
        <p:nvSpPr>
          <p:cNvPr id="17" name="Rectangle 16"/>
          <p:cNvSpPr/>
          <p:nvPr/>
        </p:nvSpPr>
        <p:spPr>
          <a:xfrm>
            <a:off x="7319380" y="1022199"/>
            <a:ext cx="4163474"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 is not reachable by S because the input state S dissatisfies the statement:</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 is reachable from S</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if a state S is such that</a:t>
            </a:r>
            <a:endParaRPr lang="en-US" altLang="en-US" sz="2000" dirty="0">
              <a:latin typeface="Times New Roman" panose="02020603050405020304" pitchFamily="18" charset="0"/>
              <a:cs typeface="Times New Roman" panose="02020603050405020304" pitchFamily="18" charset="0"/>
            </a:endParaRPr>
          </a:p>
          <a:p>
            <a:pPr marL="342900" indent="-342900" eaLnBrk="0" fontAlgn="base" hangingPunct="0">
              <a:spcBef>
                <a:spcPct val="0"/>
              </a:spcBef>
              <a:spcAft>
                <a:spcPct val="0"/>
              </a:spcAft>
              <a:buFont typeface="Arial" panose="020B0604020202020204" pitchFamily="34" charset="0"/>
              <a:buChar char="•"/>
            </a:pPr>
            <a:r>
              <a:rPr lang="en-US" altLang="en-US" sz="2000" dirty="0">
                <a:solidFill>
                  <a:srgbClr val="3333FF"/>
                </a:solidFill>
                <a:latin typeface="Times New Roman" panose="02020603050405020304" pitchFamily="18" charset="0"/>
                <a:cs typeface="Times New Roman" panose="02020603050405020304" pitchFamily="18" charset="0"/>
              </a:rPr>
              <a:t>if the width is odd, then the state S has an </a:t>
            </a:r>
            <a:r>
              <a:rPr lang="en-US" altLang="en-US" sz="2000" i="1" dirty="0">
                <a:solidFill>
                  <a:srgbClr val="3333FF"/>
                </a:solidFill>
                <a:latin typeface="Times New Roman" panose="02020603050405020304" pitchFamily="18" charset="0"/>
                <a:cs typeface="Times New Roman" panose="02020603050405020304" pitchFamily="18" charset="0"/>
              </a:rPr>
              <a:t>even </a:t>
            </a:r>
            <a:r>
              <a:rPr lang="en-US" altLang="en-US" sz="2000" dirty="0">
                <a:solidFill>
                  <a:srgbClr val="3333FF"/>
                </a:solidFill>
                <a:latin typeface="Times New Roman" panose="02020603050405020304" pitchFamily="18" charset="0"/>
                <a:cs typeface="Times New Roman" panose="02020603050405020304" pitchFamily="18" charset="0"/>
              </a:rPr>
              <a:t>number of inversions from (S). ”</a:t>
            </a:r>
          </a:p>
          <a:p>
            <a:pPr eaLnBrk="0" fontAlgn="base" hangingPunct="0">
              <a:spcBef>
                <a:spcPct val="0"/>
              </a:spcBef>
              <a:spcAft>
                <a:spcPct val="0"/>
              </a:spcAft>
            </a:pPr>
            <a:r>
              <a:rPr lang="en-US" altLang="en-US" sz="2000" dirty="0">
                <a:solidFill>
                  <a:srgbClr val="3333FF"/>
                </a:solidFill>
                <a:latin typeface="Times New Roman" panose="02020603050405020304" pitchFamily="18" charset="0"/>
                <a:cs typeface="Times New Roman" panose="02020603050405020304" pitchFamily="18" charset="0"/>
              </a:rPr>
              <a:t>So as vice versa that S cannot reach from (S).</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69F70EEE-AB15-4CAD-85A1-8CBE5ED5C620}"/>
              </a:ext>
            </a:extLst>
          </p:cNvPr>
          <p:cNvSpPr txBox="1"/>
          <p:nvPr/>
        </p:nvSpPr>
        <p:spPr>
          <a:xfrm>
            <a:off x="3423138" y="6254529"/>
            <a:ext cx="6424247" cy="369332"/>
          </a:xfrm>
          <a:prstGeom prst="rect">
            <a:avLst/>
          </a:prstGeom>
          <a:noFill/>
        </p:spPr>
        <p:txBody>
          <a:bodyPr wrap="square">
            <a:spAutoFit/>
          </a:bodyPr>
          <a:lstStyle/>
          <a:p>
            <a:r>
              <a:rPr lang="en-US" dirty="0"/>
              <a:t>(S) </a:t>
            </a:r>
            <a:r>
              <a:rPr lang="en-US" b="1" dirty="0"/>
              <a:t>cannot</a:t>
            </a:r>
            <a:r>
              <a:rPr lang="en-US" dirty="0"/>
              <a:t> be reached by S, or vice versa. These are not solvable. </a:t>
            </a:r>
          </a:p>
        </p:txBody>
      </p:sp>
    </p:spTree>
    <p:extLst>
      <p:ext uri="{BB962C8B-B14F-4D97-AF65-F5344CB8AC3E}">
        <p14:creationId xmlns:p14="http://schemas.microsoft.com/office/powerpoint/2010/main" val="81670092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F70123-CA76-4153-8E67-1ABF70B2C6F5}"/>
              </a:ext>
            </a:extLst>
          </p:cNvPr>
          <p:cNvSpPr txBox="1"/>
          <p:nvPr/>
        </p:nvSpPr>
        <p:spPr>
          <a:xfrm>
            <a:off x="1359877" y="837992"/>
            <a:ext cx="8991600" cy="595932"/>
          </a:xfrm>
          <a:prstGeom prst="rect">
            <a:avLst/>
          </a:prstGeom>
          <a:noFill/>
        </p:spPr>
        <p:txBody>
          <a:bodyPr wrap="square">
            <a:spAutoFit/>
          </a:bodyPr>
          <a:lstStyle/>
          <a:p>
            <a:pPr marL="0" marR="0" fontAlgn="base">
              <a:lnSpc>
                <a:spcPct val="107000"/>
              </a:lnSpc>
              <a:spcBef>
                <a:spcPts val="0"/>
              </a:spcBef>
              <a:spcAft>
                <a:spcPts val="1125"/>
              </a:spcAft>
            </a:pPr>
            <a:r>
              <a:rPr lang="en-US" sz="3200" b="1" kern="0" dirty="0">
                <a:solidFill>
                  <a:srgbClr val="2F5496"/>
                </a:solidFill>
                <a:effectLst/>
                <a:latin typeface="var(--font-sofia)"/>
                <a:ea typeface="DengXian Light" panose="02010600030101010101" pitchFamily="2" charset="-122"/>
                <a:cs typeface="Times New Roman" panose="02020603050405020304" pitchFamily="18" charset="0"/>
              </a:rPr>
              <a:t>How to check if an instance of 15-puzzle is solvable?</a:t>
            </a:r>
            <a:endParaRPr lang="en-US" sz="3200" b="1" kern="0" dirty="0">
              <a:solidFill>
                <a:srgbClr val="2F5496"/>
              </a:solidFill>
              <a:effectLst/>
              <a:latin typeface="Calibri Light" panose="020F0302020204030204" pitchFamily="34" charset="0"/>
              <a:ea typeface="DengXian Light" panose="02010600030101010101" pitchFamily="2" charset="-122"/>
              <a:cs typeface="Times New Roman" panose="02020603050405020304" pitchFamily="18" charset="0"/>
            </a:endParaRPr>
          </a:p>
        </p:txBody>
      </p:sp>
      <p:sp>
        <p:nvSpPr>
          <p:cNvPr id="5" name="TextBox 4">
            <a:extLst>
              <a:ext uri="{FF2B5EF4-FFF2-40B4-BE49-F238E27FC236}">
                <a16:creationId xmlns:a16="http://schemas.microsoft.com/office/drawing/2014/main" id="{14A6371B-288B-47E5-BB25-E625C7F6CFFE}"/>
              </a:ext>
            </a:extLst>
          </p:cNvPr>
          <p:cNvSpPr txBox="1"/>
          <p:nvPr/>
        </p:nvSpPr>
        <p:spPr>
          <a:xfrm>
            <a:off x="1359876" y="1787659"/>
            <a:ext cx="8897815" cy="4524315"/>
          </a:xfrm>
          <a:prstGeom prst="rect">
            <a:avLst/>
          </a:prstGeom>
          <a:noFill/>
        </p:spPr>
        <p:txBody>
          <a:bodyPr wrap="square">
            <a:spAutoFit/>
          </a:bodyPr>
          <a:lstStyle/>
          <a:p>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Given a 4×4 board with 15 tiles (every tile has one number from 1 to 15) and one empty space. </a:t>
            </a:r>
          </a:p>
          <a:p>
            <a:endParaRPr lang="en-US" sz="2400" spc="-10" dirty="0">
              <a:latin typeface="Times New Roman" panose="02020603050405020304" pitchFamily="18" charset="0"/>
              <a:ea typeface="DengXian" panose="02010600030101010101" pitchFamily="2" charset="-122"/>
              <a:cs typeface="Times New Roman" panose="02020603050405020304" pitchFamily="18" charset="0"/>
            </a:endParaRPr>
          </a:p>
          <a:p>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The objective is to </a:t>
            </a:r>
            <a:r>
              <a:rPr lang="en-US" sz="2400" i="1" spc="-10" dirty="0">
                <a:effectLst/>
                <a:latin typeface="Times New Roman" panose="02020603050405020304" pitchFamily="18" charset="0"/>
                <a:ea typeface="DengXian" panose="02010600030101010101" pitchFamily="2" charset="-122"/>
                <a:cs typeface="Times New Roman" panose="02020603050405020304" pitchFamily="18" charset="0"/>
              </a:rPr>
              <a:t>place the numbers on tiles in order </a:t>
            </a:r>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using the empty space. </a:t>
            </a:r>
          </a:p>
          <a:p>
            <a:pPr marL="457200" indent="-457200">
              <a:buFont typeface="Arial" panose="020B0604020202020204" pitchFamily="34" charset="0"/>
              <a:buChar char="•"/>
            </a:pPr>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Allow to slide four adjacent (left, right, above and below) tiles into the empty space. </a:t>
            </a:r>
          </a:p>
          <a:p>
            <a:endParaRPr lang="en-US" sz="2400" spc="-10" dirty="0">
              <a:latin typeface="Times New Roman" panose="02020603050405020304" pitchFamily="18" charset="0"/>
              <a:ea typeface="DengXian" panose="02010600030101010101" pitchFamily="2" charset="-122"/>
              <a:cs typeface="Times New Roman" panose="02020603050405020304" pitchFamily="18" charset="0"/>
            </a:endParaRPr>
          </a:p>
          <a:p>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For example,  </a:t>
            </a:r>
          </a:p>
          <a:p>
            <a:r>
              <a:rPr lang="en-US" sz="2400" spc="-10" dirty="0">
                <a:latin typeface="Times New Roman" panose="02020603050405020304" pitchFamily="18" charset="0"/>
                <a:ea typeface="DengXian" panose="02010600030101010101" pitchFamily="2" charset="-122"/>
                <a:cs typeface="Times New Roman" panose="02020603050405020304" pitchFamily="18" charset="0"/>
              </a:rPr>
              <a:t>        ?   </a:t>
            </a:r>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N is defined by #inversions + blank in a row (bottom-up)</a:t>
            </a:r>
          </a:p>
          <a:p>
            <a:r>
              <a:rPr lang="en-US" sz="2400" spc="-10" dirty="0">
                <a:latin typeface="Times New Roman" panose="02020603050405020304" pitchFamily="18" charset="0"/>
                <a:ea typeface="DengXian" panose="02010600030101010101" pitchFamily="2" charset="-122"/>
                <a:cs typeface="Times New Roman" panose="02020603050405020304" pitchFamily="18" charset="0"/>
              </a:rPr>
              <a:t>           if both mod(N/2) = mod(N’/2), then the problem is solvable.</a:t>
            </a:r>
          </a:p>
          <a:p>
            <a:r>
              <a:rPr lang="en-US" sz="2400" spc="-10" dirty="0">
                <a:latin typeface="Times New Roman" panose="02020603050405020304" pitchFamily="18" charset="0"/>
                <a:ea typeface="DengXian" panose="02010600030101010101" pitchFamily="2" charset="-122"/>
                <a:cs typeface="Times New Roman" panose="02020603050405020304" pitchFamily="18" charset="0"/>
              </a:rPr>
              <a:t>           Otherwise, it is not solvable      (Use the parity to solve it)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2461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F70123-CA76-4153-8E67-1ABF70B2C6F5}"/>
              </a:ext>
            </a:extLst>
          </p:cNvPr>
          <p:cNvSpPr txBox="1"/>
          <p:nvPr/>
        </p:nvSpPr>
        <p:spPr>
          <a:xfrm>
            <a:off x="1336430" y="849715"/>
            <a:ext cx="9882555" cy="5727402"/>
          </a:xfrm>
          <a:prstGeom prst="rect">
            <a:avLst/>
          </a:prstGeom>
          <a:noFill/>
        </p:spPr>
        <p:txBody>
          <a:bodyPr wrap="square">
            <a:spAutoFit/>
          </a:bodyPr>
          <a:lstStyle/>
          <a:p>
            <a:pPr marL="0" marR="0" fontAlgn="base">
              <a:lnSpc>
                <a:spcPct val="107000"/>
              </a:lnSpc>
              <a:spcBef>
                <a:spcPts val="0"/>
              </a:spcBef>
              <a:spcAft>
                <a:spcPts val="1125"/>
              </a:spcAft>
            </a:pPr>
            <a:r>
              <a:rPr lang="en-US" sz="3200" b="1" kern="0" dirty="0">
                <a:solidFill>
                  <a:srgbClr val="2F5496"/>
                </a:solidFill>
                <a:effectLst/>
                <a:latin typeface="var(--font-sofia)"/>
                <a:ea typeface="DengXian Light" panose="02010600030101010101" pitchFamily="2" charset="-122"/>
                <a:cs typeface="Times New Roman" panose="02020603050405020304" pitchFamily="18" charset="0"/>
              </a:rPr>
              <a:t>How to check if an instance of 15-puzzle is solvable?</a:t>
            </a:r>
            <a:endParaRPr lang="en-US" sz="3200" b="1" kern="0" dirty="0">
              <a:solidFill>
                <a:srgbClr val="2F5496"/>
              </a:solidFill>
              <a:latin typeface="var(--font-sofia)"/>
              <a:ea typeface="DengXian Light" panose="02010600030101010101" pitchFamily="2" charset="-122"/>
              <a:cs typeface="Times New Roman" panose="02020603050405020304" pitchFamily="18" charset="0"/>
            </a:endParaRPr>
          </a:p>
          <a:p>
            <a:pPr marL="0" marR="0" fontAlgn="base">
              <a:spcBef>
                <a:spcPts val="0"/>
              </a:spcBef>
            </a:pPr>
            <a:r>
              <a:rPr lang="en-US" sz="3200" b="1" kern="0" dirty="0">
                <a:solidFill>
                  <a:srgbClr val="2F5496"/>
                </a:solidFill>
                <a:effectLst/>
                <a:latin typeface="var(--font-sofia)"/>
                <a:ea typeface="DengXian Light" panose="02010600030101010101" pitchFamily="2" charset="-122"/>
                <a:cs typeface="Times New Roman" panose="02020603050405020304" pitchFamily="18" charset="0"/>
              </a:rPr>
              <a:t>                                                                                     </a:t>
            </a:r>
            <a:r>
              <a:rPr lang="en-US" sz="2000" b="1" kern="0" dirty="0">
                <a:solidFill>
                  <a:srgbClr val="2F5496"/>
                </a:solidFill>
                <a:effectLst/>
                <a:latin typeface="Times New Roman" panose="02020603050405020304" pitchFamily="18" charset="0"/>
                <a:ea typeface="DengXian Light" panose="02010600030101010101" pitchFamily="2" charset="-122"/>
                <a:cs typeface="Times New Roman" panose="02020603050405020304" pitchFamily="18" charset="0"/>
              </a:rPr>
              <a:t>    mod(2/2) = 0 </a:t>
            </a:r>
          </a:p>
          <a:p>
            <a:pPr marL="0" marR="0" fontAlgn="base">
              <a:spcBef>
                <a:spcPts val="0"/>
              </a:spcBef>
            </a:pPr>
            <a:r>
              <a:rPr lang="en-US" sz="2000" b="1"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mod(1/2) = 1</a:t>
            </a:r>
          </a:p>
          <a:p>
            <a:pPr marL="0" marR="0" fontAlgn="base">
              <a:spcBef>
                <a:spcPts val="0"/>
              </a:spcBef>
            </a:pPr>
            <a:r>
              <a:rPr lang="en-US" sz="2000" b="1" kern="0" dirty="0">
                <a:solidFill>
                  <a:srgbClr val="2F5496"/>
                </a:solidFill>
                <a:effectLst/>
                <a:latin typeface="Times New Roman" panose="02020603050405020304" pitchFamily="18" charset="0"/>
                <a:ea typeface="DengXian Light" panose="02010600030101010101" pitchFamily="2" charset="-122"/>
                <a:cs typeface="Times New Roman" panose="02020603050405020304" pitchFamily="18" charset="0"/>
              </a:rPr>
              <a:t>					             			            their parity         </a:t>
            </a:r>
          </a:p>
          <a:p>
            <a:pPr marL="0" marR="0" fontAlgn="base">
              <a:spcBef>
                <a:spcPts val="0"/>
              </a:spcBef>
            </a:pPr>
            <a:r>
              <a:rPr lang="en-US" sz="2000" b="1"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is  </a:t>
            </a:r>
            <a:r>
              <a:rPr lang="en-US" sz="2000" b="1" kern="0" dirty="0">
                <a:solidFill>
                  <a:srgbClr val="2F5496"/>
                </a:solidFill>
                <a:effectLst/>
                <a:latin typeface="Times New Roman" panose="02020603050405020304" pitchFamily="18" charset="0"/>
                <a:ea typeface="DengXian Light" panose="02010600030101010101" pitchFamily="2" charset="-122"/>
                <a:cs typeface="Times New Roman" panose="02020603050405020304" pitchFamily="18" charset="0"/>
              </a:rPr>
              <a:t>distinct. 					                                                        Not solvable                </a:t>
            </a:r>
            <a:r>
              <a:rPr lang="en-US" sz="3200" b="1" kern="0" dirty="0">
                <a:solidFill>
                  <a:srgbClr val="2F5496"/>
                </a:solidFill>
                <a:effectLst/>
                <a:latin typeface="var(--font-sofia)"/>
                <a:ea typeface="DengXian Light" panose="02010600030101010101" pitchFamily="2" charset="-122"/>
                <a:cs typeface="Times New Roman" panose="02020603050405020304" pitchFamily="18" charset="0"/>
              </a:rPr>
              <a:t>           </a:t>
            </a:r>
            <a:endParaRPr lang="en-US" sz="3200" b="1" kern="0" dirty="0">
              <a:solidFill>
                <a:srgbClr val="2F5496"/>
              </a:solidFill>
              <a:latin typeface="var(--font-sofia)"/>
              <a:ea typeface="DengXian Light" panose="02010600030101010101" pitchFamily="2" charset="-122"/>
              <a:cs typeface="Times New Roman" panose="02020603050405020304" pitchFamily="18" charset="0"/>
            </a:endParaRPr>
          </a:p>
          <a:p>
            <a:pPr marL="0" marR="0" fontAlgn="base">
              <a:lnSpc>
                <a:spcPct val="107000"/>
              </a:lnSpc>
              <a:spcBef>
                <a:spcPts val="0"/>
              </a:spcBef>
              <a:spcAft>
                <a:spcPts val="1125"/>
              </a:spcAft>
            </a:pPr>
            <a:r>
              <a:rPr lang="en-US" sz="2400"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Initial Configuration   N=1+1=2                    Final Configuration  N’=0+1</a:t>
            </a:r>
            <a:endParaRPr lang="en-US" sz="2400" kern="0" dirty="0">
              <a:solidFill>
                <a:srgbClr val="2F5496"/>
              </a:solidFill>
              <a:effectLst/>
              <a:latin typeface="Times New Roman" panose="02020603050405020304" pitchFamily="18" charset="0"/>
              <a:ea typeface="DengXian Light" panose="02010600030101010101" pitchFamily="2" charset="-122"/>
              <a:cs typeface="Times New Roman" panose="02020603050405020304" pitchFamily="18" charset="0"/>
            </a:endParaRPr>
          </a:p>
          <a:p>
            <a:pPr marL="0" marR="0" fontAlgn="base">
              <a:lnSpc>
                <a:spcPct val="107000"/>
              </a:lnSpc>
              <a:spcBef>
                <a:spcPts val="0"/>
              </a:spcBef>
              <a:spcAft>
                <a:spcPts val="1125"/>
              </a:spcAft>
            </a:pPr>
            <a:r>
              <a:rPr lang="en-US" sz="2400"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Puzzle’s Width N = 4 (even)                       </a:t>
            </a:r>
          </a:p>
          <a:p>
            <a:pPr marL="0" marR="0" fontAlgn="base">
              <a:lnSpc>
                <a:spcPct val="107000"/>
              </a:lnSpc>
              <a:spcBef>
                <a:spcPts val="0"/>
              </a:spcBef>
              <a:spcAft>
                <a:spcPts val="1125"/>
              </a:spcAft>
            </a:pPr>
            <a:r>
              <a:rPr lang="en-US" sz="2400"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Final Configuration:  	1 2 3 4 5 6 7 8 9 10 11 12 13 14 15</a:t>
            </a:r>
          </a:p>
          <a:p>
            <a:pPr fontAlgn="base">
              <a:lnSpc>
                <a:spcPct val="107000"/>
              </a:lnSpc>
              <a:spcAft>
                <a:spcPts val="1125"/>
              </a:spcAft>
            </a:pPr>
            <a:r>
              <a:rPr lang="en-US" sz="2400"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Initial Configuration: 	2 1 3 4 5 6 7 8 9 10 11 12 13 14 15</a:t>
            </a:r>
          </a:p>
          <a:p>
            <a:pPr marL="0" marR="0" fontAlgn="base">
              <a:lnSpc>
                <a:spcPct val="107000"/>
              </a:lnSpc>
              <a:spcBef>
                <a:spcPts val="0"/>
              </a:spcBef>
              <a:spcAft>
                <a:spcPts val="1125"/>
              </a:spcAft>
            </a:pPr>
            <a:r>
              <a:rPr lang="en-US" sz="2400" kern="0" dirty="0">
                <a:solidFill>
                  <a:srgbClr val="2F5496"/>
                </a:solidFill>
                <a:latin typeface="Times New Roman" panose="02020603050405020304" pitchFamily="18" charset="0"/>
                <a:ea typeface="DengXian Light" panose="02010600030101010101" pitchFamily="2" charset="-122"/>
                <a:cs typeface="Times New Roman" panose="02020603050405020304" pitchFamily="18" charset="0"/>
              </a:rPr>
              <a:t>   Inversion Number:               1+0+0+0+0+0+0+0+0+0+0+0+0+0+0 = 1 (odd)</a:t>
            </a:r>
          </a:p>
          <a:p>
            <a:pPr marL="0" marR="0" fontAlgn="base">
              <a:lnSpc>
                <a:spcPct val="107000"/>
              </a:lnSpc>
              <a:spcBef>
                <a:spcPts val="0"/>
              </a:spcBef>
              <a:spcAft>
                <a:spcPts val="1125"/>
              </a:spcAft>
            </a:pPr>
            <a:r>
              <a:rPr lang="en-US" sz="2400" kern="0" dirty="0">
                <a:solidFill>
                  <a:srgbClr val="2F5496"/>
                </a:solidFill>
                <a:effectLst/>
                <a:latin typeface="var(--font-sofia)"/>
                <a:ea typeface="DengXian Light" panose="02010600030101010101" pitchFamily="2" charset="-122"/>
                <a:cs typeface="Times New Roman" panose="02020603050405020304" pitchFamily="18" charset="0"/>
              </a:rPr>
              <a:t>    Empty tile is located on  row 1  (counting from bottom up) (odd)</a:t>
            </a:r>
          </a:p>
        </p:txBody>
      </p:sp>
      <p:graphicFrame>
        <p:nvGraphicFramePr>
          <p:cNvPr id="2" name="Table 5">
            <a:extLst>
              <a:ext uri="{FF2B5EF4-FFF2-40B4-BE49-F238E27FC236}">
                <a16:creationId xmlns:a16="http://schemas.microsoft.com/office/drawing/2014/main" id="{C66291E4-D7EA-44B1-BD9B-436147CA8EB7}"/>
              </a:ext>
            </a:extLst>
          </p:cNvPr>
          <p:cNvGraphicFramePr>
            <a:graphicFrameLocks noGrp="1"/>
          </p:cNvGraphicFramePr>
          <p:nvPr>
            <p:extLst>
              <p:ext uri="{D42A27DB-BD31-4B8C-83A1-F6EECF244321}">
                <p14:modId xmlns:p14="http://schemas.microsoft.com/office/powerpoint/2010/main" val="3339255958"/>
              </p:ext>
            </p:extLst>
          </p:nvPr>
        </p:nvGraphicFramePr>
        <p:xfrm>
          <a:off x="1743808" y="1487035"/>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p:graphicFrame>
        <p:nvGraphicFramePr>
          <p:cNvPr id="6" name="Table 5">
            <a:extLst>
              <a:ext uri="{FF2B5EF4-FFF2-40B4-BE49-F238E27FC236}">
                <a16:creationId xmlns:a16="http://schemas.microsoft.com/office/drawing/2014/main" id="{6A1F45FF-7FD2-48F8-B63E-E124F5F2CE0F}"/>
              </a:ext>
            </a:extLst>
          </p:cNvPr>
          <p:cNvGraphicFramePr>
            <a:graphicFrameLocks noGrp="1"/>
          </p:cNvGraphicFramePr>
          <p:nvPr>
            <p:extLst>
              <p:ext uri="{D42A27DB-BD31-4B8C-83A1-F6EECF244321}">
                <p14:modId xmlns:p14="http://schemas.microsoft.com/office/powerpoint/2010/main" val="1561573671"/>
              </p:ext>
            </p:extLst>
          </p:nvPr>
        </p:nvGraphicFramePr>
        <p:xfrm>
          <a:off x="7092462" y="1487035"/>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p:sp>
        <p:nvSpPr>
          <p:cNvPr id="7" name="TextBox 6">
            <a:extLst>
              <a:ext uri="{FF2B5EF4-FFF2-40B4-BE49-F238E27FC236}">
                <a16:creationId xmlns:a16="http://schemas.microsoft.com/office/drawing/2014/main" id="{EF103E4D-C7CC-4B27-9EB9-738A0CBB7B29}"/>
              </a:ext>
            </a:extLst>
          </p:cNvPr>
          <p:cNvSpPr txBox="1"/>
          <p:nvPr/>
        </p:nvSpPr>
        <p:spPr>
          <a:xfrm>
            <a:off x="4222261" y="2170603"/>
            <a:ext cx="2145324" cy="461665"/>
          </a:xfrm>
          <a:prstGeom prst="rect">
            <a:avLst/>
          </a:prstGeom>
          <a:noFill/>
        </p:spPr>
        <p:txBody>
          <a:bodyPr wrap="square">
            <a:spAutoFit/>
          </a:bodyPr>
          <a:lstStyle/>
          <a:p>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not solvable</a:t>
            </a: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FF0000"/>
              </a:solidFill>
            </a:endParaRPr>
          </a:p>
        </p:txBody>
      </p:sp>
      <p:cxnSp>
        <p:nvCxnSpPr>
          <p:cNvPr id="8" name="Straight Arrow Connector 7">
            <a:extLst>
              <a:ext uri="{FF2B5EF4-FFF2-40B4-BE49-F238E27FC236}">
                <a16:creationId xmlns:a16="http://schemas.microsoft.com/office/drawing/2014/main" id="{4FEBD3B8-BB69-4073-954B-224D61C79D86}"/>
              </a:ext>
            </a:extLst>
          </p:cNvPr>
          <p:cNvCxnSpPr/>
          <p:nvPr/>
        </p:nvCxnSpPr>
        <p:spPr>
          <a:xfrm>
            <a:off x="4947138" y="2632268"/>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7D7A222-7DB1-4C83-94D5-8771F67EEF42}"/>
              </a:ext>
            </a:extLst>
          </p:cNvPr>
          <p:cNvSpPr txBox="1"/>
          <p:nvPr/>
        </p:nvSpPr>
        <p:spPr>
          <a:xfrm>
            <a:off x="1336430" y="286706"/>
            <a:ext cx="7580925" cy="646331"/>
          </a:xfrm>
          <a:prstGeom prst="rect">
            <a:avLst/>
          </a:prstGeom>
          <a:noFill/>
        </p:spPr>
        <p:txBody>
          <a:bodyPr wrap="square" rtlCol="0">
            <a:spAutoFit/>
          </a:bodyPr>
          <a:lstStyle/>
          <a:p>
            <a:r>
              <a:rPr lang="en-US" dirty="0">
                <a:solidFill>
                  <a:srgbClr val="FF0000"/>
                </a:solidFill>
              </a:rPr>
              <a:t>Not a solvable state because Even(#Inversions) == Odd(empty tile row number) is false == true yielding a false result.</a:t>
            </a:r>
          </a:p>
        </p:txBody>
      </p:sp>
    </p:spTree>
    <p:extLst>
      <p:ext uri="{BB962C8B-B14F-4D97-AF65-F5344CB8AC3E}">
        <p14:creationId xmlns:p14="http://schemas.microsoft.com/office/powerpoint/2010/main" val="91476692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2C49F-84C9-4A58-8B0A-2F9CF7C897E6}"/>
              </a:ext>
            </a:extLst>
          </p:cNvPr>
          <p:cNvSpPr txBox="1"/>
          <p:nvPr/>
        </p:nvSpPr>
        <p:spPr>
          <a:xfrm>
            <a:off x="1676399" y="1409961"/>
            <a:ext cx="9132278" cy="4950651"/>
          </a:xfrm>
          <a:prstGeom prst="rect">
            <a:avLst/>
          </a:prstGeom>
          <a:noFill/>
        </p:spPr>
        <p:txBody>
          <a:bodyPr wrap="square">
            <a:spAutoFit/>
          </a:bodyPr>
          <a:lstStyle/>
          <a:p>
            <a:pPr marL="0" marR="0" fontAlgn="base">
              <a:lnSpc>
                <a:spcPct val="107000"/>
              </a:lnSpc>
              <a:spcBef>
                <a:spcPts val="0"/>
              </a:spcBef>
              <a:spcAft>
                <a:spcPts val="750"/>
              </a:spcAft>
            </a:pP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a given grid of width N, </a:t>
            </a: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check whether </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 N*N – 1 puzzle is solvable or not by following below simple rules : </a:t>
            </a:r>
            <a:b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then puzzle instance is solvable if number of inversions is even in the input state.</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other cases</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not solvable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FC3CE445-72D0-4501-A5CC-1C27A9F64AA1}"/>
              </a:ext>
            </a:extLst>
          </p:cNvPr>
          <p:cNvSpPr txBox="1"/>
          <p:nvPr/>
        </p:nvSpPr>
        <p:spPr>
          <a:xfrm>
            <a:off x="1676399" y="497388"/>
            <a:ext cx="4419601" cy="584775"/>
          </a:xfrm>
          <a:prstGeom prst="rect">
            <a:avLst/>
          </a:prstGeom>
          <a:noFill/>
        </p:spPr>
        <p:txBody>
          <a:bodyPr wrap="square" rtlCol="0">
            <a:spAutoFit/>
          </a:bodyPr>
          <a:lstStyle/>
          <a:p>
            <a:r>
              <a:rPr lang="en-US" sz="3200" dirty="0"/>
              <a:t>Puzzle Solvability</a:t>
            </a:r>
          </a:p>
        </p:txBody>
      </p:sp>
    </p:spTree>
    <p:extLst>
      <p:ext uri="{BB962C8B-B14F-4D97-AF65-F5344CB8AC3E}">
        <p14:creationId xmlns:p14="http://schemas.microsoft.com/office/powerpoint/2010/main" val="3866619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40" y="182562"/>
            <a:ext cx="10084527" cy="1016973"/>
          </a:xfrm>
        </p:spPr>
        <p:txBody>
          <a:bodyPr>
            <a:normAutofit/>
          </a:bodyPr>
          <a:lstStyle/>
          <a:p>
            <a:r>
              <a:rPr lang="en-US" sz="3200" dirty="0">
                <a:latin typeface="+mn-lt"/>
              </a:rPr>
              <a:t>Specifying the task environments – </a:t>
            </a:r>
            <a:r>
              <a:rPr lang="en-US" sz="2800" dirty="0">
                <a:latin typeface="+mn-lt"/>
              </a:rPr>
              <a:t>recalled PEAS Description</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2634642030"/>
              </p:ext>
            </p:extLst>
          </p:nvPr>
        </p:nvGraphicFramePr>
        <p:xfrm>
          <a:off x="1158240" y="1277013"/>
          <a:ext cx="10084526" cy="5303520"/>
        </p:xfrm>
        <a:graphic>
          <a:graphicData uri="http://schemas.openxmlformats.org/drawingml/2006/table">
            <a:tbl>
              <a:tblPr firstRow="1" bandRow="1">
                <a:tableStyleId>{5C22544A-7EE6-4342-B048-85BDC9FD1C3A}</a:tableStyleId>
              </a:tblPr>
              <a:tblGrid>
                <a:gridCol w="1862633">
                  <a:extLst>
                    <a:ext uri="{9D8B030D-6E8A-4147-A177-3AD203B41FA5}">
                      <a16:colId xmlns:a16="http://schemas.microsoft.com/office/drawing/2014/main" val="3295066990"/>
                    </a:ext>
                  </a:extLst>
                </a:gridCol>
                <a:gridCol w="1865759">
                  <a:extLst>
                    <a:ext uri="{9D8B030D-6E8A-4147-A177-3AD203B41FA5}">
                      <a16:colId xmlns:a16="http://schemas.microsoft.com/office/drawing/2014/main" val="1211409828"/>
                    </a:ext>
                  </a:extLst>
                </a:gridCol>
                <a:gridCol w="1799303">
                  <a:extLst>
                    <a:ext uri="{9D8B030D-6E8A-4147-A177-3AD203B41FA5}">
                      <a16:colId xmlns:a16="http://schemas.microsoft.com/office/drawing/2014/main" val="1874053533"/>
                    </a:ext>
                  </a:extLst>
                </a:gridCol>
                <a:gridCol w="2745448">
                  <a:extLst>
                    <a:ext uri="{9D8B030D-6E8A-4147-A177-3AD203B41FA5}">
                      <a16:colId xmlns:a16="http://schemas.microsoft.com/office/drawing/2014/main" val="437250792"/>
                    </a:ext>
                  </a:extLst>
                </a:gridCol>
                <a:gridCol w="1811383">
                  <a:extLst>
                    <a:ext uri="{9D8B030D-6E8A-4147-A177-3AD203B41FA5}">
                      <a16:colId xmlns:a16="http://schemas.microsoft.com/office/drawing/2014/main" val="384677490"/>
                    </a:ext>
                  </a:extLst>
                </a:gridCol>
              </a:tblGrid>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Agent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Performance Measure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Actuators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Sensors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The 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Goal: getting to Bucharest on 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a:solidFill>
                            <a:schemeClr val="tx1"/>
                          </a:solidFill>
                          <a:latin typeface="Times New Roman" panose="02020603050405020304" pitchFamily="18" charset="0"/>
                          <a:cs typeface="Times New Roman" panose="02020603050405020304" pitchFamily="18" charset="0"/>
                        </a:rPr>
                        <a:t>???</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indent="-342900">
                        <a:buFont typeface="Arial" panose="020B0604020202020204" pitchFamily="34" charset="0"/>
                        <a:buChar char="•"/>
                      </a:pPr>
                      <a:r>
                        <a:rPr lang="en-US" sz="2400" b="0" dirty="0">
                          <a:solidFill>
                            <a:schemeClr val="tx1"/>
                          </a:solidFill>
                          <a:latin typeface="Times New Roman" panose="02020603050405020304" pitchFamily="18" charset="0"/>
                          <a:cs typeface="Times New Roman" panose="02020603050405020304" pitchFamily="18" charset="0"/>
                        </a:rPr>
                        <a:t>Given a state </a:t>
                      </a:r>
                      <a:r>
                        <a:rPr lang="en-US" sz="2400" b="0" i="1" dirty="0">
                          <a:solidFill>
                            <a:schemeClr val="tx1"/>
                          </a:solidFill>
                          <a:latin typeface="Times New Roman" panose="02020603050405020304" pitchFamily="18" charset="0"/>
                          <a:cs typeface="Times New Roman" panose="02020603050405020304" pitchFamily="18" charset="0"/>
                        </a:rPr>
                        <a:t>s</a:t>
                      </a:r>
                      <a:r>
                        <a:rPr lang="en-US" sz="2400" b="0" dirty="0">
                          <a:solidFill>
                            <a:schemeClr val="tx1"/>
                          </a:solidFill>
                          <a:latin typeface="Times New Roman" panose="02020603050405020304" pitchFamily="18" charset="0"/>
                          <a:cs typeface="Times New Roman" panose="02020603050405020304" pitchFamily="18" charset="0"/>
                        </a:rPr>
                        <a:t> Action(</a:t>
                      </a:r>
                      <a:r>
                        <a:rPr lang="en-US" sz="2400" b="0" i="1" dirty="0">
                          <a:solidFill>
                            <a:schemeClr val="tx1"/>
                          </a:solidFill>
                          <a:latin typeface="Times New Roman" panose="02020603050405020304" pitchFamily="18" charset="0"/>
                          <a:cs typeface="Times New Roman" panose="02020603050405020304" pitchFamily="18" charset="0"/>
                        </a:rPr>
                        <a:t>s</a:t>
                      </a:r>
                      <a:r>
                        <a:rPr lang="en-US" sz="2400" b="0" dirty="0">
                          <a:solidFill>
                            <a:schemeClr val="tx1"/>
                          </a:solidFill>
                          <a:latin typeface="Times New Roman" panose="02020603050405020304" pitchFamily="18" charset="0"/>
                          <a:cs typeface="Times New Roman" panose="02020603050405020304" pitchFamily="18" charset="0"/>
                        </a:rPr>
                        <a:t>) returns the set of actions that can be executed in </a:t>
                      </a:r>
                      <a:r>
                        <a:rPr lang="en-US" sz="2400" b="0" i="1" dirty="0">
                          <a:solidFill>
                            <a:schemeClr val="tx1"/>
                          </a:solidFill>
                          <a:latin typeface="Times New Roman" panose="02020603050405020304" pitchFamily="18" charset="0"/>
                          <a:cs typeface="Times New Roman" panose="02020603050405020304" pitchFamily="18" charset="0"/>
                        </a:rPr>
                        <a:t>s</a:t>
                      </a:r>
                      <a:r>
                        <a:rPr lang="en-US" sz="2400" b="0" dirty="0">
                          <a:solidFill>
                            <a:schemeClr val="tx1"/>
                          </a:solidFill>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US" sz="2400" b="0" dirty="0">
                          <a:solidFill>
                            <a:schemeClr val="tx1"/>
                          </a:solidFill>
                          <a:latin typeface="Times New Roman" panose="02020603050405020304" pitchFamily="18" charset="0"/>
                          <a:cs typeface="Times New Roman" panose="02020603050405020304" pitchFamily="18" charset="0"/>
                        </a:rPr>
                        <a:t>e.g., given the state </a:t>
                      </a:r>
                      <a:r>
                        <a:rPr lang="en-US" sz="2400" b="0" i="1" dirty="0">
                          <a:solidFill>
                            <a:schemeClr val="tx1"/>
                          </a:solidFill>
                          <a:latin typeface="Times New Roman" panose="02020603050405020304" pitchFamily="18" charset="0"/>
                          <a:cs typeface="Times New Roman" panose="02020603050405020304" pitchFamily="18" charset="0"/>
                        </a:rPr>
                        <a:t>In</a:t>
                      </a:r>
                      <a:r>
                        <a:rPr lang="en-US" sz="2400" b="0" i="0" dirty="0">
                          <a:solidFill>
                            <a:schemeClr val="tx1"/>
                          </a:solidFill>
                          <a:latin typeface="Times New Roman" panose="02020603050405020304" pitchFamily="18" charset="0"/>
                          <a:cs typeface="Times New Roman" panose="02020603050405020304" pitchFamily="18" charset="0"/>
                        </a:rPr>
                        <a:t>(</a:t>
                      </a:r>
                      <a:r>
                        <a:rPr lang="en-US" sz="2400" b="0" i="1" dirty="0">
                          <a:solidFill>
                            <a:schemeClr val="tx1"/>
                          </a:solidFill>
                          <a:latin typeface="Times New Roman" panose="02020603050405020304" pitchFamily="18" charset="0"/>
                          <a:cs typeface="Times New Roman" panose="02020603050405020304" pitchFamily="18" charset="0"/>
                        </a:rPr>
                        <a:t>Arad</a:t>
                      </a:r>
                      <a:r>
                        <a:rPr lang="en-US" sz="2400" b="0" i="0" dirty="0">
                          <a:solidFill>
                            <a:schemeClr val="tx1"/>
                          </a:solidFill>
                          <a:latin typeface="Times New Roman" panose="02020603050405020304" pitchFamily="18" charset="0"/>
                          <a:cs typeface="Times New Roman" panose="02020603050405020304" pitchFamily="18" charset="0"/>
                        </a:rPr>
                        <a:t>)</a:t>
                      </a:r>
                      <a:r>
                        <a:rPr lang="en-US" sz="2400" b="0" dirty="0">
                          <a:solidFill>
                            <a:schemeClr val="tx1"/>
                          </a:solidFill>
                          <a:latin typeface="Times New Roman" panose="02020603050405020304" pitchFamily="18" charset="0"/>
                          <a:cs typeface="Times New Roman" panose="02020603050405020304" pitchFamily="18" charset="0"/>
                        </a:rPr>
                        <a:t>, the applicable actions are {</a:t>
                      </a:r>
                      <a:r>
                        <a:rPr lang="en-US" sz="2400" b="0" i="1" dirty="0">
                          <a:solidFill>
                            <a:schemeClr val="tx1"/>
                          </a:solidFill>
                          <a:latin typeface="Times New Roman" panose="02020603050405020304" pitchFamily="18" charset="0"/>
                          <a:cs typeface="Times New Roman" panose="02020603050405020304" pitchFamily="18" charset="0"/>
                        </a:rPr>
                        <a:t>Go</a:t>
                      </a:r>
                      <a:r>
                        <a:rPr lang="en-US" sz="2400" b="0" dirty="0">
                          <a:solidFill>
                            <a:schemeClr val="tx1"/>
                          </a:solidFill>
                          <a:latin typeface="Times New Roman" panose="02020603050405020304" pitchFamily="18" charset="0"/>
                          <a:cs typeface="Times New Roman" panose="02020603050405020304" pitchFamily="18" charset="0"/>
                        </a:rPr>
                        <a:t>(</a:t>
                      </a:r>
                      <a:r>
                        <a:rPr lang="en-US" sz="2400" b="0" i="1" dirty="0">
                          <a:solidFill>
                            <a:schemeClr val="tx1"/>
                          </a:solidFill>
                          <a:latin typeface="Times New Roman" panose="02020603050405020304" pitchFamily="18" charset="0"/>
                          <a:cs typeface="Times New Roman" panose="02020603050405020304" pitchFamily="18" charset="0"/>
                        </a:rPr>
                        <a:t>Sibiu</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i="1" dirty="0">
                          <a:solidFill>
                            <a:schemeClr val="tx1"/>
                          </a:solidFill>
                          <a:latin typeface="Times New Roman" panose="02020603050405020304" pitchFamily="18" charset="0"/>
                          <a:cs typeface="Times New Roman" panose="02020603050405020304" pitchFamily="18" charset="0"/>
                        </a:rPr>
                        <a:t>Go</a:t>
                      </a:r>
                      <a:r>
                        <a:rPr lang="en-US" sz="2400" b="0" dirty="0">
                          <a:solidFill>
                            <a:schemeClr val="tx1"/>
                          </a:solidFill>
                          <a:latin typeface="Times New Roman" panose="02020603050405020304" pitchFamily="18" charset="0"/>
                          <a:cs typeface="Times New Roman" panose="02020603050405020304" pitchFamily="18" charset="0"/>
                        </a:rPr>
                        <a:t>(</a:t>
                      </a:r>
                      <a:r>
                        <a:rPr lang="en-US" sz="2400" b="0" i="1" dirty="0">
                          <a:solidFill>
                            <a:schemeClr val="tx1"/>
                          </a:solidFill>
                          <a:latin typeface="Times New Roman" panose="02020603050405020304" pitchFamily="18" charset="0"/>
                          <a:cs typeface="Times New Roman" panose="02020603050405020304" pitchFamily="18" charset="0"/>
                        </a:rPr>
                        <a:t>Timisoara</a:t>
                      </a:r>
                      <a:r>
                        <a:rPr lang="en-US" sz="2400" b="0" dirty="0">
                          <a:solidFill>
                            <a:schemeClr val="tx1"/>
                          </a:solidFill>
                          <a:latin typeface="Times New Roman" panose="02020603050405020304" pitchFamily="18" charset="0"/>
                          <a:cs typeface="Times New Roman" panose="02020603050405020304" pitchFamily="18" charset="0"/>
                        </a:rPr>
                        <a:t>) </a:t>
                      </a:r>
                      <a:r>
                        <a:rPr lang="en-US" sz="2400" b="0" i="1" dirty="0">
                          <a:solidFill>
                            <a:schemeClr val="tx1"/>
                          </a:solidFill>
                          <a:latin typeface="Times New Roman" panose="02020603050405020304" pitchFamily="18" charset="0"/>
                          <a:cs typeface="Times New Roman" panose="02020603050405020304" pitchFamily="18" charset="0"/>
                        </a:rPr>
                        <a:t>Go</a:t>
                      </a:r>
                      <a:r>
                        <a:rPr lang="en-US" sz="2400" b="0" dirty="0">
                          <a:solidFill>
                            <a:schemeClr val="tx1"/>
                          </a:solidFill>
                          <a:latin typeface="Times New Roman" panose="02020603050405020304" pitchFamily="18" charset="0"/>
                          <a:cs typeface="Times New Roman" panose="02020603050405020304" pitchFamily="18" charset="0"/>
                        </a:rPr>
                        <a:t>(</a:t>
                      </a:r>
                      <a:r>
                        <a:rPr lang="en-US" sz="2400" b="0" i="1" dirty="0" err="1">
                          <a:solidFill>
                            <a:schemeClr val="tx1"/>
                          </a:solidFill>
                          <a:latin typeface="Times New Roman" panose="02020603050405020304" pitchFamily="18" charset="0"/>
                          <a:cs typeface="Times New Roman" panose="02020603050405020304" pitchFamily="18" charset="0"/>
                        </a:rPr>
                        <a:t>Zerind</a:t>
                      </a:r>
                      <a:r>
                        <a:rPr lang="en-US" sz="2400" b="0" dirty="0">
                          <a:solidFill>
                            <a:schemeClr val="tx1"/>
                          </a:solidFill>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b="0" dirty="0">
                          <a:solidFill>
                            <a:schemeClr val="tx1"/>
                          </a:solidFill>
                          <a:latin typeface="Times New Roman" panose="02020603050405020304" pitchFamily="18" charset="0"/>
                          <a:cs typeface="Times New Roman" panose="02020603050405020304" pitchFamily="18" charset="0"/>
                        </a:rPr>
                        <a:t>An accurate map for meeting the </a:t>
                      </a:r>
                      <a:r>
                        <a:rPr lang="en-US" sz="2400" b="0" dirty="0">
                          <a:solidFill>
                            <a:srgbClr val="0000FF"/>
                          </a:solidFill>
                          <a:latin typeface="Times New Roman" panose="02020603050405020304" pitchFamily="18" charset="0"/>
                          <a:cs typeface="Times New Roman" panose="02020603050405020304" pitchFamily="18" charset="0"/>
                        </a:rPr>
                        <a:t>condition</a:t>
                      </a:r>
                      <a:r>
                        <a:rPr lang="en-US" sz="2400" b="0" dirty="0">
                          <a:solidFill>
                            <a:schemeClr val="tx1"/>
                          </a:solidFill>
                          <a:latin typeface="Times New Roman" panose="02020603050405020304" pitchFamily="18" charset="0"/>
                          <a:cs typeface="Times New Roman" panose="02020603050405020304" pitchFamily="18" charset="0"/>
                        </a:rPr>
                        <a:t> (the agent knows which states are reached by each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pic>
        <p:nvPicPr>
          <p:cNvPr id="4" name="Picture 3" descr="Image result for smiley face images">
            <a:extLst>
              <a:ext uri="{FF2B5EF4-FFF2-40B4-BE49-F238E27FC236}">
                <a16:creationId xmlns:a16="http://schemas.microsoft.com/office/drawing/2014/main" id="{BE519CB8-6D56-48C2-B932-942548C49F7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73694">
            <a:off x="844064" y="977045"/>
            <a:ext cx="628351" cy="44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16861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E050A9-1C2C-4922-8435-7E817C3A4125}"/>
              </a:ext>
            </a:extLst>
          </p:cNvPr>
          <p:cNvSpPr txBox="1"/>
          <p:nvPr/>
        </p:nvSpPr>
        <p:spPr>
          <a:xfrm>
            <a:off x="1172307" y="767959"/>
            <a:ext cx="9683261" cy="3939925"/>
          </a:xfrm>
          <a:prstGeom prst="rect">
            <a:avLst/>
          </a:prstGeom>
          <a:noFill/>
        </p:spPr>
        <p:txBody>
          <a:bodyPr wrap="square">
            <a:spAutoFit/>
          </a:bodyPr>
          <a:lstStyle/>
          <a:p>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Fact 2: For a grid of even width, the following is invariant:  </a:t>
            </a:r>
          </a:p>
          <a:p>
            <a:r>
              <a:rPr lang="en-US" sz="2400" spc="-10" dirty="0">
                <a:latin typeface="Times New Roman" panose="02020603050405020304" pitchFamily="18" charset="0"/>
                <a:ea typeface="DengXian" panose="02010600030101010101" pitchFamily="2" charset="-122"/>
                <a:cs typeface="Times New Roman" panose="02020603050405020304" pitchFamily="18" charset="0"/>
              </a:rPr>
              <a:t>            </a:t>
            </a:r>
            <a:r>
              <a:rPr lang="en-US" sz="2400" spc="-10" dirty="0" err="1">
                <a:effectLst/>
                <a:latin typeface="Times New Roman" panose="02020603050405020304" pitchFamily="18" charset="0"/>
                <a:ea typeface="DengXian" panose="02010600030101010101" pitchFamily="2" charset="-122"/>
                <a:cs typeface="Times New Roman" panose="02020603050405020304" pitchFamily="18" charset="0"/>
              </a:rPr>
              <a:t>boolean</a:t>
            </a:r>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((#inversions even) == (blank on odd row from bottom)). </a:t>
            </a:r>
          </a:p>
          <a:p>
            <a:pPr marL="0" marR="0" fontAlgn="base">
              <a:spcBef>
                <a:spcPts val="0"/>
              </a:spcBef>
              <a:spcAft>
                <a:spcPts val="0"/>
              </a:spcAft>
            </a:pP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Proof of Fact 2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Moving a tile along the row (left or right) doesn’t change the number of inversions and doesn’t change the row of the blank.</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Moving a tile along the column (up or down) does change the number of inversions. The tile moves past an odd number of other tiles (N – 1). So the number of inversions changes by odd number of times. The row of the blank also changes, from odd to even, or from even to odd. So both halves of the invariant changes. So its value is preserved.</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E7649D0F-7DD4-4DC4-A8C3-6A15C0A1B599}"/>
              </a:ext>
            </a:extLst>
          </p:cNvPr>
          <p:cNvSpPr txBox="1"/>
          <p:nvPr/>
        </p:nvSpPr>
        <p:spPr>
          <a:xfrm>
            <a:off x="1172308" y="4919008"/>
            <a:ext cx="9683261" cy="193899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457200" marR="0" lvl="0" indent="-457200" fontAlgn="base">
              <a:spcBef>
                <a:spcPts val="0"/>
              </a:spcBef>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buSzPts val="1000"/>
              <a:buFont typeface="Wingdings" panose="05000000000000000000" pitchFamily="2" charset="2"/>
              <a:buChar char="q"/>
              <a:tabLst>
                <a:tab pos="9144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714347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12A84C-D0C3-42B7-9A99-097FEFC32310}"/>
              </a:ext>
            </a:extLst>
          </p:cNvPr>
          <p:cNvSpPr txBox="1"/>
          <p:nvPr/>
        </p:nvSpPr>
        <p:spPr>
          <a:xfrm>
            <a:off x="1395046" y="549368"/>
            <a:ext cx="9401908" cy="2308324"/>
          </a:xfrm>
          <a:prstGeom prst="rect">
            <a:avLst/>
          </a:prstGeom>
          <a:noFill/>
        </p:spPr>
        <p:txBody>
          <a:bodyPr wrap="square">
            <a:spAutoFit/>
          </a:bodyPr>
          <a:lstStyle/>
          <a:p>
            <a:r>
              <a:rPr lang="en-US" sz="2400" spc="-10" dirty="0">
                <a:effectLst/>
                <a:latin typeface="Times New Roman" panose="02020603050405020304" pitchFamily="18" charset="0"/>
                <a:ea typeface="DengXian" panose="02010600030101010101" pitchFamily="2" charset="-122"/>
                <a:cs typeface="Times New Roman" panose="02020603050405020304" pitchFamily="18" charset="0"/>
              </a:rPr>
              <a:t>Example: Consider the move (blank) above. The number of inversions on the left is 49, and the blank is on an even row from the bottom. So the value of the invariant is “false == false”, which is true. The number of inversions on the right is 48, because the 11 has lost two inversions, but the 14 has gained one. The blank is on an odd row from the bottom. So the value of the invariant is “true==true”, which is still true.</a:t>
            </a:r>
            <a:endParaRPr lang="en-US" sz="2400"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62060480-4852-423C-B345-4E6E49D95E86}"/>
              </a:ext>
            </a:extLst>
          </p:cNvPr>
          <p:cNvGraphicFramePr>
            <a:graphicFrameLocks noGrp="1"/>
          </p:cNvGraphicFramePr>
          <p:nvPr>
            <p:extLst>
              <p:ext uri="{D42A27DB-BD31-4B8C-83A1-F6EECF244321}">
                <p14:modId xmlns:p14="http://schemas.microsoft.com/office/powerpoint/2010/main" val="2145469826"/>
              </p:ext>
            </p:extLst>
          </p:nvPr>
        </p:nvGraphicFramePr>
        <p:xfrm>
          <a:off x="2246923" y="3201505"/>
          <a:ext cx="2059352" cy="1865436"/>
        </p:xfrm>
        <a:graphic>
          <a:graphicData uri="http://schemas.openxmlformats.org/drawingml/2006/table">
            <a:tbl>
              <a:tblPr firstRow="1" bandRow="1">
                <a:tableStyleId>{5C22544A-7EE6-4342-B048-85BDC9FD1C3A}</a:tableStyleId>
              </a:tblPr>
              <a:tblGrid>
                <a:gridCol w="514838">
                  <a:extLst>
                    <a:ext uri="{9D8B030D-6E8A-4147-A177-3AD203B41FA5}">
                      <a16:colId xmlns:a16="http://schemas.microsoft.com/office/drawing/2014/main" val="1605111164"/>
                    </a:ext>
                  </a:extLst>
                </a:gridCol>
                <a:gridCol w="514838">
                  <a:extLst>
                    <a:ext uri="{9D8B030D-6E8A-4147-A177-3AD203B41FA5}">
                      <a16:colId xmlns:a16="http://schemas.microsoft.com/office/drawing/2014/main" val="794777717"/>
                    </a:ext>
                  </a:extLst>
                </a:gridCol>
                <a:gridCol w="514838">
                  <a:extLst>
                    <a:ext uri="{9D8B030D-6E8A-4147-A177-3AD203B41FA5}">
                      <a16:colId xmlns:a16="http://schemas.microsoft.com/office/drawing/2014/main" val="1453749454"/>
                    </a:ext>
                  </a:extLst>
                </a:gridCol>
                <a:gridCol w="514838">
                  <a:extLst>
                    <a:ext uri="{9D8B030D-6E8A-4147-A177-3AD203B41FA5}">
                      <a16:colId xmlns:a16="http://schemas.microsoft.com/office/drawing/2014/main" val="2064706369"/>
                    </a:ext>
                  </a:extLst>
                </a:gridCol>
              </a:tblGrid>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23820"/>
                  </a:ext>
                </a:extLst>
              </a:tr>
            </a:tbl>
          </a:graphicData>
        </a:graphic>
      </p:graphicFrame>
      <p:graphicFrame>
        <p:nvGraphicFramePr>
          <p:cNvPr id="7" name="Table 5">
            <a:extLst>
              <a:ext uri="{FF2B5EF4-FFF2-40B4-BE49-F238E27FC236}">
                <a16:creationId xmlns:a16="http://schemas.microsoft.com/office/drawing/2014/main" id="{C20CA875-80E3-460B-8111-2B95AEC15C96}"/>
              </a:ext>
            </a:extLst>
          </p:cNvPr>
          <p:cNvGraphicFramePr>
            <a:graphicFrameLocks noGrp="1"/>
          </p:cNvGraphicFramePr>
          <p:nvPr>
            <p:extLst>
              <p:ext uri="{D42A27DB-BD31-4B8C-83A1-F6EECF244321}">
                <p14:modId xmlns:p14="http://schemas.microsoft.com/office/powerpoint/2010/main" val="2766088878"/>
              </p:ext>
            </p:extLst>
          </p:nvPr>
        </p:nvGraphicFramePr>
        <p:xfrm>
          <a:off x="7885725" y="3201505"/>
          <a:ext cx="2059352" cy="1856277"/>
        </p:xfrm>
        <a:graphic>
          <a:graphicData uri="http://schemas.openxmlformats.org/drawingml/2006/table">
            <a:tbl>
              <a:tblPr firstRow="1" bandRow="1">
                <a:tableStyleId>{5C22544A-7EE6-4342-B048-85BDC9FD1C3A}</a:tableStyleId>
              </a:tblPr>
              <a:tblGrid>
                <a:gridCol w="514838">
                  <a:extLst>
                    <a:ext uri="{9D8B030D-6E8A-4147-A177-3AD203B41FA5}">
                      <a16:colId xmlns:a16="http://schemas.microsoft.com/office/drawing/2014/main" val="1605111164"/>
                    </a:ext>
                  </a:extLst>
                </a:gridCol>
                <a:gridCol w="514838">
                  <a:extLst>
                    <a:ext uri="{9D8B030D-6E8A-4147-A177-3AD203B41FA5}">
                      <a16:colId xmlns:a16="http://schemas.microsoft.com/office/drawing/2014/main" val="794777717"/>
                    </a:ext>
                  </a:extLst>
                </a:gridCol>
                <a:gridCol w="514838">
                  <a:extLst>
                    <a:ext uri="{9D8B030D-6E8A-4147-A177-3AD203B41FA5}">
                      <a16:colId xmlns:a16="http://schemas.microsoft.com/office/drawing/2014/main" val="1453749454"/>
                    </a:ext>
                  </a:extLst>
                </a:gridCol>
                <a:gridCol w="514838">
                  <a:extLst>
                    <a:ext uri="{9D8B030D-6E8A-4147-A177-3AD203B41FA5}">
                      <a16:colId xmlns:a16="http://schemas.microsoft.com/office/drawing/2014/main" val="2064706369"/>
                    </a:ext>
                  </a:extLst>
                </a:gridCol>
              </a:tblGrid>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rgbClr val="FF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FF0000"/>
                          </a:solidFill>
                          <a:latin typeface="Times New Roman" panose="02020603050405020304" pitchFamily="18" charset="0"/>
                          <a:cs typeface="Times New Roman" panose="02020603050405020304" pitchFamily="18" charset="0"/>
                        </a:rPr>
                        <a:t>11</a:t>
                      </a:r>
                      <a:r>
                        <a:rPr lang="en-US" sz="2400" b="1" dirty="0">
                          <a:solidFill>
                            <a:schemeClr val="tx1"/>
                          </a:solidFill>
                          <a:latin typeface="Times New Roman" panose="02020603050405020304" pitchFamily="18" charset="0"/>
                          <a:cs typeface="Times New Roman" panose="02020603050405020304" pitchFamily="18"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r h="405172">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23820"/>
                  </a:ext>
                </a:extLst>
              </a:tr>
            </a:tbl>
          </a:graphicData>
        </a:graphic>
      </p:graphicFrame>
      <p:sp>
        <p:nvSpPr>
          <p:cNvPr id="8" name="TextBox 7">
            <a:extLst>
              <a:ext uri="{FF2B5EF4-FFF2-40B4-BE49-F238E27FC236}">
                <a16:creationId xmlns:a16="http://schemas.microsoft.com/office/drawing/2014/main" id="{91A50878-51A5-4F1A-BC5F-04482DFA9DBE}"/>
              </a:ext>
            </a:extLst>
          </p:cNvPr>
          <p:cNvSpPr txBox="1"/>
          <p:nvPr/>
        </p:nvSpPr>
        <p:spPr>
          <a:xfrm>
            <a:off x="1453661" y="5172834"/>
            <a:ext cx="420858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49 inversions </a:t>
            </a:r>
          </a:p>
          <a:p>
            <a:r>
              <a:rPr lang="en-US" sz="2400" dirty="0">
                <a:latin typeface="Times New Roman" panose="02020603050405020304" pitchFamily="18" charset="0"/>
                <a:cs typeface="Times New Roman" panose="02020603050405020304" pitchFamily="18" charset="0"/>
              </a:rPr>
              <a:t>blank on even row from bottom</a:t>
            </a:r>
          </a:p>
        </p:txBody>
      </p:sp>
      <p:sp>
        <p:nvSpPr>
          <p:cNvPr id="9" name="TextBox 8">
            <a:extLst>
              <a:ext uri="{FF2B5EF4-FFF2-40B4-BE49-F238E27FC236}">
                <a16:creationId xmlns:a16="http://schemas.microsoft.com/office/drawing/2014/main" id="{311B4F84-A048-43DE-9892-54B62E9264DB}"/>
              </a:ext>
            </a:extLst>
          </p:cNvPr>
          <p:cNvSpPr txBox="1"/>
          <p:nvPr/>
        </p:nvSpPr>
        <p:spPr>
          <a:xfrm>
            <a:off x="6811109" y="5172833"/>
            <a:ext cx="4208585" cy="830997"/>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48 inversions </a:t>
            </a:r>
          </a:p>
          <a:p>
            <a:pPr algn="ctr"/>
            <a:r>
              <a:rPr lang="en-US" sz="2400" dirty="0">
                <a:latin typeface="Times New Roman" panose="02020603050405020304" pitchFamily="18" charset="0"/>
                <a:cs typeface="Times New Roman" panose="02020603050405020304" pitchFamily="18" charset="0"/>
              </a:rPr>
              <a:t>blank on odd row from bottom</a:t>
            </a:r>
          </a:p>
        </p:txBody>
      </p:sp>
      <p:sp>
        <p:nvSpPr>
          <p:cNvPr id="2" name="TextBox 1">
            <a:extLst>
              <a:ext uri="{FF2B5EF4-FFF2-40B4-BE49-F238E27FC236}">
                <a16:creationId xmlns:a16="http://schemas.microsoft.com/office/drawing/2014/main" id="{2A21ED9F-0A7E-475F-9324-F240F3546774}"/>
              </a:ext>
            </a:extLst>
          </p:cNvPr>
          <p:cNvSpPr txBox="1"/>
          <p:nvPr/>
        </p:nvSpPr>
        <p:spPr>
          <a:xfrm>
            <a:off x="1652954" y="6201508"/>
            <a:ext cx="9038492" cy="369332"/>
          </a:xfrm>
          <a:prstGeom prst="rect">
            <a:avLst/>
          </a:prstGeom>
          <a:noFill/>
        </p:spPr>
        <p:txBody>
          <a:bodyPr wrap="square" rtlCol="0">
            <a:spAutoFit/>
          </a:bodyPr>
          <a:lstStyle/>
          <a:p>
            <a:r>
              <a:rPr lang="en-US" dirty="0"/>
              <a:t>Mod((49+2)/2) == Mod((48+3)/2) implies it is solvable. They preserve the parity.</a:t>
            </a:r>
          </a:p>
        </p:txBody>
      </p:sp>
      <p:sp>
        <p:nvSpPr>
          <p:cNvPr id="4" name="TextBox 3">
            <a:extLst>
              <a:ext uri="{FF2B5EF4-FFF2-40B4-BE49-F238E27FC236}">
                <a16:creationId xmlns:a16="http://schemas.microsoft.com/office/drawing/2014/main" id="{7B8ED674-972F-4192-A264-9EA29CBA94D7}"/>
              </a:ext>
            </a:extLst>
          </p:cNvPr>
          <p:cNvSpPr txBox="1"/>
          <p:nvPr/>
        </p:nvSpPr>
        <p:spPr>
          <a:xfrm>
            <a:off x="4654062" y="3028526"/>
            <a:ext cx="283698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Parity: mod((49+2)/2) = 1</a:t>
            </a:r>
          </a:p>
          <a:p>
            <a:r>
              <a:rPr lang="en-US" dirty="0"/>
              <a:t>mod((48+3)/2) = 1. It is solvable for their polarity are the same.</a:t>
            </a:r>
          </a:p>
        </p:txBody>
      </p:sp>
      <p:sp>
        <p:nvSpPr>
          <p:cNvPr id="6" name="TextBox 5">
            <a:extLst>
              <a:ext uri="{FF2B5EF4-FFF2-40B4-BE49-F238E27FC236}">
                <a16:creationId xmlns:a16="http://schemas.microsoft.com/office/drawing/2014/main" id="{B7DD1CF4-C9C2-48B1-AC55-7F7650FE6192}"/>
              </a:ext>
            </a:extLst>
          </p:cNvPr>
          <p:cNvSpPr txBox="1"/>
          <p:nvPr/>
        </p:nvSpPr>
        <p:spPr>
          <a:xfrm>
            <a:off x="4642338" y="4368680"/>
            <a:ext cx="2965938"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N(49) = 3. Since w is even, N is odd(3) and blank is even(2).</a:t>
            </a:r>
          </a:p>
          <a:p>
            <a:r>
              <a:rPr lang="en-US" dirty="0"/>
              <a:t>N(49) is solvable state.</a:t>
            </a:r>
          </a:p>
        </p:txBody>
      </p:sp>
    </p:spTree>
    <p:extLst>
      <p:ext uri="{BB962C8B-B14F-4D97-AF65-F5344CB8AC3E}">
        <p14:creationId xmlns:p14="http://schemas.microsoft.com/office/powerpoint/2010/main" val="35088602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000DDC2-EE3B-4BB3-A06E-F460965A3287}"/>
              </a:ext>
            </a:extLst>
          </p:cNvPr>
          <p:cNvSpPr txBox="1"/>
          <p:nvPr/>
        </p:nvSpPr>
        <p:spPr>
          <a:xfrm>
            <a:off x="1488831" y="478265"/>
            <a:ext cx="9788769" cy="6285119"/>
          </a:xfrm>
          <a:prstGeom prst="rect">
            <a:avLst/>
          </a:prstGeom>
          <a:noFill/>
        </p:spPr>
        <p:txBody>
          <a:bodyPr wrap="square">
            <a:spAutoFit/>
          </a:bodyPr>
          <a:lstStyle/>
          <a:p>
            <a:pPr marL="0" marR="0" fontAlgn="base">
              <a:spcBef>
                <a:spcPts val="0"/>
              </a:spcBef>
              <a:spcAft>
                <a:spcPts val="0"/>
              </a:spcAft>
            </a:pPr>
            <a:r>
              <a:rPr lang="en-US" sz="2400"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Combining Fact 1 + Fact 2 = Fact 3: </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If the width is odd, then every solvable state has an even number of inversions. </a:t>
            </a:r>
            <a:b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b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If the width is even, then every solvable state has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742950" marR="0" lvl="1" indent="-285750" fontAlgn="base">
              <a:lnSpc>
                <a:spcPct val="107000"/>
              </a:lnSpc>
              <a:spcBef>
                <a:spcPts val="0"/>
              </a:spcBef>
              <a:spcAft>
                <a:spcPts val="0"/>
              </a:spcAft>
              <a:buSzPts val="1000"/>
              <a:buFont typeface="Symbol" panose="05050102010706020507" pitchFamily="18" charset="2"/>
              <a:buChar char=""/>
              <a:tabLst>
                <a:tab pos="9144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an even number of inversions if the blank is on an odd numbered row counting from the bottom;</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742950" marR="0" lvl="1" indent="-285750" fontAlgn="base">
              <a:lnSpc>
                <a:spcPct val="107000"/>
              </a:lnSpc>
              <a:spcBef>
                <a:spcPts val="0"/>
              </a:spcBef>
              <a:spcAft>
                <a:spcPts val="0"/>
              </a:spcAft>
              <a:buSzPts val="1000"/>
              <a:buFont typeface="Symbol" panose="05050102010706020507" pitchFamily="18" charset="2"/>
              <a:buChar char=""/>
              <a:tabLst>
                <a:tab pos="9144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an odd number of inversions if the blank is on an even numbered row counting from the bottom;</a:t>
            </a:r>
          </a:p>
          <a:p>
            <a:pPr marR="0" lvl="1" fontAlgn="base">
              <a:lnSpc>
                <a:spcPct val="107000"/>
              </a:lnSpc>
              <a:spcBef>
                <a:spcPts val="0"/>
              </a:spcBef>
              <a:spcAft>
                <a:spcPts val="0"/>
              </a:spcAft>
              <a:buSzPts val="1000"/>
              <a:tabLst>
                <a:tab pos="914400" algn="l"/>
              </a:tabLst>
            </a:pP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0" marR="0" fontAlgn="base">
              <a:spcBef>
                <a:spcPts val="0"/>
              </a:spcBef>
              <a:spcAft>
                <a:spcPts val="0"/>
              </a:spcAft>
            </a:pPr>
            <a:r>
              <a:rPr lang="en-US" sz="2400" b="1"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Proof of fact 3:</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The initial (solved) state has those properties.</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Those properties are preserved by every legal move.</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342900" marR="0" lvl="0" indent="-342900" fontAlgn="base">
              <a:lnSpc>
                <a:spcPct val="107000"/>
              </a:lnSpc>
              <a:spcBef>
                <a:spcPts val="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Any solvable state can be reached from the initial state by some sequence of legal moves.</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9527523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B64978-798C-4D6C-8CEF-A1E5B1B11AB9}"/>
              </a:ext>
            </a:extLst>
          </p:cNvPr>
          <p:cNvSpPr txBox="1"/>
          <p:nvPr/>
        </p:nvSpPr>
        <p:spPr>
          <a:xfrm>
            <a:off x="1699847" y="943487"/>
            <a:ext cx="9319847" cy="2677656"/>
          </a:xfrm>
          <a:prstGeom prst="rect">
            <a:avLst/>
          </a:prstGeom>
          <a:noFill/>
        </p:spPr>
        <p:txBody>
          <a:bodyPr wrap="square">
            <a:spAutoFit/>
          </a:bodyPr>
          <a:lstStyle/>
          <a:p>
            <a:r>
              <a:rPr lang="en-US" sz="2400" b="1" spc="-10" dirty="0">
                <a:effectLst/>
                <a:latin typeface="Times New Roman" panose="02020603050405020304" pitchFamily="18" charset="0"/>
                <a:ea typeface="Times New Roman" panose="02020603050405020304" pitchFamily="18" charset="0"/>
                <a:cs typeface="Times New Roman" panose="02020603050405020304" pitchFamily="18" charset="0"/>
              </a:rPr>
              <a:t>What is an inversion here?</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1200"/>
              </a:spcAft>
            </a:pP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latin typeface="Times New Roman" panose="02020603050405020304" pitchFamily="18" charset="0"/>
                <a:ea typeface="Times New Roman" panose="02020603050405020304" pitchFamily="18" charset="0"/>
                <a:cs typeface="Times New Roman" panose="02020603050405020304" pitchFamily="18" charset="0"/>
              </a:rPr>
              <a:t>C</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onsider the tiles written out in a row: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1 8 2 X 4 3 7 6 5</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Number of inversions = 0 + 6 + 0 + 1 + 0 + 2 + 1 + 0 = 10.</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spc="-10" dirty="0">
                <a:effectLst/>
                <a:latin typeface="Times New Roman" panose="02020603050405020304" pitchFamily="18" charset="0"/>
                <a:ea typeface="Times New Roman" panose="02020603050405020304" pitchFamily="18" charset="0"/>
                <a:cs typeface="Times New Roman" panose="02020603050405020304" pitchFamily="18" charset="0"/>
              </a:rPr>
              <a:t>Illustration:</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BCFC91EB-5A2E-42BE-A034-3494D4135267}"/>
              </a:ext>
            </a:extLst>
          </p:cNvPr>
          <p:cNvGraphicFramePr>
            <a:graphicFrameLocks noGrp="1"/>
          </p:cNvGraphicFramePr>
          <p:nvPr>
            <p:extLst>
              <p:ext uri="{D42A27DB-BD31-4B8C-83A1-F6EECF244321}">
                <p14:modId xmlns:p14="http://schemas.microsoft.com/office/powerpoint/2010/main" val="742608784"/>
              </p:ext>
            </p:extLst>
          </p:nvPr>
        </p:nvGraphicFramePr>
        <p:xfrm>
          <a:off x="1865923" y="3621143"/>
          <a:ext cx="1824891" cy="1371600"/>
        </p:xfrm>
        <a:graphic>
          <a:graphicData uri="http://schemas.openxmlformats.org/drawingml/2006/table">
            <a:tbl>
              <a:tblPr firstRow="1" bandRow="1">
                <a:tableStyleId>{5C22544A-7EE6-4342-B048-85BDC9FD1C3A}</a:tableStyleId>
              </a:tblPr>
              <a:tblGrid>
                <a:gridCol w="608297">
                  <a:extLst>
                    <a:ext uri="{9D8B030D-6E8A-4147-A177-3AD203B41FA5}">
                      <a16:colId xmlns:a16="http://schemas.microsoft.com/office/drawing/2014/main" val="1605111164"/>
                    </a:ext>
                  </a:extLst>
                </a:gridCol>
                <a:gridCol w="608297">
                  <a:extLst>
                    <a:ext uri="{9D8B030D-6E8A-4147-A177-3AD203B41FA5}">
                      <a16:colId xmlns:a16="http://schemas.microsoft.com/office/drawing/2014/main" val="794777717"/>
                    </a:ext>
                  </a:extLst>
                </a:gridCol>
                <a:gridCol w="608297">
                  <a:extLst>
                    <a:ext uri="{9D8B030D-6E8A-4147-A177-3AD203B41FA5}">
                      <a16:colId xmlns:a16="http://schemas.microsoft.com/office/drawing/2014/main" val="1453749454"/>
                    </a:ext>
                  </a:extLst>
                </a:gridCol>
              </a:tblGrid>
              <a:tr h="37084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37084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370840">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bl>
          </a:graphicData>
        </a:graphic>
      </p:graphicFrame>
      <p:graphicFrame>
        <p:nvGraphicFramePr>
          <p:cNvPr id="6" name="Table 6">
            <a:extLst>
              <a:ext uri="{FF2B5EF4-FFF2-40B4-BE49-F238E27FC236}">
                <a16:creationId xmlns:a16="http://schemas.microsoft.com/office/drawing/2014/main" id="{AB760D62-1198-4D3E-AADE-4301740282A8}"/>
              </a:ext>
            </a:extLst>
          </p:cNvPr>
          <p:cNvGraphicFramePr>
            <a:graphicFrameLocks noGrp="1"/>
          </p:cNvGraphicFramePr>
          <p:nvPr>
            <p:extLst>
              <p:ext uri="{D42A27DB-BD31-4B8C-83A1-F6EECF244321}">
                <p14:modId xmlns:p14="http://schemas.microsoft.com/office/powerpoint/2010/main" val="1097321598"/>
              </p:ext>
            </p:extLst>
          </p:nvPr>
        </p:nvGraphicFramePr>
        <p:xfrm>
          <a:off x="4614985" y="3621143"/>
          <a:ext cx="4681416" cy="1371600"/>
        </p:xfrm>
        <a:graphic>
          <a:graphicData uri="http://schemas.openxmlformats.org/drawingml/2006/table">
            <a:tbl>
              <a:tblPr firstRow="1" bandRow="1">
                <a:tableStyleId>{5C22544A-7EE6-4342-B048-85BDC9FD1C3A}</a:tableStyleId>
              </a:tblPr>
              <a:tblGrid>
                <a:gridCol w="4681416">
                  <a:extLst>
                    <a:ext uri="{9D8B030D-6E8A-4147-A177-3AD203B41FA5}">
                      <a16:colId xmlns:a16="http://schemas.microsoft.com/office/drawing/2014/main" val="1887527227"/>
                    </a:ext>
                  </a:extLst>
                </a:gridCol>
              </a:tblGrid>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N = 3 (Odd)</a:t>
                      </a:r>
                    </a:p>
                  </a:txBody>
                  <a:tcPr>
                    <a:solidFill>
                      <a:schemeClr val="bg1"/>
                    </a:solidFill>
                  </a:tcPr>
                </a:tc>
                <a:extLst>
                  <a:ext uri="{0D108BD9-81ED-4DB2-BD59-A6C34878D82A}">
                    <a16:rowId xmlns:a16="http://schemas.microsoft.com/office/drawing/2014/main" val="2475926813"/>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Inversion Count = 10 (Even)</a:t>
                      </a:r>
                    </a:p>
                  </a:txBody>
                  <a:tcPr>
                    <a:solidFill>
                      <a:schemeClr val="bg1"/>
                    </a:solidFill>
                  </a:tcPr>
                </a:tc>
                <a:extLst>
                  <a:ext uri="{0D108BD9-81ED-4DB2-BD59-A6C34878D82A}">
                    <a16:rowId xmlns:a16="http://schemas.microsoft.com/office/drawing/2014/main" val="2116594187"/>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        Solvable</a:t>
                      </a:r>
                    </a:p>
                  </a:txBody>
                  <a:tcPr>
                    <a:solidFill>
                      <a:schemeClr val="bg1"/>
                    </a:solidFill>
                  </a:tcPr>
                </a:tc>
                <a:extLst>
                  <a:ext uri="{0D108BD9-81ED-4DB2-BD59-A6C34878D82A}">
                    <a16:rowId xmlns:a16="http://schemas.microsoft.com/office/drawing/2014/main" val="1624468771"/>
                  </a:ext>
                </a:extLst>
              </a:tr>
            </a:tbl>
          </a:graphicData>
        </a:graphic>
      </p:graphicFrame>
      <p:cxnSp>
        <p:nvCxnSpPr>
          <p:cNvPr id="8" name="Straight Arrow Connector 7">
            <a:extLst>
              <a:ext uri="{FF2B5EF4-FFF2-40B4-BE49-F238E27FC236}">
                <a16:creationId xmlns:a16="http://schemas.microsoft.com/office/drawing/2014/main" id="{BCAA15C5-D9CE-4E2B-A4D4-2AA46060B187}"/>
              </a:ext>
            </a:extLst>
          </p:cNvPr>
          <p:cNvCxnSpPr/>
          <p:nvPr/>
        </p:nvCxnSpPr>
        <p:spPr>
          <a:xfrm>
            <a:off x="4759569" y="4748431"/>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4702A79-CB83-4F99-B393-186F7B5B6BEE}"/>
              </a:ext>
            </a:extLst>
          </p:cNvPr>
          <p:cNvSpPr txBox="1"/>
          <p:nvPr/>
        </p:nvSpPr>
        <p:spPr>
          <a:xfrm>
            <a:off x="4614985" y="5268182"/>
            <a:ext cx="6096000" cy="646331"/>
          </a:xfrm>
          <a:prstGeom prst="rect">
            <a:avLst/>
          </a:prstGeom>
          <a:noFill/>
        </p:spPr>
        <p:txBody>
          <a:bodyPr wrap="square">
            <a:spAutoFit/>
          </a:bodyPr>
          <a:lstStyle/>
          <a:p>
            <a:pPr marL="457200" marR="0" lvl="0" indent="-457200" fontAlgn="base">
              <a:spcBef>
                <a:spcPts val="0"/>
              </a:spcBef>
              <a:spcAft>
                <a:spcPts val="1200"/>
              </a:spcAft>
              <a:buFont typeface="Arial" panose="020B0604020202020204" pitchFamily="34" charset="0"/>
              <a:buChar char="•"/>
              <a:tabLst>
                <a:tab pos="457200" algn="l"/>
              </a:tabLst>
            </a:pP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odd</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then puzzle instance is solvable if number of inversions is </a:t>
            </a:r>
            <a:r>
              <a:rPr lang="en-US" sz="1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even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 the input state.</a:t>
            </a:r>
            <a:endParaRPr lang="en-US" sz="18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747851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5B64978-798C-4D6C-8CEF-A1E5B1B11AB9}"/>
              </a:ext>
            </a:extLst>
          </p:cNvPr>
          <p:cNvSpPr txBox="1"/>
          <p:nvPr/>
        </p:nvSpPr>
        <p:spPr>
          <a:xfrm>
            <a:off x="1723293" y="561851"/>
            <a:ext cx="9319847" cy="3785652"/>
          </a:xfrm>
          <a:prstGeom prst="rect">
            <a:avLst/>
          </a:prstGeom>
          <a:noFill/>
        </p:spPr>
        <p:txBody>
          <a:bodyPr wrap="square">
            <a:spAutoFit/>
          </a:bodyPr>
          <a:lstStyle/>
          <a:p>
            <a:r>
              <a:rPr lang="en-US" sz="2400" b="1" spc="-10" dirty="0">
                <a:effectLst/>
                <a:latin typeface="Times New Roman" panose="02020603050405020304" pitchFamily="18" charset="0"/>
                <a:ea typeface="Times New Roman" panose="02020603050405020304" pitchFamily="18" charset="0"/>
                <a:cs typeface="Times New Roman" panose="02020603050405020304" pitchFamily="18" charset="0"/>
              </a:rPr>
              <a:t>What is an inversion here?</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1200"/>
              </a:spcAft>
            </a:pP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If we assume the tiles written out in a single row (1D Array) instead of being spread in N-rows (2D Array), a pair of tiles (a, b) form an inversion if a appears before b but a &gt; b.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For above example, consider the tiles written out in a row, like this: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2 1 3 4 5 6 7 8 9 10 11 12 13 14 15 X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The above grid forms only 1 inversion i.e. (2, 1).</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spc="-10" dirty="0">
                <a:effectLst/>
                <a:latin typeface="Times New Roman" panose="02020603050405020304" pitchFamily="18" charset="0"/>
                <a:ea typeface="Times New Roman" panose="02020603050405020304" pitchFamily="18" charset="0"/>
                <a:cs typeface="Times New Roman" panose="02020603050405020304" pitchFamily="18" charset="0"/>
              </a:rPr>
              <a:t>Illustration:</a:t>
            </a:r>
            <a: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spc="-10"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aphicFrame>
        <p:nvGraphicFramePr>
          <p:cNvPr id="6" name="Table 6">
            <a:extLst>
              <a:ext uri="{FF2B5EF4-FFF2-40B4-BE49-F238E27FC236}">
                <a16:creationId xmlns:a16="http://schemas.microsoft.com/office/drawing/2014/main" id="{AB760D62-1198-4D3E-AADE-4301740282A8}"/>
              </a:ext>
            </a:extLst>
          </p:cNvPr>
          <p:cNvGraphicFramePr>
            <a:graphicFrameLocks noGrp="1"/>
          </p:cNvGraphicFramePr>
          <p:nvPr>
            <p:extLst>
              <p:ext uri="{D42A27DB-BD31-4B8C-83A1-F6EECF244321}">
                <p14:modId xmlns:p14="http://schemas.microsoft.com/office/powerpoint/2010/main" val="476621705"/>
              </p:ext>
            </p:extLst>
          </p:nvPr>
        </p:nvGraphicFramePr>
        <p:xfrm>
          <a:off x="4335584" y="4015153"/>
          <a:ext cx="4681416" cy="1737360"/>
        </p:xfrm>
        <a:graphic>
          <a:graphicData uri="http://schemas.openxmlformats.org/drawingml/2006/table">
            <a:tbl>
              <a:tblPr firstRow="1" bandRow="1">
                <a:tableStyleId>{5C22544A-7EE6-4342-B048-85BDC9FD1C3A}</a:tableStyleId>
              </a:tblPr>
              <a:tblGrid>
                <a:gridCol w="4681416">
                  <a:extLst>
                    <a:ext uri="{9D8B030D-6E8A-4147-A177-3AD203B41FA5}">
                      <a16:colId xmlns:a16="http://schemas.microsoft.com/office/drawing/2014/main" val="1887527227"/>
                    </a:ext>
                  </a:extLst>
                </a:gridCol>
              </a:tblGrid>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N = 4 (Even)</a:t>
                      </a:r>
                    </a:p>
                    <a:p>
                      <a:r>
                        <a:rPr lang="en-US" sz="2400" b="0" dirty="0">
                          <a:solidFill>
                            <a:schemeClr val="tx1"/>
                          </a:solidFill>
                          <a:latin typeface="Times New Roman" panose="02020603050405020304" pitchFamily="18" charset="0"/>
                          <a:cs typeface="Times New Roman" panose="02020603050405020304" pitchFamily="18" charset="0"/>
                        </a:rPr>
                        <a:t>Position of X from bottom = 1 (odd)</a:t>
                      </a:r>
                    </a:p>
                  </a:txBody>
                  <a:tcPr>
                    <a:solidFill>
                      <a:schemeClr val="bg1"/>
                    </a:solidFill>
                  </a:tcPr>
                </a:tc>
                <a:extLst>
                  <a:ext uri="{0D108BD9-81ED-4DB2-BD59-A6C34878D82A}">
                    <a16:rowId xmlns:a16="http://schemas.microsoft.com/office/drawing/2014/main" val="2475926813"/>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Inversion Count = 1 (Odd)</a:t>
                      </a:r>
                    </a:p>
                  </a:txBody>
                  <a:tcPr>
                    <a:solidFill>
                      <a:schemeClr val="bg1"/>
                    </a:solidFill>
                  </a:tcPr>
                </a:tc>
                <a:extLst>
                  <a:ext uri="{0D108BD9-81ED-4DB2-BD59-A6C34878D82A}">
                    <a16:rowId xmlns:a16="http://schemas.microsoft.com/office/drawing/2014/main" val="2116594187"/>
                  </a:ext>
                </a:extLst>
              </a:tr>
              <a:tr h="370840">
                <a:tc>
                  <a:txBody>
                    <a:bodyPr/>
                    <a:lstStyle/>
                    <a:p>
                      <a:r>
                        <a:rPr lang="en-US" sz="2400" dirty="0">
                          <a:solidFill>
                            <a:schemeClr val="tx1"/>
                          </a:solidFill>
                          <a:latin typeface="Times New Roman" panose="02020603050405020304" pitchFamily="18" charset="0"/>
                          <a:cs typeface="Times New Roman" panose="02020603050405020304" pitchFamily="18" charset="0"/>
                        </a:rPr>
                        <a:t>        Not Solvable</a:t>
                      </a:r>
                    </a:p>
                  </a:txBody>
                  <a:tcPr>
                    <a:solidFill>
                      <a:schemeClr val="bg1"/>
                    </a:solidFill>
                  </a:tcPr>
                </a:tc>
                <a:extLst>
                  <a:ext uri="{0D108BD9-81ED-4DB2-BD59-A6C34878D82A}">
                    <a16:rowId xmlns:a16="http://schemas.microsoft.com/office/drawing/2014/main" val="1624468771"/>
                  </a:ext>
                </a:extLst>
              </a:tr>
            </a:tbl>
          </a:graphicData>
        </a:graphic>
      </p:graphicFrame>
      <p:cxnSp>
        <p:nvCxnSpPr>
          <p:cNvPr id="8" name="Straight Arrow Connector 7">
            <a:extLst>
              <a:ext uri="{FF2B5EF4-FFF2-40B4-BE49-F238E27FC236}">
                <a16:creationId xmlns:a16="http://schemas.microsoft.com/office/drawing/2014/main" id="{BCAA15C5-D9CE-4E2B-A4D4-2AA46060B187}"/>
              </a:ext>
            </a:extLst>
          </p:cNvPr>
          <p:cNvCxnSpPr/>
          <p:nvPr/>
        </p:nvCxnSpPr>
        <p:spPr>
          <a:xfrm>
            <a:off x="4548554" y="5533878"/>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7" name="Table 5">
            <a:extLst>
              <a:ext uri="{FF2B5EF4-FFF2-40B4-BE49-F238E27FC236}">
                <a16:creationId xmlns:a16="http://schemas.microsoft.com/office/drawing/2014/main" id="{CA66F442-94C0-4A33-A77D-EA8361EEF3B9}"/>
              </a:ext>
            </a:extLst>
          </p:cNvPr>
          <p:cNvGraphicFramePr>
            <a:graphicFrameLocks noGrp="1"/>
          </p:cNvGraphicFramePr>
          <p:nvPr>
            <p:extLst>
              <p:ext uri="{D42A27DB-BD31-4B8C-83A1-F6EECF244321}">
                <p14:modId xmlns:p14="http://schemas.microsoft.com/office/powerpoint/2010/main" val="1573183585"/>
              </p:ext>
            </p:extLst>
          </p:nvPr>
        </p:nvGraphicFramePr>
        <p:xfrm>
          <a:off x="1856154" y="4015153"/>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p:graphicFrame>
        <p:nvGraphicFramePr>
          <p:cNvPr id="9" name="Table 5">
            <a:extLst>
              <a:ext uri="{FF2B5EF4-FFF2-40B4-BE49-F238E27FC236}">
                <a16:creationId xmlns:a16="http://schemas.microsoft.com/office/drawing/2014/main" id="{CE534795-B73A-4B3F-AB83-B4236553833E}"/>
              </a:ext>
            </a:extLst>
          </p:cNvPr>
          <p:cNvGraphicFramePr>
            <a:graphicFrameLocks noGrp="1"/>
          </p:cNvGraphicFramePr>
          <p:nvPr>
            <p:extLst>
              <p:ext uri="{D42A27DB-BD31-4B8C-83A1-F6EECF244321}">
                <p14:modId xmlns:p14="http://schemas.microsoft.com/office/powerpoint/2010/main" val="4172030389"/>
              </p:ext>
            </p:extLst>
          </p:nvPr>
        </p:nvGraphicFramePr>
        <p:xfrm>
          <a:off x="9589477" y="3969433"/>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p:sp>
        <p:nvSpPr>
          <p:cNvPr id="10" name="TextBox 9">
            <a:extLst>
              <a:ext uri="{FF2B5EF4-FFF2-40B4-BE49-F238E27FC236}">
                <a16:creationId xmlns:a16="http://schemas.microsoft.com/office/drawing/2014/main" id="{44BEE72D-D74A-4487-9025-EDAB1A4AE6D5}"/>
              </a:ext>
            </a:extLst>
          </p:cNvPr>
          <p:cNvSpPr txBox="1"/>
          <p:nvPr/>
        </p:nvSpPr>
        <p:spPr>
          <a:xfrm>
            <a:off x="758091" y="6073923"/>
            <a:ext cx="7580925" cy="646331"/>
          </a:xfrm>
          <a:prstGeom prst="rect">
            <a:avLst/>
          </a:prstGeom>
          <a:noFill/>
        </p:spPr>
        <p:txBody>
          <a:bodyPr wrap="square" rtlCol="0">
            <a:spAutoFit/>
          </a:bodyPr>
          <a:lstStyle/>
          <a:p>
            <a:r>
              <a:rPr lang="en-US" dirty="0">
                <a:solidFill>
                  <a:srgbClr val="FF0000"/>
                </a:solidFill>
              </a:rPr>
              <a:t>Not a solvable state because Even(#Inversions) == Odd(empty tile row number) is false == true yielding a false result.</a:t>
            </a:r>
          </a:p>
        </p:txBody>
      </p:sp>
    </p:spTree>
    <p:extLst>
      <p:ext uri="{BB962C8B-B14F-4D97-AF65-F5344CB8AC3E}">
        <p14:creationId xmlns:p14="http://schemas.microsoft.com/office/powerpoint/2010/main" val="2395304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5">
            <a:extLst>
              <a:ext uri="{FF2B5EF4-FFF2-40B4-BE49-F238E27FC236}">
                <a16:creationId xmlns:a16="http://schemas.microsoft.com/office/drawing/2014/main" id="{9BBDF2D8-7032-4380-BA24-FD0697A07910}"/>
              </a:ext>
            </a:extLst>
          </p:cNvPr>
          <p:cNvGraphicFramePr>
            <a:graphicFrameLocks noGrp="1"/>
          </p:cNvGraphicFramePr>
          <p:nvPr>
            <p:extLst>
              <p:ext uri="{D42A27DB-BD31-4B8C-83A1-F6EECF244321}">
                <p14:modId xmlns:p14="http://schemas.microsoft.com/office/powerpoint/2010/main" val="3580800506"/>
              </p:ext>
            </p:extLst>
          </p:nvPr>
        </p:nvGraphicFramePr>
        <p:xfrm>
          <a:off x="2008555" y="619856"/>
          <a:ext cx="2059352" cy="1865436"/>
        </p:xfrm>
        <a:graphic>
          <a:graphicData uri="http://schemas.openxmlformats.org/drawingml/2006/table">
            <a:tbl>
              <a:tblPr firstRow="1" bandRow="1">
                <a:tableStyleId>{5C22544A-7EE6-4342-B048-85BDC9FD1C3A}</a:tableStyleId>
              </a:tblPr>
              <a:tblGrid>
                <a:gridCol w="514838">
                  <a:extLst>
                    <a:ext uri="{9D8B030D-6E8A-4147-A177-3AD203B41FA5}">
                      <a16:colId xmlns:a16="http://schemas.microsoft.com/office/drawing/2014/main" val="1605111164"/>
                    </a:ext>
                  </a:extLst>
                </a:gridCol>
                <a:gridCol w="514838">
                  <a:extLst>
                    <a:ext uri="{9D8B030D-6E8A-4147-A177-3AD203B41FA5}">
                      <a16:colId xmlns:a16="http://schemas.microsoft.com/office/drawing/2014/main" val="794777717"/>
                    </a:ext>
                  </a:extLst>
                </a:gridCol>
                <a:gridCol w="514838">
                  <a:extLst>
                    <a:ext uri="{9D8B030D-6E8A-4147-A177-3AD203B41FA5}">
                      <a16:colId xmlns:a16="http://schemas.microsoft.com/office/drawing/2014/main" val="1453749454"/>
                    </a:ext>
                  </a:extLst>
                </a:gridCol>
                <a:gridCol w="514838">
                  <a:extLst>
                    <a:ext uri="{9D8B030D-6E8A-4147-A177-3AD203B41FA5}">
                      <a16:colId xmlns:a16="http://schemas.microsoft.com/office/drawing/2014/main" val="2064706369"/>
                    </a:ext>
                  </a:extLst>
                </a:gridCol>
              </a:tblGrid>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23820"/>
                  </a:ext>
                </a:extLst>
              </a:tr>
            </a:tbl>
          </a:graphicData>
        </a:graphic>
      </p:graphicFrame>
      <p:graphicFrame>
        <p:nvGraphicFramePr>
          <p:cNvPr id="5" name="Table 5">
            <a:extLst>
              <a:ext uri="{FF2B5EF4-FFF2-40B4-BE49-F238E27FC236}">
                <a16:creationId xmlns:a16="http://schemas.microsoft.com/office/drawing/2014/main" id="{4060CC1B-BA31-4ED2-87C5-F59A517DD8BF}"/>
              </a:ext>
            </a:extLst>
          </p:cNvPr>
          <p:cNvGraphicFramePr>
            <a:graphicFrameLocks noGrp="1"/>
          </p:cNvGraphicFramePr>
          <p:nvPr>
            <p:extLst>
              <p:ext uri="{D42A27DB-BD31-4B8C-83A1-F6EECF244321}">
                <p14:modId xmlns:p14="http://schemas.microsoft.com/office/powerpoint/2010/main" val="257766223"/>
              </p:ext>
            </p:extLst>
          </p:nvPr>
        </p:nvGraphicFramePr>
        <p:xfrm>
          <a:off x="2008555" y="2981991"/>
          <a:ext cx="2059352" cy="1865436"/>
        </p:xfrm>
        <a:graphic>
          <a:graphicData uri="http://schemas.openxmlformats.org/drawingml/2006/table">
            <a:tbl>
              <a:tblPr firstRow="1" bandRow="1">
                <a:tableStyleId>{5C22544A-7EE6-4342-B048-85BDC9FD1C3A}</a:tableStyleId>
              </a:tblPr>
              <a:tblGrid>
                <a:gridCol w="514838">
                  <a:extLst>
                    <a:ext uri="{9D8B030D-6E8A-4147-A177-3AD203B41FA5}">
                      <a16:colId xmlns:a16="http://schemas.microsoft.com/office/drawing/2014/main" val="1605111164"/>
                    </a:ext>
                  </a:extLst>
                </a:gridCol>
                <a:gridCol w="514838">
                  <a:extLst>
                    <a:ext uri="{9D8B030D-6E8A-4147-A177-3AD203B41FA5}">
                      <a16:colId xmlns:a16="http://schemas.microsoft.com/office/drawing/2014/main" val="794777717"/>
                    </a:ext>
                  </a:extLst>
                </a:gridCol>
                <a:gridCol w="514838">
                  <a:extLst>
                    <a:ext uri="{9D8B030D-6E8A-4147-A177-3AD203B41FA5}">
                      <a16:colId xmlns:a16="http://schemas.microsoft.com/office/drawing/2014/main" val="1453749454"/>
                    </a:ext>
                  </a:extLst>
                </a:gridCol>
                <a:gridCol w="514838">
                  <a:extLst>
                    <a:ext uri="{9D8B030D-6E8A-4147-A177-3AD203B41FA5}">
                      <a16:colId xmlns:a16="http://schemas.microsoft.com/office/drawing/2014/main" val="2064706369"/>
                    </a:ext>
                  </a:extLst>
                </a:gridCol>
              </a:tblGrid>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23820"/>
                  </a:ext>
                </a:extLst>
              </a:tr>
            </a:tbl>
          </a:graphicData>
        </a:graphic>
      </p:graphicFrame>
      <p:graphicFrame>
        <p:nvGraphicFramePr>
          <p:cNvPr id="6" name="Table 6">
            <a:extLst>
              <a:ext uri="{FF2B5EF4-FFF2-40B4-BE49-F238E27FC236}">
                <a16:creationId xmlns:a16="http://schemas.microsoft.com/office/drawing/2014/main" id="{DE3C53A9-D1CE-4E41-BE32-0A150B52F016}"/>
              </a:ext>
            </a:extLst>
          </p:cNvPr>
          <p:cNvGraphicFramePr>
            <a:graphicFrameLocks noGrp="1"/>
          </p:cNvGraphicFramePr>
          <p:nvPr>
            <p:extLst>
              <p:ext uri="{D42A27DB-BD31-4B8C-83A1-F6EECF244321}">
                <p14:modId xmlns:p14="http://schemas.microsoft.com/office/powerpoint/2010/main" val="95452512"/>
              </p:ext>
            </p:extLst>
          </p:nvPr>
        </p:nvGraphicFramePr>
        <p:xfrm>
          <a:off x="4669690" y="522913"/>
          <a:ext cx="4915878" cy="1828800"/>
        </p:xfrm>
        <a:graphic>
          <a:graphicData uri="http://schemas.openxmlformats.org/drawingml/2006/table">
            <a:tbl>
              <a:tblPr firstRow="1" bandRow="1">
                <a:tableStyleId>{5C22544A-7EE6-4342-B048-85BDC9FD1C3A}</a:tableStyleId>
              </a:tblPr>
              <a:tblGrid>
                <a:gridCol w="4915878">
                  <a:extLst>
                    <a:ext uri="{9D8B030D-6E8A-4147-A177-3AD203B41FA5}">
                      <a16:colId xmlns:a16="http://schemas.microsoft.com/office/drawing/2014/main" val="1887527227"/>
                    </a:ext>
                  </a:extLst>
                </a:gridCol>
              </a:tblGrid>
              <a:tr h="374305">
                <a:tc>
                  <a:txBody>
                    <a:bodyPr/>
                    <a:lstStyle/>
                    <a:p>
                      <a:r>
                        <a:rPr lang="en-US" sz="2400" b="0" dirty="0">
                          <a:solidFill>
                            <a:schemeClr val="tx1"/>
                          </a:solidFill>
                          <a:latin typeface="Times New Roman" panose="02020603050405020304" pitchFamily="18" charset="0"/>
                          <a:cs typeface="Times New Roman" panose="02020603050405020304" pitchFamily="18" charset="0"/>
                        </a:rPr>
                        <a:t>N = 4 (Even)</a:t>
                      </a:r>
                    </a:p>
                  </a:txBody>
                  <a:tcPr>
                    <a:solidFill>
                      <a:schemeClr val="bg1"/>
                    </a:solidFill>
                  </a:tcPr>
                </a:tc>
                <a:extLst>
                  <a:ext uri="{0D108BD9-81ED-4DB2-BD59-A6C34878D82A}">
                    <a16:rowId xmlns:a16="http://schemas.microsoft.com/office/drawing/2014/main" val="2475926813"/>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Position of X from bottom = 2 (Even)</a:t>
                      </a:r>
                    </a:p>
                  </a:txBody>
                  <a:tcPr>
                    <a:solidFill>
                      <a:schemeClr val="bg1"/>
                    </a:solidFill>
                  </a:tcPr>
                </a:tc>
                <a:extLst>
                  <a:ext uri="{0D108BD9-81ED-4DB2-BD59-A6C34878D82A}">
                    <a16:rowId xmlns:a16="http://schemas.microsoft.com/office/drawing/2014/main" val="2745499825"/>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Inversion Count = 41 (Odd)</a:t>
                      </a:r>
                    </a:p>
                  </a:txBody>
                  <a:tcPr>
                    <a:solidFill>
                      <a:schemeClr val="bg1"/>
                    </a:solidFill>
                  </a:tcPr>
                </a:tc>
                <a:extLst>
                  <a:ext uri="{0D108BD9-81ED-4DB2-BD59-A6C34878D82A}">
                    <a16:rowId xmlns:a16="http://schemas.microsoft.com/office/drawing/2014/main" val="2116594187"/>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        Solvable</a:t>
                      </a:r>
                    </a:p>
                  </a:txBody>
                  <a:tcPr>
                    <a:solidFill>
                      <a:schemeClr val="bg1"/>
                    </a:solidFill>
                  </a:tcPr>
                </a:tc>
                <a:extLst>
                  <a:ext uri="{0D108BD9-81ED-4DB2-BD59-A6C34878D82A}">
                    <a16:rowId xmlns:a16="http://schemas.microsoft.com/office/drawing/2014/main" val="1624468771"/>
                  </a:ext>
                </a:extLst>
              </a:tr>
            </a:tbl>
          </a:graphicData>
        </a:graphic>
      </p:graphicFrame>
      <p:graphicFrame>
        <p:nvGraphicFramePr>
          <p:cNvPr id="7" name="Table 6">
            <a:extLst>
              <a:ext uri="{FF2B5EF4-FFF2-40B4-BE49-F238E27FC236}">
                <a16:creationId xmlns:a16="http://schemas.microsoft.com/office/drawing/2014/main" id="{8857E5C3-2FC2-4689-AF89-7285AB2AA0AA}"/>
              </a:ext>
            </a:extLst>
          </p:cNvPr>
          <p:cNvGraphicFramePr>
            <a:graphicFrameLocks noGrp="1"/>
          </p:cNvGraphicFramePr>
          <p:nvPr>
            <p:extLst>
              <p:ext uri="{D42A27DB-BD31-4B8C-83A1-F6EECF244321}">
                <p14:modId xmlns:p14="http://schemas.microsoft.com/office/powerpoint/2010/main" val="1766149425"/>
              </p:ext>
            </p:extLst>
          </p:nvPr>
        </p:nvGraphicFramePr>
        <p:xfrm>
          <a:off x="4593490" y="2685170"/>
          <a:ext cx="4915878" cy="1828800"/>
        </p:xfrm>
        <a:graphic>
          <a:graphicData uri="http://schemas.openxmlformats.org/drawingml/2006/table">
            <a:tbl>
              <a:tblPr firstRow="1" bandRow="1">
                <a:tableStyleId>{5C22544A-7EE6-4342-B048-85BDC9FD1C3A}</a:tableStyleId>
              </a:tblPr>
              <a:tblGrid>
                <a:gridCol w="4915878">
                  <a:extLst>
                    <a:ext uri="{9D8B030D-6E8A-4147-A177-3AD203B41FA5}">
                      <a16:colId xmlns:a16="http://schemas.microsoft.com/office/drawing/2014/main" val="1887527227"/>
                    </a:ext>
                  </a:extLst>
                </a:gridCol>
              </a:tblGrid>
              <a:tr h="374305">
                <a:tc>
                  <a:txBody>
                    <a:bodyPr/>
                    <a:lstStyle/>
                    <a:p>
                      <a:r>
                        <a:rPr lang="en-US" sz="2400" b="0" dirty="0">
                          <a:solidFill>
                            <a:schemeClr val="tx1"/>
                          </a:solidFill>
                          <a:latin typeface="Times New Roman" panose="02020603050405020304" pitchFamily="18" charset="0"/>
                          <a:cs typeface="Times New Roman" panose="02020603050405020304" pitchFamily="18" charset="0"/>
                        </a:rPr>
                        <a:t>N = 4 (Even)</a:t>
                      </a:r>
                    </a:p>
                  </a:txBody>
                  <a:tcPr>
                    <a:solidFill>
                      <a:schemeClr val="bg1"/>
                    </a:solidFill>
                  </a:tcPr>
                </a:tc>
                <a:extLst>
                  <a:ext uri="{0D108BD9-81ED-4DB2-BD59-A6C34878D82A}">
                    <a16:rowId xmlns:a16="http://schemas.microsoft.com/office/drawing/2014/main" val="2475926813"/>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Position of X from bottom = 3 (Odd)</a:t>
                      </a:r>
                    </a:p>
                  </a:txBody>
                  <a:tcPr>
                    <a:solidFill>
                      <a:schemeClr val="bg1"/>
                    </a:solidFill>
                  </a:tcPr>
                </a:tc>
                <a:extLst>
                  <a:ext uri="{0D108BD9-81ED-4DB2-BD59-A6C34878D82A}">
                    <a16:rowId xmlns:a16="http://schemas.microsoft.com/office/drawing/2014/main" val="2745499825"/>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Inversion Count = 62 (Even)</a:t>
                      </a:r>
                    </a:p>
                  </a:txBody>
                  <a:tcPr>
                    <a:solidFill>
                      <a:schemeClr val="bg1"/>
                    </a:solidFill>
                  </a:tcPr>
                </a:tc>
                <a:extLst>
                  <a:ext uri="{0D108BD9-81ED-4DB2-BD59-A6C34878D82A}">
                    <a16:rowId xmlns:a16="http://schemas.microsoft.com/office/drawing/2014/main" val="2116594187"/>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        Solvable</a:t>
                      </a:r>
                    </a:p>
                  </a:txBody>
                  <a:tcPr>
                    <a:solidFill>
                      <a:schemeClr val="bg1"/>
                    </a:solidFill>
                  </a:tcPr>
                </a:tc>
                <a:extLst>
                  <a:ext uri="{0D108BD9-81ED-4DB2-BD59-A6C34878D82A}">
                    <a16:rowId xmlns:a16="http://schemas.microsoft.com/office/drawing/2014/main" val="1624468771"/>
                  </a:ext>
                </a:extLst>
              </a:tr>
            </a:tbl>
          </a:graphicData>
        </a:graphic>
      </p:graphicFrame>
      <p:cxnSp>
        <p:nvCxnSpPr>
          <p:cNvPr id="8" name="Straight Arrow Connector 7">
            <a:extLst>
              <a:ext uri="{FF2B5EF4-FFF2-40B4-BE49-F238E27FC236}">
                <a16:creationId xmlns:a16="http://schemas.microsoft.com/office/drawing/2014/main" id="{7A99E7C2-9AA5-4CD8-9513-3227B634F040}"/>
              </a:ext>
            </a:extLst>
          </p:cNvPr>
          <p:cNvCxnSpPr/>
          <p:nvPr/>
        </p:nvCxnSpPr>
        <p:spPr>
          <a:xfrm>
            <a:off x="4853354" y="2181077"/>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029294-4573-40A2-8F78-280919B5A833}"/>
              </a:ext>
            </a:extLst>
          </p:cNvPr>
          <p:cNvCxnSpPr/>
          <p:nvPr/>
        </p:nvCxnSpPr>
        <p:spPr>
          <a:xfrm>
            <a:off x="4730261" y="4302955"/>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3030104-05B6-408F-94A1-6B26CFB31225}"/>
              </a:ext>
            </a:extLst>
          </p:cNvPr>
          <p:cNvSpPr txBox="1"/>
          <p:nvPr/>
        </p:nvSpPr>
        <p:spPr>
          <a:xfrm>
            <a:off x="1641231" y="4847427"/>
            <a:ext cx="10234246" cy="1938992"/>
          </a:xfrm>
          <a:prstGeom prst="rect">
            <a:avLst/>
          </a:prstGeom>
          <a:noFill/>
        </p:spPr>
        <p:txBody>
          <a:bodyPr wrap="square">
            <a:spAutoFit/>
          </a:bodyPr>
          <a:lstStyle/>
          <a:p>
            <a:pPr marL="457200" marR="0" lvl="0" indent="-457200" fontAlgn="base">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buSzPts val="1000"/>
              <a:buFont typeface="Wingdings" panose="05000000000000000000" pitchFamily="2" charset="2"/>
              <a:buChar char="q"/>
              <a:tabLst>
                <a:tab pos="9144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graphicFrame>
        <p:nvGraphicFramePr>
          <p:cNvPr id="11" name="Table 5">
            <a:extLst>
              <a:ext uri="{FF2B5EF4-FFF2-40B4-BE49-F238E27FC236}">
                <a16:creationId xmlns:a16="http://schemas.microsoft.com/office/drawing/2014/main" id="{4A236566-8D35-4F91-93F9-0FB6A45F238C}"/>
              </a:ext>
            </a:extLst>
          </p:cNvPr>
          <p:cNvGraphicFramePr>
            <a:graphicFrameLocks noGrp="1"/>
          </p:cNvGraphicFramePr>
          <p:nvPr>
            <p:extLst>
              <p:ext uri="{D42A27DB-BD31-4B8C-83A1-F6EECF244321}">
                <p14:modId xmlns:p14="http://schemas.microsoft.com/office/powerpoint/2010/main" val="2067283621"/>
              </p:ext>
            </p:extLst>
          </p:nvPr>
        </p:nvGraphicFramePr>
        <p:xfrm>
          <a:off x="9693032" y="1961579"/>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p:sp>
        <p:nvSpPr>
          <p:cNvPr id="3" name="TextBox 2">
            <a:extLst>
              <a:ext uri="{FF2B5EF4-FFF2-40B4-BE49-F238E27FC236}">
                <a16:creationId xmlns:a16="http://schemas.microsoft.com/office/drawing/2014/main" id="{13095D0A-43F1-4605-8503-64D69704A5D9}"/>
              </a:ext>
            </a:extLst>
          </p:cNvPr>
          <p:cNvSpPr txBox="1"/>
          <p:nvPr/>
        </p:nvSpPr>
        <p:spPr>
          <a:xfrm>
            <a:off x="7553569" y="4148030"/>
            <a:ext cx="4185139"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Mod((41+2)/2) = Mod((0+1)/2). Solvable.</a:t>
            </a:r>
          </a:p>
          <a:p>
            <a:r>
              <a:rPr lang="en-US" dirty="0"/>
              <a:t>Mod((62+3)/2) = Mod((0+1)/2). Solvable</a:t>
            </a:r>
          </a:p>
        </p:txBody>
      </p:sp>
      <p:sp>
        <p:nvSpPr>
          <p:cNvPr id="13" name="TextBox 12">
            <a:extLst>
              <a:ext uri="{FF2B5EF4-FFF2-40B4-BE49-F238E27FC236}">
                <a16:creationId xmlns:a16="http://schemas.microsoft.com/office/drawing/2014/main" id="{482063F1-10CE-4D65-A4CA-48ECE6D83C69}"/>
              </a:ext>
            </a:extLst>
          </p:cNvPr>
          <p:cNvSpPr txBox="1"/>
          <p:nvPr/>
        </p:nvSpPr>
        <p:spPr>
          <a:xfrm>
            <a:off x="1268045" y="45844"/>
            <a:ext cx="7580925" cy="646331"/>
          </a:xfrm>
          <a:prstGeom prst="rect">
            <a:avLst/>
          </a:prstGeom>
          <a:noFill/>
        </p:spPr>
        <p:txBody>
          <a:bodyPr wrap="square" rtlCol="0">
            <a:spAutoFit/>
          </a:bodyPr>
          <a:lstStyle/>
          <a:p>
            <a:r>
              <a:rPr lang="en-US" dirty="0">
                <a:solidFill>
                  <a:srgbClr val="FF0000"/>
                </a:solidFill>
              </a:rPr>
              <a:t>Not a solvable state because Even(#Inversions) == Odd(empty tile row number) is false == false yielding a true result.</a:t>
            </a:r>
          </a:p>
        </p:txBody>
      </p:sp>
      <p:sp>
        <p:nvSpPr>
          <p:cNvPr id="14" name="TextBox 13">
            <a:extLst>
              <a:ext uri="{FF2B5EF4-FFF2-40B4-BE49-F238E27FC236}">
                <a16:creationId xmlns:a16="http://schemas.microsoft.com/office/drawing/2014/main" id="{24D8D113-AA56-4F70-B2CD-03C8D59F83D0}"/>
              </a:ext>
            </a:extLst>
          </p:cNvPr>
          <p:cNvSpPr txBox="1"/>
          <p:nvPr/>
        </p:nvSpPr>
        <p:spPr>
          <a:xfrm>
            <a:off x="1268045" y="2417686"/>
            <a:ext cx="7580925" cy="646331"/>
          </a:xfrm>
          <a:prstGeom prst="rect">
            <a:avLst/>
          </a:prstGeom>
          <a:noFill/>
        </p:spPr>
        <p:txBody>
          <a:bodyPr wrap="square" rtlCol="0">
            <a:spAutoFit/>
          </a:bodyPr>
          <a:lstStyle/>
          <a:p>
            <a:r>
              <a:rPr lang="en-US" dirty="0">
                <a:solidFill>
                  <a:srgbClr val="FF0000"/>
                </a:solidFill>
              </a:rPr>
              <a:t>Not a solvable state because Even(#Inversions) == Odd(empty tile row number) is true == true yielding a true result.</a:t>
            </a:r>
          </a:p>
        </p:txBody>
      </p:sp>
    </p:spTree>
    <p:extLst>
      <p:ext uri="{BB962C8B-B14F-4D97-AF65-F5344CB8AC3E}">
        <p14:creationId xmlns:p14="http://schemas.microsoft.com/office/powerpoint/2010/main" val="25960751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5">
            <a:extLst>
              <a:ext uri="{FF2B5EF4-FFF2-40B4-BE49-F238E27FC236}">
                <a16:creationId xmlns:a16="http://schemas.microsoft.com/office/drawing/2014/main" id="{947715BE-53B6-4F63-8CEC-EABFB5EAC180}"/>
              </a:ext>
            </a:extLst>
          </p:cNvPr>
          <p:cNvGraphicFramePr>
            <a:graphicFrameLocks noGrp="1"/>
          </p:cNvGraphicFramePr>
          <p:nvPr>
            <p:extLst>
              <p:ext uri="{D42A27DB-BD31-4B8C-83A1-F6EECF244321}">
                <p14:modId xmlns:p14="http://schemas.microsoft.com/office/powerpoint/2010/main" val="2048404974"/>
              </p:ext>
            </p:extLst>
          </p:nvPr>
        </p:nvGraphicFramePr>
        <p:xfrm>
          <a:off x="1996832" y="1419958"/>
          <a:ext cx="2059352" cy="1865436"/>
        </p:xfrm>
        <a:graphic>
          <a:graphicData uri="http://schemas.openxmlformats.org/drawingml/2006/table">
            <a:tbl>
              <a:tblPr firstRow="1" bandRow="1">
                <a:tableStyleId>{5C22544A-7EE6-4342-B048-85BDC9FD1C3A}</a:tableStyleId>
              </a:tblPr>
              <a:tblGrid>
                <a:gridCol w="514838">
                  <a:extLst>
                    <a:ext uri="{9D8B030D-6E8A-4147-A177-3AD203B41FA5}">
                      <a16:colId xmlns:a16="http://schemas.microsoft.com/office/drawing/2014/main" val="1605111164"/>
                    </a:ext>
                  </a:extLst>
                </a:gridCol>
                <a:gridCol w="514838">
                  <a:extLst>
                    <a:ext uri="{9D8B030D-6E8A-4147-A177-3AD203B41FA5}">
                      <a16:colId xmlns:a16="http://schemas.microsoft.com/office/drawing/2014/main" val="794777717"/>
                    </a:ext>
                  </a:extLst>
                </a:gridCol>
                <a:gridCol w="514838">
                  <a:extLst>
                    <a:ext uri="{9D8B030D-6E8A-4147-A177-3AD203B41FA5}">
                      <a16:colId xmlns:a16="http://schemas.microsoft.com/office/drawing/2014/main" val="1453749454"/>
                    </a:ext>
                  </a:extLst>
                </a:gridCol>
                <a:gridCol w="514838">
                  <a:extLst>
                    <a:ext uri="{9D8B030D-6E8A-4147-A177-3AD203B41FA5}">
                      <a16:colId xmlns:a16="http://schemas.microsoft.com/office/drawing/2014/main" val="2064706369"/>
                    </a:ext>
                  </a:extLst>
                </a:gridCol>
              </a:tblGrid>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4897408"/>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41150417"/>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9414604"/>
                  </a:ext>
                </a:extLst>
              </a:tr>
              <a:tr h="466359">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6423820"/>
                  </a:ext>
                </a:extLst>
              </a:tr>
            </a:tbl>
          </a:graphicData>
        </a:graphic>
      </p:graphicFrame>
      <p:graphicFrame>
        <p:nvGraphicFramePr>
          <p:cNvPr id="4" name="Table 3">
            <a:extLst>
              <a:ext uri="{FF2B5EF4-FFF2-40B4-BE49-F238E27FC236}">
                <a16:creationId xmlns:a16="http://schemas.microsoft.com/office/drawing/2014/main" id="{EC266F9D-1F68-4521-9BF6-7B1036BFB3E8}"/>
              </a:ext>
            </a:extLst>
          </p:cNvPr>
          <p:cNvGraphicFramePr>
            <a:graphicFrameLocks noGrp="1"/>
          </p:cNvGraphicFramePr>
          <p:nvPr>
            <p:extLst>
              <p:ext uri="{D42A27DB-BD31-4B8C-83A1-F6EECF244321}">
                <p14:modId xmlns:p14="http://schemas.microsoft.com/office/powerpoint/2010/main" val="1596238260"/>
              </p:ext>
            </p:extLst>
          </p:nvPr>
        </p:nvGraphicFramePr>
        <p:xfrm>
          <a:off x="4775196" y="1243231"/>
          <a:ext cx="4915878" cy="1828800"/>
        </p:xfrm>
        <a:graphic>
          <a:graphicData uri="http://schemas.openxmlformats.org/drawingml/2006/table">
            <a:tbl>
              <a:tblPr firstRow="1" bandRow="1">
                <a:tableStyleId>{5C22544A-7EE6-4342-B048-85BDC9FD1C3A}</a:tableStyleId>
              </a:tblPr>
              <a:tblGrid>
                <a:gridCol w="4915878">
                  <a:extLst>
                    <a:ext uri="{9D8B030D-6E8A-4147-A177-3AD203B41FA5}">
                      <a16:colId xmlns:a16="http://schemas.microsoft.com/office/drawing/2014/main" val="1887527227"/>
                    </a:ext>
                  </a:extLst>
                </a:gridCol>
              </a:tblGrid>
              <a:tr h="374305">
                <a:tc>
                  <a:txBody>
                    <a:bodyPr/>
                    <a:lstStyle/>
                    <a:p>
                      <a:r>
                        <a:rPr lang="en-US" sz="2400" b="0" dirty="0">
                          <a:solidFill>
                            <a:schemeClr val="tx1"/>
                          </a:solidFill>
                          <a:latin typeface="Times New Roman" panose="02020603050405020304" pitchFamily="18" charset="0"/>
                          <a:cs typeface="Times New Roman" panose="02020603050405020304" pitchFamily="18" charset="0"/>
                        </a:rPr>
                        <a:t>N = 4 (Even)</a:t>
                      </a:r>
                    </a:p>
                  </a:txBody>
                  <a:tcPr>
                    <a:solidFill>
                      <a:schemeClr val="bg1"/>
                    </a:solidFill>
                  </a:tcPr>
                </a:tc>
                <a:extLst>
                  <a:ext uri="{0D108BD9-81ED-4DB2-BD59-A6C34878D82A}">
                    <a16:rowId xmlns:a16="http://schemas.microsoft.com/office/drawing/2014/main" val="2475926813"/>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Position of X from bottom = 2 (Even)</a:t>
                      </a:r>
                    </a:p>
                  </a:txBody>
                  <a:tcPr>
                    <a:solidFill>
                      <a:schemeClr val="bg1"/>
                    </a:solidFill>
                  </a:tcPr>
                </a:tc>
                <a:extLst>
                  <a:ext uri="{0D108BD9-81ED-4DB2-BD59-A6C34878D82A}">
                    <a16:rowId xmlns:a16="http://schemas.microsoft.com/office/drawing/2014/main" val="2745499825"/>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Inversion Count = 56 (Even)</a:t>
                      </a:r>
                    </a:p>
                  </a:txBody>
                  <a:tcPr>
                    <a:solidFill>
                      <a:schemeClr val="bg1"/>
                    </a:solidFill>
                  </a:tcPr>
                </a:tc>
                <a:extLst>
                  <a:ext uri="{0D108BD9-81ED-4DB2-BD59-A6C34878D82A}">
                    <a16:rowId xmlns:a16="http://schemas.microsoft.com/office/drawing/2014/main" val="2116594187"/>
                  </a:ext>
                </a:extLst>
              </a:tr>
              <a:tr h="374305">
                <a:tc>
                  <a:txBody>
                    <a:bodyPr/>
                    <a:lstStyle/>
                    <a:p>
                      <a:r>
                        <a:rPr lang="en-US" sz="2400" dirty="0">
                          <a:solidFill>
                            <a:schemeClr val="tx1"/>
                          </a:solidFill>
                          <a:latin typeface="Times New Roman" panose="02020603050405020304" pitchFamily="18" charset="0"/>
                          <a:cs typeface="Times New Roman" panose="02020603050405020304" pitchFamily="18" charset="0"/>
                        </a:rPr>
                        <a:t>        Not Solvable</a:t>
                      </a:r>
                    </a:p>
                  </a:txBody>
                  <a:tcPr>
                    <a:solidFill>
                      <a:schemeClr val="bg1"/>
                    </a:solidFill>
                  </a:tcPr>
                </a:tc>
                <a:extLst>
                  <a:ext uri="{0D108BD9-81ED-4DB2-BD59-A6C34878D82A}">
                    <a16:rowId xmlns:a16="http://schemas.microsoft.com/office/drawing/2014/main" val="1624468771"/>
                  </a:ext>
                </a:extLst>
              </a:tr>
            </a:tbl>
          </a:graphicData>
        </a:graphic>
      </p:graphicFrame>
      <p:cxnSp>
        <p:nvCxnSpPr>
          <p:cNvPr id="5" name="Straight Arrow Connector 4">
            <a:extLst>
              <a:ext uri="{FF2B5EF4-FFF2-40B4-BE49-F238E27FC236}">
                <a16:creationId xmlns:a16="http://schemas.microsoft.com/office/drawing/2014/main" id="{74ECDEAA-8887-4323-92E2-F93DC6025FE2}"/>
              </a:ext>
            </a:extLst>
          </p:cNvPr>
          <p:cNvCxnSpPr/>
          <p:nvPr/>
        </p:nvCxnSpPr>
        <p:spPr>
          <a:xfrm>
            <a:off x="4935415" y="2849293"/>
            <a:ext cx="410308"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60B9927-A0C2-4BF2-9F14-3097DA3AB671}"/>
              </a:ext>
            </a:extLst>
          </p:cNvPr>
          <p:cNvSpPr txBox="1"/>
          <p:nvPr/>
        </p:nvSpPr>
        <p:spPr>
          <a:xfrm>
            <a:off x="1559170" y="4120350"/>
            <a:ext cx="10234246" cy="2092881"/>
          </a:xfrm>
          <a:prstGeom prst="rect">
            <a:avLst/>
          </a:prstGeom>
          <a:noFill/>
        </p:spPr>
        <p:txBody>
          <a:bodyPr wrap="square">
            <a:spAutoFit/>
          </a:bodyPr>
          <a:lstStyle/>
          <a:p>
            <a:pPr marL="457200" marR="0" lvl="0" indent="-457200" fontAlgn="base">
              <a:spcBef>
                <a:spcPts val="0"/>
              </a:spcBef>
              <a:spcAft>
                <a:spcPts val="3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300"/>
              </a:spcAft>
              <a:buSzPts val="1000"/>
              <a:buFont typeface="Wingdings" panose="05000000000000000000" pitchFamily="2" charset="2"/>
              <a:buChar char="q"/>
              <a:tabLst>
                <a:tab pos="914400" algn="l"/>
              </a:tabLs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3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graphicFrame>
        <p:nvGraphicFramePr>
          <p:cNvPr id="7" name="Table 5">
            <a:extLst>
              <a:ext uri="{FF2B5EF4-FFF2-40B4-BE49-F238E27FC236}">
                <a16:creationId xmlns:a16="http://schemas.microsoft.com/office/drawing/2014/main" id="{60A0F211-FDF5-42D2-9466-F5EFFEDD9D9A}"/>
              </a:ext>
            </a:extLst>
          </p:cNvPr>
          <p:cNvGraphicFramePr>
            <a:graphicFrameLocks noGrp="1"/>
          </p:cNvGraphicFramePr>
          <p:nvPr>
            <p:extLst>
              <p:ext uri="{D42A27DB-BD31-4B8C-83A1-F6EECF244321}">
                <p14:modId xmlns:p14="http://schemas.microsoft.com/office/powerpoint/2010/main" val="1339785847"/>
              </p:ext>
            </p:extLst>
          </p:nvPr>
        </p:nvGraphicFramePr>
        <p:xfrm>
          <a:off x="9691074" y="1456594"/>
          <a:ext cx="2071076" cy="1828800"/>
        </p:xfrm>
        <a:graphic>
          <a:graphicData uri="http://schemas.openxmlformats.org/drawingml/2006/table">
            <a:tbl>
              <a:tblPr firstRow="1" bandRow="1">
                <a:tableStyleId>{5C22544A-7EE6-4342-B048-85BDC9FD1C3A}</a:tableStyleId>
              </a:tblPr>
              <a:tblGrid>
                <a:gridCol w="517769">
                  <a:extLst>
                    <a:ext uri="{9D8B030D-6E8A-4147-A177-3AD203B41FA5}">
                      <a16:colId xmlns:a16="http://schemas.microsoft.com/office/drawing/2014/main" val="1822095327"/>
                    </a:ext>
                  </a:extLst>
                </a:gridCol>
                <a:gridCol w="517769">
                  <a:extLst>
                    <a:ext uri="{9D8B030D-6E8A-4147-A177-3AD203B41FA5}">
                      <a16:colId xmlns:a16="http://schemas.microsoft.com/office/drawing/2014/main" val="2008820402"/>
                    </a:ext>
                  </a:extLst>
                </a:gridCol>
                <a:gridCol w="517769">
                  <a:extLst>
                    <a:ext uri="{9D8B030D-6E8A-4147-A177-3AD203B41FA5}">
                      <a16:colId xmlns:a16="http://schemas.microsoft.com/office/drawing/2014/main" val="1965534222"/>
                    </a:ext>
                  </a:extLst>
                </a:gridCol>
                <a:gridCol w="517769">
                  <a:extLst>
                    <a:ext uri="{9D8B030D-6E8A-4147-A177-3AD203B41FA5}">
                      <a16:colId xmlns:a16="http://schemas.microsoft.com/office/drawing/2014/main" val="4183611630"/>
                    </a:ext>
                  </a:extLst>
                </a:gridCol>
              </a:tblGrid>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54785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617588"/>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4725463"/>
                  </a:ext>
                </a:extLst>
              </a:tr>
              <a:tr h="402749">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89130184"/>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4844BBAB-90CB-4939-A55E-F43AF65355AB}"/>
                  </a:ext>
                </a:extLst>
              </p:cNvPr>
              <p:cNvSpPr txBox="1"/>
              <p:nvPr/>
            </p:nvSpPr>
            <p:spPr>
              <a:xfrm>
                <a:off x="5627077" y="3583820"/>
                <a:ext cx="5970955"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The parity: Mod((56+2)/2)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 Mod((0+1)/2). Not Solvable.</a:t>
                </a:r>
              </a:p>
            </p:txBody>
          </p:sp>
        </mc:Choice>
        <mc:Fallback xmlns="">
          <p:sp>
            <p:nvSpPr>
              <p:cNvPr id="8" name="TextBox 7">
                <a:extLst>
                  <a:ext uri="{FF2B5EF4-FFF2-40B4-BE49-F238E27FC236}">
                    <a16:creationId xmlns:a16="http://schemas.microsoft.com/office/drawing/2014/main" id="{4844BBAB-90CB-4939-A55E-F43AF65355AB}"/>
                  </a:ext>
                </a:extLst>
              </p:cNvPr>
              <p:cNvSpPr txBox="1">
                <a:spLocks noRot="1" noChangeAspect="1" noMove="1" noResize="1" noEditPoints="1" noAdjustHandles="1" noChangeArrowheads="1" noChangeShapeType="1" noTextEdit="1"/>
              </p:cNvSpPr>
              <p:nvPr/>
            </p:nvSpPr>
            <p:spPr>
              <a:xfrm>
                <a:off x="5627077" y="3583820"/>
                <a:ext cx="5970955" cy="369332"/>
              </a:xfrm>
              <a:prstGeom prst="rect">
                <a:avLst/>
              </a:prstGeom>
              <a:blipFill>
                <a:blip r:embed="rId2"/>
                <a:stretch>
                  <a:fillRect l="-713" t="-8065" b="-24194"/>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DF258B55-ADA9-4B11-91A1-127F58E96461}"/>
              </a:ext>
            </a:extLst>
          </p:cNvPr>
          <p:cNvSpPr txBox="1"/>
          <p:nvPr/>
        </p:nvSpPr>
        <p:spPr>
          <a:xfrm>
            <a:off x="1863968" y="561731"/>
            <a:ext cx="7580925" cy="646331"/>
          </a:xfrm>
          <a:prstGeom prst="rect">
            <a:avLst/>
          </a:prstGeom>
          <a:noFill/>
        </p:spPr>
        <p:txBody>
          <a:bodyPr wrap="square" rtlCol="0">
            <a:spAutoFit/>
          </a:bodyPr>
          <a:lstStyle/>
          <a:p>
            <a:r>
              <a:rPr lang="en-US" dirty="0">
                <a:solidFill>
                  <a:srgbClr val="FF0000"/>
                </a:solidFill>
              </a:rPr>
              <a:t>Not a solvable state because Even(#Inversions) == Odd(empty tile row number) is true == false yielding a false result.</a:t>
            </a:r>
          </a:p>
        </p:txBody>
      </p:sp>
    </p:spTree>
    <p:extLst>
      <p:ext uri="{BB962C8B-B14F-4D97-AF65-F5344CB8AC3E}">
        <p14:creationId xmlns:p14="http://schemas.microsoft.com/office/powerpoint/2010/main" val="30101633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8208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A77A4B-6E30-4F30-964C-465C82C7AFB2}"/>
              </a:ext>
            </a:extLst>
          </p:cNvPr>
          <p:cNvSpPr/>
          <p:nvPr/>
        </p:nvSpPr>
        <p:spPr>
          <a:xfrm>
            <a:off x="1108949" y="341812"/>
            <a:ext cx="5147819" cy="584775"/>
          </a:xfrm>
          <a:prstGeom prst="rect">
            <a:avLst/>
          </a:prstGeom>
        </p:spPr>
        <p:txBody>
          <a:bodyPr wrap="none">
            <a:spAutoFit/>
          </a:bodyPr>
          <a:lstStyle/>
          <a:p>
            <a:r>
              <a:rPr lang="en-US" sz="3200" dirty="0">
                <a:cs typeface="Times New Roman" panose="02020603050405020304" pitchFamily="18" charset="0"/>
              </a:rPr>
              <a:t>Half states are not reachable?</a:t>
            </a:r>
          </a:p>
        </p:txBody>
      </p:sp>
      <p:sp>
        <p:nvSpPr>
          <p:cNvPr id="3" name="Rectangle 2">
            <a:extLst>
              <a:ext uri="{FF2B5EF4-FFF2-40B4-BE49-F238E27FC236}">
                <a16:creationId xmlns:a16="http://schemas.microsoft.com/office/drawing/2014/main" id="{8CB430D1-7F8F-4511-8E3A-EB22736ECC63}"/>
              </a:ext>
            </a:extLst>
          </p:cNvPr>
          <p:cNvSpPr/>
          <p:nvPr/>
        </p:nvSpPr>
        <p:spPr>
          <a:xfrm>
            <a:off x="1108948" y="981985"/>
            <a:ext cx="9421399" cy="4832092"/>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Can this be done? Can anyone solve it? </a:t>
            </a:r>
            <a:r>
              <a:rPr lang="en-US" sz="2800" dirty="0"/>
              <a:t>But no one ever do it!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S                                   G</a:t>
            </a:r>
          </a:p>
          <a:p>
            <a:endParaRPr lang="en-US" sz="2800" dirty="0">
              <a:latin typeface="Times New Roman" panose="02020603050405020304" pitchFamily="18" charset="0"/>
              <a:cs typeface="Times New Roman" panose="02020603050405020304" pitchFamily="18" charset="0"/>
            </a:endParaRPr>
          </a:p>
          <a:p>
            <a:r>
              <a:rPr lang="en-US" sz="2800" dirty="0"/>
              <a:t>                                       </a:t>
            </a:r>
            <a:r>
              <a:rPr lang="en-US" sz="2800"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N(S) = 1</a:t>
            </a:r>
          </a:p>
        </p:txBody>
      </p:sp>
      <p:graphicFrame>
        <p:nvGraphicFramePr>
          <p:cNvPr id="4" name="Table 3">
            <a:extLst>
              <a:ext uri="{FF2B5EF4-FFF2-40B4-BE49-F238E27FC236}">
                <a16:creationId xmlns:a16="http://schemas.microsoft.com/office/drawing/2014/main" id="{EAF87067-D18C-4205-87E9-A675980F05CE}"/>
              </a:ext>
            </a:extLst>
          </p:cNvPr>
          <p:cNvGraphicFramePr>
            <a:graphicFrameLocks noGrp="1"/>
          </p:cNvGraphicFramePr>
          <p:nvPr>
            <p:extLst>
              <p:ext uri="{D42A27DB-BD31-4B8C-83A1-F6EECF244321}">
                <p14:modId xmlns:p14="http://schemas.microsoft.com/office/powerpoint/2010/main" val="3729708466"/>
              </p:ext>
            </p:extLst>
          </p:nvPr>
        </p:nvGraphicFramePr>
        <p:xfrm>
          <a:off x="4905703" y="1630230"/>
          <a:ext cx="2380594" cy="2082512"/>
        </p:xfrm>
        <a:graphic>
          <a:graphicData uri="http://schemas.openxmlformats.org/drawingml/2006/table">
            <a:tbl>
              <a:tblPr firstRow="1" bandRow="1">
                <a:tableStyleId>{5C22544A-7EE6-4342-B048-85BDC9FD1C3A}</a:tableStyleId>
              </a:tblPr>
              <a:tblGrid>
                <a:gridCol w="599089">
                  <a:extLst>
                    <a:ext uri="{9D8B030D-6E8A-4147-A177-3AD203B41FA5}">
                      <a16:colId xmlns:a16="http://schemas.microsoft.com/office/drawing/2014/main" val="3772431545"/>
                    </a:ext>
                  </a:extLst>
                </a:gridCol>
                <a:gridCol w="563615">
                  <a:extLst>
                    <a:ext uri="{9D8B030D-6E8A-4147-A177-3AD203B41FA5}">
                      <a16:colId xmlns:a16="http://schemas.microsoft.com/office/drawing/2014/main" val="3008209843"/>
                    </a:ext>
                  </a:extLst>
                </a:gridCol>
                <a:gridCol w="666096">
                  <a:extLst>
                    <a:ext uri="{9D8B030D-6E8A-4147-A177-3AD203B41FA5}">
                      <a16:colId xmlns:a16="http://schemas.microsoft.com/office/drawing/2014/main" val="1259494472"/>
                    </a:ext>
                  </a:extLst>
                </a:gridCol>
                <a:gridCol w="551794">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6" name="Arrow: Right 5">
            <a:extLst>
              <a:ext uri="{FF2B5EF4-FFF2-40B4-BE49-F238E27FC236}">
                <a16:creationId xmlns:a16="http://schemas.microsoft.com/office/drawing/2014/main" id="{CC4B2168-B71B-4B02-8384-94A4AAB06EA1}"/>
              </a:ext>
            </a:extLst>
          </p:cNvPr>
          <p:cNvSpPr/>
          <p:nvPr/>
        </p:nvSpPr>
        <p:spPr>
          <a:xfrm>
            <a:off x="5179481" y="6453420"/>
            <a:ext cx="546524"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E4BEB408-E758-439C-8379-0942B3B0B624}"/>
              </a:ext>
            </a:extLst>
          </p:cNvPr>
          <p:cNvGraphicFramePr>
            <a:graphicFrameLocks noGrp="1"/>
          </p:cNvGraphicFramePr>
          <p:nvPr>
            <p:extLst>
              <p:ext uri="{D42A27DB-BD31-4B8C-83A1-F6EECF244321}">
                <p14:modId xmlns:p14="http://schemas.microsoft.com/office/powerpoint/2010/main" val="2967778756"/>
              </p:ext>
            </p:extLst>
          </p:nvPr>
        </p:nvGraphicFramePr>
        <p:xfrm>
          <a:off x="1489641" y="1570668"/>
          <a:ext cx="2380594" cy="2082512"/>
        </p:xfrm>
        <a:graphic>
          <a:graphicData uri="http://schemas.openxmlformats.org/drawingml/2006/table">
            <a:tbl>
              <a:tblPr firstRow="1" bandRow="1">
                <a:tableStyleId>{5C22544A-7EE6-4342-B048-85BDC9FD1C3A}</a:tableStyleId>
              </a:tblPr>
              <a:tblGrid>
                <a:gridCol w="599089">
                  <a:extLst>
                    <a:ext uri="{9D8B030D-6E8A-4147-A177-3AD203B41FA5}">
                      <a16:colId xmlns:a16="http://schemas.microsoft.com/office/drawing/2014/main" val="3772431545"/>
                    </a:ext>
                  </a:extLst>
                </a:gridCol>
                <a:gridCol w="563615">
                  <a:extLst>
                    <a:ext uri="{9D8B030D-6E8A-4147-A177-3AD203B41FA5}">
                      <a16:colId xmlns:a16="http://schemas.microsoft.com/office/drawing/2014/main" val="3008209843"/>
                    </a:ext>
                  </a:extLst>
                </a:gridCol>
                <a:gridCol w="666096">
                  <a:extLst>
                    <a:ext uri="{9D8B030D-6E8A-4147-A177-3AD203B41FA5}">
                      <a16:colId xmlns:a16="http://schemas.microsoft.com/office/drawing/2014/main" val="1259494472"/>
                    </a:ext>
                  </a:extLst>
                </a:gridCol>
                <a:gridCol w="551794">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8" name="Rectangle 7">
            <a:extLst>
              <a:ext uri="{FF2B5EF4-FFF2-40B4-BE49-F238E27FC236}">
                <a16:creationId xmlns:a16="http://schemas.microsoft.com/office/drawing/2014/main" id="{4330F818-7E94-4067-A399-B65B0A64C268}"/>
              </a:ext>
            </a:extLst>
          </p:cNvPr>
          <p:cNvSpPr/>
          <p:nvPr/>
        </p:nvSpPr>
        <p:spPr>
          <a:xfrm>
            <a:off x="4081499" y="2483092"/>
            <a:ext cx="713438"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9" name="Rectangle 8">
            <a:extLst>
              <a:ext uri="{FF2B5EF4-FFF2-40B4-BE49-F238E27FC236}">
                <a16:creationId xmlns:a16="http://schemas.microsoft.com/office/drawing/2014/main" id="{53B8BBF3-2753-4F8A-8F9E-BFA8DEE419B5}"/>
              </a:ext>
            </a:extLst>
          </p:cNvPr>
          <p:cNvSpPr/>
          <p:nvPr/>
        </p:nvSpPr>
        <p:spPr>
          <a:xfrm>
            <a:off x="2272144" y="6161052"/>
            <a:ext cx="707029" cy="584775"/>
          </a:xfrm>
          <a:prstGeom prst="rect">
            <a:avLst/>
          </a:prstGeom>
        </p:spPr>
        <p:txBody>
          <a:bodyPr wrap="square">
            <a:spAutoFit/>
          </a:bodyPr>
          <a:lstStyle/>
          <a:p>
            <a:r>
              <a:rPr lang="en-US" sz="32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endParaRPr lang="en-US" sz="3200" dirty="0">
              <a:solidFill>
                <a:srgbClr val="0000FF"/>
              </a:solidFill>
            </a:endParaRPr>
          </a:p>
        </p:txBody>
      </p:sp>
      <p:sp>
        <p:nvSpPr>
          <p:cNvPr id="10" name="TextBox 9">
            <a:extLst>
              <a:ext uri="{FF2B5EF4-FFF2-40B4-BE49-F238E27FC236}">
                <a16:creationId xmlns:a16="http://schemas.microsoft.com/office/drawing/2014/main" id="{475008C3-202C-485E-B7E7-35253FC7B13A}"/>
              </a:ext>
            </a:extLst>
          </p:cNvPr>
          <p:cNvSpPr txBox="1"/>
          <p:nvPr/>
        </p:nvSpPr>
        <p:spPr>
          <a:xfrm>
            <a:off x="1199848" y="6309377"/>
            <a:ext cx="4826282" cy="369332"/>
          </a:xfrm>
          <a:prstGeom prst="rect">
            <a:avLst/>
          </a:prstGeom>
          <a:noFill/>
        </p:spPr>
        <p:txBody>
          <a:bodyPr wrap="square" rtlCol="0">
            <a:spAutoFit/>
          </a:bodyPr>
          <a:lstStyle/>
          <a:p>
            <a:r>
              <a:rPr lang="en-US" dirty="0"/>
              <a:t>Represent            a number of transitions</a:t>
            </a:r>
          </a:p>
        </p:txBody>
      </p:sp>
      <p:graphicFrame>
        <p:nvGraphicFramePr>
          <p:cNvPr id="5" name="Table 10">
            <a:extLst>
              <a:ext uri="{FF2B5EF4-FFF2-40B4-BE49-F238E27FC236}">
                <a16:creationId xmlns:a16="http://schemas.microsoft.com/office/drawing/2014/main" id="{41E39E04-8AD9-4848-9A96-1503B9F6C3DD}"/>
              </a:ext>
            </a:extLst>
          </p:cNvPr>
          <p:cNvGraphicFramePr>
            <a:graphicFrameLocks noGrp="1"/>
          </p:cNvGraphicFramePr>
          <p:nvPr>
            <p:extLst>
              <p:ext uri="{D42A27DB-BD31-4B8C-83A1-F6EECF244321}">
                <p14:modId xmlns:p14="http://schemas.microsoft.com/office/powerpoint/2010/main" val="4181506958"/>
              </p:ext>
            </p:extLst>
          </p:nvPr>
        </p:nvGraphicFramePr>
        <p:xfrm>
          <a:off x="1108948" y="3790134"/>
          <a:ext cx="9834364" cy="1112520"/>
        </p:xfrm>
        <a:graphic>
          <a:graphicData uri="http://schemas.openxmlformats.org/drawingml/2006/table">
            <a:tbl>
              <a:tblPr firstRow="1" bandRow="1">
                <a:tableStyleId>{5C22544A-7EE6-4342-B048-85BDC9FD1C3A}</a:tableStyleId>
              </a:tblPr>
              <a:tblGrid>
                <a:gridCol w="651026">
                  <a:extLst>
                    <a:ext uri="{9D8B030D-6E8A-4147-A177-3AD203B41FA5}">
                      <a16:colId xmlns:a16="http://schemas.microsoft.com/office/drawing/2014/main" val="1956347356"/>
                    </a:ext>
                  </a:extLst>
                </a:gridCol>
                <a:gridCol w="505958">
                  <a:extLst>
                    <a:ext uri="{9D8B030D-6E8A-4147-A177-3AD203B41FA5}">
                      <a16:colId xmlns:a16="http://schemas.microsoft.com/office/drawing/2014/main" val="2908540189"/>
                    </a:ext>
                  </a:extLst>
                </a:gridCol>
                <a:gridCol w="578492">
                  <a:extLst>
                    <a:ext uri="{9D8B030D-6E8A-4147-A177-3AD203B41FA5}">
                      <a16:colId xmlns:a16="http://schemas.microsoft.com/office/drawing/2014/main" val="2811384288"/>
                    </a:ext>
                  </a:extLst>
                </a:gridCol>
                <a:gridCol w="578492">
                  <a:extLst>
                    <a:ext uri="{9D8B030D-6E8A-4147-A177-3AD203B41FA5}">
                      <a16:colId xmlns:a16="http://schemas.microsoft.com/office/drawing/2014/main" val="800391417"/>
                    </a:ext>
                  </a:extLst>
                </a:gridCol>
                <a:gridCol w="578492">
                  <a:extLst>
                    <a:ext uri="{9D8B030D-6E8A-4147-A177-3AD203B41FA5}">
                      <a16:colId xmlns:a16="http://schemas.microsoft.com/office/drawing/2014/main" val="3844402979"/>
                    </a:ext>
                  </a:extLst>
                </a:gridCol>
                <a:gridCol w="578492">
                  <a:extLst>
                    <a:ext uri="{9D8B030D-6E8A-4147-A177-3AD203B41FA5}">
                      <a16:colId xmlns:a16="http://schemas.microsoft.com/office/drawing/2014/main" val="4149025655"/>
                    </a:ext>
                  </a:extLst>
                </a:gridCol>
                <a:gridCol w="578492">
                  <a:extLst>
                    <a:ext uri="{9D8B030D-6E8A-4147-A177-3AD203B41FA5}">
                      <a16:colId xmlns:a16="http://schemas.microsoft.com/office/drawing/2014/main" val="24110381"/>
                    </a:ext>
                  </a:extLst>
                </a:gridCol>
                <a:gridCol w="578492">
                  <a:extLst>
                    <a:ext uri="{9D8B030D-6E8A-4147-A177-3AD203B41FA5}">
                      <a16:colId xmlns:a16="http://schemas.microsoft.com/office/drawing/2014/main" val="877418884"/>
                    </a:ext>
                  </a:extLst>
                </a:gridCol>
                <a:gridCol w="578492">
                  <a:extLst>
                    <a:ext uri="{9D8B030D-6E8A-4147-A177-3AD203B41FA5}">
                      <a16:colId xmlns:a16="http://schemas.microsoft.com/office/drawing/2014/main" val="3732952169"/>
                    </a:ext>
                  </a:extLst>
                </a:gridCol>
                <a:gridCol w="578492">
                  <a:extLst>
                    <a:ext uri="{9D8B030D-6E8A-4147-A177-3AD203B41FA5}">
                      <a16:colId xmlns:a16="http://schemas.microsoft.com/office/drawing/2014/main" val="2387060915"/>
                    </a:ext>
                  </a:extLst>
                </a:gridCol>
                <a:gridCol w="578492">
                  <a:extLst>
                    <a:ext uri="{9D8B030D-6E8A-4147-A177-3AD203B41FA5}">
                      <a16:colId xmlns:a16="http://schemas.microsoft.com/office/drawing/2014/main" val="488271117"/>
                    </a:ext>
                  </a:extLst>
                </a:gridCol>
                <a:gridCol w="578492">
                  <a:extLst>
                    <a:ext uri="{9D8B030D-6E8A-4147-A177-3AD203B41FA5}">
                      <a16:colId xmlns:a16="http://schemas.microsoft.com/office/drawing/2014/main" val="3069672684"/>
                    </a:ext>
                  </a:extLst>
                </a:gridCol>
                <a:gridCol w="578492">
                  <a:extLst>
                    <a:ext uri="{9D8B030D-6E8A-4147-A177-3AD203B41FA5}">
                      <a16:colId xmlns:a16="http://schemas.microsoft.com/office/drawing/2014/main" val="623961717"/>
                    </a:ext>
                  </a:extLst>
                </a:gridCol>
                <a:gridCol w="578492">
                  <a:extLst>
                    <a:ext uri="{9D8B030D-6E8A-4147-A177-3AD203B41FA5}">
                      <a16:colId xmlns:a16="http://schemas.microsoft.com/office/drawing/2014/main" val="1214213657"/>
                    </a:ext>
                  </a:extLst>
                </a:gridCol>
                <a:gridCol w="578492">
                  <a:extLst>
                    <a:ext uri="{9D8B030D-6E8A-4147-A177-3AD203B41FA5}">
                      <a16:colId xmlns:a16="http://schemas.microsoft.com/office/drawing/2014/main" val="2826916775"/>
                    </a:ext>
                  </a:extLst>
                </a:gridCol>
                <a:gridCol w="578492">
                  <a:extLst>
                    <a:ext uri="{9D8B030D-6E8A-4147-A177-3AD203B41FA5}">
                      <a16:colId xmlns:a16="http://schemas.microsoft.com/office/drawing/2014/main" val="1193648684"/>
                    </a:ext>
                  </a:extLst>
                </a:gridCol>
                <a:gridCol w="578492">
                  <a:extLst>
                    <a:ext uri="{9D8B030D-6E8A-4147-A177-3AD203B41FA5}">
                      <a16:colId xmlns:a16="http://schemas.microsoft.com/office/drawing/2014/main" val="1070135262"/>
                    </a:ext>
                  </a:extLst>
                </a:gridCol>
              </a:tblGrid>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71959214"/>
                  </a:ext>
                </a:extLst>
              </a:tr>
              <a:tr h="370840">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614262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dirty="0" err="1">
                          <a:solidFill>
                            <a:schemeClr val="tx1"/>
                          </a:solidFill>
                        </a:rPr>
                        <a:t>n</a:t>
                      </a:r>
                      <a:r>
                        <a:rPr lang="en-US" sz="1800" b="0" baseline="-25000" dirty="0" err="1">
                          <a:solidFill>
                            <a:schemeClr val="tx1"/>
                          </a:solidFill>
                        </a:rPr>
                        <a:t>i</a:t>
                      </a:r>
                      <a:r>
                        <a:rPr lang="en-US" sz="1800" b="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47540761"/>
                  </a:ext>
                </a:extLst>
              </a:tr>
            </a:tbl>
          </a:graphicData>
        </a:graphic>
      </p:graphicFrame>
      <p:sp>
        <p:nvSpPr>
          <p:cNvPr id="12" name="Rectangle 11">
            <a:extLst>
              <a:ext uri="{FF2B5EF4-FFF2-40B4-BE49-F238E27FC236}">
                <a16:creationId xmlns:a16="http://schemas.microsoft.com/office/drawing/2014/main" id="{CDDC2F35-6405-4E94-A307-6164F3A0369D}"/>
              </a:ext>
            </a:extLst>
          </p:cNvPr>
          <p:cNvSpPr/>
          <p:nvPr/>
        </p:nvSpPr>
        <p:spPr>
          <a:xfrm>
            <a:off x="2084438" y="4867923"/>
            <a:ext cx="9421399" cy="1508105"/>
          </a:xfrm>
          <a:prstGeom prst="rect">
            <a:avLst/>
          </a:prstGeom>
        </p:spPr>
        <p:txBody>
          <a:bodyPr wrap="square">
            <a:spAutoFit/>
          </a:bodyPr>
          <a:lstStyle/>
          <a:p>
            <a:pPr lvl="1" eaLnBrk="0" fontAlgn="base" hangingPunct="0">
              <a:spcBef>
                <a:spcPct val="0"/>
              </a:spcBef>
              <a:spcAft>
                <a:spcPct val="0"/>
              </a:spcAft>
            </a:pPr>
            <a:r>
              <a:rPr lang="en-US" altLang="en-US" dirty="0">
                <a:solidFill>
                  <a:srgbClr val="3333FF"/>
                </a:solidFill>
                <a:latin typeface="Times New Roman" panose="02020603050405020304" pitchFamily="18" charset="0"/>
                <a:cs typeface="Times New Roman" panose="02020603050405020304" pitchFamily="18" charset="0"/>
              </a:rPr>
              <a:t>G cannot be reached by input state S because:</a:t>
            </a:r>
          </a:p>
          <a:p>
            <a:pPr lvl="1" eaLnBrk="0" fontAlgn="base" hangingPunct="0">
              <a:spcBef>
                <a:spcPct val="0"/>
              </a:spcBef>
              <a:spcAft>
                <a:spcPct val="0"/>
              </a:spcAft>
            </a:pPr>
            <a:r>
              <a:rPr lang="en-US" altLang="en-US" dirty="0">
                <a:solidFill>
                  <a:srgbClr val="3333FF"/>
                </a:solidFill>
                <a:latin typeface="Times New Roman" panose="02020603050405020304" pitchFamily="18" charset="0"/>
                <a:cs typeface="Times New Roman" panose="02020603050405020304" pitchFamily="18" charset="0"/>
              </a:rPr>
              <a:t>the input state S does not satisfy the following statement:</a:t>
            </a:r>
          </a:p>
          <a:p>
            <a:pPr lvl="1" eaLnBrk="0" fontAlgn="base" hangingPunct="0">
              <a:spcBef>
                <a:spcPct val="0"/>
              </a:spcBef>
              <a:spcAft>
                <a:spcPct val="0"/>
              </a:spcAft>
            </a:pPr>
            <a:r>
              <a:rPr lang="en-US" altLang="en-US" dirty="0">
                <a:solidFill>
                  <a:srgbClr val="3333FF"/>
                </a:solidFill>
                <a:latin typeface="Times New Roman" panose="02020603050405020304" pitchFamily="18" charset="0"/>
                <a:cs typeface="Times New Roman" panose="02020603050405020304" pitchFamily="18" charset="0"/>
              </a:rPr>
              <a:t>If a state S is such that</a:t>
            </a:r>
            <a:endParaRPr lang="en-US" altLang="en-US" dirty="0">
              <a:latin typeface="Times New Roman" panose="02020603050405020304" pitchFamily="18" charset="0"/>
              <a:cs typeface="Times New Roman" panose="02020603050405020304" pitchFamily="18" charset="0"/>
            </a:endParaRPr>
          </a:p>
          <a:p>
            <a:pPr marL="800100" lvl="1" indent="-342900" eaLnBrk="0" fontAlgn="base" hangingPunct="0">
              <a:spcBef>
                <a:spcPct val="0"/>
              </a:spcBef>
              <a:spcAft>
                <a:spcPct val="0"/>
              </a:spcAft>
              <a:buFont typeface="Arial" panose="020B0604020202020204" pitchFamily="34" charset="0"/>
              <a:buChar char="•"/>
            </a:pPr>
            <a:r>
              <a:rPr lang="en-US" altLang="en-US" dirty="0">
                <a:solidFill>
                  <a:srgbClr val="3333FF"/>
                </a:solidFill>
                <a:latin typeface="Times New Roman" panose="02020603050405020304" pitchFamily="18" charset="0"/>
                <a:cs typeface="Times New Roman" panose="02020603050405020304" pitchFamily="18" charset="0"/>
              </a:rPr>
              <a:t>If the width is even (4) and the blank is on an odd (1) numbered row counting from the bottom, then the state has an even number of inversions. (But N(S) is an odd number 1</a:t>
            </a:r>
            <a:r>
              <a:rPr lang="en-US" altLang="en-US" sz="2000" dirty="0">
                <a:solidFill>
                  <a:srgbClr val="3333FF"/>
                </a:solidFill>
                <a:latin typeface="Times New Roman" panose="02020603050405020304" pitchFamily="18" charset="0"/>
                <a:cs typeface="Times New Roman" panose="02020603050405020304" pitchFamily="18" charset="0"/>
              </a:rPr>
              <a:t>.)</a:t>
            </a:r>
            <a:endParaRPr lang="en-US" altLang="en-US" sz="2000" dirty="0">
              <a:solidFill>
                <a:srgbClr val="00000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9329CB30-5036-475F-BF9D-7A871700B565}"/>
              </a:ext>
            </a:extLst>
          </p:cNvPr>
          <p:cNvSpPr txBox="1"/>
          <p:nvPr/>
        </p:nvSpPr>
        <p:spPr>
          <a:xfrm>
            <a:off x="7666990" y="2094505"/>
            <a:ext cx="3618271"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t>N(S) = 1 + 1 = 2 and N(G) = 0 + 1 = 1.</a:t>
            </a:r>
          </a:p>
          <a:p>
            <a:r>
              <a:rPr lang="en-US" dirty="0"/>
              <a:t>Since they have different parity, they have no solution from S to G or vice versa. </a:t>
            </a:r>
          </a:p>
        </p:txBody>
      </p:sp>
      <p:sp>
        <p:nvSpPr>
          <p:cNvPr id="11" name="TextBox 10">
            <a:extLst>
              <a:ext uri="{FF2B5EF4-FFF2-40B4-BE49-F238E27FC236}">
                <a16:creationId xmlns:a16="http://schemas.microsoft.com/office/drawing/2014/main" id="{9C4962B2-9A2A-47AF-A082-4B2B246CE31A}"/>
              </a:ext>
            </a:extLst>
          </p:cNvPr>
          <p:cNvSpPr txBox="1"/>
          <p:nvPr/>
        </p:nvSpPr>
        <p:spPr>
          <a:xfrm>
            <a:off x="6256768" y="57141"/>
            <a:ext cx="593523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S is not a solvable state for Even(#Inversion) == Odd(blank row) yielding Even(1) == Odd(1) which leads to false == true and therefore it is false (that is it is not a solvable state..</a:t>
            </a:r>
          </a:p>
        </p:txBody>
      </p:sp>
    </p:spTree>
    <p:extLst>
      <p:ext uri="{BB962C8B-B14F-4D97-AF65-F5344CB8AC3E}">
        <p14:creationId xmlns:p14="http://schemas.microsoft.com/office/powerpoint/2010/main" val="15042350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02F937-073C-458F-83E9-5661C275FDA3}"/>
              </a:ext>
            </a:extLst>
          </p:cNvPr>
          <p:cNvSpPr/>
          <p:nvPr/>
        </p:nvSpPr>
        <p:spPr>
          <a:xfrm>
            <a:off x="1106058" y="221081"/>
            <a:ext cx="5762812" cy="954107"/>
          </a:xfrm>
          <a:prstGeom prst="rect">
            <a:avLst/>
          </a:prstGeom>
        </p:spPr>
        <p:txBody>
          <a:bodyPr wrap="square">
            <a:spAutoFit/>
          </a:bodyPr>
          <a:lstStyle/>
          <a:p>
            <a:r>
              <a:rPr lang="en-US" sz="3200" dirty="0"/>
              <a:t>Permutation Inversions - Formula</a:t>
            </a:r>
          </a:p>
          <a:p>
            <a:r>
              <a:rPr lang="en-US" sz="2400" dirty="0">
                <a:latin typeface="Times New Roman" panose="02020603050405020304" pitchFamily="18" charset="0"/>
                <a:cs typeface="Times New Roman" panose="02020603050405020304" pitchFamily="18" charset="0"/>
              </a:rPr>
              <a:t>Without loss of generality, let the goal be: </a:t>
            </a:r>
          </a:p>
        </p:txBody>
      </p:sp>
      <p:graphicFrame>
        <p:nvGraphicFramePr>
          <p:cNvPr id="3" name="Table 2">
            <a:extLst>
              <a:ext uri="{FF2B5EF4-FFF2-40B4-BE49-F238E27FC236}">
                <a16:creationId xmlns:a16="http://schemas.microsoft.com/office/drawing/2014/main" id="{50B73341-360C-44BA-BCEF-05C288AD0989}"/>
              </a:ext>
            </a:extLst>
          </p:cNvPr>
          <p:cNvGraphicFramePr>
            <a:graphicFrameLocks noGrp="1"/>
          </p:cNvGraphicFramePr>
          <p:nvPr/>
        </p:nvGraphicFramePr>
        <p:xfrm>
          <a:off x="1671144" y="1494064"/>
          <a:ext cx="2175643" cy="2082512"/>
        </p:xfrm>
        <a:graphic>
          <a:graphicData uri="http://schemas.openxmlformats.org/drawingml/2006/table">
            <a:tbl>
              <a:tblPr firstRow="1" bandRow="1">
                <a:tableStyleId>{5C22544A-7EE6-4342-B048-85BDC9FD1C3A}</a:tableStyleId>
              </a:tblPr>
              <a:tblGrid>
                <a:gridCol w="547512">
                  <a:extLst>
                    <a:ext uri="{9D8B030D-6E8A-4147-A177-3AD203B41FA5}">
                      <a16:colId xmlns:a16="http://schemas.microsoft.com/office/drawing/2014/main" val="3772431545"/>
                    </a:ext>
                  </a:extLst>
                </a:gridCol>
                <a:gridCol w="515092">
                  <a:extLst>
                    <a:ext uri="{9D8B030D-6E8A-4147-A177-3AD203B41FA5}">
                      <a16:colId xmlns:a16="http://schemas.microsoft.com/office/drawing/2014/main" val="3008209843"/>
                    </a:ext>
                  </a:extLst>
                </a:gridCol>
                <a:gridCol w="608750">
                  <a:extLst>
                    <a:ext uri="{9D8B030D-6E8A-4147-A177-3AD203B41FA5}">
                      <a16:colId xmlns:a16="http://schemas.microsoft.com/office/drawing/2014/main" val="1259494472"/>
                    </a:ext>
                  </a:extLst>
                </a:gridCol>
                <a:gridCol w="504289">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5" name="Rectangle 4">
            <a:extLst>
              <a:ext uri="{FF2B5EF4-FFF2-40B4-BE49-F238E27FC236}">
                <a16:creationId xmlns:a16="http://schemas.microsoft.com/office/drawing/2014/main" id="{86813D7D-46AB-44C6-8AA4-680EAFDEE8FF}"/>
              </a:ext>
            </a:extLst>
          </p:cNvPr>
          <p:cNvSpPr/>
          <p:nvPr/>
        </p:nvSpPr>
        <p:spPr>
          <a:xfrm>
            <a:off x="4167106" y="1645832"/>
            <a:ext cx="7218649" cy="4801314"/>
          </a:xfrm>
          <a:prstGeom prst="rect">
            <a:avLst/>
          </a:prstGeom>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Tiles Game: Formula for determining solvability ??????</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 There is a method to check whether any given game is solvable.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formula are:</a:t>
            </a:r>
          </a:p>
          <a:p>
            <a:pPr lvl="1" eaLnBrk="0" fontAlgn="base" hangingPunct="0">
              <a:spcBef>
                <a:spcPct val="0"/>
              </a:spcBef>
              <a:spcAft>
                <a:spcPct val="0"/>
              </a:spcAft>
            </a:pPr>
            <a:r>
              <a:rPr lang="en-US" altLang="en-US" sz="2200" dirty="0">
                <a:solidFill>
                  <a:srgbClr val="3333FF"/>
                </a:solidFill>
                <a:latin typeface="Times New Roman" panose="02020603050405020304" pitchFamily="18" charset="0"/>
                <a:cs typeface="Times New Roman" panose="02020603050405020304" pitchFamily="18" charset="0"/>
              </a:rPr>
              <a:t>If a state is such that</a:t>
            </a:r>
            <a:endParaRPr lang="en-US" altLang="en-US" sz="2200" dirty="0">
              <a:latin typeface="Times New Roman" panose="02020603050405020304" pitchFamily="18" charset="0"/>
              <a:cs typeface="Times New Roman" panose="02020603050405020304" pitchFamily="18" charset="0"/>
            </a:endParaRPr>
          </a:p>
          <a:p>
            <a:pPr marL="800100" lvl="1" indent="-342900" eaLnBrk="0" fontAlgn="base" hangingPunct="0">
              <a:spcBef>
                <a:spcPct val="0"/>
              </a:spcBef>
              <a:spcAft>
                <a:spcPct val="0"/>
              </a:spcAft>
              <a:buFont typeface="Arial" panose="020B0604020202020204" pitchFamily="34" charset="0"/>
              <a:buChar char="•"/>
            </a:pPr>
            <a:r>
              <a:rPr lang="en-US" altLang="en-US" sz="2200" dirty="0">
                <a:solidFill>
                  <a:srgbClr val="3333FF"/>
                </a:solidFill>
                <a:latin typeface="Times New Roman" panose="02020603050405020304" pitchFamily="18" charset="0"/>
                <a:cs typeface="Times New Roman" panose="02020603050405020304" pitchFamily="18" charset="0"/>
              </a:rPr>
              <a:t>if the width is odd, then the state has an even number of inversions.</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800100" lvl="1" indent="-342900" eaLnBrk="0" fontAlgn="base" hangingPunct="0">
              <a:spcBef>
                <a:spcPct val="0"/>
              </a:spcBef>
              <a:spcAft>
                <a:spcPct val="0"/>
              </a:spcAft>
              <a:buFont typeface="Arial" panose="020B0604020202020204" pitchFamily="34" charset="0"/>
              <a:buChar char="•"/>
            </a:pPr>
            <a:r>
              <a:rPr lang="en-US" altLang="en-US" sz="2200" i="1" dirty="0">
                <a:solidFill>
                  <a:srgbClr val="3333FF"/>
                </a:solidFill>
                <a:latin typeface="Times New Roman" panose="02020603050405020304" pitchFamily="18" charset="0"/>
                <a:cs typeface="Times New Roman" panose="02020603050405020304" pitchFamily="18" charset="0"/>
              </a:rPr>
              <a:t>If the width is even and the blank is on an odd numbered row counting from the bottom, then the state has an even number of inversions</a:t>
            </a:r>
            <a:endParaRPr lang="en-US" altLang="en-US" sz="2200" i="1" dirty="0">
              <a:solidFill>
                <a:srgbClr val="000000"/>
              </a:solidFill>
              <a:latin typeface="Times New Roman" panose="02020603050405020304" pitchFamily="18" charset="0"/>
              <a:cs typeface="Times New Roman" panose="02020603050405020304" pitchFamily="18" charset="0"/>
            </a:endParaRPr>
          </a:p>
          <a:p>
            <a:pPr marL="800100" lvl="1" indent="-342900" eaLnBrk="0" fontAlgn="base" hangingPunct="0">
              <a:spcBef>
                <a:spcPct val="0"/>
              </a:spcBef>
              <a:spcAft>
                <a:spcPct val="0"/>
              </a:spcAft>
              <a:buFont typeface="Arial" panose="020B0604020202020204" pitchFamily="34" charset="0"/>
              <a:buChar char="•"/>
            </a:pPr>
            <a:r>
              <a:rPr lang="en-US" altLang="en-US" sz="2200" i="1" dirty="0">
                <a:solidFill>
                  <a:srgbClr val="3333FF"/>
                </a:solidFill>
                <a:latin typeface="Times New Roman" panose="02020603050405020304" pitchFamily="18" charset="0"/>
                <a:cs typeface="Times New Roman" panose="02020603050405020304" pitchFamily="18" charset="0"/>
              </a:rPr>
              <a:t>If the width is even and the blank is on an even numbered row counting from the bottom, then the state has an odd number of inversions</a:t>
            </a:r>
          </a:p>
          <a:p>
            <a:pPr marL="800100" lvl="1" indent="-342900" eaLnBrk="0" fontAlgn="base" hangingPunct="0">
              <a:spcBef>
                <a:spcPct val="0"/>
              </a:spcBef>
              <a:spcAft>
                <a:spcPct val="0"/>
              </a:spcAft>
              <a:buFont typeface="Arial" panose="020B0604020202020204" pitchFamily="34" charset="0"/>
              <a:buChar char="•"/>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other cases</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puzzle instance </a:t>
            </a:r>
            <a:r>
              <a:rPr lang="en-US"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not solvable</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graphicFrame>
        <p:nvGraphicFramePr>
          <p:cNvPr id="6" name="Table 5">
            <a:extLst>
              <a:ext uri="{FF2B5EF4-FFF2-40B4-BE49-F238E27FC236}">
                <a16:creationId xmlns:a16="http://schemas.microsoft.com/office/drawing/2014/main" id="{FAC2DB9B-4C26-4B25-B6F3-72344F8CB2E5}"/>
              </a:ext>
            </a:extLst>
          </p:cNvPr>
          <p:cNvGraphicFramePr>
            <a:graphicFrameLocks noGrp="1"/>
          </p:cNvGraphicFramePr>
          <p:nvPr/>
        </p:nvGraphicFramePr>
        <p:xfrm>
          <a:off x="1671144" y="4364634"/>
          <a:ext cx="2175643" cy="2082512"/>
        </p:xfrm>
        <a:graphic>
          <a:graphicData uri="http://schemas.openxmlformats.org/drawingml/2006/table">
            <a:tbl>
              <a:tblPr firstRow="1" bandRow="1">
                <a:tableStyleId>{5C22544A-7EE6-4342-B048-85BDC9FD1C3A}</a:tableStyleId>
              </a:tblPr>
              <a:tblGrid>
                <a:gridCol w="547512">
                  <a:extLst>
                    <a:ext uri="{9D8B030D-6E8A-4147-A177-3AD203B41FA5}">
                      <a16:colId xmlns:a16="http://schemas.microsoft.com/office/drawing/2014/main" val="3772431545"/>
                    </a:ext>
                  </a:extLst>
                </a:gridCol>
                <a:gridCol w="515092">
                  <a:extLst>
                    <a:ext uri="{9D8B030D-6E8A-4147-A177-3AD203B41FA5}">
                      <a16:colId xmlns:a16="http://schemas.microsoft.com/office/drawing/2014/main" val="3008209843"/>
                    </a:ext>
                  </a:extLst>
                </a:gridCol>
                <a:gridCol w="608750">
                  <a:extLst>
                    <a:ext uri="{9D8B030D-6E8A-4147-A177-3AD203B41FA5}">
                      <a16:colId xmlns:a16="http://schemas.microsoft.com/office/drawing/2014/main" val="1259494472"/>
                    </a:ext>
                  </a:extLst>
                </a:gridCol>
                <a:gridCol w="504289">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9" name="TextBox 8">
            <a:extLst>
              <a:ext uri="{FF2B5EF4-FFF2-40B4-BE49-F238E27FC236}">
                <a16:creationId xmlns:a16="http://schemas.microsoft.com/office/drawing/2014/main" id="{7234F1B4-4DAB-48A7-B832-9E1C2C5F9D82}"/>
              </a:ext>
            </a:extLst>
          </p:cNvPr>
          <p:cNvSpPr txBox="1"/>
          <p:nvPr/>
        </p:nvSpPr>
        <p:spPr>
          <a:xfrm>
            <a:off x="1002991" y="3616662"/>
            <a:ext cx="3164115" cy="707886"/>
          </a:xfrm>
          <a:prstGeom prst="rect">
            <a:avLst/>
          </a:prstGeom>
          <a:noFill/>
        </p:spPr>
        <p:txBody>
          <a:bodyPr wrap="square" rtlCol="0">
            <a:spAutoFit/>
          </a:bodyPr>
          <a:lstStyle/>
          <a:p>
            <a:r>
              <a:rPr lang="en-US" sz="2000" dirty="0"/>
              <a:t>Starting from the following configuration</a:t>
            </a:r>
          </a:p>
        </p:txBody>
      </p:sp>
    </p:spTree>
    <p:extLst>
      <p:ext uri="{BB962C8B-B14F-4D97-AF65-F5344CB8AC3E}">
        <p14:creationId xmlns:p14="http://schemas.microsoft.com/office/powerpoint/2010/main" val="283799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8239" y="661532"/>
            <a:ext cx="10084526" cy="853759"/>
          </a:xfrm>
        </p:spPr>
        <p:txBody>
          <a:bodyPr>
            <a:normAutofit fontScale="90000"/>
          </a:bodyPr>
          <a:lstStyle/>
          <a:p>
            <a:r>
              <a:rPr lang="en-US" sz="3600" dirty="0">
                <a:latin typeface="+mn-lt"/>
              </a:rPr>
              <a:t>Specifying the task environments – </a:t>
            </a:r>
            <a:r>
              <a:rPr lang="en-US" sz="2800" dirty="0">
                <a:latin typeface="+mn-lt"/>
              </a:rPr>
              <a:t>for the Problem-Solving agent </a:t>
            </a:r>
          </a:p>
        </p:txBody>
      </p:sp>
      <p:graphicFrame>
        <p:nvGraphicFramePr>
          <p:cNvPr id="5" name="Table 4">
            <a:extLst>
              <a:ext uri="{FF2B5EF4-FFF2-40B4-BE49-F238E27FC236}">
                <a16:creationId xmlns:a16="http://schemas.microsoft.com/office/drawing/2014/main" id="{93638CA1-9543-44CC-A8CB-9F4AD3EABBE3}"/>
              </a:ext>
            </a:extLst>
          </p:cNvPr>
          <p:cNvGraphicFramePr>
            <a:graphicFrameLocks noGrp="1"/>
          </p:cNvGraphicFramePr>
          <p:nvPr>
            <p:extLst>
              <p:ext uri="{D42A27DB-BD31-4B8C-83A1-F6EECF244321}">
                <p14:modId xmlns:p14="http://schemas.microsoft.com/office/powerpoint/2010/main" val="3433001962"/>
              </p:ext>
            </p:extLst>
          </p:nvPr>
        </p:nvGraphicFramePr>
        <p:xfrm>
          <a:off x="894735" y="2423159"/>
          <a:ext cx="10677835" cy="2119343"/>
        </p:xfrm>
        <a:graphic>
          <a:graphicData uri="http://schemas.openxmlformats.org/drawingml/2006/table">
            <a:tbl>
              <a:tblPr firstRow="1" bandRow="1">
                <a:tableStyleId>{5C22544A-7EE6-4342-B048-85BDC9FD1C3A}</a:tableStyleId>
              </a:tblPr>
              <a:tblGrid>
                <a:gridCol w="1733912">
                  <a:extLst>
                    <a:ext uri="{9D8B030D-6E8A-4147-A177-3AD203B41FA5}">
                      <a16:colId xmlns:a16="http://schemas.microsoft.com/office/drawing/2014/main" val="3295066990"/>
                    </a:ext>
                  </a:extLst>
                </a:gridCol>
                <a:gridCol w="1390941">
                  <a:extLst>
                    <a:ext uri="{9D8B030D-6E8A-4147-A177-3AD203B41FA5}">
                      <a16:colId xmlns:a16="http://schemas.microsoft.com/office/drawing/2014/main" val="1211409828"/>
                    </a:ext>
                  </a:extLst>
                </a:gridCol>
                <a:gridCol w="985031">
                  <a:extLst>
                    <a:ext uri="{9D8B030D-6E8A-4147-A177-3AD203B41FA5}">
                      <a16:colId xmlns:a16="http://schemas.microsoft.com/office/drawing/2014/main" val="1874053533"/>
                    </a:ext>
                  </a:extLst>
                </a:gridCol>
                <a:gridCol w="1671484">
                  <a:extLst>
                    <a:ext uri="{9D8B030D-6E8A-4147-A177-3AD203B41FA5}">
                      <a16:colId xmlns:a16="http://schemas.microsoft.com/office/drawing/2014/main" val="437250792"/>
                    </a:ext>
                  </a:extLst>
                </a:gridCol>
                <a:gridCol w="1297858">
                  <a:extLst>
                    <a:ext uri="{9D8B030D-6E8A-4147-A177-3AD203B41FA5}">
                      <a16:colId xmlns:a16="http://schemas.microsoft.com/office/drawing/2014/main" val="1590715715"/>
                    </a:ext>
                  </a:extLst>
                </a:gridCol>
                <a:gridCol w="1140542">
                  <a:extLst>
                    <a:ext uri="{9D8B030D-6E8A-4147-A177-3AD203B41FA5}">
                      <a16:colId xmlns:a16="http://schemas.microsoft.com/office/drawing/2014/main" val="2893637165"/>
                    </a:ext>
                  </a:extLst>
                </a:gridCol>
                <a:gridCol w="1268362">
                  <a:extLst>
                    <a:ext uri="{9D8B030D-6E8A-4147-A177-3AD203B41FA5}">
                      <a16:colId xmlns:a16="http://schemas.microsoft.com/office/drawing/2014/main" val="384677490"/>
                    </a:ext>
                  </a:extLst>
                </a:gridCol>
                <a:gridCol w="1189705">
                  <a:extLst>
                    <a:ext uri="{9D8B030D-6E8A-4147-A177-3AD203B41FA5}">
                      <a16:colId xmlns:a16="http://schemas.microsoft.com/office/drawing/2014/main" val="4066951723"/>
                    </a:ext>
                  </a:extLst>
                </a:gridCol>
              </a:tblGrid>
              <a:tr h="738559">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Task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Observable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Agents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Deterministic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Episodic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Static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Discrete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0" dirty="0">
                          <a:solidFill>
                            <a:schemeClr val="tx1"/>
                          </a:solidFill>
                          <a:latin typeface="Times New Roman" panose="02020603050405020304" pitchFamily="18" charset="0"/>
                          <a:cs typeface="Times New Roman" panose="02020603050405020304" pitchFamily="18" charset="0"/>
                        </a:rPr>
                        <a:t>Known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6910783"/>
                  </a:ext>
                </a:extLst>
              </a:tr>
              <a:tr h="1380784">
                <a:tc>
                  <a:txBody>
                    <a:bodyPr/>
                    <a:lstStyle/>
                    <a:p>
                      <a:r>
                        <a:rPr lang="en-US" sz="2000" b="0" dirty="0">
                          <a:solidFill>
                            <a:schemeClr val="tx1"/>
                          </a:solidFill>
                          <a:latin typeface="Times New Roman" panose="02020603050405020304" pitchFamily="18" charset="0"/>
                          <a:cs typeface="Times New Roman" panose="02020603050405020304" pitchFamily="18" charset="0"/>
                        </a:rPr>
                        <a:t>Problem-Solving Agent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fully,</a:t>
                      </a:r>
                      <a:r>
                        <a:rPr lang="en-US" sz="2000" b="0" baseline="0" dirty="0">
                          <a:solidFill>
                            <a:schemeClr val="tx1"/>
                          </a:solidFill>
                          <a:latin typeface="Times New Roman" panose="02020603050405020304" pitchFamily="18" charset="0"/>
                          <a:cs typeface="Times New Roman" panose="02020603050405020304" pitchFamily="18" charset="0"/>
                        </a:rPr>
                        <a:t> partial</a:t>
                      </a:r>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single,</a:t>
                      </a:r>
                      <a:r>
                        <a:rPr lang="en-US" sz="2000" b="0" baseline="0" dirty="0">
                          <a:solidFill>
                            <a:schemeClr val="tx1"/>
                          </a:solidFill>
                          <a:latin typeface="Times New Roman" panose="02020603050405020304" pitchFamily="18" charset="0"/>
                          <a:cs typeface="Times New Roman" panose="02020603050405020304" pitchFamily="18" charset="0"/>
                        </a:rPr>
                        <a:t> multi-agent</a:t>
                      </a:r>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deterministic,</a:t>
                      </a:r>
                      <a:r>
                        <a:rPr lang="en-US" sz="1800" b="0" baseline="0" dirty="0">
                          <a:solidFill>
                            <a:schemeClr val="tx1"/>
                          </a:solidFill>
                          <a:latin typeface="Times New Roman" panose="02020603050405020304" pitchFamily="18" charset="0"/>
                          <a:cs typeface="Times New Roman" panose="02020603050405020304" pitchFamily="18" charset="0"/>
                        </a:rPr>
                        <a:t> strategic, stochastic*</a:t>
                      </a:r>
                      <a:endParaRPr lang="en-US" sz="18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Sequential, episodic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Static, dynamic, semi-dynamic*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b="0" dirty="0">
                          <a:solidFill>
                            <a:schemeClr val="tx1"/>
                          </a:solidFill>
                          <a:latin typeface="Times New Roman" panose="02020603050405020304" pitchFamily="18" charset="0"/>
                          <a:cs typeface="Times New Roman" panose="02020603050405020304" pitchFamily="18" charset="0"/>
                        </a:rPr>
                        <a:t>discrete,</a:t>
                      </a:r>
                      <a:r>
                        <a:rPr lang="en-US" sz="1800" b="0" baseline="0" dirty="0">
                          <a:solidFill>
                            <a:schemeClr val="tx1"/>
                          </a:solidFill>
                          <a:latin typeface="Times New Roman" panose="02020603050405020304" pitchFamily="18" charset="0"/>
                          <a:cs typeface="Times New Roman" panose="02020603050405020304" pitchFamily="18" charset="0"/>
                        </a:rPr>
                        <a:t> continuous</a:t>
                      </a:r>
                      <a:endParaRPr lang="en-US" sz="18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Known, unknown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28389769"/>
                  </a:ext>
                </a:extLst>
              </a:tr>
            </a:tbl>
          </a:graphicData>
        </a:graphic>
      </p:graphicFrame>
      <p:sp>
        <p:nvSpPr>
          <p:cNvPr id="6" name="TextBox 5">
            <a:extLst>
              <a:ext uri="{FF2B5EF4-FFF2-40B4-BE49-F238E27FC236}">
                <a16:creationId xmlns:a16="http://schemas.microsoft.com/office/drawing/2014/main" id="{EB0FEC04-0BB2-4EFA-A02C-C6A1BCBE8E65}"/>
              </a:ext>
            </a:extLst>
          </p:cNvPr>
          <p:cNvSpPr txBox="1"/>
          <p:nvPr/>
        </p:nvSpPr>
        <p:spPr>
          <a:xfrm>
            <a:off x="1245326" y="5216434"/>
            <a:ext cx="9235861" cy="138499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Task environments and their characters for a problem-solving agent.</a:t>
            </a:r>
          </a:p>
          <a:p>
            <a:pPr lvl="1"/>
            <a:r>
              <a:rPr lang="en-US" dirty="0">
                <a:latin typeface="Times New Roman" panose="02020603050405020304" pitchFamily="18" charset="0"/>
                <a:cs typeface="Times New Roman" panose="02020603050405020304" pitchFamily="18" charset="0"/>
              </a:rPr>
              <a:t>*Stochastic: </a:t>
            </a:r>
            <a:r>
              <a:rPr lang="en-US" dirty="0">
                <a:solidFill>
                  <a:schemeClr val="dk1"/>
                </a:solidFill>
                <a:latin typeface="Times New Roman" panose="02020603050405020304" pitchFamily="18" charset="0"/>
                <a:cs typeface="Times New Roman" panose="02020603050405020304" pitchFamily="18" charset="0"/>
              </a:rPr>
              <a:t>the next state of environment is randomly determined. Taxis driver.</a:t>
            </a:r>
          </a:p>
          <a:p>
            <a:pPr lvl="1"/>
            <a:r>
              <a:rPr lang="en-US" dirty="0">
                <a:solidFill>
                  <a:schemeClr val="dk1"/>
                </a:solidFill>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semi-dynamic: Play chess with a clock.</a:t>
            </a:r>
          </a:p>
          <a:p>
            <a:pPr lvl="1"/>
            <a:r>
              <a:rPr lang="en-US" sz="2400" dirty="0">
                <a:solidFill>
                  <a:schemeClr val="dk1"/>
                </a:solidFill>
                <a:latin typeface="Times New Roman" panose="02020603050405020304" pitchFamily="18" charset="0"/>
                <a:cs typeface="Times New Roman" panose="02020603050405020304" pitchFamily="18" charset="0"/>
              </a:rPr>
              <a:t>	</a:t>
            </a:r>
          </a:p>
        </p:txBody>
      </p:sp>
      <p:pic>
        <p:nvPicPr>
          <p:cNvPr id="7" name="Picture 6" descr="Image result for smiley face images">
            <a:extLst>
              <a:ext uri="{FF2B5EF4-FFF2-40B4-BE49-F238E27FC236}">
                <a16:creationId xmlns:a16="http://schemas.microsoft.com/office/drawing/2014/main" id="{EA343211-9B1E-47F1-AFB4-A3AA14C88C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3101" y="1288903"/>
            <a:ext cx="628351" cy="444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5301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3B20EE-AD9E-4C91-BBE9-87FE0A6EAEA7}"/>
              </a:ext>
            </a:extLst>
          </p:cNvPr>
          <p:cNvGraphicFramePr>
            <a:graphicFrameLocks noGrp="1"/>
          </p:cNvGraphicFramePr>
          <p:nvPr>
            <p:extLst>
              <p:ext uri="{D42A27DB-BD31-4B8C-83A1-F6EECF244321}">
                <p14:modId xmlns:p14="http://schemas.microsoft.com/office/powerpoint/2010/main" val="3251854720"/>
              </p:ext>
            </p:extLst>
          </p:nvPr>
        </p:nvGraphicFramePr>
        <p:xfrm>
          <a:off x="6987100" y="793677"/>
          <a:ext cx="2175643" cy="2082512"/>
        </p:xfrm>
        <a:graphic>
          <a:graphicData uri="http://schemas.openxmlformats.org/drawingml/2006/table">
            <a:tbl>
              <a:tblPr firstRow="1" bandRow="1">
                <a:tableStyleId>{5C22544A-7EE6-4342-B048-85BDC9FD1C3A}</a:tableStyleId>
              </a:tblPr>
              <a:tblGrid>
                <a:gridCol w="547512">
                  <a:extLst>
                    <a:ext uri="{9D8B030D-6E8A-4147-A177-3AD203B41FA5}">
                      <a16:colId xmlns:a16="http://schemas.microsoft.com/office/drawing/2014/main" val="3772431545"/>
                    </a:ext>
                  </a:extLst>
                </a:gridCol>
                <a:gridCol w="515092">
                  <a:extLst>
                    <a:ext uri="{9D8B030D-6E8A-4147-A177-3AD203B41FA5}">
                      <a16:colId xmlns:a16="http://schemas.microsoft.com/office/drawing/2014/main" val="3008209843"/>
                    </a:ext>
                  </a:extLst>
                </a:gridCol>
                <a:gridCol w="608750">
                  <a:extLst>
                    <a:ext uri="{9D8B030D-6E8A-4147-A177-3AD203B41FA5}">
                      <a16:colId xmlns:a16="http://schemas.microsoft.com/office/drawing/2014/main" val="1259494472"/>
                    </a:ext>
                  </a:extLst>
                </a:gridCol>
                <a:gridCol w="504289">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graphicFrame>
        <p:nvGraphicFramePr>
          <p:cNvPr id="3" name="Table 2">
            <a:extLst>
              <a:ext uri="{FF2B5EF4-FFF2-40B4-BE49-F238E27FC236}">
                <a16:creationId xmlns:a16="http://schemas.microsoft.com/office/drawing/2014/main" id="{F291689D-3ED7-4F29-BFDC-D28CEBD624F0}"/>
              </a:ext>
            </a:extLst>
          </p:cNvPr>
          <p:cNvGraphicFramePr>
            <a:graphicFrameLocks noGrp="1"/>
          </p:cNvGraphicFramePr>
          <p:nvPr>
            <p:extLst>
              <p:ext uri="{D42A27DB-BD31-4B8C-83A1-F6EECF244321}">
                <p14:modId xmlns:p14="http://schemas.microsoft.com/office/powerpoint/2010/main" val="3633776823"/>
              </p:ext>
            </p:extLst>
          </p:nvPr>
        </p:nvGraphicFramePr>
        <p:xfrm>
          <a:off x="2567856" y="793677"/>
          <a:ext cx="2175643" cy="2082512"/>
        </p:xfrm>
        <a:graphic>
          <a:graphicData uri="http://schemas.openxmlformats.org/drawingml/2006/table">
            <a:tbl>
              <a:tblPr firstRow="1" bandRow="1">
                <a:tableStyleId>{5C22544A-7EE6-4342-B048-85BDC9FD1C3A}</a:tableStyleId>
              </a:tblPr>
              <a:tblGrid>
                <a:gridCol w="547512">
                  <a:extLst>
                    <a:ext uri="{9D8B030D-6E8A-4147-A177-3AD203B41FA5}">
                      <a16:colId xmlns:a16="http://schemas.microsoft.com/office/drawing/2014/main" val="3772431545"/>
                    </a:ext>
                  </a:extLst>
                </a:gridCol>
                <a:gridCol w="515092">
                  <a:extLst>
                    <a:ext uri="{9D8B030D-6E8A-4147-A177-3AD203B41FA5}">
                      <a16:colId xmlns:a16="http://schemas.microsoft.com/office/drawing/2014/main" val="3008209843"/>
                    </a:ext>
                  </a:extLst>
                </a:gridCol>
                <a:gridCol w="608750">
                  <a:extLst>
                    <a:ext uri="{9D8B030D-6E8A-4147-A177-3AD203B41FA5}">
                      <a16:colId xmlns:a16="http://schemas.microsoft.com/office/drawing/2014/main" val="1259494472"/>
                    </a:ext>
                  </a:extLst>
                </a:gridCol>
                <a:gridCol w="504289">
                  <a:extLst>
                    <a:ext uri="{9D8B030D-6E8A-4147-A177-3AD203B41FA5}">
                      <a16:colId xmlns:a16="http://schemas.microsoft.com/office/drawing/2014/main" val="3596533985"/>
                    </a:ext>
                  </a:extLst>
                </a:gridCol>
              </a:tblGrid>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63281752"/>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0962046"/>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rgbClr val="FF0000"/>
                          </a:solidFill>
                          <a:latin typeface="Times New Roman" panose="02020603050405020304" pitchFamily="18" charset="0"/>
                          <a:cs typeface="Times New Roman" panose="02020603050405020304" pitchFamily="18"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2985181"/>
                  </a:ext>
                </a:extLst>
              </a:tr>
              <a:tr h="520628">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1" dirty="0">
                          <a:solidFill>
                            <a:schemeClr val="tx1"/>
                          </a:solidFill>
                          <a:latin typeface="Times New Roman" panose="02020603050405020304" pitchFamily="18" charset="0"/>
                          <a:cs typeface="Times New Roman" panose="02020603050405020304" pitchFamily="18" charset="0"/>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b="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39138141"/>
                  </a:ext>
                </a:extLst>
              </a:tr>
            </a:tbl>
          </a:graphicData>
        </a:graphic>
      </p:graphicFrame>
      <p:sp>
        <p:nvSpPr>
          <p:cNvPr id="4" name="TextBox 3">
            <a:extLst>
              <a:ext uri="{FF2B5EF4-FFF2-40B4-BE49-F238E27FC236}">
                <a16:creationId xmlns:a16="http://schemas.microsoft.com/office/drawing/2014/main" id="{67CAD741-C972-4EF7-A248-B48CD85A41EA}"/>
              </a:ext>
            </a:extLst>
          </p:cNvPr>
          <p:cNvSpPr txBox="1"/>
          <p:nvPr/>
        </p:nvSpPr>
        <p:spPr>
          <a:xfrm>
            <a:off x="5465934" y="1430104"/>
            <a:ext cx="870945" cy="461665"/>
          </a:xfrm>
          <a:prstGeom prst="rect">
            <a:avLst/>
          </a:prstGeom>
          <a:noFill/>
        </p:spPr>
        <p:txBody>
          <a:bodyPr wrap="square" rtlCol="0">
            <a:spAutoFit/>
          </a:bodyPr>
          <a:lstStyle/>
          <a:p>
            <a:r>
              <a:rPr lang="en-US" sz="2400" dirty="0">
                <a:solidFill>
                  <a:srgbClr val="0000FF"/>
                </a:solidFill>
                <a:latin typeface="Cambria Math" panose="02040503050406030204" pitchFamily="18" charset="0"/>
                <a:ea typeface="Cambria Math" panose="02040503050406030204" pitchFamily="18" charset="0"/>
                <a:cs typeface="Times New Roman" panose="02020603050405020304" pitchFamily="18" charset="0"/>
              </a:rPr>
              <a:t>⟾</a:t>
            </a:r>
            <a:r>
              <a:rPr lang="en-US" sz="2400" dirty="0">
                <a:solidFill>
                  <a:srgbClr val="0000FF"/>
                </a:solidFill>
                <a:ea typeface="Cambria Math" panose="02040503050406030204" pitchFamily="18" charset="0"/>
              </a:rPr>
              <a:t>                  </a:t>
            </a:r>
            <a:endParaRPr lang="en-US" sz="22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3B0EAF0C-9506-4A57-92D7-509E3D9EC7FA}"/>
              </a:ext>
            </a:extLst>
          </p:cNvPr>
          <p:cNvGraphicFramePr>
            <a:graphicFrameLocks noGrp="1"/>
          </p:cNvGraphicFramePr>
          <p:nvPr>
            <p:extLst>
              <p:ext uri="{D42A27DB-BD31-4B8C-83A1-F6EECF244321}">
                <p14:modId xmlns:p14="http://schemas.microsoft.com/office/powerpoint/2010/main" val="358275828"/>
              </p:ext>
            </p:extLst>
          </p:nvPr>
        </p:nvGraphicFramePr>
        <p:xfrm>
          <a:off x="1757299" y="2989779"/>
          <a:ext cx="8418339" cy="1371600"/>
        </p:xfrm>
        <a:graphic>
          <a:graphicData uri="http://schemas.openxmlformats.org/drawingml/2006/table">
            <a:tbl>
              <a:tblPr firstRow="1" bandRow="1">
                <a:tableStyleId>{5C22544A-7EE6-4342-B048-85BDC9FD1C3A}</a:tableStyleId>
              </a:tblPr>
              <a:tblGrid>
                <a:gridCol w="644769">
                  <a:extLst>
                    <a:ext uri="{9D8B030D-6E8A-4147-A177-3AD203B41FA5}">
                      <a16:colId xmlns:a16="http://schemas.microsoft.com/office/drawing/2014/main" val="1535835610"/>
                    </a:ext>
                  </a:extLst>
                </a:gridCol>
                <a:gridCol w="518238">
                  <a:extLst>
                    <a:ext uri="{9D8B030D-6E8A-4147-A177-3AD203B41FA5}">
                      <a16:colId xmlns:a16="http://schemas.microsoft.com/office/drawing/2014/main" val="636496936"/>
                    </a:ext>
                  </a:extLst>
                </a:gridCol>
                <a:gridCol w="518238">
                  <a:extLst>
                    <a:ext uri="{9D8B030D-6E8A-4147-A177-3AD203B41FA5}">
                      <a16:colId xmlns:a16="http://schemas.microsoft.com/office/drawing/2014/main" val="915304006"/>
                    </a:ext>
                  </a:extLst>
                </a:gridCol>
                <a:gridCol w="518238">
                  <a:extLst>
                    <a:ext uri="{9D8B030D-6E8A-4147-A177-3AD203B41FA5}">
                      <a16:colId xmlns:a16="http://schemas.microsoft.com/office/drawing/2014/main" val="4158789653"/>
                    </a:ext>
                  </a:extLst>
                </a:gridCol>
                <a:gridCol w="518238">
                  <a:extLst>
                    <a:ext uri="{9D8B030D-6E8A-4147-A177-3AD203B41FA5}">
                      <a16:colId xmlns:a16="http://schemas.microsoft.com/office/drawing/2014/main" val="3285272055"/>
                    </a:ext>
                  </a:extLst>
                </a:gridCol>
                <a:gridCol w="518238">
                  <a:extLst>
                    <a:ext uri="{9D8B030D-6E8A-4147-A177-3AD203B41FA5}">
                      <a16:colId xmlns:a16="http://schemas.microsoft.com/office/drawing/2014/main" val="888903599"/>
                    </a:ext>
                  </a:extLst>
                </a:gridCol>
                <a:gridCol w="518238">
                  <a:extLst>
                    <a:ext uri="{9D8B030D-6E8A-4147-A177-3AD203B41FA5}">
                      <a16:colId xmlns:a16="http://schemas.microsoft.com/office/drawing/2014/main" val="373134996"/>
                    </a:ext>
                  </a:extLst>
                </a:gridCol>
                <a:gridCol w="518238">
                  <a:extLst>
                    <a:ext uri="{9D8B030D-6E8A-4147-A177-3AD203B41FA5}">
                      <a16:colId xmlns:a16="http://schemas.microsoft.com/office/drawing/2014/main" val="2553281679"/>
                    </a:ext>
                  </a:extLst>
                </a:gridCol>
                <a:gridCol w="518238">
                  <a:extLst>
                    <a:ext uri="{9D8B030D-6E8A-4147-A177-3AD203B41FA5}">
                      <a16:colId xmlns:a16="http://schemas.microsoft.com/office/drawing/2014/main" val="738314386"/>
                    </a:ext>
                  </a:extLst>
                </a:gridCol>
                <a:gridCol w="518238">
                  <a:extLst>
                    <a:ext uri="{9D8B030D-6E8A-4147-A177-3AD203B41FA5}">
                      <a16:colId xmlns:a16="http://schemas.microsoft.com/office/drawing/2014/main" val="1970748515"/>
                    </a:ext>
                  </a:extLst>
                </a:gridCol>
                <a:gridCol w="518238">
                  <a:extLst>
                    <a:ext uri="{9D8B030D-6E8A-4147-A177-3AD203B41FA5}">
                      <a16:colId xmlns:a16="http://schemas.microsoft.com/office/drawing/2014/main" val="3838170158"/>
                    </a:ext>
                  </a:extLst>
                </a:gridCol>
                <a:gridCol w="518238">
                  <a:extLst>
                    <a:ext uri="{9D8B030D-6E8A-4147-A177-3AD203B41FA5}">
                      <a16:colId xmlns:a16="http://schemas.microsoft.com/office/drawing/2014/main" val="3057709623"/>
                    </a:ext>
                  </a:extLst>
                </a:gridCol>
                <a:gridCol w="518238">
                  <a:extLst>
                    <a:ext uri="{9D8B030D-6E8A-4147-A177-3AD203B41FA5}">
                      <a16:colId xmlns:a16="http://schemas.microsoft.com/office/drawing/2014/main" val="1255016242"/>
                    </a:ext>
                  </a:extLst>
                </a:gridCol>
                <a:gridCol w="518238">
                  <a:extLst>
                    <a:ext uri="{9D8B030D-6E8A-4147-A177-3AD203B41FA5}">
                      <a16:colId xmlns:a16="http://schemas.microsoft.com/office/drawing/2014/main" val="100000204"/>
                    </a:ext>
                  </a:extLst>
                </a:gridCol>
                <a:gridCol w="518238">
                  <a:extLst>
                    <a:ext uri="{9D8B030D-6E8A-4147-A177-3AD203B41FA5}">
                      <a16:colId xmlns:a16="http://schemas.microsoft.com/office/drawing/2014/main" val="3730221081"/>
                    </a:ext>
                  </a:extLst>
                </a:gridCol>
                <a:gridCol w="518238">
                  <a:extLst>
                    <a:ext uri="{9D8B030D-6E8A-4147-A177-3AD203B41FA5}">
                      <a16:colId xmlns:a16="http://schemas.microsoft.com/office/drawing/2014/main" val="103136705"/>
                    </a:ext>
                  </a:extLst>
                </a:gridCol>
              </a:tblGrid>
              <a:tr h="370840">
                <a:tc>
                  <a:txBody>
                    <a:bodyPr/>
                    <a:lstStyle/>
                    <a:p>
                      <a:r>
                        <a:rPr lang="en-US" sz="2000" b="0" dirty="0">
                          <a:solidFill>
                            <a:schemeClr val="tx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37860870"/>
                  </a:ext>
                </a:extLst>
              </a:tr>
              <a:tr h="370840">
                <a:tc>
                  <a:txBody>
                    <a:bodyPr/>
                    <a:lstStyle/>
                    <a:p>
                      <a:r>
                        <a:rPr lang="en-US" sz="2400" b="0" dirty="0">
                          <a:solidFill>
                            <a:schemeClr val="tx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98092892"/>
                  </a:ext>
                </a:extLst>
              </a:tr>
              <a:tr h="370840">
                <a:tc>
                  <a:txBody>
                    <a:bodyPr/>
                    <a:lstStyle/>
                    <a:p>
                      <a:r>
                        <a:rPr lang="en-US" sz="2400" b="0" dirty="0" err="1">
                          <a:latin typeface="Times New Roman" panose="02020603050405020304" pitchFamily="18" charset="0"/>
                          <a:cs typeface="Times New Roman" panose="02020603050405020304" pitchFamily="18" charset="0"/>
                        </a:rPr>
                        <a:t>n</a:t>
                      </a:r>
                      <a:r>
                        <a:rPr lang="en-US" sz="2400" b="0" baseline="-25000" dirty="0" err="1">
                          <a:latin typeface="Times New Roman" panose="02020603050405020304" pitchFamily="18" charset="0"/>
                          <a:cs typeface="Times New Roman" panose="02020603050405020304" pitchFamily="18" charset="0"/>
                        </a:rPr>
                        <a:t>i</a:t>
                      </a:r>
                      <a:r>
                        <a:rPr lang="en-US" sz="2400" b="0" baseline="-25000" dirty="0">
                          <a:latin typeface="Times New Roman" panose="02020603050405020304" pitchFamily="18" charset="0"/>
                          <a:cs typeface="Times New Roman" panose="02020603050405020304" pitchFamily="18" charset="0"/>
                        </a:rPr>
                        <a:t> </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 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2447911"/>
                  </a:ext>
                </a:extLst>
              </a:tr>
            </a:tbl>
          </a:graphicData>
        </a:graphic>
      </p:graphicFrame>
      <p:sp>
        <p:nvSpPr>
          <p:cNvPr id="6" name="TextBox 5">
            <a:extLst>
              <a:ext uri="{FF2B5EF4-FFF2-40B4-BE49-F238E27FC236}">
                <a16:creationId xmlns:a16="http://schemas.microsoft.com/office/drawing/2014/main" id="{59828F35-82B1-4C36-82DA-6DB0CAE479F1}"/>
              </a:ext>
            </a:extLst>
          </p:cNvPr>
          <p:cNvSpPr txBox="1"/>
          <p:nvPr/>
        </p:nvSpPr>
        <p:spPr>
          <a:xfrm>
            <a:off x="1757299" y="4368461"/>
            <a:ext cx="839372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N(S) = 0 + 0 + 0 + 0 + 0 + 4 + 1 + 1 + 1 + 0 + 0 + 0+ 0 + 0+ 0 = 7</a:t>
            </a:r>
          </a:p>
        </p:txBody>
      </p:sp>
      <p:sp>
        <p:nvSpPr>
          <p:cNvPr id="7" name="TextBox 6">
            <a:extLst>
              <a:ext uri="{FF2B5EF4-FFF2-40B4-BE49-F238E27FC236}">
                <a16:creationId xmlns:a16="http://schemas.microsoft.com/office/drawing/2014/main" id="{498EA0F9-680D-4E2F-954D-113A1ABA474B}"/>
              </a:ext>
            </a:extLst>
          </p:cNvPr>
          <p:cNvSpPr txBox="1"/>
          <p:nvPr/>
        </p:nvSpPr>
        <p:spPr>
          <a:xfrm>
            <a:off x="1757298" y="4837252"/>
            <a:ext cx="839372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Times New Roman" panose="02020603050405020304" pitchFamily="18" charset="0"/>
                <a:cs typeface="Times New Roman" panose="02020603050405020304" pitchFamily="18" charset="0"/>
              </a:rPr>
              <a:t>N = 4 (even in width);  row where empty tile at = 1 (bottom-up)</a:t>
            </a:r>
          </a:p>
        </p:txBody>
      </p:sp>
      <p:sp>
        <p:nvSpPr>
          <p:cNvPr id="9" name="TextBox 8">
            <a:extLst>
              <a:ext uri="{FF2B5EF4-FFF2-40B4-BE49-F238E27FC236}">
                <a16:creationId xmlns:a16="http://schemas.microsoft.com/office/drawing/2014/main" id="{82DCB79E-664A-43FF-A5FA-0D9244D08A69}"/>
              </a:ext>
            </a:extLst>
          </p:cNvPr>
          <p:cNvSpPr txBox="1"/>
          <p:nvPr/>
        </p:nvSpPr>
        <p:spPr>
          <a:xfrm>
            <a:off x="1757298" y="5412507"/>
            <a:ext cx="8875533" cy="1200329"/>
          </a:xfrm>
          <a:prstGeom prst="rect">
            <a:avLst/>
          </a:prstGeom>
          <a:noFill/>
        </p:spPr>
        <p:txBody>
          <a:bodyPr wrap="square">
            <a:spAutoFit/>
          </a:bodyPr>
          <a:lstStyle/>
          <a:p>
            <a:pPr marL="457200" marR="0" lvl="0" indent="-457200" fontAlgn="base">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10" name="TextBox 9">
            <a:extLst>
              <a:ext uri="{FF2B5EF4-FFF2-40B4-BE49-F238E27FC236}">
                <a16:creationId xmlns:a16="http://schemas.microsoft.com/office/drawing/2014/main" id="{545277F5-D514-4E8B-8938-F10423B2AE2E}"/>
              </a:ext>
            </a:extLst>
          </p:cNvPr>
          <p:cNvSpPr txBox="1"/>
          <p:nvPr/>
        </p:nvSpPr>
        <p:spPr>
          <a:xfrm>
            <a:off x="782009" y="1430104"/>
            <a:ext cx="1770184"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S input state</a:t>
            </a:r>
          </a:p>
        </p:txBody>
      </p:sp>
      <p:sp>
        <p:nvSpPr>
          <p:cNvPr id="11" name="TextBox 10">
            <a:extLst>
              <a:ext uri="{FF2B5EF4-FFF2-40B4-BE49-F238E27FC236}">
                <a16:creationId xmlns:a16="http://schemas.microsoft.com/office/drawing/2014/main" id="{7FE6D721-3600-4A5B-9569-FEF5481D695E}"/>
              </a:ext>
            </a:extLst>
          </p:cNvPr>
          <p:cNvSpPr txBox="1"/>
          <p:nvPr/>
        </p:nvSpPr>
        <p:spPr>
          <a:xfrm>
            <a:off x="9001602" y="1445493"/>
            <a:ext cx="1984638" cy="430887"/>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  (G) goal state</a:t>
            </a:r>
          </a:p>
        </p:txBody>
      </p:sp>
      <p:sp>
        <p:nvSpPr>
          <p:cNvPr id="12" name="TextBox 11">
            <a:extLst>
              <a:ext uri="{FF2B5EF4-FFF2-40B4-BE49-F238E27FC236}">
                <a16:creationId xmlns:a16="http://schemas.microsoft.com/office/drawing/2014/main" id="{361414F1-BE4C-4697-ACDE-2DC3B6150CFB}"/>
              </a:ext>
            </a:extLst>
          </p:cNvPr>
          <p:cNvSpPr txBox="1"/>
          <p:nvPr/>
        </p:nvSpPr>
        <p:spPr>
          <a:xfrm>
            <a:off x="5059013" y="2090642"/>
            <a:ext cx="1439007" cy="369332"/>
          </a:xfrm>
          <a:prstGeom prst="rect">
            <a:avLst/>
          </a:prstGeom>
          <a:noFill/>
        </p:spPr>
        <p:txBody>
          <a:bodyPr wrap="square">
            <a:spAutoFit/>
          </a:bodyPr>
          <a:lstStyle/>
          <a:p>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Not Solvable</a:t>
            </a:r>
            <a:endParaRPr lang="en-US" dirty="0"/>
          </a:p>
        </p:txBody>
      </p:sp>
      <p:sp>
        <p:nvSpPr>
          <p:cNvPr id="13" name="TextBox 12">
            <a:extLst>
              <a:ext uri="{FF2B5EF4-FFF2-40B4-BE49-F238E27FC236}">
                <a16:creationId xmlns:a16="http://schemas.microsoft.com/office/drawing/2014/main" id="{2664AD48-51E2-494F-849E-21F07A0D3EBF}"/>
              </a:ext>
            </a:extLst>
          </p:cNvPr>
          <p:cNvSpPr txBox="1"/>
          <p:nvPr/>
        </p:nvSpPr>
        <p:spPr>
          <a:xfrm>
            <a:off x="1322278" y="198998"/>
            <a:ext cx="9663962"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a:solidFill>
                  <a:srgbClr val="FF0000"/>
                </a:solidFill>
              </a:rPr>
              <a:t>Even(#Inversions) == Odd(blank row) implies that Even(7) == Odd(1) yields false == true leading to false. Thus S is not solvable state.</a:t>
            </a:r>
          </a:p>
        </p:txBody>
      </p:sp>
    </p:spTree>
    <p:extLst>
      <p:ext uri="{BB962C8B-B14F-4D97-AF65-F5344CB8AC3E}">
        <p14:creationId xmlns:p14="http://schemas.microsoft.com/office/powerpoint/2010/main" val="24240171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82C49F-84C9-4A58-8B0A-2F9CF7C897E6}"/>
              </a:ext>
            </a:extLst>
          </p:cNvPr>
          <p:cNvSpPr txBox="1"/>
          <p:nvPr/>
        </p:nvSpPr>
        <p:spPr>
          <a:xfrm>
            <a:off x="1676399" y="1409961"/>
            <a:ext cx="9132278" cy="4950651"/>
          </a:xfrm>
          <a:prstGeom prst="rect">
            <a:avLst/>
          </a:prstGeom>
          <a:noFill/>
        </p:spPr>
        <p:txBody>
          <a:bodyPr wrap="square">
            <a:spAutoFit/>
          </a:bodyPr>
          <a:lstStyle/>
          <a:p>
            <a:pPr marL="0" marR="0" fontAlgn="base">
              <a:lnSpc>
                <a:spcPct val="107000"/>
              </a:lnSpc>
              <a:spcBef>
                <a:spcPts val="0"/>
              </a:spcBef>
              <a:spcAft>
                <a:spcPts val="750"/>
              </a:spcAft>
            </a:pP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F</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a given grid of width N, </a:t>
            </a:r>
            <a:r>
              <a:rPr lang="en-US" sz="2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check whether </a:t>
            </a: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 N*N – 1 puzzle is solvable or not by following below simple rules : </a:t>
            </a:r>
            <a:b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spc="-1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then puzzle instance is solvable if number of inversions is even in the input state.</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r>
              <a:rPr lang="en-US" sz="24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solvable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if </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even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(second-last, fourth-last,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odd</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800100" lvl="2" indent="-342900" fontAlgn="base">
              <a:spcAft>
                <a:spcPts val="1200"/>
              </a:spcAft>
              <a:buSzPts val="1000"/>
              <a:buFont typeface="Wingdings" panose="05000000000000000000" pitchFamily="2" charset="2"/>
              <a:buChar char="q"/>
              <a:tabLst>
                <a:tab pos="9144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 </a:t>
            </a:r>
            <a:r>
              <a:rPr lang="en-US" sz="2400" i="1" dirty="0">
                <a:solidFill>
                  <a:schemeClr val="accent2">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blank is on an odd row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counting from the bottom (last, third-last, fifth-last, etc.) and </a:t>
            </a:r>
            <a:r>
              <a:rPr lang="en-US" sz="240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number of inversions is even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a:p>
            <a:pPr marL="457200" marR="0" lvl="0" indent="-457200" fontAlgn="base">
              <a:spcBef>
                <a:spcPts val="0"/>
              </a:spcBef>
              <a:spcAft>
                <a:spcPts val="1200"/>
              </a:spcAft>
              <a:buFont typeface="Arial" panose="020B0604020202020204" pitchFamily="34" charset="0"/>
              <a:buChar char="•"/>
              <a:tabLst>
                <a:tab pos="457200" algn="l"/>
              </a:tabLs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For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other cases</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 puzzle instance </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not solvable</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
        <p:nvSpPr>
          <p:cNvPr id="4" name="TextBox 3">
            <a:extLst>
              <a:ext uri="{FF2B5EF4-FFF2-40B4-BE49-F238E27FC236}">
                <a16:creationId xmlns:a16="http://schemas.microsoft.com/office/drawing/2014/main" id="{FC3CE445-72D0-4501-A5CC-1C27A9F64AA1}"/>
              </a:ext>
            </a:extLst>
          </p:cNvPr>
          <p:cNvSpPr txBox="1"/>
          <p:nvPr/>
        </p:nvSpPr>
        <p:spPr>
          <a:xfrm>
            <a:off x="1676399" y="497388"/>
            <a:ext cx="4419601" cy="584775"/>
          </a:xfrm>
          <a:prstGeom prst="rect">
            <a:avLst/>
          </a:prstGeom>
          <a:noFill/>
        </p:spPr>
        <p:txBody>
          <a:bodyPr wrap="square" rtlCol="0">
            <a:spAutoFit/>
          </a:bodyPr>
          <a:lstStyle/>
          <a:p>
            <a:r>
              <a:rPr lang="en-US" sz="3200" dirty="0"/>
              <a:t>Puzzle Solvability</a:t>
            </a:r>
          </a:p>
        </p:txBody>
      </p:sp>
    </p:spTree>
    <p:extLst>
      <p:ext uri="{BB962C8B-B14F-4D97-AF65-F5344CB8AC3E}">
        <p14:creationId xmlns:p14="http://schemas.microsoft.com/office/powerpoint/2010/main" val="13723097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37773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26DBA7-8293-407E-A1FC-8975DC6AEB1B}"/>
              </a:ext>
            </a:extLst>
          </p:cNvPr>
          <p:cNvSpPr/>
          <p:nvPr/>
        </p:nvSpPr>
        <p:spPr>
          <a:xfrm>
            <a:off x="1692166" y="769315"/>
            <a:ext cx="8691716" cy="4031873"/>
          </a:xfrm>
          <a:prstGeom prst="rect">
            <a:avLst/>
          </a:prstGeom>
        </p:spPr>
        <p:txBody>
          <a:bodyPr wrap="square">
            <a:spAutoFit/>
          </a:bodyPr>
          <a:lstStyle/>
          <a:p>
            <a:pPr>
              <a:spcAft>
                <a:spcPts val="1200"/>
              </a:spcAft>
            </a:pPr>
            <a:r>
              <a:rPr lang="en-US" sz="2400" dirty="0">
                <a:latin typeface="Times New Roman" panose="02020603050405020304" pitchFamily="18" charset="0"/>
                <a:cs typeface="Times New Roman" panose="02020603050405020304" pitchFamily="18" charset="0"/>
              </a:rPr>
              <a:t>The Missionaries and Cannibals problem is a classic AI puzzle that can be defined as follows: </a:t>
            </a:r>
          </a:p>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rPr>
              <a:t>Three missionaries and three cannibals are on one bank of a river. </a:t>
            </a:r>
          </a:p>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rPr>
              <a:t>Only one two-people boat (holding up to two people) is available to use to cross the river.</a:t>
            </a:r>
          </a:p>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rPr>
              <a:t>The missionaries will be eaten if the cannibals ever outnumber the missionaries on either of the river’s banks. </a:t>
            </a:r>
          </a:p>
          <a:p>
            <a:pPr marL="457200" indent="-457200">
              <a:spcAft>
                <a:spcPts val="1200"/>
              </a:spcAft>
              <a:buFont typeface="Arial" panose="020B0604020202020204" pitchFamily="34" charset="0"/>
              <a:buChar char="•"/>
            </a:pPr>
            <a:r>
              <a:rPr lang="en-US" sz="2400" dirty="0">
                <a:solidFill>
                  <a:srgbClr val="000000"/>
                </a:solidFill>
                <a:latin typeface="Times New Roman" panose="02020603050405020304" pitchFamily="18" charset="0"/>
              </a:rPr>
              <a:t>How can the boat be used to safely carry all the missionaries and cannibals across the river?</a:t>
            </a:r>
            <a:endParaRPr lang="en-US" sz="2400" dirty="0"/>
          </a:p>
        </p:txBody>
      </p:sp>
      <p:pic>
        <p:nvPicPr>
          <p:cNvPr id="9218" name="Picture 2" descr="http://www.aiai.ed.ac.uk/~gwickler/images/mc-init-state.png">
            <a:extLst>
              <a:ext uri="{FF2B5EF4-FFF2-40B4-BE49-F238E27FC236}">
                <a16:creationId xmlns:a16="http://schemas.microsoft.com/office/drawing/2014/main" id="{078F4977-89C9-48BA-BF59-D421AE92D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0607" y="4801188"/>
            <a:ext cx="3279227" cy="1899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086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69194" cy="1296527"/>
          </a:xfrm>
        </p:spPr>
        <p:txBody>
          <a:bodyPr>
            <a:normAutofit/>
          </a:bodyPr>
          <a:lstStyle/>
          <a:p>
            <a:r>
              <a:rPr lang="en-US" sz="3200" dirty="0">
                <a:latin typeface="+mn-lt"/>
              </a:rPr>
              <a:t>Example Problems –                        Missionaries and Cannibals</a:t>
            </a:r>
          </a:p>
        </p:txBody>
      </p:sp>
      <p:sp>
        <p:nvSpPr>
          <p:cNvPr id="4" name="TextBox 3"/>
          <p:cNvSpPr txBox="1"/>
          <p:nvPr/>
        </p:nvSpPr>
        <p:spPr>
          <a:xfrm>
            <a:off x="6096000" y="576085"/>
            <a:ext cx="5437632" cy="6186309"/>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States: </a:t>
            </a:r>
            <a:r>
              <a:rPr lang="en-US" sz="2400" dirty="0">
                <a:latin typeface="Times New Roman" panose="02020603050405020304" pitchFamily="18" charset="0"/>
                <a:cs typeface="Times New Roman" panose="02020603050405020304" pitchFamily="18" charset="0"/>
              </a:rPr>
              <a:t>number of missionaries, cannibals, and the boat near the river bank</a:t>
            </a:r>
          </a:p>
          <a:p>
            <a:endParaRPr lang="en-US"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Initial state: </a:t>
            </a:r>
            <a:r>
              <a:rPr lang="en-US" sz="2400" dirty="0">
                <a:latin typeface="Times New Roman" panose="02020603050405020304" pitchFamily="18" charset="0"/>
                <a:cs typeface="Times New Roman" panose="02020603050405020304" pitchFamily="18" charset="0"/>
              </a:rPr>
              <a:t>all objects near the river bank</a:t>
            </a:r>
          </a:p>
          <a:p>
            <a:endParaRPr lang="en-US"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Operators:  </a:t>
            </a:r>
            <a:r>
              <a:rPr lang="en-US" sz="2400" dirty="0">
                <a:latin typeface="Times New Roman" panose="02020603050405020304" pitchFamily="18" charset="0"/>
                <a:cs typeface="Times New Roman" panose="02020603050405020304" pitchFamily="18" charset="0"/>
              </a:rPr>
              <a:t>move the boat with m missionaries and c cannibals to the other side of the river</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no more cannibals than missionaries on   either river bank or in boat</a:t>
            </a:r>
          </a:p>
          <a:p>
            <a:pPr marL="341313" indent="-341313">
              <a:buFont typeface="Arial" pitchFamily="34" charset="0"/>
              <a:buChar char="•"/>
            </a:pPr>
            <a:r>
              <a:rPr lang="en-US" sz="2400" dirty="0">
                <a:latin typeface="Times New Roman" panose="02020603050405020304" pitchFamily="18" charset="0"/>
                <a:cs typeface="Times New Roman" panose="02020603050405020304" pitchFamily="18" charset="0"/>
              </a:rPr>
              <a:t>boat holds at most m occupants</a:t>
            </a:r>
          </a:p>
          <a:p>
            <a:endParaRPr lang="en-US" dirty="0">
              <a:latin typeface="Times New Roman" panose="02020603050405020304" pitchFamily="18" charset="0"/>
              <a:cs typeface="Times New Roman" panose="02020603050405020304" pitchFamily="18" charset="0"/>
            </a:endParaRPr>
          </a:p>
          <a:p>
            <a:endParaRPr lang="en-US" sz="2400" dirty="0">
              <a:solidFill>
                <a:srgbClr val="0000FF"/>
              </a:solidFill>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Goal:  </a:t>
            </a:r>
            <a:r>
              <a:rPr lang="en-US" sz="2400" dirty="0">
                <a:latin typeface="Times New Roman" panose="02020603050405020304" pitchFamily="18" charset="0"/>
                <a:cs typeface="Times New Roman" panose="02020603050405020304" pitchFamily="18" charset="0"/>
              </a:rPr>
              <a:t>all objects on the far river bank</a:t>
            </a:r>
          </a:p>
          <a:p>
            <a:endParaRPr lang="en-US" dirty="0">
              <a:latin typeface="Times New Roman" panose="02020603050405020304" pitchFamily="18" charset="0"/>
              <a:cs typeface="Times New Roman" panose="02020603050405020304" pitchFamily="18" charset="0"/>
            </a:endParaRPr>
          </a:p>
          <a:p>
            <a:r>
              <a:rPr lang="en-US" sz="2400" dirty="0">
                <a:solidFill>
                  <a:srgbClr val="0000FF"/>
                </a:solidFill>
                <a:latin typeface="Times New Roman" panose="02020603050405020304" pitchFamily="18" charset="0"/>
                <a:cs typeface="Times New Roman" panose="02020603050405020304" pitchFamily="18" charset="0"/>
              </a:rPr>
              <a:t>Path cost:  </a:t>
            </a:r>
            <a:r>
              <a:rPr lang="en-US" sz="2400" dirty="0">
                <a:latin typeface="Times New Roman" panose="02020603050405020304" pitchFamily="18" charset="0"/>
                <a:cs typeface="Times New Roman" panose="02020603050405020304" pitchFamily="18" charset="0"/>
              </a:rPr>
              <a:t>1 per river crossing</a:t>
            </a:r>
          </a:p>
          <a:p>
            <a:endParaRPr lang="en-US" dirty="0"/>
          </a:p>
          <a:p>
            <a:r>
              <a:rPr lang="en-US" dirty="0">
                <a:hlinkClick r:id="rId2"/>
              </a:rPr>
              <a:t>Missionaries and cannibals applet</a:t>
            </a:r>
            <a:endParaRPr lang="en-US" dirty="0"/>
          </a:p>
        </p:txBody>
      </p:sp>
      <p:pic>
        <p:nvPicPr>
          <p:cNvPr id="7170" name="Picture 2"/>
          <p:cNvPicPr>
            <a:picLocks noChangeAspect="1" noChangeArrowheads="1"/>
          </p:cNvPicPr>
          <p:nvPr/>
        </p:nvPicPr>
        <p:blipFill>
          <a:blip r:embed="rId3" cstate="print"/>
          <a:srcRect/>
          <a:stretch>
            <a:fillRect/>
          </a:stretch>
        </p:blipFill>
        <p:spPr bwMode="auto">
          <a:xfrm>
            <a:off x="958645" y="1981200"/>
            <a:ext cx="4395020" cy="4364710"/>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AAB7F13-DA66-47A5-B6A3-E4A778EBCB41}"/>
                  </a:ext>
                </a:extLst>
              </p:cNvPr>
              <p:cNvSpPr txBox="1"/>
              <p:nvPr/>
            </p:nvSpPr>
            <p:spPr>
              <a:xfrm>
                <a:off x="6577780" y="4611329"/>
                <a:ext cx="36379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( 0 </a:t>
                </a:r>
                <a14:m>
                  <m:oMath xmlns:m="http://schemas.openxmlformats.org/officeDocument/2006/math">
                    <m:r>
                      <a:rPr lang="en-US" i="1">
                        <a:latin typeface="Cambria Math" panose="02040503050406030204" pitchFamily="18" charset="0"/>
                        <a:ea typeface="Cambria Math" panose="02040503050406030204" pitchFamily="18" charset="0"/>
                      </a:rPr>
                      <m:t>≤ </m:t>
                    </m:r>
                  </m:oMath>
                </a14:m>
                <a:r>
                  <a:rPr lang="en-US" dirty="0"/>
                  <a:t>c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m </a:t>
                </a:r>
                <a14:m>
                  <m:oMath xmlns:m="http://schemas.openxmlformats.org/officeDocument/2006/math">
                    <m:r>
                      <a:rPr lang="en-US" i="1">
                        <a:latin typeface="Cambria Math" panose="02040503050406030204" pitchFamily="18" charset="0"/>
                        <a:ea typeface="Cambria Math" panose="02040503050406030204" pitchFamily="18" charset="0"/>
                      </a:rPr>
                      <m:t>≤</m:t>
                    </m:r>
                  </m:oMath>
                </a14:m>
                <a:r>
                  <a:rPr lang="en-US" dirty="0"/>
                  <a:t> 3; &amp;&amp; 0 &lt; c + m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2)? </a:t>
                </a:r>
              </a:p>
            </p:txBody>
          </p:sp>
        </mc:Choice>
        <mc:Fallback xmlns="">
          <p:sp>
            <p:nvSpPr>
              <p:cNvPr id="3" name="TextBox 2">
                <a:extLst>
                  <a:ext uri="{FF2B5EF4-FFF2-40B4-BE49-F238E27FC236}">
                    <a16:creationId xmlns:a16="http://schemas.microsoft.com/office/drawing/2014/main" id="{9AAB7F13-DA66-47A5-B6A3-E4A778EBCB41}"/>
                  </a:ext>
                </a:extLst>
              </p:cNvPr>
              <p:cNvSpPr txBox="1">
                <a:spLocks noRot="1" noChangeAspect="1" noMove="1" noResize="1" noEditPoints="1" noAdjustHandles="1" noChangeArrowheads="1" noChangeShapeType="1" noTextEdit="1"/>
              </p:cNvSpPr>
              <p:nvPr/>
            </p:nvSpPr>
            <p:spPr>
              <a:xfrm>
                <a:off x="6577780" y="4611329"/>
                <a:ext cx="3637936" cy="369332"/>
              </a:xfrm>
              <a:prstGeom prst="rect">
                <a:avLst/>
              </a:prstGeom>
              <a:blipFill>
                <a:blip r:embed="rId4"/>
                <a:stretch>
                  <a:fillRect l="-1169" t="-6349" b="-22222"/>
                </a:stretch>
              </a:blipFill>
            </p:spPr>
            <p:txBody>
              <a:bodyPr/>
              <a:lstStyle/>
              <a:p>
                <a:r>
                  <a:rPr lang="en-US">
                    <a:noFill/>
                  </a:rPr>
                  <a:t> </a:t>
                </a:r>
              </a:p>
            </p:txBody>
          </p:sp>
        </mc:Fallback>
      </mc:AlternateContent>
    </p:spTree>
    <p:extLst>
      <p:ext uri="{BB962C8B-B14F-4D97-AF65-F5344CB8AC3E}">
        <p14:creationId xmlns:p14="http://schemas.microsoft.com/office/powerpoint/2010/main" val="40800013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aiai.ed.ac.uk/~gwickler/images/mc-search-space.png">
            <a:extLst>
              <a:ext uri="{FF2B5EF4-FFF2-40B4-BE49-F238E27FC236}">
                <a16:creationId xmlns:a16="http://schemas.microsoft.com/office/drawing/2014/main" id="{06D27054-6820-46AC-8C90-731CD13F1B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46514" y="943429"/>
            <a:ext cx="9011630" cy="5506139"/>
          </a:xfrm>
          <a:prstGeom prst="rect">
            <a:avLst/>
          </a:prstGeom>
          <a:noFill/>
          <a:ln>
            <a:noFill/>
          </a:ln>
        </p:spPr>
      </p:pic>
      <p:sp>
        <p:nvSpPr>
          <p:cNvPr id="3" name="Rectangle 2">
            <a:extLst>
              <a:ext uri="{FF2B5EF4-FFF2-40B4-BE49-F238E27FC236}">
                <a16:creationId xmlns:a16="http://schemas.microsoft.com/office/drawing/2014/main" id="{A47718D6-A6B4-4A1B-BABB-2023509E67AC}"/>
              </a:ext>
            </a:extLst>
          </p:cNvPr>
          <p:cNvSpPr/>
          <p:nvPr/>
        </p:nvSpPr>
        <p:spPr>
          <a:xfrm>
            <a:off x="1508506" y="5545239"/>
            <a:ext cx="1954381" cy="369332"/>
          </a:xfrm>
          <a:prstGeom prst="rect">
            <a:avLst/>
          </a:prstGeom>
        </p:spPr>
        <p:txBody>
          <a:bodyPr wrap="none">
            <a:spAutoFit/>
          </a:bodyPr>
          <a:lstStyle/>
          <a:p>
            <a:r>
              <a:rPr lang="en-US" dirty="0">
                <a:latin typeface="Times New Roman" panose="02020603050405020304" pitchFamily="18" charset="0"/>
                <a:hlinkClick r:id="rId3"/>
              </a:rPr>
              <a:t>breadth first search</a:t>
            </a:r>
            <a:endParaRPr lang="en-US" dirty="0"/>
          </a:p>
        </p:txBody>
      </p:sp>
      <p:sp>
        <p:nvSpPr>
          <p:cNvPr id="4" name="Rectangle 3">
            <a:extLst>
              <a:ext uri="{FF2B5EF4-FFF2-40B4-BE49-F238E27FC236}">
                <a16:creationId xmlns:a16="http://schemas.microsoft.com/office/drawing/2014/main" id="{A5AE6B2B-E66E-446B-A3B3-A75251F92E77}"/>
              </a:ext>
            </a:extLst>
          </p:cNvPr>
          <p:cNvSpPr/>
          <p:nvPr/>
        </p:nvSpPr>
        <p:spPr>
          <a:xfrm>
            <a:off x="1272024" y="316311"/>
            <a:ext cx="3845925" cy="461665"/>
          </a:xfrm>
          <a:prstGeom prst="rect">
            <a:avLst/>
          </a:prstGeom>
        </p:spPr>
        <p:txBody>
          <a:bodyPr wrap="none">
            <a:spAutoFit/>
          </a:bodyPr>
          <a:lstStyle/>
          <a:p>
            <a:r>
              <a:rPr lang="en-US" sz="2400" dirty="0">
                <a:solidFill>
                  <a:srgbClr val="000000"/>
                </a:solidFill>
                <a:latin typeface="Times New Roman" panose="02020603050405020304" pitchFamily="18" charset="0"/>
              </a:rPr>
              <a:t>The complete search space is </a:t>
            </a:r>
            <a:endParaRPr lang="en-US" sz="2400" dirty="0"/>
          </a:p>
        </p:txBody>
      </p:sp>
      <p:sp>
        <p:nvSpPr>
          <p:cNvPr id="5" name="TextBox 4">
            <a:extLst>
              <a:ext uri="{FF2B5EF4-FFF2-40B4-BE49-F238E27FC236}">
                <a16:creationId xmlns:a16="http://schemas.microsoft.com/office/drawing/2014/main" id="{EE119A0B-79A3-43D6-9FB4-379A1EE5A0A4}"/>
              </a:ext>
            </a:extLst>
          </p:cNvPr>
          <p:cNvSpPr txBox="1"/>
          <p:nvPr/>
        </p:nvSpPr>
        <p:spPr>
          <a:xfrm>
            <a:off x="914400" y="4473677"/>
            <a:ext cx="1954381" cy="646331"/>
          </a:xfrm>
          <a:prstGeom prst="rect">
            <a:avLst/>
          </a:prstGeom>
          <a:noFill/>
        </p:spPr>
        <p:txBody>
          <a:bodyPr wrap="square" rtlCol="0">
            <a:spAutoFit/>
          </a:bodyPr>
          <a:lstStyle/>
          <a:p>
            <a:r>
              <a:rPr lang="en-US" dirty="0"/>
              <a:t>Cannibal</a:t>
            </a:r>
          </a:p>
          <a:p>
            <a:r>
              <a:rPr lang="en-US" dirty="0"/>
              <a:t>Missionary </a:t>
            </a:r>
          </a:p>
        </p:txBody>
      </p:sp>
      <p:sp>
        <p:nvSpPr>
          <p:cNvPr id="6" name="Oval 5">
            <a:extLst>
              <a:ext uri="{FF2B5EF4-FFF2-40B4-BE49-F238E27FC236}">
                <a16:creationId xmlns:a16="http://schemas.microsoft.com/office/drawing/2014/main" id="{E19C79B0-A35B-4122-84E1-8526F54CCDAB}"/>
              </a:ext>
            </a:extLst>
          </p:cNvPr>
          <p:cNvSpPr/>
          <p:nvPr/>
        </p:nvSpPr>
        <p:spPr>
          <a:xfrm>
            <a:off x="2046514" y="4601497"/>
            <a:ext cx="146080" cy="14748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9F53022-33BB-463C-8C3B-2E5FC3B8D661}"/>
              </a:ext>
            </a:extLst>
          </p:cNvPr>
          <p:cNvSpPr/>
          <p:nvPr/>
        </p:nvSpPr>
        <p:spPr>
          <a:xfrm>
            <a:off x="2192594" y="4843009"/>
            <a:ext cx="146080" cy="163758"/>
          </a:xfrm>
          <a:prstGeom prst="triangl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6674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B3C53-AA31-4238-8F4D-6B9052DB2303}"/>
              </a:ext>
            </a:extLst>
          </p:cNvPr>
          <p:cNvSpPr/>
          <p:nvPr/>
        </p:nvSpPr>
        <p:spPr>
          <a:xfrm>
            <a:off x="1278965" y="1266730"/>
            <a:ext cx="9467924" cy="4555093"/>
          </a:xfrm>
          <a:prstGeom prst="rect">
            <a:avLst/>
          </a:prstGeom>
        </p:spPr>
        <p:txBody>
          <a:bodyPr wrap="square">
            <a:spAutoFit/>
          </a:bodyPr>
          <a:lstStyle/>
          <a:p>
            <a:r>
              <a:rPr lang="en-US" sz="2800" b="1" dirty="0">
                <a:solidFill>
                  <a:srgbClr val="FF00FF"/>
                </a:solidFill>
                <a:latin typeface="Times New Roman" panose="02020603050405020304" pitchFamily="18" charset="0"/>
                <a:cs typeface="Times New Roman" panose="02020603050405020304" pitchFamily="18" charset="0"/>
              </a:rPr>
              <a:t>Solution:-</a:t>
            </a:r>
            <a:endParaRPr lang="en-US" sz="2800" dirty="0">
              <a:solidFill>
                <a:srgbClr val="222222"/>
              </a:solidFill>
              <a:latin typeface="Times New Roman" panose="02020603050405020304" pitchFamily="18" charset="0"/>
              <a:cs typeface="Times New Roman" panose="02020603050405020304" pitchFamily="18" charset="0"/>
            </a:endParaRPr>
          </a:p>
          <a:p>
            <a:pPr>
              <a:spcAft>
                <a:spcPts val="1200"/>
              </a:spcAft>
            </a:pPr>
            <a:r>
              <a:rPr lang="en-US" sz="2400" dirty="0">
                <a:solidFill>
                  <a:srgbClr val="222222"/>
                </a:solidFill>
                <a:latin typeface="Times New Roman" panose="02020603050405020304" pitchFamily="18" charset="0"/>
                <a:cs typeface="Times New Roman" panose="02020603050405020304" pitchFamily="18" charset="0"/>
              </a:rPr>
              <a:t>The</a:t>
            </a:r>
            <a:r>
              <a:rPr lang="en-US" sz="2400" i="1" dirty="0">
                <a:solidFill>
                  <a:srgbClr val="0000FF"/>
                </a:solidFill>
                <a:latin typeface="Times New Roman" panose="02020603050405020304" pitchFamily="18" charset="0"/>
                <a:cs typeface="Times New Roman" panose="02020603050405020304" pitchFamily="18" charset="0"/>
              </a:rPr>
              <a:t> state </a:t>
            </a:r>
            <a:r>
              <a:rPr lang="en-US" sz="2400" dirty="0">
                <a:solidFill>
                  <a:srgbClr val="222222"/>
                </a:solidFill>
                <a:latin typeface="Times New Roman" panose="02020603050405020304" pitchFamily="18" charset="0"/>
                <a:cs typeface="Times New Roman" panose="02020603050405020304" pitchFamily="18" charset="0"/>
              </a:rPr>
              <a:t>of this problem can be defined as</a:t>
            </a:r>
          </a:p>
          <a:p>
            <a:pPr>
              <a:spcAft>
                <a:spcPts val="1200"/>
              </a:spcAft>
            </a:pPr>
            <a:r>
              <a:rPr lang="en-US" sz="2400" dirty="0">
                <a:solidFill>
                  <a:srgbClr val="222222"/>
                </a:solidFill>
                <a:latin typeface="Times New Roman" panose="02020603050405020304" pitchFamily="18" charset="0"/>
                <a:cs typeface="Times New Roman" panose="02020603050405020304" pitchFamily="18" charset="0"/>
              </a:rPr>
              <a:t>	{(m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 | 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 0, 1, 2, 3, and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 = 0, 1, 2, 3} where </a:t>
            </a:r>
          </a:p>
          <a:p>
            <a:pPr>
              <a:spcAft>
                <a:spcPts val="1200"/>
              </a:spcAft>
            </a:pPr>
            <a:r>
              <a:rPr lang="en-US" sz="2400" dirty="0">
                <a:solidFill>
                  <a:srgbClr val="222222"/>
                </a:solidFill>
                <a:latin typeface="Times New Roman" panose="02020603050405020304" pitchFamily="18" charset="0"/>
                <a:cs typeface="Times New Roman" panose="02020603050405020304" pitchFamily="18" charset="0"/>
              </a:rPr>
              <a:t>	 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represents the number of missionaries on one side of a river, and</a:t>
            </a:r>
          </a:p>
          <a:p>
            <a:pPr>
              <a:spcBef>
                <a:spcPts val="1200"/>
              </a:spcBef>
              <a:spcAft>
                <a:spcPts val="1200"/>
              </a:spcAft>
            </a:pP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 represents the number of cannibals on the same side of the river. </a:t>
            </a:r>
          </a:p>
          <a:p>
            <a:pPr>
              <a:spcAft>
                <a:spcPts val="1200"/>
              </a:spcAft>
            </a:pPr>
            <a:r>
              <a:rPr lang="en-US" sz="2400" dirty="0">
                <a:solidFill>
                  <a:srgbClr val="222222"/>
                </a:solidFill>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initial state </a:t>
            </a:r>
            <a:r>
              <a:rPr lang="en-US" sz="2400" dirty="0">
                <a:solidFill>
                  <a:srgbClr val="222222"/>
                </a:solidFill>
                <a:latin typeface="Times New Roman" panose="02020603050405020304" pitchFamily="18" charset="0"/>
                <a:cs typeface="Times New Roman" panose="02020603050405020304" pitchFamily="18" charset="0"/>
              </a:rPr>
              <a:t>is (3, 3) at bank 1; and (0, 0) at bank 2.</a:t>
            </a:r>
          </a:p>
          <a:p>
            <a:pPr lvl="2">
              <a:spcAft>
                <a:spcPts val="1200"/>
              </a:spcAft>
            </a:pPr>
            <a:r>
              <a:rPr lang="en-US" sz="2400" dirty="0">
                <a:solidFill>
                  <a:srgbClr val="222222"/>
                </a:solidFill>
                <a:latin typeface="Times New Roman" panose="02020603050405020304" pitchFamily="18" charset="0"/>
                <a:cs typeface="Times New Roman" panose="02020603050405020304" pitchFamily="18" charset="0"/>
              </a:rPr>
              <a:t>It means that three missionaries and three cannibals are on one side (Bank 1) of a river, and  ( 0, 0) on another side (bank 2) of the river. </a:t>
            </a:r>
          </a:p>
          <a:p>
            <a:pPr>
              <a:spcAft>
                <a:spcPts val="1200"/>
              </a:spcAft>
            </a:pPr>
            <a:r>
              <a:rPr lang="en-US" sz="2400" dirty="0">
                <a:solidFill>
                  <a:srgbClr val="222222"/>
                </a:solidFill>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goal state </a:t>
            </a:r>
            <a:r>
              <a:rPr lang="en-US" sz="2400" dirty="0">
                <a:solidFill>
                  <a:srgbClr val="222222"/>
                </a:solidFill>
                <a:latin typeface="Times New Roman" panose="02020603050405020304" pitchFamily="18" charset="0"/>
                <a:cs typeface="Times New Roman" panose="02020603050405020304" pitchFamily="18" charset="0"/>
              </a:rPr>
              <a:t>is to get (3,3) at bank 2 and (0,0) at bank 1.</a:t>
            </a:r>
          </a:p>
        </p:txBody>
      </p:sp>
    </p:spTree>
    <p:extLst>
      <p:ext uri="{BB962C8B-B14F-4D97-AF65-F5344CB8AC3E}">
        <p14:creationId xmlns:p14="http://schemas.microsoft.com/office/powerpoint/2010/main" val="235464397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9B3C53-AA31-4238-8F4D-6B9052DB2303}"/>
              </a:ext>
            </a:extLst>
          </p:cNvPr>
          <p:cNvSpPr/>
          <p:nvPr/>
        </p:nvSpPr>
        <p:spPr>
          <a:xfrm>
            <a:off x="1150968" y="789816"/>
            <a:ext cx="9163071" cy="5278368"/>
          </a:xfrm>
          <a:prstGeom prst="rect">
            <a:avLst/>
          </a:prstGeom>
        </p:spPr>
        <p:txBody>
          <a:bodyPr wrap="square">
            <a:spAutoFit/>
          </a:bodyPr>
          <a:lstStyle/>
          <a:p>
            <a:pPr>
              <a:spcAft>
                <a:spcPts val="600"/>
              </a:spcAft>
            </a:pPr>
            <a:r>
              <a:rPr lang="en-US" sz="2800" dirty="0">
                <a:solidFill>
                  <a:srgbClr val="FF00FF"/>
                </a:solidFill>
                <a:latin typeface="Times New Roman" panose="02020603050405020304" pitchFamily="18" charset="0"/>
                <a:cs typeface="Times New Roman" panose="02020603050405020304" pitchFamily="18" charset="0"/>
              </a:rPr>
              <a:t>Solution:-</a:t>
            </a:r>
            <a:endParaRPr lang="en-US" sz="2800" dirty="0">
              <a:solidFill>
                <a:srgbClr val="222222"/>
              </a:solidFill>
              <a:latin typeface="Times New Roman" panose="02020603050405020304" pitchFamily="18" charset="0"/>
              <a:cs typeface="Times New Roman" panose="02020603050405020304" pitchFamily="18" charset="0"/>
            </a:endParaRPr>
          </a:p>
          <a:p>
            <a:pPr>
              <a:spcAft>
                <a:spcPts val="600"/>
              </a:spcAft>
            </a:pPr>
            <a:r>
              <a:rPr lang="en-US" sz="2400" dirty="0">
                <a:solidFill>
                  <a:srgbClr val="222222"/>
                </a:solidFill>
                <a:latin typeface="Times New Roman" panose="02020603050405020304" pitchFamily="18" charset="0"/>
                <a:cs typeface="Times New Roman" panose="02020603050405020304" pitchFamily="18" charset="0"/>
              </a:rPr>
              <a:t>…</a:t>
            </a:r>
          </a:p>
          <a:p>
            <a:pPr>
              <a:spcAft>
                <a:spcPts val="600"/>
              </a:spcAft>
            </a:pPr>
            <a:endParaRPr lang="en-US" sz="2400" dirty="0">
              <a:solidFill>
                <a:srgbClr val="222222"/>
              </a:solidFill>
              <a:latin typeface="Times New Roman" panose="02020603050405020304" pitchFamily="18" charset="0"/>
              <a:cs typeface="Times New Roman" panose="02020603050405020304" pitchFamily="18" charset="0"/>
            </a:endParaRPr>
          </a:p>
          <a:p>
            <a:pPr>
              <a:spcAft>
                <a:spcPts val="600"/>
              </a:spcAft>
            </a:pPr>
            <a:r>
              <a:rPr lang="en-US" sz="2400" dirty="0">
                <a:solidFill>
                  <a:srgbClr val="222222"/>
                </a:solidFill>
                <a:latin typeface="Times New Roman" panose="02020603050405020304" pitchFamily="18" charset="0"/>
                <a:cs typeface="Times New Roman" panose="02020603050405020304" pitchFamily="18" charset="0"/>
              </a:rPr>
              <a:t>To solve this problem, we will make the following assumptions:</a:t>
            </a:r>
          </a:p>
          <a:p>
            <a:pPr marL="971550" lvl="1" indent="-514350">
              <a:spcAft>
                <a:spcPts val="600"/>
              </a:spcAft>
              <a:buAutoNum type="arabicPeriod"/>
            </a:pPr>
            <a:r>
              <a:rPr lang="en-US" sz="2400" dirty="0">
                <a:solidFill>
                  <a:srgbClr val="222222"/>
                </a:solidFill>
                <a:latin typeface="Times New Roman" panose="02020603050405020304" pitchFamily="18" charset="0"/>
                <a:cs typeface="Times New Roman" panose="02020603050405020304" pitchFamily="18" charset="0"/>
              </a:rPr>
              <a:t>Number of cannibals should lesser than the missionaries on either side.</a:t>
            </a:r>
          </a:p>
          <a:p>
            <a:pPr lvl="1">
              <a:spcAft>
                <a:spcPts val="600"/>
              </a:spcAft>
            </a:pPr>
            <a:r>
              <a:rPr lang="en-US" sz="2400" dirty="0">
                <a:solidFill>
                  <a:srgbClr val="222222"/>
                </a:solidFill>
                <a:latin typeface="Times New Roman" panose="02020603050405020304" pitchFamily="18" charset="0"/>
                <a:cs typeface="Times New Roman" panose="02020603050405020304" pitchFamily="18" charset="0"/>
              </a:rPr>
              <a:t>2.   Only one boat is available to travel.</a:t>
            </a:r>
          </a:p>
          <a:p>
            <a:pPr lvl="1">
              <a:spcAft>
                <a:spcPts val="600"/>
              </a:spcAft>
            </a:pPr>
            <a:r>
              <a:rPr lang="en-US" sz="2400" dirty="0">
                <a:solidFill>
                  <a:srgbClr val="222222"/>
                </a:solidFill>
                <a:latin typeface="Times New Roman" panose="02020603050405020304" pitchFamily="18" charset="0"/>
                <a:cs typeface="Times New Roman" panose="02020603050405020304" pitchFamily="18" charset="0"/>
              </a:rPr>
              <a:t>3.   Only one or maximum of two people can go in the boat at a time.</a:t>
            </a:r>
          </a:p>
          <a:p>
            <a:pPr lvl="1">
              <a:spcAft>
                <a:spcPts val="600"/>
              </a:spcAft>
            </a:pPr>
            <a:r>
              <a:rPr lang="en-US" sz="2400" dirty="0">
                <a:solidFill>
                  <a:srgbClr val="222222"/>
                </a:solidFill>
                <a:latin typeface="Times New Roman" panose="02020603050405020304" pitchFamily="18" charset="0"/>
                <a:cs typeface="Times New Roman" panose="02020603050405020304" pitchFamily="18" charset="0"/>
              </a:rPr>
              <a:t>4.   All the six have to cross the river from bank.</a:t>
            </a:r>
          </a:p>
          <a:p>
            <a:pPr marL="914400" lvl="1" indent="-457200">
              <a:spcAft>
                <a:spcPts val="600"/>
              </a:spcAft>
              <a:buAutoNum type="arabicPeriod" startAt="5"/>
            </a:pPr>
            <a:r>
              <a:rPr lang="en-US" sz="2400" dirty="0">
                <a:solidFill>
                  <a:srgbClr val="222222"/>
                </a:solidFill>
                <a:latin typeface="Times New Roman" panose="02020603050405020304" pitchFamily="18" charset="0"/>
                <a:cs typeface="Times New Roman" panose="02020603050405020304" pitchFamily="18" charset="0"/>
              </a:rPr>
              <a:t>There is no restriction on the number of trips that can be made to reach of the goal.</a:t>
            </a:r>
          </a:p>
          <a:p>
            <a:pPr lvl="1">
              <a:spcAft>
                <a:spcPts val="600"/>
              </a:spcAft>
            </a:pPr>
            <a:r>
              <a:rPr lang="en-US" sz="2400" dirty="0">
                <a:solidFill>
                  <a:srgbClr val="222222"/>
                </a:solidFill>
                <a:latin typeface="Times New Roman" panose="02020603050405020304" pitchFamily="18" charset="0"/>
                <a:cs typeface="Times New Roman" panose="02020603050405020304" pitchFamily="18" charset="0"/>
              </a:rPr>
              <a:t>6.   Both the missionaries and cannibals can row the boat.</a:t>
            </a:r>
            <a:endParaRPr lang="en-US" sz="2400" i="0" dirty="0">
              <a:solidFill>
                <a:srgbClr val="222222"/>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55819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CF4CEE7F-79CC-49DB-81B2-BE6288FFFB0E}"/>
                  </a:ext>
                </a:extLst>
              </p:cNvPr>
              <p:cNvGraphicFramePr>
                <a:graphicFrameLocks noGrp="1"/>
              </p:cNvGraphicFramePr>
              <p:nvPr>
                <p:extLst>
                  <p:ext uri="{D42A27DB-BD31-4B8C-83A1-F6EECF244321}">
                    <p14:modId xmlns:p14="http://schemas.microsoft.com/office/powerpoint/2010/main" val="3551376617"/>
                  </p:ext>
                </p:extLst>
              </p:nvPr>
            </p:nvGraphicFramePr>
            <p:xfrm>
              <a:off x="1213945" y="1218386"/>
              <a:ext cx="9952493" cy="4937760"/>
            </p:xfrm>
            <a:graphic>
              <a:graphicData uri="http://schemas.openxmlformats.org/drawingml/2006/table">
                <a:tbl>
                  <a:tblPr firstRow="1" bandRow="1">
                    <a:tableStyleId>{5C22544A-7EE6-4342-B048-85BDC9FD1C3A}</a:tableStyleId>
                  </a:tblPr>
                  <a:tblGrid>
                    <a:gridCol w="1428742">
                      <a:extLst>
                        <a:ext uri="{9D8B030D-6E8A-4147-A177-3AD203B41FA5}">
                          <a16:colId xmlns:a16="http://schemas.microsoft.com/office/drawing/2014/main" val="3459188839"/>
                        </a:ext>
                      </a:extLst>
                    </a:gridCol>
                    <a:gridCol w="8523751">
                      <a:extLst>
                        <a:ext uri="{9D8B030D-6E8A-4147-A177-3AD203B41FA5}">
                          <a16:colId xmlns:a16="http://schemas.microsoft.com/office/drawing/2014/main" val="2206731953"/>
                        </a:ext>
                      </a:extLst>
                    </a:gridCol>
                  </a:tblGrid>
                  <a:tr h="379204">
                    <a:tc>
                      <a:txBody>
                        <a:bodyPr/>
                        <a:lstStyle/>
                        <a:p>
                          <a:r>
                            <a:rPr lang="en-US" sz="2400" dirty="0">
                              <a:solidFill>
                                <a:schemeClr val="tx1"/>
                              </a:solidFill>
                              <a:latin typeface="Times New Roman" panose="02020603050405020304" pitchFamily="18" charset="0"/>
                              <a:cs typeface="Times New Roman" panose="02020603050405020304" pitchFamily="18" charset="0"/>
                            </a:rPr>
                            <a:t>Rule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Production Rule and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281142"/>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Two missionaries can go only when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2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c</a:t>
                          </a:r>
                          <a:r>
                            <a:rPr lang="en-US" sz="2400" baseline="-25000" dirty="0">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or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-2 = 0 in one bank </a:t>
                          </a:r>
                          <a:r>
                            <a:rPr lang="en-US" sz="2400" dirty="0">
                              <a:solidFill>
                                <a:srgbClr val="0000FF"/>
                              </a:solidFill>
                              <a:latin typeface="Times New Roman" panose="02020603050405020304" pitchFamily="18" charset="0"/>
                              <a:cs typeface="Times New Roman" panose="02020603050405020304" pitchFamily="18" charset="0"/>
                            </a:rPr>
                            <a:t>and</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+ 2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smtClean="0">
                                  <a:solidFill>
                                    <a:srgbClr val="222222"/>
                                  </a:solidFill>
                                  <a:latin typeface="Times New Roman" panose="02020603050405020304" pitchFamily="18" charset="0"/>
                                  <a:cs typeface="Times New Roman" panose="02020603050405020304" pitchFamily="18" charset="0"/>
                                </a:rPr>
                                <m:t>c</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j</m:t>
                              </m:r>
                              <m:r>
                                <a:rPr lang="en-US" sz="2400" b="0" i="0" baseline="-25000" dirty="0" smtClean="0">
                                  <a:solidFill>
                                    <a:srgbClr val="222222"/>
                                  </a:solidFill>
                                  <a:latin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in</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the</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other</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bank</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i="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5218463"/>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Two cannibals can cross the river only when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 2 </a:t>
                          </a:r>
                          <a14:m>
                            <m:oMath xmlns:m="http://schemas.openxmlformats.org/officeDocument/2006/math">
                              <m:r>
                                <a:rPr lang="en-US" sz="24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or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0 in one bank and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+ 2 </a:t>
                          </a:r>
                          <a14:m>
                            <m:oMath xmlns:m="http://schemas.openxmlformats.org/officeDocument/2006/math">
                              <m:r>
                                <a:rPr lang="en-US" sz="24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smtClean="0">
                                  <a:solidFill>
                                    <a:srgbClr val="222222"/>
                                  </a:solidFill>
                                  <a:latin typeface="Times New Roman" panose="02020603050405020304" pitchFamily="18" charset="0"/>
                                  <a:cs typeface="Times New Roman" panose="02020603050405020304" pitchFamily="18" charset="0"/>
                                </a:rPr>
                                <m:t>m</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i</m:t>
                              </m:r>
                              <m:r>
                                <a:rPr lang="en-US" sz="2400" b="0" i="0" baseline="-25000" dirty="0" smtClean="0">
                                  <a:solidFill>
                                    <a:srgbClr val="222222"/>
                                  </a:solidFill>
                                  <a:latin typeface="Cambria Math" panose="02040503050406030204" pitchFamily="18" charset="0"/>
                                  <a:cs typeface="Times New Roman" panose="02020603050405020304" pitchFamily="18" charset="0"/>
                                </a:rPr>
                                <m:t> </m:t>
                              </m:r>
                              <m:r>
                                <m:rPr>
                                  <m:sty m:val="p"/>
                                </m:rPr>
                                <a:rPr lang="en-US"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or</m:t>
                              </m:r>
                              <m:r>
                                <a:rPr lang="en-US"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2400" dirty="0" smtClean="0">
                                  <a:solidFill>
                                    <a:srgbClr val="222222"/>
                                  </a:solidFill>
                                  <a:latin typeface="Times New Roman" panose="02020603050405020304" pitchFamily="18" charset="0"/>
                                  <a:cs typeface="Times New Roman" panose="02020603050405020304" pitchFamily="18" charset="0"/>
                                </a:rPr>
                                <m:t>m</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i</m:t>
                              </m:r>
                              <m:r>
                                <a:rPr lang="en-US"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in</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the</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other</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bank</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en-US" sz="2400" i="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4028098"/>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One missionary</a:t>
                          </a:r>
                          <a:r>
                            <a:rPr lang="en-US" sz="2400" baseline="0" dirty="0">
                              <a:solidFill>
                                <a:schemeClr val="tx1"/>
                              </a:solidFill>
                              <a:latin typeface="Times New Roman" panose="02020603050405020304" pitchFamily="18" charset="0"/>
                              <a:cs typeface="Times New Roman" panose="02020603050405020304" pitchFamily="18" charset="0"/>
                            </a:rPr>
                            <a:t> and one cannibal </a:t>
                          </a:r>
                          <a:r>
                            <a:rPr lang="en-US" sz="2400" dirty="0">
                              <a:solidFill>
                                <a:schemeClr val="tx1"/>
                              </a:solidFill>
                              <a:latin typeface="Times New Roman" panose="02020603050405020304" pitchFamily="18" charset="0"/>
                              <a:cs typeface="Times New Roman" panose="02020603050405020304" pitchFamily="18" charset="0"/>
                            </a:rPr>
                            <a:t>can go in a boat only when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1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c</a:t>
                          </a:r>
                          <a:r>
                            <a:rPr lang="en-US" sz="2400" baseline="-25000" dirty="0">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-1 or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0 in one bank and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+ 1</a:t>
                          </a:r>
                          <a:r>
                            <a:rPr lang="en-US" sz="2400" baseline="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smtClean="0">
                                  <a:solidFill>
                                    <a:srgbClr val="222222"/>
                                  </a:solidFill>
                                  <a:latin typeface="Times New Roman" panose="02020603050405020304" pitchFamily="18" charset="0"/>
                                  <a:cs typeface="Times New Roman" panose="02020603050405020304" pitchFamily="18" charset="0"/>
                                </a:rPr>
                                <m:t>c</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j</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+1 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or</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2400" dirty="0" smtClean="0">
                                  <a:solidFill>
                                    <a:srgbClr val="222222"/>
                                  </a:solidFill>
                                  <a:latin typeface="Times New Roman" panose="02020603050405020304" pitchFamily="18" charset="0"/>
                                  <a:cs typeface="Times New Roman" panose="02020603050405020304" pitchFamily="18" charset="0"/>
                                </a:rPr>
                                <m:t>c</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j</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0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in</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the</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other</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bank</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66948409"/>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One missionary</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can cross the river only when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 </a:t>
                          </a:r>
                          <a:r>
                            <a:rPr lang="en-US" sz="2400" dirty="0">
                              <a:solidFill>
                                <a:schemeClr val="tx1"/>
                              </a:solidFill>
                              <a:latin typeface="Times New Roman" panose="02020603050405020304" pitchFamily="18" charset="0"/>
                              <a:cs typeface="Times New Roman" panose="02020603050405020304" pitchFamily="18" charset="0"/>
                            </a:rPr>
                            <a:t>– 1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c</a:t>
                          </a:r>
                          <a:r>
                            <a:rPr lang="en-US" sz="2400" baseline="-25000" dirty="0">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or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0 in one bank and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+ 1 </a:t>
                          </a: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solidFill>
                                <a:srgbClr val="222222"/>
                              </a:solidFill>
                              <a:latin typeface="Times New Roman" panose="02020603050405020304" pitchFamily="18" charset="0"/>
                              <a:cs typeface="Times New Roman" panose="02020603050405020304" pitchFamily="18" charset="0"/>
                            </a:rPr>
                            <a:t>c</a:t>
                          </a:r>
                          <a:r>
                            <a:rPr lang="en-US" sz="2400" baseline="-25000" dirty="0">
                              <a:solidFill>
                                <a:srgbClr val="222222"/>
                              </a:solidFill>
                              <a:latin typeface="Times New Roman" panose="02020603050405020304" pitchFamily="18" charset="0"/>
                              <a:cs typeface="Times New Roman" panose="02020603050405020304" pitchFamily="18" charset="0"/>
                            </a:rPr>
                            <a:t>j </a:t>
                          </a:r>
                          <a14:m>
                            <m:oMath xmlns:m="http://schemas.openxmlformats.org/officeDocument/2006/math">
                              <m:r>
                                <m:rPr>
                                  <m:sty m:val="p"/>
                                </m:rP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or</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r>
                                <m:rPr>
                                  <m:nor/>
                                </m:rPr>
                                <a:rPr lang="en-US" sz="2400" dirty="0" smtClean="0">
                                  <a:solidFill>
                                    <a:srgbClr val="222222"/>
                                  </a:solidFill>
                                  <a:latin typeface="Times New Roman" panose="02020603050405020304" pitchFamily="18" charset="0"/>
                                  <a:cs typeface="Times New Roman" panose="02020603050405020304" pitchFamily="18" charset="0"/>
                                </a:rPr>
                                <m:t>c</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j</m:t>
                              </m:r>
                              <m:r>
                                <a:rPr lang="en-US" sz="2400" b="0" i="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 </m:t>
                              </m:r>
                            </m:oMath>
                          </a14:m>
                          <a:r>
                            <a:rPr lang="en-US" sz="2400" b="0" i="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in the</a:t>
                          </a:r>
                          <a:r>
                            <a:rPr lang="en-US" sz="2400" b="0" i="0" baseline="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other bank.</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688888"/>
                      </a:ext>
                    </a:extLst>
                  </a:tr>
                  <a:tr h="37084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rgbClr val="222222"/>
                              </a:solidFill>
                              <a:latin typeface="Times New Roman" panose="02020603050405020304" pitchFamily="18" charset="0"/>
                              <a:cs typeface="Times New Roman" panose="02020603050405020304" pitchFamily="18" charset="0"/>
                            </a:rPr>
                            <a:t>,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rgbClr val="222222"/>
                              </a:solidFill>
                              <a:latin typeface="Times New Roman" panose="02020603050405020304" pitchFamily="18" charset="0"/>
                              <a:cs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One cannibal</a:t>
                          </a:r>
                          <a:r>
                            <a:rPr lang="en-US" sz="2400" baseline="0"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can cross the river only when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 1 </a:t>
                          </a:r>
                          <a14:m>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m:t>
                              </m:r>
                            </m:oMath>
                          </a14:m>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or </a:t>
                          </a:r>
                          <a:r>
                            <a:rPr lang="en-US" sz="2400" dirty="0">
                              <a:solidFill>
                                <a:srgbClr val="222222"/>
                              </a:solidFill>
                              <a:latin typeface="Times New Roman" panose="02020603050405020304" pitchFamily="18" charset="0"/>
                              <a:cs typeface="Times New Roman" panose="02020603050405020304" pitchFamily="18" charset="0"/>
                            </a:rPr>
                            <a:t>m</a:t>
                          </a:r>
                          <a:r>
                            <a:rPr lang="en-US" sz="2400" baseline="-25000" dirty="0">
                              <a:solidFill>
                                <a:srgbClr val="222222"/>
                              </a:solidFill>
                              <a:latin typeface="Times New Roman" panose="02020603050405020304" pitchFamily="18" charset="0"/>
                              <a:cs typeface="Times New Roman" panose="02020603050405020304" pitchFamily="18" charset="0"/>
                            </a:rPr>
                            <a:t>i</a:t>
                          </a:r>
                          <a:r>
                            <a:rPr lang="en-US" sz="2400" dirty="0">
                              <a:solidFill>
                                <a:schemeClr val="tx1"/>
                              </a:solidFill>
                              <a:latin typeface="Times New Roman" panose="02020603050405020304" pitchFamily="18" charset="0"/>
                              <a:cs typeface="Times New Roman" panose="02020603050405020304" pitchFamily="18" charset="0"/>
                            </a:rPr>
                            <a:t>  = 0 in one bank and </a:t>
                          </a:r>
                          <a:r>
                            <a:rPr lang="en-US" sz="2400" dirty="0" err="1">
                              <a:solidFill>
                                <a:srgbClr val="222222"/>
                              </a:solidFill>
                              <a:latin typeface="Times New Roman" panose="02020603050405020304" pitchFamily="18" charset="0"/>
                              <a:cs typeface="Times New Roman" panose="02020603050405020304" pitchFamily="18" charset="0"/>
                            </a:rPr>
                            <a:t>c</a:t>
                          </a:r>
                          <a:r>
                            <a:rPr lang="en-US" sz="2400" baseline="-25000" dirty="0" err="1">
                              <a:solidFill>
                                <a:srgbClr val="222222"/>
                              </a:solidFill>
                              <a:latin typeface="Times New Roman" panose="02020603050405020304" pitchFamily="18" charset="0"/>
                              <a:cs typeface="Times New Roman" panose="02020603050405020304" pitchFamily="18" charset="0"/>
                            </a:rPr>
                            <a:t>j</a:t>
                          </a:r>
                          <a:r>
                            <a:rPr lang="en-US" sz="2400" dirty="0">
                              <a:solidFill>
                                <a:schemeClr val="tx1"/>
                              </a:solidFill>
                              <a:latin typeface="Times New Roman" panose="02020603050405020304" pitchFamily="18" charset="0"/>
                              <a:cs typeface="Times New Roman" panose="02020603050405020304" pitchFamily="18" charset="0"/>
                            </a:rPr>
                            <a:t> + 1</a:t>
                          </a:r>
                          <a14:m>
                            <m:oMath xmlns:m="http://schemas.openxmlformats.org/officeDocument/2006/math">
                              <m:r>
                                <a:rPr lang="en-US" sz="2400" i="1"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smtClean="0">
                                  <a:solidFill>
                                    <a:srgbClr val="222222"/>
                                  </a:solidFill>
                                  <a:latin typeface="Times New Roman" panose="02020603050405020304" pitchFamily="18" charset="0"/>
                                  <a:cs typeface="Times New Roman" panose="02020603050405020304" pitchFamily="18" charset="0"/>
                                </a:rPr>
                                <m:t>m</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i</m:t>
                              </m:r>
                              <m:r>
                                <a:rPr lang="en-US" sz="2400" b="0" i="0" baseline="-25000" dirty="0" smtClean="0">
                                  <a:solidFill>
                                    <a:srgbClr val="222222"/>
                                  </a:solidFill>
                                  <a:latin typeface="Cambria Math" panose="02040503050406030204" pitchFamily="18" charset="0"/>
                                  <a:cs typeface="Times New Roman" panose="02020603050405020304" pitchFamily="18" charset="0"/>
                                </a:rPr>
                                <m:t> </m:t>
                              </m:r>
                              <m:r>
                                <m:rPr>
                                  <m:sty m:val="p"/>
                                </m:rPr>
                                <a:rPr lang="en-US"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or</m:t>
                              </m:r>
                              <m:r>
                                <m:rPr>
                                  <m:nor/>
                                </m:rPr>
                                <a:rPr lang="en-US" sz="2400" dirty="0" smtClean="0">
                                  <a:solidFill>
                                    <a:srgbClr val="222222"/>
                                  </a:solidFill>
                                  <a:latin typeface="Times New Roman" panose="02020603050405020304" pitchFamily="18" charset="0"/>
                                  <a:cs typeface="Times New Roman" panose="02020603050405020304" pitchFamily="18" charset="0"/>
                                </a:rPr>
                                <m:t>c</m:t>
                              </m:r>
                              <m:r>
                                <m:rPr>
                                  <m:nor/>
                                </m:rPr>
                                <a:rPr lang="en-US" sz="2400" baseline="-25000" dirty="0" smtClean="0">
                                  <a:solidFill>
                                    <a:srgbClr val="222222"/>
                                  </a:solidFill>
                                  <a:latin typeface="Times New Roman" panose="02020603050405020304" pitchFamily="18" charset="0"/>
                                  <a:cs typeface="Times New Roman" panose="02020603050405020304" pitchFamily="18" charset="0"/>
                                </a:rPr>
                                <m:t>j</m:t>
                              </m:r>
                              <m:r>
                                <a:rPr lang="en-US" sz="2400" b="0" i="0" dirty="0"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=0 </m:t>
                              </m:r>
                            </m:oMath>
                          </a14:m>
                          <a:r>
                            <a:rPr lang="en-US" sz="2400" b="0" i="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in the</a:t>
                          </a:r>
                          <a:r>
                            <a:rPr lang="en-US" sz="2400" b="0" i="0" baseline="0" dirty="0">
                              <a:solidFill>
                                <a:schemeClr val="tx1"/>
                              </a:solidFill>
                              <a:latin typeface="Cambria Math" panose="02040503050406030204" pitchFamily="18" charset="0"/>
                              <a:ea typeface="Cambria Math" panose="02040503050406030204" pitchFamily="18" charset="0"/>
                              <a:cs typeface="Times New Roman" panose="02020603050405020304" pitchFamily="18" charset="0"/>
                            </a:rPr>
                            <a:t> other bank.</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2734060"/>
                      </a:ext>
                    </a:extLst>
                  </a:tr>
                </a:tbl>
              </a:graphicData>
            </a:graphic>
          </p:graphicFrame>
        </mc:Choice>
        <mc:Fallback xmlns="">
          <p:graphicFrame>
            <p:nvGraphicFramePr>
              <p:cNvPr id="2" name="Table 1">
                <a:extLst>
                  <a:ext uri="{FF2B5EF4-FFF2-40B4-BE49-F238E27FC236}">
                    <a16:creationId xmlns:a16="http://schemas.microsoft.com/office/drawing/2014/main" id="{CF4CEE7F-79CC-49DB-81B2-BE6288FFFB0E}"/>
                  </a:ext>
                </a:extLst>
              </p:cNvPr>
              <p:cNvGraphicFramePr>
                <a:graphicFrameLocks noGrp="1"/>
              </p:cNvGraphicFramePr>
              <p:nvPr>
                <p:extLst>
                  <p:ext uri="{D42A27DB-BD31-4B8C-83A1-F6EECF244321}">
                    <p14:modId xmlns:p14="http://schemas.microsoft.com/office/powerpoint/2010/main" val="3551376617"/>
                  </p:ext>
                </p:extLst>
              </p:nvPr>
            </p:nvGraphicFramePr>
            <p:xfrm>
              <a:off x="1213945" y="1218386"/>
              <a:ext cx="9952493" cy="4937760"/>
            </p:xfrm>
            <a:graphic>
              <a:graphicData uri="http://schemas.openxmlformats.org/drawingml/2006/table">
                <a:tbl>
                  <a:tblPr firstRow="1" bandRow="1">
                    <a:tableStyleId>{5C22544A-7EE6-4342-B048-85BDC9FD1C3A}</a:tableStyleId>
                  </a:tblPr>
                  <a:tblGrid>
                    <a:gridCol w="1428742">
                      <a:extLst>
                        <a:ext uri="{9D8B030D-6E8A-4147-A177-3AD203B41FA5}">
                          <a16:colId xmlns:a16="http://schemas.microsoft.com/office/drawing/2014/main" val="3459188839"/>
                        </a:ext>
                      </a:extLst>
                    </a:gridCol>
                    <a:gridCol w="8523751">
                      <a:extLst>
                        <a:ext uri="{9D8B030D-6E8A-4147-A177-3AD203B41FA5}">
                          <a16:colId xmlns:a16="http://schemas.microsoft.com/office/drawing/2014/main" val="2206731953"/>
                        </a:ext>
                      </a:extLst>
                    </a:gridCol>
                  </a:tblGrid>
                  <a:tr h="457200">
                    <a:tc>
                      <a:txBody>
                        <a:bodyPr/>
                        <a:lstStyle/>
                        <a:p>
                          <a:r>
                            <a:rPr lang="en-US" sz="2400" dirty="0">
                              <a:solidFill>
                                <a:schemeClr val="tx1"/>
                              </a:solidFill>
                              <a:latin typeface="Times New Roman" panose="02020603050405020304" pitchFamily="18" charset="0"/>
                              <a:cs typeface="Times New Roman" panose="02020603050405020304" pitchFamily="18" charset="0"/>
                            </a:rPr>
                            <a:t>Rule 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solidFill>
                                <a:schemeClr val="tx1"/>
                              </a:solidFill>
                              <a:latin typeface="Times New Roman" panose="02020603050405020304" pitchFamily="18" charset="0"/>
                              <a:cs typeface="Times New Roman" panose="02020603050405020304" pitchFamily="18" charset="0"/>
                            </a:rPr>
                            <a:t>Production Rule and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1281142"/>
                      </a:ext>
                    </a:extLst>
                  </a:tr>
                  <a:tr h="82296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798" t="-60741" r="-143" b="-462222"/>
                          </a:stretch>
                        </a:blipFill>
                      </a:tcPr>
                    </a:tc>
                    <a:extLst>
                      <a:ext uri="{0D108BD9-81ED-4DB2-BD59-A6C34878D82A}">
                        <a16:rowId xmlns:a16="http://schemas.microsoft.com/office/drawing/2014/main" val="665218463"/>
                      </a:ext>
                    </a:extLst>
                  </a:tr>
                  <a:tr h="82296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798" t="-160741" r="-143" b="-362222"/>
                          </a:stretch>
                        </a:blipFill>
                      </a:tcPr>
                    </a:tc>
                    <a:extLst>
                      <a:ext uri="{0D108BD9-81ED-4DB2-BD59-A6C34878D82A}">
                        <a16:rowId xmlns:a16="http://schemas.microsoft.com/office/drawing/2014/main" val="1194028098"/>
                      </a:ext>
                    </a:extLst>
                  </a:tr>
                  <a:tr h="118872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798" t="-179592" r="-143" b="-149490"/>
                          </a:stretch>
                        </a:blipFill>
                      </a:tcPr>
                    </a:tc>
                    <a:extLst>
                      <a:ext uri="{0D108BD9-81ED-4DB2-BD59-A6C34878D82A}">
                        <a16:rowId xmlns:a16="http://schemas.microsoft.com/office/drawing/2014/main" val="2066948409"/>
                      </a:ext>
                    </a:extLst>
                  </a:tr>
                  <a:tr h="82296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798" t="-405926" r="-143" b="-117037"/>
                          </a:stretch>
                        </a:blipFill>
                      </a:tcPr>
                    </a:tc>
                    <a:extLst>
                      <a:ext uri="{0D108BD9-81ED-4DB2-BD59-A6C34878D82A}">
                        <a16:rowId xmlns:a16="http://schemas.microsoft.com/office/drawing/2014/main" val="3917688888"/>
                      </a:ext>
                    </a:extLst>
                  </a:tr>
                  <a:tr h="822960">
                    <a:tc>
                      <a:txBody>
                        <a:bodyPr/>
                        <a:lstStyle/>
                        <a:p>
                          <a:pPr algn="ctr"/>
                          <a:r>
                            <a:rPr lang="en-US" sz="240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6798" t="-505926" r="-143" b="-17037"/>
                          </a:stretch>
                        </a:blipFill>
                      </a:tcPr>
                    </a:tc>
                    <a:extLst>
                      <a:ext uri="{0D108BD9-81ED-4DB2-BD59-A6C34878D82A}">
                        <a16:rowId xmlns:a16="http://schemas.microsoft.com/office/drawing/2014/main" val="2172734060"/>
                      </a:ext>
                    </a:extLst>
                  </a:tr>
                </a:tbl>
              </a:graphicData>
            </a:graphic>
          </p:graphicFrame>
        </mc:Fallback>
      </mc:AlternateContent>
      <p:sp>
        <p:nvSpPr>
          <p:cNvPr id="3" name="TextBox 2">
            <a:extLst>
              <a:ext uri="{FF2B5EF4-FFF2-40B4-BE49-F238E27FC236}">
                <a16:creationId xmlns:a16="http://schemas.microsoft.com/office/drawing/2014/main" id="{35179496-F29A-4D18-A0C2-9220D8CC13D0}"/>
              </a:ext>
            </a:extLst>
          </p:cNvPr>
          <p:cNvSpPr txBox="1"/>
          <p:nvPr/>
        </p:nvSpPr>
        <p:spPr>
          <a:xfrm>
            <a:off x="1213945" y="469256"/>
            <a:ext cx="963273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Production Rules for Missionaries </a:t>
            </a:r>
            <a:r>
              <a:rPr lang="en-US" sz="2800" dirty="0">
                <a:solidFill>
                  <a:srgbClr val="222222"/>
                </a:solidFill>
                <a:latin typeface="Times New Roman" panose="02020603050405020304" pitchFamily="18" charset="0"/>
                <a:cs typeface="Times New Roman" panose="02020603050405020304" pitchFamily="18" charset="0"/>
              </a:rPr>
              <a:t>m</a:t>
            </a:r>
            <a:r>
              <a:rPr lang="en-US" sz="2800" baseline="-25000" dirty="0">
                <a:solidFill>
                  <a:srgbClr val="222222"/>
                </a:solidFill>
                <a:latin typeface="Times New Roman" panose="02020603050405020304" pitchFamily="18" charset="0"/>
                <a:cs typeface="Times New Roman" panose="02020603050405020304" pitchFamily="18" charset="0"/>
              </a:rPr>
              <a:t>i</a:t>
            </a:r>
            <a:r>
              <a:rPr lang="en-US" sz="2800" dirty="0">
                <a:latin typeface="Times New Roman" panose="02020603050405020304" pitchFamily="18" charset="0"/>
                <a:cs typeface="Times New Roman" panose="02020603050405020304" pitchFamily="18" charset="0"/>
              </a:rPr>
              <a:t> and Cannibal </a:t>
            </a:r>
            <a:r>
              <a:rPr lang="en-US" sz="2800" dirty="0" err="1">
                <a:solidFill>
                  <a:srgbClr val="222222"/>
                </a:solidFill>
                <a:latin typeface="Times New Roman" panose="02020603050405020304" pitchFamily="18" charset="0"/>
                <a:cs typeface="Times New Roman" panose="02020603050405020304" pitchFamily="18" charset="0"/>
              </a:rPr>
              <a:t>c</a:t>
            </a:r>
            <a:r>
              <a:rPr lang="en-US" sz="2800" baseline="-25000" dirty="0" err="1">
                <a:solidFill>
                  <a:srgbClr val="222222"/>
                </a:solidFill>
                <a:latin typeface="Times New Roman" panose="02020603050405020304" pitchFamily="18" charset="0"/>
                <a:cs typeface="Times New Roman" panose="02020603050405020304" pitchFamily="18" charset="0"/>
              </a:rPr>
              <a:t>j</a:t>
            </a:r>
            <a:r>
              <a:rPr lang="en-US" sz="2800" dirty="0">
                <a:latin typeface="Times New Roman" panose="02020603050405020304" pitchFamily="18" charset="0"/>
                <a:cs typeface="Times New Roman" panose="02020603050405020304" pitchFamily="18" charset="0"/>
              </a:rPr>
              <a:t> Problem.</a:t>
            </a:r>
          </a:p>
        </p:txBody>
      </p:sp>
    </p:spTree>
    <p:extLst>
      <p:ext uri="{BB962C8B-B14F-4D97-AF65-F5344CB8AC3E}">
        <p14:creationId xmlns:p14="http://schemas.microsoft.com/office/powerpoint/2010/main" val="10394727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2.bp.blogspot.com/-znkfVE-rJ1Q/TWsnX5Xp0nI/AAAAAAAAAHk/0BkeS4XLDDU/s1600/MissionariesCannibalsProblem.jpg">
            <a:extLst>
              <a:ext uri="{FF2B5EF4-FFF2-40B4-BE49-F238E27FC236}">
                <a16:creationId xmlns:a16="http://schemas.microsoft.com/office/drawing/2014/main" id="{1E9DDD90-0EC5-48E7-A34E-0C1C8F28D5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94" t="31034" r="6542" b="4598"/>
          <a:stretch/>
        </p:blipFill>
        <p:spPr bwMode="auto">
          <a:xfrm>
            <a:off x="1056289" y="520262"/>
            <a:ext cx="10216055" cy="588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53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28141</TotalTime>
  <Words>15256</Words>
  <Application>Microsoft Office PowerPoint</Application>
  <PresentationFormat>Widescreen</PresentationFormat>
  <Paragraphs>2571</Paragraphs>
  <Slides>129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129</vt:i4>
      </vt:variant>
    </vt:vector>
  </HeadingPairs>
  <TitlesOfParts>
    <vt:vector size="143" baseType="lpstr">
      <vt:lpstr>var(--font-sofia)</vt:lpstr>
      <vt:lpstr>Arial</vt:lpstr>
      <vt:lpstr>Calibri</vt:lpstr>
      <vt:lpstr>Calibri Light</vt:lpstr>
      <vt:lpstr>Cambria Math</vt:lpstr>
      <vt:lpstr>Courier New</vt:lpstr>
      <vt:lpstr>Eras Medium ITC</vt:lpstr>
      <vt:lpstr>Georgia</vt:lpstr>
      <vt:lpstr>Lucida Calligraphy</vt:lpstr>
      <vt:lpstr>Sylfaen</vt:lpstr>
      <vt:lpstr>Symbol</vt:lpstr>
      <vt:lpstr>Times New Roman</vt:lpstr>
      <vt:lpstr>Wingdings</vt:lpstr>
      <vt:lpstr>Office Theme</vt:lpstr>
      <vt:lpstr>Chapter 03-01</vt:lpstr>
      <vt:lpstr>Outline</vt:lpstr>
      <vt:lpstr>Search</vt:lpstr>
      <vt:lpstr>PowerPoint Presentation</vt:lpstr>
      <vt:lpstr>Problem-solving agents (goal-based agents)</vt:lpstr>
      <vt:lpstr>Example: Romania</vt:lpstr>
      <vt:lpstr>Example: Fig 3.2 A simple road map of part of Romania</vt:lpstr>
      <vt:lpstr>Specifying the task environments – recalled PEAS Description</vt:lpstr>
      <vt:lpstr>Specifying the task environments – for the Problem-Solving agent </vt:lpstr>
      <vt:lpstr>Assumptions</vt:lpstr>
      <vt:lpstr>Assumptions</vt:lpstr>
      <vt:lpstr>Assumptions</vt:lpstr>
      <vt:lpstr>Assumptions</vt:lpstr>
      <vt:lpstr>Specifying the task environments – recalled </vt:lpstr>
      <vt:lpstr>Assumptions</vt:lpstr>
      <vt:lpstr>Specifying the task environments – recalled </vt:lpstr>
      <vt:lpstr>Assumptions</vt:lpstr>
      <vt:lpstr>Specifying the task environments – recalled </vt:lpstr>
      <vt:lpstr>Assumptions</vt:lpstr>
      <vt:lpstr>Specifying the task environments – recalled </vt:lpstr>
      <vt:lpstr>Problem-solving agents (goal-based agents)</vt:lpstr>
      <vt:lpstr>Summary: Search Example - Romania Map Example</vt:lpstr>
      <vt:lpstr>Search Space Definitions (1)</vt:lpstr>
      <vt:lpstr>Search Space Definitions (2)</vt:lpstr>
      <vt:lpstr>Problem Formulation: Romania Map Example (I)</vt:lpstr>
      <vt:lpstr>PowerPoint Presentation</vt:lpstr>
      <vt:lpstr>Single-State Problem Formulation – Summary (i)</vt:lpstr>
      <vt:lpstr>Selecting a State Space – Summary (ii)</vt:lpstr>
      <vt:lpstr>Example: the vacuum world</vt:lpstr>
      <vt:lpstr>Example: the vacuum world</vt:lpstr>
      <vt:lpstr>Example: vacuum world</vt:lpstr>
      <vt:lpstr>Example: Vacuum world state space graph</vt:lpstr>
      <vt:lpstr>Example: Vacuum world state space graph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The 8-puzzle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The 8-puzzle</vt:lpstr>
      <vt:lpstr>PowerPoint Presentation</vt:lpstr>
      <vt:lpstr>PowerPoint Presentation</vt:lpstr>
      <vt:lpstr>PowerPoint Presentation</vt:lpstr>
      <vt:lpstr>PowerPoint Presentation</vt:lpstr>
      <vt:lpstr>PowerPoint Presentation</vt:lpstr>
      <vt:lpstr>Example: The 8-puzzle</vt:lpstr>
      <vt:lpstr>Example Problems – Eight Puzzle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Problems –                        Missionaries and Cannibals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Problems –Water Jug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More Sample Search Problems</vt:lpstr>
      <vt:lpstr>PowerPoint Presentation</vt:lpstr>
      <vt:lpstr>PowerPoint Presentation</vt:lpstr>
      <vt:lpstr>Example Problems – Robot Assembly</vt:lpstr>
      <vt:lpstr>Example Problems – Towers of Hanoi</vt:lpstr>
      <vt:lpstr>Example Problems – Towers of Hanoi</vt:lpstr>
      <vt:lpstr>PowerPoint Presentation</vt:lpstr>
      <vt:lpstr>PowerPoint Presentation</vt:lpstr>
      <vt:lpstr>PowerPoint Presentation</vt:lpstr>
      <vt:lpstr>Example Problems – Rubik’s Cube</vt:lpstr>
      <vt:lpstr>Example Problems – Eight Queens</vt:lpstr>
      <vt:lpstr>Example Problems – Eight Queens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823</cp:revision>
  <cp:lastPrinted>2018-09-09T23:25:01Z</cp:lastPrinted>
  <dcterms:created xsi:type="dcterms:W3CDTF">2016-10-13T00:10:31Z</dcterms:created>
  <dcterms:modified xsi:type="dcterms:W3CDTF">2023-05-25T01:43:52Z</dcterms:modified>
</cp:coreProperties>
</file>