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8" r:id="rId3"/>
    <p:sldId id="441" r:id="rId4"/>
    <p:sldId id="537" r:id="rId5"/>
    <p:sldId id="545" r:id="rId6"/>
    <p:sldId id="260" r:id="rId7"/>
    <p:sldId id="302" r:id="rId8"/>
    <p:sldId id="523" r:id="rId9"/>
    <p:sldId id="485" r:id="rId10"/>
    <p:sldId id="262" r:id="rId11"/>
    <p:sldId id="442" r:id="rId12"/>
    <p:sldId id="487" r:id="rId13"/>
    <p:sldId id="295" r:id="rId14"/>
    <p:sldId id="296" r:id="rId15"/>
    <p:sldId id="455" r:id="rId16"/>
    <p:sldId id="488" r:id="rId17"/>
    <p:sldId id="263" r:id="rId18"/>
    <p:sldId id="264" r:id="rId19"/>
    <p:sldId id="444" r:id="rId20"/>
    <p:sldId id="266" r:id="rId21"/>
    <p:sldId id="490" r:id="rId22"/>
    <p:sldId id="548" r:id="rId23"/>
    <p:sldId id="267" r:id="rId24"/>
    <p:sldId id="268" r:id="rId25"/>
    <p:sldId id="269" r:id="rId26"/>
    <p:sldId id="270" r:id="rId27"/>
    <p:sldId id="547" r:id="rId28"/>
    <p:sldId id="271" r:id="rId29"/>
    <p:sldId id="519" r:id="rId30"/>
    <p:sldId id="514" r:id="rId31"/>
    <p:sldId id="493" r:id="rId32"/>
    <p:sldId id="550" r:id="rId33"/>
    <p:sldId id="508" r:id="rId34"/>
    <p:sldId id="551" r:id="rId35"/>
    <p:sldId id="552" r:id="rId36"/>
    <p:sldId id="516" r:id="rId37"/>
    <p:sldId id="553" r:id="rId38"/>
    <p:sldId id="561" r:id="rId39"/>
    <p:sldId id="554" r:id="rId40"/>
    <p:sldId id="517" r:id="rId41"/>
    <p:sldId id="555" r:id="rId42"/>
    <p:sldId id="518" r:id="rId43"/>
    <p:sldId id="408" r:id="rId44"/>
    <p:sldId id="413" r:id="rId45"/>
    <p:sldId id="415" r:id="rId46"/>
    <p:sldId id="419" r:id="rId47"/>
    <p:sldId id="421" r:id="rId48"/>
    <p:sldId id="478" r:id="rId49"/>
    <p:sldId id="521" r:id="rId50"/>
    <p:sldId id="522" r:id="rId51"/>
    <p:sldId id="292" r:id="rId52"/>
    <p:sldId id="526" r:id="rId53"/>
    <p:sldId id="534" r:id="rId54"/>
    <p:sldId id="499" r:id="rId55"/>
    <p:sldId id="520" r:id="rId56"/>
    <p:sldId id="497" r:id="rId57"/>
    <p:sldId id="277" r:id="rId58"/>
    <p:sldId id="527" r:id="rId59"/>
    <p:sldId id="278" r:id="rId60"/>
    <p:sldId id="500" r:id="rId61"/>
    <p:sldId id="502" r:id="rId62"/>
    <p:sldId id="293" r:id="rId63"/>
    <p:sldId id="280" r:id="rId64"/>
    <p:sldId id="426" r:id="rId65"/>
    <p:sldId id="530" r:id="rId66"/>
    <p:sldId id="468" r:id="rId67"/>
    <p:sldId id="469" r:id="rId68"/>
    <p:sldId id="528" r:id="rId69"/>
    <p:sldId id="294" r:id="rId70"/>
    <p:sldId id="503" r:id="rId71"/>
    <p:sldId id="282" r:id="rId72"/>
    <p:sldId id="428" r:id="rId73"/>
    <p:sldId id="470" r:id="rId74"/>
    <p:sldId id="454" r:id="rId75"/>
    <p:sldId id="504" r:id="rId76"/>
    <p:sldId id="283" r:id="rId77"/>
    <p:sldId id="429" r:id="rId78"/>
    <p:sldId id="471" r:id="rId79"/>
    <p:sldId id="284" r:id="rId80"/>
    <p:sldId id="472" r:id="rId81"/>
    <p:sldId id="476" r:id="rId82"/>
    <p:sldId id="475" r:id="rId83"/>
    <p:sldId id="549" r:id="rId84"/>
    <p:sldId id="505" r:id="rId85"/>
    <p:sldId id="535" r:id="rId86"/>
    <p:sldId id="532" r:id="rId87"/>
    <p:sldId id="536" r:id="rId88"/>
    <p:sldId id="531" r:id="rId89"/>
    <p:sldId id="506" r:id="rId90"/>
    <p:sldId id="287" r:id="rId9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72" d="100"/>
          <a:sy n="72" d="100"/>
        </p:scale>
        <p:origin x="2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26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7B8615-9E00-425B-B4A3-0C5B14DC563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FBACA1-1E2D-4ABC-9AB7-5F471EDB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2822-39EC-4284-92EC-8BB2119733A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9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2822-39EC-4284-92EC-8BB2119733A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5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2822-39EC-4284-92EC-8BB2119733A9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2822-39EC-4284-92EC-8BB2119733A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0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2822-39EC-4284-92EC-8BB2119733A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2822-39EC-4284-92EC-8BB2119733A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8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2822-39EC-4284-92EC-8BB2119733A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0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2822-39EC-4284-92EC-8BB2119733A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5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2822-39EC-4284-92EC-8BB2119733A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1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2822-39EC-4284-92EC-8BB2119733A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75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2822-39EC-4284-92EC-8BB2119733A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04906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Chapter 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Agents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2AB2018-6BAE-4261-94B2-60B8DC13A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2285" y="81040"/>
            <a:ext cx="5917707" cy="94657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 vacuum-cleaner agent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2A5E713-CB34-4A9A-B04D-FAEA9EFEF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6063" y="1738046"/>
            <a:ext cx="7814924" cy="48222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agent’s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is: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square is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dirty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suck;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move to the other square.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reflex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because it: </a:t>
            </a:r>
          </a:p>
          <a:p>
            <a:pPr marL="739775" indent="-2825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 a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two-state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vacuum environment, </a:t>
            </a:r>
          </a:p>
          <a:p>
            <a:pPr marL="739775" indent="-2825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(Location, Dirty) or (Location, Clean) – get percepts</a:t>
            </a:r>
          </a:p>
          <a:p>
            <a:pPr marL="739775" lvl="1" indent="-2825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selects actions </a:t>
            </a:r>
          </a:p>
          <a:p>
            <a:pPr marL="1196975" lvl="2" indent="-2825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percept, </a:t>
            </a:r>
          </a:p>
          <a:p>
            <a:pPr marL="1196975" lvl="2" indent="-2825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disregard the rest of the percept history.</a:t>
            </a:r>
          </a:p>
          <a:p>
            <a:pPr marL="801688" lvl="1" indent="-3444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its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(rational) decision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only on </a:t>
            </a:r>
          </a:p>
          <a:p>
            <a:pPr marL="1258888" lvl="2" indent="-3444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location and </a:t>
            </a:r>
          </a:p>
          <a:p>
            <a:pPr marL="1258888" lvl="2" indent="-3444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that location contains dirt.</a:t>
            </a:r>
          </a:p>
        </p:txBody>
      </p:sp>
      <p:pic>
        <p:nvPicPr>
          <p:cNvPr id="1026" name="Picture 2" descr="https://img2.tfd.com/pp/wikiimg.ashx?p=commons%2f9%2f91%2fSimple_reflex_ag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93" y="1202616"/>
            <a:ext cx="5103811" cy="24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95412" y="842945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Simple reflex agent</a:t>
            </a:r>
            <a:endParaRPr lang="en-US" dirty="0"/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9B14132A-CB73-44C1-841E-0D80EC3440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814">
            <a:off x="601538" y="1021804"/>
            <a:ext cx="570285" cy="39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1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2AB2018-6BAE-4261-94B2-60B8DC13A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040" y="0"/>
            <a:ext cx="5651377" cy="110971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 vacuum-cleaner agent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2A5E713-CB34-4A9A-B04D-FAEA9EFEF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4701" y="1750047"/>
            <a:ext cx="9645162" cy="2955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600" dirty="0"/>
              <a:t>An </a:t>
            </a:r>
            <a:r>
              <a:rPr lang="en-US" altLang="en-US" sz="2600" dirty="0">
                <a:solidFill>
                  <a:srgbClr val="0000FF"/>
                </a:solidFill>
              </a:rPr>
              <a:t>agent program for this simple reflex vacuum agent </a:t>
            </a:r>
            <a:r>
              <a:rPr lang="en-US" altLang="en-US" sz="2600" dirty="0"/>
              <a:t>is:</a:t>
            </a:r>
          </a:p>
          <a:p>
            <a:pPr marL="0" indent="0">
              <a:buNone/>
            </a:pPr>
            <a:endParaRPr lang="en-US" altLang="en-US" sz="1100" dirty="0"/>
          </a:p>
          <a:p>
            <a:pPr marL="0" indent="0">
              <a:buNone/>
            </a:pPr>
            <a:r>
              <a:rPr lang="en-US" altLang="en-US" sz="2400" b="1" dirty="0"/>
              <a:t>function</a:t>
            </a:r>
            <a:r>
              <a:rPr lang="en-US" altLang="en-US" sz="2400" dirty="0"/>
              <a:t> REFLEX_VACUUM_AGENT(location, status) </a:t>
            </a:r>
            <a:r>
              <a:rPr lang="en-US" altLang="en-US" sz="2400" b="1" dirty="0"/>
              <a:t>returns</a:t>
            </a:r>
            <a:r>
              <a:rPr lang="en-US" altLang="en-US" sz="2400" dirty="0"/>
              <a:t> an action</a:t>
            </a:r>
          </a:p>
          <a:p>
            <a:pPr marL="0" indent="0">
              <a:buNone/>
            </a:pPr>
            <a:r>
              <a:rPr lang="en-US" altLang="en-US" sz="2400" dirty="0"/>
              <a:t>       </a:t>
            </a:r>
            <a:r>
              <a:rPr lang="en-US" altLang="en-US" sz="2400" b="1" dirty="0"/>
              <a:t>if</a:t>
            </a:r>
            <a:r>
              <a:rPr lang="en-US" altLang="en-US" sz="2400" dirty="0"/>
              <a:t> 	          status = Dirty </a:t>
            </a:r>
            <a:r>
              <a:rPr lang="en-US" altLang="en-US" sz="2400" b="1" dirty="0"/>
              <a:t>then return </a:t>
            </a:r>
            <a:r>
              <a:rPr lang="en-US" altLang="en-US" sz="2400" dirty="0"/>
              <a:t>Suck</a:t>
            </a:r>
          </a:p>
          <a:p>
            <a:pPr marL="0" indent="0">
              <a:buNone/>
            </a:pPr>
            <a:r>
              <a:rPr lang="en-US" altLang="en-US" sz="2400" dirty="0"/>
              <a:t>       </a:t>
            </a:r>
            <a:r>
              <a:rPr lang="en-US" altLang="en-US" sz="2400" b="1" dirty="0"/>
              <a:t>else if  </a:t>
            </a:r>
            <a:r>
              <a:rPr lang="en-US" altLang="en-US" sz="2400" dirty="0"/>
              <a:t>location = A    </a:t>
            </a:r>
            <a:r>
              <a:rPr lang="en-US" altLang="en-US" sz="2400" b="1" dirty="0"/>
              <a:t>then return </a:t>
            </a:r>
            <a:r>
              <a:rPr lang="en-US" altLang="en-US" sz="2400" dirty="0"/>
              <a:t>Right</a:t>
            </a:r>
          </a:p>
          <a:p>
            <a:pPr marL="0" indent="0">
              <a:buNone/>
            </a:pPr>
            <a:r>
              <a:rPr lang="en-US" altLang="en-US" sz="2400" dirty="0"/>
              <a:t>       </a:t>
            </a:r>
            <a:r>
              <a:rPr lang="en-US" altLang="en-US" sz="2400" b="1" dirty="0"/>
              <a:t>else if  </a:t>
            </a:r>
            <a:r>
              <a:rPr lang="en-US" altLang="en-US" sz="2400" dirty="0"/>
              <a:t>location = B    </a:t>
            </a:r>
            <a:r>
              <a:rPr lang="en-US" altLang="en-US" sz="2400" b="1" dirty="0"/>
              <a:t>then return </a:t>
            </a:r>
            <a:r>
              <a:rPr lang="en-US" altLang="en-US" sz="2400" dirty="0"/>
              <a:t>Left</a:t>
            </a:r>
          </a:p>
        </p:txBody>
      </p:sp>
      <p:pic>
        <p:nvPicPr>
          <p:cNvPr id="5" name="Picture 4" descr="vacuum2-environment">
            <a:extLst>
              <a:ext uri="{FF2B5EF4-FFF2-40B4-BE49-F238E27FC236}">
                <a16:creationId xmlns:a16="http://schemas.microsoft.com/office/drawing/2014/main" id="{238B503B-68F7-499E-9A84-10BE99F2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150" y="4705165"/>
            <a:ext cx="3158028" cy="1615735"/>
          </a:xfrm>
          <a:prstGeom prst="rect">
            <a:avLst/>
          </a:prstGeom>
          <a:noFill/>
        </p:spPr>
      </p:pic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C8CB8C82-E999-4E1C-9D5E-E0AD29FA55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740">
            <a:off x="649390" y="1153249"/>
            <a:ext cx="704023" cy="46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30184" y="3429000"/>
            <a:ext cx="254203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Pbm</a:t>
            </a:r>
            <a:r>
              <a:rPr lang="en-US" dirty="0"/>
              <a:t>: How do you evaluate status = Dirty?</a:t>
            </a:r>
          </a:p>
          <a:p>
            <a:r>
              <a:rPr lang="en-US" dirty="0"/>
              <a:t>location = A?</a:t>
            </a:r>
          </a:p>
          <a:p>
            <a:r>
              <a:rPr lang="en-US" dirty="0"/>
              <a:t>location = B?</a:t>
            </a:r>
          </a:p>
        </p:txBody>
      </p:sp>
    </p:spTree>
    <p:extLst>
      <p:ext uri="{BB962C8B-B14F-4D97-AF65-F5344CB8AC3E}">
        <p14:creationId xmlns:p14="http://schemas.microsoft.com/office/powerpoint/2010/main" val="230330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2AB2018-6BAE-4261-94B2-60B8DC13A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6509" y="0"/>
            <a:ext cx="5651377" cy="110971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 vacuum-cleaner agent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90B82D5-4F69-4BB4-8DDB-30AE5616148F}"/>
              </a:ext>
            </a:extLst>
          </p:cNvPr>
          <p:cNvSpPr txBox="1">
            <a:spLocks noChangeArrowheads="1"/>
          </p:cNvSpPr>
          <p:nvPr/>
        </p:nvSpPr>
        <p:spPr>
          <a:xfrm>
            <a:off x="1366509" y="1362456"/>
            <a:ext cx="8783331" cy="4495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simple reflex vacuum agent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only a dirt sensor without a location sensor, 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only two percepts: [Dirty] and [Clean].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action is that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Suck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[Dirty]. </a:t>
            </a:r>
          </a:p>
          <a:p>
            <a:pPr marL="457200"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Fails to move Left if it starts in square A. </a:t>
            </a:r>
          </a:p>
          <a:p>
            <a:pPr marL="457200"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Fails to move Right if it starts in square B.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loops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often unavoidable for simple reflex agents operating in partially observable environments.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F04D868-8CD5-4295-9C22-DF3C247A3E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852">
            <a:off x="593040" y="1027611"/>
            <a:ext cx="626160" cy="4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6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C8A6A-B095-4720-8C83-C56F7629EBB0}"/>
              </a:ext>
            </a:extLst>
          </p:cNvPr>
          <p:cNvSpPr txBox="1"/>
          <p:nvPr/>
        </p:nvSpPr>
        <p:spPr>
          <a:xfrm>
            <a:off x="1791570" y="933976"/>
            <a:ext cx="89154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drive of an automated car 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car in front brakes and its brake lights come on,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sees this and initiates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car_in_front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percepts perceived as input,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agent program C has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connection to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condition-action rule: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car_in_front_is_braking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initiate_braking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simple reflex agent program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perceives an instance from 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environment. (percept)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percept to form a state in schematic for condition-action rules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Rule_Match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(state, rules) to determine a rule set; then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rule sets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specific task environments. (action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rule.Action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359CD3F-867F-486A-B7CC-E1D142C349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347">
            <a:off x="593040" y="1027611"/>
            <a:ext cx="626160" cy="4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8070" y="452761"/>
            <a:ext cx="1313465" cy="56563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86A17E-D145-4493-81D3-DFF46E9203A7}"/>
              </a:ext>
            </a:extLst>
          </p:cNvPr>
          <p:cNvSpPr/>
          <p:nvPr/>
        </p:nvSpPr>
        <p:spPr>
          <a:xfrm>
            <a:off x="1659194" y="915568"/>
            <a:ext cx="6297561" cy="5456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AB5E04-783D-4BD3-8C8B-F851A4A92DC3}"/>
              </a:ext>
            </a:extLst>
          </p:cNvPr>
          <p:cNvSpPr/>
          <p:nvPr/>
        </p:nvSpPr>
        <p:spPr>
          <a:xfrm>
            <a:off x="9099755" y="870155"/>
            <a:ext cx="2123768" cy="5456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9805C-BEC4-4604-B344-50A9D13D90C6}"/>
              </a:ext>
            </a:extLst>
          </p:cNvPr>
          <p:cNvSpPr txBox="1"/>
          <p:nvPr/>
        </p:nvSpPr>
        <p:spPr>
          <a:xfrm>
            <a:off x="9853862" y="2411361"/>
            <a:ext cx="615553" cy="20352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800" dirty="0"/>
              <a:t>Environment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169DF-ED38-46FB-A626-694562282198}"/>
              </a:ext>
            </a:extLst>
          </p:cNvPr>
          <p:cNvSpPr txBox="1"/>
          <p:nvPr/>
        </p:nvSpPr>
        <p:spPr>
          <a:xfrm>
            <a:off x="5383161" y="1327355"/>
            <a:ext cx="14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Sensors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A71FD-9A0A-4E5D-A929-255BC293D53F}"/>
              </a:ext>
            </a:extLst>
          </p:cNvPr>
          <p:cNvSpPr txBox="1"/>
          <p:nvPr/>
        </p:nvSpPr>
        <p:spPr>
          <a:xfrm>
            <a:off x="5197839" y="5615359"/>
            <a:ext cx="166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Actuators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AACEB-22D5-4BA4-BA5B-EA878828C086}"/>
              </a:ext>
            </a:extLst>
          </p:cNvPr>
          <p:cNvSpPr txBox="1"/>
          <p:nvPr/>
        </p:nvSpPr>
        <p:spPr>
          <a:xfrm>
            <a:off x="2172928" y="1327355"/>
            <a:ext cx="14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694D2-AB9F-4F08-BA38-C3506591B1AA}"/>
              </a:ext>
            </a:extLst>
          </p:cNvPr>
          <p:cNvSpPr txBox="1"/>
          <p:nvPr/>
        </p:nvSpPr>
        <p:spPr>
          <a:xfrm>
            <a:off x="4837471" y="2241755"/>
            <a:ext cx="233024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State: What the world is like now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033C9-6EE0-40AE-9831-CB56BC4359B7}"/>
              </a:ext>
            </a:extLst>
          </p:cNvPr>
          <p:cNvSpPr txBox="1"/>
          <p:nvPr/>
        </p:nvSpPr>
        <p:spPr>
          <a:xfrm>
            <a:off x="4837471" y="3912448"/>
            <a:ext cx="234596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Action: What action I should do now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393EFF-1EC8-41E5-AFD3-570A53431932}"/>
              </a:ext>
            </a:extLst>
          </p:cNvPr>
          <p:cNvSpPr/>
          <p:nvPr/>
        </p:nvSpPr>
        <p:spPr>
          <a:xfrm>
            <a:off x="1961535" y="4191661"/>
            <a:ext cx="2345961" cy="6419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Condition-action rules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A7C3CD-8F0F-41BE-AE65-20B51F35CD15}"/>
              </a:ext>
            </a:extLst>
          </p:cNvPr>
          <p:cNvCxnSpPr>
            <a:endCxn id="5" idx="3"/>
          </p:cNvCxnSpPr>
          <p:nvPr/>
        </p:nvCxnSpPr>
        <p:spPr>
          <a:xfrm flipH="1" flipV="1">
            <a:off x="6813755" y="1588965"/>
            <a:ext cx="2728451" cy="38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FA2BD2-5791-421A-9BAE-D5C98F5044AB}"/>
              </a:ext>
            </a:extLst>
          </p:cNvPr>
          <p:cNvCxnSpPr/>
          <p:nvPr/>
        </p:nvCxnSpPr>
        <p:spPr>
          <a:xfrm>
            <a:off x="6903958" y="5876969"/>
            <a:ext cx="25480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9B3625-4612-4610-B50F-EDABF534C6C3}"/>
              </a:ext>
            </a:extLst>
          </p:cNvPr>
          <p:cNvCxnSpPr>
            <a:cxnSpLocks/>
          </p:cNvCxnSpPr>
          <p:nvPr/>
        </p:nvCxnSpPr>
        <p:spPr>
          <a:xfrm>
            <a:off x="5980474" y="1850575"/>
            <a:ext cx="0" cy="3911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A9756B-1A06-47F9-AFDF-38337D4ED526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002594" y="3072752"/>
            <a:ext cx="7858" cy="8396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5A03C6-55BB-44BC-867B-6113039AD8E1}"/>
              </a:ext>
            </a:extLst>
          </p:cNvPr>
          <p:cNvCxnSpPr>
            <a:cxnSpLocks/>
          </p:cNvCxnSpPr>
          <p:nvPr/>
        </p:nvCxnSpPr>
        <p:spPr>
          <a:xfrm>
            <a:off x="6010451" y="5112777"/>
            <a:ext cx="0" cy="5025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903EC1-FC45-4384-A326-FAAB864DFDD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07496" y="4512612"/>
            <a:ext cx="52997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FD02944-901A-477A-8181-0293798888A7}"/>
              </a:ext>
            </a:extLst>
          </p:cNvPr>
          <p:cNvSpPr txBox="1"/>
          <p:nvPr/>
        </p:nvSpPr>
        <p:spPr>
          <a:xfrm>
            <a:off x="5058698" y="280219"/>
            <a:ext cx="610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Schematic diagram of a simple reflex agent.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00F345-6492-4198-97AA-941ACFC1EFA0}"/>
              </a:ext>
            </a:extLst>
          </p:cNvPr>
          <p:cNvSpPr/>
          <p:nvPr/>
        </p:nvSpPr>
        <p:spPr>
          <a:xfrm>
            <a:off x="411987" y="1142797"/>
            <a:ext cx="11589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simple “if then” rules</a:t>
            </a:r>
          </a:p>
        </p:txBody>
      </p:sp>
      <p:pic>
        <p:nvPicPr>
          <p:cNvPr id="20" name="Picture 19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00" y="556729"/>
            <a:ext cx="663002" cy="46166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0CD9DE-23E6-65FA-60A8-A2F71CE041F5}"/>
              </a:ext>
            </a:extLst>
          </p:cNvPr>
          <p:cNvSpPr txBox="1"/>
          <p:nvPr/>
        </p:nvSpPr>
        <p:spPr>
          <a:xfrm>
            <a:off x="1190847" y="4156740"/>
            <a:ext cx="9016409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32300-15FD-4391-B7A8-CB18C7FCB891}"/>
              </a:ext>
            </a:extLst>
          </p:cNvPr>
          <p:cNvSpPr txBox="1"/>
          <p:nvPr/>
        </p:nvSpPr>
        <p:spPr>
          <a:xfrm>
            <a:off x="1419497" y="957943"/>
            <a:ext cx="9824825" cy="2676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function</a:t>
            </a:r>
            <a:r>
              <a:rPr lang="en-US" sz="2400" dirty="0"/>
              <a:t> SIMPLE_REFLEX_AGENT(percept) </a:t>
            </a:r>
            <a:r>
              <a:rPr lang="en-US" sz="2400" b="1" dirty="0"/>
              <a:t>returns</a:t>
            </a:r>
            <a:r>
              <a:rPr lang="en-US" sz="2400" dirty="0"/>
              <a:t> an action</a:t>
            </a:r>
          </a:p>
          <a:p>
            <a:pPr lvl="1"/>
            <a:r>
              <a:rPr lang="en-US" sz="2400" b="1" dirty="0"/>
              <a:t>persistent</a:t>
            </a:r>
            <a:r>
              <a:rPr lang="en-US" sz="2400" dirty="0"/>
              <a:t>:  rules, a set of condition-action rules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state 	INTERPRET_INPUT(percept)</a:t>
            </a:r>
          </a:p>
          <a:p>
            <a:pPr lvl="1"/>
            <a:r>
              <a:rPr lang="en-US" sz="2400" dirty="0"/>
              <a:t>rule 	RULE_MATCH(state, rules)</a:t>
            </a:r>
          </a:p>
          <a:p>
            <a:pPr lvl="1"/>
            <a:r>
              <a:rPr lang="en-US" sz="2400" dirty="0"/>
              <a:t>action	</a:t>
            </a:r>
            <a:r>
              <a:rPr lang="en-US" sz="2400" dirty="0" err="1"/>
              <a:t>rule.ACTION</a:t>
            </a:r>
            <a:endParaRPr lang="en-US" sz="2400" dirty="0"/>
          </a:p>
          <a:p>
            <a:pPr lvl="1"/>
            <a:r>
              <a:rPr lang="en-US" sz="2400" b="1" dirty="0"/>
              <a:t>return</a:t>
            </a:r>
            <a:r>
              <a:rPr lang="en-US" sz="2400" dirty="0"/>
              <a:t> action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9FB9BBE-C297-4B2D-931C-278BE8A9939F}"/>
              </a:ext>
            </a:extLst>
          </p:cNvPr>
          <p:cNvCxnSpPr/>
          <p:nvPr/>
        </p:nvCxnSpPr>
        <p:spPr>
          <a:xfrm flipH="1">
            <a:off x="2734300" y="2313452"/>
            <a:ext cx="48669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075B71-D91A-4801-A8E2-6DA6622232AF}"/>
              </a:ext>
            </a:extLst>
          </p:cNvPr>
          <p:cNvCxnSpPr/>
          <p:nvPr/>
        </p:nvCxnSpPr>
        <p:spPr>
          <a:xfrm flipH="1">
            <a:off x="2734299" y="2678054"/>
            <a:ext cx="48669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076205-DA2C-4EF7-B0A9-3CA93BD6615B}"/>
              </a:ext>
            </a:extLst>
          </p:cNvPr>
          <p:cNvCxnSpPr/>
          <p:nvPr/>
        </p:nvCxnSpPr>
        <p:spPr>
          <a:xfrm flipH="1">
            <a:off x="2774988" y="3041613"/>
            <a:ext cx="48669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1153582-ECB1-478E-B24C-9C09D0FAABB2}"/>
              </a:ext>
            </a:extLst>
          </p:cNvPr>
          <p:cNvSpPr txBox="1"/>
          <p:nvPr/>
        </p:nvSpPr>
        <p:spPr>
          <a:xfrm>
            <a:off x="1451393" y="4156740"/>
            <a:ext cx="8350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work only 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correct decision can be made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current percept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 is fully observable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little bit of unobservability can cause serious trouble.</a:t>
            </a:r>
          </a:p>
        </p:txBody>
      </p:sp>
      <p:pic>
        <p:nvPicPr>
          <p:cNvPr id="10" name="Picture 9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19" flipH="1">
            <a:off x="464928" y="4422844"/>
            <a:ext cx="486697" cy="459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66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BC9F8-4AEC-4BE4-BE9A-C1C43EC435AB}"/>
              </a:ext>
            </a:extLst>
          </p:cNvPr>
          <p:cNvSpPr/>
          <p:nvPr/>
        </p:nvSpPr>
        <p:spPr>
          <a:xfrm>
            <a:off x="1193050" y="208058"/>
            <a:ext cx="5911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More Examples of Artificial Agents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8D098F-318C-4DF2-8FCB-11104CCFF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908198"/>
              </p:ext>
            </p:extLst>
          </p:nvPr>
        </p:nvGraphicFramePr>
        <p:xfrm>
          <a:off x="1062892" y="1194357"/>
          <a:ext cx="10066215" cy="5281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243">
                  <a:extLst>
                    <a:ext uri="{9D8B030D-6E8A-4147-A177-3AD203B41FA5}">
                      <a16:colId xmlns:a16="http://schemas.microsoft.com/office/drawing/2014/main" val="815759863"/>
                    </a:ext>
                  </a:extLst>
                </a:gridCol>
                <a:gridCol w="2013243">
                  <a:extLst>
                    <a:ext uri="{9D8B030D-6E8A-4147-A177-3AD203B41FA5}">
                      <a16:colId xmlns:a16="http://schemas.microsoft.com/office/drawing/2014/main" val="3159115347"/>
                    </a:ext>
                  </a:extLst>
                </a:gridCol>
                <a:gridCol w="2013243">
                  <a:extLst>
                    <a:ext uri="{9D8B030D-6E8A-4147-A177-3AD203B41FA5}">
                      <a16:colId xmlns:a16="http://schemas.microsoft.com/office/drawing/2014/main" val="1577076115"/>
                    </a:ext>
                  </a:extLst>
                </a:gridCol>
                <a:gridCol w="2013243">
                  <a:extLst>
                    <a:ext uri="{9D8B030D-6E8A-4147-A177-3AD203B41FA5}">
                      <a16:colId xmlns:a16="http://schemas.microsoft.com/office/drawing/2014/main" val="1640015461"/>
                    </a:ext>
                  </a:extLst>
                </a:gridCol>
                <a:gridCol w="2013243">
                  <a:extLst>
                    <a:ext uri="{9D8B030D-6E8A-4147-A177-3AD203B41FA5}">
                      <a16:colId xmlns:a16="http://schemas.microsoft.com/office/drawing/2014/main" val="2378671359"/>
                    </a:ext>
                  </a:extLst>
                </a:gridCol>
              </a:tblGrid>
              <a:tr h="38882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Agent Type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Percepts  (S)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Actions  (A)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Goals  (P)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Environment (E)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401127"/>
                  </a:ext>
                </a:extLst>
              </a:tr>
              <a:tr h="897276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Medical diagnosis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Symptoms,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findings, patient’s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answers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Questions, tests,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treatments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Healthy patient,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minimize costs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Patient, hospital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677040"/>
                  </a:ext>
                </a:extLst>
              </a:tr>
              <a:tr h="897276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Satellite image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analysis system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Pixels of varying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intensity, color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Print a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categorization of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scene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Correct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categorization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Images from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orbiting satellite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649167"/>
                  </a:ext>
                </a:extLst>
              </a:tr>
              <a:tr h="628093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Part-picking robot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Pixels of varying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intensity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Pick up parts and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sort into bins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Place parts in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correct bins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Conveyor belt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 parts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87303"/>
                  </a:ext>
                </a:extLst>
              </a:tr>
              <a:tr h="897276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Refinery controller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Temperature,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pressure readings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Open, close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valves; adjust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temperature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Maximize purity,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yield, safety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Refinery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55962"/>
                  </a:ext>
                </a:extLst>
              </a:tr>
              <a:tr h="1166459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Interactive English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tutor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Typed words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Print exercises,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suggestions,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corrections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Maximize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student’s score on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test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 of students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15426"/>
                  </a:ext>
                </a:extLst>
              </a:tr>
            </a:tbl>
          </a:graphicData>
        </a:graphic>
      </p:graphicFrame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11B2E727-0A32-4DD9-AAA1-5C31FA140B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148">
            <a:off x="331882" y="1836132"/>
            <a:ext cx="66300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0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6DE4ECB-D951-4DA6-B2F7-99BA6E356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3677" y="261440"/>
            <a:ext cx="5378380" cy="82949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Rational Agents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550C722-2532-4A7A-89E5-C1D952FFB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3677" y="1369418"/>
            <a:ext cx="9442938" cy="52895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agent depends on PEAS</a:t>
            </a:r>
          </a:p>
          <a:p>
            <a:pPr marL="1371600" indent="-450850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erformance: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measure </a:t>
            </a:r>
          </a:p>
          <a:p>
            <a:pPr marL="1828800" lvl="1" indent="-45085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the agent’s criterion and degree of success (goals)</a:t>
            </a:r>
          </a:p>
          <a:p>
            <a:pPr marL="1371600" indent="-450850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ensors: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 sequence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085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sequence of all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perceived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agent </a:t>
            </a:r>
          </a:p>
          <a:p>
            <a:pPr marL="1376363" indent="-461963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nvironment: the agent’s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environment</a:t>
            </a:r>
          </a:p>
          <a:p>
            <a:pPr marL="1371600" indent="-450850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ctuators: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the agent can perform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possible percept sequence,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ideally rational agent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whatever is possible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maximize its performance (P)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376363" indent="-461963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 sequence (S)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built-in knowledge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(E).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29CFDF88-7964-4B7F-98C6-49497D9256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915">
            <a:off x="759600" y="2249666"/>
            <a:ext cx="517697" cy="3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4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2EDA250-28F4-43B8-BC02-CB4008F19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3441" y="43115"/>
            <a:ext cx="5919651" cy="114125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Rational agents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>
                <a:extLst>
                  <a:ext uri="{FF2B5EF4-FFF2-40B4-BE49-F238E27FC236}">
                    <a16:creationId xmlns:a16="http://schemas.microsoft.com/office/drawing/2014/main" id="{81EF5605-17B0-462E-BD85-3399100238F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35658" y="1755376"/>
                <a:ext cx="8920684" cy="4664473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 of Rational Agent: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(concerning PEAS)</a:t>
                </a:r>
              </a:p>
              <a:p>
                <a:pPr marL="457200" indent="-457200"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possible percept sequence (histories),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sz="2400" dirty="0">
                    <a:latin typeface="Kristen ITC" panose="03050502040202030202" pitchFamily="66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</a:t>
                </a:r>
                <a:r>
                  <a:rPr lang="en-US" altLang="en-US" sz="2400" dirty="0">
                    <a:latin typeface="Kristen ITC" panose="03050502040202030202" pitchFamily="66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indent="-457200"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the evidence provided by the </a:t>
                </a:r>
                <a:r>
                  <a:rPr lang="en-US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percept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sequence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(S) and</a:t>
                </a:r>
              </a:p>
              <a:p>
                <a:pPr marL="914400" indent="-457200"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whatever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built-in knowledge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agent has (E), </a:t>
                </a:r>
              </a:p>
              <a:p>
                <a:pPr marL="914400" indent="-457200"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rational agent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should select (maps) an </a:t>
                </a:r>
                <a:r>
                  <a:rPr lang="en-US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r>
                  <a:rPr lang="en-US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376363" indent="-457200"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 expected to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maximize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its performance measure (P). </a:t>
                </a:r>
              </a:p>
              <a:p>
                <a:pPr marL="457200" indent="-457200"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 first specify the PEAS setting for intelligent agent design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9163" indent="0">
                  <a:spcAft>
                    <a:spcPts val="600"/>
                  </a:spcAft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3" name="Rectangle 3">
                <a:extLst>
                  <a:ext uri="{FF2B5EF4-FFF2-40B4-BE49-F238E27FC236}">
                    <a16:creationId xmlns:a16="http://schemas.microsoft.com/office/drawing/2014/main" id="{81EF5605-17B0-462E-BD85-3399100238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35658" y="1755376"/>
                <a:ext cx="8920684" cy="4664473"/>
              </a:xfrm>
              <a:blipFill>
                <a:blip r:embed="rId2"/>
                <a:stretch>
                  <a:fillRect l="-1025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CC53875-4E8A-429B-A89B-6367423F287F}"/>
                  </a:ext>
                </a:extLst>
              </p:cNvPr>
              <p:cNvSpPr/>
              <p:nvPr/>
            </p:nvSpPr>
            <p:spPr>
              <a:xfrm>
                <a:off x="4091755" y="352131"/>
                <a:ext cx="21734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800" dirty="0">
                    <a:latin typeface="Kristen ITC" panose="03050502040202030202" pitchFamily="66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</a:t>
                </a:r>
                <a:r>
                  <a:rPr lang="en-US" altLang="en-US" sz="2800" dirty="0">
                    <a:latin typeface="Kristen ITC" panose="03050502040202030202" pitchFamily="66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CC53875-4E8A-429B-A89B-6367423F2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755" y="352131"/>
                <a:ext cx="2173415" cy="523220"/>
              </a:xfrm>
              <a:prstGeom prst="rect">
                <a:avLst/>
              </a:prstGeom>
              <a:blipFill>
                <a:blip r:embed="rId3"/>
                <a:stretch>
                  <a:fillRect l="-5602" t="-15116" r="-252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A4349541-3B7A-4AFF-9DBE-D4F400594B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481">
            <a:off x="331882" y="1836132"/>
            <a:ext cx="66300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7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6DE4ECB-D951-4DA6-B2F7-99BA6E356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958" y="14457"/>
            <a:ext cx="4692588" cy="107305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Rationality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B550C722-2532-4A7A-89E5-C1D952FFB3B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33912" y="1087515"/>
                <a:ext cx="9227267" cy="5233957"/>
              </a:xfrm>
            </p:spPr>
            <p:txBody>
              <a:bodyPr>
                <a:noAutofit/>
              </a:bodyPr>
              <a:lstStyle/>
              <a:p>
                <a:pPr marL="457200" indent="-457200"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rational agent should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strive to "do the right thing", based on </a:t>
                </a:r>
              </a:p>
              <a:p>
                <a:pPr marL="1371600" lvl="2" indent="-457200">
                  <a:spcAft>
                    <a:spcPts val="12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right function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400" dirty="0">
                    <a:latin typeface="Kristen ITC" panose="03050502040202030202" pitchFamily="66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</a:t>
                </a:r>
                <a:r>
                  <a:rPr lang="en-US" altLang="en-US" sz="2400" dirty="0">
                    <a:latin typeface="Kristen ITC" panose="03050502040202030202" pitchFamily="66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that will cause the agent to be most successful?</a:t>
                </a:r>
              </a:p>
              <a:p>
                <a:pPr marL="1828800" lvl="2" indent="-457200">
                  <a:spcAft>
                    <a:spcPts val="12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it can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perceive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 … (Sensor)</a:t>
                </a:r>
              </a:p>
              <a:p>
                <a:pPr marL="1828800" lvl="2" indent="-457200">
                  <a:spcAft>
                    <a:spcPts val="12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 can perform. … (Action)</a:t>
                </a:r>
              </a:p>
              <a:p>
                <a:pPr marL="1371600" lvl="3" indent="-457200">
                  <a:spcAft>
                    <a:spcPts val="12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>
                    <a:latin typeface="Kristen ITC" panose="03050502040202030202" pitchFamily="66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be </a:t>
                </a:r>
                <a:r>
                  <a:rPr lang="en-US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implemented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 small agent program?</a:t>
                </a:r>
              </a:p>
              <a:p>
                <a:pPr marL="1371600" lvl="2" indent="-457200"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Performance measure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… (Performance)</a:t>
                </a:r>
              </a:p>
              <a:p>
                <a:pPr marL="1828800" lvl="3" indent="-457200">
                  <a:spcAft>
                    <a:spcPts val="12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 criterion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success of an agent’s behavior.</a:t>
                </a:r>
              </a:p>
              <a:p>
                <a:pPr marL="1828800" lvl="3" indent="-457200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performance measure (?)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evaluating the sequence of observed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effects on the environment</a:t>
                </a:r>
                <a:endParaRPr lang="en-US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B550C722-2532-4A7A-89E5-C1D952FFB3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33912" y="1087515"/>
                <a:ext cx="9227267" cy="5233957"/>
              </a:xfrm>
              <a:blipFill>
                <a:blip r:embed="rId2"/>
                <a:stretch>
                  <a:fillRect l="-925" t="-1630" b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A33CACF-F6AA-4580-9197-5B02988A5A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148">
            <a:off x="331882" y="1836132"/>
            <a:ext cx="66300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3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369960-0856-4F24-866D-7963C3DB0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184" y="177556"/>
            <a:ext cx="6031523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F74ABE8-3C03-4F06-9E44-17EE55464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2304" y="1790790"/>
            <a:ext cx="7130143" cy="3695610"/>
          </a:xfrm>
        </p:spPr>
        <p:txBody>
          <a:bodyPr/>
          <a:lstStyle/>
          <a:p>
            <a:pPr marL="461963" indent="-461963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 and environments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Rationality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PEAS (Performance measure, Environment, Actuators, Sensors)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types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types</a:t>
            </a:r>
          </a:p>
        </p:txBody>
      </p:sp>
    </p:spTree>
    <p:extLst>
      <p:ext uri="{BB962C8B-B14F-4D97-AF65-F5344CB8AC3E}">
        <p14:creationId xmlns:p14="http://schemas.microsoft.com/office/powerpoint/2010/main" val="1126859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11141E3-6152-4DBB-A777-D1BD9A127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3503" y="518517"/>
            <a:ext cx="5173914" cy="103813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PEAS : Applications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23254FA-EB9C-47C4-AA89-8A7D13E45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83502" y="1860966"/>
            <a:ext cx="7412452" cy="318652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design a rational agent, we must specify: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90000"/>
              </a:lnSpc>
              <a:spcAft>
                <a:spcPts val="1200"/>
              </a:spcAft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measure</a:t>
            </a:r>
          </a:p>
          <a:p>
            <a:pPr marL="914400" lvl="1" indent="-457200">
              <a:lnSpc>
                <a:spcPct val="90000"/>
              </a:lnSpc>
              <a:spcAft>
                <a:spcPts val="1200"/>
              </a:spcAft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pPr marL="914400" lvl="1" indent="-457200">
              <a:lnSpc>
                <a:spcPct val="90000"/>
              </a:lnSpc>
              <a:spcAft>
                <a:spcPts val="1200"/>
              </a:spcAft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Actuators</a:t>
            </a:r>
          </a:p>
          <a:p>
            <a:pPr marL="914400" lvl="1" indent="-457200">
              <a:lnSpc>
                <a:spcPct val="90000"/>
              </a:lnSpc>
              <a:spcAft>
                <a:spcPts val="1200"/>
              </a:spcAft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E0ADECD-507A-47CB-A8A5-82BD61D3B6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3" y="2967335"/>
            <a:ext cx="66300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2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6DE4ECB-D951-4DA6-B2F7-99BA6E356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701" y="0"/>
            <a:ext cx="4692588" cy="107305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Rationality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550C722-2532-4A7A-89E5-C1D952FFB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4223" y="1210356"/>
            <a:ext cx="9679577" cy="518663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For a vacuum-cleaner agent,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performance measure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be: </a:t>
            </a:r>
          </a:p>
          <a:p>
            <a:pPr marL="914400" indent="-457200">
              <a:lnSpc>
                <a:spcPct val="90000"/>
              </a:lnSpc>
              <a:tabLst>
                <a:tab pos="574675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dirt cleaned up, </a:t>
            </a:r>
          </a:p>
          <a:p>
            <a:pPr marL="914400" indent="-457200">
              <a:lnSpc>
                <a:spcPct val="90000"/>
              </a:lnSpc>
              <a:tabLst>
                <a:tab pos="574675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time taken, </a:t>
            </a:r>
          </a:p>
          <a:p>
            <a:pPr marL="914400" indent="-457200">
              <a:lnSpc>
                <a:spcPct val="90000"/>
              </a:lnSpc>
              <a:tabLst>
                <a:tab pos="574675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electricity consumed, </a:t>
            </a:r>
          </a:p>
          <a:p>
            <a:pPr marL="914400" indent="-457200">
              <a:lnSpc>
                <a:spcPct val="90000"/>
              </a:lnSpc>
              <a:tabLst>
                <a:tab pos="574675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noise generated, etc.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measure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sequence:</a:t>
            </a:r>
          </a:p>
          <a:p>
            <a:pPr marL="9144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point per square cleaned up in time T?</a:t>
            </a:r>
          </a:p>
          <a:p>
            <a:pPr marL="9144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point per clean square, per time step, minus one point per move?</a:t>
            </a:r>
          </a:p>
          <a:p>
            <a:pPr marL="9144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penalize for &gt; k dirty squares?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57308A02-CF0F-4A57-91C6-D725B30EDF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382">
            <a:off x="838200" y="1073058"/>
            <a:ext cx="66300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46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789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701FE-F673-8A3E-99D4-A7ADDB123082}"/>
              </a:ext>
            </a:extLst>
          </p:cNvPr>
          <p:cNvSpPr txBox="1"/>
          <p:nvPr/>
        </p:nvSpPr>
        <p:spPr>
          <a:xfrm>
            <a:off x="1049369" y="1152985"/>
            <a:ext cx="9561924" cy="53754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87BE3191-FE84-4144-B26F-59A302058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040" y="209088"/>
            <a:ext cx="6346371" cy="94389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PEAS : Applications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4349AB0-5306-4869-9835-8E31E261D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2040" y="1163818"/>
            <a:ext cx="8845731" cy="569418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Taxi Driver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task of 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 agent type, </a:t>
            </a:r>
            <a:r>
              <a:rPr lang="en-US" altLang="en-US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automated taxi driver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define the PEAS from various “sources”: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Agent:  Automated Taxi Driver</a:t>
            </a:r>
          </a:p>
          <a:p>
            <a:pPr marL="914400" lvl="1" indent="-45720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8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measure? </a:t>
            </a:r>
          </a:p>
          <a:p>
            <a:pPr marL="1371600" lvl="2" indent="-457200">
              <a:lnSpc>
                <a:spcPct val="8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Safe, fast, legal, comfortable trip, maximize profits, …</a:t>
            </a:r>
          </a:p>
          <a:p>
            <a:pPr marL="914400" lvl="1" indent="-457200">
              <a:lnSpc>
                <a:spcPct val="80000"/>
              </a:lnSpc>
              <a:spcBef>
                <a:spcPts val="0"/>
              </a:spcBef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8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Environment?	</a:t>
            </a:r>
          </a:p>
          <a:p>
            <a:pPr marL="1371600" lvl="2" indent="-457200">
              <a:lnSpc>
                <a:spcPct val="8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Roads (streets/freeways), traffic, pedestrians, weather, …</a:t>
            </a:r>
          </a:p>
          <a:p>
            <a:pPr marL="914400" lvl="1" indent="-457200">
              <a:lnSpc>
                <a:spcPct val="80000"/>
              </a:lnSpc>
              <a:spcBef>
                <a:spcPts val="0"/>
              </a:spcBef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8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Actuators? </a:t>
            </a:r>
          </a:p>
          <a:p>
            <a:pPr marL="1371600" lvl="2" indent="-457200">
              <a:lnSpc>
                <a:spcPct val="8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wheel, accelerator, brake, signal, horn, display, speaker, …</a:t>
            </a:r>
          </a:p>
          <a:p>
            <a:pPr marL="914400" lvl="1" indent="-457200">
              <a:lnSpc>
                <a:spcPct val="80000"/>
              </a:lnSpc>
              <a:spcBef>
                <a:spcPts val="0"/>
              </a:spcBef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8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Sensors? </a:t>
            </a:r>
          </a:p>
          <a:p>
            <a:pPr marL="1371600" lvl="2" indent="-457200">
              <a:lnSpc>
                <a:spcPct val="8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Cameras, speedometer, GPS, odometer, gauges, sonar, engine sensors, accelerometer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68B75C64-19B2-4A5C-B1BA-15E7C51EF7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071">
            <a:off x="349945" y="2740912"/>
            <a:ext cx="66300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3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CB847DE-0F0B-4C02-912A-8CA4710B4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4589" y="286749"/>
            <a:ext cx="6435635" cy="101953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PEAS : Applications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177C6CD-B83E-4D2B-873B-102CDD205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4589" y="1476693"/>
            <a:ext cx="9818077" cy="4740637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Agent: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diagnosis system</a:t>
            </a:r>
          </a:p>
          <a:p>
            <a:pPr marL="914400" indent="-450850">
              <a:lnSpc>
                <a:spcPct val="100000"/>
              </a:lnSpc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measure?  </a:t>
            </a:r>
          </a:p>
          <a:p>
            <a:pPr marL="1371600" lvl="1" indent="-45085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diagnosis(findings) for patient’s symptom, minimize costs, lawsuits, healthy patient</a:t>
            </a:r>
          </a:p>
          <a:p>
            <a:pPr marL="914400" indent="-450850">
              <a:lnSpc>
                <a:spcPct val="100000"/>
              </a:lnSpc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Environment?  </a:t>
            </a:r>
          </a:p>
          <a:p>
            <a:pPr marL="1371600" lvl="1" indent="-45085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Patient, hospital, staff</a:t>
            </a:r>
          </a:p>
          <a:p>
            <a:pPr marL="914400" indent="-450850">
              <a:lnSpc>
                <a:spcPct val="100000"/>
              </a:lnSpc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Actuators?  </a:t>
            </a:r>
          </a:p>
          <a:p>
            <a:pPr marL="1371600" lvl="1" indent="-45085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 display (questions, tests, diagnoses, treatments, referrals)</a:t>
            </a:r>
          </a:p>
          <a:p>
            <a:pPr marL="914400" indent="-450850">
              <a:lnSpc>
                <a:spcPct val="100000"/>
              </a:lnSpc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Sensors?  </a:t>
            </a:r>
          </a:p>
          <a:p>
            <a:pPr marL="1371600" lvl="1" indent="-45085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Keyboard (entry of symptoms, findings, patient's answers)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B55329C6-C60F-4973-8CEB-81E9D1E381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454">
            <a:off x="801116" y="2549324"/>
            <a:ext cx="66300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2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A94C1A-E8B1-D77E-438E-719D85A7FA38}"/>
              </a:ext>
            </a:extLst>
          </p:cNvPr>
          <p:cNvSpPr txBox="1"/>
          <p:nvPr/>
        </p:nvSpPr>
        <p:spPr>
          <a:xfrm>
            <a:off x="1871330" y="1681528"/>
            <a:ext cx="7400261" cy="42301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B554A91-1312-4E03-91EF-EA49B85A2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8570" y="309242"/>
            <a:ext cx="6450874" cy="108920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PEAS : Applications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1A189BE-DC91-493D-9DFD-CA6423C51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7426" y="1681528"/>
            <a:ext cx="7631975" cy="4322627"/>
          </a:xfrm>
        </p:spPr>
        <p:txBody>
          <a:bodyPr>
            <a:noAutofit/>
          </a:bodyPr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Agent: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Part-picking robot</a:t>
            </a:r>
          </a:p>
          <a:p>
            <a:pPr marL="914400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measure?  </a:t>
            </a:r>
          </a:p>
          <a:p>
            <a:pPr marL="13716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parts in correct bins</a:t>
            </a:r>
          </a:p>
          <a:p>
            <a:pPr marL="914400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Environment?  </a:t>
            </a:r>
          </a:p>
          <a:p>
            <a:pPr marL="13716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Conveyor belt with parts, bins</a:t>
            </a:r>
          </a:p>
          <a:p>
            <a:pPr marL="914400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Actuators?  </a:t>
            </a:r>
          </a:p>
          <a:p>
            <a:pPr marL="13716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Jointed arm and hand</a:t>
            </a:r>
          </a:p>
          <a:p>
            <a:pPr marL="914400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Sensors?  </a:t>
            </a:r>
          </a:p>
          <a:p>
            <a:pPr marL="13716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Camera, joint angle sensors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195CE0CB-944C-4964-B8E4-756849B220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160">
            <a:off x="616603" y="2967335"/>
            <a:ext cx="66300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44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017465F-88CA-4BA1-BE6D-5DE4A63EC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8655" y="193640"/>
            <a:ext cx="6346371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PEAS : Applications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968A57E-FF94-462E-B5B8-2A0D9F744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8655" y="1560059"/>
            <a:ext cx="8628017" cy="4351338"/>
          </a:xfrm>
        </p:spPr>
        <p:txBody>
          <a:bodyPr>
            <a:noAutofit/>
          </a:bodyPr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Agent:  Interactive English tutor</a:t>
            </a:r>
          </a:p>
          <a:p>
            <a:pPr marL="914400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measure?  </a:t>
            </a:r>
          </a:p>
          <a:p>
            <a:pPr marL="13716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student's score on test</a:t>
            </a:r>
          </a:p>
          <a:p>
            <a:pPr marL="914400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Environment?  </a:t>
            </a:r>
          </a:p>
          <a:p>
            <a:pPr marL="13716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students</a:t>
            </a:r>
          </a:p>
          <a:p>
            <a:pPr marL="914400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Actuators?  </a:t>
            </a:r>
          </a:p>
          <a:p>
            <a:pPr marL="13716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 display (exercises, suggestions, corrections)</a:t>
            </a:r>
          </a:p>
          <a:p>
            <a:pPr marL="914400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Sensors?  </a:t>
            </a:r>
          </a:p>
          <a:p>
            <a:pPr marL="13716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Keyboard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54E8087-3540-44DA-A612-8CAEDBE9B6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3" y="2967335"/>
            <a:ext cx="66300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13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686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9FEDB-99F5-5689-6E59-4968E56A28CD}"/>
              </a:ext>
            </a:extLst>
          </p:cNvPr>
          <p:cNvSpPr txBox="1"/>
          <p:nvPr/>
        </p:nvSpPr>
        <p:spPr>
          <a:xfrm>
            <a:off x="1148316" y="1095153"/>
            <a:ext cx="9292856" cy="53705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88AA9FD-E234-4927-A172-B8D0A1F21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8655" y="278041"/>
            <a:ext cx="5955632" cy="68201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Environment types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C3FB011-9BCA-4E29-9698-9BF57F767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15" y="1209368"/>
            <a:ext cx="8715102" cy="5370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respect to an agent, 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or may not be:</a:t>
            </a:r>
          </a:p>
          <a:p>
            <a:pPr marL="914400" indent="-457200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observable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agent’s sensors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 all aspects of current percepts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choice of actions</a:t>
            </a:r>
          </a:p>
          <a:p>
            <a:pPr marL="914400" indent="-457200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deterministic: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state and the actions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by the agent determine the next state.</a:t>
            </a:r>
          </a:p>
          <a:p>
            <a:pPr marL="914400" indent="-457200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episodic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the agent’s experience into “episodes”;      the quality of the agent’s choice of actions does not depend on previous episodes</a:t>
            </a:r>
          </a:p>
          <a:p>
            <a:pPr marL="914400" indent="-457200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 remains unchanged while the agent is deliberating</a:t>
            </a:r>
          </a:p>
          <a:p>
            <a:pPr marL="914400" indent="-457200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limited number of defined and distinct percepts and actions</a:t>
            </a:r>
          </a:p>
          <a:p>
            <a:pPr marL="914400" indent="-457200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single-agent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only one agent in the environment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2A0C135-C7AD-4F67-8BCB-50F6DA78E5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097">
            <a:off x="635653" y="1896182"/>
            <a:ext cx="663002" cy="4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90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A8283A-217D-429F-A90C-FD26DE3CA679}"/>
              </a:ext>
            </a:extLst>
          </p:cNvPr>
          <p:cNvSpPr txBox="1">
            <a:spLocks noChangeArrowheads="1"/>
          </p:cNvSpPr>
          <p:nvPr/>
        </p:nvSpPr>
        <p:spPr>
          <a:xfrm>
            <a:off x="1260566" y="673542"/>
            <a:ext cx="5955632" cy="6820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Environment types - 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F70D53-2B86-4662-94B6-2F05863E5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87795"/>
              </p:ext>
            </p:extLst>
          </p:nvPr>
        </p:nvGraphicFramePr>
        <p:xfrm>
          <a:off x="1365119" y="1818318"/>
          <a:ext cx="9413635" cy="36841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7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3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 a clock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without a clock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Backgammon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 driving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Medical diagnosis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 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Robot part picking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Interactive English tutor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E9ABA13-02F6-43A5-9B60-8EE524C60A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657">
            <a:off x="464203" y="1363184"/>
            <a:ext cx="663002" cy="45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9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ACB49E-276E-4200-BDEE-39D54AC43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1255" y="189551"/>
            <a:ext cx="5640880" cy="100647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Agents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4F14BA9-B7E3-49B4-A3BA-09A231C5B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1255" y="1425196"/>
            <a:ext cx="8932361" cy="4774436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</a:pP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system (entity) that can </a:t>
            </a:r>
          </a:p>
          <a:p>
            <a:pPr marL="1371600" lvl="2" indent="-457200">
              <a:spcAft>
                <a:spcPts val="600"/>
              </a:spcAft>
            </a:pPr>
            <a:r>
              <a:rPr lang="en-US" altLang="en-US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(recognize) its environment through </a:t>
            </a:r>
            <a:r>
              <a:rPr lang="en-US" altLang="en-US" sz="3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marL="1371600" lvl="2" indent="-457200">
              <a:spcAft>
                <a:spcPts val="600"/>
              </a:spcAft>
            </a:pPr>
            <a:r>
              <a:rPr lang="en-US" altLang="en-US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environment through </a:t>
            </a:r>
            <a:r>
              <a:rPr lang="en-US" altLang="en-US" sz="3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actuators/effectors</a:t>
            </a:r>
          </a:p>
          <a:p>
            <a:pPr lvl="2">
              <a:spcAft>
                <a:spcPts val="600"/>
              </a:spcAft>
            </a:pPr>
            <a:endParaRPr lang="en-US" altLang="en-US" sz="3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agent’s behavior (act)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described by its </a:t>
            </a:r>
            <a:r>
              <a:rPr lang="en-US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alt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maps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percept </a:t>
            </a:r>
            <a:r>
              <a:rPr lang="en-US" altLang="en-US" sz="3800" dirty="0">
                <a:latin typeface="Kristen ITC" panose="03050502040202030202" pitchFamily="66" charset="0"/>
                <a:cs typeface="Times New Roman" panose="02020603050405020304" pitchFamily="18" charset="0"/>
              </a:rPr>
              <a:t>P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action </a:t>
            </a:r>
            <a:r>
              <a:rPr lang="en-US" altLang="en-US" sz="3800" dirty="0">
                <a:latin typeface="Kristen ITC" panose="03050502040202030202" pitchFamily="66" charset="0"/>
                <a:cs typeface="Times New Roman" panose="02020603050405020304" pitchFamily="18" charset="0"/>
              </a:rPr>
              <a:t>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0" lvl="4" indent="0">
              <a:spcBef>
                <a:spcPts val="1200"/>
              </a:spcBef>
              <a:buNone/>
            </a:pPr>
            <a:r>
              <a:rPr lang="en-US" alt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800" dirty="0">
                <a:latin typeface="Kristen ITC" panose="03050502040202030202" pitchFamily="66" charset="0"/>
                <a:cs typeface="Times New Roman" panose="02020603050405020304" pitchFamily="18" charset="0"/>
              </a:rPr>
              <a:t>P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>
                <a:latin typeface="Kristen ITC" panose="03050502040202030202" pitchFamily="66" charset="0"/>
                <a:cs typeface="Times New Roman" panose="02020603050405020304" pitchFamily="18" charset="0"/>
              </a:rPr>
              <a:t>A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3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A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agent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agent whose acts try to maximize some</a:t>
            </a: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performance measure.</a:t>
            </a:r>
            <a:r>
              <a:rPr lang="en-US" altLang="en-US" sz="3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dirty="0"/>
              <a:t>					perceive - to become aware of through the senses; </a:t>
            </a:r>
            <a:endParaRPr lang="en-US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3">
            <a:extLst>
              <a:ext uri="{FF2B5EF4-FFF2-40B4-BE49-F238E27FC236}">
                <a16:creationId xmlns:a16="http://schemas.microsoft.com/office/drawing/2014/main" id="{6D2206D6-8F23-4DAA-A992-B4EFB1A5C8CD}"/>
              </a:ext>
            </a:extLst>
          </p:cNvPr>
          <p:cNvSpPr/>
          <p:nvPr/>
        </p:nvSpPr>
        <p:spPr>
          <a:xfrm>
            <a:off x="718477" y="996287"/>
            <a:ext cx="992778" cy="399478"/>
          </a:xfrm>
          <a:prstGeom prst="cloudCallout">
            <a:avLst>
              <a:gd name="adj1" fmla="val 27176"/>
              <a:gd name="adj2" fmla="val 1005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</a:t>
            </a:r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0" y="1280339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50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55721"/>
              </p:ext>
            </p:extLst>
          </p:nvPr>
        </p:nvGraphicFramePr>
        <p:xfrm>
          <a:off x="1480184" y="1391116"/>
          <a:ext cx="9721216" cy="468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81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 Type: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task environment is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Reasons: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Examples: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814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Full observable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agent 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 access to the complete state of the environment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respect to choice of actions.</a:t>
                      </a:r>
                      <a:r>
                        <a:rPr lang="en-US" alt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Chess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Robot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part picking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398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Partial observable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incomplete state of environment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Poker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 driving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Medical diagnosis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23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Unobservable	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sensors (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task environment is 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unobservable </a:t>
                      </a:r>
                      <a:r>
                        <a:rPr lang="en-US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674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601603"/>
                  </a:ext>
                </a:extLst>
              </a:tr>
            </a:tbl>
          </a:graphicData>
        </a:graphic>
      </p:graphicFrame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" y="1064985"/>
            <a:ext cx="750707" cy="46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78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88AA9FD-E234-4927-A172-B8D0A1F21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2579" y="296699"/>
            <a:ext cx="5068221" cy="68201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Environment types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C3FB011-9BCA-4E29-9698-9BF57F767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2140" y="1793267"/>
            <a:ext cx="8046552" cy="350263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observable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(vs.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observable, unobservable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task environment is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observable: </a:t>
            </a:r>
          </a:p>
          <a:p>
            <a:pPr marL="1371600" lvl="1" indent="-457200">
              <a:spcBef>
                <a:spcPts val="12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robot part pick is fully observable </a:t>
            </a:r>
          </a:p>
          <a:p>
            <a:pPr marL="914400" lvl="1" indent="0">
              <a:spcBef>
                <a:spcPts val="12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taxi driver is partially observable.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task environment is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unobservable: </a:t>
            </a:r>
          </a:p>
          <a:p>
            <a:pPr marL="1371600" lvl="1" indent="-457200">
              <a:spcBef>
                <a:spcPts val="12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agent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no sensors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all.</a:t>
            </a:r>
          </a:p>
        </p:txBody>
      </p:sp>
    </p:spTree>
    <p:extLst>
      <p:ext uri="{BB962C8B-B14F-4D97-AF65-F5344CB8AC3E}">
        <p14:creationId xmlns:p14="http://schemas.microsoft.com/office/powerpoint/2010/main" val="4065955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2227"/>
              </p:ext>
            </p:extLst>
          </p:nvPr>
        </p:nvGraphicFramePr>
        <p:xfrm>
          <a:off x="1308734" y="598403"/>
          <a:ext cx="9721216" cy="566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81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 Type: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task environment is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Reasons: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Examples: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8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814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Deterministic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next state of the environment is completely 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determined by the current state and the action executed </a:t>
                      </a:r>
                      <a:r>
                        <a:rPr lang="en-US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 the agent.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 Analysis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Robot part picking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23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Stochastic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next state of environment is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randomly determined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 Driving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1071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Strategic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environment is deterministic and 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also engaged in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agents’ actions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(waiting for the opponent’s move to derive the next state).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 clock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without clock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674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601603"/>
                  </a:ext>
                </a:extLst>
              </a:tr>
            </a:tbl>
          </a:graphicData>
        </a:graphic>
      </p:graphicFrame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" y="1064985"/>
            <a:ext cx="750707" cy="46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8384" y="6471821"/>
            <a:ext cx="978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Involving random variable or </a:t>
            </a:r>
            <a:r>
              <a:rPr lang="en-US" dirty="0" err="1"/>
              <a:t>proces</a:t>
            </a:r>
            <a:r>
              <a:rPr lang="en-US" dirty="0"/>
              <a:t>. - stochastic</a:t>
            </a:r>
          </a:p>
        </p:txBody>
      </p:sp>
    </p:spTree>
    <p:extLst>
      <p:ext uri="{BB962C8B-B14F-4D97-AF65-F5344CB8AC3E}">
        <p14:creationId xmlns:p14="http://schemas.microsoft.com/office/powerpoint/2010/main" val="4151769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88AA9FD-E234-4927-A172-B8D0A1F21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2337" y="142241"/>
            <a:ext cx="6015446" cy="68201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Environment types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C3FB011-9BCA-4E29-9698-9BF57F767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2604" y="1382491"/>
            <a:ext cx="9589879" cy="409301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Deterministi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(vs.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stochastic, strategic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914400" lvl="1" indent="-457200">
              <a:spcBef>
                <a:spcPts val="1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task environment is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deterministic: </a:t>
            </a:r>
          </a:p>
          <a:p>
            <a:pPr marL="1371600" lvl="1" indent="-515938">
              <a:spcBef>
                <a:spcPts val="1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robot park picking is deterministic</a:t>
            </a:r>
          </a:p>
          <a:p>
            <a:pPr marL="914400" lvl="1" indent="-457200">
              <a:spcBef>
                <a:spcPts val="1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task environment is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stochastic: </a:t>
            </a:r>
          </a:p>
          <a:p>
            <a:pPr marL="1371600" lvl="1" indent="-457200">
              <a:spcBef>
                <a:spcPts val="1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taxi driver is stochastic</a:t>
            </a:r>
          </a:p>
          <a:p>
            <a:pPr marL="914400" lvl="1" indent="-457200">
              <a:spcBef>
                <a:spcPts val="1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task environment is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strategic:</a:t>
            </a:r>
          </a:p>
          <a:p>
            <a:pPr marL="1371600" lvl="1" indent="-457200">
              <a:spcBef>
                <a:spcPts val="1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chess with clock or without clock is strategic</a:t>
            </a:r>
          </a:p>
        </p:txBody>
      </p:sp>
    </p:spTree>
    <p:extLst>
      <p:ext uri="{BB962C8B-B14F-4D97-AF65-F5344CB8AC3E}">
        <p14:creationId xmlns:p14="http://schemas.microsoft.com/office/powerpoint/2010/main" val="3682547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06862"/>
              </p:ext>
            </p:extLst>
          </p:nvPr>
        </p:nvGraphicFramePr>
        <p:xfrm>
          <a:off x="1343569" y="591892"/>
          <a:ext cx="97013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7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 Type: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task environment is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Reasons: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Examples: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Episodic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</a:t>
                      </a:r>
                      <a:r>
                        <a:rPr lang="en-US" altLang="en-US" sz="2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agent's experience is divided into atomic "</a:t>
                      </a:r>
                      <a:r>
                        <a:rPr lang="en-US" altLang="en-US" sz="22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episodes</a:t>
                      </a:r>
                      <a:r>
                        <a:rPr lang="en-US" altLang="en-US" sz="2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“. </a:t>
                      </a:r>
                    </a:p>
                    <a:p>
                      <a:pPr marL="0" lvl="2" indent="0" algn="l"/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each episode, the agent </a:t>
                      </a:r>
                      <a:r>
                        <a:rPr lang="en-US" altLang="en-US" sz="2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perceives (receives a percept) and then performs a single action. </a:t>
                      </a:r>
                      <a:r>
                        <a:rPr lang="en-US" altLang="en-US" sz="22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choice of action in each episode depends only on the episode itself.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agent does not need to think ahead.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Medical Diagnosis</a:t>
                      </a:r>
                    </a:p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 analysis</a:t>
                      </a:r>
                    </a:p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Robot part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picking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Sequential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 </a:t>
                      </a:r>
                      <a:r>
                        <a:rPr lang="en-US" sz="2200" i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current decision 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(short-term actions) </a:t>
                      </a:r>
                      <a:r>
                        <a:rPr lang="en-US" sz="220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could affect</a:t>
                      </a:r>
                      <a:r>
                        <a:rPr lang="en-US" sz="2200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 future decisions 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(long-term consequences.</a:t>
                      </a:r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i.e., The short-term actions can have long-term consequences.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</a:t>
                      </a:r>
                    </a:p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Taxi-driving</a:t>
                      </a:r>
                    </a:p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675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0" y="1343660"/>
            <a:ext cx="785541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20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88AA9FD-E234-4927-A172-B8D0A1F21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5981" y="225453"/>
            <a:ext cx="6535615" cy="74100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Environment types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C3FB011-9BCA-4E29-9698-9BF57F767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5981" y="1471282"/>
            <a:ext cx="9360038" cy="364364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Episodic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(vs. sequential):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task environment is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episodic: </a:t>
            </a:r>
          </a:p>
          <a:p>
            <a:pPr marL="13716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To spot defective parts on an assembly line, an agent </a:t>
            </a:r>
          </a:p>
          <a:p>
            <a:pPr marL="1828800" lvl="2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a decision on the current part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regardless of previous decisions. </a:t>
            </a:r>
          </a:p>
          <a:p>
            <a:pPr marL="18288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decision doesn’t affect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whether the next part is defective.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task environment is 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sequential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3716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Chess and Taxi Driver are sequential. </a:t>
            </a:r>
          </a:p>
          <a:p>
            <a:pPr marL="1828800" lvl="2" indent="-455613"/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short-term actions can have long-term consequences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373187" lvl="2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Episodic environments are much simpler than sequential environments because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agent does not need to think ahead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CC82436-7E35-4AE1-B18B-4D17B280B04A}"/>
              </a:ext>
            </a:extLst>
          </p:cNvPr>
          <p:cNvSpPr/>
          <p:nvPr/>
        </p:nvSpPr>
        <p:spPr>
          <a:xfrm flipH="1">
            <a:off x="1514664" y="2485094"/>
            <a:ext cx="547489" cy="350628"/>
          </a:xfrm>
          <a:prstGeom prst="cloudCallout">
            <a:avLst>
              <a:gd name="adj1" fmla="val -31341"/>
              <a:gd name="adj2" fmla="val 1211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24049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610082"/>
              </p:ext>
            </p:extLst>
          </p:nvPr>
        </p:nvGraphicFramePr>
        <p:xfrm>
          <a:off x="1215730" y="1088571"/>
          <a:ext cx="9760540" cy="41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63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 Type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task environment is: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Reasons: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Examples: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4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 the environment is unchanged while the agent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 deliberating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Crossword Puzzle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Chess without clock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78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Dynamic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 changes	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Taxi driving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824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Semi-dynamic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environment itself does not change with the passage of time but </a:t>
                      </a: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agent's performance score does change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Chess with clock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73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2" y="603431"/>
            <a:ext cx="620078" cy="4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43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ED0F9F6-9BD4-455B-B0E9-D140E034B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8170" y="278919"/>
            <a:ext cx="6090138" cy="90323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Environment types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0E20B2F-595E-4E27-9D0A-E460826AE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017" y="1561197"/>
            <a:ext cx="8858983" cy="32392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(vs.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Taxi driving is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cars and the taxi itself keep moving while the driving algorithm dithers about what to do next.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Chess, when played with a clock is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semidynamic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Crossword puzzles are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C25EB27-F276-4266-80E5-EBF7371D41CE}"/>
              </a:ext>
            </a:extLst>
          </p:cNvPr>
          <p:cNvSpPr/>
          <p:nvPr/>
        </p:nvSpPr>
        <p:spPr>
          <a:xfrm flipH="1">
            <a:off x="989371" y="3759417"/>
            <a:ext cx="547489" cy="350628"/>
          </a:xfrm>
          <a:prstGeom prst="cloudCallout">
            <a:avLst>
              <a:gd name="adj1" fmla="val -31341"/>
              <a:gd name="adj2" fmla="val 1211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948779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03349"/>
              </p:ext>
            </p:extLst>
          </p:nvPr>
        </p:nvGraphicFramePr>
        <p:xfrm>
          <a:off x="1413646" y="603431"/>
          <a:ext cx="9760540" cy="496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63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 Type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task environment is: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Reasons: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Examples: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01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limited number of </a:t>
                      </a:r>
                      <a:r>
                        <a:rPr lang="en-US" altLang="en-US" sz="2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distinct</a:t>
                      </a:r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clearly defined percepts and actions.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Poker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601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Continuous state, action and time problems</a:t>
                      </a:r>
                    </a:p>
                    <a:p>
                      <a:pPr marL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altLang="en-US" sz="22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discrete/continuous </a:t>
                      </a:r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distinction applies to:</a:t>
                      </a:r>
                    </a:p>
                    <a:p>
                      <a:pPr marL="34290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altLang="en-US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the environment, </a:t>
                      </a:r>
                    </a:p>
                    <a:p>
                      <a:pPr marL="34290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way </a:t>
                      </a:r>
                      <a:r>
                        <a:rPr lang="en-US" altLang="en-US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handled, and </a:t>
                      </a:r>
                    </a:p>
                    <a:p>
                      <a:pPr marL="34290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altLang="en-US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percepts</a:t>
                      </a:r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altLang="en-US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  <a:r>
                        <a:rPr lang="en-US" alt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the agent.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Taxi-driving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311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2" y="603431"/>
            <a:ext cx="620078" cy="4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73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ED0F9F6-9BD4-455B-B0E9-D140E034B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0078" y="0"/>
            <a:ext cx="6214127" cy="101804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Environment types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0E20B2F-595E-4E27-9D0A-E460826AE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0388" y="1064788"/>
            <a:ext cx="9582412" cy="547482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(vs. 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9144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has a finite number of 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 (excluding the clock). </a:t>
            </a:r>
          </a:p>
          <a:p>
            <a:pPr marL="18288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chess has a 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percepts and actions.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Taxi 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driving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-state and 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-time problem: </a:t>
            </a:r>
          </a:p>
          <a:p>
            <a:pPr marL="18288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speed and location of the taxi and of the other vehicles sweep through a range of continuous values and do so smoothly over time. </a:t>
            </a:r>
          </a:p>
          <a:p>
            <a:pPr marL="18288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Taxi-driving actions are 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(steering angles, etc.). 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digital cameras is 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8288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treated as representing continuously varying intensities and location.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05A770B-51AF-4141-94B1-26E55920689F}"/>
              </a:ext>
            </a:extLst>
          </p:cNvPr>
          <p:cNvSpPr/>
          <p:nvPr/>
        </p:nvSpPr>
        <p:spPr>
          <a:xfrm flipH="1">
            <a:off x="1036333" y="1998710"/>
            <a:ext cx="547489" cy="350628"/>
          </a:xfrm>
          <a:prstGeom prst="cloudCallout">
            <a:avLst>
              <a:gd name="adj1" fmla="val -31341"/>
              <a:gd name="adj2" fmla="val 1211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9734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A3771C-6738-4BD6-89DE-FF3AF6217782}"/>
              </a:ext>
            </a:extLst>
          </p:cNvPr>
          <p:cNvSpPr/>
          <p:nvPr/>
        </p:nvSpPr>
        <p:spPr>
          <a:xfrm>
            <a:off x="1782366" y="1547336"/>
            <a:ext cx="9150927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Turing (1950) "Computing machinery and intelligence":</a:t>
            </a:r>
          </a:p>
          <a:p>
            <a:pPr marL="463550" indent="-463550">
              <a:lnSpc>
                <a:spcPct val="80000"/>
              </a:lnSpc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"Can machines think?"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"Can machines behave intelligently? " </a:t>
            </a:r>
          </a:p>
          <a:p>
            <a:pPr marL="920750" lvl="1" indent="-4635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in terms of fidelity to human performance </a:t>
            </a:r>
          </a:p>
          <a:p>
            <a:pPr marL="1377950" lvl="2" indent="-4635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think and act like humans)</a:t>
            </a:r>
          </a:p>
          <a:p>
            <a:pPr marL="920750" lvl="1" indent="-4635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against rationality </a:t>
            </a:r>
          </a:p>
          <a:p>
            <a:pPr marL="1377950" lvl="2" indent="-4635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(think and act rationally).</a:t>
            </a:r>
          </a:p>
          <a:p>
            <a:pPr marL="1377950" lvl="2" indent="-4635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is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if,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what it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does the “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thing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D2206D6-8F23-4DAA-A992-B4EFB1A5C8CD}"/>
              </a:ext>
            </a:extLst>
          </p:cNvPr>
          <p:cNvSpPr/>
          <p:nvPr/>
        </p:nvSpPr>
        <p:spPr>
          <a:xfrm>
            <a:off x="623175" y="1174909"/>
            <a:ext cx="992778" cy="399478"/>
          </a:xfrm>
          <a:prstGeom prst="cloudCallout">
            <a:avLst>
              <a:gd name="adj1" fmla="val 27176"/>
              <a:gd name="adj2" fmla="val 1005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87">
            <a:off x="979240" y="1471136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97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22676"/>
              </p:ext>
            </p:extLst>
          </p:nvPr>
        </p:nvGraphicFramePr>
        <p:xfrm>
          <a:off x="1342918" y="1690512"/>
          <a:ext cx="9506164" cy="279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 Type: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task environment is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Reasons: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Examples: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agent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Agent operating by itself in an environment	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Crossword </a:t>
                      </a:r>
                    </a:p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Puzzle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786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multiagent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two or more agents 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Chess, Poker</a:t>
                      </a:r>
                    </a:p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driving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2" y="533763"/>
            <a:ext cx="681038" cy="4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12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ED0F9F6-9BD4-455B-B0E9-D140E034B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0097" y="111667"/>
            <a:ext cx="6110235" cy="91798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Environment types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0E20B2F-595E-4E27-9D0A-E460826AE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0761" y="1222971"/>
            <a:ext cx="9176740" cy="5064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agent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(vs.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multiagent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13716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agent solving a crossword puzzle by itself is clearly in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single-environment.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agent playing chess is in a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agent environment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agent A (the taxi driver for example) treats </a:t>
            </a:r>
          </a:p>
          <a:p>
            <a:pPr marL="1828800" lvl="3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object B (another vehicle) as an agent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28800" lvl="3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merely as an object behaving according to the laws of physics, </a:t>
            </a:r>
          </a:p>
          <a:p>
            <a:pPr marL="2286000" lvl="4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analogous 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</a:p>
          <a:p>
            <a:pPr marL="2286000" lvl="4" indent="-457200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blowing in the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 distinction is whether B’s behavior is best described as maximizing a performance measure whose value depends on agent A’s behavior.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DAB6C8F-0C35-47DB-A373-96BD06A72B42}"/>
              </a:ext>
            </a:extLst>
          </p:cNvPr>
          <p:cNvSpPr/>
          <p:nvPr/>
        </p:nvSpPr>
        <p:spPr>
          <a:xfrm flipH="1">
            <a:off x="892608" y="1648516"/>
            <a:ext cx="547489" cy="350628"/>
          </a:xfrm>
          <a:prstGeom prst="cloudCallout">
            <a:avLst>
              <a:gd name="adj1" fmla="val -150385"/>
              <a:gd name="adj2" fmla="val 1516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30679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07" y="501783"/>
            <a:ext cx="6054969" cy="74856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Environment Types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F95791-26FF-45F0-8998-B3DBA19C5816}"/>
              </a:ext>
            </a:extLst>
          </p:cNvPr>
          <p:cNvSpPr/>
          <p:nvPr/>
        </p:nvSpPr>
        <p:spPr>
          <a:xfrm>
            <a:off x="1629507" y="1653514"/>
            <a:ext cx="812409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 type largely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agent design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real world is (of course)</a:t>
            </a:r>
          </a:p>
          <a:p>
            <a:pPr marL="457200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partially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observable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stochastic (instead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457200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sequential (instead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episodic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457200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dynamic (instead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457200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continuous (instead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457200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multi-agent (instead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single-agent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79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934200" cy="7557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Environment Examples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703" y="1435133"/>
            <a:ext cx="2344621" cy="17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00108"/>
              </p:ext>
            </p:extLst>
          </p:nvPr>
        </p:nvGraphicFramePr>
        <p:xfrm>
          <a:off x="3370217" y="1435133"/>
          <a:ext cx="8638903" cy="2621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8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8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8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4923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Observable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Deterministic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089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 a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Semidyn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923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without a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C4B85A9-8C31-448B-9D1E-E38A5638EC38}"/>
              </a:ext>
            </a:extLst>
          </p:cNvPr>
          <p:cNvSpPr txBox="1"/>
          <p:nvPr/>
        </p:nvSpPr>
        <p:spPr>
          <a:xfrm>
            <a:off x="942703" y="4056413"/>
            <a:ext cx="5797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Properties: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observable vs. partially observable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vs. stochastic / strategic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Episodic vs. sequential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vs. dynamic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vs. continuous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agent vs.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multiagent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00C6099F-CE85-4A77-A602-2F3FDF7D06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1" y="1026341"/>
            <a:ext cx="663002" cy="3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44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2" y="1600200"/>
            <a:ext cx="27384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382" y="-1"/>
            <a:ext cx="5046412" cy="130628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Environment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9132" y="1598474"/>
            <a:ext cx="440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observable vs. partially observable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vs. stochastic / strategic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Episodic vs. sequential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vs. dynamic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vs. continuous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agent vs.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multiagent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12189"/>
              </p:ext>
            </p:extLst>
          </p:nvPr>
        </p:nvGraphicFramePr>
        <p:xfrm>
          <a:off x="1145382" y="3768985"/>
          <a:ext cx="10062548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3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53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Observable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Deterministic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 a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without a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 driving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409E8422-2101-40A5-B226-33EDFB5E87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2" y="5643396"/>
            <a:ext cx="663002" cy="3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793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71" y="0"/>
            <a:ext cx="5961185" cy="117495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Environment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0472" y="1070869"/>
            <a:ext cx="45452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observable vs. partially observable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vs. stochastic / strategic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Episodic vs. sequential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vs. dynamic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vs. continuous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agent vs.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multiagent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755330"/>
              </p:ext>
            </p:extLst>
          </p:nvPr>
        </p:nvGraphicFramePr>
        <p:xfrm>
          <a:off x="1424353" y="3672840"/>
          <a:ext cx="9343293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3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0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 a clock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without a clock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 driving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Medical diagnosis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738" y="837677"/>
            <a:ext cx="1619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188828DE-ABDA-4964-8687-3F5EBD26B4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4" y="5918091"/>
            <a:ext cx="663002" cy="3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644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45591"/>
              </p:ext>
            </p:extLst>
          </p:nvPr>
        </p:nvGraphicFramePr>
        <p:xfrm>
          <a:off x="1405467" y="3451175"/>
          <a:ext cx="9373902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6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 a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without a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 driving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Medical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Robot part picking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5875" y="613317"/>
            <a:ext cx="1885225" cy="227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2F9F44-B021-42B4-9B7C-2AC4E276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0" y="50298"/>
            <a:ext cx="6476999" cy="112603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Environment Examples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023CA4-37CB-4F6E-945C-6C374F97B5D6}"/>
              </a:ext>
            </a:extLst>
          </p:cNvPr>
          <p:cNvSpPr txBox="1"/>
          <p:nvPr/>
        </p:nvSpPr>
        <p:spPr>
          <a:xfrm>
            <a:off x="1412631" y="1112520"/>
            <a:ext cx="4384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observable vs. partially observable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vs. stochastic / strategic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Episodic vs. sequential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vs. dynamic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vs. continuous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agent vs. multiagent</a:t>
            </a:r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CB89D437-4792-4007-A204-9E72E08480D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5" y="6038443"/>
            <a:ext cx="663002" cy="3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79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09119"/>
              </p:ext>
            </p:extLst>
          </p:nvPr>
        </p:nvGraphicFramePr>
        <p:xfrm>
          <a:off x="1412631" y="3260319"/>
          <a:ext cx="9413635" cy="25788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7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3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41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 a clock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Chess without a clock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Taxi driving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Medical diagnosis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Robot part picking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41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Interactive English tutor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Stochastic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7842" y="872129"/>
            <a:ext cx="2011052" cy="187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3F99A9-A507-4FF8-BF3F-07FB5C8126AE}"/>
              </a:ext>
            </a:extLst>
          </p:cNvPr>
          <p:cNvSpPr txBox="1"/>
          <p:nvPr/>
        </p:nvSpPr>
        <p:spPr>
          <a:xfrm>
            <a:off x="5673427" y="809520"/>
            <a:ext cx="4384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observable vs. partially observable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vs. stochastic / strategic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Episodic vs. sequential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vs. dynamic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vs. continuous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agent vs. multiagent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7F8A63-E437-4ECF-ABA2-51555F6D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631" y="0"/>
            <a:ext cx="6037384" cy="104362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Environment Examples</a:t>
            </a:r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7B13B318-5A3D-4818-A7CE-DEF68E974F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3" y="6015336"/>
            <a:ext cx="663002" cy="3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506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BA126C-0B26-464C-92C9-7831AD9A1AEF}"/>
              </a:ext>
            </a:extLst>
          </p:cNvPr>
          <p:cNvSpPr/>
          <p:nvPr/>
        </p:nvSpPr>
        <p:spPr>
          <a:xfrm>
            <a:off x="4034542" y="3287877"/>
            <a:ext cx="4890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Approaches to Agent Design</a:t>
            </a:r>
          </a:p>
        </p:txBody>
      </p:sp>
    </p:spTree>
    <p:extLst>
      <p:ext uri="{BB962C8B-B14F-4D97-AF65-F5344CB8AC3E}">
        <p14:creationId xmlns:p14="http://schemas.microsoft.com/office/powerpoint/2010/main" val="773829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744" y="428997"/>
            <a:ext cx="6054969" cy="74856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Agent Programs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F95791-26FF-45F0-8998-B3DBA19C5816}"/>
              </a:ext>
            </a:extLst>
          </p:cNvPr>
          <p:cNvSpPr/>
          <p:nvPr/>
        </p:nvSpPr>
        <p:spPr>
          <a:xfrm>
            <a:off x="1860532" y="2346570"/>
            <a:ext cx="73809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agent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mapping from percepts to actions </a:t>
            </a:r>
          </a:p>
          <a:p>
            <a:pPr lvl="4"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400" dirty="0">
                <a:latin typeface="Kristen ITC" panose="03050502040202030202" pitchFamily="66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Kristen ITC" panose="03050502040202030202" pitchFamily="66" charset="0"/>
                <a:cs typeface="Times New Roman" panose="02020603050405020304" pitchFamily="18" charset="0"/>
              </a:rPr>
              <a:t>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design a program to implement this mapping.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agent program could be as simple 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table lookup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5724B0E-6A56-4AA6-9AE5-181AA9EDC7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42">
            <a:off x="518296" y="1177564"/>
            <a:ext cx="663621" cy="4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9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A3771C-6738-4BD6-89DE-FF3AF6217782}"/>
              </a:ext>
            </a:extLst>
          </p:cNvPr>
          <p:cNvSpPr/>
          <p:nvPr/>
        </p:nvSpPr>
        <p:spPr>
          <a:xfrm>
            <a:off x="1481280" y="795397"/>
            <a:ext cx="947273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in economics, the term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defined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Rational: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maximally achieving pre-defined goals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only concerns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decisions are made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decisions are made -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thought process behind them)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12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rational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n-US" sz="2400" dirty="0">
                <a:solidFill>
                  <a:srgbClr val="1212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1212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maximizing your expected utility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 are expressed in terms of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utility of outcomes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212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072">
            <a:off x="776864" y="1360992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F32E15-8F10-4AB4-4B43-FC35B02F0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40620"/>
              </p:ext>
            </p:extLst>
          </p:nvPr>
        </p:nvGraphicFramePr>
        <p:xfrm>
          <a:off x="912628" y="5310208"/>
          <a:ext cx="1006621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243">
                  <a:extLst>
                    <a:ext uri="{9D8B030D-6E8A-4147-A177-3AD203B41FA5}">
                      <a16:colId xmlns:a16="http://schemas.microsoft.com/office/drawing/2014/main" val="1092237993"/>
                    </a:ext>
                  </a:extLst>
                </a:gridCol>
                <a:gridCol w="2013243">
                  <a:extLst>
                    <a:ext uri="{9D8B030D-6E8A-4147-A177-3AD203B41FA5}">
                      <a16:colId xmlns:a16="http://schemas.microsoft.com/office/drawing/2014/main" val="2284120173"/>
                    </a:ext>
                  </a:extLst>
                </a:gridCol>
                <a:gridCol w="2013243">
                  <a:extLst>
                    <a:ext uri="{9D8B030D-6E8A-4147-A177-3AD203B41FA5}">
                      <a16:colId xmlns:a16="http://schemas.microsoft.com/office/drawing/2014/main" val="3659421019"/>
                    </a:ext>
                  </a:extLst>
                </a:gridCol>
                <a:gridCol w="2013243">
                  <a:extLst>
                    <a:ext uri="{9D8B030D-6E8A-4147-A177-3AD203B41FA5}">
                      <a16:colId xmlns:a16="http://schemas.microsoft.com/office/drawing/2014/main" val="3169775066"/>
                    </a:ext>
                  </a:extLst>
                </a:gridCol>
                <a:gridCol w="2013243">
                  <a:extLst>
                    <a:ext uri="{9D8B030D-6E8A-4147-A177-3AD203B41FA5}">
                      <a16:colId xmlns:a16="http://schemas.microsoft.com/office/drawing/2014/main" val="3543861910"/>
                    </a:ext>
                  </a:extLst>
                </a:gridCol>
              </a:tblGrid>
              <a:tr h="628093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Part-picking robot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Pixels of varying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intensity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Pick up parts and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sort into bins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Place parts in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correct bins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Conveyor belt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 parts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4129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5242B4-CFBD-57CD-1BE3-D36F88DDF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766452"/>
              </p:ext>
            </p:extLst>
          </p:nvPr>
        </p:nvGraphicFramePr>
        <p:xfrm>
          <a:off x="912628" y="4919603"/>
          <a:ext cx="1006621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243">
                  <a:extLst>
                    <a:ext uri="{9D8B030D-6E8A-4147-A177-3AD203B41FA5}">
                      <a16:colId xmlns:a16="http://schemas.microsoft.com/office/drawing/2014/main" val="1953211470"/>
                    </a:ext>
                  </a:extLst>
                </a:gridCol>
                <a:gridCol w="2013243">
                  <a:extLst>
                    <a:ext uri="{9D8B030D-6E8A-4147-A177-3AD203B41FA5}">
                      <a16:colId xmlns:a16="http://schemas.microsoft.com/office/drawing/2014/main" val="1614656322"/>
                    </a:ext>
                  </a:extLst>
                </a:gridCol>
                <a:gridCol w="2013243">
                  <a:extLst>
                    <a:ext uri="{9D8B030D-6E8A-4147-A177-3AD203B41FA5}">
                      <a16:colId xmlns:a16="http://schemas.microsoft.com/office/drawing/2014/main" val="74444449"/>
                    </a:ext>
                  </a:extLst>
                </a:gridCol>
                <a:gridCol w="2013243">
                  <a:extLst>
                    <a:ext uri="{9D8B030D-6E8A-4147-A177-3AD203B41FA5}">
                      <a16:colId xmlns:a16="http://schemas.microsoft.com/office/drawing/2014/main" val="3832855899"/>
                    </a:ext>
                  </a:extLst>
                </a:gridCol>
                <a:gridCol w="2013243">
                  <a:extLst>
                    <a:ext uri="{9D8B030D-6E8A-4147-A177-3AD203B41FA5}">
                      <a16:colId xmlns:a16="http://schemas.microsoft.com/office/drawing/2014/main" val="3180823815"/>
                    </a:ext>
                  </a:extLst>
                </a:gridCol>
              </a:tblGrid>
              <a:tr h="38882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Agent Type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Percepts  (S)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  <a:cs typeface="Times New Roman" panose="02020603050405020304" pitchFamily="18" charset="0"/>
                        </a:rPr>
                        <a:t> P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Actions  (A)</a:t>
                      </a:r>
                      <a:r>
                        <a:rPr lang="en-US" altLang="en-US" sz="2000" dirty="0">
                          <a:latin typeface="Kristen ITC" panose="03050502040202030202" pitchFamily="66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Goals  (P)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Environment (E)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0038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F695B57-7403-4A79-AAB1-C72B9337E291}"/>
              </a:ext>
            </a:extLst>
          </p:cNvPr>
          <p:cNvSpPr/>
          <p:nvPr/>
        </p:nvSpPr>
        <p:spPr>
          <a:xfrm>
            <a:off x="2678549" y="6211669"/>
            <a:ext cx="7528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Utility – in economics, the benefit that a chosen course of action affords,</a:t>
            </a:r>
          </a:p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          _ usefulness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83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23A58A-47E3-47FA-AAA3-201AE83584CC}"/>
              </a:ext>
            </a:extLst>
          </p:cNvPr>
          <p:cNvSpPr txBox="1"/>
          <p:nvPr/>
        </p:nvSpPr>
        <p:spPr>
          <a:xfrm>
            <a:off x="1396779" y="621717"/>
            <a:ext cx="5955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Table-Lookup Driven Agents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17D174-6CDE-4821-84E2-3D425BC9568D}"/>
              </a:ext>
            </a:extLst>
          </p:cNvPr>
          <p:cNvSpPr/>
          <p:nvPr/>
        </p:nvSpPr>
        <p:spPr>
          <a:xfrm>
            <a:off x="568996" y="1672220"/>
            <a:ext cx="68004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</a:rPr>
              <a:t>Uses a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percept_sequence_action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</a:rPr>
              <a:t> table in memory to find the next action. </a:t>
            </a:r>
          </a:p>
          <a:p>
            <a:pPr marL="9144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Implemented as a (large)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lookup table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pPr marL="9144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Vacuum-Cleaner Agent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Bef>
                <a:spcPts val="1200"/>
              </a:spcBef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Drawbacks:</a:t>
            </a:r>
          </a:p>
          <a:p>
            <a:pPr marL="9144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Too large a table </a:t>
            </a:r>
          </a:p>
          <a:p>
            <a:pPr marL="9144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Takes a long time to build/learn the table</a:t>
            </a:r>
            <a:endParaRPr lang="en-US" sz="2400" dirty="0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ABC4E3B5-DDC8-47BF-AB20-0108E0CC71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336">
            <a:off x="472166" y="1191401"/>
            <a:ext cx="539529" cy="40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36C74C-7F28-AFE8-704C-033E7DAF6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331728"/>
              </p:ext>
            </p:extLst>
          </p:nvPr>
        </p:nvGraphicFramePr>
        <p:xfrm>
          <a:off x="7386581" y="298746"/>
          <a:ext cx="4522381" cy="6260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72">
                  <a:extLst>
                    <a:ext uri="{9D8B030D-6E8A-4147-A177-3AD203B41FA5}">
                      <a16:colId xmlns:a16="http://schemas.microsoft.com/office/drawing/2014/main" val="154854492"/>
                    </a:ext>
                  </a:extLst>
                </a:gridCol>
                <a:gridCol w="1782609">
                  <a:extLst>
                    <a:ext uri="{9D8B030D-6E8A-4147-A177-3AD203B41FA5}">
                      <a16:colId xmlns:a16="http://schemas.microsoft.com/office/drawing/2014/main" val="3304866932"/>
                    </a:ext>
                  </a:extLst>
                </a:gridCol>
              </a:tblGrid>
              <a:tr h="454067">
                <a:tc>
                  <a:txBody>
                    <a:bodyPr/>
                    <a:lstStyle/>
                    <a:p>
                      <a:pPr marL="233363" indent="0" algn="l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Percept sequence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Action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185242"/>
                  </a:ext>
                </a:extLst>
              </a:tr>
              <a:tr h="3526587">
                <a:tc>
                  <a:txBody>
                    <a:bodyPr/>
                    <a:lstStyle/>
                    <a:p>
                      <a:pPr marL="233363" indent="0" algn="l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 </a:t>
                      </a:r>
                    </a:p>
                    <a:p>
                      <a:pPr marL="233363" indent="0" algn="l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Dirty] </a:t>
                      </a:r>
                    </a:p>
                    <a:p>
                      <a:pPr marL="233363" indent="0" algn="l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[B, Clean] </a:t>
                      </a:r>
                    </a:p>
                    <a:p>
                      <a:pPr marL="233363" indent="0" algn="l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[B, Dirty] </a:t>
                      </a:r>
                    </a:p>
                    <a:p>
                      <a:pPr marL="233363" indent="0" algn="l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Clean], [A, Clean] </a:t>
                      </a:r>
                    </a:p>
                    <a:p>
                      <a:pPr marL="233363" indent="0" algn="l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Clean], [A, Dirty] </a:t>
                      </a:r>
                    </a:p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Clean], [A, Clean] [B, Dirty] </a:t>
                      </a:r>
                    </a:p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Clean], [A, Clean] [B, Clean] </a:t>
                      </a:r>
                    </a:p>
                    <a:p>
                      <a:pPr marL="233363" indent="0" algn="l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...</a:t>
                      </a:r>
                    </a:p>
                    <a:p>
                      <a:pPr marL="233363" indent="0" algn="l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Clean], [A, Clean], [A, Clean]  </a:t>
                      </a:r>
                    </a:p>
                    <a:p>
                      <a:pPr marL="233363" indent="0" algn="l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Clean], [A, Clean],  [A, Dirty] </a:t>
                      </a:r>
                    </a:p>
                    <a:p>
                      <a:pPr marL="233363" indent="0" algn="l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...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0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Right</a:t>
                      </a:r>
                    </a:p>
                    <a:p>
                      <a:pPr marL="233363" indent="0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Suck</a:t>
                      </a:r>
                    </a:p>
                    <a:p>
                      <a:pPr marL="233363" indent="0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Left</a:t>
                      </a:r>
                    </a:p>
                    <a:p>
                      <a:pPr marL="233363" indent="0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Suck</a:t>
                      </a:r>
                    </a:p>
                    <a:p>
                      <a:pPr marL="233363" indent="0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Right</a:t>
                      </a:r>
                    </a:p>
                    <a:p>
                      <a:pPr marL="233363" indent="0">
                        <a:spcAft>
                          <a:spcPts val="60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Suck</a:t>
                      </a:r>
                    </a:p>
                    <a:p>
                      <a:pPr marL="233363" indent="0">
                        <a:spcAft>
                          <a:spcPts val="0"/>
                        </a:spcAft>
                      </a:pP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33363" indent="0"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Suck</a:t>
                      </a:r>
                    </a:p>
                    <a:p>
                      <a:pPr marL="233363" indent="0">
                        <a:spcAft>
                          <a:spcPts val="0"/>
                        </a:spcAft>
                      </a:pP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33363" indent="0"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Left</a:t>
                      </a:r>
                    </a:p>
                    <a:p>
                      <a:pPr marL="233363" indent="0"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pPr marL="233363" indent="0"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33363" indent="0"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33363" indent="0"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Right</a:t>
                      </a:r>
                    </a:p>
                    <a:p>
                      <a:pPr marL="233363" indent="0">
                        <a:spcAft>
                          <a:spcPts val="0"/>
                        </a:spcAft>
                      </a:pP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33363" indent="0"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Suck</a:t>
                      </a:r>
                    </a:p>
                    <a:p>
                      <a:pPr marL="233363" indent="0"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829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165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FBA294-0985-4FBA-AD19-B780B2560C3F}"/>
              </a:ext>
            </a:extLst>
          </p:cNvPr>
          <p:cNvSpPr/>
          <p:nvPr/>
        </p:nvSpPr>
        <p:spPr>
          <a:xfrm>
            <a:off x="1889759" y="511188"/>
            <a:ext cx="763741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Approaches to Agent Design</a:t>
            </a:r>
          </a:p>
          <a:p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Simple Reflex Agent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Table lookup of percept-action pairs defines all possible condition-action rules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necessary to     interact in an environment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Problems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Too big to generate and store </a:t>
            </a:r>
          </a:p>
          <a:p>
            <a:pPr marL="1833563" lvl="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chess has about 10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120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states. </a:t>
            </a:r>
          </a:p>
          <a:p>
            <a:pPr marL="1833563" lvl="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No knowledge of the current state’s non-perceptual parts (e.g., a losing move may trigger a sequence of winning moves)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Not adaptive to changes in the environment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1833563" lvl="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requires entire table to be updated if    changes occur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Looping: Can't make actions to be conditional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3AFE3AEA-CF02-44A4-B4DB-0D77C4718A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76" y="1625880"/>
            <a:ext cx="574641" cy="4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7B2CA47-218A-4A11-8E87-C777D3739263}"/>
                  </a:ext>
                </a:extLst>
              </p:cNvPr>
              <p:cNvSpPr/>
              <p:nvPr/>
            </p:nvSpPr>
            <p:spPr>
              <a:xfrm>
                <a:off x="1419123" y="1196052"/>
                <a:ext cx="9080390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sequence of length K gives 4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different possible sequences.</a:t>
                </a:r>
              </a:p>
              <a:p>
                <a:pPr marL="914400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his simple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Vacuum-Cleaner agent, with K = 20, needs a table with over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entries (possible action sequences) 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4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2(10)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(4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(16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 trillion)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real-world scenarios, there have many more different percepts (e.g., many more locations),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ays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100. </a:t>
                </a:r>
              </a:p>
              <a:p>
                <a:pPr marL="919163" lvl="1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will be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different possible action sequences of length K. </a:t>
                </a:r>
              </a:p>
              <a:p>
                <a:pPr marL="919163" lvl="1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K = 20, this requires a table with over 100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entries. </a:t>
                </a:r>
              </a:p>
              <a:p>
                <a:pPr marL="919163" lvl="1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Infeasible to even store. 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able lookup formulation is mainly of theoretical interest.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7B2CA47-218A-4A11-8E87-C777D3739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123" y="1196052"/>
                <a:ext cx="9080390" cy="4524315"/>
              </a:xfrm>
              <a:prstGeom prst="rect">
                <a:avLst/>
              </a:prstGeom>
              <a:blipFill>
                <a:blip r:embed="rId2"/>
                <a:stretch>
                  <a:fillRect l="-940" t="-1078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764831D-876B-4817-A611-8CDAF4A7F44A}"/>
              </a:ext>
            </a:extLst>
          </p:cNvPr>
          <p:cNvSpPr/>
          <p:nvPr/>
        </p:nvSpPr>
        <p:spPr>
          <a:xfrm>
            <a:off x="1268652" y="398969"/>
            <a:ext cx="2298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Table lookup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5BE773A-1517-44DF-B874-7EBEF9BAC4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587220"/>
            <a:ext cx="675981" cy="5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5C55BA-DB65-44B2-A686-3BFCC2B7156F}"/>
              </a:ext>
            </a:extLst>
          </p:cNvPr>
          <p:cNvSpPr txBox="1"/>
          <p:nvPr/>
        </p:nvSpPr>
        <p:spPr>
          <a:xfrm>
            <a:off x="10580536" y="1271451"/>
            <a:ext cx="1446001" cy="5355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K=2,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dirty="0"/>
              <a:t> = 16</a:t>
            </a:r>
          </a:p>
          <a:p>
            <a:r>
              <a:rPr lang="en-US" dirty="0"/>
              <a:t>possible sequences:</a:t>
            </a:r>
          </a:p>
          <a:p>
            <a:r>
              <a:rPr lang="en-US" dirty="0"/>
              <a:t>A1, A1</a:t>
            </a:r>
          </a:p>
          <a:p>
            <a:r>
              <a:rPr lang="en-US" dirty="0"/>
              <a:t>A1, A2</a:t>
            </a:r>
          </a:p>
          <a:p>
            <a:r>
              <a:rPr lang="en-US" dirty="0"/>
              <a:t>A1, B1</a:t>
            </a:r>
          </a:p>
          <a:p>
            <a:r>
              <a:rPr lang="en-US" dirty="0"/>
              <a:t>A1, B2</a:t>
            </a:r>
          </a:p>
          <a:p>
            <a:r>
              <a:rPr lang="en-US" dirty="0"/>
              <a:t>A2, A1</a:t>
            </a:r>
          </a:p>
          <a:p>
            <a:r>
              <a:rPr lang="en-US" dirty="0"/>
              <a:t>A2, A2</a:t>
            </a:r>
          </a:p>
          <a:p>
            <a:r>
              <a:rPr lang="en-US" dirty="0"/>
              <a:t>A2, B1</a:t>
            </a:r>
          </a:p>
          <a:p>
            <a:r>
              <a:rPr lang="en-US" dirty="0"/>
              <a:t>A2, B2</a:t>
            </a:r>
          </a:p>
          <a:p>
            <a:r>
              <a:rPr lang="en-US" dirty="0"/>
              <a:t>B1, A1</a:t>
            </a:r>
          </a:p>
          <a:p>
            <a:r>
              <a:rPr lang="en-US" dirty="0"/>
              <a:t>B1, A2</a:t>
            </a:r>
          </a:p>
          <a:p>
            <a:r>
              <a:rPr lang="en-US" dirty="0"/>
              <a:t>B1, B1</a:t>
            </a:r>
          </a:p>
          <a:p>
            <a:r>
              <a:rPr lang="en-US" dirty="0"/>
              <a:t>B1, B2</a:t>
            </a:r>
          </a:p>
          <a:p>
            <a:r>
              <a:rPr lang="en-US" dirty="0"/>
              <a:t>B2, A1</a:t>
            </a:r>
          </a:p>
          <a:p>
            <a:r>
              <a:rPr lang="en-US" dirty="0"/>
              <a:t>B2, A2</a:t>
            </a:r>
          </a:p>
          <a:p>
            <a:r>
              <a:rPr lang="en-US" dirty="0"/>
              <a:t>B2, B1</a:t>
            </a:r>
          </a:p>
          <a:p>
            <a:r>
              <a:rPr lang="en-US" dirty="0"/>
              <a:t>B2, B2</a:t>
            </a:r>
          </a:p>
        </p:txBody>
      </p:sp>
    </p:spTree>
    <p:extLst>
      <p:ext uri="{BB962C8B-B14F-4D97-AF65-F5344CB8AC3E}">
        <p14:creationId xmlns:p14="http://schemas.microsoft.com/office/powerpoint/2010/main" val="31510942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7B2CA47-218A-4A11-8E87-C777D3739263}"/>
                  </a:ext>
                </a:extLst>
              </p:cNvPr>
              <p:cNvSpPr/>
              <p:nvPr/>
            </p:nvSpPr>
            <p:spPr>
              <a:xfrm>
                <a:off x="1555805" y="1054483"/>
                <a:ext cx="908039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example </a:t>
                </a:r>
              </a:p>
              <a:p>
                <a:pPr marL="9144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chess-playing agent needs 32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table entries.</a:t>
                </a:r>
              </a:p>
              <a:p>
                <a:pPr marL="914400" indent="-457200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this is practically infeasible </a:t>
                </a:r>
              </a:p>
              <a:p>
                <a:pPr marL="914400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there might be a much more efficient solution</a:t>
                </a:r>
              </a:p>
              <a:p>
                <a:pPr marL="1312863" lvl="1" indent="-3984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the agent would have no autonomy (i.e., no self-determination).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practical agent systems, </a:t>
                </a: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eed to find much more compact representations. </a:t>
                </a: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</a:t>
                </a:r>
              </a:p>
              <a:p>
                <a:pPr marL="1376363" lvl="2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logic-based representations, </a:t>
                </a:r>
              </a:p>
              <a:p>
                <a:pPr marL="1376363" lvl="2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Bayesian net representations, or </a:t>
                </a:r>
              </a:p>
              <a:p>
                <a:pPr marL="1376363" lvl="2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neural net style representations, or </a:t>
                </a:r>
              </a:p>
              <a:p>
                <a:pPr marL="1376363" lvl="2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 different agent architecture, </a:t>
                </a:r>
              </a:p>
              <a:p>
                <a:pPr marL="1833563" lvl="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“ignore the past” --- Reflex agents.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7B2CA47-218A-4A11-8E87-C777D3739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05" y="1054483"/>
                <a:ext cx="9080390" cy="5632311"/>
              </a:xfrm>
              <a:prstGeom prst="rect">
                <a:avLst/>
              </a:prstGeom>
              <a:blipFill>
                <a:blip r:embed="rId2"/>
                <a:stretch>
                  <a:fillRect l="-1007" t="-86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764831D-876B-4817-A611-8CDAF4A7F44A}"/>
              </a:ext>
            </a:extLst>
          </p:cNvPr>
          <p:cNvSpPr/>
          <p:nvPr/>
        </p:nvSpPr>
        <p:spPr>
          <a:xfrm>
            <a:off x="1500146" y="278119"/>
            <a:ext cx="2298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Table lookup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5BE773A-1517-44DF-B874-7EBEF9BAC4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8" y="1587220"/>
            <a:ext cx="712220" cy="5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25A40-A954-4E41-9A8B-1A719675A50F}"/>
                  </a:ext>
                </a:extLst>
              </p:cNvPr>
              <p:cNvSpPr txBox="1"/>
              <p:nvPr/>
            </p:nvSpPr>
            <p:spPr>
              <a:xfrm>
                <a:off x="9910354" y="1375954"/>
                <a:ext cx="1288869" cy="6463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25A40-A954-4E41-9A8B-1A719675A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354" y="1375954"/>
                <a:ext cx="1288869" cy="646331"/>
              </a:xfrm>
              <a:prstGeom prst="rect">
                <a:avLst/>
              </a:prstGeom>
              <a:blipFill>
                <a:blip r:embed="rId4"/>
                <a:stretch>
                  <a:fillRect l="-3756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6860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63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23A58A-47E3-47FA-AAA3-201AE83584CC}"/>
              </a:ext>
            </a:extLst>
          </p:cNvPr>
          <p:cNvSpPr txBox="1"/>
          <p:nvPr/>
        </p:nvSpPr>
        <p:spPr>
          <a:xfrm>
            <a:off x="4165678" y="2377438"/>
            <a:ext cx="344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Types of Agents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7CEDE7-E536-4B04-8404-AD3F45B9720C}"/>
              </a:ext>
            </a:extLst>
          </p:cNvPr>
          <p:cNvSpPr/>
          <p:nvPr/>
        </p:nvSpPr>
        <p:spPr>
          <a:xfrm>
            <a:off x="3339899" y="3249457"/>
            <a:ext cx="5094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: Approaches to Agent Design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56B92E2A-E3D4-4613-809C-9239439204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69" y="2471098"/>
            <a:ext cx="654912" cy="4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7B659-9195-3793-7E50-494B2A5B6090}"/>
              </a:ext>
            </a:extLst>
          </p:cNvPr>
          <p:cNvSpPr txBox="1"/>
          <p:nvPr/>
        </p:nvSpPr>
        <p:spPr>
          <a:xfrm>
            <a:off x="3446226" y="1618263"/>
            <a:ext cx="465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Implementation Issues</a:t>
            </a:r>
          </a:p>
        </p:txBody>
      </p:sp>
    </p:spTree>
    <p:extLst>
      <p:ext uri="{BB962C8B-B14F-4D97-AF65-F5344CB8AC3E}">
        <p14:creationId xmlns:p14="http://schemas.microsoft.com/office/powerpoint/2010/main" val="846316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38EA79-3494-1608-DA1B-BD2D445CFEC6}"/>
              </a:ext>
            </a:extLst>
          </p:cNvPr>
          <p:cNvSpPr txBox="1"/>
          <p:nvPr/>
        </p:nvSpPr>
        <p:spPr>
          <a:xfrm>
            <a:off x="1233377" y="2930111"/>
            <a:ext cx="8495414" cy="282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160" y="331713"/>
            <a:ext cx="6054969" cy="74856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Different Types of Agents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F95791-26FF-45F0-8998-B3DBA19C5816}"/>
              </a:ext>
            </a:extLst>
          </p:cNvPr>
          <p:cNvSpPr/>
          <p:nvPr/>
        </p:nvSpPr>
        <p:spPr>
          <a:xfrm>
            <a:off x="1756117" y="1643896"/>
            <a:ext cx="760559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 programs can be divided into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classes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increasing levels of sophistication: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Stateless reflex agents</a:t>
            </a:r>
          </a:p>
          <a:p>
            <a:pPr marL="914400" indent="-457200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Stateful reflex agents</a:t>
            </a:r>
          </a:p>
          <a:p>
            <a:pPr marL="914400" indent="-457200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Goal-based agents</a:t>
            </a:r>
          </a:p>
          <a:p>
            <a:pPr marL="9144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Utility-based agents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these can be designed to be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agents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052E41-075D-5841-1079-8B5031432219}"/>
              </a:ext>
            </a:extLst>
          </p:cNvPr>
          <p:cNvCxnSpPr/>
          <p:nvPr/>
        </p:nvCxnSpPr>
        <p:spPr>
          <a:xfrm>
            <a:off x="6666614" y="2930111"/>
            <a:ext cx="0" cy="20884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648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5B8897C-5341-4448-ABD4-5FAFD9F11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1597" y="63496"/>
            <a:ext cx="7471299" cy="105072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Agent types : </a:t>
            </a:r>
            <a:r>
              <a:rPr lang="en-US" altLang="en-US" sz="2400" dirty="0">
                <a:latin typeface="+mn-lt"/>
              </a:rPr>
              <a:t>Classes of intelligent agents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D0A8A3B-5F8D-4A54-A40E-97DAEE9AE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1597" y="921824"/>
            <a:ext cx="10082757" cy="5745194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basic types                                             (in order of increasing generality) -</a:t>
            </a: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their ability to handle complex environments,                                  i.e., their degree of perceived intelligence and capability :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Simple reflex agents (s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tateless reflex agents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1195388" lvl="2" indent="-280988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respond directly to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percepts (e.g., red light, stop)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Model-based reflex agents (s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tateful reflex agents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</a:p>
          <a:p>
            <a:pPr marL="13716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internal state to track </a:t>
            </a:r>
          </a:p>
          <a:p>
            <a:pPr marL="1828800" lvl="3" indent="-457200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on percepts that are not evident in the current percept. </a:t>
            </a:r>
          </a:p>
          <a:p>
            <a:pPr marL="1371600" lvl="3" indent="0"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(e.g., green light, go;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 car crosses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Goal-based agents : </a:t>
            </a:r>
          </a:p>
          <a:p>
            <a:pPr lvl="2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act to achieve their goals (e.g., reaches a destination)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Utility-based agents :  </a:t>
            </a:r>
          </a:p>
          <a:p>
            <a:pPr lvl="2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try to maximize their own expected “happiness”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Learning agents :</a:t>
            </a:r>
          </a:p>
          <a:p>
            <a:pPr lvl="2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improve their performance through learning.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7A0EDA2F-0CAF-4F95-9699-A71622DFBC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768">
            <a:off x="477203" y="2580278"/>
            <a:ext cx="654912" cy="4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2FFF9D-34A3-4AB0-BF24-BE5E37BBB5EC}"/>
              </a:ext>
            </a:extLst>
          </p:cNvPr>
          <p:cNvCxnSpPr>
            <a:cxnSpLocks/>
          </p:cNvCxnSpPr>
          <p:nvPr/>
        </p:nvCxnSpPr>
        <p:spPr>
          <a:xfrm>
            <a:off x="10023566" y="2194560"/>
            <a:ext cx="78377" cy="44724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38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ABDE11D-73DF-42CF-A359-2A4ACAF1CE6B}"/>
              </a:ext>
            </a:extLst>
          </p:cNvPr>
          <p:cNvSpPr txBox="1">
            <a:spLocks noChangeArrowheads="1"/>
          </p:cNvSpPr>
          <p:nvPr/>
        </p:nvSpPr>
        <p:spPr>
          <a:xfrm>
            <a:off x="1534602" y="707049"/>
            <a:ext cx="5259744" cy="1001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Simple reflex agents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1D80C-F659-4EB4-91BB-AB65BEDF7AE8}"/>
              </a:ext>
            </a:extLst>
          </p:cNvPr>
          <p:cNvSpPr/>
          <p:nvPr/>
        </p:nvSpPr>
        <p:spPr>
          <a:xfrm>
            <a:off x="1764979" y="2042134"/>
            <a:ext cx="8431637" cy="447814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Agents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 not have memory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of past percepts (of a state of a given environment) or world states. </a:t>
            </a:r>
          </a:p>
          <a:p>
            <a:pPr marL="9144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actions depend solely on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current percept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Action is a “reflex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” of the current percept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</a:rPr>
              <a:t>Uses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</a:rPr>
              <a:t>condition-action rules</a:t>
            </a:r>
            <a:r>
              <a:rPr lang="en-US" sz="2400" dirty="0">
                <a:solidFill>
                  <a:srgbClr val="3333CD"/>
                </a:solidFill>
                <a:latin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2">
              <a:tabLst>
                <a:tab pos="2286000" algn="l"/>
              </a:tabLst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3333CD"/>
                </a:solidFill>
                <a:latin typeface="Times New Roman" panose="02020603050405020304" pitchFamily="18" charset="0"/>
              </a:rPr>
              <a:t>tail light of the car in front is red,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then </a:t>
            </a:r>
            <a:r>
              <a:rPr lang="en-US" sz="2400" i="1" dirty="0">
                <a:solidFill>
                  <a:srgbClr val="3333CD"/>
                </a:solidFill>
                <a:latin typeface="Times New Roman" panose="02020603050405020304" pitchFamily="18" charset="0"/>
              </a:rPr>
              <a:t>brake.</a:t>
            </a:r>
          </a:p>
          <a:p>
            <a:pPr lvl="2">
              <a:tabLst>
                <a:tab pos="2286000" algn="l"/>
              </a:tabLst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If</a:t>
            </a:r>
            <a:r>
              <a:rPr lang="en-US" sz="2400" i="1" dirty="0">
                <a:solidFill>
                  <a:srgbClr val="3333CD"/>
                </a:solidFill>
                <a:latin typeface="Times New Roman" panose="02020603050405020304" pitchFamily="18" charset="0"/>
              </a:rPr>
              <a:t> the traffic light in front becomes (is) yellow,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then</a:t>
            </a:r>
            <a:r>
              <a:rPr lang="en-US" sz="2400" i="1" dirty="0">
                <a:solidFill>
                  <a:srgbClr val="3333CD"/>
                </a:solidFill>
                <a:latin typeface="Times New Roman" panose="02020603050405020304" pitchFamily="18" charset="0"/>
              </a:rPr>
              <a:t> stop.</a:t>
            </a:r>
          </a:p>
          <a:p>
            <a:pPr lvl="2">
              <a:tabLst>
                <a:tab pos="2286000" algn="l"/>
              </a:tabLst>
            </a:pPr>
            <a:r>
              <a:rPr lang="en-US" sz="2400" i="1" dirty="0">
                <a:solidFill>
                  <a:srgbClr val="3333CD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If</a:t>
            </a:r>
            <a:r>
              <a:rPr lang="en-US" sz="2400" i="1" dirty="0">
                <a:solidFill>
                  <a:srgbClr val="3333CD"/>
                </a:solidFill>
                <a:latin typeface="Times New Roman" panose="02020603050405020304" pitchFamily="18" charset="0"/>
              </a:rPr>
              <a:t> the traffic light in front becomes (is) red,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then</a:t>
            </a:r>
            <a:r>
              <a:rPr lang="en-US" sz="2400" i="1" dirty="0">
                <a:solidFill>
                  <a:srgbClr val="3333CD"/>
                </a:solidFill>
                <a:latin typeface="Times New Roman" panose="02020603050405020304" pitchFamily="18" charset="0"/>
              </a:rPr>
              <a:t> stop.</a:t>
            </a:r>
          </a:p>
          <a:p>
            <a:pPr lvl="2">
              <a:tabLst>
                <a:tab pos="2286000" algn="l"/>
              </a:tabLst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If</a:t>
            </a:r>
            <a:r>
              <a:rPr lang="en-US" sz="2400" i="1" dirty="0">
                <a:solidFill>
                  <a:srgbClr val="3333CD"/>
                </a:solidFill>
                <a:latin typeface="Times New Roman" panose="02020603050405020304" pitchFamily="18" charset="0"/>
              </a:rPr>
              <a:t> the traffic light in front becomes (is) green,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then</a:t>
            </a:r>
            <a:r>
              <a:rPr lang="en-US" sz="2400" i="1" dirty="0">
                <a:solidFill>
                  <a:srgbClr val="3333CD"/>
                </a:solidFill>
                <a:latin typeface="Times New Roman" panose="02020603050405020304" pitchFamily="18" charset="0"/>
              </a:rPr>
              <a:t> go.</a:t>
            </a:r>
          </a:p>
          <a:p>
            <a:pPr lvl="2">
              <a:tabLst>
                <a:tab pos="2286000" algn="l"/>
              </a:tabLst>
            </a:pPr>
            <a:endParaRPr lang="en-US" sz="2400" dirty="0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733E230-0FC2-4B11-B698-38A01D5B08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878">
            <a:off x="677228" y="1708913"/>
            <a:ext cx="654912" cy="38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515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47DA9CE-C47E-4793-AB8A-4EA790F81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793" y="1"/>
            <a:ext cx="5259744" cy="100186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Simple reflex agents</a:t>
            </a:r>
          </a:p>
        </p:txBody>
      </p:sp>
      <p:pic>
        <p:nvPicPr>
          <p:cNvPr id="24580" name="Picture 4" descr="simple-reflex-agent">
            <a:extLst>
              <a:ext uri="{FF2B5EF4-FFF2-40B4-BE49-F238E27FC236}">
                <a16:creationId xmlns:a16="http://schemas.microsoft.com/office/drawing/2014/main" id="{110949D2-7F08-415B-BB22-198E8405C7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8992" y="1620993"/>
            <a:ext cx="6693484" cy="48811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1A1298-65D4-4662-B1BB-43AC88EFC3E5}"/>
              </a:ext>
            </a:extLst>
          </p:cNvPr>
          <p:cNvSpPr/>
          <p:nvPr/>
        </p:nvSpPr>
        <p:spPr>
          <a:xfrm>
            <a:off x="1176793" y="1001865"/>
            <a:ext cx="7766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Agent selects actions on the basis of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current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percept only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D6611E-17BA-4820-A606-ED5F1AD1DA5E}"/>
              </a:ext>
            </a:extLst>
          </p:cNvPr>
          <p:cNvSpPr/>
          <p:nvPr/>
        </p:nvSpPr>
        <p:spPr>
          <a:xfrm>
            <a:off x="1659467" y="3674534"/>
            <a:ext cx="3808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If </a:t>
            </a:r>
            <a:r>
              <a:rPr lang="en-US" sz="2000" i="1" dirty="0">
                <a:solidFill>
                  <a:srgbClr val="3333CD"/>
                </a:solidFill>
                <a:latin typeface="Times New Roman" panose="02020603050405020304" pitchFamily="18" charset="0"/>
              </a:rPr>
              <a:t>tail-light of car in front is red,</a:t>
            </a:r>
          </a:p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then </a:t>
            </a:r>
            <a:r>
              <a:rPr lang="en-US" sz="2000" i="1" dirty="0">
                <a:solidFill>
                  <a:srgbClr val="3333CD"/>
                </a:solidFill>
                <a:latin typeface="Times New Roman" panose="02020603050405020304" pitchFamily="18" charset="0"/>
              </a:rPr>
              <a:t>brake.</a:t>
            </a:r>
          </a:p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If </a:t>
            </a:r>
            <a:r>
              <a:rPr lang="en-US" sz="2000" i="1" dirty="0">
                <a:solidFill>
                  <a:srgbClr val="3333CD"/>
                </a:solidFill>
                <a:latin typeface="Times New Roman" panose="02020603050405020304" pitchFamily="18" charset="0"/>
              </a:rPr>
              <a:t>traffic-light in front is red</a:t>
            </a:r>
          </a:p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then</a:t>
            </a:r>
            <a:r>
              <a:rPr lang="en-US" sz="2000" i="1" dirty="0">
                <a:solidFill>
                  <a:srgbClr val="3333CD"/>
                </a:solidFill>
                <a:latin typeface="Times New Roman" panose="02020603050405020304" pitchFamily="18" charset="0"/>
              </a:rPr>
              <a:t> brake.</a:t>
            </a:r>
            <a:endParaRPr lang="en-US" sz="2000" dirty="0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3C80D65D-FB1B-4AF9-9A12-8C312C0C89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225">
            <a:off x="637049" y="2570160"/>
            <a:ext cx="522324" cy="33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an image of traffic lights can help us manage our emotions">
            <a:extLst>
              <a:ext uri="{FF2B5EF4-FFF2-40B4-BE49-F238E27FC236}">
                <a16:creationId xmlns:a16="http://schemas.microsoft.com/office/drawing/2014/main" id="{22307049-C2C8-48D0-973A-802C59BA6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81" y="1789457"/>
            <a:ext cx="639393" cy="7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rfax Yellow Cab Taxi Near Me Service | Fairfax County, Virginia">
            <a:extLst>
              <a:ext uri="{FF2B5EF4-FFF2-40B4-BE49-F238E27FC236}">
                <a16:creationId xmlns:a16="http://schemas.microsoft.com/office/drawing/2014/main" id="{E715BA20-BB85-4C29-A0B4-61F0162C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203637"/>
            <a:ext cx="1114425" cy="5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Hail and Ride in NYC Taxi Cabs">
            <a:extLst>
              <a:ext uri="{FF2B5EF4-FFF2-40B4-BE49-F238E27FC236}">
                <a16:creationId xmlns:a16="http://schemas.microsoft.com/office/drawing/2014/main" id="{E0EAF87E-6F37-40D7-AA21-56C848E5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504" y="5096220"/>
            <a:ext cx="875430" cy="87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033344-38E3-4A90-9FD5-5FC40FDA665E}"/>
              </a:ext>
            </a:extLst>
          </p:cNvPr>
          <p:cNvSpPr txBox="1">
            <a:spLocks/>
          </p:cNvSpPr>
          <p:nvPr/>
        </p:nvSpPr>
        <p:spPr>
          <a:xfrm>
            <a:off x="8056872" y="1327045"/>
            <a:ext cx="3770672" cy="2870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 agents can be implemented efficiently. </a:t>
            </a:r>
          </a:p>
          <a:p>
            <a:pPr marL="339725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 (action) direct to percepts.</a:t>
            </a:r>
          </a:p>
          <a:p>
            <a:pPr marL="339725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simple “if then” rules</a:t>
            </a:r>
          </a:p>
          <a:p>
            <a:pPr marL="339725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they have limited applicability.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779B11-2014-4F9F-A5A4-AC2CA5020BC6}"/>
              </a:ext>
            </a:extLst>
          </p:cNvPr>
          <p:cNvSpPr txBox="1"/>
          <p:nvPr/>
        </p:nvSpPr>
        <p:spPr>
          <a:xfrm>
            <a:off x="7975917" y="4522711"/>
            <a:ext cx="4216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SIMPLE_REFLEX_AGENT(percept)</a:t>
            </a:r>
          </a:p>
          <a:p>
            <a:r>
              <a:rPr lang="en-US" sz="2000" dirty="0"/>
              <a:t>   state   = INTERPRET_INPUT(percept)</a:t>
            </a:r>
          </a:p>
          <a:p>
            <a:r>
              <a:rPr lang="en-US" sz="2000" dirty="0"/>
              <a:t>   rule     = RULE_MATCH(state, rules)</a:t>
            </a:r>
          </a:p>
          <a:p>
            <a:r>
              <a:rPr lang="en-US" sz="2000" dirty="0"/>
              <a:t>   action = </a:t>
            </a:r>
            <a:r>
              <a:rPr lang="en-US" sz="2000" dirty="0" err="1"/>
              <a:t>rule.ACTION</a:t>
            </a:r>
            <a:endParaRPr lang="en-US" sz="2000" dirty="0"/>
          </a:p>
          <a:p>
            <a:r>
              <a:rPr lang="en-US" sz="2000" b="1" dirty="0"/>
              <a:t>   return </a:t>
            </a:r>
            <a:r>
              <a:rPr lang="en-US" sz="2000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72876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21674" y="315914"/>
            <a:ext cx="5367867" cy="5094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780D8258-DFBB-479E-804B-7E2F7FBB7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904" y="36297"/>
            <a:ext cx="5169408" cy="95100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Agents and environments</a:t>
            </a:r>
          </a:p>
        </p:txBody>
      </p:sp>
      <p:pic>
        <p:nvPicPr>
          <p:cNvPr id="6148" name="Picture 4" descr="agent-environment">
            <a:extLst>
              <a:ext uri="{FF2B5EF4-FFF2-40B4-BE49-F238E27FC236}">
                <a16:creationId xmlns:a16="http://schemas.microsoft.com/office/drawing/2014/main" id="{F5A80B3E-D0C5-4F84-BCC6-1CC55BD1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" y="890962"/>
            <a:ext cx="5620966" cy="25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44A6C5-0FFD-4634-8827-E7ED451B465A}"/>
              </a:ext>
            </a:extLst>
          </p:cNvPr>
          <p:cNvSpPr/>
          <p:nvPr/>
        </p:nvSpPr>
        <p:spPr>
          <a:xfrm>
            <a:off x="2168769" y="3873714"/>
            <a:ext cx="3153508" cy="2696307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8D8CA-14FC-4E61-B69A-3266E121E46D}"/>
              </a:ext>
            </a:extLst>
          </p:cNvPr>
          <p:cNvSpPr txBox="1"/>
          <p:nvPr/>
        </p:nvSpPr>
        <p:spPr>
          <a:xfrm>
            <a:off x="2452320" y="3927231"/>
            <a:ext cx="890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EBDD1-CEBC-4DCF-AD59-1D70A91EE478}"/>
              </a:ext>
            </a:extLst>
          </p:cNvPr>
          <p:cNvSpPr txBox="1"/>
          <p:nvPr/>
        </p:nvSpPr>
        <p:spPr>
          <a:xfrm>
            <a:off x="3303342" y="4032739"/>
            <a:ext cx="106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5B1CA5-F8F8-4F33-92EF-115B7F81F550}"/>
              </a:ext>
            </a:extLst>
          </p:cNvPr>
          <p:cNvSpPr txBox="1"/>
          <p:nvPr/>
        </p:nvSpPr>
        <p:spPr>
          <a:xfrm>
            <a:off x="3191524" y="6035859"/>
            <a:ext cx="1329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398FE-040F-4054-8893-154E2D8E23D9}"/>
              </a:ext>
            </a:extLst>
          </p:cNvPr>
          <p:cNvSpPr txBox="1"/>
          <p:nvPr/>
        </p:nvSpPr>
        <p:spPr>
          <a:xfrm>
            <a:off x="5849812" y="4232794"/>
            <a:ext cx="1329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B5AE4-24DA-468B-A00D-5C8DDBDF5C91}"/>
              </a:ext>
            </a:extLst>
          </p:cNvPr>
          <p:cNvSpPr txBox="1"/>
          <p:nvPr/>
        </p:nvSpPr>
        <p:spPr>
          <a:xfrm>
            <a:off x="5882417" y="5682874"/>
            <a:ext cx="1329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8B538C-C172-4CFE-8FA8-A6C0A4FC0C4F}"/>
              </a:ext>
            </a:extLst>
          </p:cNvPr>
          <p:cNvSpPr/>
          <p:nvPr/>
        </p:nvSpPr>
        <p:spPr>
          <a:xfrm>
            <a:off x="7772396" y="3873714"/>
            <a:ext cx="949573" cy="256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44972-DBEC-4344-8D98-C922C90A240D}"/>
              </a:ext>
            </a:extLst>
          </p:cNvPr>
          <p:cNvSpPr txBox="1"/>
          <p:nvPr/>
        </p:nvSpPr>
        <p:spPr>
          <a:xfrm>
            <a:off x="7970183" y="4232794"/>
            <a:ext cx="553998" cy="193429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eaVert"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D3DAA0-EF8B-47CC-86F5-E37D1A7F0621}"/>
              </a:ext>
            </a:extLst>
          </p:cNvPr>
          <p:cNvCxnSpPr/>
          <p:nvPr/>
        </p:nvCxnSpPr>
        <p:spPr>
          <a:xfrm flipH="1">
            <a:off x="4372708" y="4232794"/>
            <a:ext cx="35974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CF2009-97AD-4C38-B5EF-FEB5A46FD4FC}"/>
              </a:ext>
            </a:extLst>
          </p:cNvPr>
          <p:cNvCxnSpPr/>
          <p:nvPr/>
        </p:nvCxnSpPr>
        <p:spPr>
          <a:xfrm>
            <a:off x="4410442" y="6167093"/>
            <a:ext cx="35597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00499-7112-48EA-BB44-BCBC68CF7719}"/>
              </a:ext>
            </a:extLst>
          </p:cNvPr>
          <p:cNvSpPr/>
          <p:nvPr/>
        </p:nvSpPr>
        <p:spPr>
          <a:xfrm>
            <a:off x="3270737" y="4700954"/>
            <a:ext cx="1139702" cy="11136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57D85A-7835-44B3-8E87-0E24EA7EEC9F}"/>
              </a:ext>
            </a:extLst>
          </p:cNvPr>
          <p:cNvCxnSpPr>
            <a:cxnSpLocks/>
          </p:cNvCxnSpPr>
          <p:nvPr/>
        </p:nvCxnSpPr>
        <p:spPr>
          <a:xfrm>
            <a:off x="3845169" y="4397680"/>
            <a:ext cx="0" cy="3392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EE96AC-B262-4B41-A50C-2ACBEF843051}"/>
              </a:ext>
            </a:extLst>
          </p:cNvPr>
          <p:cNvCxnSpPr>
            <a:cxnSpLocks/>
          </p:cNvCxnSpPr>
          <p:nvPr/>
        </p:nvCxnSpPr>
        <p:spPr>
          <a:xfrm>
            <a:off x="3838025" y="5838084"/>
            <a:ext cx="0" cy="3392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ercept - the representation of what is perceiv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4520" y="1494466"/>
            <a:ext cx="675752" cy="6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690">
            <a:off x="1223431" y="1484376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48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5B8897C-5341-4448-ABD4-5FAFD9F11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5067" y="133165"/>
            <a:ext cx="7471299" cy="105072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 Reflex Taxi-Driver Agent - Example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D0A8A3B-5F8D-4A54-A40E-97DAEE9AE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4029" y="1270780"/>
            <a:ext cx="7844654" cy="505221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implement the agent as a table lookup:        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percepts:  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two cars in the left lane are distant apart, and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if the car in front on the right lane is braking,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then 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forward to switch to the left lane)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agent could abstract some portions of the table by coding common input/output associations.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this with a list of condition-action rules:</a:t>
            </a:r>
          </a:p>
          <a:p>
            <a:pPr marL="13716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if</a:t>
            </a:r>
            <a:r>
              <a:rPr lang="en-US" dirty="0"/>
              <a:t> </a:t>
            </a:r>
            <a:r>
              <a:rPr lang="en-US" i="1" dirty="0"/>
              <a:t>car-in-front-is-braking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 i="1" dirty="0"/>
              <a:t>brake</a:t>
            </a:r>
          </a:p>
          <a:p>
            <a:pPr marL="13716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if</a:t>
            </a:r>
            <a:r>
              <a:rPr lang="en-US" dirty="0"/>
              <a:t> </a:t>
            </a:r>
            <a:r>
              <a:rPr lang="en-US" i="1" dirty="0"/>
              <a:t>light-becomes-green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 i="1" dirty="0"/>
              <a:t>move-forward</a:t>
            </a:r>
          </a:p>
          <a:p>
            <a:pPr marL="13716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if</a:t>
            </a:r>
            <a:r>
              <a:rPr lang="en-US" dirty="0"/>
              <a:t> </a:t>
            </a:r>
            <a:r>
              <a:rPr lang="en-US" i="1" dirty="0"/>
              <a:t>intersection-has-stop-sign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 i="1" dirty="0"/>
              <a:t>stop</a:t>
            </a:r>
          </a:p>
          <a:p>
            <a:pPr marL="13716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 for the above complex percepts?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airfax Yellow Cab Taxi Near Me Service | Fairfax County, Virginia">
            <a:extLst>
              <a:ext uri="{FF2B5EF4-FFF2-40B4-BE49-F238E27FC236}">
                <a16:creationId xmlns:a16="http://schemas.microsoft.com/office/drawing/2014/main" id="{E715BA20-BB85-4C29-A0B4-61F0162C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607" y="1822731"/>
            <a:ext cx="1114425" cy="5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airfax Yellow Cab Taxi Near Me Service | Fairfax County, Virginia">
            <a:extLst>
              <a:ext uri="{FF2B5EF4-FFF2-40B4-BE49-F238E27FC236}">
                <a16:creationId xmlns:a16="http://schemas.microsoft.com/office/drawing/2014/main" id="{E715BA20-BB85-4C29-A0B4-61F0162C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066" y="2146318"/>
            <a:ext cx="1114425" cy="5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airfax Yellow Cab Taxi Near Me Service | Fairfax County, Virginia">
            <a:extLst>
              <a:ext uri="{FF2B5EF4-FFF2-40B4-BE49-F238E27FC236}">
                <a16:creationId xmlns:a16="http://schemas.microsoft.com/office/drawing/2014/main" id="{E715BA20-BB85-4C29-A0B4-61F0162C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23" y="1010675"/>
            <a:ext cx="1114425" cy="5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airfax Yellow Cab Taxi Near Me Service | Fairfax County, Virginia">
            <a:extLst>
              <a:ext uri="{FF2B5EF4-FFF2-40B4-BE49-F238E27FC236}">
                <a16:creationId xmlns:a16="http://schemas.microsoft.com/office/drawing/2014/main" id="{E715BA20-BB85-4C29-A0B4-61F0162C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12" y="1626108"/>
            <a:ext cx="1114425" cy="5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237379" y="1239039"/>
            <a:ext cx="4795736" cy="1167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6-Point Star 8"/>
          <p:cNvSpPr/>
          <p:nvPr/>
        </p:nvSpPr>
        <p:spPr>
          <a:xfrm>
            <a:off x="10036256" y="2276371"/>
            <a:ext cx="95810" cy="12172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977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E036AB-D625-4324-B034-C0613616EA5D}"/>
              </a:ext>
            </a:extLst>
          </p:cNvPr>
          <p:cNvSpPr/>
          <p:nvPr/>
        </p:nvSpPr>
        <p:spPr>
          <a:xfrm>
            <a:off x="1484715" y="658371"/>
            <a:ext cx="5921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Reflex Taxi-Driver Agent with State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7E1E8D-46F0-4301-9557-CDCAD18F1256}"/>
              </a:ext>
            </a:extLst>
          </p:cNvPr>
          <p:cNvSpPr/>
          <p:nvPr/>
        </p:nvSpPr>
        <p:spPr>
          <a:xfrm>
            <a:off x="1484715" y="1855327"/>
            <a:ext cx="8381661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agent needs two kinds of knowledge for updating its state: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world evolves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 from the agent;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Ex: an overtaking car gets closer with time.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(disregard the agent).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The car in front is slowing down with the left signal on.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world is affected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agent’s actions.</a:t>
            </a:r>
          </a:p>
          <a:p>
            <a:pPr>
              <a:spcAft>
                <a:spcPts val="18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Ex: if I turn right,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to my left is now behind me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3">
              <a:spcAft>
                <a:spcPts val="18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apply complete brake suddenly, what was to my left is now moving ahead of me.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1ECA2022-DE26-4A75-8445-C0276C56DE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467">
            <a:off x="455295" y="1243146"/>
            <a:ext cx="665454" cy="4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E48E8A23-D7FF-4370-A53C-202189FBA30E}"/>
              </a:ext>
            </a:extLst>
          </p:cNvPr>
          <p:cNvSpPr/>
          <p:nvPr/>
        </p:nvSpPr>
        <p:spPr>
          <a:xfrm>
            <a:off x="3895918" y="5306487"/>
            <a:ext cx="1245326" cy="189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756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A96B02-F1D5-47A5-AAC5-AB4AD656B627}"/>
              </a:ext>
            </a:extLst>
          </p:cNvPr>
          <p:cNvSpPr/>
          <p:nvPr/>
        </p:nvSpPr>
        <p:spPr>
          <a:xfrm>
            <a:off x="1953769" y="1541605"/>
            <a:ext cx="78202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Reflex Agent with Internal State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61963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Use internal state to encode different world states to</a:t>
            </a:r>
          </a:p>
          <a:p>
            <a:pPr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remember the earlier (past) percepts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919163" lvl="2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capture perception of the environment over time </a:t>
            </a:r>
          </a:p>
          <a:p>
            <a:pPr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represent a change in the world not only the latest state. </a:t>
            </a:r>
            <a:r>
              <a:rPr lang="en-US" sz="2400" dirty="0">
                <a:latin typeface="Times New Roman" panose="02020603050405020304" pitchFamily="18" charset="0"/>
              </a:rPr>
              <a:t>(How the world evolves?)</a:t>
            </a:r>
          </a:p>
          <a:p>
            <a:pPr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This ability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allows the agent can reason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about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courses of action. </a:t>
            </a:r>
            <a:r>
              <a:rPr lang="en-US" sz="2400" dirty="0">
                <a:latin typeface="Times New Roman" panose="02020603050405020304" pitchFamily="18" charset="0"/>
              </a:rPr>
              <a:t>(What do my actions do?)</a:t>
            </a: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D6D43624-68C5-411C-B3A4-C3289C953B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467">
            <a:off x="1346104" y="4850495"/>
            <a:ext cx="507305" cy="3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36FB9E9-AEA3-450A-98D8-0C070DC88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0" y="139663"/>
            <a:ext cx="6295777" cy="104162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Model-based reflex agents</a:t>
            </a:r>
          </a:p>
        </p:txBody>
      </p:sp>
      <p:pic>
        <p:nvPicPr>
          <p:cNvPr id="26628" name="Picture 4" descr="reflex+state-agent">
            <a:extLst>
              <a:ext uri="{FF2B5EF4-FFF2-40B4-BE49-F238E27FC236}">
                <a16:creationId xmlns:a16="http://schemas.microsoft.com/office/drawing/2014/main" id="{D77C3DCA-B6DF-4414-9371-372D2B367E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8434" y="1417317"/>
            <a:ext cx="7510054" cy="47802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E3A7DCE1-4D76-42B9-886E-A06A6FD632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592">
            <a:off x="787582" y="954843"/>
            <a:ext cx="626328" cy="47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064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411" y="349427"/>
            <a:ext cx="9167949" cy="72517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Model-based reflex agents - </a:t>
            </a:r>
            <a:r>
              <a:rPr lang="en-US" sz="2600" dirty="0">
                <a:latin typeface="+mn-lt"/>
              </a:rPr>
              <a:t>Reflex Agent With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64" y="1147935"/>
            <a:ext cx="4413738" cy="3397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differences (from simple reflex agents)</a:t>
            </a:r>
          </a:p>
          <a:p>
            <a:pPr marL="339725" indent="-33972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previously-observed information</a:t>
            </a:r>
          </a:p>
          <a:p>
            <a:pPr marL="339725" indent="-33972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 have an internal state, used to keep track of past states of the world.</a:t>
            </a:r>
          </a:p>
          <a:p>
            <a:pPr marL="339725" indent="-33972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 have the ability to represent changes in the world.</a:t>
            </a:r>
          </a:p>
          <a:p>
            <a:pPr marL="339725" indent="-33972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reason about unobserved aspects of the current 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680" y="4818619"/>
            <a:ext cx="55863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REFLEX_AGENT_WITH_STATE(percept)</a:t>
            </a:r>
          </a:p>
          <a:p>
            <a:r>
              <a:rPr lang="en-US" sz="2200" dirty="0"/>
              <a:t>   state   = UPDATE_DATE(state, action, percept)</a:t>
            </a:r>
          </a:p>
          <a:p>
            <a:r>
              <a:rPr lang="en-US" sz="2200" dirty="0"/>
              <a:t>   rule     = RULE_MATCH(state, rules)</a:t>
            </a:r>
          </a:p>
          <a:p>
            <a:r>
              <a:rPr lang="en-US" sz="2200" dirty="0"/>
              <a:t>   action = </a:t>
            </a:r>
            <a:r>
              <a:rPr lang="en-US" sz="2200" dirty="0" err="1"/>
              <a:t>rule.ACTION</a:t>
            </a:r>
            <a:endParaRPr lang="en-US" sz="2200" dirty="0"/>
          </a:p>
          <a:p>
            <a:r>
              <a:rPr lang="en-US" sz="2200" dirty="0"/>
              <a:t>   </a:t>
            </a:r>
            <a:r>
              <a:rPr lang="en-US" sz="2200" b="1" dirty="0"/>
              <a:t>return</a:t>
            </a:r>
            <a:r>
              <a:rPr lang="en-US" sz="2200" dirty="0"/>
              <a:t> action</a:t>
            </a:r>
          </a:p>
        </p:txBody>
      </p:sp>
      <p:pic>
        <p:nvPicPr>
          <p:cNvPr id="6" name="Picture 4" descr="reflex+state-ag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91499" y="1521680"/>
            <a:ext cx="5939244" cy="4259883"/>
          </a:xfrm>
          <a:prstGeom prst="rect">
            <a:avLst/>
          </a:prstGeom>
          <a:noFill/>
          <a:ln/>
        </p:spPr>
      </p:pic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6C02F109-2872-4ABD-90B1-F7D5F4170B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326">
            <a:off x="309639" y="793488"/>
            <a:ext cx="687671" cy="50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AC9707-7725-4A2E-A2AA-851807F9F24C}"/>
              </a:ext>
            </a:extLst>
          </p:cNvPr>
          <p:cNvSpPr/>
          <p:nvPr/>
        </p:nvSpPr>
        <p:spPr>
          <a:xfrm>
            <a:off x="8898861" y="2828835"/>
            <a:ext cx="180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3333CD"/>
                </a:solidFill>
                <a:latin typeface="Times New Roman" panose="02020603050405020304" pitchFamily="18" charset="0"/>
              </a:rPr>
              <a:t>“1. Infers potentially</a:t>
            </a:r>
          </a:p>
          <a:p>
            <a:pPr algn="r"/>
            <a:r>
              <a:rPr lang="en-US" dirty="0">
                <a:solidFill>
                  <a:srgbClr val="3333CD"/>
                </a:solidFill>
                <a:latin typeface="Times New Roman" panose="02020603050405020304" pitchFamily="18" charset="0"/>
              </a:rPr>
              <a:t>dangerous driver</a:t>
            </a:r>
          </a:p>
          <a:p>
            <a:pPr algn="r"/>
            <a:r>
              <a:rPr lang="en-US" dirty="0">
                <a:solidFill>
                  <a:srgbClr val="3333CD"/>
                </a:solidFill>
                <a:latin typeface="Times New Roman" panose="02020603050405020304" pitchFamily="18" charset="0"/>
              </a:rPr>
              <a:t>in front.”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20F9E-2F9D-4A3C-BAC3-82B7BF60A863}"/>
              </a:ext>
            </a:extLst>
          </p:cNvPr>
          <p:cNvSpPr/>
          <p:nvPr/>
        </p:nvSpPr>
        <p:spPr>
          <a:xfrm>
            <a:off x="6227282" y="3752177"/>
            <a:ext cx="3514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2. If </a:t>
            </a:r>
            <a:r>
              <a:rPr lang="en-US" dirty="0">
                <a:solidFill>
                  <a:srgbClr val="3333CD"/>
                </a:solidFill>
                <a:latin typeface="MSPGothic-WinCharSetFFFF-H"/>
              </a:rPr>
              <a:t>“</a:t>
            </a:r>
            <a:r>
              <a:rPr lang="en-US" dirty="0">
                <a:solidFill>
                  <a:srgbClr val="3333CD"/>
                </a:solidFill>
                <a:latin typeface="Times New Roman" panose="02020603050405020304" pitchFamily="18" charset="0"/>
              </a:rPr>
              <a:t>dangerous driver in front,”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   then </a:t>
            </a:r>
            <a:r>
              <a:rPr lang="en-US" dirty="0">
                <a:solidFill>
                  <a:srgbClr val="3333CD"/>
                </a:solidFill>
                <a:latin typeface="MSPGothic-WinCharSetFFFF-H"/>
              </a:rPr>
              <a:t>“</a:t>
            </a:r>
            <a:r>
              <a:rPr lang="en-US" dirty="0">
                <a:solidFill>
                  <a:srgbClr val="3333CD"/>
                </a:solidFill>
                <a:latin typeface="Times New Roman" panose="02020603050405020304" pitchFamily="18" charset="0"/>
              </a:rPr>
              <a:t>keep distance.</a:t>
            </a:r>
            <a:r>
              <a:rPr lang="en-US" dirty="0">
                <a:solidFill>
                  <a:srgbClr val="3333CD"/>
                </a:solidFill>
                <a:latin typeface="MSPGothic-WinCharSetFFFF-H"/>
              </a:rPr>
              <a:t>”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82CB38-22EC-41EF-A0E7-A1B4D5D7C6F6}"/>
              </a:ext>
            </a:extLst>
          </p:cNvPr>
          <p:cNvSpPr/>
          <p:nvPr/>
        </p:nvSpPr>
        <p:spPr>
          <a:xfrm>
            <a:off x="6227282" y="951799"/>
            <a:ext cx="3281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Module: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Logical Agents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Representation and Reasoning: 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269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AB8B5C-8FDC-49EC-8B1A-D6EFD10380A2}"/>
              </a:ext>
            </a:extLst>
          </p:cNvPr>
          <p:cNvSpPr txBox="1">
            <a:spLocks noChangeArrowheads="1"/>
          </p:cNvSpPr>
          <p:nvPr/>
        </p:nvSpPr>
        <p:spPr>
          <a:xfrm>
            <a:off x="1224501" y="326004"/>
            <a:ext cx="6295777" cy="6520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Model-based reflex agents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F1EE8-187E-4632-AE44-EB55300EA61C}"/>
              </a:ext>
            </a:extLst>
          </p:cNvPr>
          <p:cNvSpPr/>
          <p:nvPr/>
        </p:nvSpPr>
        <p:spPr>
          <a:xfrm>
            <a:off x="1224501" y="818257"/>
            <a:ext cx="86074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of an internal model of the world?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planning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 about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surroundings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some kind of internal representation of our world,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actions or the effect of a sequence of actions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memory.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detailed internal model, the better.</a:t>
            </a:r>
            <a:r>
              <a:rPr lang="en-US" sz="2400" b="1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simple behavior to form increasingly complex behaviors.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Shortcomings: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Storing models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world in dynamic, unpredictable environments is dangerous because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representations might be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incorrect or outdated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the ability to react quickly to the present.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use minimal internal state representation,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at each time step with sensor input.</a:t>
            </a:r>
          </a:p>
        </p:txBody>
      </p:sp>
    </p:spTree>
    <p:extLst>
      <p:ext uri="{BB962C8B-B14F-4D97-AF65-F5344CB8AC3E}">
        <p14:creationId xmlns:p14="http://schemas.microsoft.com/office/powerpoint/2010/main" val="23068258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0403" y="652351"/>
                <a:ext cx="9149551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 of Simple reflex agents</a:t>
                </a:r>
              </a:p>
              <a:p>
                <a:pPr>
                  <a:spcAft>
                    <a:spcPts val="1200"/>
                  </a:spcAft>
                </a:pPr>
                <a:endParaRPr lang="en-U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 only on the basis of 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percept, </a:t>
                </a:r>
                <a:r>
                  <a:rPr lang="en-US" sz="2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disregarding the percept history. 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 agent function 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P*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</a:t>
                </a:r>
                <a:r>
                  <a:rPr lang="en-US" sz="2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 based on the </a:t>
                </a:r>
                <a:r>
                  <a:rPr lang="en-US" sz="2400" i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condition-action rule</a:t>
                </a:r>
                <a:r>
                  <a:rPr lang="en-US" sz="2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US" sz="2400" b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 </a:t>
                </a:r>
                <a:r>
                  <a:rPr lang="en-US" sz="2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 </a:t>
                </a:r>
                <a:r>
                  <a:rPr lang="en-US" sz="2400" b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2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action.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This function succeeds 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 the environment is fully observable. 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reflex agents can contain information on their current state (which allows them to disregard conditions) whose actuators are already triggered.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Infinite loops</a:t>
                </a:r>
                <a:r>
                  <a:rPr lang="en-US" sz="2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are often unavoidable for simple reflex agents operating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partially observable environments</a:t>
                </a:r>
                <a:r>
                  <a:rPr lang="en-US" sz="24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03" y="652351"/>
                <a:ext cx="9149551" cy="5509200"/>
              </a:xfrm>
              <a:prstGeom prst="rect">
                <a:avLst/>
              </a:prstGeom>
              <a:blipFill>
                <a:blip r:embed="rId2"/>
                <a:stretch>
                  <a:fillRect l="-1399" t="-1106" r="-799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9296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163" y="1076324"/>
            <a:ext cx="9335673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Model-based reflex agents</a:t>
            </a:r>
          </a:p>
          <a:p>
            <a:endParaRPr lang="en-US" sz="28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 handle partially observable environments.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 its current state for describing the unseen part of the world.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“model-based agent” is a model of the of the world, which has knowledge about ”how the world works”.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should maintain 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model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determine percept history and impact of action on the environment; 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reflects the unobserved aspects of the current state of environment, and  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 chooses an action in the same way as reflex agent.</a:t>
            </a:r>
            <a:endParaRPr lang="en-US" sz="24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66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B578476-AB67-4364-AA49-9A44465013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6090" y="1825625"/>
                <a:ext cx="9152241" cy="4351338"/>
              </a:xfrm>
            </p:spPr>
            <p:txBody>
              <a:bodyPr>
                <a:normAutofit/>
              </a:bodyPr>
              <a:lstStyle/>
              <a:p>
                <a:pPr marL="461963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 differences (from Model-Based Agents):</a:t>
                </a:r>
              </a:p>
              <a:p>
                <a:pPr marL="858838" indent="-396875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information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</a:p>
              <a:p>
                <a:pPr marL="1316038" lvl="1" indent="-396875"/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describes desirable situations to be achieved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58838" indent="-396875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9163" lvl="1" indent="-461963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Agents take future events into consideration.</a:t>
                </a:r>
              </a:p>
              <a:p>
                <a:pPr marL="1376363" lvl="2" indent="-461963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sequence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actions can I take to achieve certain goals?</a:t>
                </a:r>
              </a:p>
              <a:p>
                <a:pPr marL="1376363" lvl="2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actions to (eventually) achieve a (given or computed) goal.</a:t>
                </a:r>
              </a:p>
              <a:p>
                <a:pPr marL="0" indent="0">
                  <a:buNone/>
                </a:pP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problem-solving and search!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B578476-AB67-4364-AA49-9A44465013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6090" y="1825625"/>
                <a:ext cx="9152241" cy="4351338"/>
              </a:xfrm>
              <a:blipFill>
                <a:blip r:embed="rId3"/>
                <a:stretch>
                  <a:fillRect l="-866" t="-1961" r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>
            <a:extLst>
              <a:ext uri="{FF2B5EF4-FFF2-40B4-BE49-F238E27FC236}">
                <a16:creationId xmlns:a16="http://schemas.microsoft.com/office/drawing/2014/main" id="{54222755-F7A6-4D2F-B1BC-1F1A103B9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090" y="204967"/>
            <a:ext cx="5598766" cy="115252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Goal-based agents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CBC5C2C7-7B54-4A30-9AE9-572577D7A04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136">
            <a:off x="502532" y="1114072"/>
            <a:ext cx="542950" cy="4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199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E9992-4C51-42C5-95CB-7CDA461BF24B}"/>
              </a:ext>
            </a:extLst>
          </p:cNvPr>
          <p:cNvSpPr/>
          <p:nvPr/>
        </p:nvSpPr>
        <p:spPr>
          <a:xfrm>
            <a:off x="1731981" y="869678"/>
            <a:ext cx="79422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Goal-Based Agent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61963" lvl="1" indent="-4619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Choose actions to achieve a (given or computed) goal </a:t>
            </a:r>
          </a:p>
          <a:p>
            <a:pPr marL="919163" lvl="2" indent="-4619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description of a desirable situation</a:t>
            </a:r>
          </a:p>
          <a:p>
            <a:pPr marL="461963" lvl="1" indent="-4619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Keeping track of the current state is often not enough</a:t>
            </a:r>
          </a:p>
          <a:p>
            <a:pPr marL="919163" lvl="2" indent="-4619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need to add goals to decide which situations are good</a:t>
            </a:r>
          </a:p>
          <a:p>
            <a:pPr marL="461963" lvl="1" indent="-4619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May have to consider long sequences of possible actions before deciding if the goal is achieved </a:t>
            </a:r>
          </a:p>
          <a:p>
            <a:pPr marL="919163" lvl="2" indent="-4619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involves consideration of the future, "what will happen if I do...?"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F3364A-DFE1-6EC0-B3D3-5E67B2B31D8C}"/>
              </a:ext>
            </a:extLst>
          </p:cNvPr>
          <p:cNvSpPr txBox="1"/>
          <p:nvPr/>
        </p:nvSpPr>
        <p:spPr>
          <a:xfrm>
            <a:off x="1244009" y="1850064"/>
            <a:ext cx="9133890" cy="35715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E84028-7F1A-4690-805F-4A4761C9F21C}"/>
              </a:ext>
            </a:extLst>
          </p:cNvPr>
          <p:cNvSpPr/>
          <p:nvPr/>
        </p:nvSpPr>
        <p:spPr>
          <a:xfrm>
            <a:off x="1814100" y="1135781"/>
            <a:ext cx="8563799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Summary: Definition of an Intelligent Agent</a:t>
            </a:r>
          </a:p>
          <a:p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What is an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Intelligent Agent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An agent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gets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percepts, one at a time, to form states and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maps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this percept sequence to actions through the decision-action rules.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rational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(as defined in economics)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agent directs its activity toward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achieving goals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learns or uses knowledge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to achieve their goals.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2609F32-D90D-48AB-ACC4-A97B5780A3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534">
            <a:off x="473617" y="1273306"/>
            <a:ext cx="641951" cy="40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E036AB-D625-4324-B034-C0613616EA5D}"/>
              </a:ext>
            </a:extLst>
          </p:cNvPr>
          <p:cNvSpPr/>
          <p:nvPr/>
        </p:nvSpPr>
        <p:spPr>
          <a:xfrm>
            <a:off x="1423755" y="510113"/>
            <a:ext cx="5347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 Goal-based Taxi-Driver Agent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7E1E8D-46F0-4301-9557-CDCAD18F1256}"/>
              </a:ext>
            </a:extLst>
          </p:cNvPr>
          <p:cNvSpPr/>
          <p:nvPr/>
        </p:nvSpPr>
        <p:spPr>
          <a:xfrm>
            <a:off x="1423755" y="1314383"/>
            <a:ext cx="864916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about the world is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always enough to decide what to do (actions).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Ex: what direction do I take at an intersection?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agent needs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Ex: passenger’s destination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with the knowledge of its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agent can choose those actions that will achieve the goal.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a new kind of decision-making (“what-if reasoning”).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Search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find action sequences that achieve an agent’s goal.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0D8909CF-8938-4372-8DCC-3B0C320F18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7618">
            <a:off x="660837" y="980464"/>
            <a:ext cx="536901" cy="3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015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AE96D1B-0EFB-4484-AB41-62F8217DB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318" y="101600"/>
            <a:ext cx="4308004" cy="115252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Goal-based agents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FF0580E-AF51-4282-92C0-64AF4A2A7F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0717" y="1150374"/>
            <a:ext cx="8055078" cy="5342501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
</a:t>
            </a:r>
          </a:p>
        </p:txBody>
      </p:sp>
      <p:pic>
        <p:nvPicPr>
          <p:cNvPr id="28677" name="Picture 5" descr="goal-based-agent">
            <a:extLst>
              <a:ext uri="{FF2B5EF4-FFF2-40B4-BE49-F238E27FC236}">
                <a16:creationId xmlns:a16="http://schemas.microsoft.com/office/drawing/2014/main" id="{8375CE24-A6D6-4245-947F-56DFF3B3CB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326" y="1254125"/>
            <a:ext cx="7288323" cy="49202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440C6ADF-6CC3-4AF6-9D5E-816B760283E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745793" y="1254125"/>
                <a:ext cx="3103921" cy="510691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Goal-based agent.</a:t>
                </a:r>
              </a:p>
              <a:p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Keeps track of the world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set of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trying to achieve. </a:t>
                </a: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Chooses an action that will (eventually) lead to the achievement of its goals</a:t>
                </a:r>
                <a:r>
                  <a:rPr lang="en-US" altLang="en-US" sz="2400" dirty="0"/>
                  <a:t>.</a:t>
                </a:r>
              </a:p>
              <a:p>
                <a:endParaRPr lang="en-US" alt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More flexible than reflex agents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may involve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search and planning</a:t>
                </a:r>
                <a:endParaRPr lang="en-US" sz="2400" dirty="0"/>
              </a:p>
              <a:p>
                <a:endParaRPr lang="en-US" altLang="en-US" sz="2600" dirty="0"/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440C6ADF-6CC3-4AF6-9D5E-816B7602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793" y="1254125"/>
                <a:ext cx="3103921" cy="5106918"/>
              </a:xfrm>
              <a:prstGeom prst="rect">
                <a:avLst/>
              </a:prstGeom>
              <a:blipFill>
                <a:blip r:embed="rId3"/>
                <a:stretch>
                  <a:fillRect l="-3536" t="-5137" r="-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EDDAAF16-3642-4D44-B763-649AAE74B2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880">
            <a:off x="426785" y="907802"/>
            <a:ext cx="722747" cy="4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0C7812-ECFE-4A3B-ACB3-2CB6FE3D3EB7}"/>
              </a:ext>
            </a:extLst>
          </p:cNvPr>
          <p:cNvSpPr/>
          <p:nvPr/>
        </p:nvSpPr>
        <p:spPr>
          <a:xfrm>
            <a:off x="1974133" y="4173539"/>
            <a:ext cx="255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passenger’s destination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041BE8-E567-4D1A-821D-274CE1226569}"/>
              </a:ext>
            </a:extLst>
          </p:cNvPr>
          <p:cNvSpPr/>
          <p:nvPr/>
        </p:nvSpPr>
        <p:spPr>
          <a:xfrm>
            <a:off x="4687125" y="3804207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Considers </a:t>
            </a:r>
            <a:r>
              <a:rPr lang="en-US" dirty="0">
                <a:solidFill>
                  <a:srgbClr val="FF0000"/>
                </a:solidFill>
                <a:latin typeface="MSPGothic-WinCharSetFFFF-H"/>
              </a:rPr>
              <a:t>“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future</a:t>
            </a:r>
            <a:r>
              <a:rPr lang="en-US" dirty="0">
                <a:solidFill>
                  <a:srgbClr val="FF0000"/>
                </a:solidFill>
                <a:latin typeface="MSPGothic-WinCharSetFFFF-H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377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04400" cy="98473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Goal-Based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400" y="1349860"/>
            <a:ext cx="3810000" cy="510426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 are much more flexible in</a:t>
            </a:r>
          </a:p>
          <a:p>
            <a:pPr marL="692150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responding to a changing environment;</a:t>
            </a:r>
          </a:p>
          <a:p>
            <a:pPr marL="692150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accepting different goals.</a:t>
            </a:r>
          </a:p>
          <a:p>
            <a:pPr marL="339725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reflects desires of agents</a:t>
            </a:r>
          </a:p>
          <a:p>
            <a:pPr marL="339725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project actions to see if consistent with goals</a:t>
            </a:r>
          </a:p>
          <a:p>
            <a:pPr marL="339725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to achieve their goals</a:t>
            </a:r>
          </a:p>
          <a:p>
            <a:pPr marL="339725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time, world may change during reasoning</a:t>
            </a:r>
          </a:p>
        </p:txBody>
      </p:sp>
      <p:pic>
        <p:nvPicPr>
          <p:cNvPr id="2050" name="Picture 2" descr="https://img2.tfd.com/pp/wikiimg.ashx?p=commons%2f4%2f4f%2fModel_based_goal_based_ag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01" y="1349861"/>
            <a:ext cx="6114000" cy="395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19612" y="5813678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Model-based, goal-based agent</a:t>
            </a:r>
            <a:endParaRPr lang="en-US" dirty="0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62A085C2-75A5-448E-9E12-22E93F62D6D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910">
            <a:off x="499604" y="2261465"/>
            <a:ext cx="615094" cy="4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656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3825" y="1134133"/>
            <a:ext cx="866435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04040"/>
                </a:solidFill>
                <a:cs typeface="Times New Roman" panose="02020603050405020304" pitchFamily="18" charset="0"/>
              </a:rPr>
              <a:t>Summary of Goal-based agents</a:t>
            </a:r>
          </a:p>
          <a:p>
            <a:endParaRPr lang="en-US" sz="2400" b="1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Goal-based agents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“goal” information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further extending on the capabilities of the model-based agents.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 information describes desirables of agents.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the agent to choose the one (action) which reaches a goal state from multiple possibilities. 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 and planning are ways for finding action sequences that achieve the agent's goals.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 is more flexible because the knowledge that supports its decisions is represented explicitly and can be modified.</a:t>
            </a:r>
            <a:endParaRPr lang="en-US" sz="240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A65D98C-BECE-4F8A-AD8E-5968E93538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78">
            <a:off x="426785" y="907802"/>
            <a:ext cx="722747" cy="4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2557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5A42F7A-1798-428E-A73C-D52BE03348F4}"/>
              </a:ext>
            </a:extLst>
          </p:cNvPr>
          <p:cNvSpPr txBox="1">
            <a:spLocks noChangeArrowheads="1"/>
          </p:cNvSpPr>
          <p:nvPr/>
        </p:nvSpPr>
        <p:spPr>
          <a:xfrm>
            <a:off x="1296063" y="246237"/>
            <a:ext cx="5598766" cy="7571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Utility-based agents</a:t>
            </a:r>
            <a:endParaRPr 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D33787-1CAF-43C7-81AA-DADD77795416}"/>
                  </a:ext>
                </a:extLst>
              </p:cNvPr>
              <p:cNvSpPr/>
              <p:nvPr/>
            </p:nvSpPr>
            <p:spPr>
              <a:xfrm>
                <a:off x="1296063" y="927811"/>
                <a:ext cx="8849423" cy="581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decide which one is best, when there are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multiple possible alternatives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rgbClr val="3333C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333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Goals are qualitative: A goal specifies a crude distinction between a happy (satisfied) and unhappy (dissatisfied) state. 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333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needs a more general performance measure that describes “degree of happiness.”</a:t>
                </a:r>
                <a:endParaRPr lang="en-US" sz="2400" dirty="0">
                  <a:solidFill>
                    <a:srgbClr val="009A7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Utility function U: State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(i.e., Value), a measure of success or happiness when at a given state.</a:t>
                </a:r>
                <a:endParaRPr lang="en-US" sz="2400" dirty="0">
                  <a:solidFill>
                    <a:srgbClr val="3333C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333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 for making tradeoffs: Allows decisions comparing </a:t>
                </a:r>
              </a:p>
              <a:p>
                <a:pPr marL="919163" lvl="1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333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choice between conflicting goals, and </a:t>
                </a:r>
              </a:p>
              <a:p>
                <a:pPr marL="919163" lvl="1" indent="-461963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333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choice between likelihood of success and importance of goal (if achievement is uncertain).</a:t>
                </a: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decision theoretic models: e.g., faster vs. safer.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D33787-1CAF-43C7-81AA-DADD77795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63" y="927811"/>
                <a:ext cx="8849423" cy="5816977"/>
              </a:xfrm>
              <a:prstGeom prst="rect">
                <a:avLst/>
              </a:prstGeom>
              <a:blipFill>
                <a:blip r:embed="rId2"/>
                <a:stretch>
                  <a:fillRect l="-965" t="-839" r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9074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E036AB-D625-4324-B034-C0613616EA5D}"/>
              </a:ext>
            </a:extLst>
          </p:cNvPr>
          <p:cNvSpPr/>
          <p:nvPr/>
        </p:nvSpPr>
        <p:spPr>
          <a:xfrm>
            <a:off x="1333200" y="134975"/>
            <a:ext cx="5257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Utility-based Taxi-Driver Agent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7E1E8D-46F0-4301-9557-CDCAD18F1256}"/>
              </a:ext>
            </a:extLst>
          </p:cNvPr>
          <p:cNvSpPr/>
          <p:nvPr/>
        </p:nvSpPr>
        <p:spPr>
          <a:xfrm>
            <a:off x="1564976" y="1124674"/>
            <a:ext cx="859792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ways to get to a destination but some may be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others.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this way is faster/cheaper/more comfortable/. . 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a utility value (the quality of being useful for the agent) to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state (i.e.,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configuration of the world).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 a sequence of actions that leads to a goal state with higher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utility function help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decision-making in case of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conflicting goals (by finding a trade-off).</a:t>
            </a:r>
          </a:p>
          <a:p>
            <a:pPr marL="1371600" lvl="1" indent="-452438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minimize trip time and also fuel consumption.</a:t>
            </a:r>
          </a:p>
          <a:p>
            <a:pPr marL="914400" indent="-452438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of several possible goals is achievable with certainty.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C97DF165-9500-42C2-B384-63BFE6286C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90">
            <a:off x="609665" y="925646"/>
            <a:ext cx="635661" cy="3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421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858E7E8-8C59-4EA7-832F-161F6CEA7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4395" y="39452"/>
            <a:ext cx="6462252" cy="82256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Utility-based agents</a:t>
            </a:r>
          </a:p>
        </p:txBody>
      </p:sp>
      <p:pic>
        <p:nvPicPr>
          <p:cNvPr id="29701" name="Picture 5" descr="utility-based-agent">
            <a:extLst>
              <a:ext uri="{FF2B5EF4-FFF2-40B4-BE49-F238E27FC236}">
                <a16:creationId xmlns:a16="http://schemas.microsoft.com/office/drawing/2014/main" id="{34F5B82A-B226-4283-89A5-1C42670E5D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312" y="1486231"/>
            <a:ext cx="7122277" cy="48784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246DA8A-F605-41F2-917C-EDB12D5156D6}"/>
              </a:ext>
            </a:extLst>
          </p:cNvPr>
          <p:cNvSpPr txBox="1">
            <a:spLocks noChangeArrowheads="1"/>
          </p:cNvSpPr>
          <p:nvPr/>
        </p:nvSpPr>
        <p:spPr>
          <a:xfrm>
            <a:off x="8137388" y="544512"/>
            <a:ext cx="3342969" cy="6099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model-based, utility-based agent. 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a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world, and a utility function that measures its preferences among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world. 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Chooses the action that leads to the best expected utility.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Computes the expected utility by averaging over all possible outcome states, weighted by the probability of the outcome.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00DB2C78-6016-4F55-8217-D24E2965ED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064">
            <a:off x="337719" y="590124"/>
            <a:ext cx="585539" cy="3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B32B86-9DAC-42BF-9A36-987F1C9D002E}"/>
              </a:ext>
            </a:extLst>
          </p:cNvPr>
          <p:cNvSpPr/>
          <p:nvPr/>
        </p:nvSpPr>
        <p:spPr>
          <a:xfrm>
            <a:off x="1015111" y="4583805"/>
            <a:ext cx="2965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Decision theoretic actions: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e.g. faster vs. safer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43932-861B-45AE-9D96-FCDF1DE62DDF}"/>
              </a:ext>
            </a:extLst>
          </p:cNvPr>
          <p:cNvSpPr/>
          <p:nvPr/>
        </p:nvSpPr>
        <p:spPr>
          <a:xfrm>
            <a:off x="924234" y="1032110"/>
            <a:ext cx="3146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Module: Decision Making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85979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86" y="180105"/>
            <a:ext cx="4041058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Utility-Based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780" y="1505668"/>
            <a:ext cx="3463837" cy="4525963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an evaluation function to measure utility </a:t>
            </a:r>
          </a:p>
          <a:p>
            <a:pPr marL="339725" indent="-339725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f(state)            value</a:t>
            </a:r>
          </a:p>
          <a:p>
            <a:pPr marL="339725" indent="-339725">
              <a:spcBef>
                <a:spcPts val="18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for evaluating competing goals</a:t>
            </a:r>
          </a:p>
          <a:p>
            <a:pPr marL="339725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for maximizing their own expected “happiness.”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49883D-603A-4B1D-9912-EAF5F083CAE7}"/>
              </a:ext>
            </a:extLst>
          </p:cNvPr>
          <p:cNvCxnSpPr/>
          <p:nvPr/>
        </p:nvCxnSpPr>
        <p:spPr>
          <a:xfrm>
            <a:off x="2328556" y="2848967"/>
            <a:ext cx="7816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img2.tfd.com/pp/wikiimg.ashx?p=commons%2fd%2fd8%2fModel_based_utility_ba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86" y="1134761"/>
            <a:ext cx="7229299" cy="48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75053" y="6209476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Model-based, utility-based agent</a:t>
            </a:r>
            <a:endParaRPr lang="en-US" dirty="0"/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23D038B7-FFBA-4838-AF97-D6E652D36E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599">
            <a:off x="412472" y="1057297"/>
            <a:ext cx="656681" cy="3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778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9237" y="225015"/>
            <a:ext cx="993064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04040"/>
                </a:solidFill>
                <a:cs typeface="Times New Roman" panose="02020603050405020304" pitchFamily="18" charset="0"/>
              </a:rPr>
              <a:t>Utility-based agents</a:t>
            </a:r>
          </a:p>
          <a:p>
            <a:endParaRPr lang="en-US" sz="2400" dirty="0">
              <a:solidFill>
                <a:srgbClr val="404040"/>
              </a:solidFill>
              <a:cs typeface="Times New Roman" panose="02020603050405020304" pitchFamily="18" charset="0"/>
            </a:endParaRP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Goal-based agents </a:t>
            </a:r>
          </a:p>
          <a:p>
            <a:pPr marL="919163" lvl="1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only between goal states and non-goal states. </a:t>
            </a:r>
          </a:p>
          <a:p>
            <a:pPr marL="461963" indent="-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 </a:t>
            </a:r>
            <a:r>
              <a:rPr lang="en-US" sz="24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utility function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 a state to a measure of the utility of the state.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defines a measure of how desirable a particular state is.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the term </a:t>
            </a:r>
            <a:r>
              <a:rPr lang="en-US" sz="24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utility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 describe how "happy“ the agent is for the state.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rational utility-based agent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chooses the action that maximizes the expected utility of the action outcomes, given the probabilities and utilities of each outcome. 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 utility-based agent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and keeps track of its environment and task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research on perception, representation, reasoning and learning. </a:t>
            </a:r>
            <a:endParaRPr lang="en-US" sz="24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B88669CB-A5CE-4242-B573-7B0732B41E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2" y="1057297"/>
            <a:ext cx="656681" cy="3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498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4A576E7-D4F9-448A-98C0-52B192557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136" y="0"/>
            <a:ext cx="76200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Learning agents</a:t>
            </a:r>
          </a:p>
        </p:txBody>
      </p:sp>
      <p:pic>
        <p:nvPicPr>
          <p:cNvPr id="30729" name="Picture 9" descr="learning-agent">
            <a:extLst>
              <a:ext uri="{FF2B5EF4-FFF2-40B4-BE49-F238E27FC236}">
                <a16:creationId xmlns:a16="http://schemas.microsoft.com/office/drawing/2014/main" id="{5441C237-8E6E-4822-96BA-D7F1C81A1F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903" y="1194619"/>
            <a:ext cx="8465574" cy="54839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E28C84-9F93-49B0-9099-9F3F67B3067B}"/>
              </a:ext>
            </a:extLst>
          </p:cNvPr>
          <p:cNvSpPr txBox="1">
            <a:spLocks/>
          </p:cNvSpPr>
          <p:nvPr/>
        </p:nvSpPr>
        <p:spPr>
          <a:xfrm>
            <a:off x="4263929" y="179389"/>
            <a:ext cx="77102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general learning agent: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 and improve over time.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complicated when agent needs to learn utility information: Reinforcement learning (based on action payoff)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9CAE161-98E3-442E-BBA5-34E87F44DC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0" y="927202"/>
            <a:ext cx="667124" cy="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CE1BC4-110B-4EC1-A1FF-20A42FEDA193}"/>
              </a:ext>
            </a:extLst>
          </p:cNvPr>
          <p:cNvSpPr/>
          <p:nvPr/>
        </p:nvSpPr>
        <p:spPr>
          <a:xfrm>
            <a:off x="2308528" y="5955214"/>
            <a:ext cx="2446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Try out the brakes on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different road surfaces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0DCF8-ACDA-491C-91AB-3FC19A017E32}"/>
              </a:ext>
            </a:extLst>
          </p:cNvPr>
          <p:cNvSpPr/>
          <p:nvPr/>
        </p:nvSpPr>
        <p:spPr>
          <a:xfrm>
            <a:off x="5250512" y="5017050"/>
            <a:ext cx="2144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Takes percepts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and selects actions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CE9992-46DA-4002-8416-35F9DA4E9769}"/>
              </a:ext>
            </a:extLst>
          </p:cNvPr>
          <p:cNvSpPr/>
          <p:nvPr/>
        </p:nvSpPr>
        <p:spPr>
          <a:xfrm>
            <a:off x="3116202" y="4482454"/>
            <a:ext cx="2295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Road conditions,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etc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420ADD-E2EE-4CA6-B8BD-854BE3B76C5B}"/>
              </a:ext>
            </a:extLst>
          </p:cNvPr>
          <p:cNvSpPr/>
          <p:nvPr/>
        </p:nvSpPr>
        <p:spPr>
          <a:xfrm>
            <a:off x="3642379" y="3267169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No quick turn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602D4B-0DE7-48EF-8656-5D24A633876D}"/>
              </a:ext>
            </a:extLst>
          </p:cNvPr>
          <p:cNvSpPr/>
          <p:nvPr/>
        </p:nvSpPr>
        <p:spPr>
          <a:xfrm>
            <a:off x="1092174" y="2648276"/>
            <a:ext cx="2616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“Quick turn is not safe”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370B92-205E-426D-8484-16EFDCB81ADF}"/>
              </a:ext>
            </a:extLst>
          </p:cNvPr>
          <p:cNvSpPr/>
          <p:nvPr/>
        </p:nvSpPr>
        <p:spPr>
          <a:xfrm>
            <a:off x="747423" y="1871026"/>
            <a:ext cx="1177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Module: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Learning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238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D06E349-236A-4191-862B-861648158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719" y="208457"/>
            <a:ext cx="6198050" cy="103686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Vacuum-cleaner world: </a:t>
            </a:r>
            <a:r>
              <a:rPr lang="en-US" altLang="en-US" sz="2800" dirty="0">
                <a:latin typeface="+mn-lt"/>
              </a:rPr>
              <a:t>An Agent</a:t>
            </a:r>
            <a:endParaRPr lang="en-US" altLang="en-US" sz="3600" dirty="0">
              <a:latin typeface="+mn-lt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74F89CA-79A2-4146-B7C9-B0F2E45D7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2361" y="1900544"/>
            <a:ext cx="10007009" cy="4603369"/>
          </a:xfrm>
        </p:spPr>
        <p:txBody>
          <a:bodyPr>
            <a:normAutofit fontScale="92500" lnSpcReduction="10000"/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vacuum agent:</a:t>
            </a:r>
          </a:p>
          <a:p>
            <a:pPr marL="461963" indent="-461963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agent senses its’ location and “cleanliness”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two locations: squares A and B 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contents: dirt or no dirt in the square </a:t>
            </a:r>
          </a:p>
          <a:p>
            <a:pPr marL="919163" lvl="1" indent="-461963"/>
            <a:r>
              <a:rPr lang="en-US" altLang="en-US" dirty="0"/>
              <a:t>e.g., location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dirty="0"/>
              <a:t> contents,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en-US" dirty="0"/>
              <a:t>[</a:t>
            </a:r>
            <a:r>
              <a:rPr lang="en-US" altLang="en-US" i="1" dirty="0"/>
              <a:t>A, Dirty</a:t>
            </a:r>
            <a:r>
              <a:rPr lang="en-US" altLang="en-US" dirty="0"/>
              <a:t>], [</a:t>
            </a:r>
            <a:r>
              <a:rPr lang="en-US" altLang="en-US" i="1" dirty="0"/>
              <a:t>B, Clean</a:t>
            </a:r>
            <a:r>
              <a:rPr lang="en-US" altLang="en-US" dirty="0"/>
              <a:t>], </a:t>
            </a:r>
            <a:r>
              <a:rPr lang="en-US" altLang="en-US" sz="2400" dirty="0"/>
              <a:t>[</a:t>
            </a:r>
            <a:r>
              <a:rPr lang="en-US" altLang="en-US" i="1" dirty="0"/>
              <a:t>B</a:t>
            </a:r>
            <a:r>
              <a:rPr lang="en-US" altLang="en-US" sz="2400" i="1" dirty="0"/>
              <a:t>, Dirty</a:t>
            </a:r>
            <a:r>
              <a:rPr lang="en-US" altLang="en-US" sz="2400" dirty="0"/>
              <a:t>], </a:t>
            </a:r>
            <a:r>
              <a:rPr lang="en-US" sz="2400" b="0" i="0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[B, Clean]</a:t>
            </a:r>
            <a:endParaRPr lang="en-US" altLang="en-US" dirty="0"/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2 locations, there are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different possible sensor inputs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(percepts). </a:t>
            </a:r>
          </a:p>
          <a:p>
            <a:pPr marL="461963" indent="-461963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move</a:t>
            </a:r>
            <a:r>
              <a:rPr lang="en-US" altLang="en-US" sz="2400" dirty="0"/>
              <a:t> </a:t>
            </a:r>
            <a:r>
              <a:rPr lang="en-US" altLang="en-US" sz="2400" i="1" dirty="0"/>
              <a:t>Left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sz="2400" dirty="0"/>
              <a:t> </a:t>
            </a:r>
            <a:r>
              <a:rPr lang="en-US" altLang="en-US" sz="2400" i="1" dirty="0"/>
              <a:t>Right</a:t>
            </a:r>
            <a:r>
              <a:rPr lang="en-US" altLang="en-US" sz="2400" dirty="0"/>
              <a:t>, </a:t>
            </a:r>
            <a:r>
              <a:rPr lang="en-US" altLang="en-US" sz="2400" i="1" dirty="0"/>
              <a:t>Suck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the dirt</a:t>
            </a:r>
            <a:r>
              <a:rPr lang="en-US" altLang="en-US" sz="2400" dirty="0"/>
              <a:t>, </a:t>
            </a:r>
            <a:r>
              <a:rPr lang="en-US" altLang="en-US" sz="2400" i="1" dirty="0" err="1"/>
              <a:t>NoOp</a:t>
            </a:r>
            <a:r>
              <a:rPr lang="en-US" altLang="en-US" sz="2400" i="1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nothing</a:t>
            </a:r>
            <a:endParaRPr lang="en-US" altLang="en-US" sz="2400" dirty="0"/>
          </a:p>
        </p:txBody>
      </p:sp>
      <p:pic>
        <p:nvPicPr>
          <p:cNvPr id="7172" name="Picture 4" descr="vacuum2-environment">
            <a:extLst>
              <a:ext uri="{FF2B5EF4-FFF2-40B4-BE49-F238E27FC236}">
                <a16:creationId xmlns:a16="http://schemas.microsoft.com/office/drawing/2014/main" id="{63ADD5E9-EC47-4D61-8CAA-22CE061A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94" y="1328475"/>
            <a:ext cx="4107845" cy="21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acuum2-environment">
            <a:extLst>
              <a:ext uri="{FF2B5EF4-FFF2-40B4-BE49-F238E27FC236}">
                <a16:creationId xmlns:a16="http://schemas.microsoft.com/office/drawing/2014/main" id="{63ADD5E9-EC47-4D61-8CAA-22CE061AE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6213" r="52052" b="47362"/>
          <a:stretch/>
        </p:blipFill>
        <p:spPr bwMode="auto">
          <a:xfrm>
            <a:off x="1864766" y="2257147"/>
            <a:ext cx="2015231" cy="117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B721EE99-5D7B-480E-B0A4-2EE3E9B206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70968" y="1660210"/>
            <a:ext cx="761358" cy="4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496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411" y="1838241"/>
            <a:ext cx="7772401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agents</a:t>
            </a:r>
          </a:p>
          <a:p>
            <a:endParaRPr lang="en-US" sz="28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 allows the agents to 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initially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 in unknown environments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 more competent 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its initial knowledge alone might allow. </a:t>
            </a: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EFEB8501-23F6-4A4B-8137-89A976FE3D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9" y="1469505"/>
            <a:ext cx="656681" cy="3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058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608" y="1586254"/>
            <a:ext cx="68760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04040"/>
                </a:solidFill>
                <a:cs typeface="Times New Roman" panose="02020603050405020304" pitchFamily="18" charset="0"/>
              </a:rPr>
              <a:t>Learning agents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most important distinction is between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"learning element“: 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responsible for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 improvements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feedback from the “critic” on how the agent is doing and 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 how the performance element should be modified to do better in the future</a:t>
            </a:r>
          </a:p>
          <a:p>
            <a:pPr lvl="2"/>
            <a:endParaRPr lang="en-US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"performance element“: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 responsible for selecting external actions.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 in percepts and decides on actions.</a:t>
            </a:r>
          </a:p>
        </p:txBody>
      </p:sp>
      <p:pic>
        <p:nvPicPr>
          <p:cNvPr id="3" name="Picture 9" descr="learning-agent">
            <a:extLst>
              <a:ext uri="{FF2B5EF4-FFF2-40B4-BE49-F238E27FC236}">
                <a16:creationId xmlns:a16="http://schemas.microsoft.com/office/drawing/2014/main" id="{D2E43639-CE40-4351-8F8E-CFFEF421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17669" y="543063"/>
            <a:ext cx="4281034" cy="2996549"/>
          </a:xfrm>
          <a:prstGeom prst="rect">
            <a:avLst/>
          </a:prstGeom>
          <a:noFill/>
          <a:ln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756BCB-DE92-4C57-ABBD-91678AF1E965}"/>
              </a:ext>
            </a:extLst>
          </p:cNvPr>
          <p:cNvSpPr/>
          <p:nvPr/>
        </p:nvSpPr>
        <p:spPr>
          <a:xfrm rot="20778927">
            <a:off x="477533" y="855143"/>
            <a:ext cx="616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☹</a:t>
            </a:r>
          </a:p>
        </p:txBody>
      </p:sp>
    </p:spTree>
    <p:extLst>
      <p:ext uri="{BB962C8B-B14F-4D97-AF65-F5344CB8AC3E}">
        <p14:creationId xmlns:p14="http://schemas.microsoft.com/office/powerpoint/2010/main" val="25214647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3577" y="413603"/>
            <a:ext cx="705114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04040"/>
                </a:solidFill>
                <a:cs typeface="Times New Roman" panose="02020603050405020304" pitchFamily="18" charset="0"/>
              </a:rPr>
              <a:t>Learning agents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last component of the learning agent is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"problem generator " 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responsible for suggesting actions that will lead to new and informative experiences. </a:t>
            </a:r>
            <a:endParaRPr lang="en-US" sz="24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learning-agent">
            <a:extLst>
              <a:ext uri="{FF2B5EF4-FFF2-40B4-BE49-F238E27FC236}">
                <a16:creationId xmlns:a16="http://schemas.microsoft.com/office/drawing/2014/main" id="{006A97DA-E865-4177-B006-16811240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83765" y="2743330"/>
            <a:ext cx="6165964" cy="3849112"/>
          </a:xfrm>
          <a:prstGeom prst="rect">
            <a:avLst/>
          </a:prstGeom>
          <a:noFill/>
          <a:ln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B42E4C-CC0C-42CF-ADD8-08F443A1E008}"/>
              </a:ext>
            </a:extLst>
          </p:cNvPr>
          <p:cNvSpPr/>
          <p:nvPr/>
        </p:nvSpPr>
        <p:spPr>
          <a:xfrm rot="20778927">
            <a:off x="477533" y="855143"/>
            <a:ext cx="616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☹</a:t>
            </a:r>
          </a:p>
        </p:txBody>
      </p:sp>
    </p:spTree>
    <p:extLst>
      <p:ext uri="{BB962C8B-B14F-4D97-AF65-F5344CB8AC3E}">
        <p14:creationId xmlns:p14="http://schemas.microsoft.com/office/powerpoint/2010/main" val="32087613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30A0FD-A474-42B3-9616-DC1124AC53A3}"/>
              </a:ext>
            </a:extLst>
          </p:cNvPr>
          <p:cNvSpPr/>
          <p:nvPr/>
        </p:nvSpPr>
        <p:spPr>
          <a:xfrm>
            <a:off x="5168687" y="2844225"/>
            <a:ext cx="228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370201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29389F-2E45-4ADB-80FD-03D34F81E0F3}"/>
              </a:ext>
            </a:extLst>
          </p:cNvPr>
          <p:cNvSpPr/>
          <p:nvPr/>
        </p:nvSpPr>
        <p:spPr>
          <a:xfrm>
            <a:off x="1568237" y="1560646"/>
            <a:ext cx="826374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 interact with environments through actuators and sensors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agent function describes what the agent does in all circumstances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measure evaluates the environment sequence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perfectly rational agent maximizes expected performance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programs implement (some) agent functions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PEAS descriptions define task environments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1A525C-298E-4537-839C-B2588A623421}"/>
              </a:ext>
            </a:extLst>
          </p:cNvPr>
          <p:cNvSpPr/>
          <p:nvPr/>
        </p:nvSpPr>
        <p:spPr>
          <a:xfrm>
            <a:off x="1568237" y="461946"/>
            <a:ext cx="228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Summary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0ED3791-B128-4D06-BFD7-75409524FF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909">
            <a:off x="742950" y="1046721"/>
            <a:ext cx="615588" cy="39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883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29389F-2E45-4ADB-80FD-03D34F81E0F3}"/>
              </a:ext>
            </a:extLst>
          </p:cNvPr>
          <p:cNvSpPr/>
          <p:nvPr/>
        </p:nvSpPr>
        <p:spPr>
          <a:xfrm>
            <a:off x="1430932" y="1998627"/>
            <a:ext cx="878422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agent perceives and acts in an environment, has an architecture, and is implemented by an agent program.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rational agent always chooses the action which maximizes its expected performance, given its percept sequence so far.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autonomous agent uses its own experience rather than built-in knowledge of the environment by the designer.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1A525C-298E-4537-839C-B2588A623421}"/>
              </a:ext>
            </a:extLst>
          </p:cNvPr>
          <p:cNvSpPr/>
          <p:nvPr/>
        </p:nvSpPr>
        <p:spPr>
          <a:xfrm>
            <a:off x="1430932" y="925646"/>
            <a:ext cx="1775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Summary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0ED3791-B128-4D06-BFD7-75409524FF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484">
            <a:off x="489926" y="1159537"/>
            <a:ext cx="614703" cy="44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833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29389F-2E45-4ADB-80FD-03D34F81E0F3}"/>
              </a:ext>
            </a:extLst>
          </p:cNvPr>
          <p:cNvSpPr/>
          <p:nvPr/>
        </p:nvSpPr>
        <p:spPr>
          <a:xfrm>
            <a:off x="1356644" y="1000660"/>
            <a:ext cx="881496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agent program maps from percept to action and updates its internal state.</a:t>
            </a: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 agents (simple / model-based) respond immediately to percepts.</a:t>
            </a: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Goal-based agents act in order to achieve their goal(s), possible sequence of steps.</a:t>
            </a: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Utility-based agents maximize their own utility function.</a:t>
            </a: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agents improve their performance through learning.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knowledge is important for successful agent design.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challenging environments are partially observable, stochastic, sequential, dynamic, and continuous, and contain multiple intelligent agents.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1A525C-298E-4537-839C-B2588A623421}"/>
              </a:ext>
            </a:extLst>
          </p:cNvPr>
          <p:cNvSpPr/>
          <p:nvPr/>
        </p:nvSpPr>
        <p:spPr>
          <a:xfrm>
            <a:off x="1430932" y="348735"/>
            <a:ext cx="1775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Summary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0ED3791-B128-4D06-BFD7-75409524FF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703">
            <a:off x="469242" y="928486"/>
            <a:ext cx="614791" cy="3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858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29389F-2E45-4ADB-80FD-03D34F81E0F3}"/>
              </a:ext>
            </a:extLst>
          </p:cNvPr>
          <p:cNvSpPr/>
          <p:nvPr/>
        </p:nvSpPr>
        <p:spPr>
          <a:xfrm>
            <a:off x="1559528" y="1304000"/>
            <a:ext cx="912588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Table-driven agents</a:t>
            </a:r>
          </a:p>
          <a:p>
            <a:pPr marL="914400" indent="-452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percept sequence/action table in memory to find the next action. They are implemented by a (large) lookup table.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  Simple reflex agents</a:t>
            </a:r>
          </a:p>
          <a:p>
            <a:pPr marL="914400" indent="-4540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based on condition-action rules, implemented with an appropriate production system. They are stateless devices which do not have memory of past world states.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  Agents with memory - Model-based reflex agents</a:t>
            </a:r>
          </a:p>
          <a:p>
            <a:pPr marL="914400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internal state, which is used to keep track of past states of the world.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1A525C-298E-4537-839C-B2588A623421}"/>
              </a:ext>
            </a:extLst>
          </p:cNvPr>
          <p:cNvSpPr/>
          <p:nvPr/>
        </p:nvSpPr>
        <p:spPr>
          <a:xfrm>
            <a:off x="1559528" y="453237"/>
            <a:ext cx="1775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Summary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0ED3791-B128-4D06-BFD7-75409524FF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125">
            <a:off x="685800" y="1133475"/>
            <a:ext cx="463732" cy="3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621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29389F-2E45-4ADB-80FD-03D34F81E0F3}"/>
              </a:ext>
            </a:extLst>
          </p:cNvPr>
          <p:cNvSpPr/>
          <p:nvPr/>
        </p:nvSpPr>
        <p:spPr>
          <a:xfrm>
            <a:off x="1559528" y="1304000"/>
            <a:ext cx="901267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  Agents with goals – Goal-based agents</a:t>
            </a:r>
          </a:p>
          <a:p>
            <a:pPr marL="914400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agents that, in addition to state information, have goal information that describes desirable situations. </a:t>
            </a:r>
          </a:p>
          <a:p>
            <a:pPr marL="914400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 of this kind take future events into consideration.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Utility-based agents</a:t>
            </a:r>
          </a:p>
          <a:p>
            <a:pPr marL="914400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their decisions on classic axiomatic utility theory in order to act rationally.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Learning agents</a:t>
            </a:r>
          </a:p>
          <a:p>
            <a:pPr marL="914400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the ability to improve performance through learning.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1A525C-298E-4537-839C-B2588A623421}"/>
              </a:ext>
            </a:extLst>
          </p:cNvPr>
          <p:cNvSpPr/>
          <p:nvPr/>
        </p:nvSpPr>
        <p:spPr>
          <a:xfrm>
            <a:off x="1465767" y="488072"/>
            <a:ext cx="1775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Summary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0ED3791-B128-4D06-BFD7-75409524FF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240">
            <a:off x="529114" y="981855"/>
            <a:ext cx="704339" cy="4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706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B64746-1C58-4905-84BF-3E64DB6FC9D9}"/>
              </a:ext>
            </a:extLst>
          </p:cNvPr>
          <p:cNvSpPr/>
          <p:nvPr/>
        </p:nvSpPr>
        <p:spPr>
          <a:xfrm>
            <a:off x="1524716" y="653535"/>
            <a:ext cx="1775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Summary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1EBFAA-C9D2-42A3-BBF7-6D9492B091AA}"/>
              </a:ext>
            </a:extLst>
          </p:cNvPr>
          <p:cNvSpPr/>
          <p:nvPr/>
        </p:nvSpPr>
        <p:spPr>
          <a:xfrm>
            <a:off x="1524716" y="1519371"/>
            <a:ext cx="880331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Environments are categorized along several dimensions:</a:t>
            </a:r>
          </a:p>
          <a:p>
            <a:pPr marL="9144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observable?</a:t>
            </a:r>
          </a:p>
          <a:p>
            <a:pPr marL="9144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deterministic?</a:t>
            </a:r>
          </a:p>
          <a:p>
            <a:pPr marL="9144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episodic? static?</a:t>
            </a:r>
          </a:p>
          <a:p>
            <a:pPr marL="9144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discrete?</a:t>
            </a:r>
          </a:p>
          <a:p>
            <a:pPr marL="9144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single-agent?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several basic agent architectures:</a:t>
            </a:r>
          </a:p>
          <a:p>
            <a:pPr marL="9144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</a:t>
            </a:r>
          </a:p>
          <a:p>
            <a:pPr marL="9144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 with state</a:t>
            </a:r>
          </a:p>
          <a:p>
            <a:pPr marL="9144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goal-based</a:t>
            </a:r>
          </a:p>
          <a:p>
            <a:pPr marL="9144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utility-based</a:t>
            </a:r>
          </a:p>
        </p:txBody>
      </p:sp>
    </p:spTree>
    <p:extLst>
      <p:ext uri="{BB962C8B-B14F-4D97-AF65-F5344CB8AC3E}">
        <p14:creationId xmlns:p14="http://schemas.microsoft.com/office/powerpoint/2010/main" val="279887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D06E349-236A-4191-862B-861648158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969" y="83771"/>
            <a:ext cx="6535615" cy="97693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 Vacuum-Cleaner Agent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015547-E295-4E45-8C16-27ACB1EFC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38859"/>
              </p:ext>
            </p:extLst>
          </p:nvPr>
        </p:nvGraphicFramePr>
        <p:xfrm>
          <a:off x="1584251" y="1082040"/>
          <a:ext cx="9259257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491">
                  <a:extLst>
                    <a:ext uri="{9D8B030D-6E8A-4147-A177-3AD203B41FA5}">
                      <a16:colId xmlns:a16="http://schemas.microsoft.com/office/drawing/2014/main" val="154854492"/>
                    </a:ext>
                  </a:extLst>
                </a:gridCol>
                <a:gridCol w="3649766">
                  <a:extLst>
                    <a:ext uri="{9D8B030D-6E8A-4147-A177-3AD203B41FA5}">
                      <a16:colId xmlns:a16="http://schemas.microsoft.com/office/drawing/2014/main" val="3304866932"/>
                    </a:ext>
                  </a:extLst>
                </a:gridCol>
              </a:tblGrid>
              <a:tr h="454067">
                <a:tc>
                  <a:txBody>
                    <a:bodyPr/>
                    <a:lstStyle/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Percept sequence  </a:t>
                      </a:r>
                      <a:r>
                        <a:rPr lang="en-US" altLang="en-US" sz="2400" dirty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Action  </a:t>
                      </a:r>
                      <a:r>
                        <a:rPr lang="en-US" altLang="en-US" sz="2400" dirty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185242"/>
                  </a:ext>
                </a:extLst>
              </a:tr>
              <a:tr h="3526587">
                <a:tc>
                  <a:txBody>
                    <a:bodyPr/>
                    <a:lstStyle/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 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Dirty] 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[B, Clean] 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[B, Dirty] 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Clean], [A, Clean] 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Clean], [A, Dirty] </a:t>
                      </a:r>
                    </a:p>
                    <a:p>
                      <a:pPr marL="9144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Clean], [A, Clean] [B, Dirty] </a:t>
                      </a:r>
                    </a:p>
                    <a:p>
                      <a:pPr marL="9144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Clean], [A, Clean] [B, Clean] 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Clean], [A, Clean], [A, Clean]  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[A, Clean], [A, Clean],  [A, Dirty] </a:t>
                      </a:r>
                    </a:p>
                    <a:p>
                      <a:pPr marL="855663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Right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Suck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Left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Suck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Right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Suck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Suck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Left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Right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Suck</a:t>
                      </a:r>
                    </a:p>
                    <a:p>
                      <a:pPr marL="914400" indent="0">
                        <a:spcAft>
                          <a:spcPts val="6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829368"/>
                  </a:ext>
                </a:extLst>
              </a:tr>
            </a:tbl>
          </a:graphicData>
        </a:graphic>
      </p:graphicFrame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B365BFF9-1591-40F5-B5FD-77AB93CC75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251">
            <a:off x="631105" y="1453649"/>
            <a:ext cx="606741" cy="4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902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D5CD54-92DA-4B8B-802F-83FF0B8F6A5A}"/>
              </a:ext>
            </a:extLst>
          </p:cNvPr>
          <p:cNvSpPr txBox="1"/>
          <p:nvPr/>
        </p:nvSpPr>
        <p:spPr>
          <a:xfrm>
            <a:off x="3078480" y="2604002"/>
            <a:ext cx="277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18258</TotalTime>
  <Words>6520</Words>
  <Application>Microsoft Office PowerPoint</Application>
  <PresentationFormat>Widescreen</PresentationFormat>
  <Paragraphs>1197</Paragraphs>
  <Slides>90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9" baseType="lpstr">
      <vt:lpstr>MSPGothic-WinCharSetFFFF-H</vt:lpstr>
      <vt:lpstr>Arial</vt:lpstr>
      <vt:lpstr>Calibri</vt:lpstr>
      <vt:lpstr>Calibri Light</vt:lpstr>
      <vt:lpstr>Cambria Math</vt:lpstr>
      <vt:lpstr>Kristen ITC</vt:lpstr>
      <vt:lpstr>Times New Roman</vt:lpstr>
      <vt:lpstr>Wingdings</vt:lpstr>
      <vt:lpstr>Office Theme</vt:lpstr>
      <vt:lpstr>Artificial Intelligence                               Chapter 02</vt:lpstr>
      <vt:lpstr>Outline</vt:lpstr>
      <vt:lpstr>Agents</vt:lpstr>
      <vt:lpstr>PowerPoint Presentation</vt:lpstr>
      <vt:lpstr>PowerPoint Presentation</vt:lpstr>
      <vt:lpstr>Agents and environments</vt:lpstr>
      <vt:lpstr>PowerPoint Presentation</vt:lpstr>
      <vt:lpstr>Vacuum-cleaner world: An Agent</vt:lpstr>
      <vt:lpstr>A Vacuum-Cleaner Agent</vt:lpstr>
      <vt:lpstr>A vacuum-cleaner agent</vt:lpstr>
      <vt:lpstr>A vacuum-cleaner agent</vt:lpstr>
      <vt:lpstr>A vacuum-cleaner agent</vt:lpstr>
      <vt:lpstr>PowerPoint Presentation</vt:lpstr>
      <vt:lpstr>PowerPoint Presentation</vt:lpstr>
      <vt:lpstr>PowerPoint Presentation</vt:lpstr>
      <vt:lpstr>PowerPoint Presentation</vt:lpstr>
      <vt:lpstr>Rational Agents </vt:lpstr>
      <vt:lpstr>Rational agents</vt:lpstr>
      <vt:lpstr>Rationality</vt:lpstr>
      <vt:lpstr>PEAS : Applications</vt:lpstr>
      <vt:lpstr>Rationality</vt:lpstr>
      <vt:lpstr>PowerPoint Presentation</vt:lpstr>
      <vt:lpstr>PEAS : Applications</vt:lpstr>
      <vt:lpstr>PEAS : Applications</vt:lpstr>
      <vt:lpstr>PEAS : Applications</vt:lpstr>
      <vt:lpstr>PEAS : Applications</vt:lpstr>
      <vt:lpstr>PowerPoint Presentation</vt:lpstr>
      <vt:lpstr>Environment types</vt:lpstr>
      <vt:lpstr>PowerPoint Presentation</vt:lpstr>
      <vt:lpstr>PowerPoint Presentation</vt:lpstr>
      <vt:lpstr>Environment types</vt:lpstr>
      <vt:lpstr>PowerPoint Presentation</vt:lpstr>
      <vt:lpstr>Environment types</vt:lpstr>
      <vt:lpstr>PowerPoint Presentation</vt:lpstr>
      <vt:lpstr>Environment types</vt:lpstr>
      <vt:lpstr>PowerPoint Presentation</vt:lpstr>
      <vt:lpstr>Environment types</vt:lpstr>
      <vt:lpstr>PowerPoint Presentation</vt:lpstr>
      <vt:lpstr>Environment types</vt:lpstr>
      <vt:lpstr>PowerPoint Presentation</vt:lpstr>
      <vt:lpstr>Environment types</vt:lpstr>
      <vt:lpstr>Environment Types</vt:lpstr>
      <vt:lpstr>Environment Examples</vt:lpstr>
      <vt:lpstr>Environment Examples</vt:lpstr>
      <vt:lpstr>Environment Examples</vt:lpstr>
      <vt:lpstr>Environment Examples</vt:lpstr>
      <vt:lpstr>Environment Examples</vt:lpstr>
      <vt:lpstr>PowerPoint Presentation</vt:lpstr>
      <vt:lpstr>Agent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Types of Agents</vt:lpstr>
      <vt:lpstr>Agent types : Classes of intelligent agents</vt:lpstr>
      <vt:lpstr>PowerPoint Presentation</vt:lpstr>
      <vt:lpstr>Simple reflex agents</vt:lpstr>
      <vt:lpstr>A Reflex Taxi-Driver Agent - Example</vt:lpstr>
      <vt:lpstr>PowerPoint Presentation</vt:lpstr>
      <vt:lpstr>PowerPoint Presentation</vt:lpstr>
      <vt:lpstr>Model-based reflex agents</vt:lpstr>
      <vt:lpstr>Model-based reflex agents - Reflex Agent With State</vt:lpstr>
      <vt:lpstr>PowerPoint Presentation</vt:lpstr>
      <vt:lpstr>PowerPoint Presentation</vt:lpstr>
      <vt:lpstr>PowerPoint Presentation</vt:lpstr>
      <vt:lpstr>Goal-based agents</vt:lpstr>
      <vt:lpstr>PowerPoint Presentation</vt:lpstr>
      <vt:lpstr>PowerPoint Presentation</vt:lpstr>
      <vt:lpstr>Goal-based agents</vt:lpstr>
      <vt:lpstr>Goal-Based Agents</vt:lpstr>
      <vt:lpstr>PowerPoint Presentation</vt:lpstr>
      <vt:lpstr>PowerPoint Presentation</vt:lpstr>
      <vt:lpstr>PowerPoint Presentation</vt:lpstr>
      <vt:lpstr>Utility-based agents</vt:lpstr>
      <vt:lpstr>Utility-Based Agents</vt:lpstr>
      <vt:lpstr>PowerPoint Presentation</vt:lpstr>
      <vt:lpstr>Learning agents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551</cp:revision>
  <cp:lastPrinted>2023-01-24T17:27:08Z</cp:lastPrinted>
  <dcterms:created xsi:type="dcterms:W3CDTF">2016-10-13T00:10:31Z</dcterms:created>
  <dcterms:modified xsi:type="dcterms:W3CDTF">2023-05-20T14:49:20Z</dcterms:modified>
</cp:coreProperties>
</file>