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87" r:id="rId3"/>
    <p:sldId id="285" r:id="rId4"/>
    <p:sldId id="260" r:id="rId5"/>
    <p:sldId id="437" r:id="rId6"/>
    <p:sldId id="436" r:id="rId7"/>
    <p:sldId id="461" r:id="rId8"/>
    <p:sldId id="439" r:id="rId9"/>
    <p:sldId id="438" r:id="rId10"/>
    <p:sldId id="448" r:id="rId11"/>
    <p:sldId id="449" r:id="rId12"/>
    <p:sldId id="432" r:id="rId13"/>
    <p:sldId id="379" r:id="rId14"/>
    <p:sldId id="271" r:id="rId15"/>
    <p:sldId id="262" r:id="rId16"/>
    <p:sldId id="440" r:id="rId17"/>
    <p:sldId id="452" r:id="rId18"/>
    <p:sldId id="286" r:id="rId19"/>
    <p:sldId id="433" r:id="rId20"/>
    <p:sldId id="460" r:id="rId21"/>
    <p:sldId id="275" r:id="rId22"/>
    <p:sldId id="263" r:id="rId23"/>
    <p:sldId id="459" r:id="rId24"/>
    <p:sldId id="426" r:id="rId25"/>
    <p:sldId id="264" r:id="rId26"/>
    <p:sldId id="441" r:id="rId27"/>
    <p:sldId id="277" r:id="rId28"/>
    <p:sldId id="376" r:id="rId29"/>
    <p:sldId id="443" r:id="rId30"/>
    <p:sldId id="435" r:id="rId31"/>
    <p:sldId id="456" r:id="rId32"/>
    <p:sldId id="454" r:id="rId33"/>
    <p:sldId id="431" r:id="rId34"/>
    <p:sldId id="267" r:id="rId35"/>
    <p:sldId id="427" r:id="rId36"/>
    <p:sldId id="428" r:id="rId37"/>
    <p:sldId id="268" r:id="rId38"/>
    <p:sldId id="279" r:id="rId39"/>
    <p:sldId id="377" r:id="rId40"/>
    <p:sldId id="445" r:id="rId41"/>
    <p:sldId id="290" r:id="rId42"/>
    <p:sldId id="280" r:id="rId43"/>
    <p:sldId id="281" r:id="rId44"/>
    <p:sldId id="282" r:id="rId45"/>
    <p:sldId id="283" r:id="rId46"/>
    <p:sldId id="458" r:id="rId47"/>
    <p:sldId id="28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Ng" initials="PN" lastIdx="1" clrIdx="0">
    <p:extLst>
      <p:ext uri="{19B8F6BF-5375-455C-9EA6-DF929625EA0E}">
        <p15:presenceInfo xmlns:p15="http://schemas.microsoft.com/office/powerpoint/2012/main" userId="S-1-5-21-1696161068-3869126379-3565456742-672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67" y="62"/>
      </p:cViewPr>
      <p:guideLst/>
    </p:cSldViewPr>
  </p:slideViewPr>
  <p:notesTextViewPr>
    <p:cViewPr>
      <p:scale>
        <a:sx n="1" d="1"/>
        <a:sy n="1" d="1"/>
      </p:scale>
      <p:origin x="0" y="0"/>
    </p:cViewPr>
  </p:notesTextViewPr>
  <p:sorterViewPr>
    <p:cViewPr>
      <p:scale>
        <a:sx n="154" d="100"/>
        <a:sy n="154" d="100"/>
      </p:scale>
      <p:origin x="0" y="-197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21T13:24:45.016" idx="1">
    <p:pos x="10" y="10"/>
    <p:text>xxx</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9696E5-398D-4447-8F69-2A4D20DA49D2}" type="datetimeFigureOut">
              <a:rPr lang="en-US" smtClean="0"/>
              <a:t>5/10/2023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C45B8-11FC-4227-BC23-F0035838429C}" type="slidenum">
              <a:rPr lang="en-US" smtClean="0"/>
              <a:t>‹#›</a:t>
            </a:fld>
            <a:endParaRPr lang="en-US"/>
          </a:p>
        </p:txBody>
      </p:sp>
    </p:spTree>
    <p:extLst>
      <p:ext uri="{BB962C8B-B14F-4D97-AF65-F5344CB8AC3E}">
        <p14:creationId xmlns:p14="http://schemas.microsoft.com/office/powerpoint/2010/main" val="2125387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level of abstraction?  Knowledge, circuitry, chemical?</a:t>
            </a:r>
          </a:p>
        </p:txBody>
      </p:sp>
      <p:sp>
        <p:nvSpPr>
          <p:cNvPr id="4" name="Slide Number Placeholder 3"/>
          <p:cNvSpPr>
            <a:spLocks noGrp="1"/>
          </p:cNvSpPr>
          <p:nvPr>
            <p:ph type="sldNum" sz="quarter" idx="10"/>
          </p:nvPr>
        </p:nvSpPr>
        <p:spPr/>
        <p:txBody>
          <a:bodyPr/>
          <a:lstStyle/>
          <a:p>
            <a:fld id="{51E72822-39EC-4284-92EC-8BB2119733A9}" type="slidenum">
              <a:rPr lang="en-US" smtClean="0"/>
              <a:pPr/>
              <a:t>21</a:t>
            </a:fld>
            <a:endParaRPr lang="en-US"/>
          </a:p>
        </p:txBody>
      </p:sp>
    </p:spTree>
    <p:extLst>
      <p:ext uri="{BB962C8B-B14F-4D97-AF65-F5344CB8AC3E}">
        <p14:creationId xmlns:p14="http://schemas.microsoft.com/office/powerpoint/2010/main" val="6380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5/10/2023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5/10/2023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5/10/2023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5/10/2023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thefreedictionary.com/disutility"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5864"/>
            <a:ext cx="9144000" cy="3981128"/>
          </a:xfrm>
        </p:spPr>
        <p:txBody>
          <a:bodyPr>
            <a:normAutofit/>
          </a:bodyPr>
          <a:lstStyle/>
          <a:p>
            <a:pPr algn="l"/>
            <a:r>
              <a:rPr lang="en-US" sz="3200" dirty="0">
                <a:latin typeface="Times New Roman" panose="02020603050405020304" pitchFamily="18" charset="0"/>
                <a:cs typeface="Times New Roman" panose="02020603050405020304" pitchFamily="18" charset="0"/>
              </a:rPr>
              <a:t>Artificial Intelligence </a:t>
            </a: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Chapter 01</a:t>
            </a: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Introduction to AI</a:t>
            </a:r>
          </a:p>
        </p:txBody>
      </p:sp>
    </p:spTree>
    <p:extLst>
      <p:ext uri="{BB962C8B-B14F-4D97-AF65-F5344CB8AC3E}">
        <p14:creationId xmlns:p14="http://schemas.microsoft.com/office/powerpoint/2010/main" val="3132188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120640" y="2001140"/>
            <a:ext cx="5503818" cy="931817"/>
          </a:xfrm>
          <a:prstGeom prst="rect">
            <a:avLst/>
          </a:prstGeom>
          <a:solidFill>
            <a:srgbClr val="FFFF00"/>
          </a:solidFill>
        </p:spPr>
        <p:txBody>
          <a:bodyPr wrap="square" rtlCol="0">
            <a:spAutoFit/>
          </a:bodyPr>
          <a:lstStyle/>
          <a:p>
            <a:endParaRPr lang="en-US" dirty="0"/>
          </a:p>
        </p:txBody>
      </p:sp>
      <p:sp>
        <p:nvSpPr>
          <p:cNvPr id="2" name="TextBox 1">
            <a:extLst>
              <a:ext uri="{FF2B5EF4-FFF2-40B4-BE49-F238E27FC236}">
                <a16:creationId xmlns:a16="http://schemas.microsoft.com/office/drawing/2014/main" id="{0391DA59-18B0-4412-9462-036A63A0F484}"/>
              </a:ext>
            </a:extLst>
          </p:cNvPr>
          <p:cNvSpPr txBox="1"/>
          <p:nvPr/>
        </p:nvSpPr>
        <p:spPr>
          <a:xfrm>
            <a:off x="1836693" y="1434465"/>
            <a:ext cx="8081554" cy="38472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Cognition : Knowledge Acquisition</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The mental process of knowing (knowledge is acquired)</a:t>
            </a:r>
            <a:r>
              <a:rPr lang="en-US" sz="2400" dirty="0">
                <a:latin typeface="Times New Roman" panose="02020603050405020304" pitchFamily="18" charset="0"/>
                <a:cs typeface="Times New Roman" panose="02020603050405020304" pitchFamily="18" charset="0"/>
              </a:rPr>
              <a:t>, through, such as, </a:t>
            </a:r>
          </a:p>
          <a:p>
            <a:pPr marL="1371600" lvl="2" indent="-457200">
              <a:buFont typeface="Arial" panose="020B0604020202020204" pitchFamily="34" charset="0"/>
              <a:buChar char="•"/>
              <a:tabLst>
                <a:tab pos="2228850" algn="l"/>
              </a:tabLst>
            </a:pPr>
            <a:r>
              <a:rPr lang="en-US" sz="2400" dirty="0">
                <a:latin typeface="Times New Roman" panose="02020603050405020304" pitchFamily="18" charset="0"/>
                <a:cs typeface="Times New Roman" panose="02020603050405020304" pitchFamily="18" charset="0"/>
              </a:rPr>
              <a:t>awareness, </a:t>
            </a:r>
          </a:p>
          <a:p>
            <a:pPr marL="1371600" lvl="2" indent="-457200">
              <a:buFont typeface="Arial" panose="020B0604020202020204" pitchFamily="34" charset="0"/>
              <a:buChar char="•"/>
              <a:tabLst>
                <a:tab pos="2228850" algn="l"/>
              </a:tabLst>
            </a:pPr>
            <a:r>
              <a:rPr lang="en-US" sz="2400" dirty="0">
                <a:latin typeface="Times New Roman" panose="02020603050405020304" pitchFamily="18" charset="0"/>
                <a:cs typeface="Times New Roman" panose="02020603050405020304" pitchFamily="18" charset="0"/>
              </a:rPr>
              <a:t>perception, </a:t>
            </a:r>
          </a:p>
          <a:p>
            <a:pPr marL="1371600" lvl="2" indent="-457200">
              <a:buFont typeface="Arial" panose="020B0604020202020204" pitchFamily="34" charset="0"/>
              <a:buChar char="•"/>
              <a:tabLst>
                <a:tab pos="2228850" algn="l"/>
              </a:tabLst>
            </a:pPr>
            <a:r>
              <a:rPr lang="en-US" sz="2400" dirty="0">
                <a:latin typeface="Times New Roman" panose="02020603050405020304" pitchFamily="18" charset="0"/>
                <a:cs typeface="Times New Roman" panose="02020603050405020304" pitchFamily="18" charset="0"/>
              </a:rPr>
              <a:t>intuition, </a:t>
            </a:r>
          </a:p>
          <a:p>
            <a:pPr marL="1371600" lvl="2" indent="-457200">
              <a:buFont typeface="Arial" panose="020B0604020202020204" pitchFamily="34" charset="0"/>
              <a:buChar char="•"/>
              <a:tabLst>
                <a:tab pos="2228850" algn="l"/>
              </a:tabLst>
            </a:pPr>
            <a:r>
              <a:rPr lang="en-US" sz="2400" dirty="0">
                <a:latin typeface="Times New Roman" panose="02020603050405020304" pitchFamily="18" charset="0"/>
                <a:cs typeface="Times New Roman" panose="02020603050405020304" pitchFamily="18" charset="0"/>
              </a:rPr>
              <a:t>reasoning, and </a:t>
            </a:r>
          </a:p>
          <a:p>
            <a:pPr marL="1371600" lvl="2" indent="-457200">
              <a:buFont typeface="Arial" panose="020B0604020202020204" pitchFamily="34" charset="0"/>
              <a:buChar char="•"/>
              <a:tabLst>
                <a:tab pos="2228850" algn="l"/>
              </a:tabLst>
            </a:pPr>
            <a:r>
              <a:rPr lang="en-US" sz="2400" dirty="0">
                <a:latin typeface="Times New Roman" panose="02020603050405020304" pitchFamily="18" charset="0"/>
                <a:cs typeface="Times New Roman" panose="02020603050405020304" pitchFamily="18" charset="0"/>
              </a:rPr>
              <a:t>judgment.</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C682E804-D09A-4164-9261-8D9AA359E6C6}"/>
              </a:ext>
            </a:extLst>
          </p:cNvPr>
          <p:cNvSpPr/>
          <p:nvPr/>
        </p:nvSpPr>
        <p:spPr>
          <a:xfrm>
            <a:off x="3055685" y="5651778"/>
            <a:ext cx="8238153" cy="923330"/>
          </a:xfrm>
          <a:prstGeom prst="rect">
            <a:avLst/>
          </a:prstGeom>
        </p:spPr>
        <p:txBody>
          <a:bodyPr wrap="none">
            <a:spAutoFit/>
          </a:bodyPr>
          <a:lstStyle/>
          <a:p>
            <a:r>
              <a:rPr lang="en-US" dirty="0">
                <a:solidFill>
                  <a:srgbClr val="1D4994"/>
                </a:solidFill>
                <a:latin typeface="Arial" panose="020B0604020202020204" pitchFamily="34" charset="0"/>
              </a:rPr>
              <a:t>Perception: The</a:t>
            </a:r>
            <a:r>
              <a:rPr lang="en-US" dirty="0">
                <a:solidFill>
                  <a:srgbClr val="404040"/>
                </a:solidFill>
                <a:latin typeface="Arial" panose="020B0604020202020204" pitchFamily="34" charset="0"/>
              </a:rPr>
              <a:t> process or state of </a:t>
            </a:r>
            <a:r>
              <a:rPr lang="en-US" dirty="0">
                <a:solidFill>
                  <a:srgbClr val="404040"/>
                </a:solidFill>
                <a:latin typeface="Times New Roman" panose="02020603050405020304" pitchFamily="18" charset="0"/>
                <a:cs typeface="Times New Roman" panose="02020603050405020304" pitchFamily="18" charset="0"/>
              </a:rPr>
              <a:t>being aware of something with the senses</a:t>
            </a:r>
            <a:r>
              <a:rPr lang="en-US" dirty="0">
                <a:solidFill>
                  <a:srgbClr val="404040"/>
                </a:solidFill>
                <a:latin typeface="Arial" panose="020B0604020202020204" pitchFamily="34" charset="0"/>
              </a:rPr>
              <a:t>.</a:t>
            </a:r>
          </a:p>
          <a:p>
            <a:r>
              <a:rPr lang="en-US" dirty="0">
                <a:solidFill>
                  <a:srgbClr val="404040"/>
                </a:solidFill>
                <a:latin typeface="Arial" panose="020B0604020202020204" pitchFamily="34" charset="0"/>
              </a:rPr>
              <a:t>Intuition: </a:t>
            </a:r>
            <a:r>
              <a:rPr lang="en-US" b="0" i="0" dirty="0">
                <a:solidFill>
                  <a:srgbClr val="404040"/>
                </a:solidFill>
                <a:effectLst/>
                <a:latin typeface="Arial" panose="020B0604020202020204" pitchFamily="34" charset="0"/>
              </a:rPr>
              <a:t>knowing or understanding something </a:t>
            </a:r>
            <a:r>
              <a:rPr lang="en-US" b="0" i="0" dirty="0">
                <a:solidFill>
                  <a:srgbClr val="404040"/>
                </a:solidFill>
                <a:effectLst/>
                <a:latin typeface="Times New Roman" panose="02020603050405020304" pitchFamily="18" charset="0"/>
                <a:cs typeface="Times New Roman" panose="02020603050405020304" pitchFamily="18" charset="0"/>
              </a:rPr>
              <a:t>without reasoning or perception</a:t>
            </a:r>
            <a:r>
              <a:rPr lang="en-US" b="0" i="0" dirty="0">
                <a:solidFill>
                  <a:srgbClr val="404040"/>
                </a:solidFill>
                <a:effectLst/>
                <a:latin typeface="Arial" panose="020B0604020202020204" pitchFamily="34" charset="0"/>
              </a:rPr>
              <a:t>.</a:t>
            </a:r>
          </a:p>
          <a:p>
            <a:r>
              <a:rPr lang="en-US" dirty="0">
                <a:solidFill>
                  <a:srgbClr val="404040"/>
                </a:solidFill>
                <a:latin typeface="Arial" panose="020B0604020202020204" pitchFamily="34" charset="0"/>
              </a:rPr>
              <a:t>               (instinct)</a:t>
            </a:r>
            <a:endParaRPr lang="en-US" dirty="0"/>
          </a:p>
        </p:txBody>
      </p:sp>
      <p:pic>
        <p:nvPicPr>
          <p:cNvPr id="4" name="Picture 3" descr="Image result for smiley face images">
            <a:extLst>
              <a:ext uri="{FF2B5EF4-FFF2-40B4-BE49-F238E27FC236}">
                <a16:creationId xmlns:a16="http://schemas.microsoft.com/office/drawing/2014/main" id="{19C90F5C-06AE-4D0B-AFBE-C75F1F7740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187640">
            <a:off x="1166399" y="3538670"/>
            <a:ext cx="514781" cy="301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51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49625" y="1980136"/>
            <a:ext cx="9618672" cy="931817"/>
          </a:xfrm>
          <a:prstGeom prst="rect">
            <a:avLst/>
          </a:prstGeom>
          <a:solidFill>
            <a:srgbClr val="FFFF00"/>
          </a:solidFill>
        </p:spPr>
        <p:txBody>
          <a:bodyPr wrap="square" rtlCol="0">
            <a:spAutoFit/>
          </a:bodyPr>
          <a:lstStyle/>
          <a:p>
            <a:endParaRPr lang="en-US" dirty="0"/>
          </a:p>
        </p:txBody>
      </p:sp>
      <p:sp>
        <p:nvSpPr>
          <p:cNvPr id="2" name="TextBox 1">
            <a:extLst>
              <a:ext uri="{FF2B5EF4-FFF2-40B4-BE49-F238E27FC236}">
                <a16:creationId xmlns:a16="http://schemas.microsoft.com/office/drawing/2014/main" id="{BCCEB41D-DB1C-487D-BAB4-0538E75846C7}"/>
              </a:ext>
            </a:extLst>
          </p:cNvPr>
          <p:cNvSpPr txBox="1"/>
          <p:nvPr/>
        </p:nvSpPr>
        <p:spPr>
          <a:xfrm>
            <a:off x="1654628" y="1262743"/>
            <a:ext cx="8107681" cy="4370427"/>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Cognitive Science</a:t>
            </a:r>
          </a:p>
          <a:p>
            <a:endParaRPr lang="en-US" sz="2400" dirty="0">
              <a:latin typeface="Times New Roman" panose="02020603050405020304" pitchFamily="18" charset="0"/>
              <a:cs typeface="Times New Roman" panose="02020603050405020304" pitchFamily="18" charset="0"/>
            </a:endParaRP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interdisciplinary </a:t>
            </a:r>
            <a:r>
              <a:rPr lang="en-US" sz="2400" i="1" dirty="0">
                <a:solidFill>
                  <a:srgbClr val="0000FF"/>
                </a:solidFill>
                <a:latin typeface="Times New Roman" panose="02020603050405020304" pitchFamily="18" charset="0"/>
                <a:cs typeface="Times New Roman" panose="02020603050405020304" pitchFamily="18" charset="0"/>
              </a:rPr>
              <a:t>study of the mind, intelligence, and        learning,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including research in the traditional disciplines of </a:t>
            </a:r>
          </a:p>
          <a:p>
            <a:pPr marL="1371600" lvl="1"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psychology, </a:t>
            </a:r>
          </a:p>
          <a:p>
            <a:pPr marL="1371600" lvl="1"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philosophy, </a:t>
            </a:r>
          </a:p>
          <a:p>
            <a:pPr marL="1371600" lvl="1"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semantics, and </a:t>
            </a:r>
          </a:p>
          <a:p>
            <a:pPr marL="1371600" lvl="1"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linguistics, together with </a:t>
            </a:r>
          </a:p>
          <a:p>
            <a:pPr marL="1371600" lvl="1"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artificial intelligence and computer science.</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785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96482" y="5542904"/>
            <a:ext cx="9618672" cy="931817"/>
          </a:xfrm>
          <a:prstGeom prst="rect">
            <a:avLst/>
          </a:prstGeom>
          <a:solidFill>
            <a:srgbClr val="FFFF00"/>
          </a:solidFill>
        </p:spPr>
        <p:txBody>
          <a:bodyPr wrap="square" rtlCol="0">
            <a:spAutoFit/>
          </a:bodyPr>
          <a:lstStyle/>
          <a:p>
            <a:endParaRPr lang="en-US" dirty="0"/>
          </a:p>
        </p:txBody>
      </p:sp>
      <p:sp>
        <p:nvSpPr>
          <p:cNvPr id="7170" name="Rectangle 2">
            <a:extLst>
              <a:ext uri="{FF2B5EF4-FFF2-40B4-BE49-F238E27FC236}">
                <a16:creationId xmlns:a16="http://schemas.microsoft.com/office/drawing/2014/main" id="{5C763712-7EA3-4527-BF38-9405B17F0CB6}"/>
              </a:ext>
            </a:extLst>
          </p:cNvPr>
          <p:cNvSpPr>
            <a:spLocks noGrp="1" noChangeArrowheads="1"/>
          </p:cNvSpPr>
          <p:nvPr>
            <p:ph type="title"/>
          </p:nvPr>
        </p:nvSpPr>
        <p:spPr>
          <a:xfrm>
            <a:off x="1375955" y="569029"/>
            <a:ext cx="9089571" cy="523148"/>
          </a:xfrm>
        </p:spPr>
        <p:txBody>
          <a:bodyPr>
            <a:normAutofit fontScale="90000"/>
          </a:bodyPr>
          <a:lstStyle/>
          <a:p>
            <a:br>
              <a:rPr lang="en-US" altLang="en-US" sz="4000" b="1" dirty="0"/>
            </a:br>
            <a:r>
              <a:rPr lang="en-US" altLang="en-US" sz="3600" b="1" dirty="0"/>
              <a:t>What is AI? </a:t>
            </a:r>
            <a:r>
              <a:rPr lang="en-US" altLang="en-US" sz="3600" dirty="0"/>
              <a:t>- </a:t>
            </a:r>
            <a:r>
              <a:rPr lang="en-US" sz="2900" dirty="0"/>
              <a:t>(</a:t>
            </a:r>
            <a:r>
              <a:rPr lang="en-US" altLang="en-US" sz="2900" dirty="0"/>
              <a:t>Views of AI fall into four categories:)</a:t>
            </a:r>
            <a:br>
              <a:rPr lang="en-US" altLang="en-US" sz="3600" dirty="0"/>
            </a:br>
            <a:endParaRPr lang="en-US" altLang="en-US" sz="3600" dirty="0"/>
          </a:p>
        </p:txBody>
      </p:sp>
      <p:sp>
        <p:nvSpPr>
          <p:cNvPr id="7171" name="Rectangle 3">
            <a:extLst>
              <a:ext uri="{FF2B5EF4-FFF2-40B4-BE49-F238E27FC236}">
                <a16:creationId xmlns:a16="http://schemas.microsoft.com/office/drawing/2014/main" id="{CF1178BC-EBA8-4DD6-9A2D-CAE94B62E791}"/>
              </a:ext>
            </a:extLst>
          </p:cNvPr>
          <p:cNvSpPr>
            <a:spLocks noGrp="1" noChangeArrowheads="1"/>
          </p:cNvSpPr>
          <p:nvPr>
            <p:ph type="body" idx="1"/>
          </p:nvPr>
        </p:nvSpPr>
        <p:spPr>
          <a:xfrm>
            <a:off x="1163683" y="1489166"/>
            <a:ext cx="9234352" cy="5192556"/>
          </a:xfrm>
          <a:ln>
            <a:solidFill>
              <a:schemeClr val="bg1"/>
            </a:solidFill>
          </a:ln>
        </p:spPr>
        <p:txBody>
          <a:bodyPr>
            <a:normAutofit/>
          </a:bodyPr>
          <a:lstStyle/>
          <a:p>
            <a:pPr>
              <a:buFontTx/>
              <a:buNone/>
            </a:pPr>
            <a:r>
              <a:rPr lang="en-US" sz="2400" dirty="0">
                <a:latin typeface="Times New Roman" panose="02020603050405020304" pitchFamily="18" charset="0"/>
                <a:cs typeface="Times New Roman" panose="02020603050405020304" pitchFamily="18" charset="0"/>
              </a:rPr>
              <a:t>The science of making machines (somethings made by men) that:</a:t>
            </a:r>
            <a:endParaRPr lang="en-US" altLang="en-US" sz="2400" dirty="0">
              <a:latin typeface="Times New Roman" panose="02020603050405020304" pitchFamily="18" charset="0"/>
              <a:cs typeface="Times New Roman" panose="02020603050405020304" pitchFamily="18" charset="0"/>
            </a:endParaRPr>
          </a:p>
          <a:p>
            <a:pPr>
              <a:buFontTx/>
              <a:buNone/>
            </a:pPr>
            <a:endParaRPr lang="en-US" altLang="en-US" sz="2400" dirty="0">
              <a:latin typeface="Times New Roman" panose="02020603050405020304" pitchFamily="18" charset="0"/>
              <a:cs typeface="Times New Roman" panose="02020603050405020304" pitchFamily="18" charset="0"/>
            </a:endParaRPr>
          </a:p>
          <a:p>
            <a:pPr>
              <a:buFontTx/>
              <a:buNone/>
            </a:pPr>
            <a:r>
              <a:rPr lang="en-US" altLang="en-US" sz="2400" dirty="0">
                <a:latin typeface="Times New Roman" panose="02020603050405020304" pitchFamily="18" charset="0"/>
                <a:cs typeface="Times New Roman" panose="02020603050405020304" pitchFamily="18" charset="0"/>
              </a:rPr>
              <a:t>
</a:t>
            </a:r>
          </a:p>
          <a:p>
            <a:endParaRPr lang="en-US" altLang="en-US" sz="2400" dirty="0">
              <a:latin typeface="Times New Roman" panose="02020603050405020304" pitchFamily="18" charset="0"/>
              <a:cs typeface="Times New Roman" panose="02020603050405020304" pitchFamily="18" charset="0"/>
            </a:endParaRPr>
          </a:p>
          <a:p>
            <a:endParaRPr lang="en-US" altLang="en-US" sz="2400" dirty="0">
              <a:latin typeface="Times New Roman" panose="02020603050405020304" pitchFamily="18" charset="0"/>
              <a:cs typeface="Times New Roman" panose="02020603050405020304" pitchFamily="18" charset="0"/>
            </a:endParaRPr>
          </a:p>
          <a:p>
            <a:endParaRPr lang="en-US" altLang="en-US" sz="2400" dirty="0">
              <a:latin typeface="Times New Roman" panose="02020603050405020304" pitchFamily="18" charset="0"/>
              <a:cs typeface="Times New Roman" panose="02020603050405020304" pitchFamily="18" charset="0"/>
            </a:endParaRPr>
          </a:p>
          <a:p>
            <a:pPr>
              <a:buFontTx/>
              <a:buNone/>
            </a:pPr>
            <a:r>
              <a:rPr lang="en-US" sz="2400" dirty="0">
                <a:latin typeface="Times New Roman" panose="02020603050405020304" pitchFamily="18" charset="0"/>
                <a:cs typeface="Times New Roman" panose="02020603050405020304" pitchFamily="18" charset="0"/>
              </a:rPr>
              <a:t>                          </a:t>
            </a:r>
          </a:p>
          <a:p>
            <a:pPr>
              <a:buFontTx/>
              <a:buNone/>
            </a:pPr>
            <a:r>
              <a:rPr lang="en-US" sz="2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Cognitive Science</a:t>
            </a:r>
            <a:endParaRPr lang="en-US" altLang="en-US" sz="2400" dirty="0">
              <a:ln w="0"/>
              <a:solidFill>
                <a:srgbClr val="0000FF"/>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a:buNone/>
            </a:pPr>
            <a:r>
              <a:rPr lang="en-US" altLang="en-US" sz="2400" dirty="0">
                <a:latin typeface="Times New Roman" panose="02020603050405020304" pitchFamily="18" charset="0"/>
                <a:cs typeface="Times New Roman" panose="02020603050405020304" pitchFamily="18" charset="0"/>
              </a:rPr>
              <a:t>A system is </a:t>
            </a:r>
            <a:r>
              <a:rPr lang="en-US" altLang="en-US" sz="2400" dirty="0">
                <a:solidFill>
                  <a:srgbClr val="0000FF"/>
                </a:solidFill>
                <a:latin typeface="Times New Roman" panose="02020603050405020304" pitchFamily="18" charset="0"/>
                <a:cs typeface="Times New Roman" panose="02020603050405020304" pitchFamily="18" charset="0"/>
              </a:rPr>
              <a:t>rational</a:t>
            </a:r>
            <a:r>
              <a:rPr lang="en-US" altLang="en-US" sz="2400" dirty="0">
                <a:latin typeface="Times New Roman" panose="02020603050405020304" pitchFamily="18" charset="0"/>
                <a:cs typeface="Times New Roman" panose="02020603050405020304" pitchFamily="18" charset="0"/>
              </a:rPr>
              <a:t> if, given what it </a:t>
            </a:r>
            <a:r>
              <a:rPr lang="en-US" altLang="en-US" sz="2400" dirty="0">
                <a:solidFill>
                  <a:srgbClr val="0000FF"/>
                </a:solidFill>
                <a:latin typeface="Times New Roman" panose="02020603050405020304" pitchFamily="18" charset="0"/>
                <a:cs typeface="Times New Roman" panose="02020603050405020304" pitchFamily="18" charset="0"/>
              </a:rPr>
              <a:t>knows</a:t>
            </a:r>
            <a:r>
              <a:rPr lang="en-US" altLang="en-US" sz="2400" dirty="0">
                <a:latin typeface="Times New Roman" panose="02020603050405020304" pitchFamily="18" charset="0"/>
                <a:cs typeface="Times New Roman" panose="02020603050405020304" pitchFamily="18" charset="0"/>
              </a:rPr>
              <a:t>, it does the “</a:t>
            </a:r>
            <a:r>
              <a:rPr lang="en-US" altLang="en-US" sz="2400" dirty="0">
                <a:solidFill>
                  <a:srgbClr val="0000FF"/>
                </a:solidFill>
                <a:latin typeface="Times New Roman" panose="02020603050405020304" pitchFamily="18" charset="0"/>
                <a:cs typeface="Times New Roman" panose="02020603050405020304" pitchFamily="18" charset="0"/>
              </a:rPr>
              <a:t>right thing</a:t>
            </a:r>
            <a:r>
              <a:rPr lang="en-US" altLang="en-US" sz="2400" dirty="0">
                <a:latin typeface="Times New Roman" panose="02020603050405020304" pitchFamily="18" charset="0"/>
                <a:cs typeface="Times New Roman" panose="02020603050405020304" pitchFamily="18" charset="0"/>
              </a:rPr>
              <a:t>”.
The system is “ </a:t>
            </a:r>
            <a:r>
              <a:rPr lang="en-US" altLang="en-US" sz="2400" dirty="0">
                <a:solidFill>
                  <a:srgbClr val="0000FF"/>
                </a:solidFill>
                <a:latin typeface="Times New Roman" panose="02020603050405020304" pitchFamily="18" charset="0"/>
                <a:cs typeface="Times New Roman" panose="02020603050405020304" pitchFamily="18" charset="0"/>
              </a:rPr>
              <a:t>acting rationally</a:t>
            </a:r>
            <a:r>
              <a:rPr lang="en-US" altLang="en-US" sz="2400" dirty="0">
                <a:latin typeface="Times New Roman" panose="02020603050405020304" pitchFamily="18" charset="0"/>
                <a:cs typeface="Times New Roman" panose="02020603050405020304" pitchFamily="18" charset="0"/>
              </a:rPr>
              <a:t>.” (advocated by the textbook)</a:t>
            </a:r>
          </a:p>
        </p:txBody>
      </p:sp>
      <p:graphicFrame>
        <p:nvGraphicFramePr>
          <p:cNvPr id="7186" name="Group 18">
            <a:extLst>
              <a:ext uri="{FF2B5EF4-FFF2-40B4-BE49-F238E27FC236}">
                <a16:creationId xmlns:a16="http://schemas.microsoft.com/office/drawing/2014/main" id="{5812C7F4-9341-4B39-B763-938692D737A0}"/>
              </a:ext>
            </a:extLst>
          </p:cNvPr>
          <p:cNvGraphicFramePr>
            <a:graphicFrameLocks noGrp="1"/>
          </p:cNvGraphicFramePr>
          <p:nvPr>
            <p:extLst>
              <p:ext uri="{D42A27DB-BD31-4B8C-83A1-F6EECF244321}">
                <p14:modId xmlns:p14="http://schemas.microsoft.com/office/powerpoint/2010/main" val="1942063130"/>
              </p:ext>
            </p:extLst>
          </p:nvPr>
        </p:nvGraphicFramePr>
        <p:xfrm>
          <a:off x="1375955" y="2283144"/>
          <a:ext cx="8466520" cy="2291711"/>
        </p:xfrm>
        <a:graphic>
          <a:graphicData uri="http://schemas.openxmlformats.org/drawingml/2006/table">
            <a:tbl>
              <a:tblPr/>
              <a:tblGrid>
                <a:gridCol w="1136627">
                  <a:extLst>
                    <a:ext uri="{9D8B030D-6E8A-4147-A177-3AD203B41FA5}">
                      <a16:colId xmlns:a16="http://schemas.microsoft.com/office/drawing/2014/main" val="804698558"/>
                    </a:ext>
                  </a:extLst>
                </a:gridCol>
                <a:gridCol w="3557293">
                  <a:extLst>
                    <a:ext uri="{9D8B030D-6E8A-4147-A177-3AD203B41FA5}">
                      <a16:colId xmlns:a16="http://schemas.microsoft.com/office/drawing/2014/main" val="1029257697"/>
                    </a:ext>
                  </a:extLst>
                </a:gridCol>
                <a:gridCol w="3772600">
                  <a:extLst>
                    <a:ext uri="{9D8B030D-6E8A-4147-A177-3AD203B41FA5}">
                      <a16:colId xmlns:a16="http://schemas.microsoft.com/office/drawing/2014/main" val="669095189"/>
                    </a:ext>
                  </a:extLst>
                </a:gridCol>
              </a:tblGrid>
              <a:tr h="7551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Like humans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Not necessarily like humans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924205059"/>
                  </a:ext>
                </a:extLst>
              </a:tr>
              <a:tr h="7551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Think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Thinking humanly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Thinking rationally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11908439"/>
                  </a:ext>
                </a:extLst>
              </a:tr>
              <a:tr h="7813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Acting humanly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Acting rationally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120858419"/>
                  </a:ext>
                </a:extLst>
              </a:tr>
            </a:tbl>
          </a:graphicData>
        </a:graphic>
      </p:graphicFrame>
      <p:cxnSp>
        <p:nvCxnSpPr>
          <p:cNvPr id="3" name="Straight Arrow Connector 2">
            <a:extLst>
              <a:ext uri="{FF2B5EF4-FFF2-40B4-BE49-F238E27FC236}">
                <a16:creationId xmlns:a16="http://schemas.microsoft.com/office/drawing/2014/main" id="{A171A0DA-36BE-4191-A48B-26A0D3F18B41}"/>
              </a:ext>
            </a:extLst>
          </p:cNvPr>
          <p:cNvCxnSpPr/>
          <p:nvPr/>
        </p:nvCxnSpPr>
        <p:spPr>
          <a:xfrm flipV="1">
            <a:off x="4157079" y="4713300"/>
            <a:ext cx="0" cy="39820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137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079" y="278810"/>
            <a:ext cx="5263230" cy="962230"/>
          </a:xfrm>
        </p:spPr>
        <p:txBody>
          <a:bodyPr>
            <a:normAutofit/>
          </a:bodyPr>
          <a:lstStyle/>
          <a:p>
            <a:r>
              <a:rPr lang="en-US" sz="3200" dirty="0">
                <a:latin typeface="+mn-lt"/>
              </a:rPr>
              <a:t>What is the Definition of AI?</a:t>
            </a:r>
          </a:p>
        </p:txBody>
      </p:sp>
      <p:graphicFrame>
        <p:nvGraphicFramePr>
          <p:cNvPr id="4" name="Table 3"/>
          <p:cNvGraphicFramePr>
            <a:graphicFrameLocks noGrp="1"/>
          </p:cNvGraphicFramePr>
          <p:nvPr>
            <p:extLst>
              <p:ext uri="{D42A27DB-BD31-4B8C-83A1-F6EECF244321}">
                <p14:modId xmlns:p14="http://schemas.microsoft.com/office/powerpoint/2010/main" val="977163924"/>
              </p:ext>
            </p:extLst>
          </p:nvPr>
        </p:nvGraphicFramePr>
        <p:xfrm>
          <a:off x="1245922" y="2665085"/>
          <a:ext cx="9125988" cy="1748633"/>
        </p:xfrm>
        <a:graphic>
          <a:graphicData uri="http://schemas.openxmlformats.org/drawingml/2006/table">
            <a:tbl>
              <a:tblPr firstRow="1" bandRow="1">
                <a:tableStyleId>{7DF18680-E054-41AD-8BC1-D1AEF772440D}</a:tableStyleId>
              </a:tblPr>
              <a:tblGrid>
                <a:gridCol w="4562994">
                  <a:extLst>
                    <a:ext uri="{9D8B030D-6E8A-4147-A177-3AD203B41FA5}">
                      <a16:colId xmlns:a16="http://schemas.microsoft.com/office/drawing/2014/main" val="20000"/>
                    </a:ext>
                  </a:extLst>
                </a:gridCol>
                <a:gridCol w="4562994">
                  <a:extLst>
                    <a:ext uri="{9D8B030D-6E8A-4147-A177-3AD203B41FA5}">
                      <a16:colId xmlns:a16="http://schemas.microsoft.com/office/drawing/2014/main" val="20001"/>
                    </a:ext>
                  </a:extLst>
                </a:gridCol>
              </a:tblGrid>
              <a:tr h="891479">
                <a:tc>
                  <a:txBody>
                    <a:bodyPr/>
                    <a:lstStyle/>
                    <a:p>
                      <a:pPr algn="ctr"/>
                      <a:endParaRPr lang="en-US" sz="2400" b="0" dirty="0">
                        <a:solidFill>
                          <a:schemeClr val="tx1"/>
                        </a:solidFill>
                        <a:latin typeface="Times New Roman" panose="02020603050405020304" pitchFamily="18" charset="0"/>
                        <a:cs typeface="Times New Roman" panose="02020603050405020304" pitchFamily="18" charset="0"/>
                      </a:endParaRPr>
                    </a:p>
                    <a:p>
                      <a:pPr algn="ctr"/>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think</a:t>
                      </a:r>
                      <a:r>
                        <a:rPr lang="en-US" sz="2400" b="0" dirty="0">
                          <a:solidFill>
                            <a:schemeClr val="tx1"/>
                          </a:solidFill>
                          <a:latin typeface="Times New Roman" panose="02020603050405020304" pitchFamily="18" charset="0"/>
                          <a:cs typeface="Times New Roman" panose="02020603050405020304" pitchFamily="18" charset="0"/>
                        </a:rPr>
                        <a:t> like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2400" b="0" dirty="0">
                        <a:solidFill>
                          <a:schemeClr val="tx1"/>
                        </a:solidFill>
                        <a:latin typeface="Times New Roman" panose="02020603050405020304" pitchFamily="18" charset="0"/>
                        <a:cs typeface="Times New Roman" panose="02020603050405020304" pitchFamily="18" charset="0"/>
                      </a:endParaRPr>
                    </a:p>
                    <a:p>
                      <a:pPr algn="ctr"/>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think</a:t>
                      </a:r>
                      <a:r>
                        <a:rPr lang="en-US" sz="2400" b="0" dirty="0">
                          <a:solidFill>
                            <a:schemeClr val="tx1"/>
                          </a:solidFill>
                          <a:latin typeface="Times New Roman" panose="02020603050405020304" pitchFamily="18" charset="0"/>
                          <a:cs typeface="Times New Roman" panose="02020603050405020304" pitchFamily="18" charset="0"/>
                        </a:rPr>
                        <a:t> rationally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857154">
                <a:tc>
                  <a:txBody>
                    <a:bodyPr/>
                    <a:lstStyle/>
                    <a:p>
                      <a:pPr algn="ctr"/>
                      <a:endParaRPr lang="en-US" sz="2400" b="0" dirty="0">
                        <a:solidFill>
                          <a:schemeClr val="tx1"/>
                        </a:solidFill>
                        <a:latin typeface="Times New Roman" panose="02020603050405020304" pitchFamily="18" charset="0"/>
                        <a:cs typeface="Times New Roman" panose="02020603050405020304" pitchFamily="18" charset="0"/>
                      </a:endParaRPr>
                    </a:p>
                    <a:p>
                      <a:pPr algn="ctr"/>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act</a:t>
                      </a:r>
                      <a:r>
                        <a:rPr lang="en-US" sz="2400" b="0" dirty="0">
                          <a:solidFill>
                            <a:schemeClr val="tx1"/>
                          </a:solidFill>
                          <a:latin typeface="Times New Roman" panose="02020603050405020304" pitchFamily="18" charset="0"/>
                          <a:cs typeface="Times New Roman" panose="02020603050405020304" pitchFamily="18" charset="0"/>
                        </a:rPr>
                        <a:t> like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2400" b="0" dirty="0">
                        <a:solidFill>
                          <a:schemeClr val="tx1"/>
                        </a:solidFill>
                        <a:latin typeface="Times New Roman" panose="02020603050405020304" pitchFamily="18" charset="0"/>
                        <a:cs typeface="Times New Roman" panose="02020603050405020304" pitchFamily="18" charset="0"/>
                      </a:endParaRPr>
                    </a:p>
                    <a:p>
                      <a:pPr algn="ctr"/>
                      <a:r>
                        <a:rPr lang="en-US" sz="2400" b="0" dirty="0">
                          <a:solidFill>
                            <a:schemeClr val="tx1"/>
                          </a:solidFill>
                          <a:latin typeface="Times New Roman" panose="02020603050405020304" pitchFamily="18" charset="0"/>
                          <a:cs typeface="Times New Roman" panose="02020603050405020304" pitchFamily="18" charset="0"/>
                        </a:rPr>
                        <a:t>Systems that</a:t>
                      </a:r>
                      <a:r>
                        <a:rPr lang="en-US" sz="2400" b="0" i="1" dirty="0">
                          <a:solidFill>
                            <a:schemeClr val="tx1"/>
                          </a:solidFill>
                          <a:latin typeface="Times New Roman" panose="02020603050405020304" pitchFamily="18" charset="0"/>
                          <a:cs typeface="Times New Roman" panose="02020603050405020304" pitchFamily="18" charset="0"/>
                        </a:rPr>
                        <a:t> act </a:t>
                      </a:r>
                      <a:r>
                        <a:rPr lang="en-US" sz="2400" b="0" dirty="0">
                          <a:solidFill>
                            <a:schemeClr val="tx1"/>
                          </a:solidFill>
                          <a:latin typeface="Times New Roman" panose="02020603050405020304" pitchFamily="18" charset="0"/>
                          <a:cs typeface="Times New Roman" panose="02020603050405020304" pitchFamily="18" charset="0"/>
                        </a:rPr>
                        <a:t>rationally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cxnSp>
        <p:nvCxnSpPr>
          <p:cNvPr id="6" name="Straight Arrow Connector 5">
            <a:extLst>
              <a:ext uri="{FF2B5EF4-FFF2-40B4-BE49-F238E27FC236}">
                <a16:creationId xmlns:a16="http://schemas.microsoft.com/office/drawing/2014/main" id="{74CFBB89-C43C-496C-B1B7-8BDD38C77833}"/>
              </a:ext>
            </a:extLst>
          </p:cNvPr>
          <p:cNvCxnSpPr/>
          <p:nvPr/>
        </p:nvCxnSpPr>
        <p:spPr>
          <a:xfrm flipV="1">
            <a:off x="3310359" y="4556382"/>
            <a:ext cx="0" cy="51332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1594B1DF-E0CE-4A31-BE28-B8AC866FE712}"/>
              </a:ext>
            </a:extLst>
          </p:cNvPr>
          <p:cNvCxnSpPr>
            <a:cxnSpLocks/>
          </p:cNvCxnSpPr>
          <p:nvPr/>
        </p:nvCxnSpPr>
        <p:spPr>
          <a:xfrm flipV="1">
            <a:off x="7895862" y="4556383"/>
            <a:ext cx="0" cy="51332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DF28E76D-6798-4EE2-90E7-736645644755}"/>
              </a:ext>
            </a:extLst>
          </p:cNvPr>
          <p:cNvCxnSpPr>
            <a:cxnSpLocks/>
          </p:cNvCxnSpPr>
          <p:nvPr/>
        </p:nvCxnSpPr>
        <p:spPr>
          <a:xfrm>
            <a:off x="9039542" y="1642326"/>
            <a:ext cx="1370385" cy="1343942"/>
          </a:xfrm>
          <a:prstGeom prst="bentConnector3">
            <a:avLst>
              <a:gd name="adj1" fmla="val 141220"/>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8" name="Connector: Elbow 147">
            <a:extLst>
              <a:ext uri="{FF2B5EF4-FFF2-40B4-BE49-F238E27FC236}">
                <a16:creationId xmlns:a16="http://schemas.microsoft.com/office/drawing/2014/main" id="{A222575B-F0DB-4A6A-BACB-F9072502D786}"/>
              </a:ext>
            </a:extLst>
          </p:cNvPr>
          <p:cNvCxnSpPr>
            <a:cxnSpLocks/>
          </p:cNvCxnSpPr>
          <p:nvPr/>
        </p:nvCxnSpPr>
        <p:spPr>
          <a:xfrm rot="16200000" flipH="1">
            <a:off x="79990" y="2986013"/>
            <a:ext cx="1700559" cy="333977"/>
          </a:xfrm>
          <a:prstGeom prst="bentConnector3">
            <a:avLst>
              <a:gd name="adj1" fmla="val 9968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6FFC6553-1ABF-4223-A632-9B52B66EE610}"/>
              </a:ext>
            </a:extLst>
          </p:cNvPr>
          <p:cNvCxnSpPr/>
          <p:nvPr/>
        </p:nvCxnSpPr>
        <p:spPr>
          <a:xfrm>
            <a:off x="739091" y="2291147"/>
            <a:ext cx="742468"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1861828-77B6-4660-8FDD-117C12148AD5}"/>
              </a:ext>
            </a:extLst>
          </p:cNvPr>
          <p:cNvSpPr txBox="1"/>
          <p:nvPr/>
        </p:nvSpPr>
        <p:spPr>
          <a:xfrm>
            <a:off x="1139435" y="5069711"/>
            <a:ext cx="4172789" cy="1200329"/>
          </a:xfrm>
          <a:prstGeom prst="rect">
            <a:avLst/>
          </a:prstGeom>
          <a:noFill/>
        </p:spPr>
        <p:txBody>
          <a:bodyPr wrap="square" rtlCol="0">
            <a:spAutoFit/>
          </a:bodyPr>
          <a:lstStyle/>
          <a:p>
            <a:pPr marL="227013" indent="-22701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left column measure success in terms of fidelity to </a:t>
            </a:r>
            <a:r>
              <a:rPr lang="en-US" sz="2400" i="1" dirty="0">
                <a:solidFill>
                  <a:srgbClr val="0000FF"/>
                </a:solidFill>
                <a:latin typeface="Times New Roman" panose="02020603050405020304" pitchFamily="18" charset="0"/>
                <a:cs typeface="Times New Roman" panose="02020603050405020304" pitchFamily="18" charset="0"/>
              </a:rPr>
              <a:t>human performance</a:t>
            </a:r>
          </a:p>
        </p:txBody>
      </p:sp>
      <p:sp>
        <p:nvSpPr>
          <p:cNvPr id="12" name="TextBox 11">
            <a:extLst>
              <a:ext uri="{FF2B5EF4-FFF2-40B4-BE49-F238E27FC236}">
                <a16:creationId xmlns:a16="http://schemas.microsoft.com/office/drawing/2014/main" id="{E1014291-FB0C-4D7D-BA12-41061D882662}"/>
              </a:ext>
            </a:extLst>
          </p:cNvPr>
          <p:cNvSpPr txBox="1"/>
          <p:nvPr/>
        </p:nvSpPr>
        <p:spPr>
          <a:xfrm>
            <a:off x="5833904" y="5097553"/>
            <a:ext cx="4172783" cy="1200329"/>
          </a:xfrm>
          <a:prstGeom prst="rect">
            <a:avLst/>
          </a:prstGeom>
          <a:noFill/>
        </p:spPr>
        <p:txBody>
          <a:bodyPr wrap="square" rtlCol="0">
            <a:spAutoFit/>
          </a:bodyPr>
          <a:lstStyle/>
          <a:p>
            <a:pPr marL="227013" indent="-22701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right column measure against </a:t>
            </a:r>
            <a:r>
              <a:rPr lang="en-US" sz="2400" i="1" dirty="0">
                <a:solidFill>
                  <a:srgbClr val="0000FF"/>
                </a:solidFill>
                <a:latin typeface="Times New Roman" panose="02020603050405020304" pitchFamily="18" charset="0"/>
                <a:cs typeface="Times New Roman" panose="02020603050405020304" pitchFamily="18" charset="0"/>
              </a:rPr>
              <a:t>rationality</a:t>
            </a:r>
            <a:r>
              <a:rPr lang="en-US" sz="2400" dirty="0">
                <a:latin typeface="Times New Roman" panose="02020603050405020304" pitchFamily="18" charset="0"/>
                <a:cs typeface="Times New Roman" panose="02020603050405020304" pitchFamily="18" charset="0"/>
              </a:rPr>
              <a:t> (an ideal performance measure).</a:t>
            </a:r>
            <a:endParaRPr lang="en-US" sz="2400" i="1"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D936303-0480-4DC5-B2D6-9AC5B283203C}"/>
              </a:ext>
            </a:extLst>
          </p:cNvPr>
          <p:cNvSpPr txBox="1"/>
          <p:nvPr/>
        </p:nvSpPr>
        <p:spPr>
          <a:xfrm>
            <a:off x="1451079" y="1804520"/>
            <a:ext cx="3718560" cy="830997"/>
          </a:xfrm>
          <a:prstGeom prst="rect">
            <a:avLst/>
          </a:prstGeom>
          <a:noFill/>
        </p:spPr>
        <p:txBody>
          <a:bodyPr wrap="square" rtlCol="0">
            <a:spAutoFit/>
          </a:bodyPr>
          <a:lstStyle/>
          <a:p>
            <a:pPr marL="227013" indent="-22701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bottom  are addressed </a:t>
            </a:r>
            <a:r>
              <a:rPr lang="en-US" sz="2400" i="1" dirty="0">
                <a:solidFill>
                  <a:srgbClr val="0000FF"/>
                </a:solidFill>
                <a:latin typeface="Times New Roman" panose="02020603050405020304" pitchFamily="18" charset="0"/>
                <a:cs typeface="Times New Roman" panose="02020603050405020304" pitchFamily="18" charset="0"/>
              </a:rPr>
              <a:t>behaviors  </a:t>
            </a:r>
          </a:p>
        </p:txBody>
      </p:sp>
      <p:sp>
        <p:nvSpPr>
          <p:cNvPr id="15" name="TextBox 14">
            <a:extLst>
              <a:ext uri="{FF2B5EF4-FFF2-40B4-BE49-F238E27FC236}">
                <a16:creationId xmlns:a16="http://schemas.microsoft.com/office/drawing/2014/main" id="{87150F48-BAB4-45C2-87A9-5E5446380461}"/>
              </a:ext>
            </a:extLst>
          </p:cNvPr>
          <p:cNvSpPr txBox="1"/>
          <p:nvPr/>
        </p:nvSpPr>
        <p:spPr>
          <a:xfrm>
            <a:off x="5965911" y="1199696"/>
            <a:ext cx="4223657" cy="1200329"/>
          </a:xfrm>
          <a:prstGeom prst="rect">
            <a:avLst/>
          </a:prstGeom>
          <a:noFill/>
        </p:spPr>
        <p:txBody>
          <a:bodyPr wrap="square" rtlCol="0">
            <a:spAutoFit/>
          </a:bodyPr>
          <a:lstStyle/>
          <a:p>
            <a:pPr marL="227013" indent="-22701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top are concerned with </a:t>
            </a:r>
            <a:r>
              <a:rPr lang="en-US" sz="2400" i="1" dirty="0">
                <a:solidFill>
                  <a:srgbClr val="0000FF"/>
                </a:solidFill>
                <a:latin typeface="Times New Roman" panose="02020603050405020304" pitchFamily="18" charset="0"/>
                <a:cs typeface="Times New Roman" panose="02020603050405020304" pitchFamily="18" charset="0"/>
              </a:rPr>
              <a:t>thought</a:t>
            </a:r>
            <a:r>
              <a:rPr lang="en-US" sz="2400" i="1" dirty="0">
                <a:latin typeface="Times New Roman" panose="02020603050405020304" pitchFamily="18" charset="0"/>
                <a:cs typeface="Times New Roman" panose="02020603050405020304" pitchFamily="18" charset="0"/>
              </a:rPr>
              <a:t> processes and </a:t>
            </a:r>
            <a:r>
              <a:rPr lang="en-US" sz="2400" i="1" dirty="0">
                <a:solidFill>
                  <a:srgbClr val="0000FF"/>
                </a:solidFill>
                <a:latin typeface="Times New Roman" panose="02020603050405020304" pitchFamily="18" charset="0"/>
                <a:cs typeface="Times New Roman" panose="02020603050405020304" pitchFamily="18" charset="0"/>
              </a:rPr>
              <a:t>reasoning</a:t>
            </a:r>
          </a:p>
        </p:txBody>
      </p:sp>
    </p:spTree>
    <p:extLst>
      <p:ext uri="{BB962C8B-B14F-4D97-AF65-F5344CB8AC3E}">
        <p14:creationId xmlns:p14="http://schemas.microsoft.com/office/powerpoint/2010/main" val="502616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126" y="324334"/>
            <a:ext cx="8244840" cy="785249"/>
          </a:xfrm>
        </p:spPr>
        <p:txBody>
          <a:bodyPr>
            <a:normAutofit/>
          </a:bodyPr>
          <a:lstStyle/>
          <a:p>
            <a:r>
              <a:rPr lang="en-US" altLang="en-US" sz="3200" dirty="0">
                <a:latin typeface="+mn-lt"/>
              </a:rPr>
              <a:t>Acting Humanly: The Turing Test Approach</a:t>
            </a:r>
            <a:endParaRPr lang="en-US" sz="3200" dirty="0">
              <a:solidFill>
                <a:srgbClr val="FF0000"/>
              </a:solidFill>
              <a:latin typeface="+mn-lt"/>
            </a:endParaRPr>
          </a:p>
        </p:txBody>
      </p:sp>
      <p:sp>
        <p:nvSpPr>
          <p:cNvPr id="7" name="Content Placeholder 6"/>
          <p:cNvSpPr>
            <a:spLocks noGrp="1"/>
          </p:cNvSpPr>
          <p:nvPr>
            <p:ph idx="1"/>
          </p:nvPr>
        </p:nvSpPr>
        <p:spPr>
          <a:xfrm>
            <a:off x="1169126" y="1172380"/>
            <a:ext cx="8320830" cy="1467464"/>
          </a:xfrm>
        </p:spPr>
        <p:txBody>
          <a:bodyPr>
            <a:normAutofit/>
          </a:bodyPr>
          <a:lstStyle/>
          <a:p>
            <a:pPr marL="461963" indent="-461963"/>
            <a:r>
              <a:rPr lang="en-US" sz="2600" dirty="0">
                <a:latin typeface="Times New Roman" panose="02020603050405020304" pitchFamily="18" charset="0"/>
                <a:cs typeface="Times New Roman" panose="02020603050405020304" pitchFamily="18" charset="0"/>
              </a:rPr>
              <a:t>Turing test: ultimate test for </a:t>
            </a:r>
            <a:r>
              <a:rPr lang="en-US" sz="2600" dirty="0">
                <a:solidFill>
                  <a:srgbClr val="0000FF"/>
                </a:solidFill>
                <a:latin typeface="Times New Roman" panose="02020603050405020304" pitchFamily="18" charset="0"/>
                <a:cs typeface="Times New Roman" panose="02020603050405020304" pitchFamily="18" charset="0"/>
              </a:rPr>
              <a:t>acting humanly</a:t>
            </a:r>
          </a:p>
          <a:p>
            <a:pPr marL="914400" lvl="1" indent="-457200"/>
            <a:r>
              <a:rPr lang="en-US" sz="2600" dirty="0">
                <a:latin typeface="Times New Roman" panose="02020603050405020304" pitchFamily="18" charset="0"/>
                <a:cs typeface="Times New Roman" panose="02020603050405020304" pitchFamily="18" charset="0"/>
              </a:rPr>
              <a:t>Computer and human both interrogated by judge</a:t>
            </a:r>
          </a:p>
          <a:p>
            <a:pPr marL="914400" lvl="1" indent="-457200"/>
            <a:r>
              <a:rPr lang="en-US" sz="2600" dirty="0">
                <a:latin typeface="Times New Roman" panose="02020603050405020304" pitchFamily="18" charset="0"/>
                <a:cs typeface="Times New Roman" panose="02020603050405020304" pitchFamily="18" charset="0"/>
              </a:rPr>
              <a:t>Computer passes test if judge can’t tell the difference</a:t>
            </a:r>
          </a:p>
        </p:txBody>
      </p:sp>
      <p:pic>
        <p:nvPicPr>
          <p:cNvPr id="1026" name="Picture 2"/>
          <p:cNvPicPr>
            <a:picLocks noChangeAspect="1" noChangeArrowheads="1"/>
          </p:cNvPicPr>
          <p:nvPr/>
        </p:nvPicPr>
        <p:blipFill>
          <a:blip r:embed="rId2" cstate="print"/>
          <a:srcRect/>
          <a:stretch>
            <a:fillRect/>
          </a:stretch>
        </p:blipFill>
        <p:spPr bwMode="auto">
          <a:xfrm>
            <a:off x="2894864" y="2702641"/>
            <a:ext cx="5341656" cy="4002960"/>
          </a:xfrm>
          <a:prstGeom prst="rect">
            <a:avLst/>
          </a:prstGeom>
          <a:noFill/>
          <a:ln w="9525">
            <a:noFill/>
            <a:miter lim="800000"/>
            <a:headEnd/>
            <a:tailEnd/>
          </a:ln>
          <a:effectLst/>
        </p:spPr>
      </p:pic>
      <p:sp>
        <p:nvSpPr>
          <p:cNvPr id="3" name="Freeform: Shape 2">
            <a:extLst>
              <a:ext uri="{FF2B5EF4-FFF2-40B4-BE49-F238E27FC236}">
                <a16:creationId xmlns:a16="http://schemas.microsoft.com/office/drawing/2014/main" id="{62BBE192-D18E-4321-BAD1-DF06CEC54806}"/>
              </a:ext>
            </a:extLst>
          </p:cNvPr>
          <p:cNvSpPr/>
          <p:nvPr/>
        </p:nvSpPr>
        <p:spPr>
          <a:xfrm>
            <a:off x="4362993" y="4406536"/>
            <a:ext cx="2943921" cy="1628503"/>
          </a:xfrm>
          <a:custGeom>
            <a:avLst/>
            <a:gdLst>
              <a:gd name="connsiteX0" fmla="*/ 0 w 2996172"/>
              <a:gd name="connsiteY0" fmla="*/ 1018903 h 1367246"/>
              <a:gd name="connsiteX1" fmla="*/ 34834 w 2996172"/>
              <a:gd name="connsiteY1" fmla="*/ 896983 h 1367246"/>
              <a:gd name="connsiteX2" fmla="*/ 43543 w 2996172"/>
              <a:gd name="connsiteY2" fmla="*/ 862149 h 1367246"/>
              <a:gd name="connsiteX3" fmla="*/ 60960 w 2996172"/>
              <a:gd name="connsiteY3" fmla="*/ 836023 h 1367246"/>
              <a:gd name="connsiteX4" fmla="*/ 69668 w 2996172"/>
              <a:gd name="connsiteY4" fmla="*/ 809897 h 1367246"/>
              <a:gd name="connsiteX5" fmla="*/ 78377 w 2996172"/>
              <a:gd name="connsiteY5" fmla="*/ 775063 h 1367246"/>
              <a:gd name="connsiteX6" fmla="*/ 95794 w 2996172"/>
              <a:gd name="connsiteY6" fmla="*/ 748937 h 1367246"/>
              <a:gd name="connsiteX7" fmla="*/ 130628 w 2996172"/>
              <a:gd name="connsiteY7" fmla="*/ 696686 h 1367246"/>
              <a:gd name="connsiteX8" fmla="*/ 139337 w 2996172"/>
              <a:gd name="connsiteY8" fmla="*/ 661852 h 1367246"/>
              <a:gd name="connsiteX9" fmla="*/ 174171 w 2996172"/>
              <a:gd name="connsiteY9" fmla="*/ 600892 h 1367246"/>
              <a:gd name="connsiteX10" fmla="*/ 209006 w 2996172"/>
              <a:gd name="connsiteY10" fmla="*/ 548640 h 1367246"/>
              <a:gd name="connsiteX11" fmla="*/ 243840 w 2996172"/>
              <a:gd name="connsiteY11" fmla="*/ 505097 h 1367246"/>
              <a:gd name="connsiteX12" fmla="*/ 252548 w 2996172"/>
              <a:gd name="connsiteY12" fmla="*/ 478972 h 1367246"/>
              <a:gd name="connsiteX13" fmla="*/ 269966 w 2996172"/>
              <a:gd name="connsiteY13" fmla="*/ 461554 h 1367246"/>
              <a:gd name="connsiteX14" fmla="*/ 330926 w 2996172"/>
              <a:gd name="connsiteY14" fmla="*/ 391886 h 1367246"/>
              <a:gd name="connsiteX15" fmla="*/ 357051 w 2996172"/>
              <a:gd name="connsiteY15" fmla="*/ 383177 h 1367246"/>
              <a:gd name="connsiteX16" fmla="*/ 391886 w 2996172"/>
              <a:gd name="connsiteY16" fmla="*/ 339634 h 1367246"/>
              <a:gd name="connsiteX17" fmla="*/ 418011 w 2996172"/>
              <a:gd name="connsiteY17" fmla="*/ 330926 h 1367246"/>
              <a:gd name="connsiteX18" fmla="*/ 470263 w 2996172"/>
              <a:gd name="connsiteY18" fmla="*/ 287383 h 1367246"/>
              <a:gd name="connsiteX19" fmla="*/ 496388 w 2996172"/>
              <a:gd name="connsiteY19" fmla="*/ 261257 h 1367246"/>
              <a:gd name="connsiteX20" fmla="*/ 531223 w 2996172"/>
              <a:gd name="connsiteY20" fmla="*/ 252549 h 1367246"/>
              <a:gd name="connsiteX21" fmla="*/ 627017 w 2996172"/>
              <a:gd name="connsiteY21" fmla="*/ 174172 h 1367246"/>
              <a:gd name="connsiteX22" fmla="*/ 653143 w 2996172"/>
              <a:gd name="connsiteY22" fmla="*/ 165463 h 1367246"/>
              <a:gd name="connsiteX23" fmla="*/ 714103 w 2996172"/>
              <a:gd name="connsiteY23" fmla="*/ 121920 h 1367246"/>
              <a:gd name="connsiteX24" fmla="*/ 748937 w 2996172"/>
              <a:gd name="connsiteY24" fmla="*/ 104503 h 1367246"/>
              <a:gd name="connsiteX25" fmla="*/ 801188 w 2996172"/>
              <a:gd name="connsiteY25" fmla="*/ 60960 h 1367246"/>
              <a:gd name="connsiteX26" fmla="*/ 836023 w 2996172"/>
              <a:gd name="connsiteY26" fmla="*/ 52252 h 1367246"/>
              <a:gd name="connsiteX27" fmla="*/ 853440 w 2996172"/>
              <a:gd name="connsiteY27" fmla="*/ 34834 h 1367246"/>
              <a:gd name="connsiteX28" fmla="*/ 879566 w 2996172"/>
              <a:gd name="connsiteY28" fmla="*/ 26126 h 1367246"/>
              <a:gd name="connsiteX29" fmla="*/ 1062446 w 2996172"/>
              <a:gd name="connsiteY29" fmla="*/ 0 h 1367246"/>
              <a:gd name="connsiteX30" fmla="*/ 1602377 w 2996172"/>
              <a:gd name="connsiteY30" fmla="*/ 8709 h 1367246"/>
              <a:gd name="connsiteX31" fmla="*/ 1724297 w 2996172"/>
              <a:gd name="connsiteY31" fmla="*/ 43543 h 1367246"/>
              <a:gd name="connsiteX32" fmla="*/ 1828800 w 2996172"/>
              <a:gd name="connsiteY32" fmla="*/ 69669 h 1367246"/>
              <a:gd name="connsiteX33" fmla="*/ 1863634 w 2996172"/>
              <a:gd name="connsiteY33" fmla="*/ 78377 h 1367246"/>
              <a:gd name="connsiteX34" fmla="*/ 1994263 w 2996172"/>
              <a:gd name="connsiteY34" fmla="*/ 121920 h 1367246"/>
              <a:gd name="connsiteX35" fmla="*/ 2046514 w 2996172"/>
              <a:gd name="connsiteY35" fmla="*/ 139337 h 1367246"/>
              <a:gd name="connsiteX36" fmla="*/ 2159726 w 2996172"/>
              <a:gd name="connsiteY36" fmla="*/ 165463 h 1367246"/>
              <a:gd name="connsiteX37" fmla="*/ 2211977 w 2996172"/>
              <a:gd name="connsiteY37" fmla="*/ 200297 h 1367246"/>
              <a:gd name="connsiteX38" fmla="*/ 2238103 w 2996172"/>
              <a:gd name="connsiteY38" fmla="*/ 217714 h 1367246"/>
              <a:gd name="connsiteX39" fmla="*/ 2290354 w 2996172"/>
              <a:gd name="connsiteY39" fmla="*/ 269966 h 1367246"/>
              <a:gd name="connsiteX40" fmla="*/ 2316480 w 2996172"/>
              <a:gd name="connsiteY40" fmla="*/ 287383 h 1367246"/>
              <a:gd name="connsiteX41" fmla="*/ 2342606 w 2996172"/>
              <a:gd name="connsiteY41" fmla="*/ 313509 h 1367246"/>
              <a:gd name="connsiteX42" fmla="*/ 2394857 w 2996172"/>
              <a:gd name="connsiteY42" fmla="*/ 348343 h 1367246"/>
              <a:gd name="connsiteX43" fmla="*/ 2403566 w 2996172"/>
              <a:gd name="connsiteY43" fmla="*/ 374469 h 1367246"/>
              <a:gd name="connsiteX44" fmla="*/ 2429691 w 2996172"/>
              <a:gd name="connsiteY44" fmla="*/ 383177 h 1367246"/>
              <a:gd name="connsiteX45" fmla="*/ 2455817 w 2996172"/>
              <a:gd name="connsiteY45" fmla="*/ 400594 h 1367246"/>
              <a:gd name="connsiteX46" fmla="*/ 2473234 w 2996172"/>
              <a:gd name="connsiteY46" fmla="*/ 418012 h 1367246"/>
              <a:gd name="connsiteX47" fmla="*/ 2490651 w 2996172"/>
              <a:gd name="connsiteY47" fmla="*/ 444137 h 1367246"/>
              <a:gd name="connsiteX48" fmla="*/ 2525486 w 2996172"/>
              <a:gd name="connsiteY48" fmla="*/ 461554 h 1367246"/>
              <a:gd name="connsiteX49" fmla="*/ 2577737 w 2996172"/>
              <a:gd name="connsiteY49" fmla="*/ 531223 h 1367246"/>
              <a:gd name="connsiteX50" fmla="*/ 2586446 w 2996172"/>
              <a:gd name="connsiteY50" fmla="*/ 557349 h 1367246"/>
              <a:gd name="connsiteX51" fmla="*/ 2621280 w 2996172"/>
              <a:gd name="connsiteY51" fmla="*/ 609600 h 1367246"/>
              <a:gd name="connsiteX52" fmla="*/ 2638697 w 2996172"/>
              <a:gd name="connsiteY52" fmla="*/ 635726 h 1367246"/>
              <a:gd name="connsiteX53" fmla="*/ 2656114 w 2996172"/>
              <a:gd name="connsiteY53" fmla="*/ 661852 h 1367246"/>
              <a:gd name="connsiteX54" fmla="*/ 2673531 w 2996172"/>
              <a:gd name="connsiteY54" fmla="*/ 696686 h 1367246"/>
              <a:gd name="connsiteX55" fmla="*/ 2708366 w 2996172"/>
              <a:gd name="connsiteY55" fmla="*/ 748937 h 1367246"/>
              <a:gd name="connsiteX56" fmla="*/ 2717074 w 2996172"/>
              <a:gd name="connsiteY56" fmla="*/ 775063 h 1367246"/>
              <a:gd name="connsiteX57" fmla="*/ 2734491 w 2996172"/>
              <a:gd name="connsiteY57" fmla="*/ 801189 h 1367246"/>
              <a:gd name="connsiteX58" fmla="*/ 2751908 w 2996172"/>
              <a:gd name="connsiteY58" fmla="*/ 836023 h 1367246"/>
              <a:gd name="connsiteX59" fmla="*/ 2769326 w 2996172"/>
              <a:gd name="connsiteY59" fmla="*/ 862149 h 1367246"/>
              <a:gd name="connsiteX60" fmla="*/ 2786743 w 2996172"/>
              <a:gd name="connsiteY60" fmla="*/ 896983 h 1367246"/>
              <a:gd name="connsiteX61" fmla="*/ 2812868 w 2996172"/>
              <a:gd name="connsiteY61" fmla="*/ 931817 h 1367246"/>
              <a:gd name="connsiteX62" fmla="*/ 2830286 w 2996172"/>
              <a:gd name="connsiteY62" fmla="*/ 966652 h 1367246"/>
              <a:gd name="connsiteX63" fmla="*/ 2847703 w 2996172"/>
              <a:gd name="connsiteY63" fmla="*/ 992777 h 1367246"/>
              <a:gd name="connsiteX64" fmla="*/ 2873828 w 2996172"/>
              <a:gd name="connsiteY64" fmla="*/ 1062446 h 1367246"/>
              <a:gd name="connsiteX65" fmla="*/ 2891246 w 2996172"/>
              <a:gd name="connsiteY65" fmla="*/ 1079863 h 1367246"/>
              <a:gd name="connsiteX66" fmla="*/ 2917371 w 2996172"/>
              <a:gd name="connsiteY66" fmla="*/ 1140823 h 1367246"/>
              <a:gd name="connsiteX67" fmla="*/ 2926080 w 2996172"/>
              <a:gd name="connsiteY67" fmla="*/ 1166949 h 1367246"/>
              <a:gd name="connsiteX68" fmla="*/ 2943497 w 2996172"/>
              <a:gd name="connsiteY68" fmla="*/ 1193074 h 1367246"/>
              <a:gd name="connsiteX69" fmla="*/ 2969623 w 2996172"/>
              <a:gd name="connsiteY69" fmla="*/ 1245326 h 1367246"/>
              <a:gd name="connsiteX70" fmla="*/ 2978331 w 2996172"/>
              <a:gd name="connsiteY70" fmla="*/ 1288869 h 1367246"/>
              <a:gd name="connsiteX71" fmla="*/ 2995748 w 2996172"/>
              <a:gd name="connsiteY71" fmla="*/ 1349829 h 1367246"/>
              <a:gd name="connsiteX72" fmla="*/ 2995748 w 2996172"/>
              <a:gd name="connsiteY72" fmla="*/ 1367246 h 1367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96172" h="1367246">
                <a:moveTo>
                  <a:pt x="0" y="1018903"/>
                </a:moveTo>
                <a:cubicBezTo>
                  <a:pt x="11611" y="978263"/>
                  <a:pt x="23522" y="937707"/>
                  <a:pt x="34834" y="896983"/>
                </a:cubicBezTo>
                <a:cubicBezTo>
                  <a:pt x="38037" y="885451"/>
                  <a:pt x="38828" y="873150"/>
                  <a:pt x="43543" y="862149"/>
                </a:cubicBezTo>
                <a:cubicBezTo>
                  <a:pt x="47666" y="852529"/>
                  <a:pt x="55154" y="844732"/>
                  <a:pt x="60960" y="836023"/>
                </a:cubicBezTo>
                <a:cubicBezTo>
                  <a:pt x="63863" y="827314"/>
                  <a:pt x="67146" y="818723"/>
                  <a:pt x="69668" y="809897"/>
                </a:cubicBezTo>
                <a:cubicBezTo>
                  <a:pt x="72956" y="798389"/>
                  <a:pt x="73662" y="786064"/>
                  <a:pt x="78377" y="775063"/>
                </a:cubicBezTo>
                <a:cubicBezTo>
                  <a:pt x="82500" y="765443"/>
                  <a:pt x="89988" y="757646"/>
                  <a:pt x="95794" y="748937"/>
                </a:cubicBezTo>
                <a:cubicBezTo>
                  <a:pt x="120797" y="648930"/>
                  <a:pt x="82516" y="768854"/>
                  <a:pt x="130628" y="696686"/>
                </a:cubicBezTo>
                <a:cubicBezTo>
                  <a:pt x="137267" y="686727"/>
                  <a:pt x="135134" y="673059"/>
                  <a:pt x="139337" y="661852"/>
                </a:cubicBezTo>
                <a:cubicBezTo>
                  <a:pt x="162241" y="600775"/>
                  <a:pt x="148902" y="651428"/>
                  <a:pt x="174171" y="600892"/>
                </a:cubicBezTo>
                <a:cubicBezTo>
                  <a:pt x="199378" y="550479"/>
                  <a:pt x="159480" y="598166"/>
                  <a:pt x="209006" y="548640"/>
                </a:cubicBezTo>
                <a:cubicBezTo>
                  <a:pt x="230893" y="482974"/>
                  <a:pt x="198823" y="561368"/>
                  <a:pt x="243840" y="505097"/>
                </a:cubicBezTo>
                <a:cubicBezTo>
                  <a:pt x="249574" y="497929"/>
                  <a:pt x="247825" y="486843"/>
                  <a:pt x="252548" y="478972"/>
                </a:cubicBezTo>
                <a:cubicBezTo>
                  <a:pt x="256773" y="471931"/>
                  <a:pt x="264837" y="467966"/>
                  <a:pt x="269966" y="461554"/>
                </a:cubicBezTo>
                <a:cubicBezTo>
                  <a:pt x="287733" y="439346"/>
                  <a:pt x="301626" y="401653"/>
                  <a:pt x="330926" y="391886"/>
                </a:cubicBezTo>
                <a:lnTo>
                  <a:pt x="357051" y="383177"/>
                </a:lnTo>
                <a:cubicBezTo>
                  <a:pt x="364962" y="371311"/>
                  <a:pt x="378098" y="347907"/>
                  <a:pt x="391886" y="339634"/>
                </a:cubicBezTo>
                <a:cubicBezTo>
                  <a:pt x="399757" y="334911"/>
                  <a:pt x="409303" y="333829"/>
                  <a:pt x="418011" y="330926"/>
                </a:cubicBezTo>
                <a:cubicBezTo>
                  <a:pt x="494347" y="254590"/>
                  <a:pt x="397509" y="348012"/>
                  <a:pt x="470263" y="287383"/>
                </a:cubicBezTo>
                <a:cubicBezTo>
                  <a:pt x="479724" y="279499"/>
                  <a:pt x="485695" y="267367"/>
                  <a:pt x="496388" y="261257"/>
                </a:cubicBezTo>
                <a:cubicBezTo>
                  <a:pt x="506780" y="255319"/>
                  <a:pt x="519611" y="255452"/>
                  <a:pt x="531223" y="252549"/>
                </a:cubicBezTo>
                <a:cubicBezTo>
                  <a:pt x="555576" y="228196"/>
                  <a:pt x="592351" y="185728"/>
                  <a:pt x="627017" y="174172"/>
                </a:cubicBezTo>
                <a:lnTo>
                  <a:pt x="653143" y="165463"/>
                </a:lnTo>
                <a:cubicBezTo>
                  <a:pt x="668101" y="154244"/>
                  <a:pt x="696271" y="132110"/>
                  <a:pt x="714103" y="121920"/>
                </a:cubicBezTo>
                <a:cubicBezTo>
                  <a:pt x="725374" y="115479"/>
                  <a:pt x="738373" y="112049"/>
                  <a:pt x="748937" y="104503"/>
                </a:cubicBezTo>
                <a:cubicBezTo>
                  <a:pt x="780319" y="82087"/>
                  <a:pt x="766638" y="75767"/>
                  <a:pt x="801188" y="60960"/>
                </a:cubicBezTo>
                <a:cubicBezTo>
                  <a:pt x="812189" y="56245"/>
                  <a:pt x="824411" y="55155"/>
                  <a:pt x="836023" y="52252"/>
                </a:cubicBezTo>
                <a:cubicBezTo>
                  <a:pt x="841829" y="46446"/>
                  <a:pt x="846399" y="39058"/>
                  <a:pt x="853440" y="34834"/>
                </a:cubicBezTo>
                <a:cubicBezTo>
                  <a:pt x="861311" y="30111"/>
                  <a:pt x="870740" y="28648"/>
                  <a:pt x="879566" y="26126"/>
                </a:cubicBezTo>
                <a:cubicBezTo>
                  <a:pt x="944968" y="7440"/>
                  <a:pt x="975737" y="10201"/>
                  <a:pt x="1062446" y="0"/>
                </a:cubicBezTo>
                <a:cubicBezTo>
                  <a:pt x="1242423" y="2903"/>
                  <a:pt x="1422542" y="1002"/>
                  <a:pt x="1602377" y="8709"/>
                </a:cubicBezTo>
                <a:cubicBezTo>
                  <a:pt x="1641699" y="10394"/>
                  <a:pt x="1686272" y="34037"/>
                  <a:pt x="1724297" y="43543"/>
                </a:cubicBezTo>
                <a:lnTo>
                  <a:pt x="1828800" y="69669"/>
                </a:lnTo>
                <a:cubicBezTo>
                  <a:pt x="1840411" y="72572"/>
                  <a:pt x="1852280" y="74592"/>
                  <a:pt x="1863634" y="78377"/>
                </a:cubicBezTo>
                <a:lnTo>
                  <a:pt x="1994263" y="121920"/>
                </a:lnTo>
                <a:lnTo>
                  <a:pt x="2046514" y="139337"/>
                </a:lnTo>
                <a:cubicBezTo>
                  <a:pt x="2130543" y="160344"/>
                  <a:pt x="2092710" y="152059"/>
                  <a:pt x="2159726" y="165463"/>
                </a:cubicBezTo>
                <a:lnTo>
                  <a:pt x="2211977" y="200297"/>
                </a:lnTo>
                <a:cubicBezTo>
                  <a:pt x="2220686" y="206103"/>
                  <a:pt x="2230702" y="210313"/>
                  <a:pt x="2238103" y="217714"/>
                </a:cubicBezTo>
                <a:cubicBezTo>
                  <a:pt x="2255520" y="235131"/>
                  <a:pt x="2269859" y="256303"/>
                  <a:pt x="2290354" y="269966"/>
                </a:cubicBezTo>
                <a:cubicBezTo>
                  <a:pt x="2299063" y="275772"/>
                  <a:pt x="2308439" y="280683"/>
                  <a:pt x="2316480" y="287383"/>
                </a:cubicBezTo>
                <a:cubicBezTo>
                  <a:pt x="2325941" y="295267"/>
                  <a:pt x="2332884" y="305948"/>
                  <a:pt x="2342606" y="313509"/>
                </a:cubicBezTo>
                <a:cubicBezTo>
                  <a:pt x="2359129" y="326360"/>
                  <a:pt x="2394857" y="348343"/>
                  <a:pt x="2394857" y="348343"/>
                </a:cubicBezTo>
                <a:cubicBezTo>
                  <a:pt x="2397760" y="357052"/>
                  <a:pt x="2397075" y="367978"/>
                  <a:pt x="2403566" y="374469"/>
                </a:cubicBezTo>
                <a:cubicBezTo>
                  <a:pt x="2410057" y="380960"/>
                  <a:pt x="2421481" y="379072"/>
                  <a:pt x="2429691" y="383177"/>
                </a:cubicBezTo>
                <a:cubicBezTo>
                  <a:pt x="2439053" y="387858"/>
                  <a:pt x="2447644" y="394056"/>
                  <a:pt x="2455817" y="400594"/>
                </a:cubicBezTo>
                <a:cubicBezTo>
                  <a:pt x="2462228" y="405723"/>
                  <a:pt x="2468105" y="411601"/>
                  <a:pt x="2473234" y="418012"/>
                </a:cubicBezTo>
                <a:cubicBezTo>
                  <a:pt x="2479772" y="426185"/>
                  <a:pt x="2482611" y="437437"/>
                  <a:pt x="2490651" y="444137"/>
                </a:cubicBezTo>
                <a:cubicBezTo>
                  <a:pt x="2500624" y="452448"/>
                  <a:pt x="2513874" y="455748"/>
                  <a:pt x="2525486" y="461554"/>
                </a:cubicBezTo>
                <a:cubicBezTo>
                  <a:pt x="2546117" y="482186"/>
                  <a:pt x="2567890" y="501684"/>
                  <a:pt x="2577737" y="531223"/>
                </a:cubicBezTo>
                <a:cubicBezTo>
                  <a:pt x="2580640" y="539932"/>
                  <a:pt x="2581988" y="549324"/>
                  <a:pt x="2586446" y="557349"/>
                </a:cubicBezTo>
                <a:cubicBezTo>
                  <a:pt x="2596612" y="575647"/>
                  <a:pt x="2609669" y="592183"/>
                  <a:pt x="2621280" y="609600"/>
                </a:cubicBezTo>
                <a:lnTo>
                  <a:pt x="2638697" y="635726"/>
                </a:lnTo>
                <a:cubicBezTo>
                  <a:pt x="2644503" y="644435"/>
                  <a:pt x="2651433" y="652491"/>
                  <a:pt x="2656114" y="661852"/>
                </a:cubicBezTo>
                <a:cubicBezTo>
                  <a:pt x="2661920" y="673463"/>
                  <a:pt x="2666852" y="685554"/>
                  <a:pt x="2673531" y="696686"/>
                </a:cubicBezTo>
                <a:cubicBezTo>
                  <a:pt x="2684301" y="714636"/>
                  <a:pt x="2708366" y="748937"/>
                  <a:pt x="2708366" y="748937"/>
                </a:cubicBezTo>
                <a:cubicBezTo>
                  <a:pt x="2711269" y="757646"/>
                  <a:pt x="2712969" y="766852"/>
                  <a:pt x="2717074" y="775063"/>
                </a:cubicBezTo>
                <a:cubicBezTo>
                  <a:pt x="2721755" y="784425"/>
                  <a:pt x="2729298" y="792102"/>
                  <a:pt x="2734491" y="801189"/>
                </a:cubicBezTo>
                <a:cubicBezTo>
                  <a:pt x="2740932" y="812460"/>
                  <a:pt x="2745467" y="824752"/>
                  <a:pt x="2751908" y="836023"/>
                </a:cubicBezTo>
                <a:cubicBezTo>
                  <a:pt x="2757101" y="845111"/>
                  <a:pt x="2764133" y="853061"/>
                  <a:pt x="2769326" y="862149"/>
                </a:cubicBezTo>
                <a:cubicBezTo>
                  <a:pt x="2775767" y="873420"/>
                  <a:pt x="2779863" y="885974"/>
                  <a:pt x="2786743" y="896983"/>
                </a:cubicBezTo>
                <a:cubicBezTo>
                  <a:pt x="2794435" y="909291"/>
                  <a:pt x="2805176" y="919509"/>
                  <a:pt x="2812868" y="931817"/>
                </a:cubicBezTo>
                <a:cubicBezTo>
                  <a:pt x="2819749" y="942826"/>
                  <a:pt x="2823845" y="955380"/>
                  <a:pt x="2830286" y="966652"/>
                </a:cubicBezTo>
                <a:cubicBezTo>
                  <a:pt x="2835479" y="975739"/>
                  <a:pt x="2841897" y="984069"/>
                  <a:pt x="2847703" y="992777"/>
                </a:cubicBezTo>
                <a:cubicBezTo>
                  <a:pt x="2855361" y="1023412"/>
                  <a:pt x="2855612" y="1035123"/>
                  <a:pt x="2873828" y="1062446"/>
                </a:cubicBezTo>
                <a:cubicBezTo>
                  <a:pt x="2878383" y="1069278"/>
                  <a:pt x="2885440" y="1074057"/>
                  <a:pt x="2891246" y="1079863"/>
                </a:cubicBezTo>
                <a:cubicBezTo>
                  <a:pt x="2911665" y="1141124"/>
                  <a:pt x="2885093" y="1065507"/>
                  <a:pt x="2917371" y="1140823"/>
                </a:cubicBezTo>
                <a:cubicBezTo>
                  <a:pt x="2920987" y="1149261"/>
                  <a:pt x="2921975" y="1158738"/>
                  <a:pt x="2926080" y="1166949"/>
                </a:cubicBezTo>
                <a:cubicBezTo>
                  <a:pt x="2930761" y="1176310"/>
                  <a:pt x="2938816" y="1183713"/>
                  <a:pt x="2943497" y="1193074"/>
                </a:cubicBezTo>
                <a:cubicBezTo>
                  <a:pt x="2979555" y="1265189"/>
                  <a:pt x="2919705" y="1170448"/>
                  <a:pt x="2969623" y="1245326"/>
                </a:cubicBezTo>
                <a:cubicBezTo>
                  <a:pt x="2972526" y="1259840"/>
                  <a:pt x="2974741" y="1274509"/>
                  <a:pt x="2978331" y="1288869"/>
                </a:cubicBezTo>
                <a:cubicBezTo>
                  <a:pt x="2988688" y="1330297"/>
                  <a:pt x="2987601" y="1300941"/>
                  <a:pt x="2995748" y="1349829"/>
                </a:cubicBezTo>
                <a:cubicBezTo>
                  <a:pt x="2996702" y="1355556"/>
                  <a:pt x="2995748" y="1361440"/>
                  <a:pt x="2995748" y="1367246"/>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alan turing">
            <a:extLst>
              <a:ext uri="{FF2B5EF4-FFF2-40B4-BE49-F238E27FC236}">
                <a16:creationId xmlns:a16="http://schemas.microsoft.com/office/drawing/2014/main" id="{8891A0AE-5411-4850-8569-86711D76E4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4080" y="1172380"/>
            <a:ext cx="1006468" cy="136788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Image result for smiley face images">
            <a:extLst>
              <a:ext uri="{FF2B5EF4-FFF2-40B4-BE49-F238E27FC236}">
                <a16:creationId xmlns:a16="http://schemas.microsoft.com/office/drawing/2014/main" id="{F7A3B598-BBC9-4065-8A36-50B8B594474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57769">
            <a:off x="350057" y="1365532"/>
            <a:ext cx="628351" cy="44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44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31365" y="5454095"/>
            <a:ext cx="9618672" cy="931817"/>
          </a:xfrm>
          <a:prstGeom prst="rect">
            <a:avLst/>
          </a:prstGeom>
          <a:solidFill>
            <a:srgbClr val="FFFF00"/>
          </a:solidFill>
        </p:spPr>
        <p:txBody>
          <a:bodyPr wrap="square" rtlCol="0">
            <a:spAutoFit/>
          </a:bodyPr>
          <a:lstStyle/>
          <a:p>
            <a:endParaRPr lang="en-US" dirty="0"/>
          </a:p>
        </p:txBody>
      </p:sp>
      <p:sp>
        <p:nvSpPr>
          <p:cNvPr id="8194" name="Rectangle 2">
            <a:extLst>
              <a:ext uri="{FF2B5EF4-FFF2-40B4-BE49-F238E27FC236}">
                <a16:creationId xmlns:a16="http://schemas.microsoft.com/office/drawing/2014/main" id="{9F8ED30F-77CF-49B1-A576-42526F5AA0AF}"/>
              </a:ext>
            </a:extLst>
          </p:cNvPr>
          <p:cNvSpPr>
            <a:spLocks noGrp="1" noChangeArrowheads="1"/>
          </p:cNvSpPr>
          <p:nvPr>
            <p:ph type="title"/>
          </p:nvPr>
        </p:nvSpPr>
        <p:spPr>
          <a:xfrm>
            <a:off x="958856" y="93883"/>
            <a:ext cx="8829578" cy="942438"/>
          </a:xfrm>
        </p:spPr>
        <p:txBody>
          <a:bodyPr>
            <a:normAutofit/>
          </a:bodyPr>
          <a:lstStyle/>
          <a:p>
            <a:r>
              <a:rPr lang="en-US" altLang="en-US" sz="3200" dirty="0">
                <a:latin typeface="+mn-lt"/>
              </a:rPr>
              <a:t>Acting Humanly: The Turing Test Approach</a:t>
            </a:r>
          </a:p>
        </p:txBody>
      </p:sp>
      <p:sp>
        <p:nvSpPr>
          <p:cNvPr id="8195" name="Rectangle 3">
            <a:extLst>
              <a:ext uri="{FF2B5EF4-FFF2-40B4-BE49-F238E27FC236}">
                <a16:creationId xmlns:a16="http://schemas.microsoft.com/office/drawing/2014/main" id="{65BC0DD0-F7A8-44D1-8A77-A921837FF5C5}"/>
              </a:ext>
            </a:extLst>
          </p:cNvPr>
          <p:cNvSpPr>
            <a:spLocks noGrp="1" noChangeArrowheads="1"/>
          </p:cNvSpPr>
          <p:nvPr>
            <p:ph type="body" idx="1"/>
          </p:nvPr>
        </p:nvSpPr>
        <p:spPr>
          <a:xfrm>
            <a:off x="1022376" y="1532941"/>
            <a:ext cx="9436650" cy="5031157"/>
          </a:xfrm>
        </p:spPr>
        <p:txBody>
          <a:bodyPr>
            <a:noAutofit/>
          </a:bodyPr>
          <a:lstStyle/>
          <a:p>
            <a:pPr marL="463550" indent="-463550">
              <a:lnSpc>
                <a:spcPct val="80000"/>
              </a:lnSpc>
            </a:pPr>
            <a:r>
              <a:rPr lang="en-US" altLang="en-US" sz="2400" dirty="0">
                <a:latin typeface="Times New Roman" panose="02020603050405020304" pitchFamily="18" charset="0"/>
                <a:cs typeface="Times New Roman" panose="02020603050405020304" pitchFamily="18" charset="0"/>
              </a:rPr>
              <a:t>Turing (1950) "Computing machinery and intelligence":</a:t>
            </a:r>
          </a:p>
          <a:p>
            <a:pPr marL="920750" lvl="1" indent="-463550">
              <a:lnSpc>
                <a:spcPct val="80000"/>
              </a:lnSpc>
            </a:pPr>
            <a:r>
              <a:rPr lang="en-US" altLang="en-US" dirty="0">
                <a:solidFill>
                  <a:srgbClr val="0000FF"/>
                </a:solidFill>
                <a:latin typeface="Times New Roman" panose="02020603050405020304" pitchFamily="18" charset="0"/>
                <a:cs typeface="Times New Roman" panose="02020603050405020304" pitchFamily="18" charset="0"/>
              </a:rPr>
              <a:t>"Can machines think?" </a:t>
            </a:r>
            <a:r>
              <a:rPr lang="en-US" altLang="en-US"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a:t>
            </a:r>
            <a:r>
              <a:rPr lang="en-US" altLang="en-US" dirty="0">
                <a:solidFill>
                  <a:srgbClr val="0000FF"/>
                </a:solidFill>
                <a:latin typeface="Times New Roman" panose="02020603050405020304" pitchFamily="18" charset="0"/>
                <a:cs typeface="Times New Roman" panose="02020603050405020304" pitchFamily="18" charset="0"/>
              </a:rPr>
              <a:t> "</a:t>
            </a:r>
            <a:r>
              <a:rPr lang="en-US" altLang="en-US" i="1" dirty="0">
                <a:solidFill>
                  <a:srgbClr val="0000FF"/>
                </a:solidFill>
                <a:latin typeface="Times New Roman" panose="02020603050405020304" pitchFamily="18" charset="0"/>
                <a:cs typeface="Times New Roman" panose="02020603050405020304" pitchFamily="18" charset="0"/>
              </a:rPr>
              <a:t>Can machines behave intelligently</a:t>
            </a:r>
            <a:r>
              <a:rPr lang="en-US" altLang="en-US" dirty="0">
                <a:solidFill>
                  <a:srgbClr val="0000FF"/>
                </a:solidFill>
                <a:latin typeface="Times New Roman" panose="02020603050405020304" pitchFamily="18" charset="0"/>
                <a:cs typeface="Times New Roman" panose="02020603050405020304" pitchFamily="18" charset="0"/>
              </a:rPr>
              <a:t>?"</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Operational test for intelligent behavior: </a:t>
            </a:r>
          </a:p>
          <a:p>
            <a:pPr marL="920750" lvl="1" indent="-463550">
              <a:lnSpc>
                <a:spcPct val="80000"/>
              </a:lnSpc>
            </a:pPr>
            <a:r>
              <a:rPr lang="en-US" altLang="en-US" dirty="0">
                <a:latin typeface="Times New Roman" panose="02020603050405020304" pitchFamily="18" charset="0"/>
                <a:cs typeface="Times New Roman" panose="02020603050405020304" pitchFamily="18" charset="0"/>
              </a:rPr>
              <a:t>the Imitation Game – Enigma Code</a:t>
            </a:r>
          </a:p>
          <a:p>
            <a:pPr>
              <a:lnSpc>
                <a:spcPct val="80000"/>
              </a:lnSpc>
            </a:pPr>
            <a:endParaRPr lang="en-US" altLang="en-US" sz="2400" dirty="0"/>
          </a:p>
          <a:p>
            <a:pPr>
              <a:lnSpc>
                <a:spcPct val="80000"/>
              </a:lnSpc>
            </a:pPr>
            <a:endParaRPr lang="en-US" altLang="en-US" sz="2400" dirty="0"/>
          </a:p>
          <a:p>
            <a:pPr>
              <a:lnSpc>
                <a:spcPct val="80000"/>
              </a:lnSpc>
            </a:pPr>
            <a:endParaRPr lang="en-US" altLang="en-US" sz="2400" dirty="0"/>
          </a:p>
          <a:p>
            <a:pPr>
              <a:lnSpc>
                <a:spcPct val="80000"/>
              </a:lnSpc>
            </a:pPr>
            <a:endParaRPr lang="en-US" altLang="en-US" sz="2400" dirty="0"/>
          </a:p>
          <a:p>
            <a:pPr>
              <a:lnSpc>
                <a:spcPct val="80000"/>
              </a:lnSpc>
              <a:buFontTx/>
              <a:buNone/>
            </a:pPr>
            <a:r>
              <a:rPr lang="en-US" altLang="en-US" sz="2400" dirty="0"/>
              <a:t>
</a:t>
            </a:r>
          </a:p>
          <a:p>
            <a:pPr marL="463550" indent="-463550">
              <a:lnSpc>
                <a:spcPct val="80000"/>
              </a:lnSpc>
            </a:pPr>
            <a:r>
              <a:rPr lang="en-US" altLang="en-US" sz="2400" dirty="0">
                <a:solidFill>
                  <a:srgbClr val="0000FF"/>
                </a:solidFill>
                <a:latin typeface="Times New Roman" panose="02020603050405020304" pitchFamily="18" charset="0"/>
                <a:cs typeface="Times New Roman" panose="02020603050405020304" pitchFamily="18" charset="0"/>
              </a:rPr>
              <a:t>Suggested major components of AI</a:t>
            </a:r>
            <a:r>
              <a:rPr lang="en-US" altLang="en-US" sz="2400" dirty="0">
                <a:latin typeface="Times New Roman" panose="02020603050405020304" pitchFamily="18" charset="0"/>
                <a:cs typeface="Times New Roman" panose="02020603050405020304" pitchFamily="18" charset="0"/>
              </a:rPr>
              <a:t>: knowledge, reasoning, language understanding, learning</a:t>
            </a:r>
          </a:p>
        </p:txBody>
      </p:sp>
      <p:pic>
        <p:nvPicPr>
          <p:cNvPr id="8196" name="Picture 4" descr="turing">
            <a:extLst>
              <a:ext uri="{FF2B5EF4-FFF2-40B4-BE49-F238E27FC236}">
                <a16:creationId xmlns:a16="http://schemas.microsoft.com/office/drawing/2014/main" id="{E327B2CA-2CE7-493E-AA78-14B800B4F2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4706" y="3129751"/>
            <a:ext cx="6191990" cy="214615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smiley face images">
            <a:extLst>
              <a:ext uri="{FF2B5EF4-FFF2-40B4-BE49-F238E27FC236}">
                <a16:creationId xmlns:a16="http://schemas.microsoft.com/office/drawing/2014/main" id="{F7A3B598-BBC9-4065-8A36-50B8B594474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27143">
            <a:off x="350057" y="1365532"/>
            <a:ext cx="628351" cy="44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867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165" y="1615243"/>
            <a:ext cx="9618672" cy="931817"/>
          </a:xfrm>
          <a:prstGeom prst="rect">
            <a:avLst/>
          </a:prstGeom>
          <a:solidFill>
            <a:srgbClr val="FFFF00"/>
          </a:solidFill>
        </p:spPr>
        <p:txBody>
          <a:bodyPr wrap="square" rtlCol="0">
            <a:spAutoFit/>
          </a:bodyPr>
          <a:lstStyle/>
          <a:p>
            <a:endParaRPr lang="en-US" dirty="0"/>
          </a:p>
        </p:txBody>
      </p:sp>
      <p:sp>
        <p:nvSpPr>
          <p:cNvPr id="8194" name="Rectangle 2">
            <a:extLst>
              <a:ext uri="{FF2B5EF4-FFF2-40B4-BE49-F238E27FC236}">
                <a16:creationId xmlns:a16="http://schemas.microsoft.com/office/drawing/2014/main" id="{9F8ED30F-77CF-49B1-A576-42526F5AA0AF}"/>
              </a:ext>
            </a:extLst>
          </p:cNvPr>
          <p:cNvSpPr>
            <a:spLocks noGrp="1" noChangeArrowheads="1"/>
          </p:cNvSpPr>
          <p:nvPr>
            <p:ph type="title"/>
          </p:nvPr>
        </p:nvSpPr>
        <p:spPr>
          <a:xfrm>
            <a:off x="1411702" y="71101"/>
            <a:ext cx="9177921" cy="1207627"/>
          </a:xfrm>
        </p:spPr>
        <p:txBody>
          <a:bodyPr>
            <a:normAutofit/>
          </a:bodyPr>
          <a:lstStyle/>
          <a:p>
            <a:r>
              <a:rPr lang="en-US" altLang="en-US" sz="3600" dirty="0">
                <a:latin typeface="+mn-lt"/>
              </a:rPr>
              <a:t>Acting Humanly: The Turing Test Approach</a:t>
            </a:r>
          </a:p>
        </p:txBody>
      </p:sp>
      <p:sp>
        <p:nvSpPr>
          <p:cNvPr id="8195" name="Rectangle 3">
            <a:extLst>
              <a:ext uri="{FF2B5EF4-FFF2-40B4-BE49-F238E27FC236}">
                <a16:creationId xmlns:a16="http://schemas.microsoft.com/office/drawing/2014/main" id="{65BC0DD0-F7A8-44D1-8A77-A921837FF5C5}"/>
              </a:ext>
            </a:extLst>
          </p:cNvPr>
          <p:cNvSpPr>
            <a:spLocks noGrp="1" noChangeArrowheads="1"/>
          </p:cNvSpPr>
          <p:nvPr>
            <p:ph type="body" idx="1"/>
          </p:nvPr>
        </p:nvSpPr>
        <p:spPr>
          <a:xfrm>
            <a:off x="1281867" y="1615243"/>
            <a:ext cx="8883269" cy="4722587"/>
          </a:xfrm>
        </p:spPr>
        <p:txBody>
          <a:bodyPr>
            <a:noAutofit/>
          </a:bodyPr>
          <a:lstStyle/>
          <a:p>
            <a:pPr marL="0" indent="0">
              <a:buNone/>
            </a:pPr>
            <a:r>
              <a:rPr lang="en-US" sz="2600" dirty="0">
                <a:latin typeface="Times New Roman" panose="02020603050405020304" pitchFamily="18" charset="0"/>
                <a:cs typeface="Times New Roman" panose="02020603050405020304" pitchFamily="18" charset="0"/>
              </a:rPr>
              <a:t>Problem?: Turing test is </a:t>
            </a:r>
            <a:r>
              <a:rPr lang="en-US" sz="2600" dirty="0">
                <a:solidFill>
                  <a:srgbClr val="0000FF"/>
                </a:solidFill>
                <a:latin typeface="Times New Roman" panose="02020603050405020304" pitchFamily="18" charset="0"/>
                <a:cs typeface="Times New Roman" panose="02020603050405020304" pitchFamily="18" charset="0"/>
              </a:rPr>
              <a:t>not reproducible, constructive</a:t>
            </a:r>
            <a:r>
              <a:rPr lang="en-US" sz="2600" dirty="0">
                <a:latin typeface="Times New Roman" panose="02020603050405020304" pitchFamily="18" charset="0"/>
                <a:cs typeface="Times New Roman" panose="02020603050405020304" pitchFamily="18" charset="0"/>
              </a:rPr>
              <a:t>, or</a:t>
            </a:r>
          </a:p>
          <a:p>
            <a:pPr marL="0" indent="0">
              <a:buNone/>
            </a:pPr>
            <a:r>
              <a:rPr lang="en-US" sz="2600" dirty="0">
                <a:latin typeface="Times New Roman" panose="02020603050405020304" pitchFamily="18" charset="0"/>
                <a:cs typeface="Times New Roman" panose="02020603050405020304" pitchFamily="18" charset="0"/>
              </a:rPr>
              <a:t>	       </a:t>
            </a:r>
            <a:r>
              <a:rPr lang="en-US" sz="2600" dirty="0">
                <a:solidFill>
                  <a:srgbClr val="0000FF"/>
                </a:solidFill>
                <a:latin typeface="Times New Roman" panose="02020603050405020304" pitchFamily="18" charset="0"/>
                <a:cs typeface="Times New Roman" panose="02020603050405020304" pitchFamily="18" charset="0"/>
              </a:rPr>
              <a:t>amenable</a:t>
            </a:r>
            <a:r>
              <a:rPr lang="en-US" sz="2600" dirty="0">
                <a:latin typeface="Times New Roman" panose="02020603050405020304" pitchFamily="18" charset="0"/>
                <a:cs typeface="Times New Roman" panose="02020603050405020304" pitchFamily="18" charset="0"/>
              </a:rPr>
              <a:t> to mathematical analysis.</a:t>
            </a:r>
            <a:endParaRPr lang="en-US" altLang="en-US" sz="2600" dirty="0">
              <a:latin typeface="Times New Roman" panose="02020603050405020304" pitchFamily="18" charset="0"/>
              <a:cs typeface="Times New Roman" panose="02020603050405020304" pitchFamily="18" charset="0"/>
            </a:endParaRPr>
          </a:p>
          <a:p>
            <a:pPr marL="0" indent="0">
              <a:lnSpc>
                <a:spcPct val="80000"/>
              </a:lnSpc>
              <a:buNone/>
            </a:pPr>
            <a:r>
              <a:rPr lang="en-US" altLang="en-US" sz="1800" dirty="0"/>
              <a:t>	          (amenable - </a:t>
            </a:r>
            <a:r>
              <a:rPr lang="en-US" sz="1800" dirty="0"/>
              <a:t>Ready to consent; agreeable)</a:t>
            </a:r>
            <a:endParaRPr lang="en-US" altLang="en-US" sz="2400" dirty="0"/>
          </a:p>
          <a:p>
            <a:pPr>
              <a:lnSpc>
                <a:spcPct val="80000"/>
              </a:lnSpc>
            </a:pPr>
            <a:endParaRPr lang="en-US" altLang="en-US" sz="2400" dirty="0"/>
          </a:p>
          <a:p>
            <a:pPr>
              <a:lnSpc>
                <a:spcPct val="80000"/>
              </a:lnSpc>
            </a:pPr>
            <a:endParaRPr lang="en-US" altLang="en-US" sz="2400" dirty="0"/>
          </a:p>
          <a:p>
            <a:pPr>
              <a:lnSpc>
                <a:spcPct val="80000"/>
              </a:lnSpc>
              <a:buFontTx/>
              <a:buNone/>
            </a:pPr>
            <a:r>
              <a:rPr lang="en-US" altLang="en-US" sz="2400" dirty="0"/>
              <a:t>
</a:t>
            </a:r>
          </a:p>
        </p:txBody>
      </p:sp>
      <p:pic>
        <p:nvPicPr>
          <p:cNvPr id="8196" name="Picture 4" descr="turing">
            <a:extLst>
              <a:ext uri="{FF2B5EF4-FFF2-40B4-BE49-F238E27FC236}">
                <a16:creationId xmlns:a16="http://schemas.microsoft.com/office/drawing/2014/main" id="{E327B2CA-2CE7-493E-AA78-14B800B4F2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5413" y="3168844"/>
            <a:ext cx="7349060" cy="2547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712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885" y="533916"/>
            <a:ext cx="6267994" cy="769664"/>
          </a:xfrm>
        </p:spPr>
        <p:txBody>
          <a:bodyPr>
            <a:normAutofit/>
          </a:bodyPr>
          <a:lstStyle/>
          <a:p>
            <a:r>
              <a:rPr lang="en-US" sz="3200" dirty="0">
                <a:solidFill>
                  <a:srgbClr val="FF0000"/>
                </a:solidFill>
                <a:latin typeface="+mn-lt"/>
              </a:rPr>
              <a:t>How effective is this test?</a:t>
            </a:r>
          </a:p>
        </p:txBody>
      </p:sp>
      <p:sp>
        <p:nvSpPr>
          <p:cNvPr id="7" name="Content Placeholder 6"/>
          <p:cNvSpPr>
            <a:spLocks noGrp="1"/>
          </p:cNvSpPr>
          <p:nvPr>
            <p:ph idx="1"/>
          </p:nvPr>
        </p:nvSpPr>
        <p:spPr>
          <a:xfrm>
            <a:off x="1535885" y="1981962"/>
            <a:ext cx="8284390" cy="2599563"/>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Example:  </a:t>
            </a:r>
          </a:p>
          <a:p>
            <a:pPr marL="457200" indent="-457200"/>
            <a:r>
              <a:rPr lang="en-US" sz="2400" dirty="0">
                <a:solidFill>
                  <a:srgbClr val="0000FF"/>
                </a:solidFill>
                <a:latin typeface="Times New Roman" panose="02020603050405020304" pitchFamily="18" charset="0"/>
                <a:cs typeface="Times New Roman" panose="02020603050405020304" pitchFamily="18" charset="0"/>
              </a:rPr>
              <a:t>Alice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Loebner</a:t>
            </a:r>
            <a:r>
              <a:rPr lang="en-US" sz="2400" dirty="0">
                <a:latin typeface="Times New Roman" panose="02020603050405020304" pitchFamily="18" charset="0"/>
                <a:cs typeface="Times New Roman" panose="02020603050405020304" pitchFamily="18" charset="0"/>
              </a:rPr>
              <a:t> prize winner as “the most human computer”  at the annual Turing Test contests in 2000, 2001 and 2004</a:t>
            </a:r>
          </a:p>
          <a:p>
            <a:pPr marL="914400" lvl="1" indent="-457200"/>
            <a:r>
              <a:rPr lang="en-US" b="1" i="1" dirty="0">
                <a:latin typeface="Times New Roman" panose="02020603050405020304" pitchFamily="18" charset="0"/>
                <a:cs typeface="Times New Roman" panose="02020603050405020304" pitchFamily="18" charset="0"/>
              </a:rPr>
              <a:t>Alice is a computer chat program </a:t>
            </a:r>
          </a:p>
          <a:p>
            <a:pPr marL="1371600" lvl="2" indent="-457200"/>
            <a:r>
              <a:rPr lang="en-US" sz="2400" dirty="0">
                <a:latin typeface="Times New Roman" panose="02020603050405020304" pitchFamily="18" charset="0"/>
                <a:cs typeface="Times New Roman" panose="02020603050405020304" pitchFamily="18" charset="0"/>
              </a:rPr>
              <a:t>(a conversational robot), </a:t>
            </a:r>
          </a:p>
          <a:p>
            <a:pPr marL="1371600" lvl="2" indent="-457200"/>
            <a:r>
              <a:rPr lang="en-US" sz="2400" dirty="0">
                <a:latin typeface="Times New Roman" panose="02020603050405020304" pitchFamily="18" charset="0"/>
                <a:cs typeface="Times New Roman" panose="02020603050405020304" pitchFamily="18" charset="0"/>
              </a:rPr>
              <a:t>develop since 1995 by Dr. Richard Wallace.</a:t>
            </a:r>
          </a:p>
        </p:txBody>
      </p:sp>
    </p:spTree>
    <p:extLst>
      <p:ext uri="{BB962C8B-B14F-4D97-AF65-F5344CB8AC3E}">
        <p14:creationId xmlns:p14="http://schemas.microsoft.com/office/powerpoint/2010/main" val="865868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93382" y="4989695"/>
            <a:ext cx="9569008" cy="1493020"/>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A301BA75-38B3-4CDF-894C-16ABEBCF27F9}"/>
              </a:ext>
            </a:extLst>
          </p:cNvPr>
          <p:cNvSpPr/>
          <p:nvPr/>
        </p:nvSpPr>
        <p:spPr>
          <a:xfrm>
            <a:off x="1617204" y="375285"/>
            <a:ext cx="8936495" cy="6093976"/>
          </a:xfrm>
          <a:prstGeom prst="rect">
            <a:avLst/>
          </a:prstGeom>
        </p:spPr>
        <p:txBody>
          <a:bodyPr wrap="square">
            <a:spAutoFit/>
          </a:bodyPr>
          <a:lstStyle/>
          <a:p>
            <a:r>
              <a:rPr lang="en-US" altLang="en-US" sz="2400" dirty="0">
                <a:solidFill>
                  <a:srgbClr val="0000FF"/>
                </a:solidFill>
                <a:latin typeface="Times New Roman" panose="02020603050405020304" pitchFamily="18" charset="0"/>
                <a:cs typeface="Times New Roman" panose="02020603050405020304" pitchFamily="18" charset="0"/>
              </a:rPr>
              <a:t>Suggested major components of AI</a:t>
            </a:r>
            <a:r>
              <a:rPr lang="en-US" altLang="en-US" sz="2400" dirty="0">
                <a:latin typeface="Times New Roman" panose="02020603050405020304" pitchFamily="18" charset="0"/>
                <a:cs typeface="Times New Roman" panose="02020603050405020304" pitchFamily="18" charset="0"/>
              </a:rPr>
              <a:t>:                                           </a:t>
            </a:r>
          </a:p>
          <a:p>
            <a:r>
              <a:rPr lang="en-US" altLang="en-US" sz="2400" dirty="0">
                <a:latin typeface="Times New Roman" panose="02020603050405020304" pitchFamily="18" charset="0"/>
                <a:cs typeface="Times New Roman" panose="02020603050405020304" pitchFamily="18" charset="0"/>
              </a:rPr>
              <a:t>     knowledge, reasoning, language understanding, learning</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six disciplines </a:t>
            </a:r>
            <a:r>
              <a:rPr lang="en-US" sz="2400" dirty="0">
                <a:latin typeface="Times New Roman" panose="02020603050405020304" pitchFamily="18" charset="0"/>
                <a:cs typeface="Times New Roman" panose="02020603050405020304" pitchFamily="18" charset="0"/>
              </a:rPr>
              <a:t>compose most of the AI</a:t>
            </a:r>
            <a:endParaRPr lang="en-US" altLang="en-US" sz="2400" dirty="0">
              <a:latin typeface="Times New Roman" panose="02020603050405020304" pitchFamily="18" charset="0"/>
              <a:cs typeface="Times New Roman" panose="02020603050405020304" pitchFamily="18" charset="0"/>
            </a:endParaRP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Knowledge representation</a:t>
            </a:r>
            <a:r>
              <a:rPr lang="en-US" sz="2400" dirty="0">
                <a:latin typeface="Times New Roman" panose="02020603050405020304" pitchFamily="18" charset="0"/>
                <a:cs typeface="Times New Roman" panose="02020603050405020304" pitchFamily="18" charset="0"/>
              </a:rPr>
              <a:t>: store what it knows or hears (</a:t>
            </a:r>
            <a:r>
              <a:rPr lang="en-US" sz="2400" b="1" i="1" dirty="0">
                <a:latin typeface="Times New Roman" panose="02020603050405020304" pitchFamily="18" charset="0"/>
                <a:cs typeface="Times New Roman" panose="02020603050405020304" pitchFamily="18" charset="0"/>
              </a:rPr>
              <a:t>knowledge</a:t>
            </a:r>
            <a:r>
              <a:rPr lang="en-US" sz="2400" dirty="0">
                <a:latin typeface="Times New Roman" panose="02020603050405020304" pitchFamily="18" charset="0"/>
                <a:cs typeface="Times New Roman" panose="02020603050405020304" pitchFamily="18" charset="0"/>
              </a:rPr>
              <a:t>)</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Automated reasoning</a:t>
            </a:r>
            <a:r>
              <a:rPr lang="en-US" sz="2400" dirty="0">
                <a:latin typeface="Times New Roman" panose="02020603050405020304" pitchFamily="18" charset="0"/>
                <a:cs typeface="Times New Roman" panose="02020603050405020304" pitchFamily="18" charset="0"/>
              </a:rPr>
              <a:t>: use the stored information to answer questions and to draw new conclusions (</a:t>
            </a:r>
            <a:r>
              <a:rPr lang="en-US" sz="2400" b="1" i="1" dirty="0">
                <a:latin typeface="Times New Roman" panose="02020603050405020304" pitchFamily="18" charset="0"/>
                <a:cs typeface="Times New Roman" panose="02020603050405020304" pitchFamily="18" charset="0"/>
              </a:rPr>
              <a:t>reasoning and making decisions</a:t>
            </a:r>
            <a:r>
              <a:rPr lang="en-US" sz="2400" b="1" dirty="0">
                <a:latin typeface="Times New Roman" panose="02020603050405020304" pitchFamily="18" charset="0"/>
                <a:cs typeface="Times New Roman" panose="02020603050405020304" pitchFamily="18" charset="0"/>
              </a:rPr>
              <a:t>)</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Natural language processing</a:t>
            </a:r>
            <a:r>
              <a:rPr lang="en-US" sz="2400" dirty="0">
                <a:latin typeface="Times New Roman" panose="02020603050405020304" pitchFamily="18" charset="0"/>
                <a:cs typeface="Times New Roman" panose="02020603050405020304" pitchFamily="18" charset="0"/>
              </a:rPr>
              <a:t>: enable it to communicate successfully in English (</a:t>
            </a:r>
            <a:r>
              <a:rPr lang="en-US" sz="2400" b="1" i="1" dirty="0">
                <a:latin typeface="Times New Roman" panose="02020603050405020304" pitchFamily="18" charset="0"/>
                <a:cs typeface="Times New Roman" panose="02020603050405020304" pitchFamily="18" charset="0"/>
              </a:rPr>
              <a:t>language understanding</a:t>
            </a:r>
            <a:r>
              <a:rPr lang="en-US" sz="2400" dirty="0">
                <a:latin typeface="Times New Roman" panose="02020603050405020304" pitchFamily="18" charset="0"/>
                <a:cs typeface="Times New Roman" panose="02020603050405020304" pitchFamily="18" charset="0"/>
              </a:rPr>
              <a:t>)</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Machine learning: </a:t>
            </a:r>
            <a:r>
              <a:rPr lang="en-US" sz="2400" dirty="0">
                <a:latin typeface="Times New Roman" panose="02020603050405020304" pitchFamily="18" charset="0"/>
                <a:cs typeface="Times New Roman" panose="02020603050405020304" pitchFamily="18" charset="0"/>
              </a:rPr>
              <a:t>adapt to new circumstances and to detect and extrapolate patterns (</a:t>
            </a:r>
            <a:r>
              <a:rPr lang="en-US" sz="2400" b="1" i="1" dirty="0">
                <a:latin typeface="Times New Roman" panose="02020603050405020304" pitchFamily="18" charset="0"/>
                <a:cs typeface="Times New Roman" panose="02020603050405020304" pitchFamily="18" charset="0"/>
              </a:rPr>
              <a:t>learning</a:t>
            </a:r>
            <a:r>
              <a:rPr lang="en-US" sz="2400" dirty="0">
                <a:latin typeface="Times New Roman" panose="02020603050405020304" pitchFamily="18" charset="0"/>
                <a:cs typeface="Times New Roman" panose="02020603050405020304" pitchFamily="18" charset="0"/>
              </a:rPr>
              <a:t>).</a:t>
            </a:r>
          </a:p>
          <a:p>
            <a:pPr>
              <a:spcAft>
                <a:spcPts val="600"/>
              </a:spcAft>
            </a:pPr>
            <a:r>
              <a:rPr lang="en-US" sz="2400" dirty="0">
                <a:latin typeface="Times New Roman" panose="02020603050405020304" pitchFamily="18" charset="0"/>
                <a:cs typeface="Times New Roman" panose="02020603050405020304" pitchFamily="18" charset="0"/>
              </a:rPr>
              <a:t>The </a:t>
            </a:r>
            <a:r>
              <a:rPr lang="en-US" sz="2400" i="1" dirty="0">
                <a:solidFill>
                  <a:srgbClr val="0000FF"/>
                </a:solidFill>
                <a:latin typeface="Times New Roman" panose="02020603050405020304" pitchFamily="18" charset="0"/>
                <a:cs typeface="Times New Roman" panose="02020603050405020304" pitchFamily="18" charset="0"/>
              </a:rPr>
              <a:t>total Turing Test </a:t>
            </a:r>
            <a:r>
              <a:rPr lang="en-US" sz="2400" dirty="0">
                <a:latin typeface="Times New Roman" panose="02020603050405020304" pitchFamily="18" charset="0"/>
                <a:cs typeface="Times New Roman" panose="02020603050405020304" pitchFamily="18" charset="0"/>
              </a:rPr>
              <a:t>requires the above components and </a:t>
            </a:r>
          </a:p>
          <a:p>
            <a:pPr marL="800100" lvl="1" indent="-342900">
              <a:spcAft>
                <a:spcPts val="600"/>
              </a:spcAft>
              <a:buFont typeface="Arial" panose="020B0604020202020204" pitchFamily="34" charset="0"/>
              <a:buChar char="•"/>
            </a:pPr>
            <a:r>
              <a:rPr lang="en-US" sz="2400" b="1" dirty="0">
                <a:solidFill>
                  <a:srgbClr val="0000FF"/>
                </a:solidFill>
                <a:latin typeface="Times New Roman" panose="02020603050405020304" pitchFamily="18" charset="0"/>
                <a:cs typeface="Times New Roman" panose="02020603050405020304" pitchFamily="18" charset="0"/>
              </a:rPr>
              <a:t>Computer vision </a:t>
            </a:r>
            <a:r>
              <a:rPr lang="en-US" sz="2400" dirty="0">
                <a:latin typeface="Times New Roman" panose="02020603050405020304" pitchFamily="18" charset="0"/>
                <a:cs typeface="Times New Roman" panose="02020603050405020304" pitchFamily="18" charset="0"/>
              </a:rPr>
              <a:t>to perceive an object</a:t>
            </a:r>
          </a:p>
          <a:p>
            <a:pPr marL="800100" lvl="1"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robotics</a:t>
            </a:r>
            <a:r>
              <a:rPr lang="en-US" sz="2400" dirty="0">
                <a:latin typeface="Times New Roman" panose="02020603050405020304" pitchFamily="18" charset="0"/>
                <a:cs typeface="Times New Roman" panose="02020603050405020304" pitchFamily="18" charset="0"/>
              </a:rPr>
              <a:t> to manipulate objects and move about</a:t>
            </a:r>
          </a:p>
        </p:txBody>
      </p:sp>
      <p:sp>
        <p:nvSpPr>
          <p:cNvPr id="3" name="Rectangle 2">
            <a:extLst>
              <a:ext uri="{FF2B5EF4-FFF2-40B4-BE49-F238E27FC236}">
                <a16:creationId xmlns:a16="http://schemas.microsoft.com/office/drawing/2014/main" id="{5A130CE0-A656-4B7D-AE4A-7AB8EE821381}"/>
              </a:ext>
            </a:extLst>
          </p:cNvPr>
          <p:cNvSpPr/>
          <p:nvPr/>
        </p:nvSpPr>
        <p:spPr>
          <a:xfrm>
            <a:off x="1017780" y="6469261"/>
            <a:ext cx="9720212" cy="338554"/>
          </a:xfrm>
          <a:prstGeom prst="rect">
            <a:avLst/>
          </a:prstGeom>
        </p:spPr>
        <p:txBody>
          <a:bodyPr wrap="square">
            <a:spAutoFit/>
          </a:bodyPr>
          <a:lstStyle/>
          <a:p>
            <a:r>
              <a:rPr lang="en-US" sz="1600" dirty="0" err="1">
                <a:solidFill>
                  <a:srgbClr val="404040"/>
                </a:solidFill>
                <a:latin typeface="Arial" panose="020B0604020202020204" pitchFamily="34" charset="0"/>
              </a:rPr>
              <a:t>Perceive:To</a:t>
            </a:r>
            <a:r>
              <a:rPr lang="en-US" sz="1600" dirty="0">
                <a:solidFill>
                  <a:srgbClr val="404040"/>
                </a:solidFill>
                <a:latin typeface="Arial" panose="020B0604020202020204" pitchFamily="34" charset="0"/>
              </a:rPr>
              <a:t> become aware of (something) directly through any of the senses, especially sight or hearing.</a:t>
            </a:r>
            <a:endParaRPr lang="en-US" sz="1600" dirty="0"/>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19511">
            <a:off x="350057" y="1365532"/>
            <a:ext cx="628351" cy="44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034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62756" y="1746383"/>
            <a:ext cx="9957528" cy="4225438"/>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A301BA75-38B3-4CDF-894C-16ABEBCF27F9}"/>
              </a:ext>
            </a:extLst>
          </p:cNvPr>
          <p:cNvSpPr/>
          <p:nvPr/>
        </p:nvSpPr>
        <p:spPr>
          <a:xfrm>
            <a:off x="1514168" y="1847615"/>
            <a:ext cx="9606116" cy="4124206"/>
          </a:xfrm>
          <a:prstGeom prst="rect">
            <a:avLst/>
          </a:prstGeom>
        </p:spPr>
        <p:txBody>
          <a:bodyPr wrap="square">
            <a:spAutoFit/>
          </a:bodyPr>
          <a:lstStyle/>
          <a:p>
            <a:pPr marL="463550" lvl="1" indent="-463550">
              <a:spcAft>
                <a:spcPts val="12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Perception</a:t>
            </a:r>
            <a:r>
              <a:rPr lang="en-US" sz="2400" dirty="0">
                <a:latin typeface="Times New Roman" panose="02020603050405020304" pitchFamily="18" charset="0"/>
                <a:cs typeface="Times New Roman" panose="02020603050405020304" pitchFamily="18" charset="0"/>
              </a:rPr>
              <a:t>: computer vision, speech understanding</a:t>
            </a:r>
          </a:p>
          <a:p>
            <a:pPr marL="463550" lvl="1" indent="-463550">
              <a:spcAft>
                <a:spcPts val="12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Machine learning</a:t>
            </a:r>
            <a:r>
              <a:rPr lang="en-US" sz="2400" dirty="0">
                <a:latin typeface="Times New Roman" panose="02020603050405020304" pitchFamily="18" charset="0"/>
                <a:cs typeface="Times New Roman" panose="02020603050405020304" pitchFamily="18" charset="0"/>
              </a:rPr>
              <a:t>, neural networks</a:t>
            </a:r>
          </a:p>
          <a:p>
            <a:pPr marL="463550" lvl="1" indent="-46355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Robotics</a:t>
            </a:r>
          </a:p>
          <a:p>
            <a:pPr marL="463550" lvl="1" indent="-46355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Natural language processing</a:t>
            </a:r>
          </a:p>
          <a:p>
            <a:pPr marL="463550" lvl="1" indent="-46355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Automated </a:t>
            </a:r>
            <a:r>
              <a:rPr lang="en-US" sz="2400" i="1" dirty="0">
                <a:latin typeface="Times New Roman" panose="02020603050405020304" pitchFamily="18" charset="0"/>
                <a:cs typeface="Times New Roman" panose="02020603050405020304" pitchFamily="18" charset="0"/>
              </a:rPr>
              <a:t>reasoning and decision makin</a:t>
            </a:r>
            <a:r>
              <a:rPr lang="en-US" sz="2400" dirty="0">
                <a:latin typeface="Times New Roman" panose="02020603050405020304" pitchFamily="18" charset="0"/>
                <a:cs typeface="Times New Roman" panose="02020603050405020304" pitchFamily="18" charset="0"/>
              </a:rPr>
              <a:t>g</a:t>
            </a:r>
          </a:p>
          <a:p>
            <a:pPr marL="1146175" lvl="2" indent="-46355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Knowledge representation (FOL and Inference in FOL)</a:t>
            </a:r>
          </a:p>
          <a:p>
            <a:pPr marL="1146175" lvl="2" indent="-46355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Reasoning (logical, probabilistic reasoning)</a:t>
            </a:r>
          </a:p>
          <a:p>
            <a:pPr marL="1146175" lvl="2" indent="-46355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Decision-making (search, planning, decision theory)</a:t>
            </a:r>
          </a:p>
        </p:txBody>
      </p:sp>
      <p:sp>
        <p:nvSpPr>
          <p:cNvPr id="5" name="Rectangle 2">
            <a:extLst>
              <a:ext uri="{FF2B5EF4-FFF2-40B4-BE49-F238E27FC236}">
                <a16:creationId xmlns:a16="http://schemas.microsoft.com/office/drawing/2014/main" id="{387041C4-07E8-4D74-B7D6-80C332276D67}"/>
              </a:ext>
            </a:extLst>
          </p:cNvPr>
          <p:cNvSpPr txBox="1">
            <a:spLocks noChangeArrowheads="1"/>
          </p:cNvSpPr>
          <p:nvPr/>
        </p:nvSpPr>
        <p:spPr>
          <a:xfrm>
            <a:off x="1514168" y="511997"/>
            <a:ext cx="6559984" cy="904073"/>
          </a:xfrm>
          <a:prstGeom prst="rect">
            <a:avLst/>
          </a:prstGeom>
        </p:spPr>
        <p:txBody>
          <a:bodyP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4600" dirty="0">
                <a:latin typeface="+mn-lt"/>
              </a:rPr>
              <a:t>State of the art –</a:t>
            </a:r>
          </a:p>
          <a:p>
            <a:endParaRPr lang="en-US" altLang="en-US" sz="3000" dirty="0">
              <a:latin typeface="Times New Roman" panose="02020603050405020304" pitchFamily="18" charset="0"/>
              <a:cs typeface="Times New Roman" panose="02020603050405020304" pitchFamily="18" charset="0"/>
            </a:endParaRPr>
          </a:p>
          <a:p>
            <a:r>
              <a:rPr lang="en-US" altLang="en-US" sz="3000" dirty="0">
                <a:latin typeface="Times New Roman" panose="02020603050405020304" pitchFamily="18" charset="0"/>
                <a:cs typeface="Times New Roman" panose="02020603050405020304" pitchFamily="18" charset="0"/>
              </a:rPr>
              <a:t>What do we accomplish in these areas?</a:t>
            </a:r>
          </a:p>
        </p:txBody>
      </p:sp>
    </p:spTree>
    <p:extLst>
      <p:ext uri="{BB962C8B-B14F-4D97-AF65-F5344CB8AC3E}">
        <p14:creationId xmlns:p14="http://schemas.microsoft.com/office/powerpoint/2010/main" val="275730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94CFD94-59C3-477A-9B1D-BAF488C53ACC}"/>
              </a:ext>
            </a:extLst>
          </p:cNvPr>
          <p:cNvPicPr>
            <a:picLocks noChangeAspect="1"/>
          </p:cNvPicPr>
          <p:nvPr/>
        </p:nvPicPr>
        <p:blipFill>
          <a:blip r:embed="rId2"/>
          <a:stretch>
            <a:fillRect/>
          </a:stretch>
        </p:blipFill>
        <p:spPr>
          <a:xfrm>
            <a:off x="7038286" y="29497"/>
            <a:ext cx="5153714" cy="6828503"/>
          </a:xfrm>
          <a:prstGeom prst="rect">
            <a:avLst/>
          </a:prstGeom>
        </p:spPr>
      </p:pic>
      <p:sp>
        <p:nvSpPr>
          <p:cNvPr id="3" name="Rectangle 2">
            <a:extLst>
              <a:ext uri="{FF2B5EF4-FFF2-40B4-BE49-F238E27FC236}">
                <a16:creationId xmlns:a16="http://schemas.microsoft.com/office/drawing/2014/main" id="{2F11B9BC-A559-4420-9E20-66D6BF54BDDF}"/>
              </a:ext>
            </a:extLst>
          </p:cNvPr>
          <p:cNvSpPr/>
          <p:nvPr/>
        </p:nvSpPr>
        <p:spPr>
          <a:xfrm>
            <a:off x="914400" y="2076668"/>
            <a:ext cx="5353665" cy="2246769"/>
          </a:xfrm>
          <a:prstGeom prst="rect">
            <a:avLst/>
          </a:prstGeom>
        </p:spPr>
        <p:txBody>
          <a:bodyPr wrap="square">
            <a:spAutoFit/>
          </a:bodyPr>
          <a:lstStyle/>
          <a:p>
            <a:r>
              <a:rPr lang="en-US" sz="2800" b="1" dirty="0">
                <a:solidFill>
                  <a:srgbClr val="000000"/>
                </a:solidFill>
                <a:latin typeface="CenturyGothic-Bold"/>
              </a:rPr>
              <a:t>Recommended Textbook:</a:t>
            </a:r>
          </a:p>
          <a:p>
            <a:r>
              <a:rPr lang="en-US" sz="2800" i="1" dirty="0">
                <a:solidFill>
                  <a:srgbClr val="0000FF"/>
                </a:solidFill>
                <a:latin typeface="CenturyGothic-Italic"/>
              </a:rPr>
              <a:t>Artificial Intelligence: A Modern Approach</a:t>
            </a:r>
          </a:p>
          <a:p>
            <a:r>
              <a:rPr lang="en-US" sz="2800" dirty="0">
                <a:solidFill>
                  <a:srgbClr val="000000"/>
                </a:solidFill>
                <a:latin typeface="CenturyGothic"/>
              </a:rPr>
              <a:t>Stuart Russell and Peter </a:t>
            </a:r>
            <a:r>
              <a:rPr lang="en-US" sz="2800" dirty="0" err="1">
                <a:solidFill>
                  <a:srgbClr val="000000"/>
                </a:solidFill>
                <a:latin typeface="CenturyGothic"/>
              </a:rPr>
              <a:t>Norvig</a:t>
            </a:r>
            <a:endParaRPr lang="en-US" sz="2800" dirty="0">
              <a:solidFill>
                <a:srgbClr val="000000"/>
              </a:solidFill>
              <a:latin typeface="CenturyGothic"/>
            </a:endParaRPr>
          </a:p>
          <a:p>
            <a:r>
              <a:rPr lang="en-US" sz="2800" dirty="0">
                <a:solidFill>
                  <a:srgbClr val="000000"/>
                </a:solidFill>
                <a:latin typeface="CenturyGothic"/>
              </a:rPr>
              <a:t>3rd Edition</a:t>
            </a:r>
            <a:r>
              <a:rPr lang="en-US" sz="2800">
                <a:solidFill>
                  <a:srgbClr val="000000"/>
                </a:solidFill>
                <a:latin typeface="CenturyGothic"/>
              </a:rPr>
              <a:t>, 2010</a:t>
            </a:r>
            <a:endParaRPr lang="en-US" sz="2800" dirty="0"/>
          </a:p>
        </p:txBody>
      </p:sp>
    </p:spTree>
    <p:extLst>
      <p:ext uri="{BB962C8B-B14F-4D97-AF65-F5344CB8AC3E}">
        <p14:creationId xmlns:p14="http://schemas.microsoft.com/office/powerpoint/2010/main" val="1449155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9317" y="656205"/>
            <a:ext cx="9618672" cy="931817"/>
          </a:xfrm>
          <a:prstGeom prst="rect">
            <a:avLst/>
          </a:prstGeom>
          <a:solidFill>
            <a:srgbClr val="FFFF00"/>
          </a:solidFill>
        </p:spPr>
        <p:txBody>
          <a:bodyPr wrap="square" rtlCol="0">
            <a:spAutoFit/>
          </a:bodyPr>
          <a:lstStyle/>
          <a:p>
            <a:endParaRPr lang="en-US" dirty="0"/>
          </a:p>
        </p:txBody>
      </p:sp>
      <p:sp>
        <p:nvSpPr>
          <p:cNvPr id="2" name="Title 1"/>
          <p:cNvSpPr>
            <a:spLocks noGrp="1"/>
          </p:cNvSpPr>
          <p:nvPr>
            <p:ph type="title"/>
          </p:nvPr>
        </p:nvSpPr>
        <p:spPr>
          <a:xfrm>
            <a:off x="1526360" y="679359"/>
            <a:ext cx="6267994" cy="769664"/>
          </a:xfrm>
        </p:spPr>
        <p:txBody>
          <a:bodyPr>
            <a:normAutofit fontScale="90000"/>
          </a:bodyPr>
          <a:lstStyle/>
          <a:p>
            <a:r>
              <a:rPr lang="en-US" sz="3200" dirty="0">
                <a:solidFill>
                  <a:srgbClr val="FF0000"/>
                </a:solidFill>
                <a:latin typeface="+mn-lt"/>
              </a:rPr>
              <a:t>What can I do for an intelligent artifact?</a:t>
            </a:r>
          </a:p>
        </p:txBody>
      </p:sp>
      <p:sp>
        <p:nvSpPr>
          <p:cNvPr id="7" name="Content Placeholder 6"/>
          <p:cNvSpPr>
            <a:spLocks noGrp="1"/>
          </p:cNvSpPr>
          <p:nvPr>
            <p:ph idx="1"/>
          </p:nvPr>
        </p:nvSpPr>
        <p:spPr>
          <a:xfrm>
            <a:off x="1762915" y="1971285"/>
            <a:ext cx="7779565" cy="3841228"/>
          </a:xfrm>
        </p:spPr>
        <p:txBody>
          <a:bodyPr>
            <a:normAutofit fontScale="92500" lnSpcReduction="10000"/>
          </a:bodyPr>
          <a:lstStyle/>
          <a:p>
            <a:pPr marL="463550" indent="-463550"/>
            <a:r>
              <a:rPr lang="en-US" sz="2600" dirty="0">
                <a:solidFill>
                  <a:srgbClr val="0000FF"/>
                </a:solidFill>
                <a:latin typeface="Times New Roman" panose="02020603050405020304" pitchFamily="18" charset="0"/>
                <a:cs typeface="Times New Roman" panose="02020603050405020304" pitchFamily="18" charset="0"/>
              </a:rPr>
              <a:t>Agent</a:t>
            </a:r>
            <a:r>
              <a:rPr lang="en-US" sz="2600" dirty="0">
                <a:latin typeface="Times New Roman" panose="02020603050405020304" pitchFamily="18" charset="0"/>
                <a:cs typeface="Times New Roman" panose="02020603050405020304" pitchFamily="18" charset="0"/>
              </a:rPr>
              <a:t> (the machine) </a:t>
            </a:r>
            <a:r>
              <a:rPr lang="en-US" sz="2600" dirty="0">
                <a:solidFill>
                  <a:srgbClr val="0000FF"/>
                </a:solidFill>
                <a:latin typeface="Times New Roman" panose="02020603050405020304" pitchFamily="18" charset="0"/>
                <a:cs typeface="Times New Roman" panose="02020603050405020304" pitchFamily="18" charset="0"/>
              </a:rPr>
              <a:t>must</a:t>
            </a:r>
            <a:r>
              <a:rPr lang="en-US" sz="2600" dirty="0">
                <a:latin typeface="Times New Roman" panose="02020603050405020304" pitchFamily="18" charset="0"/>
                <a:cs typeface="Times New Roman" panose="02020603050405020304" pitchFamily="18" charset="0"/>
              </a:rPr>
              <a:t>:</a:t>
            </a:r>
          </a:p>
          <a:p>
            <a:pPr marL="914400" lvl="1" indent="-457200"/>
            <a:r>
              <a:rPr lang="en-US" sz="2600" dirty="0">
                <a:latin typeface="Times New Roman" panose="02020603050405020304" pitchFamily="18" charset="0"/>
                <a:cs typeface="Times New Roman" panose="02020603050405020304" pitchFamily="18" charset="0"/>
              </a:rPr>
              <a:t>have command of the </a:t>
            </a:r>
            <a:r>
              <a:rPr lang="en-US" sz="2600" i="1" dirty="0">
                <a:latin typeface="Times New Roman" panose="02020603050405020304" pitchFamily="18" charset="0"/>
                <a:cs typeface="Times New Roman" panose="02020603050405020304" pitchFamily="18" charset="0"/>
              </a:rPr>
              <a:t>language</a:t>
            </a:r>
          </a:p>
          <a:p>
            <a:pPr marL="914400" lvl="1" indent="-457200"/>
            <a:r>
              <a:rPr lang="en-US" sz="2600" dirty="0">
                <a:latin typeface="Times New Roman" panose="02020603050405020304" pitchFamily="18" charset="0"/>
                <a:cs typeface="Times New Roman" panose="02020603050405020304" pitchFamily="18" charset="0"/>
              </a:rPr>
              <a:t>Have a wide range of </a:t>
            </a:r>
            <a:r>
              <a:rPr lang="en-US" sz="2600" i="1" dirty="0">
                <a:latin typeface="Times New Roman" panose="02020603050405020304" pitchFamily="18" charset="0"/>
                <a:cs typeface="Times New Roman" panose="02020603050405020304" pitchFamily="18" charset="0"/>
              </a:rPr>
              <a:t>knowledge</a:t>
            </a:r>
          </a:p>
          <a:p>
            <a:pPr marL="914400" lvl="1" indent="-457200"/>
            <a:r>
              <a:rPr lang="en-US" sz="2600" dirty="0">
                <a:latin typeface="Times New Roman" panose="02020603050405020304" pitchFamily="18" charset="0"/>
                <a:cs typeface="Times New Roman" panose="02020603050405020304" pitchFamily="18" charset="0"/>
              </a:rPr>
              <a:t>demonstrate </a:t>
            </a:r>
            <a:r>
              <a:rPr lang="en-US" sz="2600" i="1" dirty="0">
                <a:latin typeface="Times New Roman" panose="02020603050405020304" pitchFamily="18" charset="0"/>
                <a:cs typeface="Times New Roman" panose="02020603050405020304" pitchFamily="18" charset="0"/>
              </a:rPr>
              <a:t>human traits </a:t>
            </a:r>
            <a:r>
              <a:rPr lang="en-US" sz="2600" dirty="0">
                <a:latin typeface="Times New Roman" panose="02020603050405020304" pitchFamily="18" charset="0"/>
                <a:cs typeface="Times New Roman" panose="02020603050405020304" pitchFamily="18" charset="0"/>
              </a:rPr>
              <a:t>(humor, emotion)</a:t>
            </a:r>
          </a:p>
          <a:p>
            <a:pPr marL="914400" lvl="1" indent="-457200"/>
            <a:r>
              <a:rPr lang="en-US" sz="2600" dirty="0">
                <a:latin typeface="Times New Roman" panose="02020603050405020304" pitchFamily="18" charset="0"/>
                <a:cs typeface="Times New Roman" panose="02020603050405020304" pitchFamily="18" charset="0"/>
              </a:rPr>
              <a:t>be able to </a:t>
            </a:r>
            <a:r>
              <a:rPr lang="en-US" sz="2600" i="1" dirty="0">
                <a:latin typeface="Times New Roman" panose="02020603050405020304" pitchFamily="18" charset="0"/>
                <a:cs typeface="Times New Roman" panose="02020603050405020304" pitchFamily="18" charset="0"/>
              </a:rPr>
              <a:t>reason</a:t>
            </a:r>
          </a:p>
          <a:p>
            <a:pPr marL="914400" lvl="1" indent="-457200"/>
            <a:r>
              <a:rPr lang="en-US" sz="2600" dirty="0">
                <a:latin typeface="Times New Roman" panose="02020603050405020304" pitchFamily="18" charset="0"/>
                <a:cs typeface="Times New Roman" panose="02020603050405020304" pitchFamily="18" charset="0"/>
              </a:rPr>
              <a:t>be able to </a:t>
            </a:r>
            <a:r>
              <a:rPr lang="en-US" sz="2600" i="1" dirty="0">
                <a:latin typeface="Times New Roman" panose="02020603050405020304" pitchFamily="18" charset="0"/>
                <a:cs typeface="Times New Roman" panose="02020603050405020304" pitchFamily="18" charset="0"/>
              </a:rPr>
              <a:t>learn</a:t>
            </a:r>
          </a:p>
          <a:p>
            <a:pPr marL="914400" lvl="1" indent="-457200"/>
            <a:endParaRPr lang="en-US" sz="2600" dirty="0">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600" dirty="0">
                <a:solidFill>
                  <a:srgbClr val="0000FF"/>
                </a:solidFill>
                <a:latin typeface="Times New Roman" panose="02020603050405020304" pitchFamily="18" charset="0"/>
                <a:cs typeface="Times New Roman" panose="02020603050405020304" pitchFamily="18" charset="0"/>
              </a:rPr>
              <a:t>An agent </a:t>
            </a:r>
            <a:r>
              <a:rPr lang="en-US" sz="2600" dirty="0">
                <a:latin typeface="Times New Roman" panose="02020603050405020304" pitchFamily="18" charset="0"/>
                <a:cs typeface="Times New Roman" panose="02020603050405020304" pitchFamily="18" charset="0"/>
              </a:rPr>
              <a:t>is anything that is capable of </a:t>
            </a:r>
          </a:p>
          <a:p>
            <a:pPr marL="919163" lvl="1" indent="-461963">
              <a:buFont typeface="Arial" panose="020B0604020202020204" pitchFamily="34" charset="0"/>
              <a:buChar char="•"/>
            </a:pPr>
            <a:r>
              <a:rPr lang="en-US" sz="2600" i="1" dirty="0">
                <a:solidFill>
                  <a:srgbClr val="0000FF"/>
                </a:solidFill>
                <a:latin typeface="Times New Roman" panose="02020603050405020304" pitchFamily="18" charset="0"/>
                <a:cs typeface="Times New Roman" panose="02020603050405020304" pitchFamily="18" charset="0"/>
              </a:rPr>
              <a:t>perceiving</a:t>
            </a:r>
            <a:r>
              <a:rPr lang="en-US" sz="2600" dirty="0">
                <a:solidFill>
                  <a:srgbClr val="0000FF"/>
                </a:solidFill>
                <a:latin typeface="Times New Roman" panose="02020603050405020304" pitchFamily="18" charset="0"/>
                <a:cs typeface="Times New Roman" panose="02020603050405020304" pitchFamily="18" charset="0"/>
              </a:rPr>
              <a:t> its environment through sensors and </a:t>
            </a:r>
          </a:p>
          <a:p>
            <a:pPr marL="919163" lvl="1" indent="-461963">
              <a:buFont typeface="Arial" panose="020B0604020202020204" pitchFamily="34" charset="0"/>
              <a:buChar char="•"/>
            </a:pPr>
            <a:r>
              <a:rPr lang="en-US" sz="2600" i="1" dirty="0">
                <a:solidFill>
                  <a:srgbClr val="0000FF"/>
                </a:solidFill>
                <a:latin typeface="Times New Roman" panose="02020603050405020304" pitchFamily="18" charset="0"/>
                <a:cs typeface="Times New Roman" panose="02020603050405020304" pitchFamily="18" charset="0"/>
              </a:rPr>
              <a:t>acting</a:t>
            </a:r>
            <a:r>
              <a:rPr lang="en-US" sz="2600" dirty="0">
                <a:solidFill>
                  <a:srgbClr val="0000FF"/>
                </a:solidFill>
                <a:latin typeface="Times New Roman" panose="02020603050405020304" pitchFamily="18" charset="0"/>
                <a:cs typeface="Times New Roman" panose="02020603050405020304" pitchFamily="18" charset="0"/>
              </a:rPr>
              <a:t> upon that environment through actuators.</a:t>
            </a:r>
          </a:p>
          <a:p>
            <a:pPr marL="914400" lvl="1" indent="-457200"/>
            <a:endParaRPr lang="en-US" sz="2600" dirty="0">
              <a:latin typeface="Times New Roman" panose="02020603050405020304" pitchFamily="18" charset="0"/>
              <a:cs typeface="Times New Roman" panose="02020603050405020304" pitchFamily="18" charset="0"/>
            </a:endParaRPr>
          </a:p>
        </p:txBody>
      </p:sp>
      <p:pic>
        <p:nvPicPr>
          <p:cNvPr id="5" name="Picture 4"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666420">
            <a:off x="815141" y="2923399"/>
            <a:ext cx="628351" cy="44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19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8029" y="1320916"/>
            <a:ext cx="9572549" cy="1806106"/>
          </a:xfrm>
          <a:prstGeom prst="rect">
            <a:avLst/>
          </a:prstGeom>
          <a:solidFill>
            <a:srgbClr val="FFFF00"/>
          </a:solidFill>
        </p:spPr>
        <p:txBody>
          <a:bodyPr wrap="square" rtlCol="0">
            <a:spAutoFit/>
          </a:bodyPr>
          <a:lstStyle/>
          <a:p>
            <a:endParaRPr lang="en-US" dirty="0"/>
          </a:p>
        </p:txBody>
      </p:sp>
      <p:sp>
        <p:nvSpPr>
          <p:cNvPr id="2" name="Title 1"/>
          <p:cNvSpPr>
            <a:spLocks noGrp="1"/>
          </p:cNvSpPr>
          <p:nvPr>
            <p:ph type="title"/>
          </p:nvPr>
        </p:nvSpPr>
        <p:spPr>
          <a:xfrm>
            <a:off x="1441200" y="186880"/>
            <a:ext cx="8606384" cy="1248050"/>
          </a:xfrm>
        </p:spPr>
        <p:txBody>
          <a:bodyPr>
            <a:normAutofit/>
          </a:bodyPr>
          <a:lstStyle/>
          <a:p>
            <a:r>
              <a:rPr lang="en-US" altLang="en-US" sz="3200" dirty="0">
                <a:latin typeface="+mn-lt"/>
              </a:rPr>
              <a:t>Thinking Humanly: Cognitive Modeling Approach</a:t>
            </a:r>
            <a:endParaRPr lang="en-US" sz="3200" dirty="0">
              <a:solidFill>
                <a:srgbClr val="FF0000"/>
              </a:solidFill>
              <a:latin typeface="+mn-lt"/>
            </a:endParaRPr>
          </a:p>
        </p:txBody>
      </p:sp>
      <p:sp>
        <p:nvSpPr>
          <p:cNvPr id="3" name="Content Placeholder 2"/>
          <p:cNvSpPr>
            <a:spLocks noGrp="1"/>
          </p:cNvSpPr>
          <p:nvPr>
            <p:ph idx="1"/>
          </p:nvPr>
        </p:nvSpPr>
        <p:spPr>
          <a:xfrm>
            <a:off x="1441200" y="1434930"/>
            <a:ext cx="9479350" cy="4782989"/>
          </a:xfrm>
        </p:spPr>
        <p:txBody>
          <a:bodyPr>
            <a:noAutofit/>
          </a:bodyPr>
          <a:lstStyle/>
          <a:p>
            <a:pPr marL="463550" indent="-463550"/>
            <a:r>
              <a:rPr lang="en-US" sz="2400" dirty="0">
                <a:latin typeface="Times New Roman" panose="02020603050405020304" pitchFamily="18" charset="0"/>
                <a:cs typeface="Times New Roman" panose="02020603050405020304" pitchFamily="18" charset="0"/>
              </a:rPr>
              <a:t>Requires </a:t>
            </a:r>
            <a:r>
              <a:rPr lang="en-US" altLang="en-US" sz="2400" dirty="0">
                <a:solidFill>
                  <a:srgbClr val="0000FF"/>
                </a:solidFill>
                <a:latin typeface="Times New Roman" panose="02020603050405020304" pitchFamily="18" charset="0"/>
                <a:cs typeface="Times New Roman" panose="02020603050405020304" pitchFamily="18" charset="0"/>
              </a:rPr>
              <a:t>scientific theories of internal activities of the brain</a:t>
            </a:r>
          </a:p>
          <a:p>
            <a:pPr marL="920750" lvl="1" indent="-463550"/>
            <a:r>
              <a:rPr lang="en-US" dirty="0">
                <a:latin typeface="Times New Roman" panose="02020603050405020304" pitchFamily="18" charset="0"/>
                <a:cs typeface="Times New Roman" panose="02020603050405020304" pitchFamily="18" charset="0"/>
              </a:rPr>
              <a:t>knowledge of </a:t>
            </a:r>
            <a:r>
              <a:rPr lang="en-US" i="1" dirty="0">
                <a:solidFill>
                  <a:srgbClr val="0000FF"/>
                </a:solidFill>
                <a:latin typeface="Times New Roman" panose="02020603050405020304" pitchFamily="18" charset="0"/>
                <a:cs typeface="Times New Roman" panose="02020603050405020304" pitchFamily="18" charset="0"/>
              </a:rPr>
              <a:t>brain function</a:t>
            </a:r>
          </a:p>
          <a:p>
            <a:pPr marL="920750" lvl="1" indent="-463550"/>
            <a:r>
              <a:rPr lang="en-US" dirty="0">
                <a:latin typeface="Times New Roman" panose="02020603050405020304" pitchFamily="18" charset="0"/>
                <a:cs typeface="Times New Roman" panose="02020603050405020304" pitchFamily="18" charset="0"/>
              </a:rPr>
              <a:t>What level of </a:t>
            </a:r>
            <a:r>
              <a:rPr lang="en-US" i="1" dirty="0">
                <a:solidFill>
                  <a:srgbClr val="0000FF"/>
                </a:solidFill>
                <a:latin typeface="Times New Roman" panose="02020603050405020304" pitchFamily="18" charset="0"/>
                <a:cs typeface="Times New Roman" panose="02020603050405020304" pitchFamily="18" charset="0"/>
              </a:rPr>
              <a:t>abstraction</a:t>
            </a:r>
            <a:r>
              <a:rPr lang="en-US" dirty="0">
                <a:solidFill>
                  <a:srgbClr val="0000FF"/>
                </a:solidFill>
                <a:latin typeface="Times New Roman" panose="02020603050405020304" pitchFamily="18" charset="0"/>
                <a:cs typeface="Times New Roman" panose="02020603050405020304" pitchFamily="18" charset="0"/>
              </a:rPr>
              <a:t>? “Knowledge</a:t>
            </a:r>
            <a:r>
              <a:rPr lang="en-US" dirty="0">
                <a:latin typeface="Times New Roman" panose="02020603050405020304" pitchFamily="18" charset="0"/>
                <a:cs typeface="Times New Roman" panose="02020603050405020304" pitchFamily="18" charset="0"/>
              </a:rPr>
              <a:t>” or “circuits”?</a:t>
            </a:r>
          </a:p>
          <a:p>
            <a:pPr marL="914400" lvl="1" indent="-457200">
              <a:lnSpc>
                <a:spcPct val="80000"/>
              </a:lnSpc>
              <a:spcBef>
                <a:spcPts val="1200"/>
              </a:spcBef>
            </a:pPr>
            <a:r>
              <a:rPr lang="en-US" dirty="0">
                <a:latin typeface="Times New Roman" panose="02020603050405020304" pitchFamily="18" charset="0"/>
                <a:cs typeface="Times New Roman" panose="02020603050405020304" pitchFamily="18" charset="0"/>
              </a:rPr>
              <a:t>How can we validate this (</a:t>
            </a:r>
            <a:r>
              <a:rPr lang="en-US" dirty="0">
                <a:solidFill>
                  <a:srgbClr val="0000FF"/>
                </a:solidFill>
                <a:latin typeface="Times New Roman" panose="02020603050405020304" pitchFamily="18" charset="0"/>
                <a:cs typeface="Times New Roman" panose="02020603050405020304" pitchFamily="18" charset="0"/>
              </a:rPr>
              <a:t>how to </a:t>
            </a:r>
            <a:r>
              <a:rPr lang="en-US" i="1" dirty="0">
                <a:solidFill>
                  <a:srgbClr val="0000FF"/>
                </a:solidFill>
                <a:latin typeface="Times New Roman" panose="02020603050405020304" pitchFamily="18" charset="0"/>
                <a:cs typeface="Times New Roman" panose="02020603050405020304" pitchFamily="18" charset="0"/>
              </a:rPr>
              <a:t>validate</a:t>
            </a:r>
            <a:r>
              <a:rPr lang="en-US" dirty="0">
                <a:latin typeface="Times New Roman" panose="02020603050405020304" pitchFamily="18" charset="0"/>
                <a:cs typeface="Times New Roman" panose="02020603050405020304" pitchFamily="18" charset="0"/>
              </a:rPr>
              <a:t>)? </a:t>
            </a:r>
          </a:p>
          <a:p>
            <a:pPr marL="1371600" lvl="2" indent="-457200">
              <a:lnSpc>
                <a:spcPct val="80000"/>
              </a:lnSpc>
              <a:spcBef>
                <a:spcPts val="1200"/>
              </a:spcBef>
            </a:pPr>
            <a:r>
              <a:rPr lang="en-US" altLang="en-US" sz="2400" dirty="0">
                <a:latin typeface="Times New Roman" panose="02020603050405020304" pitchFamily="18" charset="0"/>
                <a:cs typeface="Times New Roman" panose="02020603050405020304" pitchFamily="18" charset="0"/>
              </a:rPr>
              <a:t>It requires </a:t>
            </a:r>
          </a:p>
          <a:p>
            <a:pPr marL="1371600" lvl="3" indent="-457200">
              <a:lnSpc>
                <a:spcPct val="80000"/>
              </a:lnSpc>
              <a:spcBef>
                <a:spcPts val="1200"/>
              </a:spcBef>
              <a:buNone/>
            </a:pPr>
            <a:r>
              <a:rPr lang="en-US" altLang="en-US" sz="2400" dirty="0">
                <a:latin typeface="Times New Roman" panose="02020603050405020304" pitchFamily="18" charset="0"/>
                <a:cs typeface="Times New Roman" panose="02020603050405020304" pitchFamily="18" charset="0"/>
              </a:rPr>
              <a:t>      1)    predicting and testing behavior of human subjects             </a:t>
            </a:r>
          </a:p>
          <a:p>
            <a:pPr marL="1371600" lvl="3" indent="-457200">
              <a:lnSpc>
                <a:spcPct val="80000"/>
              </a:lnSpc>
              <a:spcBef>
                <a:spcPts val="1200"/>
              </a:spcBef>
              <a:buNone/>
            </a:pPr>
            <a:r>
              <a:rPr lang="en-US" altLang="en-US" sz="2400" dirty="0">
                <a:latin typeface="Times New Roman" panose="02020603050405020304" pitchFamily="18" charset="0"/>
                <a:cs typeface="Times New Roman" panose="02020603050405020304" pitchFamily="18" charset="0"/>
              </a:rPr>
              <a:t>             (top-down, Cognitive Science), or</a:t>
            </a:r>
          </a:p>
          <a:p>
            <a:pPr marL="1371600" lvl="3" indent="-457200">
              <a:lnSpc>
                <a:spcPct val="80000"/>
              </a:lnSpc>
              <a:spcBef>
                <a:spcPts val="1200"/>
              </a:spcBef>
              <a:buNone/>
            </a:pPr>
            <a:r>
              <a:rPr lang="en-US" altLang="en-US" sz="2400" dirty="0">
                <a:latin typeface="Times New Roman" panose="02020603050405020304" pitchFamily="18" charset="0"/>
                <a:cs typeface="Times New Roman" panose="02020603050405020304" pitchFamily="18" charset="0"/>
              </a:rPr>
              <a:t>      2)    direct identification from neurological data               </a:t>
            </a:r>
          </a:p>
          <a:p>
            <a:pPr marL="1371600" lvl="3" indent="-457200">
              <a:lnSpc>
                <a:spcPct val="80000"/>
              </a:lnSpc>
              <a:spcBef>
                <a:spcPts val="1200"/>
              </a:spcBef>
              <a:buNone/>
            </a:pPr>
            <a:r>
              <a:rPr lang="en-US" altLang="en-US" sz="2400" dirty="0">
                <a:latin typeface="Times New Roman" panose="02020603050405020304" pitchFamily="18" charset="0"/>
                <a:cs typeface="Times New Roman" panose="02020603050405020304" pitchFamily="18" charset="0"/>
              </a:rPr>
              <a:t>             (bottom-up, Cognitive Neuroscience)</a:t>
            </a:r>
            <a:endParaRPr lang="en-US" sz="2400" dirty="0">
              <a:latin typeface="Times New Roman" panose="02020603050405020304" pitchFamily="18" charset="0"/>
              <a:cs typeface="Times New Roman" panose="02020603050405020304" pitchFamily="18" charset="0"/>
            </a:endParaRPr>
          </a:p>
          <a:p>
            <a:pPr marL="1371600" lvl="2" indent="-457200">
              <a:lnSpc>
                <a:spcPct val="80000"/>
              </a:lnSpc>
              <a:spcBef>
                <a:spcPts val="1200"/>
              </a:spcBef>
            </a:pPr>
            <a:r>
              <a:rPr lang="en-US" altLang="en-US" sz="2400" dirty="0">
                <a:latin typeface="Times New Roman" panose="02020603050405020304" pitchFamily="18" charset="0"/>
                <a:cs typeface="Times New Roman" panose="02020603050405020304" pitchFamily="18" charset="0"/>
              </a:rPr>
              <a:t>Both approaches (roughly, Cognitive Science and Cognitive Neuroscience) are now distinct from AI</a:t>
            </a:r>
          </a:p>
        </p:txBody>
      </p:sp>
    </p:spTree>
    <p:extLst>
      <p:ext uri="{BB962C8B-B14F-4D97-AF65-F5344CB8AC3E}">
        <p14:creationId xmlns:p14="http://schemas.microsoft.com/office/powerpoint/2010/main" val="3744821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27289" y="3194756"/>
            <a:ext cx="9980345" cy="2269066"/>
          </a:xfrm>
          <a:prstGeom prst="rect">
            <a:avLst/>
          </a:prstGeom>
          <a:solidFill>
            <a:srgbClr val="FFFF00"/>
          </a:solidFill>
        </p:spPr>
        <p:txBody>
          <a:bodyPr wrap="square" rtlCol="0">
            <a:spAutoFit/>
          </a:bodyPr>
          <a:lstStyle/>
          <a:p>
            <a:endParaRPr lang="en-US" dirty="0"/>
          </a:p>
        </p:txBody>
      </p:sp>
      <p:sp>
        <p:nvSpPr>
          <p:cNvPr id="9218" name="Rectangle 2">
            <a:extLst>
              <a:ext uri="{FF2B5EF4-FFF2-40B4-BE49-F238E27FC236}">
                <a16:creationId xmlns:a16="http://schemas.microsoft.com/office/drawing/2014/main" id="{DABE04F0-A392-4B29-B538-D9EDD1F245B3}"/>
              </a:ext>
            </a:extLst>
          </p:cNvPr>
          <p:cNvSpPr>
            <a:spLocks noGrp="1" noChangeArrowheads="1"/>
          </p:cNvSpPr>
          <p:nvPr>
            <p:ph type="title"/>
          </p:nvPr>
        </p:nvSpPr>
        <p:spPr>
          <a:xfrm>
            <a:off x="1251278" y="375176"/>
            <a:ext cx="9689443" cy="1023422"/>
          </a:xfrm>
        </p:spPr>
        <p:txBody>
          <a:bodyPr>
            <a:normAutofit/>
          </a:bodyPr>
          <a:lstStyle/>
          <a:p>
            <a:r>
              <a:rPr lang="en-US" altLang="en-US" sz="3200" dirty="0">
                <a:latin typeface="+mn-lt"/>
              </a:rPr>
              <a:t>Thinking Humanly: Cognitive Modeling Approach</a:t>
            </a:r>
          </a:p>
        </p:txBody>
      </p:sp>
      <p:sp>
        <p:nvSpPr>
          <p:cNvPr id="9219" name="Rectangle 3">
            <a:extLst>
              <a:ext uri="{FF2B5EF4-FFF2-40B4-BE49-F238E27FC236}">
                <a16:creationId xmlns:a16="http://schemas.microsoft.com/office/drawing/2014/main" id="{34B6D9C3-AE5B-460D-BC87-03623AFE61A8}"/>
              </a:ext>
            </a:extLst>
          </p:cNvPr>
          <p:cNvSpPr>
            <a:spLocks noGrp="1" noChangeArrowheads="1"/>
          </p:cNvSpPr>
          <p:nvPr>
            <p:ph type="body" idx="1"/>
          </p:nvPr>
        </p:nvSpPr>
        <p:spPr>
          <a:xfrm>
            <a:off x="1229214" y="1875610"/>
            <a:ext cx="8953011" cy="3363902"/>
          </a:xfrm>
        </p:spPr>
        <p:txBody>
          <a:bodyPr>
            <a:noAutofit/>
          </a:bodyPr>
          <a:lstStyle/>
          <a:p>
            <a:pPr marL="463550" indent="-463550">
              <a:lnSpc>
                <a:spcPct val="80000"/>
              </a:lnSpc>
            </a:pPr>
            <a:r>
              <a:rPr lang="en-US" altLang="en-US" sz="2400" dirty="0">
                <a:latin typeface="Times New Roman" panose="02020603050405020304" pitchFamily="18" charset="0"/>
                <a:cs typeface="Times New Roman" panose="02020603050405020304" pitchFamily="18" charset="0"/>
              </a:rPr>
              <a:t>“Cognitive revolution“ in 1960s: 	</a:t>
            </a:r>
          </a:p>
          <a:p>
            <a:pPr marL="920750" lvl="1" indent="-463550">
              <a:lnSpc>
                <a:spcPct val="80000"/>
              </a:lnSpc>
            </a:pPr>
            <a:r>
              <a:rPr lang="en-US" altLang="en-US" i="1" dirty="0">
                <a:solidFill>
                  <a:srgbClr val="0000FF"/>
                </a:solidFill>
                <a:latin typeface="Times New Roman" panose="02020603050405020304" pitchFamily="18" charset="0"/>
                <a:cs typeface="Times New Roman" panose="02020603050405020304" pitchFamily="18" charset="0"/>
              </a:rPr>
              <a:t>information-processing</a:t>
            </a:r>
            <a:r>
              <a:rPr lang="en-US" altLang="en-US" i="1" dirty="0">
                <a:latin typeface="Times New Roman" panose="02020603050405020304" pitchFamily="18" charset="0"/>
                <a:cs typeface="Times New Roman" panose="02020603050405020304" pitchFamily="18" charset="0"/>
              </a:rPr>
              <a:t> psychology </a:t>
            </a:r>
            <a:r>
              <a:rPr lang="en-US" dirty="0">
                <a:latin typeface="Times New Roman" panose="02020603050405020304" pitchFamily="18" charset="0"/>
                <a:cs typeface="Times New Roman" panose="02020603050405020304" pitchFamily="18" charset="0"/>
              </a:rPr>
              <a:t>replaced prevailing orthodoxy of behaviorism</a:t>
            </a:r>
            <a:r>
              <a:rPr lang="en-US" altLang="en-US" dirty="0">
                <a:latin typeface="Times New Roman" panose="02020603050405020304" pitchFamily="18" charset="0"/>
                <a:cs typeface="Times New Roman" panose="02020603050405020304" pitchFamily="18" charset="0"/>
              </a:rPr>
              <a:t> </a:t>
            </a:r>
          </a:p>
          <a:p>
            <a:pPr marL="920750" lvl="1" indent="-463550">
              <a:lnSpc>
                <a:spcPct val="80000"/>
              </a:lnSpc>
            </a:pPr>
            <a:endParaRPr lang="en-US" altLang="en-US" dirty="0">
              <a:latin typeface="Times New Roman" panose="02020603050405020304" pitchFamily="18" charset="0"/>
              <a:cs typeface="Times New Roman" panose="02020603050405020304" pitchFamily="18" charset="0"/>
            </a:endParaRPr>
          </a:p>
          <a:p>
            <a:pPr marL="463550" indent="-463550"/>
            <a:r>
              <a:rPr lang="en-US" sz="2400" dirty="0">
                <a:solidFill>
                  <a:srgbClr val="0000FF"/>
                </a:solidFill>
                <a:latin typeface="Times New Roman" panose="02020603050405020304" pitchFamily="18" charset="0"/>
                <a:cs typeface="Times New Roman" panose="02020603050405020304" pitchFamily="18" charset="0"/>
              </a:rPr>
              <a:t>The focus of Cognitive Science is</a:t>
            </a:r>
          </a:p>
          <a:p>
            <a:pPr marL="920750" lvl="1" indent="-463550"/>
            <a:r>
              <a:rPr lang="en-US" dirty="0">
                <a:solidFill>
                  <a:srgbClr val="0000FF"/>
                </a:solidFill>
                <a:latin typeface="Times New Roman" panose="02020603050405020304" pitchFamily="18" charset="0"/>
                <a:cs typeface="Times New Roman" panose="02020603050405020304" pitchFamily="18" charset="0"/>
              </a:rPr>
              <a:t>bringing together </a:t>
            </a:r>
          </a:p>
          <a:p>
            <a:pPr marL="1377950" lvl="2" indent="-463550"/>
            <a:r>
              <a:rPr lang="en-US" sz="2400" i="1" dirty="0">
                <a:solidFill>
                  <a:srgbClr val="0000FF"/>
                </a:solidFill>
                <a:latin typeface="Times New Roman" panose="02020603050405020304" pitchFamily="18" charset="0"/>
                <a:cs typeface="Times New Roman" panose="02020603050405020304" pitchFamily="18" charset="0"/>
              </a:rPr>
              <a:t>computer models </a:t>
            </a:r>
            <a:r>
              <a:rPr lang="en-US" sz="2400" dirty="0">
                <a:solidFill>
                  <a:srgbClr val="0000FF"/>
                </a:solidFill>
                <a:latin typeface="Times New Roman" panose="02020603050405020304" pitchFamily="18" charset="0"/>
                <a:cs typeface="Times New Roman" panose="02020603050405020304" pitchFamily="18" charset="0"/>
              </a:rPr>
              <a:t>from AI and </a:t>
            </a:r>
          </a:p>
          <a:p>
            <a:pPr marL="1377950" lvl="2" indent="-463550"/>
            <a:r>
              <a:rPr lang="en-US" sz="2400" i="1" dirty="0">
                <a:solidFill>
                  <a:srgbClr val="0000FF"/>
                </a:solidFill>
                <a:latin typeface="Times New Roman" panose="02020603050405020304" pitchFamily="18" charset="0"/>
                <a:cs typeface="Times New Roman" panose="02020603050405020304" pitchFamily="18" charset="0"/>
              </a:rPr>
              <a:t>experimental techniques </a:t>
            </a:r>
            <a:r>
              <a:rPr lang="en-US" sz="2400" dirty="0">
                <a:solidFill>
                  <a:srgbClr val="0000FF"/>
                </a:solidFill>
                <a:latin typeface="Times New Roman" panose="02020603050405020304" pitchFamily="18" charset="0"/>
                <a:cs typeface="Times New Roman" panose="02020603050405020304" pitchFamily="18" charset="0"/>
              </a:rPr>
              <a:t>from psychology </a:t>
            </a:r>
          </a:p>
          <a:p>
            <a:pPr marL="914400" lvl="2" indent="0">
              <a:buNone/>
            </a:pPr>
            <a:r>
              <a:rPr lang="en-US" sz="2400" dirty="0">
                <a:solidFill>
                  <a:srgbClr val="0000FF"/>
                </a:solidFill>
                <a:latin typeface="Times New Roman" panose="02020603050405020304" pitchFamily="18" charset="0"/>
                <a:cs typeface="Times New Roman" panose="02020603050405020304" pitchFamily="18" charset="0"/>
              </a:rPr>
              <a:t>to construct precise and testable theories of the </a:t>
            </a:r>
            <a:r>
              <a:rPr lang="en-US" sz="2400" i="1" dirty="0">
                <a:latin typeface="Times New Roman" panose="02020603050405020304" pitchFamily="18" charset="0"/>
                <a:cs typeface="Times New Roman" panose="02020603050405020304" pitchFamily="18" charset="0"/>
              </a:rPr>
              <a:t>human mind</a:t>
            </a:r>
          </a:p>
          <a:p>
            <a:pPr marL="457200" lvl="1" indent="0">
              <a:buNone/>
            </a:pPr>
            <a:r>
              <a:rPr lang="en-US" dirty="0">
                <a:solidFill>
                  <a:srgbClr val="0000FF"/>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02597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2781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8299" y="2027927"/>
            <a:ext cx="10123833" cy="3074651"/>
          </a:xfrm>
          <a:prstGeom prst="rect">
            <a:avLst/>
          </a:prstGeom>
          <a:solidFill>
            <a:srgbClr val="FFFF00"/>
          </a:solidFill>
        </p:spPr>
        <p:txBody>
          <a:bodyPr wrap="square" rtlCol="0">
            <a:spAutoFit/>
          </a:bodyPr>
          <a:lstStyle/>
          <a:p>
            <a:endParaRPr lang="en-US" dirty="0"/>
          </a:p>
        </p:txBody>
      </p:sp>
      <p:sp>
        <p:nvSpPr>
          <p:cNvPr id="2" name="Title 1"/>
          <p:cNvSpPr>
            <a:spLocks noGrp="1"/>
          </p:cNvSpPr>
          <p:nvPr>
            <p:ph type="title"/>
          </p:nvPr>
        </p:nvSpPr>
        <p:spPr>
          <a:xfrm>
            <a:off x="1151706" y="234408"/>
            <a:ext cx="9403080" cy="978805"/>
          </a:xfrm>
        </p:spPr>
        <p:txBody>
          <a:bodyPr>
            <a:normAutofit/>
          </a:bodyPr>
          <a:lstStyle/>
          <a:p>
            <a:r>
              <a:rPr lang="en-US" altLang="en-US" sz="3200" dirty="0">
                <a:latin typeface="+mn-lt"/>
              </a:rPr>
              <a:t>Thinking Rationally: The “Laws of Thought” Approach</a:t>
            </a:r>
            <a:endParaRPr lang="en-US" sz="3200" dirty="0">
              <a:solidFill>
                <a:srgbClr val="FF0000"/>
              </a:solidFill>
              <a:latin typeface="+mn-lt"/>
            </a:endParaRPr>
          </a:p>
        </p:txBody>
      </p:sp>
      <p:sp>
        <p:nvSpPr>
          <p:cNvPr id="3" name="Content Placeholder 2"/>
          <p:cNvSpPr>
            <a:spLocks noGrp="1"/>
          </p:cNvSpPr>
          <p:nvPr>
            <p:ph idx="1"/>
          </p:nvPr>
        </p:nvSpPr>
        <p:spPr>
          <a:xfrm>
            <a:off x="1426025" y="1299823"/>
            <a:ext cx="8854443" cy="5234327"/>
          </a:xfrm>
        </p:spPr>
        <p:txBody>
          <a:bodyPr>
            <a:noAutofit/>
          </a:bodyPr>
          <a:lstStyle/>
          <a:p>
            <a:pPr marL="463550" indent="-463550">
              <a:spcAft>
                <a:spcPts val="1000"/>
              </a:spcAft>
            </a:pPr>
            <a:r>
              <a:rPr lang="en-US" sz="2400" dirty="0">
                <a:latin typeface="Times New Roman" panose="02020603050405020304" pitchFamily="18" charset="0"/>
                <a:cs typeface="Times New Roman" panose="02020603050405020304" pitchFamily="18" charset="0"/>
              </a:rPr>
              <a:t>Aristotle attempted to </a:t>
            </a:r>
            <a:r>
              <a:rPr lang="en-US" sz="2400" i="1" dirty="0">
                <a:latin typeface="Times New Roman" panose="02020603050405020304" pitchFamily="18" charset="0"/>
                <a:cs typeface="Times New Roman" panose="02020603050405020304" pitchFamily="18" charset="0"/>
              </a:rPr>
              <a:t>codify “right thinking,</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irrefutable reasoning processes.</a:t>
            </a:r>
          </a:p>
          <a:p>
            <a:pPr marL="914400" lvl="1" indent="-457200">
              <a:spcAft>
                <a:spcPts val="1000"/>
              </a:spcAft>
            </a:pPr>
            <a:r>
              <a:rPr lang="en-US" dirty="0">
                <a:latin typeface="Times New Roman" panose="02020603050405020304" pitchFamily="18" charset="0"/>
                <a:cs typeface="Times New Roman" panose="02020603050405020304" pitchFamily="18" charset="0"/>
              </a:rPr>
              <a:t>His </a:t>
            </a:r>
            <a:r>
              <a:rPr lang="en-US" b="1" i="1" dirty="0">
                <a:latin typeface="Times New Roman" panose="02020603050405020304" pitchFamily="18" charset="0"/>
                <a:cs typeface="Times New Roman" panose="02020603050405020304" pitchFamily="18" charset="0"/>
              </a:rPr>
              <a:t>syllogisms </a:t>
            </a:r>
            <a:r>
              <a:rPr lang="en-US" dirty="0">
                <a:latin typeface="Times New Roman" panose="02020603050405020304" pitchFamily="18" charset="0"/>
                <a:cs typeface="Times New Roman" panose="02020603050405020304" pitchFamily="18" charset="0"/>
              </a:rPr>
              <a:t>(deductive reasoning) </a:t>
            </a:r>
            <a:r>
              <a:rPr lang="en-US" dirty="0">
                <a:solidFill>
                  <a:srgbClr val="0000FF"/>
                </a:solidFill>
                <a:latin typeface="Times New Roman" panose="02020603050405020304" pitchFamily="18" charset="0"/>
                <a:cs typeface="Times New Roman" panose="02020603050405020304" pitchFamily="18" charset="0"/>
              </a:rPr>
              <a:t>provided patterns for argument structures:</a:t>
            </a:r>
            <a:r>
              <a:rPr lang="en-US" dirty="0">
                <a:latin typeface="Times New Roman" panose="02020603050405020304" pitchFamily="18" charset="0"/>
                <a:cs typeface="Times New Roman" panose="02020603050405020304" pitchFamily="18" charset="0"/>
              </a:rPr>
              <a:t> </a:t>
            </a:r>
          </a:p>
          <a:p>
            <a:pPr marL="1371600" lvl="2" indent="-457200">
              <a:spcAft>
                <a:spcPts val="1000"/>
              </a:spcAft>
            </a:pPr>
            <a:r>
              <a:rPr lang="en-US" sz="2400" dirty="0">
                <a:solidFill>
                  <a:srgbClr val="0000FF"/>
                </a:solidFill>
                <a:latin typeface="Times New Roman" panose="02020603050405020304" pitchFamily="18" charset="0"/>
                <a:cs typeface="Times New Roman" panose="02020603050405020304" pitchFamily="18" charset="0"/>
              </a:rPr>
              <a:t>always yield </a:t>
            </a:r>
            <a:r>
              <a:rPr lang="en-US" sz="2400" i="1" dirty="0">
                <a:solidFill>
                  <a:srgbClr val="0000FF"/>
                </a:solidFill>
                <a:latin typeface="Times New Roman" panose="02020603050405020304" pitchFamily="18" charset="0"/>
                <a:cs typeface="Times New Roman" panose="02020603050405020304" pitchFamily="18" charset="0"/>
              </a:rPr>
              <a:t>correct conclusions for given correct premises.</a:t>
            </a:r>
          </a:p>
          <a:p>
            <a:pPr marL="1371600" lvl="2" indent="-457200"/>
            <a:r>
              <a:rPr lang="en-US" sz="2400" dirty="0">
                <a:latin typeface="Times New Roman" panose="02020603050405020304" pitchFamily="18" charset="0"/>
                <a:cs typeface="Times New Roman" panose="02020603050405020304" pitchFamily="18" charset="0"/>
              </a:rPr>
              <a:t>“Socrates is a human (minor premise); </a:t>
            </a:r>
          </a:p>
          <a:p>
            <a:pPr marL="914400" lvl="2" indent="0">
              <a:buNone/>
            </a:pPr>
            <a:r>
              <a:rPr lang="en-US" sz="2400" dirty="0">
                <a:latin typeface="Times New Roman" panose="02020603050405020304" pitchFamily="18" charset="0"/>
                <a:cs typeface="Times New Roman" panose="02020603050405020304" pitchFamily="18" charset="0"/>
              </a:rPr>
              <a:t>       all humans are mortal (major premise); </a:t>
            </a:r>
          </a:p>
          <a:p>
            <a:pPr marL="914400" lvl="2" indent="0">
              <a:spcAft>
                <a:spcPts val="600"/>
              </a:spcAft>
              <a:buNone/>
            </a:pPr>
            <a:r>
              <a:rPr lang="en-US" sz="2400" dirty="0">
                <a:latin typeface="Times New Roman" panose="02020603050405020304" pitchFamily="18" charset="0"/>
                <a:cs typeface="Times New Roman" panose="02020603050405020304" pitchFamily="18" charset="0"/>
              </a:rPr>
              <a:t>       therefore, Socrates is mortal (conclusion).”</a:t>
            </a:r>
          </a:p>
          <a:p>
            <a:pPr marL="914400" lvl="1" indent="-457200">
              <a:spcBef>
                <a:spcPts val="1200"/>
              </a:spcBef>
              <a:spcAft>
                <a:spcPts val="1000"/>
              </a:spcAft>
            </a:pPr>
            <a:r>
              <a:rPr lang="en-US" dirty="0">
                <a:latin typeface="Times New Roman" panose="02020603050405020304" pitchFamily="18" charset="0"/>
                <a:cs typeface="Times New Roman" panose="02020603050405020304" pitchFamily="18" charset="0"/>
              </a:rPr>
              <a:t>The laws of thought were supposed to </a:t>
            </a:r>
            <a:r>
              <a:rPr lang="en-US" dirty="0">
                <a:solidFill>
                  <a:srgbClr val="0000FF"/>
                </a:solidFill>
                <a:latin typeface="Times New Roman" panose="02020603050405020304" pitchFamily="18" charset="0"/>
                <a:cs typeface="Times New Roman" panose="02020603050405020304" pitchFamily="18" charset="0"/>
              </a:rPr>
              <a:t>govern the operation of the mind;</a:t>
            </a:r>
            <a:r>
              <a:rPr lang="en-US" dirty="0">
                <a:latin typeface="Times New Roman" panose="02020603050405020304" pitchFamily="18" charset="0"/>
                <a:cs typeface="Times New Roman" panose="02020603050405020304" pitchFamily="18" charset="0"/>
              </a:rPr>
              <a:t> </a:t>
            </a:r>
          </a:p>
          <a:p>
            <a:pPr marL="463550" indent="-463550">
              <a:spcAft>
                <a:spcPts val="1000"/>
              </a:spcAft>
            </a:pPr>
            <a:r>
              <a:rPr lang="en-US" sz="2400" dirty="0">
                <a:latin typeface="Times New Roman" panose="02020603050405020304" pitchFamily="18" charset="0"/>
                <a:cs typeface="Times New Roman" panose="02020603050405020304" pitchFamily="18" charset="0"/>
              </a:rPr>
              <a:t>What are correct arguments or thought processes?</a:t>
            </a:r>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31296">
            <a:off x="350057" y="1365532"/>
            <a:ext cx="628351" cy="44498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91BEE7C0-C14B-40C3-8427-8B3EF54B173E}"/>
              </a:ext>
            </a:extLst>
          </p:cNvPr>
          <p:cNvSpPr/>
          <p:nvPr/>
        </p:nvSpPr>
        <p:spPr>
          <a:xfrm>
            <a:off x="7635318" y="1679707"/>
            <a:ext cx="2224262" cy="261610"/>
          </a:xfrm>
          <a:prstGeom prst="rect">
            <a:avLst/>
          </a:prstGeom>
        </p:spPr>
        <p:txBody>
          <a:bodyPr wrap="square">
            <a:spAutoFit/>
          </a:bodyPr>
          <a:lstStyle/>
          <a:p>
            <a:r>
              <a:rPr lang="en-US" sz="1100" dirty="0">
                <a:solidFill>
                  <a:srgbClr val="404040"/>
                </a:solidFill>
                <a:latin typeface="Arial" panose="020B0604020202020204" pitchFamily="34" charset="0"/>
              </a:rPr>
              <a:t>Impossible to refute or disprove</a:t>
            </a:r>
            <a:endParaRPr lang="en-US" sz="1100" dirty="0"/>
          </a:p>
        </p:txBody>
      </p:sp>
    </p:spTree>
    <p:extLst>
      <p:ext uri="{BB962C8B-B14F-4D97-AF65-F5344CB8AC3E}">
        <p14:creationId xmlns:p14="http://schemas.microsoft.com/office/powerpoint/2010/main" val="1989436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0533" y="1274234"/>
            <a:ext cx="10336603" cy="881944"/>
          </a:xfrm>
          <a:prstGeom prst="rect">
            <a:avLst/>
          </a:prstGeom>
          <a:solidFill>
            <a:srgbClr val="FFFF00"/>
          </a:solidFill>
        </p:spPr>
        <p:txBody>
          <a:bodyPr wrap="square" rtlCol="0">
            <a:spAutoFit/>
          </a:bodyPr>
          <a:lstStyle/>
          <a:p>
            <a:endParaRPr lang="en-US" dirty="0"/>
          </a:p>
        </p:txBody>
      </p:sp>
      <p:sp>
        <p:nvSpPr>
          <p:cNvPr id="10242" name="Rectangle 2">
            <a:extLst>
              <a:ext uri="{FF2B5EF4-FFF2-40B4-BE49-F238E27FC236}">
                <a16:creationId xmlns:a16="http://schemas.microsoft.com/office/drawing/2014/main" id="{4855A743-3584-406C-9156-D54B242EB786}"/>
              </a:ext>
            </a:extLst>
          </p:cNvPr>
          <p:cNvSpPr>
            <a:spLocks noGrp="1" noChangeArrowheads="1"/>
          </p:cNvSpPr>
          <p:nvPr>
            <p:ph type="title"/>
          </p:nvPr>
        </p:nvSpPr>
        <p:spPr>
          <a:xfrm>
            <a:off x="1343297" y="243207"/>
            <a:ext cx="9359538" cy="1035972"/>
          </a:xfrm>
        </p:spPr>
        <p:txBody>
          <a:bodyPr>
            <a:normAutofit/>
          </a:bodyPr>
          <a:lstStyle/>
          <a:p>
            <a:r>
              <a:rPr lang="en-US" altLang="en-US" sz="3200" dirty="0">
                <a:latin typeface="+mn-lt"/>
              </a:rPr>
              <a:t>Thinking Rationally: The “Laws of Thought“ Approach</a:t>
            </a:r>
          </a:p>
        </p:txBody>
      </p:sp>
      <p:sp>
        <p:nvSpPr>
          <p:cNvPr id="6" name="TextBox 5"/>
          <p:cNvSpPr txBox="1"/>
          <p:nvPr/>
        </p:nvSpPr>
        <p:spPr>
          <a:xfrm>
            <a:off x="1236791" y="2752350"/>
            <a:ext cx="10336603" cy="881944"/>
          </a:xfrm>
          <a:prstGeom prst="rect">
            <a:avLst/>
          </a:prstGeom>
          <a:solidFill>
            <a:srgbClr val="FFFF00"/>
          </a:solidFill>
        </p:spPr>
        <p:txBody>
          <a:bodyPr wrap="square" rtlCol="0">
            <a:spAutoFit/>
          </a:bodyPr>
          <a:lstStyle/>
          <a:p>
            <a:endParaRPr lang="en-US" dirty="0"/>
          </a:p>
        </p:txBody>
      </p:sp>
      <p:sp>
        <p:nvSpPr>
          <p:cNvPr id="10243" name="Rectangle 3">
            <a:extLst>
              <a:ext uri="{FF2B5EF4-FFF2-40B4-BE49-F238E27FC236}">
                <a16:creationId xmlns:a16="http://schemas.microsoft.com/office/drawing/2014/main" id="{BCD4D198-7385-4406-B9E8-8B7BD5BDB91B}"/>
              </a:ext>
            </a:extLst>
          </p:cNvPr>
          <p:cNvSpPr>
            <a:spLocks noGrp="1" noChangeArrowheads="1"/>
          </p:cNvSpPr>
          <p:nvPr>
            <p:ph type="body" idx="1"/>
          </p:nvPr>
        </p:nvSpPr>
        <p:spPr>
          <a:xfrm>
            <a:off x="1597030" y="1635632"/>
            <a:ext cx="8661668" cy="3815336"/>
          </a:xfrm>
        </p:spPr>
        <p:txBody>
          <a:bodyPr>
            <a:noAutofit/>
          </a:bodyPr>
          <a:lstStyle/>
          <a:p>
            <a:pPr marL="461963" indent="-461963">
              <a:spcAft>
                <a:spcPts val="1200"/>
              </a:spcAft>
            </a:pPr>
            <a:r>
              <a:rPr lang="en-US" altLang="en-US" sz="2400" dirty="0">
                <a:latin typeface="Times New Roman" panose="02020603050405020304" pitchFamily="18" charset="0"/>
                <a:cs typeface="Times New Roman" panose="02020603050405020304" pitchFamily="18" charset="0"/>
              </a:rPr>
              <a:t>Aristotle: </a:t>
            </a:r>
            <a:r>
              <a:rPr lang="en-US" altLang="en-US" sz="2400" dirty="0">
                <a:solidFill>
                  <a:srgbClr val="0000FF"/>
                </a:solidFill>
                <a:latin typeface="Times New Roman" panose="02020603050405020304" pitchFamily="18" charset="0"/>
                <a:cs typeface="Times New Roman" panose="02020603050405020304" pitchFamily="18" charset="0"/>
              </a:rPr>
              <a:t>what are correct arguments or thought processes</a:t>
            </a:r>
            <a:r>
              <a:rPr lang="en-US" altLang="en-US" sz="2400" dirty="0">
                <a:latin typeface="Times New Roman" panose="02020603050405020304" pitchFamily="18" charset="0"/>
                <a:cs typeface="Times New Roman" panose="02020603050405020304" pitchFamily="18" charset="0"/>
              </a:rPr>
              <a:t>?</a:t>
            </a:r>
          </a:p>
          <a:p>
            <a:pPr marL="914400" lvl="1" indent="-457200">
              <a:spcAft>
                <a:spcPts val="1200"/>
              </a:spcAft>
            </a:pPr>
            <a:r>
              <a:rPr lang="en-US" altLang="en-US" dirty="0">
                <a:latin typeface="Times New Roman" panose="02020603050405020304" pitchFamily="18" charset="0"/>
                <a:cs typeface="Times New Roman" panose="02020603050405020304" pitchFamily="18" charset="0"/>
              </a:rPr>
              <a:t>Several Greek schools developed:</a:t>
            </a:r>
          </a:p>
          <a:p>
            <a:pPr marL="1371600" lvl="2" indent="-457200">
              <a:spcAft>
                <a:spcPts val="1200"/>
              </a:spcAft>
            </a:pPr>
            <a:r>
              <a:rPr lang="en-US" altLang="en-US" sz="2400" dirty="0">
                <a:latin typeface="Times New Roman" panose="02020603050405020304" pitchFamily="18" charset="0"/>
                <a:cs typeface="Times New Roman" panose="02020603050405020304" pitchFamily="18" charset="0"/>
              </a:rPr>
              <a:t>Various forms of </a:t>
            </a:r>
            <a:r>
              <a:rPr lang="en-US" altLang="en-US" sz="2400" i="1" dirty="0">
                <a:solidFill>
                  <a:srgbClr val="0000FF"/>
                </a:solidFill>
                <a:latin typeface="Times New Roman" panose="02020603050405020304" pitchFamily="18" charset="0"/>
                <a:cs typeface="Times New Roman" panose="02020603050405020304" pitchFamily="18" charset="0"/>
              </a:rPr>
              <a:t>logic</a:t>
            </a:r>
            <a:r>
              <a:rPr lang="en-US" altLang="en-US" sz="2400" dirty="0">
                <a:solidFill>
                  <a:srgbClr val="0000FF"/>
                </a:solidFill>
                <a:latin typeface="Times New Roman" panose="02020603050405020304" pitchFamily="18" charset="0"/>
                <a:cs typeface="Times New Roman" panose="02020603050405020304" pitchFamily="18" charset="0"/>
              </a:rPr>
              <a:t>: </a:t>
            </a:r>
          </a:p>
          <a:p>
            <a:pPr marL="1828800" lvl="3" indent="-457200">
              <a:spcAft>
                <a:spcPts val="1200"/>
              </a:spcAft>
            </a:pPr>
            <a:r>
              <a:rPr lang="en-US" altLang="en-US" sz="2400" i="1" dirty="0">
                <a:solidFill>
                  <a:srgbClr val="0000FF"/>
                </a:solidFill>
                <a:latin typeface="Times New Roman" panose="02020603050405020304" pitchFamily="18" charset="0"/>
                <a:cs typeface="Times New Roman" panose="02020603050405020304" pitchFamily="18" charset="0"/>
              </a:rPr>
              <a:t>notation</a:t>
            </a:r>
            <a:r>
              <a:rPr lang="en-US" altLang="en-US" sz="2400" dirty="0">
                <a:solidFill>
                  <a:srgbClr val="0000FF"/>
                </a:solidFill>
                <a:latin typeface="Times New Roman" panose="02020603050405020304" pitchFamily="18" charset="0"/>
                <a:cs typeface="Times New Roman" panose="02020603050405020304" pitchFamily="18" charset="0"/>
              </a:rPr>
              <a:t> and </a:t>
            </a:r>
            <a:r>
              <a:rPr lang="en-US" altLang="en-US" sz="2400" i="1" dirty="0">
                <a:solidFill>
                  <a:srgbClr val="0000FF"/>
                </a:solidFill>
                <a:latin typeface="Times New Roman" panose="02020603050405020304" pitchFamily="18" charset="0"/>
                <a:cs typeface="Times New Roman" panose="02020603050405020304" pitchFamily="18" charset="0"/>
              </a:rPr>
              <a:t>rules of derivation</a:t>
            </a:r>
            <a:r>
              <a:rPr lang="en-US" altLang="en-US" sz="2400" dirty="0">
                <a:solidFill>
                  <a:srgbClr val="0000FF"/>
                </a:solidFill>
                <a:latin typeface="Times New Roman" panose="02020603050405020304" pitchFamily="18" charset="0"/>
                <a:cs typeface="Times New Roman" panose="02020603050405020304" pitchFamily="18" charset="0"/>
              </a:rPr>
              <a:t> for thoughts</a:t>
            </a:r>
            <a:r>
              <a:rPr lang="en-US" altLang="en-US" sz="2400" dirty="0">
                <a:latin typeface="Times New Roman" panose="02020603050405020304" pitchFamily="18" charset="0"/>
                <a:cs typeface="Times New Roman" panose="02020603050405020304" pitchFamily="18" charset="0"/>
              </a:rPr>
              <a:t>; </a:t>
            </a:r>
          </a:p>
          <a:p>
            <a:pPr marL="1835150" lvl="3" indent="-463550">
              <a:spcAft>
                <a:spcPts val="1200"/>
              </a:spcAft>
            </a:pPr>
            <a:r>
              <a:rPr lang="en-US" altLang="en-US" sz="2400" dirty="0">
                <a:solidFill>
                  <a:srgbClr val="0000FF"/>
                </a:solidFill>
                <a:latin typeface="Times New Roman" panose="02020603050405020304" pitchFamily="18" charset="0"/>
                <a:cs typeface="Times New Roman" panose="02020603050405020304" pitchFamily="18" charset="0"/>
              </a:rPr>
              <a:t>provided foundation of AI through mathematics and philosophy </a:t>
            </a:r>
          </a:p>
          <a:p>
            <a:pPr marL="1377950" lvl="2" indent="-463550">
              <a:spcAft>
                <a:spcPts val="1200"/>
              </a:spcAft>
            </a:pPr>
            <a:r>
              <a:rPr lang="en-US" altLang="en-US" sz="2400" dirty="0">
                <a:latin typeface="Times New Roman" panose="02020603050405020304" pitchFamily="18" charset="0"/>
                <a:cs typeface="Times New Roman" panose="02020603050405020304" pitchFamily="18" charset="0"/>
              </a:rPr>
              <a:t>Problems: …</a:t>
            </a:r>
          </a:p>
        </p:txBody>
      </p:sp>
    </p:spTree>
    <p:extLst>
      <p:ext uri="{BB962C8B-B14F-4D97-AF65-F5344CB8AC3E}">
        <p14:creationId xmlns:p14="http://schemas.microsoft.com/office/powerpoint/2010/main" val="2281001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43763" y="446252"/>
            <a:ext cx="10336603" cy="881944"/>
          </a:xfrm>
          <a:prstGeom prst="rect">
            <a:avLst/>
          </a:prstGeom>
          <a:solidFill>
            <a:srgbClr val="FFFF00"/>
          </a:solidFill>
        </p:spPr>
        <p:txBody>
          <a:bodyPr wrap="square" rtlCol="0">
            <a:spAutoFit/>
          </a:bodyPr>
          <a:lstStyle/>
          <a:p>
            <a:endParaRPr lang="en-US" dirty="0"/>
          </a:p>
        </p:txBody>
      </p:sp>
      <p:sp>
        <p:nvSpPr>
          <p:cNvPr id="10242" name="Rectangle 2">
            <a:extLst>
              <a:ext uri="{FF2B5EF4-FFF2-40B4-BE49-F238E27FC236}">
                <a16:creationId xmlns:a16="http://schemas.microsoft.com/office/drawing/2014/main" id="{4855A743-3584-406C-9156-D54B242EB786}"/>
              </a:ext>
            </a:extLst>
          </p:cNvPr>
          <p:cNvSpPr>
            <a:spLocks noGrp="1" noChangeArrowheads="1"/>
          </p:cNvSpPr>
          <p:nvPr>
            <p:ph type="title"/>
          </p:nvPr>
        </p:nvSpPr>
        <p:spPr>
          <a:xfrm>
            <a:off x="1169125" y="365126"/>
            <a:ext cx="9350830" cy="1035972"/>
          </a:xfrm>
        </p:spPr>
        <p:txBody>
          <a:bodyPr>
            <a:normAutofit/>
          </a:bodyPr>
          <a:lstStyle/>
          <a:p>
            <a:r>
              <a:rPr lang="en-US" altLang="en-US" sz="3200" dirty="0">
                <a:latin typeface="+mn-lt"/>
              </a:rPr>
              <a:t>Thinking Rationally: The “Laws of Thought“ Approach</a:t>
            </a:r>
          </a:p>
        </p:txBody>
      </p:sp>
      <p:sp>
        <p:nvSpPr>
          <p:cNvPr id="10243" name="Rectangle 3">
            <a:extLst>
              <a:ext uri="{FF2B5EF4-FFF2-40B4-BE49-F238E27FC236}">
                <a16:creationId xmlns:a16="http://schemas.microsoft.com/office/drawing/2014/main" id="{BCD4D198-7385-4406-B9E8-8B7BD5BDB91B}"/>
              </a:ext>
            </a:extLst>
          </p:cNvPr>
          <p:cNvSpPr>
            <a:spLocks noGrp="1" noChangeArrowheads="1"/>
          </p:cNvSpPr>
          <p:nvPr>
            <p:ph type="body" idx="1"/>
          </p:nvPr>
        </p:nvSpPr>
        <p:spPr>
          <a:xfrm>
            <a:off x="1344602" y="1504949"/>
            <a:ext cx="8675698" cy="4776597"/>
          </a:xfrm>
        </p:spPr>
        <p:txBody>
          <a:bodyPr>
            <a:noAutofit/>
          </a:bodyPr>
          <a:lstStyle/>
          <a:p>
            <a:pPr marL="920750" lvl="1" indent="-463550">
              <a:spcBef>
                <a:spcPts val="1200"/>
              </a:spcBef>
              <a:spcAft>
                <a:spcPts val="1200"/>
              </a:spcAft>
            </a:pPr>
            <a:endParaRPr lang="en-US" altLang="en-US" sz="2800" dirty="0">
              <a:latin typeface="Times New Roman" panose="02020603050405020304" pitchFamily="18" charset="0"/>
              <a:cs typeface="Times New Roman" panose="02020603050405020304" pitchFamily="18" charset="0"/>
            </a:endParaRPr>
          </a:p>
          <a:p>
            <a:pPr marL="920750" lvl="1" indent="-463550">
              <a:spcBef>
                <a:spcPts val="1200"/>
              </a:spcBef>
              <a:spcAft>
                <a:spcPts val="1200"/>
              </a:spcAft>
            </a:pPr>
            <a:r>
              <a:rPr lang="en-US" altLang="en-US" dirty="0">
                <a:latin typeface="Times New Roman" panose="02020603050405020304" pitchFamily="18" charset="0"/>
                <a:cs typeface="Times New Roman" panose="02020603050405020304" pitchFamily="18" charset="0"/>
              </a:rPr>
              <a:t>Problems: </a:t>
            </a:r>
          </a:p>
          <a:p>
            <a:pPr marL="1447800" lvl="2" indent="-533400">
              <a:spcBef>
                <a:spcPts val="1200"/>
              </a:spcBef>
              <a:spcAft>
                <a:spcPts val="1200"/>
              </a:spcAft>
              <a:buFontTx/>
              <a:buAutoNum type="arabicPeriod"/>
            </a:pPr>
            <a:r>
              <a:rPr lang="en-US" sz="2400" dirty="0">
                <a:solidFill>
                  <a:srgbClr val="0000FF"/>
                </a:solidFill>
                <a:latin typeface="Times New Roman" panose="02020603050405020304" pitchFamily="18" charset="0"/>
                <a:cs typeface="Times New Roman" panose="02020603050405020304" pitchFamily="18" charset="0"/>
              </a:rPr>
              <a:t>Not easy to state </a:t>
            </a:r>
            <a:r>
              <a:rPr lang="en-US" sz="2400" i="1" dirty="0">
                <a:solidFill>
                  <a:srgbClr val="0000FF"/>
                </a:solidFill>
                <a:latin typeface="Times New Roman" panose="02020603050405020304" pitchFamily="18" charset="0"/>
                <a:cs typeface="Times New Roman" panose="02020603050405020304" pitchFamily="18" charset="0"/>
              </a:rPr>
              <a:t>informal and uncertain knowledge </a:t>
            </a:r>
            <a:r>
              <a:rPr lang="en-US" sz="2400" dirty="0">
                <a:latin typeface="Times New Roman" panose="02020603050405020304" pitchFamily="18" charset="0"/>
                <a:cs typeface="Times New Roman" panose="02020603050405020304" pitchFamily="18" charset="0"/>
              </a:rPr>
              <a:t>in the form terms required by</a:t>
            </a:r>
            <a:r>
              <a:rPr lang="en-US" sz="2400" dirty="0">
                <a:solidFill>
                  <a:srgbClr val="0000FF"/>
                </a:solidFill>
                <a:latin typeface="Times New Roman" panose="02020603050405020304" pitchFamily="18" charset="0"/>
                <a:cs typeface="Times New Roman" panose="02020603050405020304" pitchFamily="18" charset="0"/>
              </a:rPr>
              <a:t> </a:t>
            </a:r>
            <a:r>
              <a:rPr lang="en-US" sz="2400" i="1" dirty="0">
                <a:solidFill>
                  <a:srgbClr val="0000FF"/>
                </a:solidFill>
                <a:latin typeface="Times New Roman" panose="02020603050405020304" pitchFamily="18" charset="0"/>
                <a:cs typeface="Times New Roman" panose="02020603050405020304" pitchFamily="18" charset="0"/>
              </a:rPr>
              <a:t>logical notation.</a:t>
            </a:r>
          </a:p>
          <a:p>
            <a:pPr marL="1447800" lvl="2" indent="-533400">
              <a:spcBef>
                <a:spcPts val="1200"/>
              </a:spcBef>
              <a:spcAft>
                <a:spcPts val="1200"/>
              </a:spcAft>
              <a:buFontTx/>
              <a:buAutoNum type="arabicPeriod"/>
            </a:pPr>
            <a:r>
              <a:rPr lang="en-US" altLang="en-US" sz="2400" dirty="0">
                <a:solidFill>
                  <a:srgbClr val="0000FF"/>
                </a:solidFill>
                <a:latin typeface="Times New Roman" panose="02020603050405020304" pitchFamily="18" charset="0"/>
                <a:cs typeface="Times New Roman" panose="02020603050405020304" pitchFamily="18" charset="0"/>
              </a:rPr>
              <a:t>Not all intelligent behavior </a:t>
            </a:r>
            <a:r>
              <a:rPr lang="en-US" altLang="en-US" sz="2400" dirty="0">
                <a:latin typeface="Times New Roman" panose="02020603050405020304" pitchFamily="18" charset="0"/>
                <a:cs typeface="Times New Roman" panose="02020603050405020304" pitchFamily="18" charset="0"/>
              </a:rPr>
              <a:t>is mediated </a:t>
            </a:r>
            <a:r>
              <a:rPr lang="en-US" altLang="en-US" sz="2400" dirty="0">
                <a:solidFill>
                  <a:srgbClr val="0000FF"/>
                </a:solidFill>
                <a:latin typeface="Times New Roman" panose="02020603050405020304" pitchFamily="18" charset="0"/>
                <a:cs typeface="Times New Roman" panose="02020603050405020304" pitchFamily="18" charset="0"/>
              </a:rPr>
              <a:t>by logical deliberation/</a:t>
            </a:r>
            <a:r>
              <a:rPr lang="en-US" altLang="en-US" sz="2400" dirty="0">
                <a:latin typeface="Times New Roman" panose="02020603050405020304" pitchFamily="18" charset="0"/>
                <a:cs typeface="Times New Roman" panose="02020603050405020304" pitchFamily="18" charset="0"/>
              </a:rPr>
              <a:t>controlled by logic</a:t>
            </a:r>
          </a:p>
          <a:p>
            <a:pPr lvl="3">
              <a:spcBef>
                <a:spcPts val="1200"/>
              </a:spcBef>
              <a:spcAft>
                <a:spcPts val="600"/>
              </a:spcAft>
            </a:pPr>
            <a:r>
              <a:rPr lang="en-US" altLang="en-US" sz="2400" dirty="0">
                <a:latin typeface="Times New Roman" panose="02020603050405020304" pitchFamily="18" charset="0"/>
                <a:cs typeface="Times New Roman" panose="02020603050405020304" pitchFamily="18" charset="0"/>
              </a:rPr>
              <a:t> What is our </a:t>
            </a:r>
            <a:r>
              <a:rPr lang="en-US" altLang="en-US" sz="2400" dirty="0">
                <a:solidFill>
                  <a:srgbClr val="0000FF"/>
                </a:solidFill>
                <a:latin typeface="Times New Roman" panose="02020603050405020304" pitchFamily="18" charset="0"/>
                <a:cs typeface="Times New Roman" panose="02020603050405020304" pitchFamily="18" charset="0"/>
              </a:rPr>
              <a:t>goal</a:t>
            </a:r>
            <a:r>
              <a:rPr lang="en-US" altLang="en-US" sz="2400" dirty="0">
                <a:latin typeface="Times New Roman" panose="02020603050405020304" pitchFamily="18" charset="0"/>
                <a:cs typeface="Times New Roman" panose="02020603050405020304" pitchFamily="18" charset="0"/>
              </a:rPr>
              <a:t>? </a:t>
            </a:r>
          </a:p>
          <a:p>
            <a:pPr lvl="3">
              <a:spcBef>
                <a:spcPts val="0"/>
              </a:spcBef>
            </a:pPr>
            <a:r>
              <a:rPr lang="en-US" altLang="en-US" sz="2400" dirty="0">
                <a:latin typeface="Times New Roman" panose="02020603050405020304" pitchFamily="18" charset="0"/>
                <a:cs typeface="Times New Roman" panose="02020603050405020304" pitchFamily="18" charset="0"/>
              </a:rPr>
              <a:t> What is the </a:t>
            </a:r>
            <a:r>
              <a:rPr lang="en-US" altLang="en-US" sz="2400" dirty="0">
                <a:solidFill>
                  <a:srgbClr val="0000FF"/>
                </a:solidFill>
                <a:latin typeface="Times New Roman" panose="02020603050405020304" pitchFamily="18" charset="0"/>
                <a:cs typeface="Times New Roman" panose="02020603050405020304" pitchFamily="18" charset="0"/>
              </a:rPr>
              <a:t>purpose of thinking</a:t>
            </a:r>
            <a:r>
              <a:rPr lang="en-US" altLang="en-US" sz="2400" dirty="0">
                <a:latin typeface="Times New Roman" panose="02020603050405020304" pitchFamily="18" charset="0"/>
                <a:cs typeface="Times New Roman" panose="02020603050405020304" pitchFamily="18" charset="0"/>
              </a:rPr>
              <a:t>? </a:t>
            </a:r>
          </a:p>
          <a:p>
            <a:pPr lvl="3">
              <a:spcBef>
                <a:spcPts val="0"/>
              </a:spcBef>
            </a:pPr>
            <a:r>
              <a:rPr lang="en-US" altLang="en-US" sz="2400" dirty="0">
                <a:latin typeface="Times New Roman" panose="02020603050405020304" pitchFamily="18" charset="0"/>
                <a:cs typeface="Times New Roman" panose="02020603050405020304" pitchFamily="18" charset="0"/>
              </a:rPr>
              <a:t> What thoughts should I have?</a:t>
            </a:r>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9588" y="2636548"/>
            <a:ext cx="628351" cy="4449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F19BB14-637F-A56C-C99C-C320AC99D48F}"/>
              </a:ext>
            </a:extLst>
          </p:cNvPr>
          <p:cNvSpPr txBox="1"/>
          <p:nvPr/>
        </p:nvSpPr>
        <p:spPr>
          <a:xfrm>
            <a:off x="10028254" y="2859037"/>
            <a:ext cx="1252111" cy="1754326"/>
          </a:xfrm>
          <a:prstGeom prst="rect">
            <a:avLst/>
          </a:prstGeom>
          <a:noFill/>
        </p:spPr>
        <p:txBody>
          <a:bodyPr wrap="square" rtlCol="0">
            <a:spAutoFit/>
          </a:bodyPr>
          <a:lstStyle/>
          <a:p>
            <a:r>
              <a:rPr lang="en-US" dirty="0"/>
              <a:t>For their wedding, maybe I will go; maybe not!</a:t>
            </a:r>
          </a:p>
        </p:txBody>
      </p:sp>
      <p:sp>
        <p:nvSpPr>
          <p:cNvPr id="3" name="TextBox 2">
            <a:extLst>
              <a:ext uri="{FF2B5EF4-FFF2-40B4-BE49-F238E27FC236}">
                <a16:creationId xmlns:a16="http://schemas.microsoft.com/office/drawing/2014/main" id="{E94B2102-99D8-E3E7-BB1A-B8B419924DED}"/>
              </a:ext>
            </a:extLst>
          </p:cNvPr>
          <p:cNvSpPr txBox="1"/>
          <p:nvPr/>
        </p:nvSpPr>
        <p:spPr>
          <a:xfrm>
            <a:off x="8616794" y="4506033"/>
            <a:ext cx="1903161" cy="1754326"/>
          </a:xfrm>
          <a:prstGeom prst="rect">
            <a:avLst/>
          </a:prstGeom>
          <a:noFill/>
        </p:spPr>
        <p:txBody>
          <a:bodyPr wrap="square" rtlCol="0">
            <a:spAutoFit/>
          </a:bodyPr>
          <a:lstStyle/>
          <a:p>
            <a:r>
              <a:rPr lang="en-US" dirty="0"/>
              <a:t>At the store, what do I want to buy? </a:t>
            </a:r>
          </a:p>
          <a:p>
            <a:r>
              <a:rPr lang="en-US" dirty="0"/>
              <a:t>Milk? (Milk is on the self.) Shelf? (Milk on a shelf in the store) Store?</a:t>
            </a:r>
          </a:p>
        </p:txBody>
      </p:sp>
    </p:spTree>
    <p:extLst>
      <p:ext uri="{BB962C8B-B14F-4D97-AF65-F5344CB8AC3E}">
        <p14:creationId xmlns:p14="http://schemas.microsoft.com/office/powerpoint/2010/main" val="1358132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6154" y="204230"/>
            <a:ext cx="10336603" cy="881944"/>
          </a:xfrm>
          <a:prstGeom prst="rect">
            <a:avLst/>
          </a:prstGeom>
          <a:solidFill>
            <a:srgbClr val="FFFF00"/>
          </a:solidFill>
        </p:spPr>
        <p:txBody>
          <a:bodyPr wrap="square" rtlCol="0">
            <a:spAutoFit/>
          </a:bodyPr>
          <a:lstStyle/>
          <a:p>
            <a:endParaRPr lang="en-US" dirty="0"/>
          </a:p>
        </p:txBody>
      </p:sp>
      <p:sp>
        <p:nvSpPr>
          <p:cNvPr id="2" name="Title 1"/>
          <p:cNvSpPr>
            <a:spLocks noGrp="1"/>
          </p:cNvSpPr>
          <p:nvPr>
            <p:ph type="title"/>
          </p:nvPr>
        </p:nvSpPr>
        <p:spPr>
          <a:xfrm>
            <a:off x="1372400" y="75427"/>
            <a:ext cx="8824112" cy="1325563"/>
          </a:xfrm>
        </p:spPr>
        <p:txBody>
          <a:bodyPr>
            <a:normAutofit/>
          </a:bodyPr>
          <a:lstStyle/>
          <a:p>
            <a:r>
              <a:rPr lang="en-US" altLang="en-US" sz="3200" dirty="0">
                <a:latin typeface="+mn-lt"/>
              </a:rPr>
              <a:t>Acting Rationally: The </a:t>
            </a:r>
            <a:r>
              <a:rPr lang="en-US" altLang="en-US" sz="3200" dirty="0">
                <a:solidFill>
                  <a:srgbClr val="0000FF"/>
                </a:solidFill>
                <a:latin typeface="+mn-lt"/>
              </a:rPr>
              <a:t>Rational Agent </a:t>
            </a:r>
            <a:r>
              <a:rPr lang="en-US" altLang="en-US" sz="3200" dirty="0">
                <a:latin typeface="+mn-lt"/>
              </a:rPr>
              <a:t>Approach</a:t>
            </a:r>
            <a:endParaRPr lang="en-US" sz="3200" dirty="0">
              <a:solidFill>
                <a:srgbClr val="FF0000"/>
              </a:solidFill>
              <a:latin typeface="+mn-lt"/>
            </a:endParaRPr>
          </a:p>
        </p:txBody>
      </p:sp>
      <p:sp>
        <p:nvSpPr>
          <p:cNvPr id="3" name="Content Placeholder 2"/>
          <p:cNvSpPr>
            <a:spLocks noGrp="1"/>
          </p:cNvSpPr>
          <p:nvPr>
            <p:ph idx="1"/>
          </p:nvPr>
        </p:nvSpPr>
        <p:spPr>
          <a:xfrm>
            <a:off x="1998669" y="1556738"/>
            <a:ext cx="7952574" cy="3553993"/>
          </a:xfrm>
        </p:spPr>
        <p:txBody>
          <a:bodyPr>
            <a:normAutofit/>
          </a:bodyPr>
          <a:lstStyle/>
          <a:p>
            <a:pPr marL="463550" indent="-463550"/>
            <a:r>
              <a:rPr lang="en-US" sz="2400" dirty="0">
                <a:solidFill>
                  <a:srgbClr val="0000FF"/>
                </a:solidFill>
                <a:latin typeface="Times New Roman" panose="02020603050405020304" pitchFamily="18" charset="0"/>
                <a:cs typeface="Times New Roman" panose="02020603050405020304" pitchFamily="18" charset="0"/>
              </a:rPr>
              <a:t>Act to achieve goals</a:t>
            </a:r>
            <a:r>
              <a:rPr lang="en-US" sz="2400" dirty="0">
                <a:latin typeface="Times New Roman" panose="02020603050405020304" pitchFamily="18" charset="0"/>
                <a:cs typeface="Times New Roman" panose="02020603050405020304" pitchFamily="18" charset="0"/>
              </a:rPr>
              <a:t>, given set of beliefs</a:t>
            </a:r>
          </a:p>
          <a:p>
            <a:pPr marL="463550" indent="-463550"/>
            <a:r>
              <a:rPr lang="en-US" dirty="0">
                <a:solidFill>
                  <a:srgbClr val="0000FF"/>
                </a:solidFill>
                <a:latin typeface="Times New Roman" panose="02020603050405020304" pitchFamily="18" charset="0"/>
                <a:cs typeface="Times New Roman" panose="02020603050405020304" pitchFamily="18" charset="0"/>
              </a:rPr>
              <a:t>Rational</a:t>
            </a:r>
            <a:r>
              <a:rPr lang="en-US" dirty="0">
                <a:latin typeface="Times New Roman" panose="02020603050405020304" pitchFamily="18" charset="0"/>
                <a:cs typeface="Times New Roman" panose="02020603050405020304" pitchFamily="18" charset="0"/>
              </a:rPr>
              <a:t> behavior is </a:t>
            </a:r>
            <a:r>
              <a:rPr lang="en-US" dirty="0">
                <a:solidFill>
                  <a:srgbClr val="0000FF"/>
                </a:solidFill>
                <a:latin typeface="Times New Roman" panose="02020603050405020304" pitchFamily="18" charset="0"/>
                <a:cs typeface="Times New Roman" panose="02020603050405020304" pitchFamily="18" charset="0"/>
              </a:rPr>
              <a:t>doing the “</a:t>
            </a:r>
            <a:r>
              <a:rPr lang="en-US" i="1" dirty="0">
                <a:solidFill>
                  <a:srgbClr val="0000FF"/>
                </a:solidFill>
                <a:latin typeface="Times New Roman" panose="02020603050405020304" pitchFamily="18" charset="0"/>
                <a:cs typeface="Times New Roman" panose="02020603050405020304" pitchFamily="18" charset="0"/>
              </a:rPr>
              <a:t>right thing</a:t>
            </a:r>
            <a:r>
              <a:rPr lang="en-US" dirty="0">
                <a:latin typeface="Times New Roman" panose="02020603050405020304" pitchFamily="18" charset="0"/>
                <a:cs typeface="Times New Roman" panose="02020603050405020304" pitchFamily="18" charset="0"/>
              </a:rPr>
              <a:t>”</a:t>
            </a:r>
          </a:p>
          <a:p>
            <a:pPr marL="920750" lvl="2" indent="-463550"/>
            <a:r>
              <a:rPr lang="en-US" sz="2400" dirty="0">
                <a:latin typeface="Times New Roman" panose="02020603050405020304" pitchFamily="18" charset="0"/>
                <a:cs typeface="Times New Roman" panose="02020603050405020304" pitchFamily="18" charset="0"/>
              </a:rPr>
              <a:t>Thing</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expects to maximize goal achievement</a:t>
            </a:r>
            <a:r>
              <a:rPr 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given the available information</a:t>
            </a:r>
            <a:endParaRPr lang="en-US" sz="2400" dirty="0">
              <a:latin typeface="Times New Roman" panose="02020603050405020304" pitchFamily="18" charset="0"/>
              <a:cs typeface="Times New Roman" panose="02020603050405020304" pitchFamily="18" charset="0"/>
            </a:endParaRPr>
          </a:p>
          <a:p>
            <a:pPr marL="1377950" lvl="2" indent="-463550"/>
            <a:r>
              <a:rPr lang="en-US" sz="2400" dirty="0">
                <a:latin typeface="Times New Roman" panose="02020603050405020304" pitchFamily="18" charset="0"/>
                <a:cs typeface="Times New Roman" panose="02020603050405020304" pitchFamily="18" charset="0"/>
              </a:rPr>
              <a:t>(adopted by Russell &amp; </a:t>
            </a:r>
            <a:r>
              <a:rPr lang="en-US" sz="2400" dirty="0" err="1">
                <a:latin typeface="Times New Roman" panose="02020603050405020304" pitchFamily="18" charset="0"/>
                <a:cs typeface="Times New Roman" panose="02020603050405020304" pitchFamily="18" charset="0"/>
              </a:rPr>
              <a:t>Norvig</a:t>
            </a:r>
            <a:r>
              <a:rPr lang="en-US" sz="2400" dirty="0">
                <a:latin typeface="Times New Roman" panose="02020603050405020304" pitchFamily="18" charset="0"/>
                <a:cs typeface="Times New Roman" panose="02020603050405020304" pitchFamily="18" charset="0"/>
              </a:rPr>
              <a:t>)</a:t>
            </a:r>
          </a:p>
          <a:p>
            <a:pPr marL="463550" indent="-463550"/>
            <a:r>
              <a:rPr lang="en-US" sz="2400" dirty="0">
                <a:solidFill>
                  <a:srgbClr val="0000FF"/>
                </a:solidFill>
                <a:latin typeface="Times New Roman" panose="02020603050405020304" pitchFamily="18" charset="0"/>
                <a:cs typeface="Times New Roman" panose="02020603050405020304" pitchFamily="18" charset="0"/>
              </a:rPr>
              <a:t>Aristotle:</a:t>
            </a:r>
          </a:p>
          <a:p>
            <a:pPr marL="457200" lvl="1" indent="0">
              <a:buNone/>
            </a:pPr>
            <a:r>
              <a:rPr lang="en-US" dirty="0">
                <a:latin typeface="Times New Roman" panose="02020603050405020304" pitchFamily="18" charset="0"/>
                <a:cs typeface="Times New Roman" panose="02020603050405020304" pitchFamily="18" charset="0"/>
              </a:rPr>
              <a:t>Every act (action) and every inquiry (pursuit) is aiming at some good</a:t>
            </a:r>
          </a:p>
        </p:txBody>
      </p:sp>
      <p:graphicFrame>
        <p:nvGraphicFramePr>
          <p:cNvPr id="4" name="Table 3"/>
          <p:cNvGraphicFramePr>
            <a:graphicFrameLocks noGrp="1"/>
          </p:cNvGraphicFramePr>
          <p:nvPr>
            <p:extLst>
              <p:ext uri="{D42A27DB-BD31-4B8C-83A1-F6EECF244321}">
                <p14:modId xmlns:p14="http://schemas.microsoft.com/office/powerpoint/2010/main" val="2221583442"/>
              </p:ext>
            </p:extLst>
          </p:nvPr>
        </p:nvGraphicFramePr>
        <p:xfrm>
          <a:off x="1523999" y="5266479"/>
          <a:ext cx="9144000" cy="1175949"/>
        </p:xfrm>
        <a:graphic>
          <a:graphicData uri="http://schemas.openxmlformats.org/drawingml/2006/table">
            <a:tbl>
              <a:tblPr firstRow="1" bandRow="1">
                <a:tableStyleId>{7DF18680-E054-41AD-8BC1-D1AEF772440D}</a:tableStyleId>
              </a:tblPr>
              <a:tblGrid>
                <a:gridCol w="4564729">
                  <a:extLst>
                    <a:ext uri="{9D8B030D-6E8A-4147-A177-3AD203B41FA5}">
                      <a16:colId xmlns:a16="http://schemas.microsoft.com/office/drawing/2014/main" val="20000"/>
                    </a:ext>
                  </a:extLst>
                </a:gridCol>
                <a:gridCol w="4579271">
                  <a:extLst>
                    <a:ext uri="{9D8B030D-6E8A-4147-A177-3AD203B41FA5}">
                      <a16:colId xmlns:a16="http://schemas.microsoft.com/office/drawing/2014/main" val="20001"/>
                    </a:ext>
                  </a:extLst>
                </a:gridCol>
              </a:tblGrid>
              <a:tr h="557008">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a:t>
                      </a:r>
                      <a:r>
                        <a:rPr lang="en-US" sz="2400" b="0" i="1" dirty="0">
                          <a:solidFill>
                            <a:schemeClr val="tx1"/>
                          </a:solidFill>
                          <a:latin typeface="Times New Roman" panose="02020603050405020304" pitchFamily="18" charset="0"/>
                          <a:cs typeface="Times New Roman" panose="02020603050405020304" pitchFamily="18" charset="0"/>
                        </a:rPr>
                        <a:t> think </a:t>
                      </a:r>
                      <a:r>
                        <a:rPr lang="en-US" sz="2400" b="0" dirty="0">
                          <a:solidFill>
                            <a:schemeClr val="tx1"/>
                          </a:solidFill>
                          <a:latin typeface="Times New Roman" panose="02020603050405020304" pitchFamily="18" charset="0"/>
                          <a:cs typeface="Times New Roman" panose="02020603050405020304" pitchFamily="18" charset="0"/>
                        </a:rPr>
                        <a:t>like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dirty="0">
                          <a:solidFill>
                            <a:srgbClr val="0000FF"/>
                          </a:solidFill>
                          <a:latin typeface="Times New Roman" panose="02020603050405020304" pitchFamily="18" charset="0"/>
                          <a:cs typeface="Times New Roman" panose="02020603050405020304" pitchFamily="18" charset="0"/>
                        </a:rPr>
                        <a:t>think rationally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18941">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act</a:t>
                      </a:r>
                      <a:r>
                        <a:rPr lang="en-US" sz="2400" b="0" dirty="0">
                          <a:solidFill>
                            <a:schemeClr val="tx1"/>
                          </a:solidFill>
                          <a:latin typeface="Times New Roman" panose="02020603050405020304" pitchFamily="18" charset="0"/>
                          <a:cs typeface="Times New Roman" panose="02020603050405020304" pitchFamily="18" charset="0"/>
                        </a:rPr>
                        <a:t> like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dirty="0">
                          <a:solidFill>
                            <a:srgbClr val="0000FF"/>
                          </a:solidFill>
                          <a:latin typeface="Times New Roman" panose="02020603050405020304" pitchFamily="18" charset="0"/>
                          <a:cs typeface="Times New Roman" panose="02020603050405020304" pitchFamily="18" charset="0"/>
                        </a:rPr>
                        <a:t>act rationally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3502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399" y="104573"/>
            <a:ext cx="3736623" cy="881944"/>
          </a:xfrm>
          <a:prstGeom prst="rect">
            <a:avLst/>
          </a:prstGeom>
          <a:solidFill>
            <a:srgbClr val="FFFF00"/>
          </a:solidFill>
        </p:spPr>
        <p:txBody>
          <a:bodyPr wrap="square" rtlCol="0">
            <a:spAutoFit/>
          </a:bodyPr>
          <a:lstStyle/>
          <a:p>
            <a:endParaRPr lang="en-US" dirty="0"/>
          </a:p>
        </p:txBody>
      </p:sp>
      <p:sp>
        <p:nvSpPr>
          <p:cNvPr id="12290" name="Rectangle 2">
            <a:extLst>
              <a:ext uri="{FF2B5EF4-FFF2-40B4-BE49-F238E27FC236}">
                <a16:creationId xmlns:a16="http://schemas.microsoft.com/office/drawing/2014/main" id="{8C537F8C-04E2-48BA-B641-D0213E31FE68}"/>
              </a:ext>
            </a:extLst>
          </p:cNvPr>
          <p:cNvSpPr>
            <a:spLocks noGrp="1" noChangeArrowheads="1"/>
          </p:cNvSpPr>
          <p:nvPr>
            <p:ph type="title"/>
          </p:nvPr>
        </p:nvSpPr>
        <p:spPr>
          <a:xfrm>
            <a:off x="1385751" y="182246"/>
            <a:ext cx="6903720" cy="941160"/>
          </a:xfrm>
        </p:spPr>
        <p:txBody>
          <a:bodyPr>
            <a:normAutofit/>
          </a:bodyPr>
          <a:lstStyle/>
          <a:p>
            <a:r>
              <a:rPr lang="en-US" altLang="en-US" sz="3200" dirty="0">
                <a:latin typeface="+mn-lt"/>
                <a:cs typeface="Times New Roman" panose="02020603050405020304" pitchFamily="18" charset="0"/>
              </a:rPr>
              <a:t>Rational Agents</a:t>
            </a:r>
          </a:p>
        </p:txBody>
      </p:sp>
      <p:sp>
        <p:nvSpPr>
          <p:cNvPr id="12291" name="Rectangle 3">
            <a:extLst>
              <a:ext uri="{FF2B5EF4-FFF2-40B4-BE49-F238E27FC236}">
                <a16:creationId xmlns:a16="http://schemas.microsoft.com/office/drawing/2014/main" id="{918D3B7E-2108-4224-A02C-3495DC29AC57}"/>
              </a:ext>
            </a:extLst>
          </p:cNvPr>
          <p:cNvSpPr>
            <a:spLocks noGrp="1" noChangeArrowheads="1"/>
          </p:cNvSpPr>
          <p:nvPr>
            <p:ph type="body" idx="1"/>
          </p:nvPr>
        </p:nvSpPr>
        <p:spPr>
          <a:xfrm>
            <a:off x="1385751" y="1201079"/>
            <a:ext cx="8985165" cy="5474675"/>
          </a:xfrm>
        </p:spPr>
        <p:txBody>
          <a:bodyPr>
            <a:noAutofit/>
          </a:bodyPr>
          <a:lstStyle/>
          <a:p>
            <a:pPr marL="463550" indent="-463550">
              <a:lnSpc>
                <a:spcPct val="100000"/>
              </a:lnSpc>
              <a:spcBef>
                <a:spcPts val="600"/>
              </a:spcBef>
              <a:spcAft>
                <a:spcPts val="600"/>
              </a:spcAft>
            </a:pPr>
            <a:r>
              <a:rPr lang="en-US" altLang="en-US" sz="2400" dirty="0">
                <a:latin typeface="Times New Roman" panose="02020603050405020304" pitchFamily="18" charset="0"/>
                <a:cs typeface="Times New Roman" panose="02020603050405020304" pitchFamily="18" charset="0"/>
              </a:rPr>
              <a:t>An </a:t>
            </a:r>
            <a:r>
              <a:rPr lang="en-US" altLang="en-US" sz="2400" dirty="0">
                <a:solidFill>
                  <a:srgbClr val="FF0000"/>
                </a:solidFill>
                <a:latin typeface="Times New Roman" panose="02020603050405020304" pitchFamily="18" charset="0"/>
                <a:cs typeface="Times New Roman" panose="02020603050405020304" pitchFamily="18" charset="0"/>
              </a:rPr>
              <a:t>agent</a:t>
            </a:r>
            <a:r>
              <a:rPr lang="en-US" altLang="en-US" sz="2400" dirty="0">
                <a:latin typeface="Times New Roman" panose="02020603050405020304" pitchFamily="18" charset="0"/>
                <a:cs typeface="Times New Roman" panose="02020603050405020304" pitchFamily="18" charset="0"/>
              </a:rPr>
              <a:t> is an entity that perceives and acts</a:t>
            </a:r>
          </a:p>
          <a:p>
            <a:pPr marL="463550" indent="-463550">
              <a:lnSpc>
                <a:spcPct val="100000"/>
              </a:lnSpc>
              <a:spcBef>
                <a:spcPts val="600"/>
              </a:spcBef>
              <a:spcAft>
                <a:spcPts val="600"/>
              </a:spcAft>
            </a:pPr>
            <a:r>
              <a:rPr lang="en-US" altLang="en-US" sz="2400" dirty="0">
                <a:latin typeface="Times New Roman" panose="02020603050405020304" pitchFamily="18" charset="0"/>
                <a:cs typeface="Times New Roman" panose="02020603050405020304" pitchFamily="18" charset="0"/>
              </a:rPr>
              <a:t>An agent is </a:t>
            </a:r>
            <a:r>
              <a:rPr lang="en-US" altLang="en-US" sz="2400" dirty="0">
                <a:solidFill>
                  <a:srgbClr val="0000FF"/>
                </a:solidFill>
                <a:latin typeface="Times New Roman" panose="02020603050405020304" pitchFamily="18" charset="0"/>
                <a:cs typeface="Times New Roman" panose="02020603050405020304" pitchFamily="18" charset="0"/>
              </a:rPr>
              <a:t>a function from percept histories to actions:</a:t>
            </a:r>
          </a:p>
          <a:p>
            <a:pPr marL="463550" indent="-463550">
              <a:lnSpc>
                <a:spcPct val="100000"/>
              </a:lnSpc>
              <a:spcBef>
                <a:spcPts val="600"/>
              </a:spcBef>
              <a:spcAft>
                <a:spcPts val="600"/>
              </a:spcAft>
              <a:buFontTx/>
              <a:buNone/>
            </a:pPr>
            <a:r>
              <a:rPr lang="en-US" altLang="en-US" sz="2600" i="1" dirty="0">
                <a:latin typeface="Times New Roman" panose="02020603050405020304" pitchFamily="18" charset="0"/>
                <a:cs typeface="Times New Roman" panose="02020603050405020304" pitchFamily="18" charset="0"/>
              </a:rPr>
              <a:t>				f </a:t>
            </a:r>
            <a:r>
              <a:rPr lang="en-US" altLang="en-US" sz="2600" dirty="0">
                <a:latin typeface="Times New Roman" panose="02020603050405020304" pitchFamily="18" charset="0"/>
                <a:cs typeface="Times New Roman" panose="02020603050405020304" pitchFamily="18" charset="0"/>
              </a:rPr>
              <a:t>:  </a:t>
            </a:r>
            <a:r>
              <a:rPr lang="en-US" altLang="en-US" sz="2600" dirty="0">
                <a:latin typeface="Kristen ITC" panose="03050502040202030202" pitchFamily="66" charset="0"/>
                <a:cs typeface="Times New Roman" panose="02020603050405020304" pitchFamily="18" charset="0"/>
              </a:rPr>
              <a:t>P</a:t>
            </a:r>
            <a:r>
              <a:rPr lang="en-US" altLang="en-US" sz="2600" dirty="0">
                <a:latin typeface="Times New Roman" panose="02020603050405020304" pitchFamily="18" charset="0"/>
                <a:cs typeface="Times New Roman" panose="02020603050405020304" pitchFamily="18" charset="0"/>
              </a:rPr>
              <a:t>* </a:t>
            </a:r>
            <a:r>
              <a:rPr lang="en-US" altLang="en-US" sz="2600" dirty="0">
                <a:latin typeface="Times New Roman" panose="02020603050405020304" pitchFamily="18" charset="0"/>
                <a:cs typeface="Times New Roman" panose="02020603050405020304" pitchFamily="18" charset="0"/>
                <a:sym typeface="Wingdings" panose="05000000000000000000" pitchFamily="2" charset="2"/>
              </a:rPr>
              <a:t></a:t>
            </a:r>
            <a:r>
              <a:rPr lang="en-US" altLang="en-US" sz="2600" dirty="0">
                <a:latin typeface="Times New Roman" panose="02020603050405020304" pitchFamily="18" charset="0"/>
                <a:cs typeface="Times New Roman" panose="02020603050405020304" pitchFamily="18" charset="0"/>
              </a:rPr>
              <a:t> </a:t>
            </a:r>
            <a:r>
              <a:rPr lang="en-US" altLang="en-US" sz="2600" dirty="0">
                <a:latin typeface="Kristen ITC" panose="03050502040202030202" pitchFamily="66" charset="0"/>
                <a:cs typeface="Times New Roman" panose="02020603050405020304" pitchFamily="18" charset="0"/>
              </a:rPr>
              <a:t>A      </a:t>
            </a:r>
            <a:r>
              <a:rPr lang="en-US" altLang="en-US" sz="26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For any given class of environments and tasks, we seek the agent (or class of agents) with the best performance</a:t>
            </a:r>
          </a:p>
          <a:p>
            <a:pPr marL="463550" indent="-463550">
              <a:lnSpc>
                <a:spcPct val="100000"/>
              </a:lnSpc>
              <a:spcBef>
                <a:spcPts val="600"/>
              </a:spcBef>
              <a:spcAft>
                <a:spcPts val="600"/>
              </a:spcAft>
            </a:pPr>
            <a:r>
              <a:rPr lang="en-US" altLang="en-US" sz="2400" dirty="0">
                <a:latin typeface="Times New Roman" panose="02020603050405020304" pitchFamily="18" charset="0"/>
                <a:cs typeface="Times New Roman" panose="02020603050405020304" pitchFamily="18" charset="0"/>
              </a:rPr>
              <a:t>This course is about </a:t>
            </a:r>
            <a:r>
              <a:rPr lang="en-US" altLang="en-US" sz="2400" dirty="0">
                <a:solidFill>
                  <a:srgbClr val="0000FF"/>
                </a:solidFill>
                <a:latin typeface="Times New Roman" panose="02020603050405020304" pitchFamily="18" charset="0"/>
                <a:cs typeface="Times New Roman" panose="02020603050405020304" pitchFamily="18" charset="0"/>
              </a:rPr>
              <a:t>designing rational agents</a:t>
            </a:r>
          </a:p>
          <a:p>
            <a:pPr marL="463550" indent="-463550">
              <a:lnSpc>
                <a:spcPct val="100000"/>
              </a:lnSpc>
              <a:spcBef>
                <a:spcPts val="600"/>
              </a:spcBef>
              <a:spcAft>
                <a:spcPts val="600"/>
              </a:spcAft>
            </a:pPr>
            <a:r>
              <a:rPr lang="en-US" altLang="en-US" sz="2400" dirty="0">
                <a:latin typeface="Times New Roman" panose="02020603050405020304" pitchFamily="18" charset="0"/>
                <a:cs typeface="Times New Roman" panose="02020603050405020304" pitchFamily="18" charset="0"/>
              </a:rPr>
              <a:t>Caveat: </a:t>
            </a:r>
            <a:r>
              <a:rPr lang="en-US" altLang="en-US" sz="2400" dirty="0">
                <a:solidFill>
                  <a:srgbClr val="0000FF"/>
                </a:solidFill>
                <a:latin typeface="Times New Roman" panose="02020603050405020304" pitchFamily="18" charset="0"/>
                <a:cs typeface="Times New Roman" panose="02020603050405020304" pitchFamily="18" charset="0"/>
              </a:rPr>
              <a:t>perfect rationality unachievable, due to computational limitations.</a:t>
            </a:r>
            <a:endParaRPr lang="en-US" altLang="en-US" sz="2400" dirty="0">
              <a:latin typeface="Times New Roman" panose="02020603050405020304" pitchFamily="18" charset="0"/>
              <a:cs typeface="Times New Roman" panose="02020603050405020304" pitchFamily="18" charset="0"/>
            </a:endParaRPr>
          </a:p>
          <a:p>
            <a:pPr marL="463550" lvl="1" indent="-463550">
              <a:lnSpc>
                <a:spcPct val="100000"/>
              </a:lnSpc>
              <a:spcBef>
                <a:spcPts val="600"/>
              </a:spcBef>
              <a:spcAft>
                <a:spcPts val="600"/>
              </a:spcAft>
              <a:buFontTx/>
              <a:buNone/>
            </a:pPr>
            <a:r>
              <a:rPr lang="en-US" altLang="en-US" dirty="0">
                <a:latin typeface="Times New Roman" panose="02020603050405020304" pitchFamily="18" charset="0"/>
                <a:cs typeface="Times New Roman" panose="02020603050405020304" pitchFamily="18" charset="0"/>
                <a:sym typeface="Wingdings" panose="05000000000000000000" pitchFamily="2" charset="2"/>
              </a:rPr>
              <a:t>      Approach: </a:t>
            </a:r>
            <a:r>
              <a:rPr lang="en-US" altLang="en-US" dirty="0">
                <a:latin typeface="Times New Roman" panose="02020603050405020304" pitchFamily="18" charset="0"/>
                <a:cs typeface="Times New Roman" panose="02020603050405020304" pitchFamily="18" charset="0"/>
              </a:rPr>
              <a:t>design best </a:t>
            </a:r>
            <a:r>
              <a:rPr lang="en-US" altLang="en-US" dirty="0">
                <a:solidFill>
                  <a:srgbClr val="FF0000"/>
                </a:solidFill>
                <a:latin typeface="Times New Roman" panose="02020603050405020304" pitchFamily="18" charset="0"/>
                <a:cs typeface="Times New Roman" panose="02020603050405020304" pitchFamily="18" charset="0"/>
              </a:rPr>
              <a:t>program</a:t>
            </a:r>
            <a:r>
              <a:rPr lang="en-US" altLang="en-US" dirty="0">
                <a:latin typeface="Times New Roman" panose="02020603050405020304" pitchFamily="18" charset="0"/>
                <a:cs typeface="Times New Roman" panose="02020603050405020304" pitchFamily="18" charset="0"/>
              </a:rPr>
              <a:t> for given machine resources</a:t>
            </a:r>
            <a:r>
              <a:rPr lang="en-US" altLang="en-US" dirty="0"/>
              <a:t>
</a:t>
            </a:r>
          </a:p>
        </p:txBody>
      </p:sp>
      <p:sp>
        <p:nvSpPr>
          <p:cNvPr id="2" name="Rectangle 1">
            <a:extLst>
              <a:ext uri="{FF2B5EF4-FFF2-40B4-BE49-F238E27FC236}">
                <a16:creationId xmlns:a16="http://schemas.microsoft.com/office/drawing/2014/main" id="{4D961ACC-6CD7-4279-81B5-8E2AD525865E}"/>
              </a:ext>
            </a:extLst>
          </p:cNvPr>
          <p:cNvSpPr/>
          <p:nvPr/>
        </p:nvSpPr>
        <p:spPr>
          <a:xfrm>
            <a:off x="3178629" y="6029423"/>
            <a:ext cx="6496594" cy="646331"/>
          </a:xfrm>
          <a:prstGeom prst="rect">
            <a:avLst/>
          </a:prstGeom>
        </p:spPr>
        <p:txBody>
          <a:bodyPr wrap="square">
            <a:spAutoFit/>
          </a:bodyPr>
          <a:lstStyle/>
          <a:p>
            <a:r>
              <a:rPr lang="en-US" dirty="0">
                <a:solidFill>
                  <a:srgbClr val="404040"/>
                </a:solidFill>
                <a:latin typeface="Arial" panose="020B0604020202020204" pitchFamily="34" charset="0"/>
              </a:rPr>
              <a:t>Percept-a concept that depends on recognition by the senses, such as sight, of some external object or phenomenon</a:t>
            </a:r>
            <a:endParaRPr lang="en-US" dirty="0"/>
          </a:p>
        </p:txBody>
      </p:sp>
      <p:sp>
        <p:nvSpPr>
          <p:cNvPr id="3" name="TextBox 2">
            <a:extLst>
              <a:ext uri="{FF2B5EF4-FFF2-40B4-BE49-F238E27FC236}">
                <a16:creationId xmlns:a16="http://schemas.microsoft.com/office/drawing/2014/main" id="{D0E609BA-091C-3785-C91F-6D68B645DEFC}"/>
              </a:ext>
            </a:extLst>
          </p:cNvPr>
          <p:cNvSpPr txBox="1"/>
          <p:nvPr/>
        </p:nvSpPr>
        <p:spPr>
          <a:xfrm>
            <a:off x="9254532" y="324480"/>
            <a:ext cx="2431701" cy="2308324"/>
          </a:xfrm>
          <a:prstGeom prst="rect">
            <a:avLst/>
          </a:prstGeom>
          <a:noFill/>
        </p:spPr>
        <p:txBody>
          <a:bodyPr wrap="square" rtlCol="0">
            <a:spAutoFit/>
          </a:bodyPr>
          <a:lstStyle/>
          <a:p>
            <a:r>
              <a:rPr lang="en-US" altLang="en-US" sz="1800" dirty="0">
                <a:latin typeface="Kristen ITC" panose="03050502040202030202" pitchFamily="66" charset="0"/>
                <a:cs typeface="Times New Roman" panose="02020603050405020304" pitchFamily="18" charset="0"/>
              </a:rPr>
              <a:t>P</a:t>
            </a:r>
            <a:r>
              <a:rPr lang="en-US" altLang="en-US" sz="1800" dirty="0">
                <a:latin typeface="Times New Roman" panose="02020603050405020304" pitchFamily="18" charset="0"/>
                <a:cs typeface="Times New Roman" panose="02020603050405020304" pitchFamily="18" charset="0"/>
              </a:rPr>
              <a:t>* = {</a:t>
            </a:r>
            <a:r>
              <a:rPr lang="en-US" dirty="0"/>
              <a:t>Different sized Milk cartons, Milk cartons on shelves,</a:t>
            </a:r>
          </a:p>
          <a:p>
            <a:r>
              <a:rPr lang="en-US" dirty="0"/>
              <a:t>Milk cartons on shelves in the stores,</a:t>
            </a:r>
          </a:p>
          <a:p>
            <a:r>
              <a:rPr lang="en-US" dirty="0"/>
              <a:t>Consumers take milk cartons of different sizes, …} </a:t>
            </a:r>
          </a:p>
        </p:txBody>
      </p:sp>
      <p:sp>
        <p:nvSpPr>
          <p:cNvPr id="4" name="TextBox 3">
            <a:extLst>
              <a:ext uri="{FF2B5EF4-FFF2-40B4-BE49-F238E27FC236}">
                <a16:creationId xmlns:a16="http://schemas.microsoft.com/office/drawing/2014/main" id="{D5BBD94B-545A-C043-492B-044B429E80E7}"/>
              </a:ext>
            </a:extLst>
          </p:cNvPr>
          <p:cNvSpPr txBox="1"/>
          <p:nvPr/>
        </p:nvSpPr>
        <p:spPr>
          <a:xfrm>
            <a:off x="10480431" y="2512088"/>
            <a:ext cx="1467059" cy="1477328"/>
          </a:xfrm>
          <a:prstGeom prst="rect">
            <a:avLst/>
          </a:prstGeom>
          <a:noFill/>
        </p:spPr>
        <p:txBody>
          <a:bodyPr wrap="square" rtlCol="0">
            <a:spAutoFit/>
          </a:bodyPr>
          <a:lstStyle/>
          <a:p>
            <a:r>
              <a:rPr lang="en-US" altLang="en-US" sz="1800" dirty="0">
                <a:latin typeface="Kristen ITC" panose="03050502040202030202" pitchFamily="66" charset="0"/>
                <a:cs typeface="Times New Roman" panose="02020603050405020304" pitchFamily="18" charset="0"/>
              </a:rPr>
              <a:t>A</a:t>
            </a:r>
            <a:r>
              <a:rPr lang="en-US" dirty="0"/>
              <a:t> = {pick up 1 gallon of milk, buy the whole shelf of milk, …}</a:t>
            </a:r>
          </a:p>
        </p:txBody>
      </p:sp>
      <p:sp>
        <p:nvSpPr>
          <p:cNvPr id="5" name="TextBox 4">
            <a:extLst>
              <a:ext uri="{FF2B5EF4-FFF2-40B4-BE49-F238E27FC236}">
                <a16:creationId xmlns:a16="http://schemas.microsoft.com/office/drawing/2014/main" id="{6D241222-6819-FE42-874D-4D7D696008CD}"/>
              </a:ext>
            </a:extLst>
          </p:cNvPr>
          <p:cNvSpPr txBox="1"/>
          <p:nvPr/>
        </p:nvSpPr>
        <p:spPr>
          <a:xfrm>
            <a:off x="10470382" y="4003595"/>
            <a:ext cx="1467059" cy="1754326"/>
          </a:xfrm>
          <a:prstGeom prst="rect">
            <a:avLst/>
          </a:prstGeom>
          <a:noFill/>
        </p:spPr>
        <p:txBody>
          <a:bodyPr wrap="square" rtlCol="0">
            <a:spAutoFit/>
          </a:bodyPr>
          <a:lstStyle/>
          <a:p>
            <a:r>
              <a:rPr lang="en-US" altLang="en-US" sz="1800" dirty="0">
                <a:latin typeface="Kristen ITC" panose="03050502040202030202" pitchFamily="66" charset="0"/>
                <a:cs typeface="Times New Roman" panose="02020603050405020304" pitchFamily="18" charset="0"/>
              </a:rPr>
              <a:t>The best performance = </a:t>
            </a:r>
            <a:r>
              <a:rPr lang="en-US" altLang="en-US" sz="1800" dirty="0">
                <a:latin typeface="Times New Roman" panose="02020603050405020304" pitchFamily="18" charset="0"/>
                <a:cs typeface="Times New Roman" panose="02020603050405020304" pitchFamily="18" charset="0"/>
              </a:rPr>
              <a:t>{Get </a:t>
            </a:r>
            <a:r>
              <a:rPr lang="en-US" altLang="en-US" dirty="0">
                <a:latin typeface="Times New Roman" panose="02020603050405020304" pitchFamily="18" charset="0"/>
                <a:cs typeface="Times New Roman" panose="02020603050405020304" pitchFamily="18" charset="0"/>
              </a:rPr>
              <a:t>half a gallon or a gallon of milk.</a:t>
            </a:r>
            <a:r>
              <a:rPr lang="en-US" altLang="en-US" sz="1800"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083565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22023" y="636765"/>
            <a:ext cx="8768644" cy="614872"/>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02D53767-65E0-46B3-B2F5-94D1DCB0EF5F}"/>
              </a:ext>
            </a:extLst>
          </p:cNvPr>
          <p:cNvSpPr/>
          <p:nvPr/>
        </p:nvSpPr>
        <p:spPr>
          <a:xfrm>
            <a:off x="1472787" y="605306"/>
            <a:ext cx="7721537" cy="646331"/>
          </a:xfrm>
          <a:prstGeom prst="rect">
            <a:avLst/>
          </a:prstGeom>
        </p:spPr>
        <p:txBody>
          <a:bodyPr wrap="none">
            <a:spAutoFit/>
          </a:bodyPr>
          <a:lstStyle/>
          <a:p>
            <a:r>
              <a:rPr lang="en-US" sz="3600" dirty="0"/>
              <a:t>Intelligence: Operational Definition of AI</a:t>
            </a:r>
          </a:p>
        </p:txBody>
      </p:sp>
      <p:sp>
        <p:nvSpPr>
          <p:cNvPr id="3" name="Rectangle 2">
            <a:extLst>
              <a:ext uri="{FF2B5EF4-FFF2-40B4-BE49-F238E27FC236}">
                <a16:creationId xmlns:a16="http://schemas.microsoft.com/office/drawing/2014/main" id="{00D4A62C-87A4-44A7-B9D3-ED1C04F62AC1}"/>
              </a:ext>
            </a:extLst>
          </p:cNvPr>
          <p:cNvSpPr/>
          <p:nvPr/>
        </p:nvSpPr>
        <p:spPr>
          <a:xfrm>
            <a:off x="1576960" y="1730828"/>
            <a:ext cx="9361117" cy="4370427"/>
          </a:xfrm>
          <a:prstGeom prst="rect">
            <a:avLst/>
          </a:prstGeom>
        </p:spPr>
        <p:txBody>
          <a:bodyPr wrap="square">
            <a:spAutoFit/>
          </a:bodyPr>
          <a:lstStyle/>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Systems that </a:t>
            </a:r>
            <a:r>
              <a:rPr lang="en-US" sz="2600" dirty="0">
                <a:solidFill>
                  <a:srgbClr val="FF0000"/>
                </a:solidFill>
                <a:latin typeface="Times New Roman" panose="02020603050405020304" pitchFamily="18" charset="0"/>
                <a:cs typeface="Times New Roman" panose="02020603050405020304" pitchFamily="18" charset="0"/>
              </a:rPr>
              <a:t>act </a:t>
            </a:r>
            <a:r>
              <a:rPr lang="en-US" sz="2600" dirty="0">
                <a:solidFill>
                  <a:srgbClr val="000000"/>
                </a:solidFill>
                <a:latin typeface="Times New Roman" panose="02020603050405020304" pitchFamily="18" charset="0"/>
                <a:cs typeface="Times New Roman" panose="02020603050405020304" pitchFamily="18" charset="0"/>
              </a:rPr>
              <a:t>like humans</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	Turing test.</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Systems that </a:t>
            </a:r>
            <a:r>
              <a:rPr lang="en-US" sz="2600" dirty="0">
                <a:solidFill>
                  <a:srgbClr val="FF0000"/>
                </a:solidFill>
                <a:latin typeface="Times New Roman" panose="02020603050405020304" pitchFamily="18" charset="0"/>
                <a:cs typeface="Times New Roman" panose="02020603050405020304" pitchFamily="18" charset="0"/>
              </a:rPr>
              <a:t>think </a:t>
            </a:r>
            <a:r>
              <a:rPr lang="en-US" sz="2600" dirty="0">
                <a:solidFill>
                  <a:srgbClr val="000000"/>
                </a:solidFill>
                <a:latin typeface="Times New Roman" panose="02020603050405020304" pitchFamily="18" charset="0"/>
                <a:cs typeface="Times New Roman" panose="02020603050405020304" pitchFamily="18" charset="0"/>
              </a:rPr>
              <a:t>like humans</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	Cognitive Science</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Systems that </a:t>
            </a:r>
            <a:r>
              <a:rPr lang="en-US" sz="2600" dirty="0">
                <a:solidFill>
                  <a:srgbClr val="FF0000"/>
                </a:solidFill>
                <a:latin typeface="Times New Roman" panose="02020603050405020304" pitchFamily="18" charset="0"/>
                <a:cs typeface="Times New Roman" panose="02020603050405020304" pitchFamily="18" charset="0"/>
              </a:rPr>
              <a:t>think </a:t>
            </a:r>
            <a:r>
              <a:rPr lang="en-US" sz="2600" dirty="0">
                <a:solidFill>
                  <a:srgbClr val="000000"/>
                </a:solidFill>
                <a:latin typeface="Times New Roman" panose="02020603050405020304" pitchFamily="18" charset="0"/>
                <a:cs typeface="Times New Roman" panose="02020603050405020304" pitchFamily="18" charset="0"/>
              </a:rPr>
              <a:t>rationally</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	Logic-based AI</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Systems that </a:t>
            </a:r>
            <a:r>
              <a:rPr lang="en-US" sz="2600" dirty="0">
                <a:solidFill>
                  <a:srgbClr val="FF0000"/>
                </a:solidFill>
                <a:latin typeface="Times New Roman" panose="02020603050405020304" pitchFamily="18" charset="0"/>
                <a:cs typeface="Times New Roman" panose="02020603050405020304" pitchFamily="18" charset="0"/>
              </a:rPr>
              <a:t>act </a:t>
            </a:r>
            <a:r>
              <a:rPr lang="en-US" sz="2600" dirty="0">
                <a:solidFill>
                  <a:srgbClr val="000000"/>
                </a:solidFill>
                <a:latin typeface="Times New Roman" panose="02020603050405020304" pitchFamily="18" charset="0"/>
                <a:cs typeface="Times New Roman" panose="02020603050405020304" pitchFamily="18" charset="0"/>
              </a:rPr>
              <a:t>rationally</a:t>
            </a:r>
          </a:p>
          <a:p>
            <a:pPr>
              <a:spcBef>
                <a:spcPts val="600"/>
              </a:spcBef>
              <a:spcAft>
                <a:spcPts val="600"/>
              </a:spcAft>
            </a:pPr>
            <a:r>
              <a:rPr lang="en-US" sz="2600" dirty="0">
                <a:solidFill>
                  <a:srgbClr val="000000"/>
                </a:solidFill>
                <a:latin typeface="Times New Roman" panose="02020603050405020304" pitchFamily="18" charset="0"/>
                <a:cs typeface="Times New Roman" panose="02020603050405020304" pitchFamily="18" charset="0"/>
              </a:rPr>
              <a:t>	Rational Agents</a:t>
            </a:r>
            <a:endParaRPr lang="en-US" sz="26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563796604"/>
              </p:ext>
            </p:extLst>
          </p:nvPr>
        </p:nvGraphicFramePr>
        <p:xfrm>
          <a:off x="5925311" y="4684308"/>
          <a:ext cx="5577842" cy="1670772"/>
        </p:xfrm>
        <a:graphic>
          <a:graphicData uri="http://schemas.openxmlformats.org/drawingml/2006/table">
            <a:tbl>
              <a:tblPr firstRow="1" bandRow="1">
                <a:tableStyleId>{7DF18680-E054-41AD-8BC1-D1AEF772440D}</a:tableStyleId>
              </a:tblPr>
              <a:tblGrid>
                <a:gridCol w="2788921">
                  <a:extLst>
                    <a:ext uri="{9D8B030D-6E8A-4147-A177-3AD203B41FA5}">
                      <a16:colId xmlns:a16="http://schemas.microsoft.com/office/drawing/2014/main" val="20000"/>
                    </a:ext>
                  </a:extLst>
                </a:gridCol>
                <a:gridCol w="2788921">
                  <a:extLst>
                    <a:ext uri="{9D8B030D-6E8A-4147-A177-3AD203B41FA5}">
                      <a16:colId xmlns:a16="http://schemas.microsoft.com/office/drawing/2014/main" val="20001"/>
                    </a:ext>
                  </a:extLst>
                </a:gridCol>
              </a:tblGrid>
              <a:tr h="835386">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think</a:t>
                      </a:r>
                      <a:r>
                        <a:rPr lang="en-US" sz="2400" b="0" dirty="0">
                          <a:solidFill>
                            <a:schemeClr val="tx1"/>
                          </a:solidFill>
                          <a:latin typeface="Times New Roman" panose="02020603050405020304" pitchFamily="18" charset="0"/>
                          <a:cs typeface="Times New Roman" panose="02020603050405020304" pitchFamily="18" charset="0"/>
                        </a:rPr>
                        <a:t> like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think rationally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835386">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act </a:t>
                      </a:r>
                      <a:r>
                        <a:rPr lang="en-US" sz="2400" b="0" dirty="0">
                          <a:solidFill>
                            <a:schemeClr val="tx1"/>
                          </a:solidFill>
                          <a:latin typeface="Times New Roman" panose="02020603050405020304" pitchFamily="18" charset="0"/>
                          <a:cs typeface="Times New Roman" panose="02020603050405020304" pitchFamily="18" charset="0"/>
                        </a:rPr>
                        <a:t>  like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2400" b="0" dirty="0">
                          <a:solidFill>
                            <a:schemeClr val="tx1"/>
                          </a:solidFill>
                          <a:latin typeface="Times New Roman" panose="02020603050405020304" pitchFamily="18" charset="0"/>
                          <a:cs typeface="Times New Roman" panose="02020603050405020304" pitchFamily="18" charset="0"/>
                        </a:rPr>
                        <a:t>Systems that </a:t>
                      </a:r>
                      <a:r>
                        <a:rPr lang="en-US" sz="2400" b="0" i="1" dirty="0">
                          <a:solidFill>
                            <a:schemeClr val="tx1"/>
                          </a:solidFill>
                          <a:latin typeface="Times New Roman" panose="02020603050405020304" pitchFamily="18" charset="0"/>
                          <a:cs typeface="Times New Roman" panose="02020603050405020304" pitchFamily="18" charset="0"/>
                        </a:rPr>
                        <a:t>act rationally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0149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EFA569E-8592-4CEB-AC19-7AC03BA4A225}"/>
              </a:ext>
            </a:extLst>
          </p:cNvPr>
          <p:cNvSpPr>
            <a:spLocks noGrp="1" noChangeArrowheads="1"/>
          </p:cNvSpPr>
          <p:nvPr/>
        </p:nvSpPr>
        <p:spPr bwMode="auto">
          <a:xfrm>
            <a:off x="4076701" y="597625"/>
            <a:ext cx="482345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lgn="l"/>
            <a:r>
              <a:rPr lang="en-US" altLang="en-US" dirty="0">
                <a:latin typeface="+mn-lt"/>
              </a:rPr>
              <a:t>Outline</a:t>
            </a:r>
          </a:p>
        </p:txBody>
      </p:sp>
      <p:sp>
        <p:nvSpPr>
          <p:cNvPr id="3" name="Rectangle 2">
            <a:extLst>
              <a:ext uri="{FF2B5EF4-FFF2-40B4-BE49-F238E27FC236}">
                <a16:creationId xmlns:a16="http://schemas.microsoft.com/office/drawing/2014/main" id="{FD4D8F18-A3DA-4CEB-BD6A-D7AFF3781783}"/>
              </a:ext>
            </a:extLst>
          </p:cNvPr>
          <p:cNvSpPr>
            <a:spLocks noGrp="1" noChangeArrowheads="1"/>
          </p:cNvSpPr>
          <p:nvPr/>
        </p:nvSpPr>
        <p:spPr bwMode="auto">
          <a:xfrm>
            <a:off x="4076701" y="2069998"/>
            <a:ext cx="4666705" cy="2857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1963" indent="-461963"/>
            <a:r>
              <a:rPr lang="en-US" altLang="en-US" dirty="0">
                <a:latin typeface="Times New Roman" panose="02020603050405020304" pitchFamily="18" charset="0"/>
                <a:cs typeface="Times New Roman" panose="02020603050405020304" pitchFamily="18" charset="0"/>
              </a:rPr>
              <a:t>Course overview</a:t>
            </a:r>
          </a:p>
          <a:p>
            <a:pPr marL="461963" indent="-461963"/>
            <a:r>
              <a:rPr lang="en-US" altLang="en-US" dirty="0">
                <a:latin typeface="Times New Roman" panose="02020603050405020304" pitchFamily="18" charset="0"/>
                <a:cs typeface="Times New Roman" panose="02020603050405020304" pitchFamily="18" charset="0"/>
              </a:rPr>
              <a:t>What is AI?</a:t>
            </a:r>
          </a:p>
          <a:p>
            <a:pPr marL="461963" indent="-461963"/>
            <a:r>
              <a:rPr lang="en-US" altLang="en-US" dirty="0">
                <a:latin typeface="Times New Roman" panose="02020603050405020304" pitchFamily="18" charset="0"/>
                <a:cs typeface="Times New Roman" panose="02020603050405020304" pitchFamily="18" charset="0"/>
              </a:rPr>
              <a:t>A brief history</a:t>
            </a:r>
          </a:p>
          <a:p>
            <a:pPr marL="461963" indent="-461963"/>
            <a:r>
              <a:rPr lang="en-US" altLang="en-US" dirty="0">
                <a:latin typeface="Times New Roman" panose="02020603050405020304" pitchFamily="18" charset="0"/>
                <a:cs typeface="Times New Roman" panose="02020603050405020304" pitchFamily="18" charset="0"/>
              </a:rPr>
              <a:t>The state of the art</a:t>
            </a:r>
          </a:p>
        </p:txBody>
      </p:sp>
    </p:spTree>
    <p:extLst>
      <p:ext uri="{BB962C8B-B14F-4D97-AF65-F5344CB8AC3E}">
        <p14:creationId xmlns:p14="http://schemas.microsoft.com/office/powerpoint/2010/main" val="3906441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2464" y="836751"/>
            <a:ext cx="6499578" cy="614872"/>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EB0F3D36-CFFE-4E09-BAA0-4DC1FC563303}"/>
              </a:ext>
            </a:extLst>
          </p:cNvPr>
          <p:cNvSpPr/>
          <p:nvPr/>
        </p:nvSpPr>
        <p:spPr>
          <a:xfrm>
            <a:off x="1754214" y="910996"/>
            <a:ext cx="5260846" cy="584775"/>
          </a:xfrm>
          <a:prstGeom prst="rect">
            <a:avLst/>
          </a:prstGeom>
        </p:spPr>
        <p:txBody>
          <a:bodyPr wrap="square">
            <a:spAutoFit/>
          </a:bodyPr>
          <a:lstStyle/>
          <a:p>
            <a:r>
              <a:rPr lang="en-US" sz="3200" dirty="0">
                <a:latin typeface="Helvetica" panose="020B0604020202020204" pitchFamily="34" charset="0"/>
              </a:rPr>
              <a:t>Rational Decisions</a:t>
            </a:r>
            <a:endParaRPr lang="en-US" sz="3200" dirty="0"/>
          </a:p>
        </p:txBody>
      </p:sp>
      <p:sp>
        <p:nvSpPr>
          <p:cNvPr id="3" name="Rectangle 2">
            <a:extLst>
              <a:ext uri="{FF2B5EF4-FFF2-40B4-BE49-F238E27FC236}">
                <a16:creationId xmlns:a16="http://schemas.microsoft.com/office/drawing/2014/main" id="{57A3771C-6738-4BD6-89DE-FF3AF6217782}"/>
              </a:ext>
            </a:extLst>
          </p:cNvPr>
          <p:cNvSpPr/>
          <p:nvPr/>
        </p:nvSpPr>
        <p:spPr>
          <a:xfrm>
            <a:off x="1754214" y="2006573"/>
            <a:ext cx="9414388" cy="3262432"/>
          </a:xfrm>
          <a:prstGeom prst="rect">
            <a:avLst/>
          </a:prstGeom>
        </p:spPr>
        <p:txBody>
          <a:bodyPr wrap="square">
            <a:spAutoFit/>
          </a:bodyPr>
          <a:lstStyle/>
          <a:p>
            <a:pPr>
              <a:spcBef>
                <a:spcPts val="1200"/>
              </a:spcBef>
            </a:pPr>
            <a:r>
              <a:rPr lang="en-US" sz="2600" dirty="0">
                <a:solidFill>
                  <a:srgbClr val="000000"/>
                </a:solidFill>
                <a:latin typeface="Times New Roman" panose="02020603050405020304" pitchFamily="18" charset="0"/>
                <a:cs typeface="Times New Roman" panose="02020603050405020304" pitchFamily="18" charset="0"/>
              </a:rPr>
              <a:t>The term </a:t>
            </a:r>
            <a:r>
              <a:rPr lang="en-US" sz="2600" b="1" dirty="0">
                <a:solidFill>
                  <a:srgbClr val="000000"/>
                </a:solidFill>
                <a:latin typeface="Times New Roman" panose="02020603050405020304" pitchFamily="18" charset="0"/>
                <a:cs typeface="Times New Roman" panose="02020603050405020304" pitchFamily="18" charset="0"/>
              </a:rPr>
              <a:t>rational </a:t>
            </a:r>
            <a:r>
              <a:rPr lang="en-US" sz="2600" dirty="0">
                <a:solidFill>
                  <a:srgbClr val="000000"/>
                </a:solidFill>
                <a:latin typeface="Times New Roman" panose="02020603050405020304" pitchFamily="18" charset="0"/>
                <a:cs typeface="Times New Roman" panose="02020603050405020304" pitchFamily="18" charset="0"/>
              </a:rPr>
              <a:t>is used in a particular way:</a:t>
            </a:r>
          </a:p>
          <a:p>
            <a:pPr marL="914400" lvl="1" indent="-457200">
              <a:spcBef>
                <a:spcPts val="1200"/>
              </a:spcBef>
              <a:buFont typeface="Arial" panose="020B0604020202020204" pitchFamily="34" charset="0"/>
              <a:buChar char="•"/>
            </a:pPr>
            <a:r>
              <a:rPr lang="en-US" sz="2600" dirty="0">
                <a:solidFill>
                  <a:srgbClr val="000000"/>
                </a:solidFill>
                <a:latin typeface="Times New Roman" panose="02020603050405020304" pitchFamily="18" charset="0"/>
                <a:cs typeface="Times New Roman" panose="02020603050405020304" pitchFamily="18" charset="0"/>
              </a:rPr>
              <a:t>Rational: maximally </a:t>
            </a:r>
            <a:r>
              <a:rPr lang="en-US" sz="2600" dirty="0">
                <a:solidFill>
                  <a:srgbClr val="0000FF"/>
                </a:solidFill>
                <a:latin typeface="Times New Roman" panose="02020603050405020304" pitchFamily="18" charset="0"/>
                <a:cs typeface="Times New Roman" panose="02020603050405020304" pitchFamily="18" charset="0"/>
              </a:rPr>
              <a:t>achieving pre-defined goals</a:t>
            </a:r>
          </a:p>
          <a:p>
            <a:pPr marL="914400" lvl="1" indent="-457200">
              <a:spcBef>
                <a:spcPts val="1200"/>
              </a:spcBef>
              <a:buFont typeface="Arial" panose="020B0604020202020204" pitchFamily="34" charset="0"/>
              <a:buChar char="•"/>
            </a:pPr>
            <a:r>
              <a:rPr lang="en-US" sz="2600" dirty="0">
                <a:solidFill>
                  <a:srgbClr val="000000"/>
                </a:solidFill>
                <a:latin typeface="Times New Roman" panose="02020603050405020304" pitchFamily="18" charset="0"/>
                <a:cs typeface="Times New Roman" panose="02020603050405020304" pitchFamily="18" charset="0"/>
              </a:rPr>
              <a:t>Rational only concerns </a:t>
            </a:r>
            <a:r>
              <a:rPr lang="en-US" sz="2600" dirty="0">
                <a:solidFill>
                  <a:srgbClr val="0000FF"/>
                </a:solidFill>
                <a:latin typeface="Times New Roman" panose="02020603050405020304" pitchFamily="18" charset="0"/>
                <a:cs typeface="Times New Roman" panose="02020603050405020304" pitchFamily="18" charset="0"/>
              </a:rPr>
              <a:t>what decisions are made</a:t>
            </a:r>
          </a:p>
          <a:p>
            <a:pPr>
              <a:spcBef>
                <a:spcPts val="1200"/>
              </a:spcBef>
            </a:pPr>
            <a:r>
              <a:rPr lang="en-US" sz="2600" dirty="0">
                <a:solidFill>
                  <a:srgbClr val="000000"/>
                </a:solidFill>
                <a:latin typeface="Times New Roman" panose="02020603050405020304" pitchFamily="18" charset="0"/>
                <a:cs typeface="Times New Roman" panose="02020603050405020304" pitchFamily="18" charset="0"/>
              </a:rPr>
              <a:t>           (not the thought process behind them)</a:t>
            </a:r>
          </a:p>
          <a:p>
            <a:pPr marL="914400" lvl="1" indent="-457200">
              <a:spcBef>
                <a:spcPts val="1200"/>
              </a:spcBef>
              <a:buFont typeface="Arial" panose="020B0604020202020204" pitchFamily="34" charset="0"/>
              <a:buChar char="•"/>
            </a:pPr>
            <a:r>
              <a:rPr lang="en-US" sz="2600" dirty="0">
                <a:solidFill>
                  <a:srgbClr val="000000"/>
                </a:solidFill>
                <a:latin typeface="Times New Roman" panose="02020603050405020304" pitchFamily="18" charset="0"/>
                <a:cs typeface="Times New Roman" panose="02020603050405020304" pitchFamily="18" charset="0"/>
              </a:rPr>
              <a:t>Goals are expressed in terms of </a:t>
            </a:r>
            <a:r>
              <a:rPr lang="en-US" sz="2600" dirty="0">
                <a:solidFill>
                  <a:srgbClr val="0000FF"/>
                </a:solidFill>
                <a:latin typeface="Times New Roman" panose="02020603050405020304" pitchFamily="18" charset="0"/>
                <a:cs typeface="Times New Roman" panose="02020603050405020304" pitchFamily="18" charset="0"/>
              </a:rPr>
              <a:t>the utility of outcomes</a:t>
            </a:r>
          </a:p>
          <a:p>
            <a:pPr marL="914400" lvl="1" indent="-457200">
              <a:spcBef>
                <a:spcPts val="1200"/>
              </a:spcBef>
              <a:buFont typeface="Arial" panose="020B0604020202020204" pitchFamily="34" charset="0"/>
              <a:buChar char="•"/>
            </a:pPr>
            <a:r>
              <a:rPr lang="en-US" sz="2600" dirty="0">
                <a:solidFill>
                  <a:srgbClr val="1212D3"/>
                </a:solidFill>
                <a:latin typeface="Times New Roman" panose="02020603050405020304" pitchFamily="18" charset="0"/>
                <a:cs typeface="Times New Roman" panose="02020603050405020304" pitchFamily="18" charset="0"/>
              </a:rPr>
              <a:t>Being rational </a:t>
            </a:r>
            <a:r>
              <a:rPr lang="en-US" sz="2600" dirty="0">
                <a:latin typeface="Times New Roman" panose="02020603050405020304" pitchFamily="18" charset="0"/>
                <a:cs typeface="Times New Roman" panose="02020603050405020304" pitchFamily="18" charset="0"/>
              </a:rPr>
              <a:t>means</a:t>
            </a:r>
            <a:r>
              <a:rPr lang="en-US" sz="2600" dirty="0">
                <a:solidFill>
                  <a:srgbClr val="1212D3"/>
                </a:solidFill>
                <a:latin typeface="Times New Roman" panose="02020603050405020304" pitchFamily="18" charset="0"/>
                <a:cs typeface="Times New Roman" panose="02020603050405020304" pitchFamily="18" charset="0"/>
              </a:rPr>
              <a:t> maximizing your expected utility</a:t>
            </a:r>
            <a:endParaRPr lang="en-US" sz="2600" dirty="0">
              <a:latin typeface="Times New Roman" panose="02020603050405020304" pitchFamily="18" charset="0"/>
              <a:cs typeface="Times New Roman" panose="02020603050405020304" pitchFamily="18" charset="0"/>
            </a:endParaRPr>
          </a:p>
        </p:txBody>
      </p:sp>
      <p:sp>
        <p:nvSpPr>
          <p:cNvPr id="6" name="Rectangle 5"/>
          <p:cNvSpPr/>
          <p:nvPr/>
        </p:nvSpPr>
        <p:spPr>
          <a:xfrm>
            <a:off x="5167746" y="5779808"/>
            <a:ext cx="6096000" cy="923330"/>
          </a:xfrm>
          <a:prstGeom prst="rect">
            <a:avLst/>
          </a:prstGeom>
        </p:spPr>
        <p:txBody>
          <a:bodyPr>
            <a:spAutoFit/>
          </a:bodyPr>
          <a:lstStyle/>
          <a:p>
            <a:r>
              <a:rPr lang="en-US" dirty="0">
                <a:solidFill>
                  <a:srgbClr val="404040"/>
                </a:solidFill>
                <a:latin typeface="Arial" panose="020B0604020202020204" pitchFamily="34" charset="0"/>
              </a:rPr>
              <a:t>(Economics) </a:t>
            </a:r>
            <a:r>
              <a:rPr lang="en-US" i="1" dirty="0">
                <a:solidFill>
                  <a:srgbClr val="404040"/>
                </a:solidFill>
                <a:latin typeface="Arial" panose="020B0604020202020204" pitchFamily="34" charset="0"/>
              </a:rPr>
              <a:t>economics</a:t>
            </a:r>
          </a:p>
          <a:p>
            <a:r>
              <a:rPr lang="en-US" b="1" dirty="0">
                <a:solidFill>
                  <a:srgbClr val="404040"/>
                </a:solidFill>
                <a:latin typeface="Arial" panose="020B0604020202020204" pitchFamily="34" charset="0"/>
              </a:rPr>
              <a:t>a. </a:t>
            </a:r>
            <a:r>
              <a:rPr lang="en-US" dirty="0">
                <a:solidFill>
                  <a:srgbClr val="404040"/>
                </a:solidFill>
                <a:latin typeface="Arial" panose="020B0604020202020204" pitchFamily="34" charset="0"/>
              </a:rPr>
              <a:t>the ability of a commodity to satisfy human wants</a:t>
            </a:r>
          </a:p>
          <a:p>
            <a:r>
              <a:rPr lang="en-US" b="1" dirty="0">
                <a:solidFill>
                  <a:srgbClr val="404040"/>
                </a:solidFill>
                <a:latin typeface="Arial" panose="020B0604020202020204" pitchFamily="34" charset="0"/>
              </a:rPr>
              <a:t>b. </a:t>
            </a:r>
            <a:r>
              <a:rPr lang="en-US" dirty="0">
                <a:solidFill>
                  <a:srgbClr val="404040"/>
                </a:solidFill>
                <a:latin typeface="Arial" panose="020B0604020202020204" pitchFamily="34" charset="0"/>
              </a:rPr>
              <a:t>the amount of such satisfaction. See </a:t>
            </a:r>
            <a:r>
              <a:rPr lang="en-US" b="1" dirty="0">
                <a:solidFill>
                  <a:srgbClr val="2484C6"/>
                </a:solidFill>
                <a:latin typeface="Arial" panose="020B0604020202020204" pitchFamily="34" charset="0"/>
                <a:hlinkClick r:id="rId2"/>
              </a:rPr>
              <a:t>disutility</a:t>
            </a:r>
            <a:endParaRPr lang="en-US" b="0" i="0" dirty="0">
              <a:solidFill>
                <a:srgbClr val="404040"/>
              </a:solidFill>
              <a:effectLst/>
              <a:latin typeface="Arial" panose="020B0604020202020204" pitchFamily="34" charset="0"/>
            </a:endParaRPr>
          </a:p>
        </p:txBody>
      </p:sp>
      <p:sp>
        <p:nvSpPr>
          <p:cNvPr id="4" name="TextBox 3">
            <a:extLst>
              <a:ext uri="{FF2B5EF4-FFF2-40B4-BE49-F238E27FC236}">
                <a16:creationId xmlns:a16="http://schemas.microsoft.com/office/drawing/2014/main" id="{99C0095D-5C9A-3540-C4DD-F0D5C11D7B08}"/>
              </a:ext>
            </a:extLst>
          </p:cNvPr>
          <p:cNvSpPr txBox="1"/>
          <p:nvPr/>
        </p:nvSpPr>
        <p:spPr>
          <a:xfrm>
            <a:off x="9480479" y="1985269"/>
            <a:ext cx="1688123" cy="923330"/>
          </a:xfrm>
          <a:prstGeom prst="rect">
            <a:avLst/>
          </a:prstGeom>
          <a:noFill/>
        </p:spPr>
        <p:txBody>
          <a:bodyPr wrap="square" rtlCol="0">
            <a:spAutoFit/>
          </a:bodyPr>
          <a:lstStyle/>
          <a:p>
            <a:r>
              <a:rPr lang="en-US" dirty="0"/>
              <a:t>Get a one-gallon carton of milk.</a:t>
            </a:r>
          </a:p>
        </p:txBody>
      </p:sp>
      <p:sp>
        <p:nvSpPr>
          <p:cNvPr id="5" name="TextBox 4">
            <a:extLst>
              <a:ext uri="{FF2B5EF4-FFF2-40B4-BE49-F238E27FC236}">
                <a16:creationId xmlns:a16="http://schemas.microsoft.com/office/drawing/2014/main" id="{3155AA46-7850-1A69-8C49-20520C21B6AD}"/>
              </a:ext>
            </a:extLst>
          </p:cNvPr>
          <p:cNvSpPr txBox="1"/>
          <p:nvPr/>
        </p:nvSpPr>
        <p:spPr>
          <a:xfrm>
            <a:off x="9374971" y="2863384"/>
            <a:ext cx="1899138" cy="1200329"/>
          </a:xfrm>
          <a:prstGeom prst="rect">
            <a:avLst/>
          </a:prstGeom>
          <a:noFill/>
        </p:spPr>
        <p:txBody>
          <a:bodyPr wrap="square" rtlCol="0">
            <a:spAutoFit/>
          </a:bodyPr>
          <a:lstStyle/>
          <a:p>
            <a:r>
              <a:rPr lang="en-US" dirty="0"/>
              <a:t>Either a one-gallon carton or two half-gallon cartons of milk</a:t>
            </a:r>
          </a:p>
        </p:txBody>
      </p:sp>
      <p:sp>
        <p:nvSpPr>
          <p:cNvPr id="8" name="TextBox 7">
            <a:extLst>
              <a:ext uri="{FF2B5EF4-FFF2-40B4-BE49-F238E27FC236}">
                <a16:creationId xmlns:a16="http://schemas.microsoft.com/office/drawing/2014/main" id="{9D88251C-02DD-14E5-C3CB-5CD2C2CD133D}"/>
              </a:ext>
            </a:extLst>
          </p:cNvPr>
          <p:cNvSpPr txBox="1"/>
          <p:nvPr/>
        </p:nvSpPr>
        <p:spPr>
          <a:xfrm>
            <a:off x="692464" y="3463548"/>
            <a:ext cx="1494762" cy="3139321"/>
          </a:xfrm>
          <a:prstGeom prst="rect">
            <a:avLst/>
          </a:prstGeom>
          <a:noFill/>
        </p:spPr>
        <p:txBody>
          <a:bodyPr wrap="square" rtlCol="0">
            <a:spAutoFit/>
          </a:bodyPr>
          <a:lstStyle/>
          <a:p>
            <a:r>
              <a:rPr lang="en-US" dirty="0"/>
              <a:t>1 gallon carton of milk (10pts.)</a:t>
            </a:r>
          </a:p>
          <a:p>
            <a:r>
              <a:rPr lang="en-US" dirty="0"/>
              <a:t>2 half-gallon cartons of milk (9 pts.)</a:t>
            </a:r>
          </a:p>
          <a:p>
            <a:r>
              <a:rPr lang="en-US" dirty="0"/>
              <a:t>4 quarters cartons of milk (5 pts.)</a:t>
            </a:r>
          </a:p>
          <a:p>
            <a:r>
              <a:rPr lang="en-US" dirty="0"/>
              <a:t>otherwise (0 pt.)</a:t>
            </a:r>
          </a:p>
        </p:txBody>
      </p:sp>
    </p:spTree>
    <p:extLst>
      <p:ext uri="{BB962C8B-B14F-4D97-AF65-F5344CB8AC3E}">
        <p14:creationId xmlns:p14="http://schemas.microsoft.com/office/powerpoint/2010/main" val="3317565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84488" y="455754"/>
            <a:ext cx="6499578" cy="614872"/>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8555D801-F052-4E1F-B25F-B548046D0808}"/>
              </a:ext>
            </a:extLst>
          </p:cNvPr>
          <p:cNvSpPr/>
          <p:nvPr/>
        </p:nvSpPr>
        <p:spPr>
          <a:xfrm>
            <a:off x="1867785" y="455754"/>
            <a:ext cx="3992440" cy="584775"/>
          </a:xfrm>
          <a:prstGeom prst="rect">
            <a:avLst/>
          </a:prstGeom>
        </p:spPr>
        <p:txBody>
          <a:bodyPr wrap="none">
            <a:spAutoFit/>
          </a:bodyPr>
          <a:lstStyle/>
          <a:p>
            <a:r>
              <a:rPr lang="en-US" sz="3200" dirty="0"/>
              <a:t>Degrees of Intelligence</a:t>
            </a:r>
          </a:p>
        </p:txBody>
      </p:sp>
      <p:sp>
        <p:nvSpPr>
          <p:cNvPr id="3" name="Rectangle 2">
            <a:extLst>
              <a:ext uri="{FF2B5EF4-FFF2-40B4-BE49-F238E27FC236}">
                <a16:creationId xmlns:a16="http://schemas.microsoft.com/office/drawing/2014/main" id="{AE25F897-5F87-48B9-B899-0325B8B7ADBD}"/>
              </a:ext>
            </a:extLst>
          </p:cNvPr>
          <p:cNvSpPr/>
          <p:nvPr/>
        </p:nvSpPr>
        <p:spPr>
          <a:xfrm>
            <a:off x="1580923" y="1232238"/>
            <a:ext cx="9030154" cy="4893647"/>
          </a:xfrm>
          <a:prstGeom prst="rect">
            <a:avLst/>
          </a:prstGeom>
        </p:spPr>
        <p:txBody>
          <a:bodyPr wrap="square">
            <a:spAutoFit/>
          </a:bodyPr>
          <a:lstStyle/>
          <a:p>
            <a:pPr marL="461963" indent="-461963">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Building </a:t>
            </a:r>
            <a:r>
              <a:rPr lang="en-US" sz="2400" dirty="0">
                <a:solidFill>
                  <a:srgbClr val="0000FF"/>
                </a:solidFill>
                <a:latin typeface="Times New Roman" panose="02020603050405020304" pitchFamily="18" charset="0"/>
                <a:cs typeface="Times New Roman" panose="02020603050405020304" pitchFamily="18" charset="0"/>
              </a:rPr>
              <a:t>an intelligent system as capable as humans </a:t>
            </a:r>
          </a:p>
          <a:p>
            <a:pPr marL="919163" lvl="1" indent="-461963">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remains an elusive (hard to define or explain) goal.</a:t>
            </a:r>
          </a:p>
          <a:p>
            <a:pPr marL="461963" indent="-461963">
              <a:buFont typeface="Arial" panose="020B0604020202020204" pitchFamily="34" charset="0"/>
              <a:buChar char="•"/>
            </a:pPr>
            <a:endParaRPr lang="en-US" sz="2400" dirty="0">
              <a:solidFill>
                <a:srgbClr val="000000"/>
              </a:solidFill>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Systems have been built </a:t>
            </a:r>
          </a:p>
          <a:p>
            <a:pPr marL="919163" lvl="1" indent="-461963">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exhibit </a:t>
            </a:r>
            <a:r>
              <a:rPr lang="en-US" sz="2400" dirty="0">
                <a:latin typeface="Times New Roman" panose="02020603050405020304" pitchFamily="18" charset="0"/>
                <a:cs typeface="Times New Roman" panose="02020603050405020304" pitchFamily="18" charset="0"/>
              </a:rPr>
              <a:t>various specialized </a:t>
            </a:r>
            <a:r>
              <a:rPr lang="en-US" sz="2400" dirty="0">
                <a:solidFill>
                  <a:srgbClr val="0000FF"/>
                </a:solidFill>
                <a:latin typeface="Times New Roman" panose="02020603050405020304" pitchFamily="18" charset="0"/>
                <a:cs typeface="Times New Roman" panose="02020603050405020304" pitchFamily="18" charset="0"/>
              </a:rPr>
              <a:t>degrees of intelligence.</a:t>
            </a:r>
          </a:p>
          <a:p>
            <a:pPr marL="461963" indent="-461963">
              <a:buFont typeface="Arial" panose="020B0604020202020204" pitchFamily="34" charset="0"/>
              <a:buChar char="•"/>
            </a:pPr>
            <a:endParaRPr lang="en-US" sz="2400" dirty="0">
              <a:solidFill>
                <a:srgbClr val="000000"/>
              </a:solidFill>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Formalisms and algorithmic </a:t>
            </a:r>
            <a:r>
              <a:rPr lang="en-US" sz="2400" dirty="0">
                <a:solidFill>
                  <a:srgbClr val="000000"/>
                </a:solidFill>
                <a:latin typeface="Times New Roman" panose="02020603050405020304" pitchFamily="18" charset="0"/>
                <a:cs typeface="Times New Roman" panose="02020603050405020304" pitchFamily="18" charset="0"/>
              </a:rPr>
              <a:t>ideas are</a:t>
            </a:r>
          </a:p>
          <a:p>
            <a:pPr marL="919163" lvl="1" indent="-461963">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useful for constructing “intelligent” systems. </a:t>
            </a:r>
          </a:p>
          <a:p>
            <a:pPr marL="919163" lvl="1" indent="-461963">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the foundation of our attempt to </a:t>
            </a:r>
            <a:r>
              <a:rPr lang="en-US" sz="2400" dirty="0">
                <a:solidFill>
                  <a:srgbClr val="0000FF"/>
                </a:solidFill>
                <a:latin typeface="Times New Roman" panose="02020603050405020304" pitchFamily="18" charset="0"/>
                <a:cs typeface="Times New Roman" panose="02020603050405020304" pitchFamily="18" charset="0"/>
              </a:rPr>
              <a:t>understand intelligence as a computational process.</a:t>
            </a:r>
          </a:p>
          <a:p>
            <a:pPr lvl="1"/>
            <a:endParaRPr lang="en-US" sz="2400" dirty="0">
              <a:solidFill>
                <a:srgbClr val="0000FF"/>
              </a:solidFill>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i="1" dirty="0">
                <a:solidFill>
                  <a:srgbClr val="0000FF"/>
                </a:solidFill>
                <a:latin typeface="Times New Roman" panose="02020603050405020304" pitchFamily="18" charset="0"/>
                <a:cs typeface="Times New Roman" panose="02020603050405020304" pitchFamily="18" charset="0"/>
              </a:rPr>
              <a:t>This course will examine some of these formalisms and see how they can be used to achieve various degrees of intelligence.</a:t>
            </a:r>
            <a:endParaRPr lang="en-US" sz="2400" dirty="0">
              <a:latin typeface="Times New Roman" panose="02020603050405020304" pitchFamily="18" charset="0"/>
              <a:cs typeface="Times New Roman" panose="02020603050405020304" pitchFamily="18" charset="0"/>
            </a:endParaRPr>
          </a:p>
        </p:txBody>
      </p:sp>
      <p:sp>
        <p:nvSpPr>
          <p:cNvPr id="4" name="Thought Bubble: Cloud 3">
            <a:extLst>
              <a:ext uri="{FF2B5EF4-FFF2-40B4-BE49-F238E27FC236}">
                <a16:creationId xmlns:a16="http://schemas.microsoft.com/office/drawing/2014/main" id="{0FEF81EB-4258-4055-9B87-D3A165CFDB0A}"/>
              </a:ext>
            </a:extLst>
          </p:cNvPr>
          <p:cNvSpPr/>
          <p:nvPr/>
        </p:nvSpPr>
        <p:spPr>
          <a:xfrm>
            <a:off x="518728" y="1190012"/>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pic>
        <p:nvPicPr>
          <p:cNvPr id="5" name="Picture 4"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98222">
            <a:off x="561495" y="1131815"/>
            <a:ext cx="628351" cy="44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30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D53767-65E0-46B3-B2F5-94D1DCB0EF5F}"/>
              </a:ext>
            </a:extLst>
          </p:cNvPr>
          <p:cNvSpPr/>
          <p:nvPr/>
        </p:nvSpPr>
        <p:spPr>
          <a:xfrm>
            <a:off x="1461212" y="433579"/>
            <a:ext cx="6444297" cy="646331"/>
          </a:xfrm>
          <a:prstGeom prst="rect">
            <a:avLst/>
          </a:prstGeom>
        </p:spPr>
        <p:txBody>
          <a:bodyPr wrap="square">
            <a:spAutoFit/>
          </a:bodyPr>
          <a:lstStyle/>
          <a:p>
            <a:r>
              <a:rPr lang="en-US" sz="3600" dirty="0"/>
              <a:t>AI’s Foundations</a:t>
            </a:r>
          </a:p>
        </p:txBody>
      </p:sp>
      <p:sp>
        <p:nvSpPr>
          <p:cNvPr id="3" name="Rectangle 2">
            <a:extLst>
              <a:ext uri="{FF2B5EF4-FFF2-40B4-BE49-F238E27FC236}">
                <a16:creationId xmlns:a16="http://schemas.microsoft.com/office/drawing/2014/main" id="{00D4A62C-87A4-44A7-B9D3-ED1C04F62AC1}"/>
              </a:ext>
            </a:extLst>
          </p:cNvPr>
          <p:cNvSpPr/>
          <p:nvPr/>
        </p:nvSpPr>
        <p:spPr>
          <a:xfrm>
            <a:off x="1471749" y="1193074"/>
            <a:ext cx="9350580" cy="5355312"/>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Philosophy      	</a:t>
            </a:r>
            <a:r>
              <a:rPr lang="en-US" sz="2400" dirty="0">
                <a:solidFill>
                  <a:srgbClr val="0000FF"/>
                </a:solidFill>
                <a:latin typeface="Times New Roman" panose="02020603050405020304" pitchFamily="18" charset="0"/>
                <a:cs typeface="Times New Roman" panose="02020603050405020304" pitchFamily="18" charset="0"/>
              </a:rPr>
              <a:t>logic, methods of reasoning,</a:t>
            </a:r>
          </a:p>
          <a:p>
            <a:r>
              <a:rPr lang="en-US" sz="2400" dirty="0">
                <a:latin typeface="Times New Roman" panose="02020603050405020304" pitchFamily="18" charset="0"/>
                <a:cs typeface="Times New Roman" panose="02020603050405020304" pitchFamily="18" charset="0"/>
              </a:rPr>
              <a:t>			mind as physical system</a:t>
            </a:r>
          </a:p>
          <a:p>
            <a:r>
              <a:rPr lang="en-US" sz="24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foundations of learning, </a:t>
            </a:r>
            <a:r>
              <a:rPr lang="en-US" sz="2400" dirty="0">
                <a:latin typeface="Times New Roman" panose="02020603050405020304" pitchFamily="18" charset="0"/>
                <a:cs typeface="Times New Roman" panose="02020603050405020304" pitchFamily="18" charset="0"/>
              </a:rPr>
              <a:t>language, rationality,</a:t>
            </a:r>
          </a:p>
          <a:p>
            <a:pPr>
              <a:spcBef>
                <a:spcPts val="600"/>
              </a:spcBef>
            </a:pPr>
            <a:r>
              <a:rPr lang="en-US" sz="2400" dirty="0">
                <a:latin typeface="Times New Roman" panose="02020603050405020304" pitchFamily="18" charset="0"/>
                <a:cs typeface="Times New Roman" panose="02020603050405020304" pitchFamily="18" charset="0"/>
              </a:rPr>
              <a:t>Mathematics 		</a:t>
            </a:r>
            <a:r>
              <a:rPr lang="en-US" sz="2400" dirty="0">
                <a:solidFill>
                  <a:srgbClr val="0000FF"/>
                </a:solidFill>
                <a:latin typeface="Times New Roman" panose="02020603050405020304" pitchFamily="18" charset="0"/>
                <a:cs typeface="Times New Roman" panose="02020603050405020304" pitchFamily="18" charset="0"/>
              </a:rPr>
              <a:t>formal representation and proof,</a:t>
            </a:r>
          </a:p>
          <a:p>
            <a:r>
              <a:rPr lang="en-US" sz="2400" dirty="0">
                <a:latin typeface="Times New Roman" panose="02020603050405020304" pitchFamily="18" charset="0"/>
                <a:cs typeface="Times New Roman" panose="02020603050405020304" pitchFamily="18" charset="0"/>
              </a:rPr>
              <a:t>			algorithms, computation, (un)decidability,</a:t>
            </a:r>
          </a:p>
          <a:p>
            <a:r>
              <a:rPr lang="en-US" sz="2400" dirty="0">
                <a:latin typeface="Times New Roman" panose="02020603050405020304" pitchFamily="18" charset="0"/>
                <a:cs typeface="Times New Roman" panose="02020603050405020304" pitchFamily="18" charset="0"/>
              </a:rPr>
              <a:t>			(in)tractability, probability</a:t>
            </a:r>
          </a:p>
          <a:p>
            <a:pPr>
              <a:spcAft>
                <a:spcPts val="600"/>
              </a:spcAft>
            </a:pPr>
            <a:r>
              <a:rPr lang="en-US" sz="2400" dirty="0">
                <a:latin typeface="Times New Roman" panose="02020603050405020304" pitchFamily="18" charset="0"/>
                <a:cs typeface="Times New Roman" panose="02020603050405020304" pitchFamily="18" charset="0"/>
              </a:rPr>
              <a:t>Psychology 		adaptation, </a:t>
            </a:r>
            <a:r>
              <a:rPr lang="en-US" sz="2400" dirty="0">
                <a:solidFill>
                  <a:srgbClr val="0000FF"/>
                </a:solidFill>
                <a:latin typeface="Times New Roman" panose="02020603050405020304" pitchFamily="18" charset="0"/>
                <a:cs typeface="Times New Roman" panose="02020603050405020304" pitchFamily="18" charset="0"/>
              </a:rPr>
              <a:t>perception</a:t>
            </a:r>
            <a:r>
              <a:rPr lang="en-US" sz="2400" dirty="0">
                <a:latin typeface="Times New Roman" panose="02020603050405020304" pitchFamily="18" charset="0"/>
                <a:cs typeface="Times New Roman" panose="02020603050405020304" pitchFamily="18" charset="0"/>
              </a:rPr>
              <a:t> and motor control,</a:t>
            </a:r>
          </a:p>
          <a:p>
            <a:r>
              <a:rPr lang="en-US" sz="24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experimental techniques</a:t>
            </a:r>
          </a:p>
          <a:p>
            <a:pPr>
              <a:spcBef>
                <a:spcPts val="600"/>
              </a:spcBef>
            </a:pPr>
            <a:r>
              <a:rPr lang="en-US" sz="2400" dirty="0">
                <a:latin typeface="Times New Roman" panose="02020603050405020304" pitchFamily="18" charset="0"/>
                <a:cs typeface="Times New Roman" panose="02020603050405020304" pitchFamily="18" charset="0"/>
              </a:rPr>
              <a:t>Economics 		formal theory of </a:t>
            </a:r>
            <a:r>
              <a:rPr lang="en-US" sz="2400" dirty="0">
                <a:solidFill>
                  <a:srgbClr val="0000FF"/>
                </a:solidFill>
                <a:latin typeface="Times New Roman" panose="02020603050405020304" pitchFamily="18" charset="0"/>
                <a:cs typeface="Times New Roman" panose="02020603050405020304" pitchFamily="18" charset="0"/>
              </a:rPr>
              <a:t>rational decisions</a:t>
            </a:r>
          </a:p>
          <a:p>
            <a:pPr>
              <a:spcBef>
                <a:spcPts val="600"/>
              </a:spcBef>
            </a:pPr>
            <a:r>
              <a:rPr lang="en-US" sz="2400" dirty="0">
                <a:latin typeface="Times New Roman" panose="02020603050405020304" pitchFamily="18" charset="0"/>
                <a:cs typeface="Times New Roman" panose="02020603050405020304" pitchFamily="18" charset="0"/>
              </a:rPr>
              <a:t>Linguistics 		</a:t>
            </a:r>
            <a:r>
              <a:rPr lang="en-US" sz="2400" dirty="0">
                <a:solidFill>
                  <a:srgbClr val="0000FF"/>
                </a:solidFill>
                <a:latin typeface="Times New Roman" panose="02020603050405020304" pitchFamily="18" charset="0"/>
                <a:cs typeface="Times New Roman" panose="02020603050405020304" pitchFamily="18" charset="0"/>
              </a:rPr>
              <a:t>knowledge representation, grammar</a:t>
            </a:r>
          </a:p>
          <a:p>
            <a:pPr>
              <a:spcBef>
                <a:spcPts val="600"/>
              </a:spcBef>
            </a:pPr>
            <a:r>
              <a:rPr lang="en-US" sz="2400" dirty="0">
                <a:latin typeface="Times New Roman" panose="02020603050405020304" pitchFamily="18" charset="0"/>
                <a:cs typeface="Times New Roman" panose="02020603050405020304" pitchFamily="18" charset="0"/>
              </a:rPr>
              <a:t>Neuroscience 		plastic </a:t>
            </a:r>
            <a:r>
              <a:rPr lang="en-US" sz="2400" dirty="0">
                <a:solidFill>
                  <a:srgbClr val="0000FF"/>
                </a:solidFill>
                <a:latin typeface="Times New Roman" panose="02020603050405020304" pitchFamily="18" charset="0"/>
                <a:cs typeface="Times New Roman" panose="02020603050405020304" pitchFamily="18" charset="0"/>
              </a:rPr>
              <a:t>physical substrate for mental activity</a:t>
            </a:r>
          </a:p>
          <a:p>
            <a:pPr>
              <a:spcBef>
                <a:spcPts val="600"/>
              </a:spcBef>
            </a:pPr>
            <a:r>
              <a:rPr lang="en-US" sz="2400" dirty="0">
                <a:latin typeface="Times New Roman" panose="02020603050405020304" pitchFamily="18" charset="0"/>
                <a:cs typeface="Times New Roman" panose="02020603050405020304" pitchFamily="18" charset="0"/>
              </a:rPr>
              <a:t>Control theory 	homeostatic systems, stability,</a:t>
            </a:r>
          </a:p>
          <a:p>
            <a:r>
              <a:rPr lang="en-US" sz="24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simple optimal agent designs</a:t>
            </a:r>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608050">
            <a:off x="744049" y="1178500"/>
            <a:ext cx="628351" cy="44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5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AA1ADF-E70B-4F58-B5BB-60F741EF78DE}"/>
              </a:ext>
            </a:extLst>
          </p:cNvPr>
          <p:cNvSpPr/>
          <p:nvPr/>
        </p:nvSpPr>
        <p:spPr>
          <a:xfrm>
            <a:off x="3048000" y="2967335"/>
            <a:ext cx="6096000" cy="523220"/>
          </a:xfrm>
          <a:prstGeom prst="rect">
            <a:avLst/>
          </a:prstGeom>
        </p:spPr>
        <p:txBody>
          <a:bodyPr>
            <a:spAutoFit/>
          </a:bodyPr>
          <a:lstStyle/>
          <a:p>
            <a:pPr>
              <a:lnSpc>
                <a:spcPct val="100000"/>
              </a:lnSpc>
              <a:spcBef>
                <a:spcPts val="0"/>
              </a:spcBef>
            </a:pPr>
            <a:r>
              <a:rPr lang="en-US" sz="2800" dirty="0">
                <a:latin typeface="Times New Roman" panose="02020603050405020304" pitchFamily="18" charset="0"/>
                <a:cs typeface="Times New Roman" panose="02020603050405020304" pitchFamily="18" charset="0"/>
              </a:rPr>
              <a:t>Additional Materials</a:t>
            </a:r>
          </a:p>
        </p:txBody>
      </p:sp>
      <p:sp>
        <p:nvSpPr>
          <p:cNvPr id="3" name="Thought Bubble: Cloud 2">
            <a:extLst>
              <a:ext uri="{FF2B5EF4-FFF2-40B4-BE49-F238E27FC236}">
                <a16:creationId xmlns:a16="http://schemas.microsoft.com/office/drawing/2014/main" id="{72ADDAAC-3178-48BC-89BB-2D6ADF324395}"/>
              </a:ext>
            </a:extLst>
          </p:cNvPr>
          <p:cNvSpPr/>
          <p:nvPr/>
        </p:nvSpPr>
        <p:spPr>
          <a:xfrm>
            <a:off x="2682240" y="2559243"/>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4140081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17B3842-848C-4117-9244-D306C4D42CBD}"/>
              </a:ext>
            </a:extLst>
          </p:cNvPr>
          <p:cNvSpPr>
            <a:spLocks noGrp="1" noChangeArrowheads="1"/>
          </p:cNvSpPr>
          <p:nvPr>
            <p:ph type="title"/>
          </p:nvPr>
        </p:nvSpPr>
        <p:spPr>
          <a:xfrm>
            <a:off x="1113183" y="22141"/>
            <a:ext cx="6886522" cy="937655"/>
          </a:xfrm>
        </p:spPr>
        <p:txBody>
          <a:bodyPr>
            <a:normAutofit/>
          </a:bodyPr>
          <a:lstStyle/>
          <a:p>
            <a:r>
              <a:rPr lang="en-US" altLang="en-US" sz="3200" dirty="0">
                <a:latin typeface="+mn-lt"/>
              </a:rPr>
              <a:t>AI Prehistory- </a:t>
            </a:r>
            <a:r>
              <a:rPr lang="en-US" sz="3200" dirty="0">
                <a:solidFill>
                  <a:srgbClr val="FF0000"/>
                </a:solidFill>
                <a:latin typeface="+mn-lt"/>
              </a:rPr>
              <a:t>Foundations of AI</a:t>
            </a:r>
            <a:endParaRPr lang="en-US" altLang="en-US" sz="3200" dirty="0">
              <a:latin typeface="+mn-lt"/>
            </a:endParaRPr>
          </a:p>
        </p:txBody>
      </p:sp>
      <p:sp>
        <p:nvSpPr>
          <p:cNvPr id="13315" name="Rectangle 3">
            <a:extLst>
              <a:ext uri="{FF2B5EF4-FFF2-40B4-BE49-F238E27FC236}">
                <a16:creationId xmlns:a16="http://schemas.microsoft.com/office/drawing/2014/main" id="{2E949352-CB17-446A-8C9B-292C3633AC2D}"/>
              </a:ext>
            </a:extLst>
          </p:cNvPr>
          <p:cNvSpPr>
            <a:spLocks noGrp="1" noChangeArrowheads="1"/>
          </p:cNvSpPr>
          <p:nvPr>
            <p:ph type="body" idx="1"/>
          </p:nvPr>
        </p:nvSpPr>
        <p:spPr>
          <a:xfrm>
            <a:off x="1113183" y="1157536"/>
            <a:ext cx="9159239" cy="5471934"/>
          </a:xfrm>
        </p:spPr>
        <p:txBody>
          <a:bodyPr>
            <a:noAutofit/>
          </a:bodyPr>
          <a:lstStyle/>
          <a:p>
            <a:pPr marL="463550" indent="-463550">
              <a:lnSpc>
                <a:spcPct val="80000"/>
              </a:lnSpc>
            </a:pPr>
            <a:r>
              <a:rPr lang="en-US" altLang="en-US" sz="2400" dirty="0">
                <a:latin typeface="Times New Roman" panose="02020603050405020304" pitchFamily="18" charset="0"/>
                <a:cs typeface="Times New Roman" panose="02020603050405020304" pitchFamily="18" charset="0"/>
              </a:rPr>
              <a:t>Philosophy	</a:t>
            </a:r>
          </a:p>
          <a:p>
            <a:pPr marL="914400" lvl="1" indent="-457200"/>
            <a:r>
              <a:rPr lang="en-US" dirty="0">
                <a:latin typeface="Times New Roman" panose="02020603050405020304" pitchFamily="18" charset="0"/>
                <a:cs typeface="Times New Roman" panose="02020603050405020304" pitchFamily="18" charset="0"/>
              </a:rPr>
              <a:t>450 BC, Socrates asked for algorithm to distinguish pious from non-pious individuals</a:t>
            </a:r>
          </a:p>
          <a:p>
            <a:pPr marL="914400" lvl="1" indent="-457200"/>
            <a:r>
              <a:rPr lang="en-US" dirty="0">
                <a:latin typeface="Times New Roman" panose="02020603050405020304" pitchFamily="18" charset="0"/>
                <a:cs typeface="Times New Roman" panose="02020603050405020304" pitchFamily="18" charset="0"/>
              </a:rPr>
              <a:t>Aristotle developed </a:t>
            </a:r>
            <a:r>
              <a:rPr lang="en-US" dirty="0">
                <a:solidFill>
                  <a:srgbClr val="0000FF"/>
                </a:solidFill>
                <a:latin typeface="Times New Roman" panose="02020603050405020304" pitchFamily="18" charset="0"/>
                <a:cs typeface="Times New Roman" panose="02020603050405020304" pitchFamily="18" charset="0"/>
              </a:rPr>
              <a:t>laws for reasoning</a:t>
            </a:r>
            <a:r>
              <a:rPr lang="en-US" altLang="en-US" dirty="0">
                <a:solidFill>
                  <a:srgbClr val="0000FF"/>
                </a:solidFill>
                <a:latin typeface="Times New Roman" panose="02020603050405020304" pitchFamily="18" charset="0"/>
                <a:cs typeface="Times New Roman" panose="02020603050405020304" pitchFamily="18" charset="0"/>
              </a:rPr>
              <a:t>	</a:t>
            </a:r>
          </a:p>
          <a:p>
            <a:pPr marL="914400" lvl="1" indent="-457200">
              <a:lnSpc>
                <a:spcPct val="80000"/>
              </a:lnSpc>
            </a:pPr>
            <a:r>
              <a:rPr lang="en-US" altLang="en-US" dirty="0">
                <a:latin typeface="Times New Roman" panose="02020603050405020304" pitchFamily="18" charset="0"/>
                <a:cs typeface="Times New Roman" panose="02020603050405020304" pitchFamily="18" charset="0"/>
              </a:rPr>
              <a:t>Logic, methods of reasoning, mind as physical system foundations of learning, language, rationality</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Mathematics</a:t>
            </a:r>
          </a:p>
          <a:p>
            <a:pPr marL="914400" lvl="1" indent="-457200">
              <a:lnSpc>
                <a:spcPct val="80000"/>
              </a:lnSpc>
            </a:pPr>
            <a:r>
              <a:rPr lang="en-US" dirty="0">
                <a:latin typeface="Times New Roman" panose="02020603050405020304" pitchFamily="18" charset="0"/>
                <a:cs typeface="Times New Roman" panose="02020603050405020304" pitchFamily="18" charset="0"/>
              </a:rPr>
              <a:t>1847, George Boole introduced formal language for making </a:t>
            </a:r>
            <a:r>
              <a:rPr lang="en-US" dirty="0">
                <a:solidFill>
                  <a:srgbClr val="0000FF"/>
                </a:solidFill>
                <a:latin typeface="Times New Roman" panose="02020603050405020304" pitchFamily="18" charset="0"/>
                <a:cs typeface="Times New Roman" panose="02020603050405020304" pitchFamily="18" charset="0"/>
              </a:rPr>
              <a:t>logical inference</a:t>
            </a:r>
            <a:r>
              <a:rPr lang="en-US" altLang="en-US" dirty="0">
                <a:latin typeface="Times New Roman" panose="02020603050405020304" pitchFamily="18" charset="0"/>
                <a:cs typeface="Times New Roman" panose="02020603050405020304" pitchFamily="18" charset="0"/>
              </a:rPr>
              <a:t>	</a:t>
            </a:r>
          </a:p>
          <a:p>
            <a:pPr marL="914400" lvl="1" indent="-457200">
              <a:lnSpc>
                <a:spcPct val="80000"/>
              </a:lnSpc>
            </a:pPr>
            <a:r>
              <a:rPr lang="en-US" altLang="en-US" dirty="0">
                <a:latin typeface="Times New Roman" panose="02020603050405020304" pitchFamily="18" charset="0"/>
                <a:cs typeface="Times New Roman" panose="02020603050405020304" pitchFamily="18" charset="0"/>
              </a:rPr>
              <a:t>Formal representation and proof algorithms, computation, (un)decidability, (in)tractability, probability</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Economics	</a:t>
            </a:r>
          </a:p>
          <a:p>
            <a:pPr marL="914400" lvl="1" indent="-457200">
              <a:lnSpc>
                <a:spcPct val="80000"/>
              </a:lnSpc>
            </a:pPr>
            <a:r>
              <a:rPr lang="en-US" dirty="0">
                <a:latin typeface="Times New Roman" panose="02020603050405020304" pitchFamily="18" charset="0"/>
                <a:cs typeface="Times New Roman" panose="02020603050405020304" pitchFamily="18" charset="0"/>
              </a:rPr>
              <a:t>1776, Adam Smith views </a:t>
            </a:r>
            <a:r>
              <a:rPr lang="en-US" dirty="0">
                <a:solidFill>
                  <a:srgbClr val="0000FF"/>
                </a:solidFill>
                <a:latin typeface="Times New Roman" panose="02020603050405020304" pitchFamily="18" charset="0"/>
                <a:cs typeface="Times New Roman" panose="02020603050405020304" pitchFamily="18" charset="0"/>
              </a:rPr>
              <a:t>economies as consisting of agents maximizing their own well being </a:t>
            </a:r>
            <a:r>
              <a:rPr lang="en-US" dirty="0">
                <a:latin typeface="Times New Roman" panose="02020603050405020304" pitchFamily="18" charset="0"/>
                <a:cs typeface="Times New Roman" panose="02020603050405020304" pitchFamily="18" charset="0"/>
              </a:rPr>
              <a:t>(payoff)</a:t>
            </a:r>
            <a:r>
              <a:rPr lang="en-US" altLang="en-US" dirty="0">
                <a:latin typeface="Times New Roman" panose="02020603050405020304" pitchFamily="18" charset="0"/>
                <a:cs typeface="Times New Roman" panose="02020603050405020304" pitchFamily="18" charset="0"/>
              </a:rPr>
              <a:t>	</a:t>
            </a:r>
          </a:p>
          <a:p>
            <a:pPr marL="914400" lvl="1" indent="-457200">
              <a:lnSpc>
                <a:spcPct val="80000"/>
              </a:lnSpc>
            </a:pPr>
            <a:r>
              <a:rPr lang="en-US" altLang="en-US" dirty="0">
                <a:solidFill>
                  <a:srgbClr val="0000FF"/>
                </a:solidFill>
                <a:latin typeface="Times New Roman" panose="02020603050405020304" pitchFamily="18" charset="0"/>
                <a:cs typeface="Times New Roman" panose="02020603050405020304" pitchFamily="18" charset="0"/>
              </a:rPr>
              <a:t>utility</a:t>
            </a:r>
            <a:r>
              <a:rPr lang="en-US" altLang="en-US" dirty="0">
                <a:latin typeface="Times New Roman" panose="02020603050405020304" pitchFamily="18" charset="0"/>
                <a:cs typeface="Times New Roman" panose="02020603050405020304" pitchFamily="18" charset="0"/>
              </a:rPr>
              <a:t> “preferred outcomes”, decision theory </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Neuroscience	…</a:t>
            </a:r>
          </a:p>
        </p:txBody>
      </p:sp>
      <p:pic>
        <p:nvPicPr>
          <p:cNvPr id="2052" name="Picture 4" descr="Image result for Socrates">
            <a:extLst>
              <a:ext uri="{FF2B5EF4-FFF2-40B4-BE49-F238E27FC236}">
                <a16:creationId xmlns:a16="http://schemas.microsoft.com/office/drawing/2014/main" id="{13F3B4D6-6293-4696-8B13-2A53212415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353" y="453799"/>
            <a:ext cx="1206612" cy="106949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boole">
            <a:extLst>
              <a:ext uri="{FF2B5EF4-FFF2-40B4-BE49-F238E27FC236}">
                <a16:creationId xmlns:a16="http://schemas.microsoft.com/office/drawing/2014/main" id="{106C601B-B7C8-4BD1-B2CB-0CD88035AC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543" y="3641816"/>
            <a:ext cx="1022169" cy="136970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economist smith">
            <a:extLst>
              <a:ext uri="{FF2B5EF4-FFF2-40B4-BE49-F238E27FC236}">
                <a16:creationId xmlns:a16="http://schemas.microsoft.com/office/drawing/2014/main" id="{2788EE13-C1EB-43AB-BA55-552D59C70F4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16965" y="5468793"/>
            <a:ext cx="937655" cy="937655"/>
          </a:xfrm>
          <a:prstGeom prst="rect">
            <a:avLst/>
          </a:prstGeom>
          <a:noFill/>
          <a:extLst>
            <a:ext uri="{909E8E84-426E-40DD-AFC4-6F175D3DCCD1}">
              <a14:hiddenFill xmlns:a14="http://schemas.microsoft.com/office/drawing/2010/main">
                <a:solidFill>
                  <a:srgbClr val="FFFFFF"/>
                </a:solidFill>
              </a14:hiddenFill>
            </a:ext>
          </a:extLst>
        </p:spPr>
      </p:pic>
      <p:sp>
        <p:nvSpPr>
          <p:cNvPr id="2" name="Thought Bubble: Cloud 1">
            <a:extLst>
              <a:ext uri="{FF2B5EF4-FFF2-40B4-BE49-F238E27FC236}">
                <a16:creationId xmlns:a16="http://schemas.microsoft.com/office/drawing/2014/main" id="{2D643145-8014-4F34-A98C-41D6433A9CA0}"/>
              </a:ext>
            </a:extLst>
          </p:cNvPr>
          <p:cNvSpPr/>
          <p:nvPr/>
        </p:nvSpPr>
        <p:spPr>
          <a:xfrm>
            <a:off x="381663" y="65995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436176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17B3842-848C-4117-9244-D306C4D42CBD}"/>
              </a:ext>
            </a:extLst>
          </p:cNvPr>
          <p:cNvSpPr>
            <a:spLocks noGrp="1" noChangeArrowheads="1"/>
          </p:cNvSpPr>
          <p:nvPr>
            <p:ph type="title"/>
          </p:nvPr>
        </p:nvSpPr>
        <p:spPr>
          <a:xfrm>
            <a:off x="1195251" y="107733"/>
            <a:ext cx="6668589" cy="917985"/>
          </a:xfrm>
        </p:spPr>
        <p:txBody>
          <a:bodyPr>
            <a:normAutofit/>
          </a:bodyPr>
          <a:lstStyle/>
          <a:p>
            <a:r>
              <a:rPr lang="en-US" altLang="en-US" sz="3600" dirty="0">
                <a:latin typeface="+mn-lt"/>
              </a:rPr>
              <a:t>AI </a:t>
            </a:r>
            <a:r>
              <a:rPr lang="en-US" altLang="en-US" sz="3200" dirty="0">
                <a:latin typeface="+mn-lt"/>
              </a:rPr>
              <a:t>Prehistory-</a:t>
            </a:r>
            <a:r>
              <a:rPr lang="en-US" altLang="en-US" sz="3600" dirty="0">
                <a:latin typeface="+mn-lt"/>
              </a:rPr>
              <a:t> </a:t>
            </a:r>
            <a:r>
              <a:rPr lang="en-US" sz="3600" dirty="0">
                <a:solidFill>
                  <a:srgbClr val="FF0000"/>
                </a:solidFill>
                <a:latin typeface="+mn-lt"/>
              </a:rPr>
              <a:t>Foundations of AI</a:t>
            </a:r>
            <a:endParaRPr lang="en-US" altLang="en-US" sz="3600" dirty="0">
              <a:latin typeface="+mn-lt"/>
            </a:endParaRPr>
          </a:p>
        </p:txBody>
      </p:sp>
      <p:sp>
        <p:nvSpPr>
          <p:cNvPr id="13315" name="Rectangle 3">
            <a:extLst>
              <a:ext uri="{FF2B5EF4-FFF2-40B4-BE49-F238E27FC236}">
                <a16:creationId xmlns:a16="http://schemas.microsoft.com/office/drawing/2014/main" id="{2E949352-CB17-446A-8C9B-292C3633AC2D}"/>
              </a:ext>
            </a:extLst>
          </p:cNvPr>
          <p:cNvSpPr>
            <a:spLocks noGrp="1" noChangeArrowheads="1"/>
          </p:cNvSpPr>
          <p:nvPr>
            <p:ph type="body" idx="1"/>
          </p:nvPr>
        </p:nvSpPr>
        <p:spPr>
          <a:xfrm>
            <a:off x="1195251" y="1040073"/>
            <a:ext cx="9725297" cy="5239544"/>
          </a:xfrm>
        </p:spPr>
        <p:txBody>
          <a:bodyPr>
            <a:noAutofit/>
          </a:bodyPr>
          <a:lstStyle/>
          <a:p>
            <a:pPr>
              <a:lnSpc>
                <a:spcPct val="80000"/>
              </a:lnSpc>
            </a:pPr>
            <a:r>
              <a:rPr lang="en-US" altLang="en-US" sz="2400" dirty="0">
                <a:latin typeface="Times New Roman" panose="02020603050405020304" pitchFamily="18" charset="0"/>
                <a:cs typeface="Times New Roman" panose="02020603050405020304" pitchFamily="18" charset="0"/>
              </a:rPr>
              <a:t>…</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Neuroscience	</a:t>
            </a:r>
          </a:p>
          <a:p>
            <a:pPr marL="914400" lvl="1" indent="-457200">
              <a:lnSpc>
                <a:spcPct val="80000"/>
              </a:lnSpc>
            </a:pPr>
            <a:r>
              <a:rPr lang="en-US" dirty="0">
                <a:latin typeface="Times New Roman" panose="02020603050405020304" pitchFamily="18" charset="0"/>
                <a:cs typeface="Times New Roman" panose="02020603050405020304" pitchFamily="18" charset="0"/>
              </a:rPr>
              <a:t>1861, Study how brains process information</a:t>
            </a:r>
            <a:r>
              <a:rPr lang="en-US" altLang="en-US" dirty="0">
                <a:latin typeface="Times New Roman" panose="02020603050405020304" pitchFamily="18" charset="0"/>
                <a:cs typeface="Times New Roman" panose="02020603050405020304" pitchFamily="18" charset="0"/>
              </a:rPr>
              <a:t>	</a:t>
            </a:r>
          </a:p>
          <a:p>
            <a:pPr marL="914400" lvl="1" indent="-457200">
              <a:lnSpc>
                <a:spcPct val="80000"/>
              </a:lnSpc>
            </a:pPr>
            <a:r>
              <a:rPr lang="en-US" altLang="en-US" dirty="0">
                <a:latin typeface="Times New Roman" panose="02020603050405020304" pitchFamily="18" charset="0"/>
                <a:cs typeface="Times New Roman" panose="02020603050405020304" pitchFamily="18" charset="0"/>
              </a:rPr>
              <a:t>physical substrate for mental activity</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Psychology 	</a:t>
            </a:r>
          </a:p>
          <a:p>
            <a:pPr marL="914400" lvl="1" indent="-457200">
              <a:lnSpc>
                <a:spcPct val="80000"/>
              </a:lnSpc>
            </a:pPr>
            <a:r>
              <a:rPr lang="en-US" dirty="0">
                <a:latin typeface="Times New Roman" panose="02020603050405020304" pitchFamily="18" charset="0"/>
                <a:cs typeface="Times New Roman" panose="02020603050405020304" pitchFamily="18" charset="0"/>
              </a:rPr>
              <a:t>1879, Cognitive psychology initiated </a:t>
            </a:r>
            <a:r>
              <a:rPr lang="en-US" altLang="en-US" dirty="0">
                <a:latin typeface="Times New Roman" panose="02020603050405020304" pitchFamily="18" charset="0"/>
                <a:cs typeface="Times New Roman" panose="02020603050405020304" pitchFamily="18" charset="0"/>
              </a:rPr>
              <a:t>phenomena of perception and   motor control, experimental techniques.</a:t>
            </a:r>
          </a:p>
          <a:p>
            <a:pPr marL="914400" lvl="1" indent="-457200">
              <a:lnSpc>
                <a:spcPct val="80000"/>
              </a:lnSpc>
            </a:pPr>
            <a:r>
              <a:rPr lang="en-US" altLang="en-US" dirty="0">
                <a:latin typeface="Times New Roman" panose="02020603050405020304" pitchFamily="18" charset="0"/>
                <a:cs typeface="Times New Roman" panose="02020603050405020304" pitchFamily="18" charset="0"/>
              </a:rPr>
              <a:t>Cognitive psychology views </a:t>
            </a:r>
            <a:r>
              <a:rPr lang="en-US" altLang="en-US" dirty="0">
                <a:solidFill>
                  <a:srgbClr val="0000FF"/>
                </a:solidFill>
                <a:latin typeface="Times New Roman" panose="02020603050405020304" pitchFamily="18" charset="0"/>
                <a:cs typeface="Times New Roman" panose="02020603050405020304" pitchFamily="18" charset="0"/>
              </a:rPr>
              <a:t>the brain as an information-processing device.</a:t>
            </a:r>
          </a:p>
          <a:p>
            <a:pPr marL="463550" indent="-463550">
              <a:lnSpc>
                <a:spcPct val="80000"/>
              </a:lnSpc>
            </a:pPr>
            <a:r>
              <a:rPr lang="en-US" altLang="en-US" sz="2400" dirty="0">
                <a:latin typeface="Times New Roman" panose="02020603050405020304" pitchFamily="18" charset="0"/>
                <a:cs typeface="Times New Roman" panose="02020603050405020304" pitchFamily="18" charset="0"/>
              </a:rPr>
              <a:t>Computer engineering </a:t>
            </a:r>
          </a:p>
          <a:p>
            <a:pPr marL="914400" lvl="1" indent="-457200">
              <a:lnSpc>
                <a:spcPct val="80000"/>
              </a:lnSpc>
            </a:pPr>
            <a:r>
              <a:rPr lang="en-US" altLang="en-US" dirty="0">
                <a:latin typeface="Times New Roman" panose="02020603050405020304" pitchFamily="18" charset="0"/>
                <a:cs typeface="Times New Roman" panose="02020603050405020304" pitchFamily="18" charset="0"/>
              </a:rPr>
              <a:t>1940, Alan Turing’s team built the first operational computer, the electromechanical Health Robinson for deciphering German message. </a:t>
            </a:r>
          </a:p>
          <a:p>
            <a:pPr marL="914400" lvl="1" indent="-457200">
              <a:lnSpc>
                <a:spcPct val="80000"/>
              </a:lnSpc>
            </a:pPr>
            <a:r>
              <a:rPr lang="en-US" altLang="en-US" dirty="0">
                <a:latin typeface="Times New Roman" panose="02020603050405020304" pitchFamily="18" charset="0"/>
                <a:cs typeface="Times New Roman" panose="02020603050405020304" pitchFamily="18" charset="0"/>
              </a:rPr>
              <a:t>Building fast computers</a:t>
            </a:r>
          </a:p>
          <a:p>
            <a:pPr marL="457200" indent="-457200">
              <a:lnSpc>
                <a:spcPct val="80000"/>
              </a:lnSpc>
            </a:pPr>
            <a:r>
              <a:rPr lang="en-US" altLang="en-US" sz="2400" dirty="0">
                <a:latin typeface="Times New Roman" panose="02020603050405020304" pitchFamily="18" charset="0"/>
                <a:cs typeface="Times New Roman" panose="02020603050405020304" pitchFamily="18" charset="0"/>
              </a:rPr>
              <a:t>Control theory …</a:t>
            </a:r>
          </a:p>
        </p:txBody>
      </p:sp>
      <p:sp>
        <p:nvSpPr>
          <p:cNvPr id="4" name="Thought Bubble: Cloud 3">
            <a:extLst>
              <a:ext uri="{FF2B5EF4-FFF2-40B4-BE49-F238E27FC236}">
                <a16:creationId xmlns:a16="http://schemas.microsoft.com/office/drawing/2014/main" id="{EB9F2419-095B-4CD5-87FE-D6B8F8B64D45}"/>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34213741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17B3842-848C-4117-9244-D306C4D42CBD}"/>
              </a:ext>
            </a:extLst>
          </p:cNvPr>
          <p:cNvSpPr>
            <a:spLocks noGrp="1" noChangeArrowheads="1"/>
          </p:cNvSpPr>
          <p:nvPr>
            <p:ph type="title"/>
          </p:nvPr>
        </p:nvSpPr>
        <p:spPr>
          <a:xfrm>
            <a:off x="1371872" y="251548"/>
            <a:ext cx="6625046" cy="917985"/>
          </a:xfrm>
        </p:spPr>
        <p:txBody>
          <a:bodyPr>
            <a:normAutofit/>
          </a:bodyPr>
          <a:lstStyle/>
          <a:p>
            <a:r>
              <a:rPr lang="en-US" altLang="en-US" sz="3600" dirty="0">
                <a:latin typeface="+mn-lt"/>
              </a:rPr>
              <a:t>AI Prehistory- </a:t>
            </a:r>
            <a:r>
              <a:rPr lang="en-US" sz="3200" dirty="0">
                <a:solidFill>
                  <a:srgbClr val="FF0000"/>
                </a:solidFill>
                <a:latin typeface="+mn-lt"/>
              </a:rPr>
              <a:t>Foundations</a:t>
            </a:r>
            <a:r>
              <a:rPr lang="en-US" sz="3600" dirty="0">
                <a:solidFill>
                  <a:srgbClr val="FF0000"/>
                </a:solidFill>
                <a:latin typeface="+mn-lt"/>
              </a:rPr>
              <a:t> of AI</a:t>
            </a:r>
            <a:endParaRPr lang="en-US" altLang="en-US" sz="3600" dirty="0">
              <a:latin typeface="+mn-lt"/>
            </a:endParaRPr>
          </a:p>
        </p:txBody>
      </p:sp>
      <p:sp>
        <p:nvSpPr>
          <p:cNvPr id="13315" name="Rectangle 3">
            <a:extLst>
              <a:ext uri="{FF2B5EF4-FFF2-40B4-BE49-F238E27FC236}">
                <a16:creationId xmlns:a16="http://schemas.microsoft.com/office/drawing/2014/main" id="{2E949352-CB17-446A-8C9B-292C3633AC2D}"/>
              </a:ext>
            </a:extLst>
          </p:cNvPr>
          <p:cNvSpPr>
            <a:spLocks noGrp="1" noChangeArrowheads="1"/>
          </p:cNvSpPr>
          <p:nvPr>
            <p:ph type="body" idx="1"/>
          </p:nvPr>
        </p:nvSpPr>
        <p:spPr>
          <a:xfrm>
            <a:off x="1177606" y="1190012"/>
            <a:ext cx="8799697" cy="4871884"/>
          </a:xfrm>
        </p:spPr>
        <p:txBody>
          <a:bodyPr>
            <a:noAutofit/>
          </a:bodyPr>
          <a:lstStyle/>
          <a:p>
            <a:pPr>
              <a:lnSpc>
                <a:spcPct val="80000"/>
              </a:lnSpc>
            </a:pPr>
            <a:r>
              <a:rPr lang="en-US" altLang="en-US" sz="2600" dirty="0">
                <a:latin typeface="Times New Roman" panose="02020603050405020304" pitchFamily="18" charset="0"/>
                <a:cs typeface="Times New Roman" panose="02020603050405020304" pitchFamily="18" charset="0"/>
              </a:rPr>
              <a:t>…</a:t>
            </a:r>
          </a:p>
          <a:p>
            <a:pPr marL="463550" indent="-463550">
              <a:lnSpc>
                <a:spcPct val="80000"/>
              </a:lnSpc>
            </a:pPr>
            <a:r>
              <a:rPr lang="en-US" altLang="en-US" sz="2600" dirty="0">
                <a:latin typeface="Times New Roman" panose="02020603050405020304" pitchFamily="18" charset="0"/>
                <a:cs typeface="Times New Roman" panose="02020603050405020304" pitchFamily="18" charset="0"/>
              </a:rPr>
              <a:t>Control theory</a:t>
            </a:r>
          </a:p>
          <a:p>
            <a:pPr marL="914400" lvl="1" indent="-457200">
              <a:lnSpc>
                <a:spcPct val="80000"/>
              </a:lnSpc>
            </a:pPr>
            <a:r>
              <a:rPr lang="en-US" altLang="en-US" sz="2600" dirty="0">
                <a:latin typeface="Times New Roman" panose="02020603050405020304" pitchFamily="18" charset="0"/>
                <a:cs typeface="Times New Roman" panose="02020603050405020304" pitchFamily="18" charset="0"/>
              </a:rPr>
              <a:t>In 250 B.C., </a:t>
            </a:r>
            <a:r>
              <a:rPr lang="en-US" altLang="en-US" sz="2600" dirty="0" err="1">
                <a:latin typeface="Times New Roman" panose="02020603050405020304" pitchFamily="18" charset="0"/>
                <a:cs typeface="Times New Roman" panose="02020603050405020304" pitchFamily="18" charset="0"/>
              </a:rPr>
              <a:t>Ktesibios</a:t>
            </a:r>
            <a:r>
              <a:rPr lang="en-US" altLang="en-US" sz="2600" dirty="0">
                <a:latin typeface="Times New Roman" panose="02020603050405020304" pitchFamily="18" charset="0"/>
                <a:cs typeface="Times New Roman" panose="02020603050405020304" pitchFamily="18" charset="0"/>
              </a:rPr>
              <a:t> of Alexandria built the first self-controlling machine: a water clock with a regulator that maintained a constant flow-rate. This invention changed the definition of what an artifact could do. 	</a:t>
            </a:r>
          </a:p>
          <a:p>
            <a:pPr marL="914400" lvl="1" indent="-457200">
              <a:lnSpc>
                <a:spcPct val="80000"/>
              </a:lnSpc>
            </a:pPr>
            <a:r>
              <a:rPr lang="en-US" altLang="en-US" sz="2600" dirty="0">
                <a:latin typeface="Times New Roman" panose="02020603050405020304" pitchFamily="18" charset="0"/>
                <a:cs typeface="Times New Roman" panose="02020603050405020304" pitchFamily="18" charset="0"/>
              </a:rPr>
              <a:t>design systems that maximize an objective function over time </a:t>
            </a:r>
          </a:p>
          <a:p>
            <a:pPr lvl="1">
              <a:lnSpc>
                <a:spcPct val="80000"/>
              </a:lnSpc>
            </a:pPr>
            <a:endParaRPr lang="en-US" altLang="en-US" sz="2600" dirty="0">
              <a:latin typeface="Times New Roman" panose="02020603050405020304" pitchFamily="18" charset="0"/>
              <a:cs typeface="Times New Roman" panose="02020603050405020304" pitchFamily="18" charset="0"/>
            </a:endParaRPr>
          </a:p>
          <a:p>
            <a:pPr marL="463550" indent="-463550">
              <a:lnSpc>
                <a:spcPct val="80000"/>
              </a:lnSpc>
            </a:pPr>
            <a:r>
              <a:rPr lang="en-US" altLang="en-US" sz="2600" dirty="0">
                <a:latin typeface="Times New Roman" panose="02020603050405020304" pitchFamily="18" charset="0"/>
                <a:cs typeface="Times New Roman" panose="02020603050405020304" pitchFamily="18" charset="0"/>
              </a:rPr>
              <a:t>Linguistics</a:t>
            </a:r>
          </a:p>
          <a:p>
            <a:pPr marL="914400" lvl="1" indent="-457200">
              <a:lnSpc>
                <a:spcPct val="80000"/>
              </a:lnSpc>
            </a:pPr>
            <a:r>
              <a:rPr lang="en-US" sz="2600" dirty="0">
                <a:latin typeface="Times New Roman" panose="02020603050405020304" pitchFamily="18" charset="0"/>
                <a:cs typeface="Times New Roman" panose="02020603050405020304" pitchFamily="18" charset="0"/>
              </a:rPr>
              <a:t>1957, Skinner studied behaviorist approach to language learning</a:t>
            </a:r>
            <a:r>
              <a:rPr lang="en-US" altLang="en-US" sz="2600" dirty="0">
                <a:latin typeface="Times New Roman" panose="02020603050405020304" pitchFamily="18" charset="0"/>
                <a:cs typeface="Times New Roman" panose="02020603050405020304" pitchFamily="18" charset="0"/>
              </a:rPr>
              <a:t>	</a:t>
            </a:r>
          </a:p>
          <a:p>
            <a:pPr marL="914400" lvl="1" indent="-457200">
              <a:lnSpc>
                <a:spcPct val="80000"/>
              </a:lnSpc>
            </a:pPr>
            <a:r>
              <a:rPr lang="en-US" altLang="en-US" sz="2600" dirty="0">
                <a:latin typeface="Times New Roman" panose="02020603050405020304" pitchFamily="18" charset="0"/>
                <a:cs typeface="Times New Roman" panose="02020603050405020304" pitchFamily="18" charset="0"/>
              </a:rPr>
              <a:t>knowledge representation, grammar</a:t>
            </a:r>
          </a:p>
        </p:txBody>
      </p:sp>
      <p:pic>
        <p:nvPicPr>
          <p:cNvPr id="1026" name="Picture 2" descr="Image result for Ktesibios of Alexandria">
            <a:extLst>
              <a:ext uri="{FF2B5EF4-FFF2-40B4-BE49-F238E27FC236}">
                <a16:creationId xmlns:a16="http://schemas.microsoft.com/office/drawing/2014/main" id="{9F118FF0-B8E4-458E-8F9F-10BC3F8F83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7303" y="1190012"/>
            <a:ext cx="1156291" cy="16256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F. Skinner at Harvard circa 1950.jpg">
            <a:extLst>
              <a:ext uri="{FF2B5EF4-FFF2-40B4-BE49-F238E27FC236}">
                <a16:creationId xmlns:a16="http://schemas.microsoft.com/office/drawing/2014/main" id="{A2049B06-BDC3-4C07-957F-F58BB8EFB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59588" y="4573734"/>
            <a:ext cx="1235966" cy="1353945"/>
          </a:xfrm>
          <a:prstGeom prst="rect">
            <a:avLst/>
          </a:prstGeom>
          <a:noFill/>
          <a:extLst>
            <a:ext uri="{909E8E84-426E-40DD-AFC4-6F175D3DCCD1}">
              <a14:hiddenFill xmlns:a14="http://schemas.microsoft.com/office/drawing/2010/main">
                <a:solidFill>
                  <a:srgbClr val="FFFFFF"/>
                </a:solidFill>
              </a14:hiddenFill>
            </a:ext>
          </a:extLst>
        </p:spPr>
      </p:pic>
      <p:sp>
        <p:nvSpPr>
          <p:cNvPr id="6" name="Thought Bubble: Cloud 5">
            <a:extLst>
              <a:ext uri="{FF2B5EF4-FFF2-40B4-BE49-F238E27FC236}">
                <a16:creationId xmlns:a16="http://schemas.microsoft.com/office/drawing/2014/main" id="{813980F2-5F26-449D-B926-0F80C2D3DFF0}"/>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22673042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B6BC0BA-0504-4B37-AC4B-28A0ACAE7EC2}"/>
              </a:ext>
            </a:extLst>
          </p:cNvPr>
          <p:cNvSpPr>
            <a:spLocks noGrp="1" noChangeArrowheads="1"/>
          </p:cNvSpPr>
          <p:nvPr>
            <p:ph type="title"/>
          </p:nvPr>
        </p:nvSpPr>
        <p:spPr>
          <a:xfrm>
            <a:off x="1456509" y="150011"/>
            <a:ext cx="6668589" cy="814746"/>
          </a:xfrm>
        </p:spPr>
        <p:txBody>
          <a:bodyPr>
            <a:normAutofit/>
          </a:bodyPr>
          <a:lstStyle/>
          <a:p>
            <a:r>
              <a:rPr lang="en-US" altLang="en-US" sz="3200" dirty="0">
                <a:latin typeface="+mn-lt"/>
              </a:rPr>
              <a:t>Abridged history of AI</a:t>
            </a:r>
          </a:p>
        </p:txBody>
      </p:sp>
      <p:sp>
        <p:nvSpPr>
          <p:cNvPr id="14339" name="Rectangle 3">
            <a:extLst>
              <a:ext uri="{FF2B5EF4-FFF2-40B4-BE49-F238E27FC236}">
                <a16:creationId xmlns:a16="http://schemas.microsoft.com/office/drawing/2014/main" id="{2A21123E-529C-45F7-AA70-307773294D74}"/>
              </a:ext>
            </a:extLst>
          </p:cNvPr>
          <p:cNvSpPr>
            <a:spLocks noGrp="1" noChangeArrowheads="1"/>
          </p:cNvSpPr>
          <p:nvPr>
            <p:ph type="body" idx="1"/>
          </p:nvPr>
        </p:nvSpPr>
        <p:spPr>
          <a:xfrm>
            <a:off x="1456509" y="936738"/>
            <a:ext cx="8758646" cy="5921262"/>
          </a:xfrm>
        </p:spPr>
        <p:txBody>
          <a:bodyPr>
            <a:noAutofit/>
          </a:bodyPr>
          <a:lstStyle/>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1943     	McCulloch &amp; Pitts: Boolean circuit model of brain</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1950     	Turing's "Computing Machinery and Intelligence"</a:t>
            </a:r>
          </a:p>
          <a:p>
            <a:pPr marL="463550" indent="-463550">
              <a:lnSpc>
                <a:spcPct val="80000"/>
              </a:lnSpc>
            </a:pPr>
            <a:r>
              <a:rPr lang="en-US" altLang="en-US" sz="2200" dirty="0">
                <a:solidFill>
                  <a:srgbClr val="FF0000"/>
                </a:solidFill>
                <a:latin typeface="Times New Roman" panose="02020603050405020304" pitchFamily="18" charset="0"/>
                <a:cs typeface="Times New Roman" panose="02020603050405020304" pitchFamily="18" charset="0"/>
              </a:rPr>
              <a:t>1956	</a:t>
            </a:r>
            <a:r>
              <a:rPr lang="en-US" altLang="en-US" sz="2200" dirty="0">
                <a:latin typeface="Times New Roman" panose="02020603050405020304" pitchFamily="18" charset="0"/>
                <a:cs typeface="Times New Roman" panose="02020603050405020304" pitchFamily="18" charset="0"/>
              </a:rPr>
              <a:t>Dartmouth meeting: "Artificial Intelligence" adopted</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1952—69	Look, Ma, no hands! </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1950s	Early AI programs, including Samuel's checkers</a:t>
            </a:r>
            <a:br>
              <a:rPr lang="en-US" altLang="en-US" sz="2200" dirty="0">
                <a:latin typeface="Times New Roman" panose="02020603050405020304" pitchFamily="18" charset="0"/>
                <a:cs typeface="Times New Roman" panose="02020603050405020304" pitchFamily="18" charset="0"/>
              </a:rPr>
            </a:br>
            <a:r>
              <a:rPr lang="en-US" altLang="en-US" sz="2200" dirty="0">
                <a:latin typeface="Times New Roman" panose="02020603050405020304" pitchFamily="18" charset="0"/>
                <a:cs typeface="Times New Roman" panose="02020603050405020304" pitchFamily="18" charset="0"/>
              </a:rPr>
              <a:t>		program - IBM, Newell &amp; Simon's Logic Theorist - CMU, </a:t>
            </a:r>
            <a:br>
              <a:rPr lang="en-US" altLang="en-US" sz="2200" dirty="0">
                <a:latin typeface="Times New Roman" panose="02020603050405020304" pitchFamily="18" charset="0"/>
                <a:cs typeface="Times New Roman" panose="02020603050405020304" pitchFamily="18" charset="0"/>
              </a:rPr>
            </a:br>
            <a:r>
              <a:rPr lang="en-US" altLang="en-US" sz="2200" dirty="0">
                <a:latin typeface="Times New Roman" panose="02020603050405020304" pitchFamily="18" charset="0"/>
                <a:cs typeface="Times New Roman" panose="02020603050405020304" pitchFamily="18" charset="0"/>
              </a:rPr>
              <a:t>		Gelernter's Geometry Engine - IBM</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1965	</a:t>
            </a:r>
            <a:r>
              <a:rPr lang="en-US" altLang="en-US" sz="2200" dirty="0">
                <a:solidFill>
                  <a:srgbClr val="FF0000"/>
                </a:solidFill>
                <a:latin typeface="Times New Roman" panose="02020603050405020304" pitchFamily="18" charset="0"/>
                <a:cs typeface="Times New Roman" panose="02020603050405020304" pitchFamily="18" charset="0"/>
              </a:rPr>
              <a:t>Robinson's</a:t>
            </a:r>
            <a:r>
              <a:rPr lang="en-US" altLang="en-US" sz="2200" dirty="0">
                <a:latin typeface="Times New Roman" panose="02020603050405020304" pitchFamily="18" charset="0"/>
                <a:cs typeface="Times New Roman" panose="02020603050405020304" pitchFamily="18" charset="0"/>
              </a:rPr>
              <a:t> complete algorithm for logical reasoning</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1966—73	AI discovers computational complexity</a:t>
            </a:r>
            <a:br>
              <a:rPr lang="en-US" altLang="en-US" sz="2200" dirty="0">
                <a:latin typeface="Times New Roman" panose="02020603050405020304" pitchFamily="18" charset="0"/>
                <a:cs typeface="Times New Roman" panose="02020603050405020304" pitchFamily="18" charset="0"/>
              </a:rPr>
            </a:br>
            <a:r>
              <a:rPr lang="en-US" altLang="en-US" sz="2200" dirty="0">
                <a:latin typeface="Times New Roman" panose="02020603050405020304" pitchFamily="18" charset="0"/>
                <a:cs typeface="Times New Roman" panose="02020603050405020304" pitchFamily="18" charset="0"/>
              </a:rPr>
              <a:t>		Neural network research almost disappears</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1969—79	Early development of knowledge-based systems</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1980-- 	AI becomes an industry </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1986-- 	Neural networks return to popularity</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1987--	AI becomes a science </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1995--	The emergence of intelligent agents </a:t>
            </a:r>
          </a:p>
          <a:p>
            <a:pPr marL="463550" indent="-463550">
              <a:lnSpc>
                <a:spcPct val="80000"/>
              </a:lnSpc>
            </a:pPr>
            <a:r>
              <a:rPr lang="en-US" altLang="en-US" sz="2200" dirty="0">
                <a:latin typeface="Times New Roman" panose="02020603050405020304" pitchFamily="18" charset="0"/>
                <a:cs typeface="Times New Roman" panose="02020603050405020304" pitchFamily="18" charset="0"/>
              </a:rPr>
              <a:t>2001-	The availability of VL datasets</a:t>
            </a:r>
          </a:p>
        </p:txBody>
      </p:sp>
      <p:sp>
        <p:nvSpPr>
          <p:cNvPr id="4" name="Thought Bubble: Cloud 3">
            <a:extLst>
              <a:ext uri="{FF2B5EF4-FFF2-40B4-BE49-F238E27FC236}">
                <a16:creationId xmlns:a16="http://schemas.microsoft.com/office/drawing/2014/main" id="{4C12C9D1-B785-440C-83EC-D0DAA4E16827}"/>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5923274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205" y="78237"/>
            <a:ext cx="6042835" cy="947481"/>
          </a:xfrm>
        </p:spPr>
        <p:txBody>
          <a:bodyPr>
            <a:normAutofit/>
          </a:bodyPr>
          <a:lstStyle/>
          <a:p>
            <a:r>
              <a:rPr lang="en-US" altLang="en-US" sz="3200" dirty="0">
                <a:latin typeface="+mn-lt"/>
              </a:rPr>
              <a:t>Abridged history of AI</a:t>
            </a:r>
            <a:endParaRPr lang="en-US" sz="3200" dirty="0">
              <a:solidFill>
                <a:srgbClr val="FF0000"/>
              </a:solidFill>
              <a:latin typeface="+mn-lt"/>
            </a:endParaRPr>
          </a:p>
        </p:txBody>
      </p:sp>
      <p:sp>
        <p:nvSpPr>
          <p:cNvPr id="3" name="Content Placeholder 2"/>
          <p:cNvSpPr>
            <a:spLocks noGrp="1"/>
          </p:cNvSpPr>
          <p:nvPr>
            <p:ph idx="1"/>
          </p:nvPr>
        </p:nvSpPr>
        <p:spPr>
          <a:xfrm>
            <a:off x="1429119" y="937265"/>
            <a:ext cx="8463818" cy="5566211"/>
          </a:xfrm>
        </p:spPr>
        <p:txBody>
          <a:bodyPr>
            <a:noAutofit/>
          </a:bodyPr>
          <a:lstStyle/>
          <a:p>
            <a:pPr marL="463550" indent="-463550"/>
            <a:r>
              <a:rPr lang="en-US" sz="2400" dirty="0">
                <a:latin typeface="Times New Roman" panose="02020603050405020304" pitchFamily="18" charset="0"/>
                <a:cs typeface="Times New Roman" panose="02020603050405020304" pitchFamily="18" charset="0"/>
              </a:rPr>
              <a:t>CS-based AI started with “Dartmouth Conference” in 1956</a:t>
            </a:r>
          </a:p>
          <a:p>
            <a:pPr marL="463550" indent="-463550"/>
            <a:r>
              <a:rPr lang="en-US" sz="2400" dirty="0">
                <a:latin typeface="Times New Roman" panose="02020603050405020304" pitchFamily="18" charset="0"/>
                <a:cs typeface="Times New Roman" panose="02020603050405020304" pitchFamily="18" charset="0"/>
              </a:rPr>
              <a:t>Attendees</a:t>
            </a:r>
          </a:p>
          <a:p>
            <a:pPr marL="914400" lvl="1" indent="-457200"/>
            <a:r>
              <a:rPr lang="en-US" dirty="0">
                <a:latin typeface="Times New Roman" panose="02020603050405020304" pitchFamily="18" charset="0"/>
                <a:cs typeface="Times New Roman" panose="02020603050405020304" pitchFamily="18" charset="0"/>
              </a:rPr>
              <a:t>John McCarthy </a:t>
            </a:r>
          </a:p>
          <a:p>
            <a:pPr marL="1377950" lvl="2" indent="-463550"/>
            <a:r>
              <a:rPr lang="en-US" sz="2400" dirty="0">
                <a:latin typeface="Times New Roman" panose="02020603050405020304" pitchFamily="18" charset="0"/>
                <a:cs typeface="Times New Roman" panose="02020603050405020304" pitchFamily="18" charset="0"/>
              </a:rPr>
              <a:t>LISP, application of logic to reasoning</a:t>
            </a:r>
          </a:p>
          <a:p>
            <a:pPr marL="914400" lvl="1" indent="-457200"/>
            <a:r>
              <a:rPr lang="en-US" dirty="0">
                <a:latin typeface="Times New Roman" panose="02020603050405020304" pitchFamily="18" charset="0"/>
                <a:cs typeface="Times New Roman" panose="02020603050405020304" pitchFamily="18" charset="0"/>
              </a:rPr>
              <a:t>Marvin </a:t>
            </a:r>
            <a:r>
              <a:rPr lang="en-US" dirty="0" err="1">
                <a:latin typeface="Times New Roman" panose="02020603050405020304" pitchFamily="18" charset="0"/>
                <a:cs typeface="Times New Roman" panose="02020603050405020304" pitchFamily="18" charset="0"/>
              </a:rPr>
              <a:t>Minsky</a:t>
            </a:r>
            <a:endParaRPr lang="en-US" dirty="0">
              <a:latin typeface="Times New Roman" panose="02020603050405020304" pitchFamily="18" charset="0"/>
              <a:cs typeface="Times New Roman" panose="02020603050405020304" pitchFamily="18" charset="0"/>
            </a:endParaRPr>
          </a:p>
          <a:p>
            <a:pPr marL="1377950" lvl="2" indent="-463550"/>
            <a:r>
              <a:rPr lang="en-US" sz="2400" dirty="0">
                <a:latin typeface="Times New Roman" panose="02020603050405020304" pitchFamily="18" charset="0"/>
                <a:cs typeface="Times New Roman" panose="02020603050405020304" pitchFamily="18" charset="0"/>
              </a:rPr>
              <a:t>Popularized neural networks</a:t>
            </a:r>
          </a:p>
          <a:p>
            <a:pPr marL="1377950" lvl="2" indent="-463550"/>
            <a:r>
              <a:rPr lang="en-US" sz="2400" dirty="0">
                <a:latin typeface="Times New Roman" panose="02020603050405020304" pitchFamily="18" charset="0"/>
                <a:cs typeface="Times New Roman" panose="02020603050405020304" pitchFamily="18" charset="0"/>
              </a:rPr>
              <a:t>Slots and frames</a:t>
            </a:r>
          </a:p>
          <a:p>
            <a:pPr marL="1377950" lvl="2" indent="-463550"/>
            <a:r>
              <a:rPr lang="en-US" sz="2400" dirty="0">
                <a:latin typeface="Times New Roman" panose="02020603050405020304" pitchFamily="18" charset="0"/>
                <a:cs typeface="Times New Roman" panose="02020603050405020304" pitchFamily="18" charset="0"/>
              </a:rPr>
              <a:t>The Society of the Mind</a:t>
            </a:r>
          </a:p>
          <a:p>
            <a:pPr marL="914400" lvl="1" indent="-457200"/>
            <a:r>
              <a:rPr lang="en-US" dirty="0">
                <a:latin typeface="Times New Roman" panose="02020603050405020304" pitchFamily="18" charset="0"/>
                <a:cs typeface="Times New Roman" panose="02020603050405020304" pitchFamily="18" charset="0"/>
              </a:rPr>
              <a:t>Claude Shannon</a:t>
            </a:r>
          </a:p>
          <a:p>
            <a:pPr marL="1377950" lvl="2" indent="-463550"/>
            <a:r>
              <a:rPr lang="en-US" sz="2400" dirty="0">
                <a:latin typeface="Times New Roman" panose="02020603050405020304" pitchFamily="18" charset="0"/>
                <a:cs typeface="Times New Roman" panose="02020603050405020304" pitchFamily="18" charset="0"/>
              </a:rPr>
              <a:t>Computer checkers</a:t>
            </a:r>
          </a:p>
          <a:p>
            <a:pPr marL="1377950" lvl="2" indent="-463550"/>
            <a:r>
              <a:rPr lang="en-US" sz="2400" dirty="0">
                <a:latin typeface="Times New Roman" panose="02020603050405020304" pitchFamily="18" charset="0"/>
                <a:cs typeface="Times New Roman" panose="02020603050405020304" pitchFamily="18" charset="0"/>
              </a:rPr>
              <a:t>Information theory</a:t>
            </a:r>
          </a:p>
          <a:p>
            <a:pPr marL="1377950" lvl="2" indent="-463550"/>
            <a:r>
              <a:rPr lang="en-US" sz="2400" dirty="0">
                <a:latin typeface="Times New Roman" panose="02020603050405020304" pitchFamily="18" charset="0"/>
                <a:cs typeface="Times New Roman" panose="02020603050405020304" pitchFamily="18" charset="0"/>
              </a:rPr>
              <a:t>Open-loop 5-ball juggling</a:t>
            </a:r>
          </a:p>
          <a:p>
            <a:pPr marL="914400" lvl="1" indent="-457200"/>
            <a:r>
              <a:rPr lang="en-US" dirty="0">
                <a:latin typeface="Times New Roman" panose="02020603050405020304" pitchFamily="18" charset="0"/>
                <a:cs typeface="Times New Roman" panose="02020603050405020304" pitchFamily="18" charset="0"/>
              </a:rPr>
              <a:t>Allen Newell and Herb Simon</a:t>
            </a:r>
          </a:p>
          <a:p>
            <a:pPr marL="1377950" lvl="2" indent="-463550"/>
            <a:r>
              <a:rPr lang="en-US" sz="2400" dirty="0">
                <a:latin typeface="Times New Roman" panose="02020603050405020304" pitchFamily="18" charset="0"/>
                <a:cs typeface="Times New Roman" panose="02020603050405020304" pitchFamily="18" charset="0"/>
              </a:rPr>
              <a:t>General Problem Solver (GPS)</a:t>
            </a:r>
          </a:p>
          <a:p>
            <a:pPr lvl="1"/>
            <a:endParaRPr lang="en-US" dirty="0">
              <a:latin typeface="Times New Roman" panose="02020603050405020304" pitchFamily="18" charset="0"/>
              <a:cs typeface="Times New Roman" panose="02020603050405020304" pitchFamily="18" charset="0"/>
            </a:endParaRPr>
          </a:p>
        </p:txBody>
      </p:sp>
      <p:sp>
        <p:nvSpPr>
          <p:cNvPr id="4" name="Thought Bubble: Cloud 3">
            <a:extLst>
              <a:ext uri="{FF2B5EF4-FFF2-40B4-BE49-F238E27FC236}">
                <a16:creationId xmlns:a16="http://schemas.microsoft.com/office/drawing/2014/main" id="{6D2206D6-8F23-4DAA-A992-B4EFB1A5C8CD}"/>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4285230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549D70B-AEC6-4969-AD1B-B2ACED5AA46E}"/>
              </a:ext>
            </a:extLst>
          </p:cNvPr>
          <p:cNvSpPr>
            <a:spLocks noGrp="1" noChangeArrowheads="1"/>
          </p:cNvSpPr>
          <p:nvPr>
            <p:ph type="title"/>
          </p:nvPr>
        </p:nvSpPr>
        <p:spPr>
          <a:xfrm>
            <a:off x="1218071" y="78377"/>
            <a:ext cx="6785107" cy="989113"/>
          </a:xfrm>
        </p:spPr>
        <p:txBody>
          <a:bodyPr>
            <a:normAutofit/>
          </a:bodyPr>
          <a:lstStyle/>
          <a:p>
            <a:r>
              <a:rPr lang="en-US" altLang="en-US" sz="3600" dirty="0">
                <a:latin typeface="+mn-lt"/>
                <a:cs typeface="Times New Roman" panose="02020603050405020304" pitchFamily="18" charset="0"/>
              </a:rPr>
              <a:t>State of the art of AI:  </a:t>
            </a:r>
            <a:r>
              <a:rPr lang="en-US" altLang="en-US" sz="2800" dirty="0">
                <a:latin typeface="+mn-lt"/>
                <a:cs typeface="Times New Roman" panose="02020603050405020304" pitchFamily="18" charset="0"/>
              </a:rPr>
              <a:t>since then</a:t>
            </a:r>
          </a:p>
        </p:txBody>
      </p:sp>
      <p:sp>
        <p:nvSpPr>
          <p:cNvPr id="15363" name="Rectangle 3">
            <a:extLst>
              <a:ext uri="{FF2B5EF4-FFF2-40B4-BE49-F238E27FC236}">
                <a16:creationId xmlns:a16="http://schemas.microsoft.com/office/drawing/2014/main" id="{075A6BAA-C379-4FF5-8EF0-DA676717D762}"/>
              </a:ext>
            </a:extLst>
          </p:cNvPr>
          <p:cNvSpPr>
            <a:spLocks noGrp="1" noChangeArrowheads="1"/>
          </p:cNvSpPr>
          <p:nvPr>
            <p:ph type="body" idx="1"/>
          </p:nvPr>
        </p:nvSpPr>
        <p:spPr>
          <a:xfrm>
            <a:off x="1203540" y="1323703"/>
            <a:ext cx="9784920" cy="5004383"/>
          </a:xfrm>
        </p:spPr>
        <p:txBody>
          <a:bodyPr>
            <a:noAutofit/>
          </a:bodyPr>
          <a:lstStyle/>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IBM’s Deep Blue defeated the reigning world chess champion Garry Kasparov in 1997 </a:t>
            </a:r>
          </a:p>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Proved a mathematical conjecture (Robbins conjecture) unsolved for decades </a:t>
            </a:r>
          </a:p>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No hands across America (driving autonomously 98% of the time from Pittsburgh to San Diego) </a:t>
            </a:r>
          </a:p>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During the 1991 Gulf War, US forces deployed an AI logistics planning and scheduling program that involved up to 50,000 vehicles, cargo, and people </a:t>
            </a:r>
          </a:p>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NASA's on-board autonomous planning program controlled the scheduling of operations for a spacecraft </a:t>
            </a:r>
          </a:p>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Proverb solves crossword puzzles better than most humans</a:t>
            </a:r>
          </a:p>
          <a:p>
            <a:pPr>
              <a:lnSpc>
                <a:spcPct val="80000"/>
              </a:lnSpc>
              <a:spcBef>
                <a:spcPts val="1200"/>
              </a:spcBef>
            </a:pPr>
            <a:r>
              <a:rPr lang="en-US" altLang="en-US" sz="2400" dirty="0">
                <a:latin typeface="Times New Roman" panose="02020603050405020304" pitchFamily="18" charset="0"/>
                <a:cs typeface="Times New Roman" panose="02020603050405020304" pitchFamily="18" charset="0"/>
              </a:rPr>
              <a:t>In machine translation, a computer program automatically translates from Arabic to English. Computer scientists use statistical model and machine learning algorithms built from examples of Arabic-to-English translations.</a:t>
            </a:r>
          </a:p>
        </p:txBody>
      </p:sp>
      <p:sp>
        <p:nvSpPr>
          <p:cNvPr id="5" name="Thought Bubble: Cloud 4">
            <a:extLst>
              <a:ext uri="{FF2B5EF4-FFF2-40B4-BE49-F238E27FC236}">
                <a16:creationId xmlns:a16="http://schemas.microsoft.com/office/drawing/2014/main" id="{A0E67A4C-A2B6-4E14-A66A-D90E45082AF4}"/>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2692246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20A0E24-A4E0-480B-AB32-0559A90CB9F9}"/>
              </a:ext>
            </a:extLst>
          </p:cNvPr>
          <p:cNvSpPr>
            <a:spLocks noGrp="1" noChangeArrowheads="1"/>
          </p:cNvSpPr>
          <p:nvPr>
            <p:ph type="title"/>
          </p:nvPr>
        </p:nvSpPr>
        <p:spPr>
          <a:xfrm>
            <a:off x="1385751" y="117199"/>
            <a:ext cx="6261045" cy="977002"/>
          </a:xfrm>
        </p:spPr>
        <p:txBody>
          <a:bodyPr>
            <a:normAutofit/>
          </a:bodyPr>
          <a:lstStyle/>
          <a:p>
            <a:r>
              <a:rPr lang="en-US" altLang="en-US" sz="3600" dirty="0">
                <a:latin typeface="+mn-lt"/>
              </a:rPr>
              <a:t>Course Overview</a:t>
            </a:r>
          </a:p>
        </p:txBody>
      </p:sp>
      <p:sp>
        <p:nvSpPr>
          <p:cNvPr id="6147" name="Rectangle 3">
            <a:extLst>
              <a:ext uri="{FF2B5EF4-FFF2-40B4-BE49-F238E27FC236}">
                <a16:creationId xmlns:a16="http://schemas.microsoft.com/office/drawing/2014/main" id="{C9814BF7-55B7-4917-8E2B-7CEB69E82577}"/>
              </a:ext>
            </a:extLst>
          </p:cNvPr>
          <p:cNvSpPr>
            <a:spLocks noGrp="1" noChangeArrowheads="1"/>
          </p:cNvSpPr>
          <p:nvPr>
            <p:ph type="body" idx="1"/>
          </p:nvPr>
        </p:nvSpPr>
        <p:spPr>
          <a:xfrm>
            <a:off x="1385751" y="1060095"/>
            <a:ext cx="9420498" cy="5491429"/>
          </a:xfrm>
        </p:spPr>
        <p:txBody>
          <a:bodyPr>
            <a:noAutofit/>
          </a:bodyPr>
          <a:lstStyle/>
          <a:p>
            <a:pPr marL="0" indent="0">
              <a:buNone/>
            </a:pPr>
            <a:r>
              <a:rPr lang="en-US" altLang="en-US" sz="2400" dirty="0">
                <a:latin typeface="Times New Roman" panose="02020603050405020304" pitchFamily="18" charset="0"/>
                <a:cs typeface="Times New Roman" panose="02020603050405020304" pitchFamily="18" charset="0"/>
              </a:rPr>
              <a:t>Tentatively, let’s try to cover these topics with the listed chapters.</a:t>
            </a:r>
          </a:p>
          <a:p>
            <a:pPr marL="919163" lvl="1" indent="-461963"/>
            <a:r>
              <a:rPr lang="en-US" altLang="en-US" dirty="0">
                <a:latin typeface="Times New Roman" panose="02020603050405020304" pitchFamily="18" charset="0"/>
                <a:cs typeface="Times New Roman" panose="02020603050405020304" pitchFamily="18" charset="0"/>
              </a:rPr>
              <a:t>Introduction and Agents (Chapters 1, 2)</a:t>
            </a:r>
          </a:p>
          <a:p>
            <a:pPr marL="0" indent="0">
              <a:buNone/>
            </a:pPr>
            <a:r>
              <a:rPr lang="en-US" altLang="en-US" sz="2400" dirty="0">
                <a:solidFill>
                  <a:srgbClr val="0000FF"/>
                </a:solidFill>
                <a:latin typeface="Times New Roman" panose="02020603050405020304" pitchFamily="18" charset="0"/>
                <a:cs typeface="Times New Roman" panose="02020603050405020304" pitchFamily="18" charset="0"/>
              </a:rPr>
              <a:t>Problem-Solving</a:t>
            </a:r>
          </a:p>
          <a:p>
            <a:pPr marL="919163" lvl="1" indent="-461963"/>
            <a:r>
              <a:rPr lang="en-US" altLang="en-US" dirty="0">
                <a:latin typeface="Times New Roman" panose="02020603050405020304" pitchFamily="18" charset="0"/>
                <a:cs typeface="Times New Roman" panose="02020603050405020304" pitchFamily="18" charset="0"/>
              </a:rPr>
              <a:t>Search (chapters 3, 4, 5, 6) </a:t>
            </a:r>
          </a:p>
          <a:p>
            <a:pPr marL="0" indent="0">
              <a:buNone/>
            </a:pPr>
            <a:r>
              <a:rPr lang="en-US" altLang="en-US" sz="2400" dirty="0">
                <a:solidFill>
                  <a:srgbClr val="0000FF"/>
                </a:solidFill>
                <a:latin typeface="Times New Roman" panose="02020603050405020304" pitchFamily="18" charset="0"/>
                <a:cs typeface="Times New Roman" panose="02020603050405020304" pitchFamily="18" charset="0"/>
              </a:rPr>
              <a:t>Knowledge, Reasoning, and Planning</a:t>
            </a:r>
          </a:p>
          <a:p>
            <a:pPr marL="919163" lvl="1" indent="-461963"/>
            <a:r>
              <a:rPr lang="en-US" altLang="en-US" dirty="0">
                <a:latin typeface="Times New Roman" panose="02020603050405020304" pitchFamily="18" charset="0"/>
                <a:cs typeface="Times New Roman" panose="02020603050405020304" pitchFamily="18" charset="0"/>
              </a:rPr>
              <a:t>Logic (Chapters 7, 8, 9)</a:t>
            </a:r>
          </a:p>
          <a:p>
            <a:pPr marL="919163" lvl="1" indent="-461963"/>
            <a:r>
              <a:rPr lang="en-US" altLang="en-US" dirty="0">
                <a:latin typeface="Times New Roman" panose="02020603050405020304" pitchFamily="18" charset="0"/>
                <a:cs typeface="Times New Roman" panose="02020603050405020304" pitchFamily="18" charset="0"/>
              </a:rPr>
              <a:t>Planning (Chapters 10, 11, 12)</a:t>
            </a:r>
          </a:p>
          <a:p>
            <a:pPr marL="0" indent="0">
              <a:buNone/>
            </a:pPr>
            <a:r>
              <a:rPr lang="en-US" altLang="en-US" sz="2400" dirty="0">
                <a:solidFill>
                  <a:srgbClr val="0000FF"/>
                </a:solidFill>
                <a:latin typeface="Times New Roman" panose="02020603050405020304" pitchFamily="18" charset="0"/>
                <a:cs typeface="Times New Roman" panose="02020603050405020304" pitchFamily="18" charset="0"/>
              </a:rPr>
              <a:t>Uncertain Knowledge and Reasoning</a:t>
            </a:r>
          </a:p>
          <a:p>
            <a:pPr marL="919163" lvl="1" indent="-461963"/>
            <a:r>
              <a:rPr lang="en-US" altLang="en-US" dirty="0">
                <a:latin typeface="Times New Roman" panose="02020603050405020304" pitchFamily="18" charset="0"/>
                <a:cs typeface="Times New Roman" panose="02020603050405020304" pitchFamily="18" charset="0"/>
              </a:rPr>
              <a:t>Uncertainty (Chapters 13, 14) </a:t>
            </a:r>
          </a:p>
          <a:p>
            <a:pPr marL="0" indent="0">
              <a:buNone/>
            </a:pPr>
            <a:r>
              <a:rPr lang="en-US" altLang="en-US" sz="2400" dirty="0">
                <a:solidFill>
                  <a:srgbClr val="0000FF"/>
                </a:solidFill>
                <a:latin typeface="Times New Roman" panose="02020603050405020304" pitchFamily="18" charset="0"/>
                <a:cs typeface="Times New Roman" panose="02020603050405020304" pitchFamily="18" charset="0"/>
              </a:rPr>
              <a:t>Learning</a:t>
            </a:r>
          </a:p>
          <a:p>
            <a:pPr marL="919163" lvl="1" indent="-461963"/>
            <a:r>
              <a:rPr lang="en-US" altLang="en-US" dirty="0">
                <a:latin typeface="Times New Roman" panose="02020603050405020304" pitchFamily="18" charset="0"/>
                <a:cs typeface="Times New Roman" panose="02020603050405020304" pitchFamily="18" charset="0"/>
              </a:rPr>
              <a:t>Learning (Chapters 18, 19, 20) </a:t>
            </a:r>
          </a:p>
          <a:p>
            <a:pPr marL="0" indent="0">
              <a:buNone/>
            </a:pPr>
            <a:r>
              <a:rPr lang="en-US" altLang="en-US" sz="2400" dirty="0">
                <a:solidFill>
                  <a:srgbClr val="0000FF"/>
                </a:solidFill>
                <a:latin typeface="Times New Roman" panose="02020603050405020304" pitchFamily="18" charset="0"/>
                <a:cs typeface="Times New Roman" panose="02020603050405020304" pitchFamily="18" charset="0"/>
              </a:rPr>
              <a:t>Communicating, Perceiving, and Acting</a:t>
            </a:r>
          </a:p>
          <a:p>
            <a:pPr marL="919163" lvl="1" indent="-461963"/>
            <a:r>
              <a:rPr lang="en-US" altLang="en-US" dirty="0">
                <a:latin typeface="Times New Roman" panose="02020603050405020304" pitchFamily="18" charset="0"/>
                <a:cs typeface="Times New Roman" panose="02020603050405020304" pitchFamily="18" charset="0"/>
              </a:rPr>
              <a:t>Natural Language Processing (Chapters 22, 23) </a:t>
            </a:r>
          </a:p>
        </p:txBody>
      </p:sp>
      <p:pic>
        <p:nvPicPr>
          <p:cNvPr id="4" name="Picture 3" descr="Image result for sad face">
            <a:extLst>
              <a:ext uri="{FF2B5EF4-FFF2-40B4-BE49-F238E27FC236}">
                <a16:creationId xmlns:a16="http://schemas.microsoft.com/office/drawing/2014/main" id="{20B2F5DA-73B3-4BFA-9D09-31A3620CFBA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9606" y="471614"/>
            <a:ext cx="586740" cy="522605"/>
          </a:xfrm>
          <a:prstGeom prst="rect">
            <a:avLst/>
          </a:prstGeom>
          <a:noFill/>
        </p:spPr>
      </p:pic>
    </p:spTree>
    <p:extLst>
      <p:ext uri="{BB962C8B-B14F-4D97-AF65-F5344CB8AC3E}">
        <p14:creationId xmlns:p14="http://schemas.microsoft.com/office/powerpoint/2010/main" val="20984181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549D70B-AEC6-4969-AD1B-B2ACED5AA46E}"/>
              </a:ext>
            </a:extLst>
          </p:cNvPr>
          <p:cNvSpPr>
            <a:spLocks noGrp="1" noChangeArrowheads="1"/>
          </p:cNvSpPr>
          <p:nvPr>
            <p:ph type="title"/>
          </p:nvPr>
        </p:nvSpPr>
        <p:spPr>
          <a:xfrm>
            <a:off x="1369423" y="0"/>
            <a:ext cx="9658241" cy="904073"/>
          </a:xfrm>
        </p:spPr>
        <p:txBody>
          <a:bodyPr>
            <a:normAutofit/>
          </a:bodyPr>
          <a:lstStyle/>
          <a:p>
            <a:r>
              <a:rPr lang="en-US" altLang="en-US" sz="3200" dirty="0">
                <a:latin typeface="+mn-lt"/>
              </a:rPr>
              <a:t>State of the art : </a:t>
            </a:r>
            <a:r>
              <a:rPr lang="en-US" sz="2400" dirty="0">
                <a:latin typeface="Times New Roman" panose="02020603050405020304" pitchFamily="18" charset="0"/>
                <a:cs typeface="Times New Roman" panose="02020603050405020304" pitchFamily="18" charset="0"/>
              </a:rPr>
              <a:t>Which of the following can be done at present?</a:t>
            </a:r>
            <a:endParaRPr lang="en-US" altLang="en-US" sz="2400" dirty="0">
              <a:latin typeface="+mn-lt"/>
            </a:endParaRPr>
          </a:p>
        </p:txBody>
      </p:sp>
      <p:sp>
        <p:nvSpPr>
          <p:cNvPr id="15363" name="Rectangle 3">
            <a:extLst>
              <a:ext uri="{FF2B5EF4-FFF2-40B4-BE49-F238E27FC236}">
                <a16:creationId xmlns:a16="http://schemas.microsoft.com/office/drawing/2014/main" id="{075A6BAA-C379-4FF5-8EF0-DA676717D762}"/>
              </a:ext>
            </a:extLst>
          </p:cNvPr>
          <p:cNvSpPr>
            <a:spLocks noGrp="1" noChangeArrowheads="1"/>
          </p:cNvSpPr>
          <p:nvPr>
            <p:ph type="body" idx="1"/>
          </p:nvPr>
        </p:nvSpPr>
        <p:spPr>
          <a:xfrm>
            <a:off x="1369423" y="794344"/>
            <a:ext cx="9539369" cy="5999647"/>
          </a:xfrm>
        </p:spPr>
        <p:txBody>
          <a:bodyPr>
            <a:noAutofit/>
          </a:bodyPr>
          <a:lstStyle/>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Play a decent game of table tennis</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Drive along a curving mountain road</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Drive in the center of Cairo, Chicago or New York City</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Buy a week’s worth of groceries at the supermarket or on the web</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Play a decent game of bridge</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Discover and prove a new mathematical theorem</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Write an intentionally funny story</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Give competent legal advice in a specialized area of law</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Translate spoken English into spoken Swedish in real time</a:t>
            </a:r>
          </a:p>
          <a:p>
            <a:pPr marL="566738" indent="-566738">
              <a:spcBef>
                <a:spcPts val="600"/>
              </a:spcBef>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Perform a complex surgical operation</a:t>
            </a:r>
            <a:r>
              <a:rPr lang="en-US" altLang="en-US" sz="2200" dirty="0">
                <a:latin typeface="Times New Roman" panose="02020603050405020304" pitchFamily="18" charset="0"/>
                <a:cs typeface="Times New Roman" panose="02020603050405020304" pitchFamily="18" charset="0"/>
              </a:rPr>
              <a:t>.</a:t>
            </a:r>
          </a:p>
          <a:p>
            <a:pPr marL="566738" indent="-566738">
              <a:spcBef>
                <a:spcPts val="600"/>
              </a:spcBef>
              <a:buFont typeface="Wingdings" panose="05000000000000000000" pitchFamily="2" charset="2"/>
              <a:buChar char="q"/>
            </a:pPr>
            <a:r>
              <a:rPr lang="en-US" altLang="en-US" sz="2200" dirty="0">
                <a:latin typeface="Times New Roman" panose="02020603050405020304" pitchFamily="18" charset="0"/>
                <a:cs typeface="Times New Roman" panose="02020603050405020304" pitchFamily="18" charset="0"/>
              </a:rPr>
              <a:t>… Reaching beyond human cognitive horizon</a:t>
            </a:r>
          </a:p>
          <a:p>
            <a:pPr marL="566738" indent="-566738">
              <a:spcBef>
                <a:spcPts val="600"/>
              </a:spcBef>
              <a:buFont typeface="Wingdings" panose="05000000000000000000" pitchFamily="2" charset="2"/>
              <a:buChar char="q"/>
            </a:pPr>
            <a:r>
              <a:rPr lang="en-US" altLang="en-US" sz="2200" dirty="0">
                <a:latin typeface="Times New Roman" panose="02020603050405020304" pitchFamily="18" charset="0"/>
                <a:cs typeface="Times New Roman" panose="02020603050405020304" pitchFamily="18" charset="0"/>
              </a:rPr>
              <a:t>… Main developments in AI, analytics, machine learning, data science, deep  	learning research)</a:t>
            </a:r>
          </a:p>
          <a:p>
            <a:pPr marL="566738" indent="-566738">
              <a:spcBef>
                <a:spcPts val="600"/>
              </a:spcBef>
              <a:buFont typeface="Wingdings" panose="05000000000000000000" pitchFamily="2" charset="2"/>
              <a:buChar char="q"/>
            </a:pPr>
            <a:r>
              <a:rPr lang="en-US" altLang="en-US" sz="2200" dirty="0">
                <a:latin typeface="Times New Roman" panose="02020603050405020304" pitchFamily="18" charset="0"/>
                <a:cs typeface="Times New Roman" panose="02020603050405020304" pitchFamily="18" charset="0"/>
              </a:rPr>
              <a:t>… A deep learning based virtual assistant </a:t>
            </a:r>
          </a:p>
          <a:p>
            <a:pPr marL="566738" indent="-566738">
              <a:spcBef>
                <a:spcPts val="600"/>
              </a:spcBef>
              <a:buFont typeface="Wingdings" panose="05000000000000000000" pitchFamily="2" charset="2"/>
              <a:buChar char="q"/>
            </a:pPr>
            <a:r>
              <a:rPr lang="en-US" altLang="en-US" sz="2200" dirty="0">
                <a:latin typeface="Times New Roman" panose="02020603050405020304" pitchFamily="18" charset="0"/>
                <a:cs typeface="Times New Roman" panose="02020603050405020304" pitchFamily="18" charset="0"/>
              </a:rPr>
              <a:t>… Applying robots at workplace, such as </a:t>
            </a:r>
            <a:r>
              <a:rPr lang="en-US" altLang="en-US" sz="2200" dirty="0" err="1">
                <a:latin typeface="Times New Roman" panose="02020603050405020304" pitchFamily="18" charset="0"/>
                <a:cs typeface="Times New Roman" panose="02020603050405020304" pitchFamily="18" charset="0"/>
              </a:rPr>
              <a:t>chatbot</a:t>
            </a:r>
            <a:r>
              <a:rPr lang="en-US" altLang="en-US" sz="2200" dirty="0">
                <a:latin typeface="Times New Roman" panose="02020603050405020304" pitchFamily="18" charset="0"/>
                <a:cs typeface="Times New Roman" panose="02020603050405020304" pitchFamily="18" charset="0"/>
              </a:rPr>
              <a:t> (interface evolution)</a:t>
            </a:r>
          </a:p>
          <a:p>
            <a:pPr marL="566738" indent="-566738">
              <a:spcBef>
                <a:spcPts val="600"/>
              </a:spcBef>
              <a:buFont typeface="Wingdings" panose="05000000000000000000" pitchFamily="2" charset="2"/>
              <a:buChar char="q"/>
            </a:pPr>
            <a:r>
              <a:rPr lang="en-US" altLang="en-US" sz="2200" dirty="0">
                <a:latin typeface="Times New Roman" panose="02020603050405020304" pitchFamily="18" charset="0"/>
                <a:cs typeface="Times New Roman" panose="02020603050405020304" pitchFamily="18" charset="0"/>
              </a:rPr>
              <a:t>… Predictive analytics in exploration and production industry</a:t>
            </a:r>
          </a:p>
        </p:txBody>
      </p:sp>
      <p:sp>
        <p:nvSpPr>
          <p:cNvPr id="5" name="Thought Bubble: Cloud 4">
            <a:extLst>
              <a:ext uri="{FF2B5EF4-FFF2-40B4-BE49-F238E27FC236}">
                <a16:creationId xmlns:a16="http://schemas.microsoft.com/office/drawing/2014/main" id="{DBC478DA-54A5-4FF9-A5BA-E78288EC4DE1}"/>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2425671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6B5336-3E8B-458A-B77B-7F3B72168AC5}"/>
              </a:ext>
            </a:extLst>
          </p:cNvPr>
          <p:cNvSpPr/>
          <p:nvPr/>
        </p:nvSpPr>
        <p:spPr>
          <a:xfrm>
            <a:off x="1385435" y="90658"/>
            <a:ext cx="2908053" cy="646331"/>
          </a:xfrm>
          <a:prstGeom prst="rect">
            <a:avLst/>
          </a:prstGeom>
        </p:spPr>
        <p:txBody>
          <a:bodyPr wrap="square">
            <a:spAutoFit/>
          </a:bodyPr>
          <a:lstStyle/>
          <a:p>
            <a:r>
              <a:rPr lang="en-US" sz="3600" dirty="0"/>
              <a:t>AI Successes</a:t>
            </a:r>
          </a:p>
        </p:txBody>
      </p:sp>
      <p:sp>
        <p:nvSpPr>
          <p:cNvPr id="3" name="Rectangle 2">
            <a:extLst>
              <a:ext uri="{FF2B5EF4-FFF2-40B4-BE49-F238E27FC236}">
                <a16:creationId xmlns:a16="http://schemas.microsoft.com/office/drawing/2014/main" id="{EDE6C2F7-AB21-4B26-A720-32690A151296}"/>
              </a:ext>
            </a:extLst>
          </p:cNvPr>
          <p:cNvSpPr/>
          <p:nvPr/>
        </p:nvSpPr>
        <p:spPr>
          <a:xfrm>
            <a:off x="1313103" y="954703"/>
            <a:ext cx="9565794" cy="5632311"/>
          </a:xfrm>
          <a:prstGeom prst="rect">
            <a:avLst/>
          </a:prstGeom>
        </p:spPr>
        <p:txBody>
          <a:bodyPr wrap="square">
            <a:spAutoFit/>
          </a:bodyPr>
          <a:lstStyle/>
          <a:p>
            <a:pPr marL="463550" indent="-463550">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Games: 	       	</a:t>
            </a:r>
            <a:r>
              <a:rPr lang="en-US" sz="2400" dirty="0">
                <a:latin typeface="Times New Roman" panose="02020603050405020304" pitchFamily="18" charset="0"/>
                <a:cs typeface="Times New Roman" panose="02020603050405020304" pitchFamily="18" charset="0"/>
              </a:rPr>
              <a:t>chess, checkers, poker, bridge, backgammon…</a:t>
            </a:r>
          </a:p>
          <a:p>
            <a:pPr marL="3206750" lvl="1" indent="-46355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Search</a:t>
            </a:r>
          </a:p>
          <a:p>
            <a:pPr marL="463550" indent="-463550">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Physical skills</a:t>
            </a:r>
            <a:r>
              <a:rPr lang="en-US" sz="2400" dirty="0">
                <a:latin typeface="Times New Roman" panose="02020603050405020304" pitchFamily="18" charset="0"/>
                <a:cs typeface="Times New Roman" panose="02020603050405020304" pitchFamily="18" charset="0"/>
              </a:rPr>
              <a:t>: 	driving a car, flying a plane or helicopter, 					vacuuming...</a:t>
            </a:r>
          </a:p>
          <a:p>
            <a:pPr marL="3206750" indent="-46355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Sensing, machine learning, planning, search, probabilistic reasoning</a:t>
            </a:r>
          </a:p>
          <a:p>
            <a:pPr marL="463550" indent="-463550">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Language: 	</a:t>
            </a:r>
            <a:r>
              <a:rPr lang="en-US" sz="2400" dirty="0">
                <a:latin typeface="Times New Roman" panose="02020603050405020304" pitchFamily="18" charset="0"/>
                <a:cs typeface="Times New Roman" panose="02020603050405020304" pitchFamily="18" charset="0"/>
              </a:rPr>
              <a:t>machine translation, speech recognition, character </a:t>
            </a:r>
          </a:p>
          <a:p>
            <a:r>
              <a:rPr lang="en-US" sz="2400" dirty="0">
                <a:latin typeface="Times New Roman" panose="02020603050405020304" pitchFamily="18" charset="0"/>
                <a:cs typeface="Times New Roman" panose="02020603050405020304" pitchFamily="18" charset="0"/>
              </a:rPr>
              <a:t>			recognition, …</a:t>
            </a:r>
          </a:p>
          <a:p>
            <a:pPr marL="3206750" indent="-458788">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Knowledge representation, machine learning,    probabilistic reasoning</a:t>
            </a:r>
          </a:p>
          <a:p>
            <a:pPr marL="463550" indent="-463550">
              <a:buFont typeface="Wingdings" panose="05000000000000000000" pitchFamily="2" charset="2"/>
              <a:buChar char="q"/>
            </a:pPr>
            <a:r>
              <a:rPr lang="fr-FR" sz="2400" b="1" dirty="0">
                <a:latin typeface="Times New Roman" panose="02020603050405020304" pitchFamily="18" charset="0"/>
                <a:cs typeface="Times New Roman" panose="02020603050405020304" pitchFamily="18" charset="0"/>
              </a:rPr>
              <a:t>Vision: 	      	</a:t>
            </a:r>
            <a:r>
              <a:rPr lang="fr-FR" sz="2400" dirty="0">
                <a:latin typeface="Times New Roman" panose="02020603050405020304" pitchFamily="18" charset="0"/>
                <a:cs typeface="Times New Roman" panose="02020603050405020304" pitchFamily="18" charset="0"/>
              </a:rPr>
              <a:t>face recognition, face </a:t>
            </a:r>
            <a:r>
              <a:rPr lang="fr-FR" sz="2400" dirty="0" err="1">
                <a:latin typeface="Times New Roman" panose="02020603050405020304" pitchFamily="18" charset="0"/>
                <a:cs typeface="Times New Roman" panose="02020603050405020304" pitchFamily="18" charset="0"/>
              </a:rPr>
              <a:t>detection</a:t>
            </a:r>
            <a:r>
              <a:rPr lang="fr-FR" sz="2400" dirty="0">
                <a:latin typeface="Times New Roman" panose="02020603050405020304" pitchFamily="18" charset="0"/>
                <a:cs typeface="Times New Roman" panose="02020603050405020304" pitchFamily="18" charset="0"/>
              </a:rPr>
              <a:t>, digital </a:t>
            </a:r>
            <a:r>
              <a:rPr lang="fr-FR" sz="2400" dirty="0" err="1">
                <a:latin typeface="Times New Roman" panose="02020603050405020304" pitchFamily="18" charset="0"/>
                <a:cs typeface="Times New Roman" panose="02020603050405020304" pitchFamily="18" charset="0"/>
              </a:rPr>
              <a:t>photographic</a:t>
            </a:r>
            <a:r>
              <a:rPr lang="fr-F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processing, motion tracking, …</a:t>
            </a:r>
          </a:p>
          <a:p>
            <a:pPr marL="463550" indent="-463550">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Commerce  	</a:t>
            </a:r>
            <a:r>
              <a:rPr lang="en-US" sz="2400" dirty="0">
                <a:latin typeface="Times New Roman" panose="02020603050405020304" pitchFamily="18" charset="0"/>
                <a:cs typeface="Times New Roman" panose="02020603050405020304" pitchFamily="18" charset="0"/>
              </a:rPr>
              <a:t>page rank for searching, fraud detection, </a:t>
            </a:r>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      and industry: </a:t>
            </a:r>
            <a:r>
              <a:rPr lang="en-US" sz="2400" dirty="0">
                <a:latin typeface="Times New Roman" panose="02020603050405020304" pitchFamily="18" charset="0"/>
                <a:cs typeface="Times New Roman" panose="02020603050405020304" pitchFamily="18" charset="0"/>
              </a:rPr>
              <a:t>	trading on financial markets…</a:t>
            </a:r>
          </a:p>
          <a:p>
            <a:pPr marL="3206750" indent="-46355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 Search, machine learning, probabilistic reasoning</a:t>
            </a:r>
          </a:p>
        </p:txBody>
      </p:sp>
      <p:sp>
        <p:nvSpPr>
          <p:cNvPr id="4" name="Thought Bubble: Cloud 3">
            <a:extLst>
              <a:ext uri="{FF2B5EF4-FFF2-40B4-BE49-F238E27FC236}">
                <a16:creationId xmlns:a16="http://schemas.microsoft.com/office/drawing/2014/main" id="{2B124D7B-75A4-41F0-ADCB-CEED906E4CDF}"/>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7868187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589" y="173537"/>
            <a:ext cx="8662851" cy="1325563"/>
          </a:xfrm>
        </p:spPr>
        <p:txBody>
          <a:bodyPr/>
          <a:lstStyle/>
          <a:p>
            <a:r>
              <a:rPr lang="en-US" dirty="0">
                <a:solidFill>
                  <a:srgbClr val="FF0000"/>
                </a:solidFill>
              </a:rPr>
              <a:t>AI Questions</a:t>
            </a:r>
          </a:p>
        </p:txBody>
      </p:sp>
      <p:sp>
        <p:nvSpPr>
          <p:cNvPr id="3" name="Content Placeholder 2"/>
          <p:cNvSpPr>
            <a:spLocks noGrp="1"/>
          </p:cNvSpPr>
          <p:nvPr>
            <p:ph idx="1"/>
          </p:nvPr>
        </p:nvSpPr>
        <p:spPr>
          <a:xfrm>
            <a:off x="1524000" y="1600201"/>
            <a:ext cx="9144000" cy="4525963"/>
          </a:xfrm>
        </p:spPr>
        <p:txBody>
          <a:bodyPr>
            <a:normAutofit/>
          </a:bodyPr>
          <a:lstStyle/>
          <a:p>
            <a:r>
              <a:rPr lang="en-US" dirty="0">
                <a:latin typeface="Times New Roman" panose="02020603050405020304" pitchFamily="18" charset="0"/>
                <a:cs typeface="Times New Roman" panose="02020603050405020304" pitchFamily="18" charset="0"/>
              </a:rPr>
              <a:t>Can we make something that is as intelligent as a human? </a:t>
            </a:r>
          </a:p>
          <a:p>
            <a:r>
              <a:rPr lang="en-US" dirty="0">
                <a:latin typeface="Times New Roman" panose="02020603050405020304" pitchFamily="18" charset="0"/>
                <a:cs typeface="Times New Roman" panose="02020603050405020304" pitchFamily="18" charset="0"/>
              </a:rPr>
              <a:t>Can we make something that is as intelligent as a bee? </a:t>
            </a:r>
          </a:p>
          <a:p>
            <a:r>
              <a:rPr lang="en-US" dirty="0">
                <a:latin typeface="Times New Roman" panose="02020603050405020304" pitchFamily="18" charset="0"/>
                <a:cs typeface="Times New Roman" panose="02020603050405020304" pitchFamily="18" charset="0"/>
              </a:rPr>
              <a:t>Can we make something that is evolutionary, self improving, autonomous, and flexible? </a:t>
            </a:r>
          </a:p>
          <a:p>
            <a:r>
              <a:rPr lang="en-US" dirty="0">
                <a:latin typeface="Times New Roman" panose="02020603050405020304" pitchFamily="18" charset="0"/>
                <a:cs typeface="Times New Roman" panose="02020603050405020304" pitchFamily="18" charset="0"/>
              </a:rPr>
              <a:t>Can we save this plant $20M/year by pattern recognition? </a:t>
            </a:r>
          </a:p>
          <a:p>
            <a:r>
              <a:rPr lang="en-US" dirty="0">
                <a:latin typeface="Times New Roman" panose="02020603050405020304" pitchFamily="18" charset="0"/>
                <a:cs typeface="Times New Roman" panose="02020603050405020304" pitchFamily="18" charset="0"/>
              </a:rPr>
              <a:t>Can we save this bank $50M/year by automatic fraud detection? </a:t>
            </a:r>
          </a:p>
          <a:p>
            <a:r>
              <a:rPr lang="en-US" dirty="0">
                <a:latin typeface="Times New Roman" panose="02020603050405020304" pitchFamily="18" charset="0"/>
                <a:cs typeface="Times New Roman" panose="02020603050405020304" pitchFamily="18" charset="0"/>
              </a:rPr>
              <a:t>Can we start a new industry of handwriting recognition agents?</a:t>
            </a:r>
          </a:p>
        </p:txBody>
      </p:sp>
      <p:sp>
        <p:nvSpPr>
          <p:cNvPr id="4" name="Thought Bubble: Cloud 3">
            <a:extLst>
              <a:ext uri="{FF2B5EF4-FFF2-40B4-BE49-F238E27FC236}">
                <a16:creationId xmlns:a16="http://schemas.microsoft.com/office/drawing/2014/main" id="{2049EF7B-155A-458B-9538-973E8E2ED4C2}"/>
              </a:ext>
            </a:extLst>
          </p:cNvPr>
          <p:cNvSpPr/>
          <p:nvPr/>
        </p:nvSpPr>
        <p:spPr>
          <a:xfrm>
            <a:off x="305273" y="1435906"/>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3758403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252" y="152401"/>
            <a:ext cx="7905205" cy="873318"/>
          </a:xfrm>
        </p:spPr>
        <p:txBody>
          <a:bodyPr>
            <a:normAutofit/>
          </a:bodyPr>
          <a:lstStyle/>
          <a:p>
            <a:r>
              <a:rPr lang="en-US" sz="3600" dirty="0">
                <a:solidFill>
                  <a:srgbClr val="FF0000"/>
                </a:solidFill>
                <a:latin typeface="+mn-lt"/>
              </a:rPr>
              <a:t>Which of these exhibits intelligence?</a:t>
            </a:r>
          </a:p>
        </p:txBody>
      </p:sp>
      <p:sp>
        <p:nvSpPr>
          <p:cNvPr id="3" name="Content Placeholder 2"/>
          <p:cNvSpPr>
            <a:spLocks noGrp="1"/>
          </p:cNvSpPr>
          <p:nvPr>
            <p:ph idx="1"/>
          </p:nvPr>
        </p:nvSpPr>
        <p:spPr>
          <a:xfrm>
            <a:off x="1402079" y="1025718"/>
            <a:ext cx="9527177" cy="5146766"/>
          </a:xfrm>
        </p:spPr>
        <p:txBody>
          <a:bodyPr>
            <a:noAutofit/>
          </a:bodyPr>
          <a:lstStyle/>
          <a:p>
            <a:pPr marL="461963" indent="-461963">
              <a:spcAft>
                <a:spcPts val="600"/>
              </a:spcAft>
            </a:pPr>
            <a:r>
              <a:rPr lang="en-US" sz="2400" dirty="0">
                <a:latin typeface="Times New Roman" panose="02020603050405020304" pitchFamily="18" charset="0"/>
                <a:cs typeface="Times New Roman" panose="02020603050405020304" pitchFamily="18" charset="0"/>
              </a:rPr>
              <a:t>You beat somebody at chess. </a:t>
            </a:r>
          </a:p>
          <a:p>
            <a:pPr marL="461963" indent="-461963">
              <a:spcAft>
                <a:spcPts val="600"/>
              </a:spcAft>
            </a:pPr>
            <a:r>
              <a:rPr lang="en-US" sz="2400" dirty="0">
                <a:latin typeface="Times New Roman" panose="02020603050405020304" pitchFamily="18" charset="0"/>
                <a:cs typeface="Times New Roman" panose="02020603050405020304" pitchFamily="18" charset="0"/>
              </a:rPr>
              <a:t>You prove a mathematical theorem using a set of known axioms. </a:t>
            </a:r>
          </a:p>
          <a:p>
            <a:pPr marL="461963" indent="-461963">
              <a:spcAft>
                <a:spcPts val="600"/>
              </a:spcAft>
            </a:pPr>
            <a:r>
              <a:rPr lang="en-US" sz="2400" dirty="0">
                <a:latin typeface="Times New Roman" panose="02020603050405020304" pitchFamily="18" charset="0"/>
                <a:cs typeface="Times New Roman" panose="02020603050405020304" pitchFamily="18" charset="0"/>
              </a:rPr>
              <a:t>You need to buy some supplies, meet three different colleagues, return books to the library, and exercise. You plan your day in such a way that everything is achieved in an efficient manner. </a:t>
            </a:r>
          </a:p>
          <a:p>
            <a:pPr marL="461963" indent="-461963">
              <a:spcAft>
                <a:spcPts val="600"/>
              </a:spcAft>
            </a:pPr>
            <a:r>
              <a:rPr lang="en-US" sz="2400" dirty="0">
                <a:latin typeface="Times New Roman" panose="02020603050405020304" pitchFamily="18" charset="0"/>
                <a:cs typeface="Times New Roman" panose="02020603050405020304" pitchFamily="18" charset="0"/>
              </a:rPr>
              <a:t>You are a lawyer who is asked to defend someone. You recall three similar cases in which the defendant was guilty, and you turn down the potential client. </a:t>
            </a:r>
          </a:p>
          <a:p>
            <a:pPr marL="461963" indent="-461963">
              <a:spcAft>
                <a:spcPts val="600"/>
              </a:spcAft>
            </a:pPr>
            <a:r>
              <a:rPr lang="en-US" sz="2400" dirty="0">
                <a:latin typeface="Times New Roman" panose="02020603050405020304" pitchFamily="18" charset="0"/>
                <a:cs typeface="Times New Roman" panose="02020603050405020304" pitchFamily="18" charset="0"/>
              </a:rPr>
              <a:t>A stranger passing you on the street notices your watch and asks, “Can you tell me the time?” You say, “It is 3:00.”</a:t>
            </a:r>
          </a:p>
          <a:p>
            <a:pPr marL="461963" indent="-461963"/>
            <a:r>
              <a:rPr lang="en-US" sz="2400" dirty="0">
                <a:latin typeface="Times New Roman" panose="02020603050405020304" pitchFamily="18" charset="0"/>
                <a:cs typeface="Times New Roman" panose="02020603050405020304" pitchFamily="18" charset="0"/>
              </a:rPr>
              <a:t>You are told to find a large Phillips screwdriver in a cluttered workroom. You enter the room (you have never been there before), search without falling over objects, and eventually find the screwdriver. </a:t>
            </a:r>
          </a:p>
        </p:txBody>
      </p:sp>
      <p:sp>
        <p:nvSpPr>
          <p:cNvPr id="4" name="Thought Bubble: Cloud 3">
            <a:extLst>
              <a:ext uri="{FF2B5EF4-FFF2-40B4-BE49-F238E27FC236}">
                <a16:creationId xmlns:a16="http://schemas.microsoft.com/office/drawing/2014/main" id="{99032796-C0AB-4E39-AB55-C427A648554B}"/>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16526486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759" y="36536"/>
            <a:ext cx="8270967" cy="989182"/>
          </a:xfrm>
        </p:spPr>
        <p:txBody>
          <a:bodyPr>
            <a:normAutofit/>
          </a:bodyPr>
          <a:lstStyle/>
          <a:p>
            <a:r>
              <a:rPr lang="en-US" sz="3600" dirty="0">
                <a:solidFill>
                  <a:srgbClr val="FF0000"/>
                </a:solidFill>
                <a:latin typeface="+mn-lt"/>
              </a:rPr>
              <a:t>Which of these exhibits intelligence?</a:t>
            </a:r>
          </a:p>
        </p:txBody>
      </p:sp>
      <p:sp>
        <p:nvSpPr>
          <p:cNvPr id="3" name="Content Placeholder 2"/>
          <p:cNvSpPr>
            <a:spLocks noGrp="1"/>
          </p:cNvSpPr>
          <p:nvPr>
            <p:ph idx="1"/>
          </p:nvPr>
        </p:nvSpPr>
        <p:spPr>
          <a:xfrm>
            <a:off x="1445622" y="1190012"/>
            <a:ext cx="9144001" cy="5105400"/>
          </a:xfrm>
        </p:spPr>
        <p:txBody>
          <a:bodyPr>
            <a:normAutofit fontScale="85000" lnSpcReduction="20000"/>
          </a:bodyPr>
          <a:lstStyle/>
          <a:p>
            <a:pPr marL="461963" indent="-461963">
              <a:spcBef>
                <a:spcPts val="1200"/>
              </a:spcBef>
              <a:spcAft>
                <a:spcPts val="600"/>
              </a:spcAft>
            </a:pPr>
            <a:r>
              <a:rPr lang="en-US" dirty="0">
                <a:latin typeface="Times New Roman" panose="02020603050405020304" pitchFamily="18" charset="0"/>
                <a:cs typeface="Times New Roman" panose="02020603050405020304" pitchFamily="18" charset="0"/>
              </a:rPr>
              <a:t>You are a six-month-old infant. You can produce sounds with your vocal organs, and you can hear speech sounds around you, but you do not know how to make the sounds you are hearing. In the next year, you figure out what the sounds of your parents' language are and how to make them. </a:t>
            </a:r>
          </a:p>
          <a:p>
            <a:pPr marL="461963" indent="-461963">
              <a:spcBef>
                <a:spcPts val="1200"/>
              </a:spcBef>
              <a:spcAft>
                <a:spcPts val="600"/>
              </a:spcAft>
            </a:pPr>
            <a:r>
              <a:rPr lang="en-US" dirty="0">
                <a:latin typeface="Times New Roman" panose="02020603050405020304" pitchFamily="18" charset="0"/>
                <a:cs typeface="Times New Roman" panose="02020603050405020304" pitchFamily="18" charset="0"/>
              </a:rPr>
              <a:t>You are a one-year-old child learning Arabic. You hear strings of sounds and figure out that they are associated with particular meanings in the world. Within two years, you learn how to segment the strings into meaningful parts and produce your own words and sentences. </a:t>
            </a:r>
          </a:p>
          <a:p>
            <a:pPr marL="461963" indent="-461963">
              <a:spcBef>
                <a:spcPts val="1200"/>
              </a:spcBef>
              <a:spcAft>
                <a:spcPts val="600"/>
              </a:spcAft>
            </a:pPr>
            <a:r>
              <a:rPr lang="en-US" dirty="0">
                <a:latin typeface="Times New Roman" panose="02020603050405020304" pitchFamily="18" charset="0"/>
                <a:cs typeface="Times New Roman" panose="02020603050405020304" pitchFamily="18" charset="0"/>
              </a:rPr>
              <a:t>Someone taps a rhythm, and you are able to beat along with it and to continue it even after it stops. </a:t>
            </a:r>
          </a:p>
          <a:p>
            <a:pPr marL="461963" indent="-461963">
              <a:spcBef>
                <a:spcPts val="1200"/>
              </a:spcBef>
            </a:pPr>
            <a:r>
              <a:rPr lang="en-US" dirty="0">
                <a:latin typeface="Times New Roman" panose="02020603050405020304" pitchFamily="18" charset="0"/>
                <a:cs typeface="Times New Roman" panose="02020603050405020304" pitchFamily="18" charset="0"/>
              </a:rPr>
              <a:t>You are some sort of primitive invertebrate. You know nothing about how to move about in your world, only that you need to find food and keep from bumping into walls. After lots of reinforcement and punishment, you get around just fine. </a:t>
            </a:r>
          </a:p>
        </p:txBody>
      </p:sp>
      <p:sp>
        <p:nvSpPr>
          <p:cNvPr id="4" name="Thought Bubble: Cloud 3">
            <a:extLst>
              <a:ext uri="{FF2B5EF4-FFF2-40B4-BE49-F238E27FC236}">
                <a16:creationId xmlns:a16="http://schemas.microsoft.com/office/drawing/2014/main" id="{36D2B311-6ED2-4E72-ADA6-ECCEBDBA86A3}"/>
              </a:ext>
            </a:extLst>
          </p:cNvPr>
          <p:cNvSpPr/>
          <p:nvPr/>
        </p:nvSpPr>
        <p:spPr>
          <a:xfrm>
            <a:off x="241663" y="1025718"/>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24166191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1013" y="293140"/>
            <a:ext cx="8662851" cy="755752"/>
          </a:xfrm>
        </p:spPr>
        <p:txBody>
          <a:bodyPr>
            <a:normAutofit/>
          </a:bodyPr>
          <a:lstStyle/>
          <a:p>
            <a:r>
              <a:rPr lang="en-US" sz="3600" dirty="0">
                <a:solidFill>
                  <a:srgbClr val="FF0000"/>
                </a:solidFill>
                <a:latin typeface="+mn-lt"/>
              </a:rPr>
              <a:t>Which of these can currently be done?</a:t>
            </a:r>
          </a:p>
        </p:txBody>
      </p:sp>
      <p:sp>
        <p:nvSpPr>
          <p:cNvPr id="3" name="Content Placeholder 2"/>
          <p:cNvSpPr>
            <a:spLocks noGrp="1"/>
          </p:cNvSpPr>
          <p:nvPr>
            <p:ph idx="1"/>
          </p:nvPr>
        </p:nvSpPr>
        <p:spPr>
          <a:xfrm>
            <a:off x="1717482" y="1375466"/>
            <a:ext cx="8152261" cy="5320022"/>
          </a:xfrm>
        </p:spPr>
        <p:txBody>
          <a:bodyPr>
            <a:noAutofit/>
          </a:bodyPr>
          <a:lstStyle/>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Play a decent game of table tennis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Drive autonomously along a curving mountain road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Drive autonomously in the center of Cairo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Play a decent game of bridge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Discover and prove a new mathematical theorem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Write an intentionally funny story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Give competent legal advice in a specialized area of law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Translate spoken English into spoken Swedish in real time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Plan schedule of operations for a NASA spacecraft </a:t>
            </a:r>
          </a:p>
          <a:p>
            <a:pPr marL="461963" indent="-461963">
              <a:lnSpc>
                <a:spcPct val="100000"/>
              </a:lnSpc>
              <a:spcBef>
                <a:spcPts val="600"/>
              </a:spcBef>
              <a:spcAft>
                <a:spcPts val="6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Defeat the world champion in chess </a:t>
            </a:r>
          </a:p>
        </p:txBody>
      </p:sp>
      <p:sp>
        <p:nvSpPr>
          <p:cNvPr id="4" name="Thought Bubble: Cloud 3">
            <a:extLst>
              <a:ext uri="{FF2B5EF4-FFF2-40B4-BE49-F238E27FC236}">
                <a16:creationId xmlns:a16="http://schemas.microsoft.com/office/drawing/2014/main" id="{6E36B6A8-4586-45FD-844C-610C336FDAD9}"/>
              </a:ext>
            </a:extLst>
          </p:cNvPr>
          <p:cNvSpPr/>
          <p:nvPr/>
        </p:nvSpPr>
        <p:spPr>
          <a:xfrm>
            <a:off x="504056" y="1142305"/>
            <a:ext cx="731520" cy="328589"/>
          </a:xfrm>
          <a:prstGeom prst="cloudCallout">
            <a:avLst>
              <a:gd name="adj1" fmla="val 16123"/>
              <a:gd name="adj2" fmla="val 8911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Ref</a:t>
            </a:r>
          </a:p>
        </p:txBody>
      </p:sp>
    </p:spTree>
    <p:extLst>
      <p:ext uri="{BB962C8B-B14F-4D97-AF65-F5344CB8AC3E}">
        <p14:creationId xmlns:p14="http://schemas.microsoft.com/office/powerpoint/2010/main" val="304920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786D05-1699-4BC5-AE15-B10AEE3FCBE4}"/>
              </a:ext>
            </a:extLst>
          </p:cNvPr>
          <p:cNvSpPr txBox="1"/>
          <p:nvPr/>
        </p:nvSpPr>
        <p:spPr>
          <a:xfrm>
            <a:off x="4040777" y="2757948"/>
            <a:ext cx="3107871"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Conclusion</a:t>
            </a:r>
          </a:p>
        </p:txBody>
      </p:sp>
      <p:pic>
        <p:nvPicPr>
          <p:cNvPr id="3" name="Picture 2" descr="Emoticon smiley with thumb up Stock Vector - 16515884">
            <a:extLst>
              <a:ext uri="{FF2B5EF4-FFF2-40B4-BE49-F238E27FC236}">
                <a16:creationId xmlns:a16="http://schemas.microsoft.com/office/drawing/2014/main" id="{8A7D955C-E483-49B5-BE65-C59FCDB82DA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8648" y="2338182"/>
            <a:ext cx="706483" cy="523220"/>
          </a:xfrm>
          <a:prstGeom prst="rect">
            <a:avLst/>
          </a:prstGeom>
          <a:noFill/>
          <a:ln>
            <a:noFill/>
          </a:ln>
        </p:spPr>
      </p:pic>
    </p:spTree>
    <p:extLst>
      <p:ext uri="{BB962C8B-B14F-4D97-AF65-F5344CB8AC3E}">
        <p14:creationId xmlns:p14="http://schemas.microsoft.com/office/powerpoint/2010/main" val="11836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786D05-1699-4BC5-AE15-B10AEE3FCBE4}"/>
              </a:ext>
            </a:extLst>
          </p:cNvPr>
          <p:cNvSpPr txBox="1"/>
          <p:nvPr/>
        </p:nvSpPr>
        <p:spPr>
          <a:xfrm>
            <a:off x="4040777" y="2757948"/>
            <a:ext cx="3107871"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End of Chapter  01</a:t>
            </a:r>
          </a:p>
        </p:txBody>
      </p:sp>
      <p:pic>
        <p:nvPicPr>
          <p:cNvPr id="3" name="Picture 2" descr="Emoticon smiley with thumb up Stock Vector - 16515884">
            <a:extLst>
              <a:ext uri="{FF2B5EF4-FFF2-40B4-BE49-F238E27FC236}">
                <a16:creationId xmlns:a16="http://schemas.microsoft.com/office/drawing/2014/main" id="{8A7D955C-E483-49B5-BE65-C59FCDB82DA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8648" y="2338182"/>
            <a:ext cx="706483" cy="523220"/>
          </a:xfrm>
          <a:prstGeom prst="rect">
            <a:avLst/>
          </a:prstGeom>
          <a:noFill/>
          <a:ln>
            <a:noFill/>
          </a:ln>
        </p:spPr>
      </p:pic>
    </p:spTree>
    <p:extLst>
      <p:ext uri="{BB962C8B-B14F-4D97-AF65-F5344CB8AC3E}">
        <p14:creationId xmlns:p14="http://schemas.microsoft.com/office/powerpoint/2010/main" val="3769831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5257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88962" y="4165988"/>
            <a:ext cx="9618672" cy="931817"/>
          </a:xfrm>
          <a:prstGeom prst="rect">
            <a:avLst/>
          </a:prstGeom>
          <a:solidFill>
            <a:srgbClr val="FFFF00"/>
          </a:solidFill>
        </p:spPr>
        <p:txBody>
          <a:bodyPr wrap="square" rtlCol="0">
            <a:spAutoFit/>
          </a:bodyPr>
          <a:lstStyle/>
          <a:p>
            <a:endParaRPr lang="en-US" dirty="0"/>
          </a:p>
        </p:txBody>
      </p:sp>
      <p:sp>
        <p:nvSpPr>
          <p:cNvPr id="6" name="TextBox 5"/>
          <p:cNvSpPr txBox="1"/>
          <p:nvPr/>
        </p:nvSpPr>
        <p:spPr>
          <a:xfrm>
            <a:off x="1388962" y="3056709"/>
            <a:ext cx="9618672" cy="931817"/>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283A4B4E-6856-4A29-B8CF-C41153C73131}"/>
              </a:ext>
            </a:extLst>
          </p:cNvPr>
          <p:cNvSpPr/>
          <p:nvPr/>
        </p:nvSpPr>
        <p:spPr>
          <a:xfrm>
            <a:off x="1219596" y="755777"/>
            <a:ext cx="5744137" cy="646331"/>
          </a:xfrm>
          <a:prstGeom prst="rect">
            <a:avLst/>
          </a:prstGeom>
        </p:spPr>
        <p:txBody>
          <a:bodyPr wrap="none">
            <a:spAutoFit/>
          </a:bodyPr>
          <a:lstStyle/>
          <a:p>
            <a:r>
              <a:rPr lang="en-US" sz="3600" dirty="0"/>
              <a:t>What is Artificial Intelligence?</a:t>
            </a:r>
          </a:p>
        </p:txBody>
      </p:sp>
      <p:sp>
        <p:nvSpPr>
          <p:cNvPr id="3" name="Rectangle 2">
            <a:extLst>
              <a:ext uri="{FF2B5EF4-FFF2-40B4-BE49-F238E27FC236}">
                <a16:creationId xmlns:a16="http://schemas.microsoft.com/office/drawing/2014/main" id="{B325CD9F-729B-408E-905E-BDA54D71FCC4}"/>
              </a:ext>
            </a:extLst>
          </p:cNvPr>
          <p:cNvSpPr/>
          <p:nvPr/>
        </p:nvSpPr>
        <p:spPr>
          <a:xfrm>
            <a:off x="1388962" y="2413338"/>
            <a:ext cx="9618562" cy="2708434"/>
          </a:xfrm>
          <a:prstGeom prst="rect">
            <a:avLst/>
          </a:prstGeom>
        </p:spPr>
        <p:txBody>
          <a:bodyPr wrap="square">
            <a:spAutoFit/>
          </a:bodyPr>
          <a:lstStyle/>
          <a:p>
            <a:pPr>
              <a:spcAft>
                <a:spcPts val="1800"/>
              </a:spcAft>
            </a:pPr>
            <a:r>
              <a:rPr lang="en-US" sz="2800" dirty="0">
                <a:latin typeface="Times New Roman" panose="02020603050405020304" pitchFamily="18" charset="0"/>
                <a:cs typeface="Times New Roman" panose="02020603050405020304" pitchFamily="18" charset="0"/>
              </a:rPr>
              <a:t>A scientific and engineering discipline devoted to:</a:t>
            </a:r>
          </a:p>
          <a:p>
            <a:pPr marL="914400" indent="-457200">
              <a:spcAft>
                <a:spcPts val="1800"/>
              </a:spcAft>
              <a:buFont typeface="Arial" panose="020B0604020202020204" pitchFamily="34" charset="0"/>
              <a:buChar char="•"/>
            </a:pPr>
            <a:r>
              <a:rPr lang="en-US" sz="2800" dirty="0">
                <a:solidFill>
                  <a:srgbClr val="0000FF"/>
                </a:solidFill>
                <a:latin typeface="Times New Roman" panose="02020603050405020304" pitchFamily="18" charset="0"/>
                <a:cs typeface="Times New Roman" panose="02020603050405020304" pitchFamily="18" charset="0"/>
              </a:rPr>
              <a:t>understanding</a:t>
            </a:r>
            <a:r>
              <a:rPr lang="en-US" sz="2800" dirty="0">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principles</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that make intelligent behavior </a:t>
            </a:r>
            <a:r>
              <a:rPr lang="en-US" sz="2800" dirty="0">
                <a:latin typeface="Times New Roman" panose="02020603050405020304" pitchFamily="18" charset="0"/>
                <a:cs typeface="Times New Roman" panose="02020603050405020304" pitchFamily="18" charset="0"/>
              </a:rPr>
              <a:t>possible in natural or artificial systems;</a:t>
            </a:r>
          </a:p>
          <a:p>
            <a:pPr marL="914400" indent="-457200">
              <a:spcAft>
                <a:spcPts val="1800"/>
              </a:spcAft>
              <a:buFont typeface="Arial" panose="020B0604020202020204" pitchFamily="34" charset="0"/>
              <a:buChar char="•"/>
            </a:pPr>
            <a:r>
              <a:rPr lang="en-US" sz="2800" dirty="0">
                <a:solidFill>
                  <a:srgbClr val="0000FF"/>
                </a:solidFill>
                <a:latin typeface="Times New Roman" panose="02020603050405020304" pitchFamily="18" charset="0"/>
                <a:cs typeface="Times New Roman" panose="02020603050405020304" pitchFamily="18" charset="0"/>
              </a:rPr>
              <a:t>developing</a:t>
            </a:r>
            <a:r>
              <a:rPr lang="en-US" sz="2800" dirty="0">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methods</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for the design and implementation of useful, intelligent artifacts</a:t>
            </a:r>
            <a:r>
              <a:rPr lang="en-US" sz="2800" dirty="0">
                <a:latin typeface="Times New Roman" panose="02020603050405020304" pitchFamily="18" charset="0"/>
                <a:cs typeface="Times New Roman" panose="02020603050405020304" pitchFamily="18" charset="0"/>
              </a:rPr>
              <a:t>. [Poole, </a:t>
            </a:r>
            <a:r>
              <a:rPr lang="en-US" sz="2800" dirty="0" err="1">
                <a:latin typeface="Times New Roman" panose="02020603050405020304" pitchFamily="18" charset="0"/>
                <a:cs typeface="Times New Roman" panose="02020603050405020304" pitchFamily="18" charset="0"/>
              </a:rPr>
              <a:t>Mackworth</a:t>
            </a:r>
            <a:r>
              <a:rPr lang="en-US" sz="2800" dirty="0">
                <a:latin typeface="Times New Roman" panose="02020603050405020304" pitchFamily="18" charset="0"/>
                <a:cs typeface="Times New Roman" panose="02020603050405020304" pitchFamily="18" charset="0"/>
              </a:rPr>
              <a:t>, Goebel]</a:t>
            </a:r>
          </a:p>
        </p:txBody>
      </p:sp>
      <p:sp>
        <p:nvSpPr>
          <p:cNvPr id="5" name="Rectangle 4">
            <a:extLst>
              <a:ext uri="{FF2B5EF4-FFF2-40B4-BE49-F238E27FC236}">
                <a16:creationId xmlns:a16="http://schemas.microsoft.com/office/drawing/2014/main" id="{60260DFC-9D30-4F44-874A-074BBCDD8EEB}"/>
              </a:ext>
            </a:extLst>
          </p:cNvPr>
          <p:cNvSpPr/>
          <p:nvPr/>
        </p:nvSpPr>
        <p:spPr>
          <a:xfrm>
            <a:off x="2317386" y="5634852"/>
            <a:ext cx="5198859" cy="369332"/>
          </a:xfrm>
          <a:prstGeom prst="rect">
            <a:avLst/>
          </a:prstGeom>
        </p:spPr>
        <p:txBody>
          <a:bodyPr wrap="none">
            <a:spAutoFit/>
          </a:bodyPr>
          <a:lstStyle/>
          <a:p>
            <a:r>
              <a:rPr lang="en-US" dirty="0">
                <a:solidFill>
                  <a:srgbClr val="404040"/>
                </a:solidFill>
                <a:latin typeface="Arial" panose="020B0604020202020204" pitchFamily="34" charset="0"/>
              </a:rPr>
              <a:t>Artifact: something made or given shape by man,</a:t>
            </a:r>
            <a:endParaRPr lang="en-US" dirty="0"/>
          </a:p>
        </p:txBody>
      </p:sp>
      <p:sp>
        <p:nvSpPr>
          <p:cNvPr id="4" name="TextBox 3">
            <a:extLst>
              <a:ext uri="{FF2B5EF4-FFF2-40B4-BE49-F238E27FC236}">
                <a16:creationId xmlns:a16="http://schemas.microsoft.com/office/drawing/2014/main" id="{1070A2FD-4C55-7180-157A-6D605B865370}"/>
              </a:ext>
            </a:extLst>
          </p:cNvPr>
          <p:cNvSpPr txBox="1"/>
          <p:nvPr/>
        </p:nvSpPr>
        <p:spPr>
          <a:xfrm>
            <a:off x="9194242" y="1190598"/>
            <a:ext cx="2190540" cy="1754326"/>
          </a:xfrm>
          <a:prstGeom prst="rect">
            <a:avLst/>
          </a:prstGeom>
          <a:noFill/>
        </p:spPr>
        <p:txBody>
          <a:bodyPr wrap="square" rtlCol="0">
            <a:spAutoFit/>
          </a:bodyPr>
          <a:lstStyle/>
          <a:p>
            <a:r>
              <a:rPr lang="en-US" dirty="0"/>
              <a:t>Develop a machine engine to make a robot capable behave humanly or rationally! We need these principles.</a:t>
            </a:r>
          </a:p>
        </p:txBody>
      </p:sp>
    </p:spTree>
    <p:extLst>
      <p:ext uri="{BB962C8B-B14F-4D97-AF65-F5344CB8AC3E}">
        <p14:creationId xmlns:p14="http://schemas.microsoft.com/office/powerpoint/2010/main" val="1564843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7B328E-FD62-4985-B5C4-3785C2FA4D9B}"/>
              </a:ext>
            </a:extLst>
          </p:cNvPr>
          <p:cNvSpPr/>
          <p:nvPr/>
        </p:nvSpPr>
        <p:spPr>
          <a:xfrm>
            <a:off x="1510843" y="580501"/>
            <a:ext cx="7789471" cy="584775"/>
          </a:xfrm>
          <a:prstGeom prst="rect">
            <a:avLst/>
          </a:prstGeom>
        </p:spPr>
        <p:txBody>
          <a:bodyPr wrap="square">
            <a:spAutoFit/>
          </a:bodyPr>
          <a:lstStyle/>
          <a:p>
            <a:r>
              <a:rPr lang="en-US" sz="3200" dirty="0"/>
              <a:t>Building AI systems is hard!</a:t>
            </a:r>
          </a:p>
        </p:txBody>
      </p:sp>
      <p:sp>
        <p:nvSpPr>
          <p:cNvPr id="5" name="TextBox 4"/>
          <p:cNvSpPr txBox="1"/>
          <p:nvPr/>
        </p:nvSpPr>
        <p:spPr>
          <a:xfrm>
            <a:off x="1286663" y="1754374"/>
            <a:ext cx="9618672" cy="931817"/>
          </a:xfrm>
          <a:prstGeom prst="rect">
            <a:avLst/>
          </a:prstGeom>
          <a:solidFill>
            <a:srgbClr val="FFFF00"/>
          </a:solidFill>
        </p:spPr>
        <p:txBody>
          <a:bodyPr wrap="square" rtlCol="0">
            <a:spAutoFit/>
          </a:bodyPr>
          <a:lstStyle/>
          <a:p>
            <a:endParaRPr lang="en-US" dirty="0"/>
          </a:p>
        </p:txBody>
      </p:sp>
      <p:sp>
        <p:nvSpPr>
          <p:cNvPr id="3" name="Rectangle 2">
            <a:extLst>
              <a:ext uri="{FF2B5EF4-FFF2-40B4-BE49-F238E27FC236}">
                <a16:creationId xmlns:a16="http://schemas.microsoft.com/office/drawing/2014/main" id="{D4BDD119-ECEA-44CB-922D-1A3283A2C76A}"/>
              </a:ext>
            </a:extLst>
          </p:cNvPr>
          <p:cNvSpPr/>
          <p:nvPr/>
        </p:nvSpPr>
        <p:spPr>
          <a:xfrm>
            <a:off x="1587660" y="1754374"/>
            <a:ext cx="9016679" cy="4401205"/>
          </a:xfrm>
          <a:prstGeom prst="rect">
            <a:avLst/>
          </a:prstGeom>
        </p:spPr>
        <p:txBody>
          <a:bodyPr wrap="square">
            <a:spAutoFit/>
          </a:bodyPr>
          <a:lstStyle/>
          <a:p>
            <a:r>
              <a:rPr lang="en-US" sz="2800" i="1" dirty="0">
                <a:latin typeface="Times New Roman" panose="02020603050405020304" pitchFamily="18" charset="0"/>
                <a:cs typeface="Times New Roman" panose="02020603050405020304" pitchFamily="18" charset="0"/>
              </a:rPr>
              <a:t>I went to the grocery store, I saw the milk on the shelf and</a:t>
            </a:r>
          </a:p>
          <a:p>
            <a:r>
              <a:rPr lang="en-US" sz="2800" i="1" dirty="0">
                <a:latin typeface="Times New Roman" panose="02020603050405020304" pitchFamily="18" charset="0"/>
                <a:cs typeface="Times New Roman" panose="02020603050405020304" pitchFamily="18" charset="0"/>
              </a:rPr>
              <a:t>I bought it.</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What did I buy in the grocery store?</a:t>
            </a:r>
          </a:p>
          <a:p>
            <a:pPr marL="914400" indent="-457200">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milk?</a:t>
            </a:r>
          </a:p>
          <a:p>
            <a:pPr marL="914400" indent="-457200">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shelf?</a:t>
            </a:r>
          </a:p>
          <a:p>
            <a:pPr marL="914400" indent="-457200">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store?</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An awful lot of knowledge of the world is needed to answer simple questions like this one.</a:t>
            </a:r>
          </a:p>
        </p:txBody>
      </p:sp>
    </p:spTree>
    <p:extLst>
      <p:ext uri="{BB962C8B-B14F-4D97-AF65-F5344CB8AC3E}">
        <p14:creationId xmlns:p14="http://schemas.microsoft.com/office/powerpoint/2010/main" val="2351573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38090" y="2325191"/>
            <a:ext cx="9920413" cy="2551610"/>
          </a:xfrm>
          <a:prstGeom prst="rect">
            <a:avLst/>
          </a:prstGeom>
          <a:solidFill>
            <a:srgbClr val="FFFF00"/>
          </a:solidFill>
        </p:spPr>
        <p:txBody>
          <a:bodyPr wrap="square" rtlCol="0">
            <a:spAutoFit/>
          </a:bodyPr>
          <a:lstStyle/>
          <a:p>
            <a:endParaRPr lang="en-US" dirty="0"/>
          </a:p>
        </p:txBody>
      </p:sp>
      <p:sp>
        <p:nvSpPr>
          <p:cNvPr id="2" name="Rectangle 1">
            <a:extLst>
              <a:ext uri="{FF2B5EF4-FFF2-40B4-BE49-F238E27FC236}">
                <a16:creationId xmlns:a16="http://schemas.microsoft.com/office/drawing/2014/main" id="{283A4B4E-6856-4A29-B8CF-C41153C73131}"/>
              </a:ext>
            </a:extLst>
          </p:cNvPr>
          <p:cNvSpPr/>
          <p:nvPr/>
        </p:nvSpPr>
        <p:spPr>
          <a:xfrm>
            <a:off x="1517060" y="817333"/>
            <a:ext cx="4583947" cy="584775"/>
          </a:xfrm>
          <a:prstGeom prst="rect">
            <a:avLst/>
          </a:prstGeom>
        </p:spPr>
        <p:txBody>
          <a:bodyPr wrap="none">
            <a:spAutoFit/>
          </a:bodyPr>
          <a:lstStyle/>
          <a:p>
            <a:r>
              <a:rPr lang="en-US" sz="3200" dirty="0"/>
              <a:t>What is Intelligence Then?</a:t>
            </a:r>
          </a:p>
        </p:txBody>
      </p:sp>
      <p:sp>
        <p:nvSpPr>
          <p:cNvPr id="3" name="Rectangle 2">
            <a:extLst>
              <a:ext uri="{FF2B5EF4-FFF2-40B4-BE49-F238E27FC236}">
                <a16:creationId xmlns:a16="http://schemas.microsoft.com/office/drawing/2014/main" id="{B325CD9F-729B-408E-905E-BDA54D71FCC4}"/>
              </a:ext>
            </a:extLst>
          </p:cNvPr>
          <p:cNvSpPr/>
          <p:nvPr/>
        </p:nvSpPr>
        <p:spPr>
          <a:xfrm>
            <a:off x="1809838" y="1854347"/>
            <a:ext cx="8776919" cy="4078039"/>
          </a:xfrm>
          <a:prstGeom prst="rect">
            <a:avLst/>
          </a:prstGeom>
        </p:spPr>
        <p:txBody>
          <a:bodyPr wrap="square">
            <a:spAutoFit/>
          </a:bodyPr>
          <a:lstStyle/>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Fast thinking?</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Knowledge?</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Ability to pass as a human?</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Ability to reason logically?</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Ability to learn?</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Ability to perceive and act upon one’s environment?</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Ability to play chess at grand-master’s level?</a:t>
            </a:r>
          </a:p>
          <a:p>
            <a:pPr marL="457200" indent="-457200">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 .</a:t>
            </a:r>
          </a:p>
        </p:txBody>
      </p:sp>
    </p:spTree>
    <p:extLst>
      <p:ext uri="{BB962C8B-B14F-4D97-AF65-F5344CB8AC3E}">
        <p14:creationId xmlns:p14="http://schemas.microsoft.com/office/powerpoint/2010/main" val="3329217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594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5634</TotalTime>
  <Words>3420</Words>
  <Application>Microsoft Office PowerPoint</Application>
  <PresentationFormat>Widescreen</PresentationFormat>
  <Paragraphs>436</Paragraphs>
  <Slides>47</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47</vt:i4>
      </vt:variant>
    </vt:vector>
  </HeadingPairs>
  <TitlesOfParts>
    <vt:vector size="59" baseType="lpstr">
      <vt:lpstr>CenturyGothic</vt:lpstr>
      <vt:lpstr>CenturyGothic-Bold</vt:lpstr>
      <vt:lpstr>CenturyGothic-Italic</vt:lpstr>
      <vt:lpstr>Arial</vt:lpstr>
      <vt:lpstr>Calibri</vt:lpstr>
      <vt:lpstr>Calibri Light</vt:lpstr>
      <vt:lpstr>Courier New</vt:lpstr>
      <vt:lpstr>Helvetica</vt:lpstr>
      <vt:lpstr>Kristen ITC</vt:lpstr>
      <vt:lpstr>Times New Roman</vt:lpstr>
      <vt:lpstr>Wingdings</vt:lpstr>
      <vt:lpstr>Office Theme</vt:lpstr>
      <vt:lpstr>Artificial Intelligence         Chapter 01       Introduction to AI</vt:lpstr>
      <vt:lpstr>PowerPoint Presentation</vt:lpstr>
      <vt:lpstr>PowerPoint Presentation</vt:lpstr>
      <vt:lpstr>Course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What is AI? - (Views of AI fall into four categories:) </vt:lpstr>
      <vt:lpstr>What is the Definition of AI?</vt:lpstr>
      <vt:lpstr>Acting Humanly: The Turing Test Approach</vt:lpstr>
      <vt:lpstr>Acting Humanly: The Turing Test Approach</vt:lpstr>
      <vt:lpstr>Acting Humanly: The Turing Test Approach</vt:lpstr>
      <vt:lpstr>How effective is this test?</vt:lpstr>
      <vt:lpstr>PowerPoint Presentation</vt:lpstr>
      <vt:lpstr>PowerPoint Presentation</vt:lpstr>
      <vt:lpstr>What can I do for an intelligent artifact?</vt:lpstr>
      <vt:lpstr>Thinking Humanly: Cognitive Modeling Approach</vt:lpstr>
      <vt:lpstr>Thinking Humanly: Cognitive Modeling Approach</vt:lpstr>
      <vt:lpstr>PowerPoint Presentation</vt:lpstr>
      <vt:lpstr>Thinking Rationally: The “Laws of Thought” Approach</vt:lpstr>
      <vt:lpstr>Thinking Rationally: The “Laws of Thought“ Approach</vt:lpstr>
      <vt:lpstr>Thinking Rationally: The “Laws of Thought“ Approach</vt:lpstr>
      <vt:lpstr>Acting Rationally: The Rational Agent Approach</vt:lpstr>
      <vt:lpstr>Rational Agents</vt:lpstr>
      <vt:lpstr>PowerPoint Presentation</vt:lpstr>
      <vt:lpstr>PowerPoint Presentation</vt:lpstr>
      <vt:lpstr>PowerPoint Presentation</vt:lpstr>
      <vt:lpstr>PowerPoint Presentation</vt:lpstr>
      <vt:lpstr>PowerPoint Presentation</vt:lpstr>
      <vt:lpstr>AI Prehistory- Foundations of AI</vt:lpstr>
      <vt:lpstr>AI Prehistory- Foundations of AI</vt:lpstr>
      <vt:lpstr>AI Prehistory- Foundations of AI</vt:lpstr>
      <vt:lpstr>Abridged history of AI</vt:lpstr>
      <vt:lpstr>Abridged history of AI</vt:lpstr>
      <vt:lpstr>State of the art of AI:  since then</vt:lpstr>
      <vt:lpstr>State of the art : Which of the following can be done at present?</vt:lpstr>
      <vt:lpstr>PowerPoint Presentation</vt:lpstr>
      <vt:lpstr>AI Questions</vt:lpstr>
      <vt:lpstr>Which of these exhibits intelligence?</vt:lpstr>
      <vt:lpstr>Which of these exhibits intelligence?</vt:lpstr>
      <vt:lpstr>Which of these can currently be done?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200</cp:revision>
  <dcterms:created xsi:type="dcterms:W3CDTF">2016-10-13T00:10:31Z</dcterms:created>
  <dcterms:modified xsi:type="dcterms:W3CDTF">2023-05-11T02:09:24Z</dcterms:modified>
</cp:coreProperties>
</file>