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87" r:id="rId3"/>
    <p:sldId id="285" r:id="rId4"/>
    <p:sldId id="486" r:id="rId5"/>
    <p:sldId id="436" r:id="rId6"/>
    <p:sldId id="488" r:id="rId7"/>
    <p:sldId id="492" r:id="rId8"/>
    <p:sldId id="493" r:id="rId9"/>
    <p:sldId id="487" r:id="rId10"/>
    <p:sldId id="490" r:id="rId11"/>
    <p:sldId id="491" r:id="rId12"/>
    <p:sldId id="489" r:id="rId13"/>
    <p:sldId id="432" r:id="rId14"/>
    <p:sldId id="379" r:id="rId15"/>
    <p:sldId id="271" r:id="rId16"/>
    <p:sldId id="262" r:id="rId17"/>
    <p:sldId id="440" r:id="rId18"/>
    <p:sldId id="494" r:id="rId19"/>
    <p:sldId id="498" r:id="rId20"/>
    <p:sldId id="497" r:id="rId21"/>
    <p:sldId id="496" r:id="rId22"/>
    <p:sldId id="495" r:id="rId23"/>
    <p:sldId id="286" r:id="rId24"/>
    <p:sldId id="433" r:id="rId25"/>
    <p:sldId id="460" r:id="rId26"/>
    <p:sldId id="275" r:id="rId27"/>
    <p:sldId id="263" r:id="rId28"/>
    <p:sldId id="459" r:id="rId29"/>
    <p:sldId id="426" r:id="rId30"/>
    <p:sldId id="264" r:id="rId31"/>
    <p:sldId id="441" r:id="rId32"/>
    <p:sldId id="277" r:id="rId33"/>
    <p:sldId id="376" r:id="rId34"/>
    <p:sldId id="443" r:id="rId35"/>
    <p:sldId id="435" r:id="rId36"/>
    <p:sldId id="456" r:id="rId37"/>
    <p:sldId id="454" r:id="rId38"/>
    <p:sldId id="431" r:id="rId39"/>
    <p:sldId id="267" r:id="rId40"/>
    <p:sldId id="427" r:id="rId41"/>
    <p:sldId id="428" r:id="rId42"/>
    <p:sldId id="458" r:id="rId43"/>
    <p:sldId id="289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Ng" initials="PN" lastIdx="1" clrIdx="0">
    <p:extLst>
      <p:ext uri="{19B8F6BF-5375-455C-9EA6-DF929625EA0E}">
        <p15:presenceInfo xmlns:p15="http://schemas.microsoft.com/office/powerpoint/2012/main" userId="S-1-5-21-1696161068-3869126379-3565456742-672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4" d="100"/>
        <a:sy n="154" d="100"/>
      </p:scale>
      <p:origin x="0" y="-19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8-21T13:24:45.016" idx="1">
    <p:pos x="10" y="10"/>
    <p:text>xxx</p:text>
    <p:extLst>
      <p:ext uri="{C676402C-5697-4E1C-873F-D02D1690AC5C}">
        <p15:threadingInfo xmlns:p15="http://schemas.microsoft.com/office/powerpoint/2012/main" timeZoneBias="2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696E5-398D-4447-8F69-2A4D20DA49D2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DC45B8-11FC-4227-BC23-F0035838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387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level of abstraction?  Knowledge, circuitry, chemical?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72822-39EC-4284-92EC-8BB2119733A9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4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freedictionary.com/disutility" TargetMode="Externa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5864"/>
            <a:ext cx="9144000" cy="3981128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Artificial Intelligence 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01_02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AI</a:t>
            </a:r>
          </a:p>
        </p:txBody>
      </p:sp>
    </p:spTree>
    <p:extLst>
      <p:ext uri="{BB962C8B-B14F-4D97-AF65-F5344CB8AC3E}">
        <p14:creationId xmlns:p14="http://schemas.microsoft.com/office/powerpoint/2010/main" val="3132188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97B449-8CB2-A628-CB5E-FB6A2315A8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46C0CB1-F232-02D4-6A6C-1A2FC92A2146}"/>
              </a:ext>
            </a:extLst>
          </p:cNvPr>
          <p:cNvSpPr txBox="1"/>
          <p:nvPr/>
        </p:nvSpPr>
        <p:spPr>
          <a:xfrm>
            <a:off x="1302326" y="117693"/>
            <a:ext cx="9264073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AI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Rationality in Systems</a:t>
            </a:r>
          </a:p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system is considered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rational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 it performs (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sequence of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)actions logically consistent with its knowledge base (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what is known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to achieve its goals.</a:t>
            </a:r>
          </a:p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Rational behavior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does not imply perfection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means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making decisions or taking actions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maximize success or utility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given the information available to the system at a particular time.</a:t>
            </a:r>
          </a:p>
          <a:p>
            <a:pPr lvl="1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Acting Rationally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concept of "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acting rationally" emphasizes </a:t>
            </a:r>
            <a:r>
              <a:rPr lang="en-US" sz="24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goal-directed behavior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914400" indent="-461963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The system gathers data (what it knows).</a:t>
            </a:r>
          </a:p>
          <a:p>
            <a:pPr marL="914400" indent="-461963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It evaluates options based on reasoning or logic.</a:t>
            </a:r>
          </a:p>
          <a:p>
            <a:pPr marL="914400" indent="-461963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It selects and performs the "right thing" or most </a:t>
            </a:r>
          </a:p>
          <a:p>
            <a:pPr marL="452437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appropriate action in alignment with its objectives.</a:t>
            </a:r>
          </a:p>
        </p:txBody>
      </p:sp>
    </p:spTree>
    <p:extLst>
      <p:ext uri="{BB962C8B-B14F-4D97-AF65-F5344CB8AC3E}">
        <p14:creationId xmlns:p14="http://schemas.microsoft.com/office/powerpoint/2010/main" val="1118038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0C62233-0787-98C3-2039-4BDCBF7C4DE9}"/>
              </a:ext>
            </a:extLst>
          </p:cNvPr>
          <p:cNvSpPr txBox="1"/>
          <p:nvPr/>
        </p:nvSpPr>
        <p:spPr>
          <a:xfrm>
            <a:off x="1699492" y="2692645"/>
            <a:ext cx="905163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definition emphasizes practical applications of intelligence rather than mimicking human behavior.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goal is to design systems that can solve real-world problems effectively and efficiently.</a:t>
            </a:r>
          </a:p>
        </p:txBody>
      </p:sp>
    </p:spTree>
    <p:extLst>
      <p:ext uri="{BB962C8B-B14F-4D97-AF65-F5344CB8AC3E}">
        <p14:creationId xmlns:p14="http://schemas.microsoft.com/office/powerpoint/2010/main" val="3051096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1774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96482" y="5542904"/>
            <a:ext cx="9618672" cy="93181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5C763712-7EA3-4527-BF38-9405B17F0C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5955" y="569029"/>
            <a:ext cx="9089571" cy="523148"/>
          </a:xfrm>
        </p:spPr>
        <p:txBody>
          <a:bodyPr>
            <a:normAutofit fontScale="90000"/>
          </a:bodyPr>
          <a:lstStyle/>
          <a:p>
            <a:br>
              <a:rPr lang="en-US" altLang="en-US" sz="4000" b="1" dirty="0"/>
            </a:br>
            <a:r>
              <a:rPr lang="en-US" altLang="en-US" sz="3600" b="1" dirty="0"/>
              <a:t>What is AI? </a:t>
            </a:r>
            <a:r>
              <a:rPr lang="en-US" altLang="en-US" sz="3600" dirty="0"/>
              <a:t>- </a:t>
            </a:r>
            <a:r>
              <a:rPr lang="en-US" sz="2900" dirty="0"/>
              <a:t>(</a:t>
            </a:r>
            <a:r>
              <a:rPr lang="en-US" altLang="en-US" sz="2900" dirty="0"/>
              <a:t>Views of AI fall into four categories:)</a:t>
            </a:r>
            <a:br>
              <a:rPr lang="en-US" altLang="en-US" sz="3600" dirty="0"/>
            </a:br>
            <a:endParaRPr lang="en-US" altLang="en-US" sz="3600" dirty="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F1178BC-EBA8-4DD6-9A2D-CAE94B62E7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63683" y="1489166"/>
            <a:ext cx="9234352" cy="5192556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science of making machines (somethings made by men) that: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
</a:t>
            </a:r>
          </a:p>
          <a:p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</a:p>
          <a:p>
            <a:pPr>
              <a:buFontTx/>
              <a:buNone/>
            </a:pPr>
            <a:r>
              <a:rPr lang="en-US" sz="2400" dirty="0">
                <a:ln w="0"/>
                <a:solidFill>
                  <a:srgbClr val="0000F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		Cognitive Science</a:t>
            </a:r>
            <a:endParaRPr lang="en-US" altLang="en-US" sz="2400" dirty="0">
              <a:ln w="0"/>
              <a:solidFill>
                <a:srgbClr val="0000F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system is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rational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if, given what it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knows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does the “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 thing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
The system is “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acting rationally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 (advocated by the textbook)</a:t>
            </a:r>
          </a:p>
        </p:txBody>
      </p:sp>
      <p:graphicFrame>
        <p:nvGraphicFramePr>
          <p:cNvPr id="7186" name="Group 18">
            <a:extLst>
              <a:ext uri="{FF2B5EF4-FFF2-40B4-BE49-F238E27FC236}">
                <a16:creationId xmlns:a16="http://schemas.microsoft.com/office/drawing/2014/main" id="{5812C7F4-9341-4B39-B763-938692D737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063130"/>
              </p:ext>
            </p:extLst>
          </p:nvPr>
        </p:nvGraphicFramePr>
        <p:xfrm>
          <a:off x="1375955" y="2283144"/>
          <a:ext cx="8466520" cy="2291711"/>
        </p:xfrm>
        <a:graphic>
          <a:graphicData uri="http://schemas.openxmlformats.org/drawingml/2006/table">
            <a:tbl>
              <a:tblPr/>
              <a:tblGrid>
                <a:gridCol w="1136627">
                  <a:extLst>
                    <a:ext uri="{9D8B030D-6E8A-4147-A177-3AD203B41FA5}">
                      <a16:colId xmlns:a16="http://schemas.microsoft.com/office/drawing/2014/main" val="804698558"/>
                    </a:ext>
                  </a:extLst>
                </a:gridCol>
                <a:gridCol w="3557293">
                  <a:extLst>
                    <a:ext uri="{9D8B030D-6E8A-4147-A177-3AD203B41FA5}">
                      <a16:colId xmlns:a16="http://schemas.microsoft.com/office/drawing/2014/main" val="1029257697"/>
                    </a:ext>
                  </a:extLst>
                </a:gridCol>
                <a:gridCol w="3772600">
                  <a:extLst>
                    <a:ext uri="{9D8B030D-6E8A-4147-A177-3AD203B41FA5}">
                      <a16:colId xmlns:a16="http://schemas.microsoft.com/office/drawing/2014/main" val="669095189"/>
                    </a:ext>
                  </a:extLst>
                </a:gridCol>
              </a:tblGrid>
              <a:tr h="7551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Like humans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 necessarily like humans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205059"/>
                  </a:ext>
                </a:extLst>
              </a:tr>
              <a:tr h="7551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Think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Thinking humanly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Thinking rationally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08439"/>
                  </a:ext>
                </a:extLst>
              </a:tr>
              <a:tr h="7813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Acting humanly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Acting rationally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858419"/>
                  </a:ext>
                </a:extLst>
              </a:tr>
            </a:tbl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171A0DA-36BE-4191-A48B-26A0D3F18B41}"/>
              </a:ext>
            </a:extLst>
          </p:cNvPr>
          <p:cNvCxnSpPr/>
          <p:nvPr/>
        </p:nvCxnSpPr>
        <p:spPr>
          <a:xfrm flipV="1">
            <a:off x="4157079" y="4713300"/>
            <a:ext cx="0" cy="39820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5137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079" y="278810"/>
            <a:ext cx="5263230" cy="96223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+mn-lt"/>
              </a:rPr>
              <a:t>What is the Definition of AI?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163924"/>
              </p:ext>
            </p:extLst>
          </p:nvPr>
        </p:nvGraphicFramePr>
        <p:xfrm>
          <a:off x="1245922" y="2665085"/>
          <a:ext cx="9125988" cy="174863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562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62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91479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Systems that </a:t>
                      </a:r>
                      <a:r>
                        <a:rPr lang="en-US" sz="2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think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like humans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Systems that </a:t>
                      </a:r>
                      <a:r>
                        <a:rPr lang="en-US" sz="2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think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rationally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7154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Systems that </a:t>
                      </a:r>
                      <a:r>
                        <a:rPr lang="en-US" sz="2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like humans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Systems that</a:t>
                      </a:r>
                      <a:r>
                        <a:rPr lang="en-US" sz="2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act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rationally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4CFBB89-C43C-496C-B1B7-8BDD38C77833}"/>
              </a:ext>
            </a:extLst>
          </p:cNvPr>
          <p:cNvCxnSpPr/>
          <p:nvPr/>
        </p:nvCxnSpPr>
        <p:spPr>
          <a:xfrm flipV="1">
            <a:off x="3310359" y="4556382"/>
            <a:ext cx="0" cy="51332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594B1DF-E0CE-4A31-BE28-B8AC866FE712}"/>
              </a:ext>
            </a:extLst>
          </p:cNvPr>
          <p:cNvCxnSpPr>
            <a:cxnSpLocks/>
          </p:cNvCxnSpPr>
          <p:nvPr/>
        </p:nvCxnSpPr>
        <p:spPr>
          <a:xfrm flipV="1">
            <a:off x="7895862" y="4556383"/>
            <a:ext cx="0" cy="51332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DF28E76D-6798-4EE2-90E7-736645644755}"/>
              </a:ext>
            </a:extLst>
          </p:cNvPr>
          <p:cNvCxnSpPr>
            <a:cxnSpLocks/>
          </p:cNvCxnSpPr>
          <p:nvPr/>
        </p:nvCxnSpPr>
        <p:spPr>
          <a:xfrm>
            <a:off x="9039542" y="1642326"/>
            <a:ext cx="1370385" cy="1343942"/>
          </a:xfrm>
          <a:prstGeom prst="bentConnector3">
            <a:avLst>
              <a:gd name="adj1" fmla="val 141220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ctor: Elbow 147">
            <a:extLst>
              <a:ext uri="{FF2B5EF4-FFF2-40B4-BE49-F238E27FC236}">
                <a16:creationId xmlns:a16="http://schemas.microsoft.com/office/drawing/2014/main" id="{A222575B-F0DB-4A6A-BACB-F9072502D786}"/>
              </a:ext>
            </a:extLst>
          </p:cNvPr>
          <p:cNvCxnSpPr>
            <a:cxnSpLocks/>
          </p:cNvCxnSpPr>
          <p:nvPr/>
        </p:nvCxnSpPr>
        <p:spPr>
          <a:xfrm rot="16200000" flipH="1">
            <a:off x="79990" y="2986013"/>
            <a:ext cx="1700559" cy="333977"/>
          </a:xfrm>
          <a:prstGeom prst="bentConnector3">
            <a:avLst>
              <a:gd name="adj1" fmla="val 99687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6FFC6553-1ABF-4223-A632-9B52B66EE610}"/>
              </a:ext>
            </a:extLst>
          </p:cNvPr>
          <p:cNvCxnSpPr/>
          <p:nvPr/>
        </p:nvCxnSpPr>
        <p:spPr>
          <a:xfrm>
            <a:off x="739091" y="2291147"/>
            <a:ext cx="74246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F1861828-77B6-4660-8FDD-117C12148AD5}"/>
              </a:ext>
            </a:extLst>
          </p:cNvPr>
          <p:cNvSpPr txBox="1"/>
          <p:nvPr/>
        </p:nvSpPr>
        <p:spPr>
          <a:xfrm>
            <a:off x="1139435" y="5069711"/>
            <a:ext cx="41727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left column measures success in terms of fidelity to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 performance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1014291-FB0C-4D7D-BA12-41061D882662}"/>
              </a:ext>
            </a:extLst>
          </p:cNvPr>
          <p:cNvSpPr txBox="1"/>
          <p:nvPr/>
        </p:nvSpPr>
        <p:spPr>
          <a:xfrm>
            <a:off x="5833904" y="5097553"/>
            <a:ext cx="41727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right column measures against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rationality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(an ideal performance measure).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D936303-0480-4DC5-B2D6-9AC5B283203C}"/>
              </a:ext>
            </a:extLst>
          </p:cNvPr>
          <p:cNvSpPr txBox="1"/>
          <p:nvPr/>
        </p:nvSpPr>
        <p:spPr>
          <a:xfrm>
            <a:off x="1451079" y="1804520"/>
            <a:ext cx="3718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bottom  are addressed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behaviors 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7150F48-BAB4-45C2-87A9-5E5446380461}"/>
              </a:ext>
            </a:extLst>
          </p:cNvPr>
          <p:cNvSpPr txBox="1"/>
          <p:nvPr/>
        </p:nvSpPr>
        <p:spPr>
          <a:xfrm>
            <a:off x="5965911" y="1199696"/>
            <a:ext cx="42236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7013" indent="-22701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top are concerned with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thought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processes and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reasoning</a:t>
            </a:r>
          </a:p>
        </p:txBody>
      </p:sp>
    </p:spTree>
    <p:extLst>
      <p:ext uri="{BB962C8B-B14F-4D97-AF65-F5344CB8AC3E}">
        <p14:creationId xmlns:p14="http://schemas.microsoft.com/office/powerpoint/2010/main" val="502616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9126" y="324334"/>
            <a:ext cx="8244840" cy="785249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latin typeface="+mn-lt"/>
              </a:rPr>
              <a:t>Acting Humanly: The Turing Test Approach</a:t>
            </a:r>
            <a:endParaRPr lang="en-US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169126" y="1172380"/>
            <a:ext cx="8320830" cy="1467464"/>
          </a:xfrm>
        </p:spPr>
        <p:txBody>
          <a:bodyPr>
            <a:normAutofit/>
          </a:bodyPr>
          <a:lstStyle/>
          <a:p>
            <a:pPr marL="461963" indent="-461963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Turing test: ultimate test for 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acting humanly</a:t>
            </a:r>
          </a:p>
          <a:p>
            <a:pPr marL="914400" lvl="1" indent="-457200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and human both interrogated by judge</a:t>
            </a:r>
          </a:p>
          <a:p>
            <a:pPr marL="914400" lvl="1" indent="-457200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passes test if judge can’t tell the difference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4864" y="2702641"/>
            <a:ext cx="5341656" cy="4002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Freeform: Shape 2">
            <a:extLst>
              <a:ext uri="{FF2B5EF4-FFF2-40B4-BE49-F238E27FC236}">
                <a16:creationId xmlns:a16="http://schemas.microsoft.com/office/drawing/2014/main" id="{62BBE192-D18E-4321-BAD1-DF06CEC54806}"/>
              </a:ext>
            </a:extLst>
          </p:cNvPr>
          <p:cNvSpPr/>
          <p:nvPr/>
        </p:nvSpPr>
        <p:spPr>
          <a:xfrm>
            <a:off x="4362993" y="4406536"/>
            <a:ext cx="2943921" cy="1628503"/>
          </a:xfrm>
          <a:custGeom>
            <a:avLst/>
            <a:gdLst>
              <a:gd name="connsiteX0" fmla="*/ 0 w 2996172"/>
              <a:gd name="connsiteY0" fmla="*/ 1018903 h 1367246"/>
              <a:gd name="connsiteX1" fmla="*/ 34834 w 2996172"/>
              <a:gd name="connsiteY1" fmla="*/ 896983 h 1367246"/>
              <a:gd name="connsiteX2" fmla="*/ 43543 w 2996172"/>
              <a:gd name="connsiteY2" fmla="*/ 862149 h 1367246"/>
              <a:gd name="connsiteX3" fmla="*/ 60960 w 2996172"/>
              <a:gd name="connsiteY3" fmla="*/ 836023 h 1367246"/>
              <a:gd name="connsiteX4" fmla="*/ 69668 w 2996172"/>
              <a:gd name="connsiteY4" fmla="*/ 809897 h 1367246"/>
              <a:gd name="connsiteX5" fmla="*/ 78377 w 2996172"/>
              <a:gd name="connsiteY5" fmla="*/ 775063 h 1367246"/>
              <a:gd name="connsiteX6" fmla="*/ 95794 w 2996172"/>
              <a:gd name="connsiteY6" fmla="*/ 748937 h 1367246"/>
              <a:gd name="connsiteX7" fmla="*/ 130628 w 2996172"/>
              <a:gd name="connsiteY7" fmla="*/ 696686 h 1367246"/>
              <a:gd name="connsiteX8" fmla="*/ 139337 w 2996172"/>
              <a:gd name="connsiteY8" fmla="*/ 661852 h 1367246"/>
              <a:gd name="connsiteX9" fmla="*/ 174171 w 2996172"/>
              <a:gd name="connsiteY9" fmla="*/ 600892 h 1367246"/>
              <a:gd name="connsiteX10" fmla="*/ 209006 w 2996172"/>
              <a:gd name="connsiteY10" fmla="*/ 548640 h 1367246"/>
              <a:gd name="connsiteX11" fmla="*/ 243840 w 2996172"/>
              <a:gd name="connsiteY11" fmla="*/ 505097 h 1367246"/>
              <a:gd name="connsiteX12" fmla="*/ 252548 w 2996172"/>
              <a:gd name="connsiteY12" fmla="*/ 478972 h 1367246"/>
              <a:gd name="connsiteX13" fmla="*/ 269966 w 2996172"/>
              <a:gd name="connsiteY13" fmla="*/ 461554 h 1367246"/>
              <a:gd name="connsiteX14" fmla="*/ 330926 w 2996172"/>
              <a:gd name="connsiteY14" fmla="*/ 391886 h 1367246"/>
              <a:gd name="connsiteX15" fmla="*/ 357051 w 2996172"/>
              <a:gd name="connsiteY15" fmla="*/ 383177 h 1367246"/>
              <a:gd name="connsiteX16" fmla="*/ 391886 w 2996172"/>
              <a:gd name="connsiteY16" fmla="*/ 339634 h 1367246"/>
              <a:gd name="connsiteX17" fmla="*/ 418011 w 2996172"/>
              <a:gd name="connsiteY17" fmla="*/ 330926 h 1367246"/>
              <a:gd name="connsiteX18" fmla="*/ 470263 w 2996172"/>
              <a:gd name="connsiteY18" fmla="*/ 287383 h 1367246"/>
              <a:gd name="connsiteX19" fmla="*/ 496388 w 2996172"/>
              <a:gd name="connsiteY19" fmla="*/ 261257 h 1367246"/>
              <a:gd name="connsiteX20" fmla="*/ 531223 w 2996172"/>
              <a:gd name="connsiteY20" fmla="*/ 252549 h 1367246"/>
              <a:gd name="connsiteX21" fmla="*/ 627017 w 2996172"/>
              <a:gd name="connsiteY21" fmla="*/ 174172 h 1367246"/>
              <a:gd name="connsiteX22" fmla="*/ 653143 w 2996172"/>
              <a:gd name="connsiteY22" fmla="*/ 165463 h 1367246"/>
              <a:gd name="connsiteX23" fmla="*/ 714103 w 2996172"/>
              <a:gd name="connsiteY23" fmla="*/ 121920 h 1367246"/>
              <a:gd name="connsiteX24" fmla="*/ 748937 w 2996172"/>
              <a:gd name="connsiteY24" fmla="*/ 104503 h 1367246"/>
              <a:gd name="connsiteX25" fmla="*/ 801188 w 2996172"/>
              <a:gd name="connsiteY25" fmla="*/ 60960 h 1367246"/>
              <a:gd name="connsiteX26" fmla="*/ 836023 w 2996172"/>
              <a:gd name="connsiteY26" fmla="*/ 52252 h 1367246"/>
              <a:gd name="connsiteX27" fmla="*/ 853440 w 2996172"/>
              <a:gd name="connsiteY27" fmla="*/ 34834 h 1367246"/>
              <a:gd name="connsiteX28" fmla="*/ 879566 w 2996172"/>
              <a:gd name="connsiteY28" fmla="*/ 26126 h 1367246"/>
              <a:gd name="connsiteX29" fmla="*/ 1062446 w 2996172"/>
              <a:gd name="connsiteY29" fmla="*/ 0 h 1367246"/>
              <a:gd name="connsiteX30" fmla="*/ 1602377 w 2996172"/>
              <a:gd name="connsiteY30" fmla="*/ 8709 h 1367246"/>
              <a:gd name="connsiteX31" fmla="*/ 1724297 w 2996172"/>
              <a:gd name="connsiteY31" fmla="*/ 43543 h 1367246"/>
              <a:gd name="connsiteX32" fmla="*/ 1828800 w 2996172"/>
              <a:gd name="connsiteY32" fmla="*/ 69669 h 1367246"/>
              <a:gd name="connsiteX33" fmla="*/ 1863634 w 2996172"/>
              <a:gd name="connsiteY33" fmla="*/ 78377 h 1367246"/>
              <a:gd name="connsiteX34" fmla="*/ 1994263 w 2996172"/>
              <a:gd name="connsiteY34" fmla="*/ 121920 h 1367246"/>
              <a:gd name="connsiteX35" fmla="*/ 2046514 w 2996172"/>
              <a:gd name="connsiteY35" fmla="*/ 139337 h 1367246"/>
              <a:gd name="connsiteX36" fmla="*/ 2159726 w 2996172"/>
              <a:gd name="connsiteY36" fmla="*/ 165463 h 1367246"/>
              <a:gd name="connsiteX37" fmla="*/ 2211977 w 2996172"/>
              <a:gd name="connsiteY37" fmla="*/ 200297 h 1367246"/>
              <a:gd name="connsiteX38" fmla="*/ 2238103 w 2996172"/>
              <a:gd name="connsiteY38" fmla="*/ 217714 h 1367246"/>
              <a:gd name="connsiteX39" fmla="*/ 2290354 w 2996172"/>
              <a:gd name="connsiteY39" fmla="*/ 269966 h 1367246"/>
              <a:gd name="connsiteX40" fmla="*/ 2316480 w 2996172"/>
              <a:gd name="connsiteY40" fmla="*/ 287383 h 1367246"/>
              <a:gd name="connsiteX41" fmla="*/ 2342606 w 2996172"/>
              <a:gd name="connsiteY41" fmla="*/ 313509 h 1367246"/>
              <a:gd name="connsiteX42" fmla="*/ 2394857 w 2996172"/>
              <a:gd name="connsiteY42" fmla="*/ 348343 h 1367246"/>
              <a:gd name="connsiteX43" fmla="*/ 2403566 w 2996172"/>
              <a:gd name="connsiteY43" fmla="*/ 374469 h 1367246"/>
              <a:gd name="connsiteX44" fmla="*/ 2429691 w 2996172"/>
              <a:gd name="connsiteY44" fmla="*/ 383177 h 1367246"/>
              <a:gd name="connsiteX45" fmla="*/ 2455817 w 2996172"/>
              <a:gd name="connsiteY45" fmla="*/ 400594 h 1367246"/>
              <a:gd name="connsiteX46" fmla="*/ 2473234 w 2996172"/>
              <a:gd name="connsiteY46" fmla="*/ 418012 h 1367246"/>
              <a:gd name="connsiteX47" fmla="*/ 2490651 w 2996172"/>
              <a:gd name="connsiteY47" fmla="*/ 444137 h 1367246"/>
              <a:gd name="connsiteX48" fmla="*/ 2525486 w 2996172"/>
              <a:gd name="connsiteY48" fmla="*/ 461554 h 1367246"/>
              <a:gd name="connsiteX49" fmla="*/ 2577737 w 2996172"/>
              <a:gd name="connsiteY49" fmla="*/ 531223 h 1367246"/>
              <a:gd name="connsiteX50" fmla="*/ 2586446 w 2996172"/>
              <a:gd name="connsiteY50" fmla="*/ 557349 h 1367246"/>
              <a:gd name="connsiteX51" fmla="*/ 2621280 w 2996172"/>
              <a:gd name="connsiteY51" fmla="*/ 609600 h 1367246"/>
              <a:gd name="connsiteX52" fmla="*/ 2638697 w 2996172"/>
              <a:gd name="connsiteY52" fmla="*/ 635726 h 1367246"/>
              <a:gd name="connsiteX53" fmla="*/ 2656114 w 2996172"/>
              <a:gd name="connsiteY53" fmla="*/ 661852 h 1367246"/>
              <a:gd name="connsiteX54" fmla="*/ 2673531 w 2996172"/>
              <a:gd name="connsiteY54" fmla="*/ 696686 h 1367246"/>
              <a:gd name="connsiteX55" fmla="*/ 2708366 w 2996172"/>
              <a:gd name="connsiteY55" fmla="*/ 748937 h 1367246"/>
              <a:gd name="connsiteX56" fmla="*/ 2717074 w 2996172"/>
              <a:gd name="connsiteY56" fmla="*/ 775063 h 1367246"/>
              <a:gd name="connsiteX57" fmla="*/ 2734491 w 2996172"/>
              <a:gd name="connsiteY57" fmla="*/ 801189 h 1367246"/>
              <a:gd name="connsiteX58" fmla="*/ 2751908 w 2996172"/>
              <a:gd name="connsiteY58" fmla="*/ 836023 h 1367246"/>
              <a:gd name="connsiteX59" fmla="*/ 2769326 w 2996172"/>
              <a:gd name="connsiteY59" fmla="*/ 862149 h 1367246"/>
              <a:gd name="connsiteX60" fmla="*/ 2786743 w 2996172"/>
              <a:gd name="connsiteY60" fmla="*/ 896983 h 1367246"/>
              <a:gd name="connsiteX61" fmla="*/ 2812868 w 2996172"/>
              <a:gd name="connsiteY61" fmla="*/ 931817 h 1367246"/>
              <a:gd name="connsiteX62" fmla="*/ 2830286 w 2996172"/>
              <a:gd name="connsiteY62" fmla="*/ 966652 h 1367246"/>
              <a:gd name="connsiteX63" fmla="*/ 2847703 w 2996172"/>
              <a:gd name="connsiteY63" fmla="*/ 992777 h 1367246"/>
              <a:gd name="connsiteX64" fmla="*/ 2873828 w 2996172"/>
              <a:gd name="connsiteY64" fmla="*/ 1062446 h 1367246"/>
              <a:gd name="connsiteX65" fmla="*/ 2891246 w 2996172"/>
              <a:gd name="connsiteY65" fmla="*/ 1079863 h 1367246"/>
              <a:gd name="connsiteX66" fmla="*/ 2917371 w 2996172"/>
              <a:gd name="connsiteY66" fmla="*/ 1140823 h 1367246"/>
              <a:gd name="connsiteX67" fmla="*/ 2926080 w 2996172"/>
              <a:gd name="connsiteY67" fmla="*/ 1166949 h 1367246"/>
              <a:gd name="connsiteX68" fmla="*/ 2943497 w 2996172"/>
              <a:gd name="connsiteY68" fmla="*/ 1193074 h 1367246"/>
              <a:gd name="connsiteX69" fmla="*/ 2969623 w 2996172"/>
              <a:gd name="connsiteY69" fmla="*/ 1245326 h 1367246"/>
              <a:gd name="connsiteX70" fmla="*/ 2978331 w 2996172"/>
              <a:gd name="connsiteY70" fmla="*/ 1288869 h 1367246"/>
              <a:gd name="connsiteX71" fmla="*/ 2995748 w 2996172"/>
              <a:gd name="connsiteY71" fmla="*/ 1349829 h 1367246"/>
              <a:gd name="connsiteX72" fmla="*/ 2995748 w 2996172"/>
              <a:gd name="connsiteY72" fmla="*/ 1367246 h 1367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2996172" h="1367246">
                <a:moveTo>
                  <a:pt x="0" y="1018903"/>
                </a:moveTo>
                <a:cubicBezTo>
                  <a:pt x="11611" y="978263"/>
                  <a:pt x="23522" y="937707"/>
                  <a:pt x="34834" y="896983"/>
                </a:cubicBezTo>
                <a:cubicBezTo>
                  <a:pt x="38037" y="885451"/>
                  <a:pt x="38828" y="873150"/>
                  <a:pt x="43543" y="862149"/>
                </a:cubicBezTo>
                <a:cubicBezTo>
                  <a:pt x="47666" y="852529"/>
                  <a:pt x="55154" y="844732"/>
                  <a:pt x="60960" y="836023"/>
                </a:cubicBezTo>
                <a:cubicBezTo>
                  <a:pt x="63863" y="827314"/>
                  <a:pt x="67146" y="818723"/>
                  <a:pt x="69668" y="809897"/>
                </a:cubicBezTo>
                <a:cubicBezTo>
                  <a:pt x="72956" y="798389"/>
                  <a:pt x="73662" y="786064"/>
                  <a:pt x="78377" y="775063"/>
                </a:cubicBezTo>
                <a:cubicBezTo>
                  <a:pt x="82500" y="765443"/>
                  <a:pt x="89988" y="757646"/>
                  <a:pt x="95794" y="748937"/>
                </a:cubicBezTo>
                <a:cubicBezTo>
                  <a:pt x="120797" y="648930"/>
                  <a:pt x="82516" y="768854"/>
                  <a:pt x="130628" y="696686"/>
                </a:cubicBezTo>
                <a:cubicBezTo>
                  <a:pt x="137267" y="686727"/>
                  <a:pt x="135134" y="673059"/>
                  <a:pt x="139337" y="661852"/>
                </a:cubicBezTo>
                <a:cubicBezTo>
                  <a:pt x="162241" y="600775"/>
                  <a:pt x="148902" y="651428"/>
                  <a:pt x="174171" y="600892"/>
                </a:cubicBezTo>
                <a:cubicBezTo>
                  <a:pt x="199378" y="550479"/>
                  <a:pt x="159480" y="598166"/>
                  <a:pt x="209006" y="548640"/>
                </a:cubicBezTo>
                <a:cubicBezTo>
                  <a:pt x="230893" y="482974"/>
                  <a:pt x="198823" y="561368"/>
                  <a:pt x="243840" y="505097"/>
                </a:cubicBezTo>
                <a:cubicBezTo>
                  <a:pt x="249574" y="497929"/>
                  <a:pt x="247825" y="486843"/>
                  <a:pt x="252548" y="478972"/>
                </a:cubicBezTo>
                <a:cubicBezTo>
                  <a:pt x="256773" y="471931"/>
                  <a:pt x="264837" y="467966"/>
                  <a:pt x="269966" y="461554"/>
                </a:cubicBezTo>
                <a:cubicBezTo>
                  <a:pt x="287733" y="439346"/>
                  <a:pt x="301626" y="401653"/>
                  <a:pt x="330926" y="391886"/>
                </a:cubicBezTo>
                <a:lnTo>
                  <a:pt x="357051" y="383177"/>
                </a:lnTo>
                <a:cubicBezTo>
                  <a:pt x="364962" y="371311"/>
                  <a:pt x="378098" y="347907"/>
                  <a:pt x="391886" y="339634"/>
                </a:cubicBezTo>
                <a:cubicBezTo>
                  <a:pt x="399757" y="334911"/>
                  <a:pt x="409303" y="333829"/>
                  <a:pt x="418011" y="330926"/>
                </a:cubicBezTo>
                <a:cubicBezTo>
                  <a:pt x="494347" y="254590"/>
                  <a:pt x="397509" y="348012"/>
                  <a:pt x="470263" y="287383"/>
                </a:cubicBezTo>
                <a:cubicBezTo>
                  <a:pt x="479724" y="279499"/>
                  <a:pt x="485695" y="267367"/>
                  <a:pt x="496388" y="261257"/>
                </a:cubicBezTo>
                <a:cubicBezTo>
                  <a:pt x="506780" y="255319"/>
                  <a:pt x="519611" y="255452"/>
                  <a:pt x="531223" y="252549"/>
                </a:cubicBezTo>
                <a:cubicBezTo>
                  <a:pt x="555576" y="228196"/>
                  <a:pt x="592351" y="185728"/>
                  <a:pt x="627017" y="174172"/>
                </a:cubicBezTo>
                <a:lnTo>
                  <a:pt x="653143" y="165463"/>
                </a:lnTo>
                <a:cubicBezTo>
                  <a:pt x="668101" y="154244"/>
                  <a:pt x="696271" y="132110"/>
                  <a:pt x="714103" y="121920"/>
                </a:cubicBezTo>
                <a:cubicBezTo>
                  <a:pt x="725374" y="115479"/>
                  <a:pt x="738373" y="112049"/>
                  <a:pt x="748937" y="104503"/>
                </a:cubicBezTo>
                <a:cubicBezTo>
                  <a:pt x="780319" y="82087"/>
                  <a:pt x="766638" y="75767"/>
                  <a:pt x="801188" y="60960"/>
                </a:cubicBezTo>
                <a:cubicBezTo>
                  <a:pt x="812189" y="56245"/>
                  <a:pt x="824411" y="55155"/>
                  <a:pt x="836023" y="52252"/>
                </a:cubicBezTo>
                <a:cubicBezTo>
                  <a:pt x="841829" y="46446"/>
                  <a:pt x="846399" y="39058"/>
                  <a:pt x="853440" y="34834"/>
                </a:cubicBezTo>
                <a:cubicBezTo>
                  <a:pt x="861311" y="30111"/>
                  <a:pt x="870740" y="28648"/>
                  <a:pt x="879566" y="26126"/>
                </a:cubicBezTo>
                <a:cubicBezTo>
                  <a:pt x="944968" y="7440"/>
                  <a:pt x="975737" y="10201"/>
                  <a:pt x="1062446" y="0"/>
                </a:cubicBezTo>
                <a:cubicBezTo>
                  <a:pt x="1242423" y="2903"/>
                  <a:pt x="1422542" y="1002"/>
                  <a:pt x="1602377" y="8709"/>
                </a:cubicBezTo>
                <a:cubicBezTo>
                  <a:pt x="1641699" y="10394"/>
                  <a:pt x="1686272" y="34037"/>
                  <a:pt x="1724297" y="43543"/>
                </a:cubicBezTo>
                <a:lnTo>
                  <a:pt x="1828800" y="69669"/>
                </a:lnTo>
                <a:cubicBezTo>
                  <a:pt x="1840411" y="72572"/>
                  <a:pt x="1852280" y="74592"/>
                  <a:pt x="1863634" y="78377"/>
                </a:cubicBezTo>
                <a:lnTo>
                  <a:pt x="1994263" y="121920"/>
                </a:lnTo>
                <a:lnTo>
                  <a:pt x="2046514" y="139337"/>
                </a:lnTo>
                <a:cubicBezTo>
                  <a:pt x="2130543" y="160344"/>
                  <a:pt x="2092710" y="152059"/>
                  <a:pt x="2159726" y="165463"/>
                </a:cubicBezTo>
                <a:lnTo>
                  <a:pt x="2211977" y="200297"/>
                </a:lnTo>
                <a:cubicBezTo>
                  <a:pt x="2220686" y="206103"/>
                  <a:pt x="2230702" y="210313"/>
                  <a:pt x="2238103" y="217714"/>
                </a:cubicBezTo>
                <a:cubicBezTo>
                  <a:pt x="2255520" y="235131"/>
                  <a:pt x="2269859" y="256303"/>
                  <a:pt x="2290354" y="269966"/>
                </a:cubicBezTo>
                <a:cubicBezTo>
                  <a:pt x="2299063" y="275772"/>
                  <a:pt x="2308439" y="280683"/>
                  <a:pt x="2316480" y="287383"/>
                </a:cubicBezTo>
                <a:cubicBezTo>
                  <a:pt x="2325941" y="295267"/>
                  <a:pt x="2332884" y="305948"/>
                  <a:pt x="2342606" y="313509"/>
                </a:cubicBezTo>
                <a:cubicBezTo>
                  <a:pt x="2359129" y="326360"/>
                  <a:pt x="2394857" y="348343"/>
                  <a:pt x="2394857" y="348343"/>
                </a:cubicBezTo>
                <a:cubicBezTo>
                  <a:pt x="2397760" y="357052"/>
                  <a:pt x="2397075" y="367978"/>
                  <a:pt x="2403566" y="374469"/>
                </a:cubicBezTo>
                <a:cubicBezTo>
                  <a:pt x="2410057" y="380960"/>
                  <a:pt x="2421481" y="379072"/>
                  <a:pt x="2429691" y="383177"/>
                </a:cubicBezTo>
                <a:cubicBezTo>
                  <a:pt x="2439053" y="387858"/>
                  <a:pt x="2447644" y="394056"/>
                  <a:pt x="2455817" y="400594"/>
                </a:cubicBezTo>
                <a:cubicBezTo>
                  <a:pt x="2462228" y="405723"/>
                  <a:pt x="2468105" y="411601"/>
                  <a:pt x="2473234" y="418012"/>
                </a:cubicBezTo>
                <a:cubicBezTo>
                  <a:pt x="2479772" y="426185"/>
                  <a:pt x="2482611" y="437437"/>
                  <a:pt x="2490651" y="444137"/>
                </a:cubicBezTo>
                <a:cubicBezTo>
                  <a:pt x="2500624" y="452448"/>
                  <a:pt x="2513874" y="455748"/>
                  <a:pt x="2525486" y="461554"/>
                </a:cubicBezTo>
                <a:cubicBezTo>
                  <a:pt x="2546117" y="482186"/>
                  <a:pt x="2567890" y="501684"/>
                  <a:pt x="2577737" y="531223"/>
                </a:cubicBezTo>
                <a:cubicBezTo>
                  <a:pt x="2580640" y="539932"/>
                  <a:pt x="2581988" y="549324"/>
                  <a:pt x="2586446" y="557349"/>
                </a:cubicBezTo>
                <a:cubicBezTo>
                  <a:pt x="2596612" y="575647"/>
                  <a:pt x="2609669" y="592183"/>
                  <a:pt x="2621280" y="609600"/>
                </a:cubicBezTo>
                <a:lnTo>
                  <a:pt x="2638697" y="635726"/>
                </a:lnTo>
                <a:cubicBezTo>
                  <a:pt x="2644503" y="644435"/>
                  <a:pt x="2651433" y="652491"/>
                  <a:pt x="2656114" y="661852"/>
                </a:cubicBezTo>
                <a:cubicBezTo>
                  <a:pt x="2661920" y="673463"/>
                  <a:pt x="2666852" y="685554"/>
                  <a:pt x="2673531" y="696686"/>
                </a:cubicBezTo>
                <a:cubicBezTo>
                  <a:pt x="2684301" y="714636"/>
                  <a:pt x="2708366" y="748937"/>
                  <a:pt x="2708366" y="748937"/>
                </a:cubicBezTo>
                <a:cubicBezTo>
                  <a:pt x="2711269" y="757646"/>
                  <a:pt x="2712969" y="766852"/>
                  <a:pt x="2717074" y="775063"/>
                </a:cubicBezTo>
                <a:cubicBezTo>
                  <a:pt x="2721755" y="784425"/>
                  <a:pt x="2729298" y="792102"/>
                  <a:pt x="2734491" y="801189"/>
                </a:cubicBezTo>
                <a:cubicBezTo>
                  <a:pt x="2740932" y="812460"/>
                  <a:pt x="2745467" y="824752"/>
                  <a:pt x="2751908" y="836023"/>
                </a:cubicBezTo>
                <a:cubicBezTo>
                  <a:pt x="2757101" y="845111"/>
                  <a:pt x="2764133" y="853061"/>
                  <a:pt x="2769326" y="862149"/>
                </a:cubicBezTo>
                <a:cubicBezTo>
                  <a:pt x="2775767" y="873420"/>
                  <a:pt x="2779863" y="885974"/>
                  <a:pt x="2786743" y="896983"/>
                </a:cubicBezTo>
                <a:cubicBezTo>
                  <a:pt x="2794435" y="909291"/>
                  <a:pt x="2805176" y="919509"/>
                  <a:pt x="2812868" y="931817"/>
                </a:cubicBezTo>
                <a:cubicBezTo>
                  <a:pt x="2819749" y="942826"/>
                  <a:pt x="2823845" y="955380"/>
                  <a:pt x="2830286" y="966652"/>
                </a:cubicBezTo>
                <a:cubicBezTo>
                  <a:pt x="2835479" y="975739"/>
                  <a:pt x="2841897" y="984069"/>
                  <a:pt x="2847703" y="992777"/>
                </a:cubicBezTo>
                <a:cubicBezTo>
                  <a:pt x="2855361" y="1023412"/>
                  <a:pt x="2855612" y="1035123"/>
                  <a:pt x="2873828" y="1062446"/>
                </a:cubicBezTo>
                <a:cubicBezTo>
                  <a:pt x="2878383" y="1069278"/>
                  <a:pt x="2885440" y="1074057"/>
                  <a:pt x="2891246" y="1079863"/>
                </a:cubicBezTo>
                <a:cubicBezTo>
                  <a:pt x="2911665" y="1141124"/>
                  <a:pt x="2885093" y="1065507"/>
                  <a:pt x="2917371" y="1140823"/>
                </a:cubicBezTo>
                <a:cubicBezTo>
                  <a:pt x="2920987" y="1149261"/>
                  <a:pt x="2921975" y="1158738"/>
                  <a:pt x="2926080" y="1166949"/>
                </a:cubicBezTo>
                <a:cubicBezTo>
                  <a:pt x="2930761" y="1176310"/>
                  <a:pt x="2938816" y="1183713"/>
                  <a:pt x="2943497" y="1193074"/>
                </a:cubicBezTo>
                <a:cubicBezTo>
                  <a:pt x="2979555" y="1265189"/>
                  <a:pt x="2919705" y="1170448"/>
                  <a:pt x="2969623" y="1245326"/>
                </a:cubicBezTo>
                <a:cubicBezTo>
                  <a:pt x="2972526" y="1259840"/>
                  <a:pt x="2974741" y="1274509"/>
                  <a:pt x="2978331" y="1288869"/>
                </a:cubicBezTo>
                <a:cubicBezTo>
                  <a:pt x="2988688" y="1330297"/>
                  <a:pt x="2987601" y="1300941"/>
                  <a:pt x="2995748" y="1349829"/>
                </a:cubicBezTo>
                <a:cubicBezTo>
                  <a:pt x="2996702" y="1355556"/>
                  <a:pt x="2995748" y="1361440"/>
                  <a:pt x="2995748" y="1367246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Image result for alan turing">
            <a:extLst>
              <a:ext uri="{FF2B5EF4-FFF2-40B4-BE49-F238E27FC236}">
                <a16:creationId xmlns:a16="http://schemas.microsoft.com/office/drawing/2014/main" id="{8891A0AE-5411-4850-8569-86711D76E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4080" y="1172380"/>
            <a:ext cx="1006468" cy="1367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57769">
            <a:off x="350057" y="1365532"/>
            <a:ext cx="628351" cy="444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1447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31365" y="5454095"/>
            <a:ext cx="9618672" cy="93181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9F8ED30F-77CF-49B1-A576-42526F5AA0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58856" y="93883"/>
            <a:ext cx="8829578" cy="942438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latin typeface="+mn-lt"/>
              </a:rPr>
              <a:t>Acting Humanly: The Turing Test Approach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65BC0DD0-F7A8-44D1-8A77-A921837FF5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22376" y="1532941"/>
            <a:ext cx="9436650" cy="5031157"/>
          </a:xfrm>
        </p:spPr>
        <p:txBody>
          <a:bodyPr>
            <a:noAutofit/>
          </a:bodyPr>
          <a:lstStyle/>
          <a:p>
            <a:pPr marL="463550" indent="-463550"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Turing (1950) "Computing machinery and intelligence":</a:t>
            </a:r>
          </a:p>
          <a:p>
            <a:pPr marL="920750" lvl="1" indent="-463550">
              <a:lnSpc>
                <a:spcPct val="80000"/>
              </a:lnSpc>
            </a:pP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"Can machines think?" 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machines behave intelligently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?"</a:t>
            </a:r>
          </a:p>
          <a:p>
            <a:pPr marL="463550" indent="-463550"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Operational test for intelligent behavior: </a:t>
            </a:r>
          </a:p>
          <a:p>
            <a:pPr marL="920750" lvl="1" indent="-463550">
              <a:lnSpc>
                <a:spcPct val="8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Imitation Game – cracking the Enigma Code</a:t>
            </a:r>
          </a:p>
          <a:p>
            <a:pPr>
              <a:lnSpc>
                <a:spcPct val="80000"/>
              </a:lnSpc>
            </a:pPr>
            <a:endParaRPr lang="en-US" altLang="en-US" sz="2400" dirty="0"/>
          </a:p>
          <a:p>
            <a:pPr>
              <a:lnSpc>
                <a:spcPct val="80000"/>
              </a:lnSpc>
            </a:pPr>
            <a:endParaRPr lang="en-US" altLang="en-US" sz="2400" dirty="0"/>
          </a:p>
          <a:p>
            <a:pPr>
              <a:lnSpc>
                <a:spcPct val="80000"/>
              </a:lnSpc>
            </a:pPr>
            <a:endParaRPr lang="en-US" altLang="en-US" sz="2400" dirty="0"/>
          </a:p>
          <a:p>
            <a:pPr>
              <a:lnSpc>
                <a:spcPct val="80000"/>
              </a:lnSpc>
            </a:pPr>
            <a:endParaRPr lang="en-US" alt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dirty="0"/>
              <a:t>
</a:t>
            </a:r>
          </a:p>
          <a:p>
            <a:pPr marL="463550" indent="-463550">
              <a:lnSpc>
                <a:spcPct val="80000"/>
              </a:lnSpc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Suggested major components of AI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knowledge, reasoning, language understanding, learning</a:t>
            </a:r>
          </a:p>
        </p:txBody>
      </p:sp>
      <p:pic>
        <p:nvPicPr>
          <p:cNvPr id="8196" name="Picture 4" descr="turing">
            <a:extLst>
              <a:ext uri="{FF2B5EF4-FFF2-40B4-BE49-F238E27FC236}">
                <a16:creationId xmlns:a16="http://schemas.microsoft.com/office/drawing/2014/main" id="{E327B2CA-2CE7-493E-AA78-14B800B4F2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706" y="3129751"/>
            <a:ext cx="6191990" cy="2146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27143">
            <a:off x="350057" y="1365532"/>
            <a:ext cx="628351" cy="444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2867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14165" y="1615243"/>
            <a:ext cx="9618672" cy="93181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9F8ED30F-77CF-49B1-A576-42526F5AA0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11702" y="71101"/>
            <a:ext cx="9177921" cy="1207627"/>
          </a:xfrm>
        </p:spPr>
        <p:txBody>
          <a:bodyPr>
            <a:normAutofit/>
          </a:bodyPr>
          <a:lstStyle/>
          <a:p>
            <a:r>
              <a:rPr lang="en-US" altLang="en-US" sz="3600" dirty="0">
                <a:latin typeface="+mn-lt"/>
              </a:rPr>
              <a:t>Acting Humanly: The Turing Test Approach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65BC0DD0-F7A8-44D1-8A77-A921837FF5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81867" y="1615243"/>
            <a:ext cx="8883269" cy="47225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Problem?: Turing test is 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reproducible, constructive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or</a:t>
            </a:r>
          </a:p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amenable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mathematical analysis.</a:t>
            </a: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	          (amenable - </a:t>
            </a:r>
            <a:r>
              <a:rPr lang="en-US" sz="1800" dirty="0"/>
              <a:t>Ready to consent; agreeable)</a:t>
            </a:r>
            <a:endParaRPr lang="en-US" altLang="en-US" sz="2400" dirty="0"/>
          </a:p>
          <a:p>
            <a:pPr>
              <a:lnSpc>
                <a:spcPct val="80000"/>
              </a:lnSpc>
            </a:pPr>
            <a:endParaRPr lang="en-US" altLang="en-US" sz="2400" dirty="0"/>
          </a:p>
          <a:p>
            <a:pPr>
              <a:lnSpc>
                <a:spcPct val="80000"/>
              </a:lnSpc>
            </a:pPr>
            <a:endParaRPr lang="en-US" alt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dirty="0"/>
              <a:t>
</a:t>
            </a:r>
          </a:p>
        </p:txBody>
      </p:sp>
      <p:pic>
        <p:nvPicPr>
          <p:cNvPr id="8196" name="Picture 4" descr="turing">
            <a:extLst>
              <a:ext uri="{FF2B5EF4-FFF2-40B4-BE49-F238E27FC236}">
                <a16:creationId xmlns:a16="http://schemas.microsoft.com/office/drawing/2014/main" id="{E327B2CA-2CE7-493E-AA78-14B800B4F2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413" y="3168844"/>
            <a:ext cx="7349060" cy="2547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7126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2A9D3B3-12FF-F030-7B45-F2ACD3595E9D}"/>
              </a:ext>
            </a:extLst>
          </p:cNvPr>
          <p:cNvSpPr txBox="1"/>
          <p:nvPr/>
        </p:nvSpPr>
        <p:spPr>
          <a:xfrm>
            <a:off x="1634835" y="1058822"/>
            <a:ext cx="9254837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it is not considered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reproducible, constructive, or amenable to mathematical analysis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3" indent="-461963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   Not Reproducible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Turing Test relies on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subjective evaluation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a human interrogator.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can vary depending on the skill, biases, and knowledge of the interrogator.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no standardized process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for conducting the test, making it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difficult to reproduce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consistently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across different scenarios or evaluators.</a:t>
            </a:r>
          </a:p>
          <a:p>
            <a:pPr marL="461963" indent="-461963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   Not Constructive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   Not Amenable to Mathematical Analysis</a:t>
            </a:r>
          </a:p>
        </p:txBody>
      </p:sp>
    </p:spTree>
    <p:extLst>
      <p:ext uri="{BB962C8B-B14F-4D97-AF65-F5344CB8AC3E}">
        <p14:creationId xmlns:p14="http://schemas.microsoft.com/office/powerpoint/2010/main" val="42242293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423EBB-99F6-906C-7152-3F1E4A3D6D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AB02805-4491-6865-7B34-2E3F25098AED}"/>
              </a:ext>
            </a:extLst>
          </p:cNvPr>
          <p:cNvSpPr txBox="1"/>
          <p:nvPr/>
        </p:nvSpPr>
        <p:spPr>
          <a:xfrm>
            <a:off x="1394690" y="504640"/>
            <a:ext cx="9254837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it is not considered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reproducible, constructive, or amenable to mathematical analysis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61963" indent="-461963">
              <a:buAutoNum type="arabicPeriod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Reproducible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3" indent="-461963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   Not Constructive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test does not provide insights into how to build intelligent systems.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Passing the Turing Test focuses on mimicking human behavior, but it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not inform us about the principles or mechanisms required to create intelligence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emphasizes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imitation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rather than understanding or achieving intelligence in a systematic, constructive way.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   Not Amenable to Mathematical Analysis</a:t>
            </a:r>
          </a:p>
        </p:txBody>
      </p:sp>
    </p:spTree>
    <p:extLst>
      <p:ext uri="{BB962C8B-B14F-4D97-AF65-F5344CB8AC3E}">
        <p14:creationId xmlns:p14="http://schemas.microsoft.com/office/powerpoint/2010/main" val="4201294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94CFD94-59C3-477A-9B1D-BAF488C53A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8286" y="29497"/>
            <a:ext cx="5153714" cy="682850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F11B9BC-A559-4420-9E20-66D6BF54BDDF}"/>
              </a:ext>
            </a:extLst>
          </p:cNvPr>
          <p:cNvSpPr/>
          <p:nvPr/>
        </p:nvSpPr>
        <p:spPr>
          <a:xfrm>
            <a:off x="914400" y="2076668"/>
            <a:ext cx="535366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CenturyGothic-Bold"/>
              </a:rPr>
              <a:t>Recommended Textbook:</a:t>
            </a:r>
          </a:p>
          <a:p>
            <a:r>
              <a:rPr lang="en-US" sz="2800" i="1" dirty="0">
                <a:solidFill>
                  <a:srgbClr val="0000FF"/>
                </a:solidFill>
                <a:latin typeface="CenturyGothic-Italic"/>
              </a:rPr>
              <a:t>Artificial Intelligence: A Modern Approach</a:t>
            </a:r>
          </a:p>
          <a:p>
            <a:r>
              <a:rPr lang="en-US" sz="2800" dirty="0">
                <a:solidFill>
                  <a:srgbClr val="000000"/>
                </a:solidFill>
                <a:latin typeface="CenturyGothic"/>
              </a:rPr>
              <a:t>Stuart Russell and Peter </a:t>
            </a:r>
            <a:r>
              <a:rPr lang="en-US" sz="2800" dirty="0" err="1">
                <a:solidFill>
                  <a:srgbClr val="000000"/>
                </a:solidFill>
                <a:latin typeface="CenturyGothic"/>
              </a:rPr>
              <a:t>Norvig</a:t>
            </a:r>
            <a:endParaRPr lang="en-US" sz="2800" dirty="0">
              <a:solidFill>
                <a:srgbClr val="000000"/>
              </a:solidFill>
              <a:latin typeface="CenturyGothic"/>
            </a:endParaRPr>
          </a:p>
          <a:p>
            <a:r>
              <a:rPr lang="en-US" sz="2800" dirty="0">
                <a:solidFill>
                  <a:srgbClr val="000000"/>
                </a:solidFill>
                <a:latin typeface="CenturyGothic"/>
              </a:rPr>
              <a:t>3rd Edition</a:t>
            </a:r>
            <a:r>
              <a:rPr lang="en-US" sz="2800">
                <a:solidFill>
                  <a:srgbClr val="000000"/>
                </a:solidFill>
                <a:latin typeface="CenturyGothic"/>
              </a:rPr>
              <a:t>, 2010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49155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CCAC13-4E5B-44C2-459D-90A14AECB3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A0A13C9-C413-E829-693E-E4B7EB3C575E}"/>
              </a:ext>
            </a:extLst>
          </p:cNvPr>
          <p:cNvSpPr txBox="1"/>
          <p:nvPr/>
        </p:nvSpPr>
        <p:spPr>
          <a:xfrm>
            <a:off x="1394690" y="504640"/>
            <a:ext cx="9254837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it is not considered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reproducible, constructive, or amenable to mathematical analysis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61963" indent="-461963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   Not Reproducible</a:t>
            </a:r>
          </a:p>
          <a:p>
            <a:pPr marL="461963" indent="-461963">
              <a:buAutoNum type="arabicPeriod" startAt="2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Constructive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   Not </a:t>
            </a:r>
            <a:r>
              <a:rPr lang="en-US" sz="24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Amenable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Mathematical Analysis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Turing Test is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qualitative measure based on subjective judgments of human-likeness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are not easily quantifiable.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research often seeks precise, mathematical frameworks for analyzing intelligence, but the Turing Test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offers no formal structure for defining or measuring intelligence mathematically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test lacks objective metrics for evaluation and cannot be integrated into theoretical models of AI.</a:t>
            </a:r>
          </a:p>
        </p:txBody>
      </p:sp>
    </p:spTree>
    <p:extLst>
      <p:ext uri="{BB962C8B-B14F-4D97-AF65-F5344CB8AC3E}">
        <p14:creationId xmlns:p14="http://schemas.microsoft.com/office/powerpoint/2010/main" val="21081688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074C083-0FA9-180C-6AFB-0FE49BE08D60}"/>
              </a:ext>
            </a:extLst>
          </p:cNvPr>
          <p:cNvSpPr txBox="1"/>
          <p:nvPr/>
        </p:nvSpPr>
        <p:spPr>
          <a:xfrm>
            <a:off x="1523999" y="2415647"/>
            <a:ext cx="907934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Turing Test has historical and philosophical significance</a:t>
            </a:r>
          </a:p>
          <a:p>
            <a:pPr marL="461963" indent="-461963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modern AI research prioritizes </a:t>
            </a:r>
            <a:r>
              <a:rPr lang="en-US" sz="24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formal methods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(e.g., computational models, logic, optimization, and machine learning)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that are reproducible, constructive, and mathematically analyzable.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approaches allow researchers to build, evaluate, and improve intelligent systems systematically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79989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40015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301BA75-38B3-4CDF-894C-16ABEBCF27F9}"/>
              </a:ext>
            </a:extLst>
          </p:cNvPr>
          <p:cNvSpPr/>
          <p:nvPr/>
        </p:nvSpPr>
        <p:spPr>
          <a:xfrm>
            <a:off x="1617204" y="375285"/>
            <a:ext cx="8936495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Suggested major components of AI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                         </a:t>
            </a:r>
          </a:p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knowledge, reasoning, language understanding, learning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six disciplines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compose most of the AI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Knowledge representation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store what it knows or hears (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knowledge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Automated reasoning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use the stored information to answer questions and to draw new conclusions (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reasoning and making decisions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Natural language processing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enable it to communicate successfully in English (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language understanding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Machine learning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adapt to new circumstances and to detect and extrapolate patterns (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Turing Test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requires the above components and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Computer vision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perceive an object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robotics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manipulate objects and move about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A130CE0-A656-4B7D-AE4A-7AB8EE821381}"/>
              </a:ext>
            </a:extLst>
          </p:cNvPr>
          <p:cNvSpPr/>
          <p:nvPr/>
        </p:nvSpPr>
        <p:spPr>
          <a:xfrm>
            <a:off x="1017780" y="6469261"/>
            <a:ext cx="97202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404040"/>
                </a:solidFill>
                <a:latin typeface="Arial" panose="020B0604020202020204" pitchFamily="34" charset="0"/>
              </a:rPr>
              <a:t>Perceive:To</a:t>
            </a:r>
            <a:r>
              <a:rPr lang="en-US" sz="1600" dirty="0">
                <a:solidFill>
                  <a:srgbClr val="404040"/>
                </a:solidFill>
                <a:latin typeface="Arial" panose="020B0604020202020204" pitchFamily="34" charset="0"/>
              </a:rPr>
              <a:t> become aware of (something) directly through any of the senses, especially sight or hearing.</a:t>
            </a:r>
            <a:endParaRPr lang="en-US" sz="1600" dirty="0"/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19511">
            <a:off x="350057" y="1365532"/>
            <a:ext cx="628351" cy="444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10348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301BA75-38B3-4CDF-894C-16ABEBCF27F9}"/>
              </a:ext>
            </a:extLst>
          </p:cNvPr>
          <p:cNvSpPr/>
          <p:nvPr/>
        </p:nvSpPr>
        <p:spPr>
          <a:xfrm>
            <a:off x="1514168" y="1847615"/>
            <a:ext cx="960611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3550" lvl="1" indent="-4635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Perception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vision, speech understanding</a:t>
            </a:r>
          </a:p>
          <a:p>
            <a:pPr marL="463550" lvl="1" indent="-4635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Machine learning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neural networks</a:t>
            </a:r>
          </a:p>
          <a:p>
            <a:pPr marL="463550" lvl="1" indent="-4635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Robotics</a:t>
            </a:r>
          </a:p>
          <a:p>
            <a:pPr marL="463550" lvl="1" indent="-4635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Natural language processing</a:t>
            </a:r>
          </a:p>
          <a:p>
            <a:pPr marL="463550" lvl="1" indent="-4635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Automated 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reasoning and decision makin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  <a:p>
            <a:pPr marL="1146175" lvl="2" indent="-4635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Reasoning (logical, probabilistic reasoning)</a:t>
            </a:r>
          </a:p>
          <a:p>
            <a:pPr marL="1146175" lvl="2" indent="-4635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Decision-making (search, planning, decision theory)</a:t>
            </a:r>
          </a:p>
          <a:p>
            <a:pPr marL="688975" lvl="1" indent="-4635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Knowledge representation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(FOL and Inference in FOL)</a:t>
            </a:r>
          </a:p>
          <a:p>
            <a:pPr marL="1146175" lvl="2" indent="-4635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87041C4-07E8-4D74-B7D6-80C332276D67}"/>
              </a:ext>
            </a:extLst>
          </p:cNvPr>
          <p:cNvSpPr txBox="1">
            <a:spLocks noChangeArrowheads="1"/>
          </p:cNvSpPr>
          <p:nvPr/>
        </p:nvSpPr>
        <p:spPr>
          <a:xfrm>
            <a:off x="1514168" y="511997"/>
            <a:ext cx="6559984" cy="904073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600" dirty="0">
                <a:latin typeface="+mn-lt"/>
              </a:rPr>
              <a:t>State of the art –</a:t>
            </a:r>
          </a:p>
          <a:p>
            <a:endParaRPr lang="en-US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do we accomplish in these areas?</a:t>
            </a:r>
          </a:p>
        </p:txBody>
      </p:sp>
    </p:spTree>
    <p:extLst>
      <p:ext uri="{BB962C8B-B14F-4D97-AF65-F5344CB8AC3E}">
        <p14:creationId xmlns:p14="http://schemas.microsoft.com/office/powerpoint/2010/main" val="27573072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6360" y="679359"/>
            <a:ext cx="6267994" cy="769664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rgbClr val="FF0000"/>
                </a:solidFill>
                <a:highlight>
                  <a:srgbClr val="FFFF00"/>
                </a:highlight>
                <a:latin typeface="+mn-lt"/>
              </a:rPr>
              <a:t>What can I do for an intelligent artifact?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762915" y="1971285"/>
            <a:ext cx="7779565" cy="3841228"/>
          </a:xfrm>
        </p:spPr>
        <p:txBody>
          <a:bodyPr>
            <a:normAutofit fontScale="85000" lnSpcReduction="20000"/>
          </a:bodyPr>
          <a:lstStyle/>
          <a:p>
            <a:pPr marL="463550" indent="-463550"/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(the machine) 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914400" lvl="1" indent="-457200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command of the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</a:p>
          <a:p>
            <a:pPr marL="914400" lvl="1" indent="-457200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a wide range of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knowledge</a:t>
            </a:r>
          </a:p>
          <a:p>
            <a:pPr marL="914400" lvl="1" indent="-457200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able to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reason</a:t>
            </a:r>
          </a:p>
          <a:p>
            <a:pPr marL="914400" lvl="1" indent="-457200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able to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</a:t>
            </a:r>
          </a:p>
          <a:p>
            <a:pPr marL="914400" lvl="1" indent="-457200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demonstrate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traits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(mental process and behavior, humor, emotion)</a:t>
            </a:r>
          </a:p>
          <a:p>
            <a:pPr marL="914400" lvl="1" indent="-457200"/>
            <a:endParaRPr lang="en-US" sz="2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/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agent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anything that is capable of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perceiving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its environment through sensors and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6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acting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upon that environment through actuators.</a:t>
            </a:r>
          </a:p>
          <a:p>
            <a:pPr marL="914400" lvl="1" indent="-457200"/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66420">
            <a:off x="815141" y="2923399"/>
            <a:ext cx="628351" cy="444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198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1200" y="186880"/>
            <a:ext cx="8606384" cy="1248050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latin typeface="+mn-lt"/>
              </a:rPr>
              <a:t>Thinking Humanly: Cognitive Modeling Approach</a:t>
            </a:r>
            <a:endParaRPr lang="en-US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1200" y="1434930"/>
            <a:ext cx="9479350" cy="4782989"/>
          </a:xfrm>
        </p:spPr>
        <p:txBody>
          <a:bodyPr>
            <a:noAutofit/>
          </a:bodyPr>
          <a:lstStyle/>
          <a:p>
            <a:pPr marL="463550" indent="-463550"/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Requires </a:t>
            </a: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scientific theories of internal activities of the brain</a:t>
            </a:r>
          </a:p>
          <a:p>
            <a:pPr marL="920750" lvl="1" indent="-463550"/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knowledge of </a:t>
            </a:r>
            <a:r>
              <a:rPr lang="en-US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brain function</a:t>
            </a:r>
          </a:p>
          <a:p>
            <a:pPr marL="920750" lvl="1" indent="-463550"/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What level of </a:t>
            </a:r>
            <a:r>
              <a:rPr lang="en-US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abstraction</a:t>
            </a:r>
            <a:r>
              <a:rPr lang="en-US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? “Knowledge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” or “circuits”?</a:t>
            </a:r>
          </a:p>
          <a:p>
            <a:pPr marL="914400" lvl="1" indent="-457200">
              <a:lnSpc>
                <a:spcPct val="80000"/>
              </a:lnSpc>
              <a:spcBef>
                <a:spcPts val="1200"/>
              </a:spcBef>
            </a:pP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How can we validate this (</a:t>
            </a:r>
            <a:r>
              <a:rPr lang="en-US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how to </a:t>
            </a:r>
            <a:r>
              <a:rPr lang="en-US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validate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)? </a:t>
            </a:r>
          </a:p>
          <a:p>
            <a:pPr marL="1371600" lvl="2" indent="-457200">
              <a:lnSpc>
                <a:spcPct val="80000"/>
              </a:lnSpc>
              <a:spcBef>
                <a:spcPts val="12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requires </a:t>
            </a:r>
          </a:p>
          <a:p>
            <a:pPr marL="1371600" lvl="3" indent="-457200">
              <a:lnSpc>
                <a:spcPct val="80000"/>
              </a:lnSpc>
              <a:spcBef>
                <a:spcPts val="120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1)    predicting and testing behavior of human subjects             </a:t>
            </a:r>
          </a:p>
          <a:p>
            <a:pPr marL="1371600" lvl="3" indent="-457200">
              <a:lnSpc>
                <a:spcPct val="80000"/>
              </a:lnSpc>
              <a:spcBef>
                <a:spcPts val="120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(top-down, Cognitive Science), or</a:t>
            </a:r>
          </a:p>
          <a:p>
            <a:pPr marL="1371600" lvl="3" indent="-457200">
              <a:lnSpc>
                <a:spcPct val="80000"/>
              </a:lnSpc>
              <a:spcBef>
                <a:spcPts val="120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2)    direct identification from neurological data               </a:t>
            </a:r>
          </a:p>
          <a:p>
            <a:pPr marL="1371600" lvl="3" indent="-457200">
              <a:lnSpc>
                <a:spcPct val="80000"/>
              </a:lnSpc>
              <a:spcBef>
                <a:spcPts val="120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(bottom-up, Cognitive Neuroscience)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2" indent="-457200">
              <a:lnSpc>
                <a:spcPct val="80000"/>
              </a:lnSpc>
              <a:spcBef>
                <a:spcPts val="12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approaches (roughly, Cognitive Science and Cognitive Neuroscience) are now distinct from AI</a:t>
            </a:r>
          </a:p>
        </p:txBody>
      </p:sp>
    </p:spTree>
    <p:extLst>
      <p:ext uri="{BB962C8B-B14F-4D97-AF65-F5344CB8AC3E}">
        <p14:creationId xmlns:p14="http://schemas.microsoft.com/office/powerpoint/2010/main" val="37448214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ABE04F0-A392-4B29-B538-D9EDD1F245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1278" y="375176"/>
            <a:ext cx="9689443" cy="1023422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latin typeface="+mn-lt"/>
              </a:rPr>
              <a:t>Thinking Humanly: Cognitive Modeling Approach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4B6D9C3-AE5B-460D-BC87-03623AFE61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29214" y="1875610"/>
            <a:ext cx="8953011" cy="3363902"/>
          </a:xfrm>
        </p:spPr>
        <p:txBody>
          <a:bodyPr>
            <a:noAutofit/>
          </a:bodyPr>
          <a:lstStyle/>
          <a:p>
            <a:pPr marL="463550" indent="-463550"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“Cognitive revolution“ in 1960s: 	</a:t>
            </a:r>
          </a:p>
          <a:p>
            <a:pPr marL="920750" lvl="1" indent="-463550">
              <a:lnSpc>
                <a:spcPct val="80000"/>
              </a:lnSpc>
            </a:pPr>
            <a:r>
              <a:rPr lang="en-US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information-processing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psychology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replaced prevailing orthodoxy of behaviorism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920750" lvl="1" indent="-463550">
              <a:lnSpc>
                <a:spcPct val="80000"/>
              </a:lnSpc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3550" indent="-463550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focus of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Cognitive Science is</a:t>
            </a:r>
          </a:p>
          <a:p>
            <a:pPr marL="920750" lvl="1" indent="-463550"/>
            <a:r>
              <a:rPr lang="en-US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bringing together </a:t>
            </a:r>
          </a:p>
          <a:p>
            <a:pPr marL="1377950" lvl="2" indent="-463550"/>
            <a:r>
              <a:rPr 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computer models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from AI and </a:t>
            </a:r>
          </a:p>
          <a:p>
            <a:pPr marL="1377950" lvl="2" indent="-463550"/>
            <a:r>
              <a:rPr 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experimental techniques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from psychology </a:t>
            </a:r>
          </a:p>
          <a:p>
            <a:pPr marL="914400" lvl="2" indent="0">
              <a:buNone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to construct precise and testable theories of the 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human mind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33025977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27812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706" y="234408"/>
            <a:ext cx="9403080" cy="978805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latin typeface="+mn-lt"/>
              </a:rPr>
              <a:t>Thinking Rationally: The “Laws of Thought” Approach</a:t>
            </a:r>
            <a:endParaRPr lang="en-US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6025" y="1299823"/>
            <a:ext cx="8854443" cy="5234327"/>
          </a:xfrm>
        </p:spPr>
        <p:txBody>
          <a:bodyPr>
            <a:noAutofit/>
          </a:bodyPr>
          <a:lstStyle/>
          <a:p>
            <a:pPr marL="463550" indent="-463550"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Aristotle attempted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codify “right thinking,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”- 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irrefutable reasoning processes.</a:t>
            </a:r>
          </a:p>
          <a:p>
            <a:pPr marL="914400" lvl="1" indent="-457200">
              <a:spcAft>
                <a:spcPts val="1000"/>
              </a:spcAft>
            </a:pP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His </a:t>
            </a:r>
            <a:r>
              <a:rPr lang="en-US" b="1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syllogisms 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(deductive reasoning) </a:t>
            </a:r>
            <a:r>
              <a:rPr lang="en-US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provided patterns for argument structures: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371600" lvl="2" indent="-457200">
              <a:spcAft>
                <a:spcPts val="1000"/>
              </a:spcAf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always yield </a:t>
            </a:r>
            <a:r>
              <a:rPr 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correct conclusions for given correct premises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371600" lvl="2" indent="-45720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Socrates is a human (minor premise); </a:t>
            </a:r>
          </a:p>
          <a:p>
            <a:pPr marL="914400" lvl="2" indent="0">
              <a:buNone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 all humans are mortal (major premise); </a:t>
            </a:r>
          </a:p>
          <a:p>
            <a:pPr marL="914400" lvl="2" indent="0">
              <a:spcAft>
                <a:spcPts val="600"/>
              </a:spcAft>
              <a:buNone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 therefore, Socrates is mortal (conclusion).”</a:t>
            </a:r>
          </a:p>
          <a:p>
            <a:pPr marL="914400" lvl="1" indent="-457200">
              <a:spcBef>
                <a:spcPts val="1200"/>
              </a:spcBef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laws of thought were supposed to 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govern the operation of the mind;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63550" indent="-463550"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correct arguments or thought processes?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31296">
            <a:off x="350057" y="1365532"/>
            <a:ext cx="628351" cy="444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1BEE7C0-C14B-40C3-8427-8B3EF54B173E}"/>
              </a:ext>
            </a:extLst>
          </p:cNvPr>
          <p:cNvSpPr/>
          <p:nvPr/>
        </p:nvSpPr>
        <p:spPr>
          <a:xfrm>
            <a:off x="7635318" y="1679707"/>
            <a:ext cx="222426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404040"/>
                </a:solidFill>
                <a:latin typeface="Arial" panose="020B0604020202020204" pitchFamily="34" charset="0"/>
              </a:rPr>
              <a:t>Impossible to refute or disprove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989436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EFA569E-8592-4CEB-AC19-7AC03BA4A225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4076701" y="597625"/>
            <a:ext cx="4823459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dirty="0">
                <a:latin typeface="+mn-lt"/>
              </a:rPr>
              <a:t>Outline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D4D8F18-A3DA-4CEB-BD6A-D7AFF3781783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4076701" y="2069998"/>
            <a:ext cx="4666705" cy="2857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1963" indent="-461963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overview</a:t>
            </a:r>
          </a:p>
          <a:p>
            <a:pPr marL="461963" indent="-461963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AI?</a:t>
            </a:r>
          </a:p>
          <a:p>
            <a:pPr marL="461963" indent="-461963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brief history</a:t>
            </a:r>
          </a:p>
          <a:p>
            <a:pPr marL="461963" indent="-461963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state of the art</a:t>
            </a:r>
          </a:p>
        </p:txBody>
      </p:sp>
    </p:spTree>
    <p:extLst>
      <p:ext uri="{BB962C8B-B14F-4D97-AF65-F5344CB8AC3E}">
        <p14:creationId xmlns:p14="http://schemas.microsoft.com/office/powerpoint/2010/main" val="39064417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4855A743-3584-406C-9156-D54B242EB7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43297" y="243207"/>
            <a:ext cx="9359538" cy="1035972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latin typeface="+mn-lt"/>
              </a:rPr>
              <a:t>Thinking Rationally: The “Laws of Thought“ Approach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CD4D198-7385-4406-B9E8-8B7BD5BDB9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97030" y="1635632"/>
            <a:ext cx="8661668" cy="3815336"/>
          </a:xfrm>
        </p:spPr>
        <p:txBody>
          <a:bodyPr>
            <a:noAutofit/>
          </a:bodyPr>
          <a:lstStyle/>
          <a:p>
            <a:pPr marL="461963" indent="-461963">
              <a:spcAft>
                <a:spcPts val="1200"/>
              </a:spcAft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Aristotle: </a:t>
            </a: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what are correct arguments or thought processes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914400" lvl="1" indent="-457200">
              <a:spcAft>
                <a:spcPts val="1200"/>
              </a:spcAft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Several Greek schools developed:</a:t>
            </a:r>
          </a:p>
          <a:p>
            <a:pPr marL="1371600" lvl="2" indent="-457200">
              <a:spcAft>
                <a:spcPts val="1200"/>
              </a:spcAft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Various forms of </a:t>
            </a:r>
            <a:r>
              <a:rPr lang="en-US" alt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logic</a:t>
            </a: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1828800" lvl="3" indent="-457200">
              <a:spcAft>
                <a:spcPts val="1200"/>
              </a:spcAft>
            </a:pPr>
            <a:r>
              <a:rPr lang="en-US" alt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notation</a:t>
            </a: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rules of derivation</a:t>
            </a: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for thoughts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1835150" lvl="3" indent="-463550">
              <a:spcAft>
                <a:spcPts val="1200"/>
              </a:spcAft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provided foundation of AI through mathematics and philosophy </a:t>
            </a:r>
          </a:p>
          <a:p>
            <a:pPr marL="1377950" lvl="2" indent="-463550">
              <a:spcAft>
                <a:spcPts val="1200"/>
              </a:spcAft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Problems: …</a:t>
            </a:r>
          </a:p>
        </p:txBody>
      </p:sp>
    </p:spTree>
    <p:extLst>
      <p:ext uri="{BB962C8B-B14F-4D97-AF65-F5344CB8AC3E}">
        <p14:creationId xmlns:p14="http://schemas.microsoft.com/office/powerpoint/2010/main" val="22810012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43763" y="446252"/>
            <a:ext cx="10336603" cy="8819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4855A743-3584-406C-9156-D54B242EB7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69125" y="365126"/>
            <a:ext cx="9350830" cy="1035972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latin typeface="+mn-lt"/>
              </a:rPr>
              <a:t>Thinking Rationally: The “Laws of Thought“ Approach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CD4D198-7385-4406-B9E8-8B7BD5BDB9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44602" y="1504949"/>
            <a:ext cx="8675698" cy="4776597"/>
          </a:xfrm>
        </p:spPr>
        <p:txBody>
          <a:bodyPr>
            <a:noAutofit/>
          </a:bodyPr>
          <a:lstStyle/>
          <a:p>
            <a:pPr marL="920750" lvl="1" indent="-463550">
              <a:spcBef>
                <a:spcPts val="1200"/>
              </a:spcBef>
              <a:spcAft>
                <a:spcPts val="1200"/>
              </a:spcAft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20750" lvl="1" indent="-463550">
              <a:spcBef>
                <a:spcPts val="1200"/>
              </a:spcBef>
              <a:spcAft>
                <a:spcPts val="1200"/>
              </a:spcAft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Problems: </a:t>
            </a:r>
          </a:p>
          <a:p>
            <a:pPr marL="1447800" lvl="2" indent="-533400"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Not easy to state </a:t>
            </a:r>
            <a:r>
              <a:rPr 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informal and uncertain knowledge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form terms required by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logical notation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447800" lvl="2" indent="-533400"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Not all intelligent behavior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mediated </a:t>
            </a: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by logical deliberation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controlled by logic</a:t>
            </a:r>
          </a:p>
          <a:p>
            <a:pPr lvl="3">
              <a:spcBef>
                <a:spcPts val="1200"/>
              </a:spcBef>
              <a:spcAft>
                <a:spcPts val="600"/>
              </a:spcAft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What is our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goal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lvl="3">
              <a:spcBef>
                <a:spcPts val="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What is the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 of thinking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lvl="3">
              <a:spcBef>
                <a:spcPts val="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What thoughts should I have?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588" y="2636548"/>
            <a:ext cx="628351" cy="444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F19BB14-637F-A56C-C99C-C320AC99D48F}"/>
              </a:ext>
            </a:extLst>
          </p:cNvPr>
          <p:cNvSpPr txBox="1"/>
          <p:nvPr/>
        </p:nvSpPr>
        <p:spPr>
          <a:xfrm>
            <a:off x="10028254" y="2859037"/>
            <a:ext cx="125211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their wedding, maybe I will go; maybe not!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4B2102-99D8-E3E7-BB1A-B8B419924DED}"/>
              </a:ext>
            </a:extLst>
          </p:cNvPr>
          <p:cNvSpPr txBox="1"/>
          <p:nvPr/>
        </p:nvSpPr>
        <p:spPr>
          <a:xfrm>
            <a:off x="8616794" y="4506033"/>
            <a:ext cx="19031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 the store, what do I want to buy? </a:t>
            </a:r>
          </a:p>
          <a:p>
            <a:r>
              <a:rPr lang="en-US" dirty="0"/>
              <a:t>Milk? (Milk is on the self.) Shelf? (Milk on a shelf in the store) Store?</a:t>
            </a:r>
          </a:p>
        </p:txBody>
      </p:sp>
    </p:spTree>
    <p:extLst>
      <p:ext uri="{BB962C8B-B14F-4D97-AF65-F5344CB8AC3E}">
        <p14:creationId xmlns:p14="http://schemas.microsoft.com/office/powerpoint/2010/main" val="13581321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16154" y="204230"/>
            <a:ext cx="10336603" cy="8819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400" y="75427"/>
            <a:ext cx="8824112" cy="1325563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latin typeface="+mn-lt"/>
              </a:rPr>
              <a:t>Acting Rationally: The </a:t>
            </a:r>
            <a:r>
              <a:rPr lang="en-US" altLang="en-US" sz="3200" dirty="0">
                <a:solidFill>
                  <a:srgbClr val="0000FF"/>
                </a:solidFill>
                <a:latin typeface="+mn-lt"/>
              </a:rPr>
              <a:t>Rational Agent </a:t>
            </a:r>
            <a:r>
              <a:rPr lang="en-US" altLang="en-US" sz="3200" dirty="0">
                <a:latin typeface="+mn-lt"/>
              </a:rPr>
              <a:t>Approach</a:t>
            </a:r>
            <a:endParaRPr lang="en-US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8669" y="1556738"/>
            <a:ext cx="7952574" cy="3553993"/>
          </a:xfrm>
        </p:spPr>
        <p:txBody>
          <a:bodyPr>
            <a:normAutofit/>
          </a:bodyPr>
          <a:lstStyle/>
          <a:p>
            <a:pPr marL="463550" indent="-463550"/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Act to achieve goals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set of beliefs</a:t>
            </a:r>
          </a:p>
          <a:p>
            <a:pPr marL="463550" indent="-463550"/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Rational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behavior is </a:t>
            </a:r>
            <a:r>
              <a:rPr lang="en-US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doing the “</a:t>
            </a:r>
            <a:r>
              <a:rPr lang="en-US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right thing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920750" lvl="2" indent="-46355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expects to maximize goal achievement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the available information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7950" lvl="2" indent="-46355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(adopted by Russell &amp;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Norvig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63550" indent="-463550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Aristotle:</a:t>
            </a:r>
          </a:p>
          <a:p>
            <a:pPr marL="457200" lvl="1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act (action) and every inquiry (pursuit) is aiming at some good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583442"/>
              </p:ext>
            </p:extLst>
          </p:nvPr>
        </p:nvGraphicFramePr>
        <p:xfrm>
          <a:off x="1523999" y="5266479"/>
          <a:ext cx="9144000" cy="117594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564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92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7008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Systems that</a:t>
                      </a:r>
                      <a:r>
                        <a:rPr lang="en-US" sz="2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think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like humans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Systems that </a:t>
                      </a:r>
                      <a:r>
                        <a:rPr lang="en-US" sz="24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think rationally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8941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Systems that </a:t>
                      </a:r>
                      <a:r>
                        <a:rPr lang="en-US" sz="2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like humans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Systems that </a:t>
                      </a:r>
                      <a:r>
                        <a:rPr lang="en-US" sz="24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 rationally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0267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14399" y="104573"/>
            <a:ext cx="3736623" cy="88194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8C537F8C-04E2-48BA-B641-D0213E31FE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85751" y="182246"/>
            <a:ext cx="6903720" cy="941160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latin typeface="+mn-lt"/>
                <a:cs typeface="Times New Roman" panose="02020603050405020304" pitchFamily="18" charset="0"/>
              </a:rPr>
              <a:t>Rational Agents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18D3B7E-2108-4224-A02C-3495DC29AC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85751" y="1201079"/>
            <a:ext cx="8985165" cy="5474675"/>
          </a:xfrm>
        </p:spPr>
        <p:txBody>
          <a:bodyPr>
            <a:noAutofit/>
          </a:bodyPr>
          <a:lstStyle/>
          <a:p>
            <a:pPr marL="463550" indent="-4635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altLang="en-US" sz="24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agent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an entity that perceives and acts</a:t>
            </a:r>
          </a:p>
          <a:p>
            <a:pPr marL="463550" indent="-4635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 agent is </a:t>
            </a: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function from percept histories to actions:</a:t>
            </a:r>
          </a:p>
          <a:p>
            <a:pPr marL="463550" indent="-4635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f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altLang="en-US" sz="2600" dirty="0">
                <a:latin typeface="Kristen ITC" panose="03050502040202030202" pitchFamily="66" charset="0"/>
                <a:cs typeface="Times New Roman" panose="02020603050405020304" pitchFamily="18" charset="0"/>
              </a:rPr>
              <a:t>P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dirty="0">
                <a:latin typeface="Kristen ITC" panose="03050502040202030202" pitchFamily="66" charset="0"/>
                <a:cs typeface="Times New Roman" panose="02020603050405020304" pitchFamily="18" charset="0"/>
              </a:rPr>
              <a:t>A      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
	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any given class of 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environments and tasks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we seek the agent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(or class of agents) </a:t>
            </a:r>
            <a:r>
              <a:rPr lang="en-US" alt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with the best performance</a:t>
            </a:r>
          </a:p>
          <a:p>
            <a:pPr marL="463550" indent="-4635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course is about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designing rational agents</a:t>
            </a:r>
          </a:p>
          <a:p>
            <a:pPr marL="463550" indent="-4635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Caveat: </a:t>
            </a:r>
            <a:r>
              <a:rPr lang="en-US" alt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perfect rationality unachievable, due to computational limitations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3550" lvl="1" indent="-4635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 Approach: </a:t>
            </a:r>
            <a:r>
              <a:rPr lang="en-US" alt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design best </a:t>
            </a:r>
            <a:r>
              <a:rPr lang="en-US" altLang="en-US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  <a:r>
              <a:rPr lang="en-US" alt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for given machine resources</a:t>
            </a:r>
            <a:r>
              <a:rPr lang="en-US" altLang="en-US" dirty="0">
                <a:highlight>
                  <a:srgbClr val="FFFF00"/>
                </a:highlight>
              </a:rPr>
              <a:t>
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D961ACC-6CD7-4279-81B5-8E2AD525865E}"/>
              </a:ext>
            </a:extLst>
          </p:cNvPr>
          <p:cNvSpPr/>
          <p:nvPr/>
        </p:nvSpPr>
        <p:spPr>
          <a:xfrm>
            <a:off x="3178629" y="6029423"/>
            <a:ext cx="64965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</a:rPr>
              <a:t>Percept-a concept that depends on recognition by the senses, such as sight, of some external object or phenomenon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E609BA-091C-3785-C91F-6D68B645DEFC}"/>
              </a:ext>
            </a:extLst>
          </p:cNvPr>
          <p:cNvSpPr txBox="1"/>
          <p:nvPr/>
        </p:nvSpPr>
        <p:spPr>
          <a:xfrm>
            <a:off x="9254532" y="324480"/>
            <a:ext cx="24317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800" dirty="0">
                <a:latin typeface="Kristen ITC" panose="03050502040202030202" pitchFamily="66" charset="0"/>
                <a:cs typeface="Times New Roman" panose="02020603050405020304" pitchFamily="18" charset="0"/>
              </a:rPr>
              <a:t>P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= {</a:t>
            </a:r>
            <a:r>
              <a:rPr lang="en-US" dirty="0"/>
              <a:t>Different sized Milk cartons, Milk cartons on shelves,</a:t>
            </a:r>
          </a:p>
          <a:p>
            <a:r>
              <a:rPr lang="en-US" dirty="0"/>
              <a:t>Milk cartons on shelves in the stores,</a:t>
            </a:r>
          </a:p>
          <a:p>
            <a:r>
              <a:rPr lang="en-US" dirty="0"/>
              <a:t>Consumers take milk cartons of different sizes, …}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BBD94B-545A-C043-492B-044B429E80E7}"/>
              </a:ext>
            </a:extLst>
          </p:cNvPr>
          <p:cNvSpPr txBox="1"/>
          <p:nvPr/>
        </p:nvSpPr>
        <p:spPr>
          <a:xfrm>
            <a:off x="10480431" y="2512088"/>
            <a:ext cx="14670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800" dirty="0">
                <a:latin typeface="Kristen ITC" panose="03050502040202030202" pitchFamily="66" charset="0"/>
                <a:cs typeface="Times New Roman" panose="02020603050405020304" pitchFamily="18" charset="0"/>
              </a:rPr>
              <a:t>A</a:t>
            </a:r>
            <a:r>
              <a:rPr lang="en-US" dirty="0"/>
              <a:t> = {pick up 1 gallon of milk, buy the whole shelf of milk, …}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241222-6819-FE42-874D-4D7D696008CD}"/>
              </a:ext>
            </a:extLst>
          </p:cNvPr>
          <p:cNvSpPr txBox="1"/>
          <p:nvPr/>
        </p:nvSpPr>
        <p:spPr>
          <a:xfrm>
            <a:off x="10470382" y="4003595"/>
            <a:ext cx="14670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800" dirty="0">
                <a:latin typeface="Kristen ITC" panose="03050502040202030202" pitchFamily="66" charset="0"/>
                <a:cs typeface="Times New Roman" panose="02020603050405020304" pitchFamily="18" charset="0"/>
              </a:rPr>
              <a:t>The best performance = 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{Get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half a gallon or a gallon of milk.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5651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22023" y="636765"/>
            <a:ext cx="8768644" cy="61487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2D53767-65E0-46B3-B2F5-94D1DCB0EF5F}"/>
              </a:ext>
            </a:extLst>
          </p:cNvPr>
          <p:cNvSpPr/>
          <p:nvPr/>
        </p:nvSpPr>
        <p:spPr>
          <a:xfrm>
            <a:off x="1472787" y="605306"/>
            <a:ext cx="77215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Intelligence: Operational Definition of AI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0D4A62C-87A4-44A7-B9D3-ED1C04F62AC1}"/>
              </a:ext>
            </a:extLst>
          </p:cNvPr>
          <p:cNvSpPr/>
          <p:nvPr/>
        </p:nvSpPr>
        <p:spPr>
          <a:xfrm>
            <a:off x="1576960" y="1730828"/>
            <a:ext cx="9361117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Systems that 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 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 humans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Turing test.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Systems that 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think 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 humans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Cognitive Science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Systems that 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think 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rationally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Logic-based AI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Systems that 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 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rationally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Rational Agents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796604"/>
              </p:ext>
            </p:extLst>
          </p:nvPr>
        </p:nvGraphicFramePr>
        <p:xfrm>
          <a:off x="5925311" y="4684308"/>
          <a:ext cx="5577842" cy="167077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88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8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5386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Systems that </a:t>
                      </a:r>
                      <a:r>
                        <a:rPr lang="en-US" sz="2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think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like humans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Systems that </a:t>
                      </a:r>
                      <a:r>
                        <a:rPr lang="en-US" sz="2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think rationally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5386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Systems that </a:t>
                      </a:r>
                      <a:r>
                        <a:rPr lang="en-US" sz="2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like humans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Systems that </a:t>
                      </a:r>
                      <a:r>
                        <a:rPr lang="en-US" sz="24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 rationally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14946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92464" y="836751"/>
            <a:ext cx="6499578" cy="61487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B0F3D36-CFFE-4E09-BAA0-4DC1FC563303}"/>
              </a:ext>
            </a:extLst>
          </p:cNvPr>
          <p:cNvSpPr/>
          <p:nvPr/>
        </p:nvSpPr>
        <p:spPr>
          <a:xfrm>
            <a:off x="1754214" y="910996"/>
            <a:ext cx="52608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Helvetica" panose="020B0604020202020204" pitchFamily="34" charset="0"/>
              </a:rPr>
              <a:t>Rational Decisions</a:t>
            </a:r>
            <a:endParaRPr lang="en-US" sz="32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7A3771C-6738-4BD6-89DE-FF3AF6217782}"/>
              </a:ext>
            </a:extLst>
          </p:cNvPr>
          <p:cNvSpPr/>
          <p:nvPr/>
        </p:nvSpPr>
        <p:spPr>
          <a:xfrm>
            <a:off x="1754214" y="2006573"/>
            <a:ext cx="9414388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term </a:t>
            </a:r>
            <a:r>
              <a:rPr lang="en-US" sz="2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rational 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used in a particular way: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Rational: maximally 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achieving pre-defined goals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Rational only concerns 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decisions are made</a:t>
            </a:r>
          </a:p>
          <a:p>
            <a:pPr>
              <a:spcBef>
                <a:spcPts val="1200"/>
              </a:spcBef>
            </a:pP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(not the thought process behind them)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Goals are expressed in terms of 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utility of outcomes</a:t>
            </a:r>
          </a:p>
          <a:p>
            <a:pPr marL="914400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1212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rational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en-US" sz="2600" dirty="0">
                <a:solidFill>
                  <a:srgbClr val="1212D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maximizing your expected utility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67746" y="577980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</a:rPr>
              <a:t>(Economics) </a:t>
            </a:r>
            <a:r>
              <a:rPr lang="en-US" i="1" dirty="0">
                <a:solidFill>
                  <a:srgbClr val="404040"/>
                </a:solidFill>
                <a:latin typeface="Arial" panose="020B0604020202020204" pitchFamily="34" charset="0"/>
              </a:rPr>
              <a:t>economics</a:t>
            </a:r>
          </a:p>
          <a:p>
            <a:r>
              <a:rPr lang="en-US" b="1" dirty="0">
                <a:solidFill>
                  <a:srgbClr val="404040"/>
                </a:solidFill>
                <a:latin typeface="Arial" panose="020B0604020202020204" pitchFamily="34" charset="0"/>
              </a:rPr>
              <a:t>a. </a:t>
            </a: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</a:rPr>
              <a:t>the ability of a commodity to satisfy human wants</a:t>
            </a:r>
          </a:p>
          <a:p>
            <a:r>
              <a:rPr lang="en-US" b="1" dirty="0">
                <a:solidFill>
                  <a:srgbClr val="404040"/>
                </a:solidFill>
                <a:latin typeface="Arial" panose="020B0604020202020204" pitchFamily="34" charset="0"/>
              </a:rPr>
              <a:t>b. </a:t>
            </a: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</a:rPr>
              <a:t>the amount of such satisfaction. See </a:t>
            </a:r>
            <a:r>
              <a:rPr lang="en-US" b="1" dirty="0">
                <a:solidFill>
                  <a:srgbClr val="2484C6"/>
                </a:solidFill>
                <a:latin typeface="Arial" panose="020B0604020202020204" pitchFamily="34" charset="0"/>
                <a:hlinkClick r:id="rId2"/>
              </a:rPr>
              <a:t>disutility</a:t>
            </a:r>
            <a:endParaRPr lang="en-US" b="0" i="0" dirty="0">
              <a:solidFill>
                <a:srgbClr val="40404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C0095D-5C9A-3540-C4DD-F0D5C11D7B08}"/>
              </a:ext>
            </a:extLst>
          </p:cNvPr>
          <p:cNvSpPr txBox="1"/>
          <p:nvPr/>
        </p:nvSpPr>
        <p:spPr>
          <a:xfrm>
            <a:off x="9480479" y="1985269"/>
            <a:ext cx="16881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Get a one-gallon carton of milk.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55AA46-7850-1A69-8C49-20520C21B6AD}"/>
              </a:ext>
            </a:extLst>
          </p:cNvPr>
          <p:cNvSpPr txBox="1"/>
          <p:nvPr/>
        </p:nvSpPr>
        <p:spPr>
          <a:xfrm>
            <a:off x="9374971" y="2863384"/>
            <a:ext cx="18991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Either a one-gallon carton or two half-gallon cartons of milk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88251C-02DD-14E5-C3CB-5CD2C2CD133D}"/>
              </a:ext>
            </a:extLst>
          </p:cNvPr>
          <p:cNvSpPr txBox="1"/>
          <p:nvPr/>
        </p:nvSpPr>
        <p:spPr>
          <a:xfrm>
            <a:off x="692464" y="3463548"/>
            <a:ext cx="149476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gallon carton of milk (10pts.)</a:t>
            </a:r>
          </a:p>
          <a:p>
            <a:r>
              <a:rPr lang="en-US" dirty="0"/>
              <a:t>2 half-gallon cartons of milk (9 pts.)</a:t>
            </a:r>
          </a:p>
          <a:p>
            <a:r>
              <a:rPr lang="en-US" dirty="0"/>
              <a:t>4 quarters cartons of milk (5 pts.)</a:t>
            </a:r>
          </a:p>
          <a:p>
            <a:r>
              <a:rPr lang="en-US" dirty="0"/>
              <a:t>otherwise (0 pt.)</a:t>
            </a:r>
          </a:p>
        </p:txBody>
      </p:sp>
    </p:spTree>
    <p:extLst>
      <p:ext uri="{BB962C8B-B14F-4D97-AF65-F5344CB8AC3E}">
        <p14:creationId xmlns:p14="http://schemas.microsoft.com/office/powerpoint/2010/main" val="33175654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84488" y="455754"/>
            <a:ext cx="6499578" cy="61487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555D801-F052-4E1F-B25F-B548046D0808}"/>
              </a:ext>
            </a:extLst>
          </p:cNvPr>
          <p:cNvSpPr/>
          <p:nvPr/>
        </p:nvSpPr>
        <p:spPr>
          <a:xfrm>
            <a:off x="1867785" y="455754"/>
            <a:ext cx="39924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Degrees of Intelligence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E25F897-5F87-48B9-B899-0325B8B7ADBD}"/>
              </a:ext>
            </a:extLst>
          </p:cNvPr>
          <p:cNvSpPr/>
          <p:nvPr/>
        </p:nvSpPr>
        <p:spPr>
          <a:xfrm>
            <a:off x="1580923" y="1232238"/>
            <a:ext cx="903015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intelligent system as capable as humans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remains an elusive (hard to define or explain) goal.</a:t>
            </a:r>
          </a:p>
          <a:p>
            <a:pPr marL="461963" indent="-461963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Systems have been built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exhibit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various specialized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degrees of intelligence.</a:t>
            </a:r>
          </a:p>
          <a:p>
            <a:pPr marL="461963" indent="-461963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Formalisms and algorithmic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ideas are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useful for constructing “intelligent” systems.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foundation of our attempt to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 intelligence as a computational process.</a:t>
            </a:r>
          </a:p>
          <a:p>
            <a:pPr lvl="1"/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course will examine some of these formalisms and see how they can be used to achieve various degrees of intelligence.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0FEF81EB-4258-4055-9B87-D3A165CFDB0A}"/>
              </a:ext>
            </a:extLst>
          </p:cNvPr>
          <p:cNvSpPr/>
          <p:nvPr/>
        </p:nvSpPr>
        <p:spPr>
          <a:xfrm>
            <a:off x="518728" y="1190012"/>
            <a:ext cx="731520" cy="328589"/>
          </a:xfrm>
          <a:prstGeom prst="cloudCallout">
            <a:avLst>
              <a:gd name="adj1" fmla="val 16123"/>
              <a:gd name="adj2" fmla="val 8911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</a:t>
            </a:r>
          </a:p>
        </p:txBody>
      </p:sp>
      <p:pic>
        <p:nvPicPr>
          <p:cNvPr id="5" name="Picture 4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8222">
            <a:off x="561495" y="1131815"/>
            <a:ext cx="628351" cy="444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0308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D53767-65E0-46B3-B2F5-94D1DCB0EF5F}"/>
              </a:ext>
            </a:extLst>
          </p:cNvPr>
          <p:cNvSpPr/>
          <p:nvPr/>
        </p:nvSpPr>
        <p:spPr>
          <a:xfrm>
            <a:off x="1461212" y="433579"/>
            <a:ext cx="64442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AI’s Foundations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0D4A62C-87A4-44A7-B9D3-ED1C04F62AC1}"/>
              </a:ext>
            </a:extLst>
          </p:cNvPr>
          <p:cNvSpPr/>
          <p:nvPr/>
        </p:nvSpPr>
        <p:spPr>
          <a:xfrm>
            <a:off x="1471749" y="1193074"/>
            <a:ext cx="935058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Philosophy      	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logic, methods of reasoning,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mind as physical system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foundations of learning,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language, rationality,</a:t>
            </a:r>
          </a:p>
          <a:p>
            <a:pPr>
              <a:spcBef>
                <a:spcPts val="60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Mathematics 		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formal representation and proof,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algorithms, computation, (un)decidability,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(in)tractability, probability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Psychology 		adaptation,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perception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motor control,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experimental techniques</a:t>
            </a:r>
          </a:p>
          <a:p>
            <a:pPr>
              <a:spcBef>
                <a:spcPts val="60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Economics 		formal theory of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rational decisions</a:t>
            </a:r>
          </a:p>
          <a:p>
            <a:pPr>
              <a:spcBef>
                <a:spcPts val="60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Linguistics 		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knowledge representation, grammar</a:t>
            </a:r>
          </a:p>
          <a:p>
            <a:pPr>
              <a:spcBef>
                <a:spcPts val="60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Neuroscience 		plastic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 substrate for mental activity</a:t>
            </a:r>
          </a:p>
          <a:p>
            <a:pPr>
              <a:spcBef>
                <a:spcPts val="60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 theory 	homeostatic systems, stability,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 optimal agent designs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8050">
            <a:off x="744049" y="1178500"/>
            <a:ext cx="628351" cy="444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653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EAA1ADF-E70B-4F58-B5BB-60F741EF78DE}"/>
              </a:ext>
            </a:extLst>
          </p:cNvPr>
          <p:cNvSpPr/>
          <p:nvPr/>
        </p:nvSpPr>
        <p:spPr>
          <a:xfrm>
            <a:off x="3048000" y="2967335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Materials</a:t>
            </a: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72ADDAAC-3178-48BC-89BB-2D6ADF324395}"/>
              </a:ext>
            </a:extLst>
          </p:cNvPr>
          <p:cNvSpPr/>
          <p:nvPr/>
        </p:nvSpPr>
        <p:spPr>
          <a:xfrm>
            <a:off x="2682240" y="2559243"/>
            <a:ext cx="731520" cy="328589"/>
          </a:xfrm>
          <a:prstGeom prst="cloudCallout">
            <a:avLst>
              <a:gd name="adj1" fmla="val 16123"/>
              <a:gd name="adj2" fmla="val 8911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</a:t>
            </a:r>
          </a:p>
        </p:txBody>
      </p:sp>
    </p:spTree>
    <p:extLst>
      <p:ext uri="{BB962C8B-B14F-4D97-AF65-F5344CB8AC3E}">
        <p14:creationId xmlns:p14="http://schemas.microsoft.com/office/powerpoint/2010/main" val="41400817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17B3842-848C-4117-9244-D306C4D42C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3183" y="22141"/>
            <a:ext cx="6886522" cy="937655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latin typeface="+mn-lt"/>
              </a:rPr>
              <a:t>AI Prehistory- </a:t>
            </a:r>
            <a:r>
              <a:rPr lang="en-US" sz="3200" dirty="0">
                <a:solidFill>
                  <a:srgbClr val="FF0000"/>
                </a:solidFill>
                <a:latin typeface="+mn-lt"/>
              </a:rPr>
              <a:t>Foundations of AI</a:t>
            </a:r>
            <a:endParaRPr lang="en-US" altLang="en-US" sz="3200" dirty="0">
              <a:latin typeface="+mn-lt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E949352-CB17-446A-8C9B-292C3633AC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13183" y="1157536"/>
            <a:ext cx="9159239" cy="5471934"/>
          </a:xfrm>
        </p:spPr>
        <p:txBody>
          <a:bodyPr>
            <a:noAutofit/>
          </a:bodyPr>
          <a:lstStyle/>
          <a:p>
            <a:pPr marL="463550" indent="-463550"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Philosophy	</a:t>
            </a:r>
          </a:p>
          <a:p>
            <a:pPr marL="914400" lvl="1" indent="-45720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450 BC, Socrates asked for algorithm to distinguish pious from non-pious individuals</a:t>
            </a:r>
          </a:p>
          <a:p>
            <a:pPr marL="914400" lvl="1" indent="-45720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Aristotle 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developed laws for reasoning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914400" lvl="1" indent="-457200">
              <a:lnSpc>
                <a:spcPct val="8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Logic, methods of reasoning, mind as physical system foundations of learning, language, rationality</a:t>
            </a:r>
          </a:p>
          <a:p>
            <a:pPr marL="463550" indent="-463550"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Mathematics</a:t>
            </a:r>
          </a:p>
          <a:p>
            <a:pPr marL="914400" lvl="1" indent="-457200">
              <a:lnSpc>
                <a:spcPct val="8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1847, George Boole 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introduced formal language for making logical inference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914400" lvl="1" indent="-457200">
              <a:lnSpc>
                <a:spcPct val="8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Formal representation and proof algorithms, computation, (un)decidability, (in)tractability, probability</a:t>
            </a:r>
          </a:p>
          <a:p>
            <a:pPr marL="463550" indent="-463550"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Economics	</a:t>
            </a:r>
          </a:p>
          <a:p>
            <a:pPr marL="914400" lvl="1" indent="-457200">
              <a:lnSpc>
                <a:spcPct val="8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1776, Adam Smith views 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economies as consisting of agents maximizing their own well being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(payoff)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914400" lvl="1" indent="-457200">
              <a:lnSpc>
                <a:spcPct val="80000"/>
              </a:lnSpc>
            </a:pP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utility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“preferred outcomes”, decision theory </a:t>
            </a:r>
          </a:p>
          <a:p>
            <a:pPr marL="463550" indent="-463550"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Neuroscience	…</a:t>
            </a:r>
          </a:p>
        </p:txBody>
      </p:sp>
      <p:pic>
        <p:nvPicPr>
          <p:cNvPr id="2052" name="Picture 4" descr="Image result for Socrates">
            <a:extLst>
              <a:ext uri="{FF2B5EF4-FFF2-40B4-BE49-F238E27FC236}">
                <a16:creationId xmlns:a16="http://schemas.microsoft.com/office/drawing/2014/main" id="{13F3B4D6-6293-4696-8B13-2A53212415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353" y="453799"/>
            <a:ext cx="1206612" cy="1069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age result for boole">
            <a:extLst>
              <a:ext uri="{FF2B5EF4-FFF2-40B4-BE49-F238E27FC236}">
                <a16:creationId xmlns:a16="http://schemas.microsoft.com/office/drawing/2014/main" id="{106C601B-B7C8-4BD1-B2CB-0CD88035AC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543" y="3641816"/>
            <a:ext cx="1022169" cy="1369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economist smith">
            <a:extLst>
              <a:ext uri="{FF2B5EF4-FFF2-40B4-BE49-F238E27FC236}">
                <a16:creationId xmlns:a16="http://schemas.microsoft.com/office/drawing/2014/main" id="{2788EE13-C1EB-43AB-BA55-552D59C70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6965" y="5468793"/>
            <a:ext cx="937655" cy="937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hought Bubble: Cloud 1">
            <a:extLst>
              <a:ext uri="{FF2B5EF4-FFF2-40B4-BE49-F238E27FC236}">
                <a16:creationId xmlns:a16="http://schemas.microsoft.com/office/drawing/2014/main" id="{2D643145-8014-4F34-A98C-41D6433A9CA0}"/>
              </a:ext>
            </a:extLst>
          </p:cNvPr>
          <p:cNvSpPr/>
          <p:nvPr/>
        </p:nvSpPr>
        <p:spPr>
          <a:xfrm>
            <a:off x="381663" y="659958"/>
            <a:ext cx="731520" cy="328589"/>
          </a:xfrm>
          <a:prstGeom prst="cloudCallout">
            <a:avLst>
              <a:gd name="adj1" fmla="val 16123"/>
              <a:gd name="adj2" fmla="val 8911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</a:t>
            </a:r>
          </a:p>
        </p:txBody>
      </p:sp>
    </p:spTree>
    <p:extLst>
      <p:ext uri="{BB962C8B-B14F-4D97-AF65-F5344CB8AC3E}">
        <p14:creationId xmlns:p14="http://schemas.microsoft.com/office/powerpoint/2010/main" val="436176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19809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17B3842-848C-4117-9244-D306C4D42C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95251" y="107733"/>
            <a:ext cx="6668589" cy="917985"/>
          </a:xfrm>
        </p:spPr>
        <p:txBody>
          <a:bodyPr>
            <a:normAutofit/>
          </a:bodyPr>
          <a:lstStyle/>
          <a:p>
            <a:r>
              <a:rPr lang="en-US" altLang="en-US" sz="3600" dirty="0">
                <a:latin typeface="+mn-lt"/>
              </a:rPr>
              <a:t>AI </a:t>
            </a:r>
            <a:r>
              <a:rPr lang="en-US" altLang="en-US" sz="3200" dirty="0">
                <a:latin typeface="+mn-lt"/>
              </a:rPr>
              <a:t>Prehistory-</a:t>
            </a:r>
            <a:r>
              <a:rPr lang="en-US" altLang="en-US" sz="3600" dirty="0">
                <a:latin typeface="+mn-lt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+mn-lt"/>
              </a:rPr>
              <a:t>Foundations of AI</a:t>
            </a:r>
            <a:endParaRPr lang="en-US" altLang="en-US" sz="3600" dirty="0">
              <a:latin typeface="+mn-lt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E949352-CB17-446A-8C9B-292C3633AC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95251" y="1040073"/>
            <a:ext cx="9725297" cy="523954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463550" indent="-463550"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Neuroscience	</a:t>
            </a:r>
          </a:p>
          <a:p>
            <a:pPr marL="914400" lvl="1" indent="-457200">
              <a:lnSpc>
                <a:spcPct val="8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1861, 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 how brains process information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914400" lvl="1" indent="-457200">
              <a:lnSpc>
                <a:spcPct val="8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substrate for mental activity</a:t>
            </a:r>
          </a:p>
          <a:p>
            <a:pPr marL="463550" indent="-463550"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Psychology 	</a:t>
            </a:r>
          </a:p>
          <a:p>
            <a:pPr marL="914400" lvl="1" indent="-457200">
              <a:lnSpc>
                <a:spcPct val="8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1879, Cognitive psychology initiated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phenomena of perception and   motor control, experimental techniques.</a:t>
            </a:r>
          </a:p>
          <a:p>
            <a:pPr marL="914400" lvl="1" indent="-457200">
              <a:lnSpc>
                <a:spcPct val="8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Cognitive psychology views 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brain as an information-processing device.</a:t>
            </a:r>
          </a:p>
          <a:p>
            <a:pPr marL="463550" indent="-463550"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engineering </a:t>
            </a:r>
          </a:p>
          <a:p>
            <a:pPr marL="914400" lvl="1" indent="-457200">
              <a:lnSpc>
                <a:spcPct val="8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1940, Alan Turing’s team built the first operational computer, the electromechanical Health Robinson for deciphering German message. </a:t>
            </a:r>
          </a:p>
          <a:p>
            <a:pPr marL="914400" lvl="1" indent="-457200">
              <a:lnSpc>
                <a:spcPct val="8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Building fast computers</a:t>
            </a:r>
          </a:p>
          <a:p>
            <a:pPr marL="457200" indent="-457200">
              <a:lnSpc>
                <a:spcPct val="800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 theory …</a:t>
            </a:r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EB9F2419-095B-4CD5-87FE-D6B8F8B64D45}"/>
              </a:ext>
            </a:extLst>
          </p:cNvPr>
          <p:cNvSpPr/>
          <p:nvPr/>
        </p:nvSpPr>
        <p:spPr>
          <a:xfrm>
            <a:off x="241663" y="1025718"/>
            <a:ext cx="731520" cy="328589"/>
          </a:xfrm>
          <a:prstGeom prst="cloudCallout">
            <a:avLst>
              <a:gd name="adj1" fmla="val 16123"/>
              <a:gd name="adj2" fmla="val 8911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</a:t>
            </a:r>
          </a:p>
        </p:txBody>
      </p:sp>
    </p:spTree>
    <p:extLst>
      <p:ext uri="{BB962C8B-B14F-4D97-AF65-F5344CB8AC3E}">
        <p14:creationId xmlns:p14="http://schemas.microsoft.com/office/powerpoint/2010/main" val="34213741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17B3842-848C-4117-9244-D306C4D42C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872" y="251548"/>
            <a:ext cx="6625046" cy="917985"/>
          </a:xfrm>
        </p:spPr>
        <p:txBody>
          <a:bodyPr>
            <a:normAutofit/>
          </a:bodyPr>
          <a:lstStyle/>
          <a:p>
            <a:r>
              <a:rPr lang="en-US" altLang="en-US" sz="3600" dirty="0">
                <a:latin typeface="+mn-lt"/>
              </a:rPr>
              <a:t>AI Prehistory- </a:t>
            </a:r>
            <a:r>
              <a:rPr lang="en-US" sz="3200" dirty="0">
                <a:solidFill>
                  <a:srgbClr val="FF0000"/>
                </a:solidFill>
                <a:latin typeface="+mn-lt"/>
              </a:rPr>
              <a:t>Foundations</a:t>
            </a:r>
            <a:r>
              <a:rPr lang="en-US" sz="3600" dirty="0">
                <a:solidFill>
                  <a:srgbClr val="FF0000"/>
                </a:solidFill>
                <a:latin typeface="+mn-lt"/>
              </a:rPr>
              <a:t> of AI</a:t>
            </a:r>
            <a:endParaRPr lang="en-US" altLang="en-US" sz="3600" dirty="0">
              <a:latin typeface="+mn-lt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E949352-CB17-446A-8C9B-292C3633AC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7606" y="1190012"/>
            <a:ext cx="8799697" cy="487188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463550" indent="-463550">
              <a:lnSpc>
                <a:spcPct val="80000"/>
              </a:lnSpc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 theory</a:t>
            </a:r>
          </a:p>
          <a:p>
            <a:pPr marL="914400" lvl="1" indent="-457200">
              <a:lnSpc>
                <a:spcPct val="80000"/>
              </a:lnSpc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250 B.C., </a:t>
            </a:r>
            <a:r>
              <a:rPr lang="en-US" alt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Ktesibios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Alexandria built the first self-controlling machine: a water clock with a regulator that maintained a constant flow-rate. This invention changed the definition of what an artifact could do. 	</a:t>
            </a:r>
          </a:p>
          <a:p>
            <a:pPr marL="914400" lvl="1" indent="-457200">
              <a:lnSpc>
                <a:spcPct val="80000"/>
              </a:lnSpc>
            </a:pP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 systems that maximize an objective function over time </a:t>
            </a:r>
          </a:p>
          <a:p>
            <a:pPr lvl="1">
              <a:lnSpc>
                <a:spcPct val="80000"/>
              </a:lnSpc>
            </a:pPr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3550" indent="-463550">
              <a:lnSpc>
                <a:spcPct val="80000"/>
              </a:lnSpc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Linguistics</a:t>
            </a:r>
          </a:p>
          <a:p>
            <a:pPr marL="914400" lvl="1" indent="-457200">
              <a:lnSpc>
                <a:spcPct val="80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1957, Skinner studied behaviorist approach to language learning</a:t>
            </a: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914400" lvl="1" indent="-457200">
              <a:lnSpc>
                <a:spcPct val="80000"/>
              </a:lnSpc>
            </a:pPr>
            <a:r>
              <a:rPr lang="en-US" alt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knowledge representation, grammar</a:t>
            </a:r>
          </a:p>
        </p:txBody>
      </p:sp>
      <p:pic>
        <p:nvPicPr>
          <p:cNvPr id="1026" name="Picture 2" descr="Image result for Ktesibios of Alexandria">
            <a:extLst>
              <a:ext uri="{FF2B5EF4-FFF2-40B4-BE49-F238E27FC236}">
                <a16:creationId xmlns:a16="http://schemas.microsoft.com/office/drawing/2014/main" id="{9F118FF0-B8E4-458E-8F9F-10BC3F8F8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7303" y="1190012"/>
            <a:ext cx="1156291" cy="1625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.F. Skinner at Harvard circa 1950.jpg">
            <a:extLst>
              <a:ext uri="{FF2B5EF4-FFF2-40B4-BE49-F238E27FC236}">
                <a16:creationId xmlns:a16="http://schemas.microsoft.com/office/drawing/2014/main" id="{A2049B06-BDC3-4C07-957F-F58BB8EFBA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9588" y="4573734"/>
            <a:ext cx="1235966" cy="1353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813980F2-5F26-449D-B926-0F80C2D3DFF0}"/>
              </a:ext>
            </a:extLst>
          </p:cNvPr>
          <p:cNvSpPr/>
          <p:nvPr/>
        </p:nvSpPr>
        <p:spPr>
          <a:xfrm>
            <a:off x="241663" y="1025718"/>
            <a:ext cx="731520" cy="328589"/>
          </a:xfrm>
          <a:prstGeom prst="cloudCallout">
            <a:avLst>
              <a:gd name="adj1" fmla="val 16123"/>
              <a:gd name="adj2" fmla="val 8911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</a:t>
            </a:r>
          </a:p>
        </p:txBody>
      </p:sp>
    </p:spTree>
    <p:extLst>
      <p:ext uri="{BB962C8B-B14F-4D97-AF65-F5344CB8AC3E}">
        <p14:creationId xmlns:p14="http://schemas.microsoft.com/office/powerpoint/2010/main" val="22673042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F786D05-1699-4BC5-AE15-B10AEE3FCBE4}"/>
              </a:ext>
            </a:extLst>
          </p:cNvPr>
          <p:cNvSpPr txBox="1"/>
          <p:nvPr/>
        </p:nvSpPr>
        <p:spPr>
          <a:xfrm>
            <a:off x="4040777" y="2757948"/>
            <a:ext cx="3107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pic>
        <p:nvPicPr>
          <p:cNvPr id="3" name="Picture 2" descr="Emoticon smiley with thumb up Stock Vector - 16515884">
            <a:extLst>
              <a:ext uri="{FF2B5EF4-FFF2-40B4-BE49-F238E27FC236}">
                <a16:creationId xmlns:a16="http://schemas.microsoft.com/office/drawing/2014/main" id="{8A7D955C-E483-49B5-BE65-C59FCDB82DA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648" y="2338182"/>
            <a:ext cx="706483" cy="5232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36543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F786D05-1699-4BC5-AE15-B10AEE3FCBE4}"/>
              </a:ext>
            </a:extLst>
          </p:cNvPr>
          <p:cNvSpPr txBox="1"/>
          <p:nvPr/>
        </p:nvSpPr>
        <p:spPr>
          <a:xfrm>
            <a:off x="3722255" y="2757948"/>
            <a:ext cx="34263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 of Chapter  01_02</a:t>
            </a:r>
          </a:p>
        </p:txBody>
      </p:sp>
      <p:pic>
        <p:nvPicPr>
          <p:cNvPr id="3" name="Picture 2" descr="Emoticon smiley with thumb up Stock Vector - 16515884">
            <a:extLst>
              <a:ext uri="{FF2B5EF4-FFF2-40B4-BE49-F238E27FC236}">
                <a16:creationId xmlns:a16="http://schemas.microsoft.com/office/drawing/2014/main" id="{8A7D955C-E483-49B5-BE65-C59FCDB82DA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648" y="2338182"/>
            <a:ext cx="706483" cy="5232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9831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88962" y="4165988"/>
            <a:ext cx="9618672" cy="93181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88962" y="3056709"/>
            <a:ext cx="9618672" cy="93181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83A4B4E-6856-4A29-B8CF-C41153C73131}"/>
              </a:ext>
            </a:extLst>
          </p:cNvPr>
          <p:cNvSpPr/>
          <p:nvPr/>
        </p:nvSpPr>
        <p:spPr>
          <a:xfrm>
            <a:off x="1219596" y="755777"/>
            <a:ext cx="57441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What is Artificial Intelligence?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325CD9F-729B-408E-905E-BDA54D71FCC4}"/>
              </a:ext>
            </a:extLst>
          </p:cNvPr>
          <p:cNvSpPr/>
          <p:nvPr/>
        </p:nvSpPr>
        <p:spPr>
          <a:xfrm>
            <a:off x="1388962" y="2413338"/>
            <a:ext cx="9618562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scientific and engineering discipline devoted to:</a:t>
            </a:r>
          </a:p>
          <a:p>
            <a:pPr marL="9144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principles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make intelligent behavior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in natural or artificial systems;</a:t>
            </a:r>
          </a:p>
          <a:p>
            <a:pPr marL="914400" indent="-4572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developing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design and implementation of useful, intelligent artifacts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[Poole,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Mackworth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Goebel]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260DFC-9D30-4F44-874A-074BBCDD8EEB}"/>
              </a:ext>
            </a:extLst>
          </p:cNvPr>
          <p:cNvSpPr/>
          <p:nvPr/>
        </p:nvSpPr>
        <p:spPr>
          <a:xfrm>
            <a:off x="2317386" y="5634852"/>
            <a:ext cx="53976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intelligent artifacts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(software, algorithms, and systems)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70A2FD-4C55-7180-157A-6D605B865370}"/>
              </a:ext>
            </a:extLst>
          </p:cNvPr>
          <p:cNvSpPr txBox="1"/>
          <p:nvPr/>
        </p:nvSpPr>
        <p:spPr>
          <a:xfrm>
            <a:off x="9194242" y="1190598"/>
            <a:ext cx="21905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Develop a machine engine to make a robot capable behave humanly or rationally! We need these principles.</a:t>
            </a:r>
          </a:p>
        </p:txBody>
      </p:sp>
    </p:spTree>
    <p:extLst>
      <p:ext uri="{BB962C8B-B14F-4D97-AF65-F5344CB8AC3E}">
        <p14:creationId xmlns:p14="http://schemas.microsoft.com/office/powerpoint/2010/main" val="1564843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EFFB1D6-B720-42AA-A9B0-BB8491A3310F}"/>
              </a:ext>
            </a:extLst>
          </p:cNvPr>
          <p:cNvSpPr txBox="1"/>
          <p:nvPr/>
        </p:nvSpPr>
        <p:spPr>
          <a:xfrm>
            <a:off x="1774896" y="1818416"/>
            <a:ext cx="9099029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Artificial Intelligence (AI) is a multidisciplinary field of science and engineering focused on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creating systems or machines that simulate, mimic, or replicate intelligent behavior.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involves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and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principles and methods 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make systems capable of performing tasks that typically require human intelligence.</a:t>
            </a:r>
          </a:p>
        </p:txBody>
      </p:sp>
    </p:spTree>
    <p:extLst>
      <p:ext uri="{BB962C8B-B14F-4D97-AF65-F5344CB8AC3E}">
        <p14:creationId xmlns:p14="http://schemas.microsoft.com/office/powerpoint/2010/main" val="1568352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D2C7092-47A1-C04F-221B-3303E573A6BF}"/>
              </a:ext>
            </a:extLst>
          </p:cNvPr>
          <p:cNvSpPr txBox="1"/>
          <p:nvPr/>
        </p:nvSpPr>
        <p:spPr>
          <a:xfrm>
            <a:off x="1671782" y="975050"/>
            <a:ext cx="9014691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Two Core Goals of AI: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Understanding Intelligence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Exploring principles that make intelligent behavior possible in natural (e.g., human and animal minds) or artificial systems.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involves studying cognitive processes such as reasoning, learning, problem-solving, perception, and language understanding.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Building Intelligent Systems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Designing and implementing artifacts (such as software, algorithms, or robots) that exhibit intelligent behavior.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systems aim to perform tasks such as recognizing patterns, making decisions, or learning from data.</a:t>
            </a:r>
          </a:p>
        </p:txBody>
      </p:sp>
    </p:spTree>
    <p:extLst>
      <p:ext uri="{BB962C8B-B14F-4D97-AF65-F5344CB8AC3E}">
        <p14:creationId xmlns:p14="http://schemas.microsoft.com/office/powerpoint/2010/main" val="410437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66CE48-47CE-5C1C-C180-ACD8D48C1EE4}"/>
              </a:ext>
            </a:extLst>
          </p:cNvPr>
          <p:cNvSpPr txBox="1"/>
          <p:nvPr/>
        </p:nvSpPr>
        <p:spPr>
          <a:xfrm>
            <a:off x="1773382" y="1879983"/>
            <a:ext cx="8977745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Definition (Based on the Textbook View):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AI can be described as creating systems that act </a:t>
            </a:r>
            <a:r>
              <a:rPr lang="en-US" sz="24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rationally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meaning they: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decisions (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reasoning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based on what they know (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knowledge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 actions (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action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that lead to desired outcomes, even under uncertainty.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combines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knowledge acquisition, reasoning, and action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solve complex problems in the real world effectively.</a:t>
            </a:r>
          </a:p>
        </p:txBody>
      </p:sp>
    </p:spTree>
    <p:extLst>
      <p:ext uri="{BB962C8B-B14F-4D97-AF65-F5344CB8AC3E}">
        <p14:creationId xmlns:p14="http://schemas.microsoft.com/office/powerpoint/2010/main" val="3776193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117D373-2873-A4B8-E97A-E5E7CF0467BA}"/>
              </a:ext>
            </a:extLst>
          </p:cNvPr>
          <p:cNvSpPr txBox="1"/>
          <p:nvPr/>
        </p:nvSpPr>
        <p:spPr>
          <a:xfrm>
            <a:off x="1597889" y="1040302"/>
            <a:ext cx="9264073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AI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Science of Making Machines (Cognitive Science)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Cognitive science is an interdisciplinary field that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studies how intelligent natural or artificial systems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acquire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utilize knowledge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integrates insights from psychology, computer science, neuroscience, philosophy, linguistics, and more. 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Making machines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means creating systems capable of cognitive functions, such as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reasoning, learning, and decision-making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031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6144</TotalTime>
  <Words>2700</Words>
  <Application>Microsoft Office PowerPoint</Application>
  <PresentationFormat>Widescreen</PresentationFormat>
  <Paragraphs>352</Paragraphs>
  <Slides>43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3" baseType="lpstr">
      <vt:lpstr>Arial</vt:lpstr>
      <vt:lpstr>Calibri</vt:lpstr>
      <vt:lpstr>Calibri Light</vt:lpstr>
      <vt:lpstr>CenturyGothic</vt:lpstr>
      <vt:lpstr>CenturyGothic-Bold</vt:lpstr>
      <vt:lpstr>CenturyGothic-Italic</vt:lpstr>
      <vt:lpstr>Helvetica</vt:lpstr>
      <vt:lpstr>Kristen ITC</vt:lpstr>
      <vt:lpstr>Times New Roman</vt:lpstr>
      <vt:lpstr>Office Theme</vt:lpstr>
      <vt:lpstr>Artificial Intelligence     Chapter 01_02  Introduction to AI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What is AI? - (Views of AI fall into four categories:) </vt:lpstr>
      <vt:lpstr>What is the Definition of AI?</vt:lpstr>
      <vt:lpstr>Acting Humanly: The Turing Test Approach</vt:lpstr>
      <vt:lpstr>Acting Humanly: The Turing Test Approach</vt:lpstr>
      <vt:lpstr>Acting Humanly: The Turing Test Approach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can I do for an intelligent artifact?</vt:lpstr>
      <vt:lpstr>Thinking Humanly: Cognitive Modeling Approach</vt:lpstr>
      <vt:lpstr>Thinking Humanly: Cognitive Modeling Approach</vt:lpstr>
      <vt:lpstr>PowerPoint Presentation</vt:lpstr>
      <vt:lpstr>Thinking Rationally: The “Laws of Thought” Approach</vt:lpstr>
      <vt:lpstr>Thinking Rationally: The “Laws of Thought“ Approach</vt:lpstr>
      <vt:lpstr>Thinking Rationally: The “Laws of Thought“ Approach</vt:lpstr>
      <vt:lpstr>Acting Rationally: The Rational Agent Approach</vt:lpstr>
      <vt:lpstr>Rational Agents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AI Prehistory- Foundations of AI</vt:lpstr>
      <vt:lpstr>AI Prehistory- Foundations of AI</vt:lpstr>
      <vt:lpstr>AI Prehistory- Foundations of AI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212</cp:revision>
  <dcterms:created xsi:type="dcterms:W3CDTF">2016-10-13T00:10:31Z</dcterms:created>
  <dcterms:modified xsi:type="dcterms:W3CDTF">2025-01-23T18:25:55Z</dcterms:modified>
</cp:coreProperties>
</file>