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87" r:id="rId3"/>
    <p:sldId id="285" r:id="rId4"/>
    <p:sldId id="260" r:id="rId5"/>
    <p:sldId id="437" r:id="rId6"/>
    <p:sldId id="438" r:id="rId7"/>
    <p:sldId id="436" r:id="rId8"/>
    <p:sldId id="476" r:id="rId9"/>
    <p:sldId id="477" r:id="rId10"/>
    <p:sldId id="481" r:id="rId11"/>
    <p:sldId id="478" r:id="rId12"/>
    <p:sldId id="461" r:id="rId13"/>
    <p:sldId id="479" r:id="rId14"/>
    <p:sldId id="482" r:id="rId15"/>
    <p:sldId id="485" r:id="rId16"/>
    <p:sldId id="483" r:id="rId17"/>
    <p:sldId id="484" r:id="rId18"/>
    <p:sldId id="439" r:id="rId19"/>
    <p:sldId id="466" r:id="rId20"/>
    <p:sldId id="462" r:id="rId21"/>
    <p:sldId id="465" r:id="rId22"/>
    <p:sldId id="468" r:id="rId23"/>
    <p:sldId id="467" r:id="rId24"/>
    <p:sldId id="470" r:id="rId25"/>
    <p:sldId id="474" r:id="rId26"/>
    <p:sldId id="469" r:id="rId27"/>
    <p:sldId id="463" r:id="rId28"/>
    <p:sldId id="471" r:id="rId29"/>
    <p:sldId id="464" r:id="rId30"/>
    <p:sldId id="473" r:id="rId31"/>
    <p:sldId id="448" r:id="rId32"/>
    <p:sldId id="472" r:id="rId33"/>
    <p:sldId id="487" r:id="rId34"/>
    <p:sldId id="449" r:id="rId35"/>
    <p:sldId id="486" r:id="rId36"/>
    <p:sldId id="289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Ng" initials="PN" lastIdx="1" clrIdx="0">
    <p:extLst>
      <p:ext uri="{19B8F6BF-5375-455C-9EA6-DF929625EA0E}">
        <p15:presenceInfo xmlns:p15="http://schemas.microsoft.com/office/powerpoint/2012/main" userId="S-1-5-21-1696161068-3869126379-3565456742-672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4" d="100"/>
        <a:sy n="154" d="100"/>
      </p:scale>
      <p:origin x="0" y="-19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696E5-398D-4447-8F69-2A4D20DA49D2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C45B8-11FC-4227-BC23-F0035838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87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5864"/>
            <a:ext cx="9144000" cy="3981128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Artificial Intelligence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01_01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AI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(Intelligence)</a:t>
            </a:r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1755C-BB65-D1AB-B2AE-00E8FC7374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E06F2A7-CAF4-386F-858D-0CCD0D0BD85B}"/>
              </a:ext>
            </a:extLst>
          </p:cNvPr>
          <p:cNvSpPr txBox="1"/>
          <p:nvPr/>
        </p:nvSpPr>
        <p:spPr>
          <a:xfrm>
            <a:off x="1477818" y="615154"/>
            <a:ext cx="919018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definition defines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Artificial Intelligence (AI)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both a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an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engineering discipline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two main goals: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Understanding Principles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>
              <a:buFont typeface="+mj-lt"/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Methods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involves designing and implementing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intelligent artifacts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(software, algorithms, and systems) that exhibit intelligent behavior.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artifacts aim to: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 complex problems autonomously.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 tasks that typically require human intelligence, such as reasoning, learning, perception, and decision-making.</a:t>
            </a:r>
          </a:p>
        </p:txBody>
      </p:sp>
    </p:spTree>
    <p:extLst>
      <p:ext uri="{BB962C8B-B14F-4D97-AF65-F5344CB8AC3E}">
        <p14:creationId xmlns:p14="http://schemas.microsoft.com/office/powerpoint/2010/main" val="4292787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305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D7B328E-FD62-4985-B5C4-3785C2FA4D9B}"/>
              </a:ext>
            </a:extLst>
          </p:cNvPr>
          <p:cNvSpPr/>
          <p:nvPr/>
        </p:nvSpPr>
        <p:spPr>
          <a:xfrm>
            <a:off x="1510843" y="580501"/>
            <a:ext cx="77894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Building AI systems is hard!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86663" y="1754374"/>
            <a:ext cx="9618672" cy="93181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4BDD119-ECEA-44CB-922D-1A3283A2C76A}"/>
              </a:ext>
            </a:extLst>
          </p:cNvPr>
          <p:cNvSpPr/>
          <p:nvPr/>
        </p:nvSpPr>
        <p:spPr>
          <a:xfrm>
            <a:off x="1587660" y="1754374"/>
            <a:ext cx="901667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went to the grocery store, I saw the milk on the shelf and</a:t>
            </a: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bought it.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did I buy in the grocery store?</a:t>
            </a:r>
          </a:p>
          <a:p>
            <a:pPr marL="914400" indent="-457200">
              <a:buFont typeface="Courier New" panose="02070309020205020404" pitchFamily="49" charset="0"/>
              <a:buChar char="o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milk?</a:t>
            </a:r>
          </a:p>
          <a:p>
            <a:pPr marL="914400" indent="-457200">
              <a:buFont typeface="Courier New" panose="02070309020205020404" pitchFamily="49" charset="0"/>
              <a:buChar char="o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shelf?</a:t>
            </a:r>
          </a:p>
          <a:p>
            <a:pPr marL="914400" indent="-457200">
              <a:buFont typeface="Courier New" panose="02070309020205020404" pitchFamily="49" charset="0"/>
              <a:buChar char="o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store?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awful lot of knowledge of the world is needed to answer simple questions like this one.</a:t>
            </a:r>
          </a:p>
        </p:txBody>
      </p:sp>
    </p:spTree>
    <p:extLst>
      <p:ext uri="{BB962C8B-B14F-4D97-AF65-F5344CB8AC3E}">
        <p14:creationId xmlns:p14="http://schemas.microsoft.com/office/powerpoint/2010/main" val="2351573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FC51860-1EC7-DD0A-D4E5-200080B3CB2D}"/>
              </a:ext>
            </a:extLst>
          </p:cNvPr>
          <p:cNvSpPr txBox="1"/>
          <p:nvPr/>
        </p:nvSpPr>
        <p:spPr>
          <a:xfrm>
            <a:off x="1976581" y="1298093"/>
            <a:ext cx="8691419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example illustrates a significant challenge in building AI: </a:t>
            </a: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need for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world knowledge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interpret and respond to even simple situations accurately. </a:t>
            </a:r>
          </a:p>
          <a:p>
            <a:pPr marL="461963" indent="-461963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Here's why: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Example: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statement is made: </a:t>
            </a:r>
          </a:p>
          <a:p>
            <a:pPr lvl="2"/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	"I went to the grocery store, I saw the milk on the </a:t>
            </a:r>
          </a:p>
          <a:p>
            <a:pPr lvl="2"/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shelf and I bought it."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question: </a:t>
            </a:r>
          </a:p>
          <a:p>
            <a:pPr lvl="2"/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"What did I buy in the grocery store?"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answers: </a:t>
            </a:r>
          </a:p>
          <a:p>
            <a:pPr lvl="2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The milk, the shelf, the store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448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F78B70-C83B-4C02-7929-6B2D24B2D254}"/>
              </a:ext>
            </a:extLst>
          </p:cNvPr>
          <p:cNvSpPr txBox="1"/>
          <p:nvPr/>
        </p:nvSpPr>
        <p:spPr>
          <a:xfrm>
            <a:off x="1510145" y="963734"/>
            <a:ext cx="9333345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Challenge for AI: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Context Understanding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Humans naturally understand that people typically buy consumable items like milk from a store, not the shelf or the store itself. This understanding comes from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common-sense knowledge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Implicit World Knowledge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must infer that milk is a purchasable item, shelves hold items but are not for sale (in most cases), and a store is a place for transactions, not an item to be bought.</a:t>
            </a:r>
          </a:p>
          <a:p>
            <a:pPr lvl="1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Ambiguity Resolution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+mj-lt"/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Massive Knowledge Base Requirement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946594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5A2DFB-3581-6F1A-2155-EF23D5E365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80048B-CC97-D7FA-91D8-6F737557DBAB}"/>
              </a:ext>
            </a:extLst>
          </p:cNvPr>
          <p:cNvSpPr txBox="1"/>
          <p:nvPr/>
        </p:nvSpPr>
        <p:spPr>
          <a:xfrm>
            <a:off x="1528617" y="409552"/>
            <a:ext cx="9333345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Challenge for AI: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Context Understanding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+mj-lt"/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Implicit World Knowledge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+mj-lt"/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Ambiguity Resolution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phrase "I bought it" must be linked correctly to "the milk," not "the shelf" or "the store," based on contextual understanding.</a:t>
            </a:r>
          </a:p>
          <a:p>
            <a:pPr lvl="1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Massive Knowledge Base Requirement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AI to interpret such sentences reliably, it requires a vast repository of knowledge about: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Objects and their typical roles or uses (e.g., shelves hold items).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behavior and goals (e.g., people go to stores to buy items like milk).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structure and meaning (e.g., pronoun references like "it" point to specific items).</a:t>
            </a:r>
          </a:p>
        </p:txBody>
      </p:sp>
    </p:spTree>
    <p:extLst>
      <p:ext uri="{BB962C8B-B14F-4D97-AF65-F5344CB8AC3E}">
        <p14:creationId xmlns:p14="http://schemas.microsoft.com/office/powerpoint/2010/main" val="762400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76BB3E-D819-74A7-2F4C-118D2BB6E3FB}"/>
              </a:ext>
            </a:extLst>
          </p:cNvPr>
          <p:cNvSpPr txBox="1"/>
          <p:nvPr/>
        </p:nvSpPr>
        <p:spPr>
          <a:xfrm>
            <a:off x="1671782" y="1990775"/>
            <a:ext cx="911629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This Makes AI Hard: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handle such tasks, AI must integrate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 knowledge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sense reasoning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real-world understanding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while avoiding errors caused by ambiguities or exceptions.</a:t>
            </a:r>
          </a:p>
          <a:p>
            <a:pPr lvl="1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AI that reliably simulates this kind of reasoning remains one of the most challenging areas of research in the field.</a:t>
            </a:r>
          </a:p>
        </p:txBody>
      </p:sp>
    </p:spTree>
    <p:extLst>
      <p:ext uri="{BB962C8B-B14F-4D97-AF65-F5344CB8AC3E}">
        <p14:creationId xmlns:p14="http://schemas.microsoft.com/office/powerpoint/2010/main" val="1979793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1024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38090" y="2325191"/>
            <a:ext cx="9920413" cy="25516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83A4B4E-6856-4A29-B8CF-C41153C73131}"/>
              </a:ext>
            </a:extLst>
          </p:cNvPr>
          <p:cNvSpPr/>
          <p:nvPr/>
        </p:nvSpPr>
        <p:spPr>
          <a:xfrm>
            <a:off x="1517060" y="817333"/>
            <a:ext cx="45839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What is Intelligence Then?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25CD9F-729B-408E-905E-BDA54D71FCC4}"/>
              </a:ext>
            </a:extLst>
          </p:cNvPr>
          <p:cNvSpPr/>
          <p:nvPr/>
        </p:nvSpPr>
        <p:spPr>
          <a:xfrm>
            <a:off x="1809838" y="1854347"/>
            <a:ext cx="8776919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Fast thinking?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Knowledge?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pass as a human?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reason logically?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learn?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perceive and act upon one’s environment?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play chess at grand-master’s level?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3329217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C1DB98-AF53-5CDC-02EB-2875E99AA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30D4CE-7155-0998-6348-D8A0836B041E}"/>
              </a:ext>
            </a:extLst>
          </p:cNvPr>
          <p:cNvSpPr txBox="1"/>
          <p:nvPr/>
        </p:nvSpPr>
        <p:spPr>
          <a:xfrm>
            <a:off x="1634836" y="669745"/>
            <a:ext cx="9125528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Attributes often associated with artificial intelligence or systems designed to mimic human cognition.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Fast thinking: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Relates to the ability to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quick decisions or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 problems rapidly,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often relying on intuition or heuristics.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humans, this is sometimes called "System 1" thinking, as proposed by psychologist Daniel Kahneman.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AI, it could involve real-time decision-making systems, such as those used in autonomous vehicles.</a:t>
            </a:r>
          </a:p>
        </p:txBody>
      </p:sp>
    </p:spTree>
    <p:extLst>
      <p:ext uri="{BB962C8B-B14F-4D97-AF65-F5344CB8AC3E}">
        <p14:creationId xmlns:p14="http://schemas.microsoft.com/office/powerpoint/2010/main" val="1399375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94CFD94-59C3-477A-9B1D-BAF488C53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286" y="29497"/>
            <a:ext cx="5153714" cy="682850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F11B9BC-A559-4420-9E20-66D6BF54BDDF}"/>
              </a:ext>
            </a:extLst>
          </p:cNvPr>
          <p:cNvSpPr/>
          <p:nvPr/>
        </p:nvSpPr>
        <p:spPr>
          <a:xfrm>
            <a:off x="914400" y="2076668"/>
            <a:ext cx="535366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CenturyGothic-Bold"/>
              </a:rPr>
              <a:t>Recommended Textbook:</a:t>
            </a:r>
          </a:p>
          <a:p>
            <a:r>
              <a:rPr lang="en-US" sz="2800" i="1" dirty="0">
                <a:solidFill>
                  <a:srgbClr val="0000FF"/>
                </a:solidFill>
                <a:latin typeface="CenturyGothic-Italic"/>
              </a:rPr>
              <a:t>Artificial Intelligence: A Modern Approach</a:t>
            </a:r>
          </a:p>
          <a:p>
            <a:r>
              <a:rPr lang="en-US" sz="2800" dirty="0">
                <a:solidFill>
                  <a:srgbClr val="000000"/>
                </a:solidFill>
                <a:latin typeface="CenturyGothic"/>
              </a:rPr>
              <a:t>Stuart Russell and Peter </a:t>
            </a:r>
            <a:r>
              <a:rPr lang="en-US" sz="2800" dirty="0" err="1">
                <a:solidFill>
                  <a:srgbClr val="000000"/>
                </a:solidFill>
                <a:latin typeface="CenturyGothic"/>
              </a:rPr>
              <a:t>Norvig</a:t>
            </a:r>
            <a:endParaRPr lang="en-US" sz="2800" dirty="0">
              <a:solidFill>
                <a:srgbClr val="000000"/>
              </a:solidFill>
              <a:latin typeface="CenturyGothic"/>
            </a:endParaRPr>
          </a:p>
          <a:p>
            <a:r>
              <a:rPr lang="en-US" sz="2800" dirty="0">
                <a:solidFill>
                  <a:srgbClr val="000000"/>
                </a:solidFill>
                <a:latin typeface="CenturyGothic"/>
              </a:rPr>
              <a:t>3rd Edition</a:t>
            </a:r>
            <a:r>
              <a:rPr lang="en-US" sz="2800">
                <a:solidFill>
                  <a:srgbClr val="000000"/>
                </a:solidFill>
                <a:latin typeface="CenturyGothic"/>
              </a:rPr>
              <a:t>, 2010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49155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99B3D9-2F43-EAB1-0B66-83BC1D81E1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FF151AE-9578-E42F-D909-EF8C8978D59E}"/>
              </a:ext>
            </a:extLst>
          </p:cNvPr>
          <p:cNvSpPr txBox="1"/>
          <p:nvPr/>
        </p:nvSpPr>
        <p:spPr>
          <a:xfrm>
            <a:off x="1782618" y="1323738"/>
            <a:ext cx="8774546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Attributes often associated with artificial intelligence or systems designed to mimic human cognition.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 is the collection of facts, information, and skills that an individual or system possesses.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context of intelligence,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represents the foundation upon which reasoning and learning occur.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AI,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involves structured databases, neural networks, or other forms of information storage.</a:t>
            </a:r>
          </a:p>
        </p:txBody>
      </p:sp>
    </p:spTree>
    <p:extLst>
      <p:ext uri="{BB962C8B-B14F-4D97-AF65-F5344CB8AC3E}">
        <p14:creationId xmlns:p14="http://schemas.microsoft.com/office/powerpoint/2010/main" val="4718926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A29689-1D2B-09C1-8A03-5D7B99EF66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240F26-0BB9-960E-DA35-1B91850CB1C6}"/>
              </a:ext>
            </a:extLst>
          </p:cNvPr>
          <p:cNvSpPr txBox="1"/>
          <p:nvPr/>
        </p:nvSpPr>
        <p:spPr>
          <a:xfrm>
            <a:off x="1805707" y="1704219"/>
            <a:ext cx="900083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Attributes often associated with artificial intelligence or systems designed to mimic human cognition.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3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pass as a human being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refers to the Turing Test, a measure proposed by Alan Turing to evaluate whether a machine can exhibit behavior indistinguishable from that of a human.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machine can engage in a conversation or task without the human evaluator realizing it's artificial, it is said to "pass as a human."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5991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19E26F-C433-F935-2855-54438EB395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9DC71A7-0FEE-F60F-0440-54B9C7091567}"/>
              </a:ext>
            </a:extLst>
          </p:cNvPr>
          <p:cNvSpPr txBox="1"/>
          <p:nvPr/>
        </p:nvSpPr>
        <p:spPr>
          <a:xfrm>
            <a:off x="1537854" y="863708"/>
            <a:ext cx="911629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Attributes often associated with artificial intelligence or systems designed to mimic human cognition.</a:t>
            </a:r>
          </a:p>
          <a:p>
            <a:pPr marL="457200" indent="-457200">
              <a:buAutoNum type="arabicPeriod" startAt="4"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4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reason logically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Logical reasoning involves using structured thought processes to solve problems, make decisions, or deduce conclusions based on available data.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process of drawing conclusions based on a set of premises or rules. It is critical for problem-solving and decision-making.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AI, this means applying algorithms or rules systematically to achieve a correct or optimal outcome.</a:t>
            </a:r>
          </a:p>
          <a:p>
            <a:pPr marL="914400" lvl="1" indent="-452438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AI, this could involve algorithms that simulate  deductive, inductive, or abductive reasoning.</a:t>
            </a:r>
          </a:p>
        </p:txBody>
      </p:sp>
    </p:spTree>
    <p:extLst>
      <p:ext uri="{BB962C8B-B14F-4D97-AF65-F5344CB8AC3E}">
        <p14:creationId xmlns:p14="http://schemas.microsoft.com/office/powerpoint/2010/main" val="31510482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19CC54E-C004-3E6B-6350-6BE12BBCD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042" y="684492"/>
            <a:ext cx="9228540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Attributes often associated with artificial intelligence or systems designed to mimic human cognition.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  Ability to learn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9163" lvl="1" indent="-461963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is the process of improving performance or acquiring new knowledge through experience. This is central to both human intelligence and AI. </a:t>
            </a:r>
          </a:p>
          <a:p>
            <a:pPr marL="919163" lvl="1" indent="-461963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is the capacity to adapt and improve performance based on experience or new information.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9163" lvl="1" indent="-461963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AI, </a:t>
            </a:r>
          </a:p>
          <a:p>
            <a:pPr marL="1376363" lvl="2" indent="-461963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is achieved through techniques like supervised learning, unsupervised learning, and reinforcement learning.</a:t>
            </a:r>
          </a:p>
          <a:p>
            <a:pPr marL="1376363" lvl="2" indent="-461963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is exemplified by machine learning algorithms, which can recognize patterns and adjust behaviors or predictions accordingly.</a:t>
            </a:r>
          </a:p>
        </p:txBody>
      </p:sp>
    </p:spTree>
    <p:extLst>
      <p:ext uri="{BB962C8B-B14F-4D97-AF65-F5344CB8AC3E}">
        <p14:creationId xmlns:p14="http://schemas.microsoft.com/office/powerpoint/2010/main" val="3036629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64E379-9605-5495-B4D9-EB8B3E12E2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43AACC5-2069-EC52-7EB8-7EEA3A35E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9533" y="666018"/>
            <a:ext cx="9431740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Attributes often associated with artificial intelligence or systems designed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mimic human cognition.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  Ability to perceive and act upon one’s environment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9163" lvl="1" indent="-46196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Perception involves collecting data from the environment using sensors (like cameras, microphones, or other inputs). </a:t>
            </a:r>
          </a:p>
          <a:p>
            <a:pPr marL="919163" lvl="1" indent="-46196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Acting upon the environment entails responding in meaningful ways, such as manipulating objects, navigating spaces, or generating responses based on what has been perceived.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This describes the capacity to sense and interpret environmental 	stimuli and respond appropriately. </a:t>
            </a:r>
          </a:p>
          <a:p>
            <a:pPr marL="919163" lvl="1" indent="-46196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humans, this might involve using sensory organs and cognitive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processes. </a:t>
            </a:r>
          </a:p>
          <a:p>
            <a:pPr marL="919163" lvl="1" indent="-461963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AI, it involves sensors, data processing, and actuators that enable interaction with the physical or virtual world.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5194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A6442-6340-2564-1BD5-63B45A7D62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FCA2453-C9B2-18E4-2DC0-DD159F799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436" y="1496983"/>
            <a:ext cx="884718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Attributes often associated with artificial intelligence or systems designed to mimic human cognition.</a:t>
            </a:r>
          </a:p>
          <a:p>
            <a:pPr marL="461963" marR="0" lvl="0" indent="-4619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marR="0" lvl="0" indent="-4619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marR="0" lvl="0" indent="-4619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abilities define core characteristics of intelligence, whether in humans or artificial systems, and represent benchmarks for developing and assessing AI technologies.</a:t>
            </a:r>
          </a:p>
          <a:p>
            <a:pPr marL="461963" marR="0" lvl="0" indent="-4619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marR="0" lvl="0" indent="-4619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elements together provide a broad understanding of what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constitutes intelligence, whether in humans, animals, or artificial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640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1F44E6-1036-C9DC-87F7-5E330688BC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2AA95CB-F598-88C7-28F7-55EB1C02283D}"/>
              </a:ext>
            </a:extLst>
          </p:cNvPr>
          <p:cNvSpPr txBox="1"/>
          <p:nvPr/>
        </p:nvSpPr>
        <p:spPr>
          <a:xfrm>
            <a:off x="3574472" y="3198167"/>
            <a:ext cx="4054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study “Playing Chess”?</a:t>
            </a:r>
          </a:p>
        </p:txBody>
      </p:sp>
    </p:spTree>
    <p:extLst>
      <p:ext uri="{BB962C8B-B14F-4D97-AF65-F5344CB8AC3E}">
        <p14:creationId xmlns:p14="http://schemas.microsoft.com/office/powerpoint/2010/main" val="2202744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CED373-7182-F151-0053-114F7197A7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97616D9-6B54-4F61-B0F3-DCD7F86F0D97}"/>
              </a:ext>
            </a:extLst>
          </p:cNvPr>
          <p:cNvSpPr txBox="1"/>
          <p:nvPr/>
        </p:nvSpPr>
        <p:spPr>
          <a:xfrm>
            <a:off x="1293091" y="485937"/>
            <a:ext cx="915323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play chess at a grandmaster's level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refers to demonstrating extremely high proficiency in chess strategy, tactics, and decision-making, often exceeding the abilities of most human players. </a:t>
            </a:r>
          </a:p>
          <a:p>
            <a:pPr lvl="1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ability involves several components of intelligence:</a:t>
            </a:r>
          </a:p>
          <a:p>
            <a:pPr marL="1376363" indent="-461963">
              <a:buFont typeface="+mj-lt"/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Strategic Reasoning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8335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Grandmasters think many moves ahead, considering possible responses from opponents. </a:t>
            </a:r>
          </a:p>
          <a:p>
            <a:pPr marL="18335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AI capable of this must evaluate numerous potential scenarios to make the best move.</a:t>
            </a:r>
          </a:p>
          <a:p>
            <a:pPr marL="1376363" indent="-461963">
              <a:buFont typeface="+mj-lt"/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Pattern Recognition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8335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Chess expertise relies heavily on recognizing patterns </a:t>
            </a:r>
          </a:p>
          <a:p>
            <a:pPr marL="1828800" lvl="1" indent="-45720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and structures in the game. </a:t>
            </a:r>
          </a:p>
          <a:p>
            <a:pPr marL="18288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systems like AlphaZero use neural networks to </a:t>
            </a:r>
          </a:p>
          <a:p>
            <a:pPr marL="1371600"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identify patterns based on massive datasets.</a:t>
            </a:r>
          </a:p>
        </p:txBody>
      </p:sp>
    </p:spTree>
    <p:extLst>
      <p:ext uri="{BB962C8B-B14F-4D97-AF65-F5344CB8AC3E}">
        <p14:creationId xmlns:p14="http://schemas.microsoft.com/office/powerpoint/2010/main" val="17544843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24EB81-7A07-30B4-E172-B93E5A7A64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54C9DED-FC65-C2FA-E2A4-D6608A121318}"/>
              </a:ext>
            </a:extLst>
          </p:cNvPr>
          <p:cNvSpPr txBox="1"/>
          <p:nvPr/>
        </p:nvSpPr>
        <p:spPr>
          <a:xfrm>
            <a:off x="1293091" y="338155"/>
            <a:ext cx="915323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play chess at a grandmaster's level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refers to demonstrating extremely high proficiency in chess strategy, tactics, and decision-making, often exceeding the abilities of most human players.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ability involves several components of intelligence: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 Learning and Adaptation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8288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grandmaster learns from their experiences, studies their opponents, and adjusts their strategies. </a:t>
            </a:r>
          </a:p>
          <a:p>
            <a:pPr marL="18288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systems achieve similar results through reinforcement learning, improving their gameplay over time.</a:t>
            </a:r>
          </a:p>
          <a:p>
            <a:pPr marL="1371600" indent="-457200">
              <a:buAutoNum type="arabicPeriod" startAt="4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Speed and Precision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Unlike humans, AI can calculate millions of moves per second, allowing them to explore possibilities that might remain inaccessible to human players due to time constraints.</a:t>
            </a:r>
          </a:p>
        </p:txBody>
      </p:sp>
    </p:spTree>
    <p:extLst>
      <p:ext uri="{BB962C8B-B14F-4D97-AF65-F5344CB8AC3E}">
        <p14:creationId xmlns:p14="http://schemas.microsoft.com/office/powerpoint/2010/main" val="5323605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3F3B22-B1D6-3641-EDE3-74C97DD054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2C5CB19-AE5B-DFFA-6A57-3EFED7596876}"/>
              </a:ext>
            </a:extLst>
          </p:cNvPr>
          <p:cNvSpPr txBox="1"/>
          <p:nvPr/>
        </p:nvSpPr>
        <p:spPr>
          <a:xfrm>
            <a:off x="1690254" y="1166842"/>
            <a:ext cx="907011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in AI: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 AI systems such as AlphaZero and Stockfish have mastered chess at or beyond the grandmaster level.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use a combination of: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Advanced algorithms (minimax search, Monte Carlo tree search).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Massive computational resources.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Self-play to refine strategies.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systems have even surpassed human grandmasters, highlighting the remarkable ability of AI to replicate and exceed human capabilities in specialized tasks.</a:t>
            </a:r>
          </a:p>
        </p:txBody>
      </p:sp>
    </p:spTree>
    <p:extLst>
      <p:ext uri="{BB962C8B-B14F-4D97-AF65-F5344CB8AC3E}">
        <p14:creationId xmlns:p14="http://schemas.microsoft.com/office/powerpoint/2010/main" val="4034736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EFA569E-8592-4CEB-AC19-7AC03BA4A225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4076701" y="597625"/>
            <a:ext cx="482345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dirty="0">
                <a:latin typeface="+mn-lt"/>
              </a:rPr>
              <a:t>Outline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D4D8F18-A3DA-4CEB-BD6A-D7AFF3781783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4076701" y="2069998"/>
            <a:ext cx="4666705" cy="2857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461963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overview</a:t>
            </a:r>
          </a:p>
          <a:p>
            <a:pPr marL="461963" indent="-461963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AI?</a:t>
            </a:r>
          </a:p>
          <a:p>
            <a:pPr marL="461963" indent="-461963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brief history</a:t>
            </a:r>
          </a:p>
          <a:p>
            <a:pPr marL="461963" indent="-461963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state of the art</a:t>
            </a:r>
          </a:p>
        </p:txBody>
      </p:sp>
    </p:spTree>
    <p:extLst>
      <p:ext uri="{BB962C8B-B14F-4D97-AF65-F5344CB8AC3E}">
        <p14:creationId xmlns:p14="http://schemas.microsoft.com/office/powerpoint/2010/main" val="39064417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8177D7-617D-CA38-9007-0494E0027E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9694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20640" y="2001140"/>
            <a:ext cx="5503818" cy="93181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91DA59-18B0-4412-9462-036A63A0F484}"/>
              </a:ext>
            </a:extLst>
          </p:cNvPr>
          <p:cNvSpPr txBox="1"/>
          <p:nvPr/>
        </p:nvSpPr>
        <p:spPr>
          <a:xfrm>
            <a:off x="1836693" y="1434465"/>
            <a:ext cx="808155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Cognition : Knowledge Acquisition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mental process of knowing (knowledge is acquired)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through, such as, </a:t>
            </a:r>
          </a:p>
          <a:p>
            <a:pPr marL="1371600" lvl="2" indent="-457200">
              <a:buFont typeface="Arial" panose="020B0604020202020204" pitchFamily="34" charset="0"/>
              <a:buChar char="•"/>
              <a:tabLst>
                <a:tab pos="2228850" algn="l"/>
              </a:tabLs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awareness, </a:t>
            </a:r>
          </a:p>
          <a:p>
            <a:pPr marL="1371600" lvl="2" indent="-457200">
              <a:buFont typeface="Arial" panose="020B0604020202020204" pitchFamily="34" charset="0"/>
              <a:buChar char="•"/>
              <a:tabLst>
                <a:tab pos="2228850" algn="l"/>
              </a:tabLs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perception, </a:t>
            </a:r>
          </a:p>
          <a:p>
            <a:pPr marL="1371600" lvl="2" indent="-457200">
              <a:buFont typeface="Arial" panose="020B0604020202020204" pitchFamily="34" charset="0"/>
              <a:buChar char="•"/>
              <a:tabLst>
                <a:tab pos="2228850" algn="l"/>
              </a:tabLs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intuition, </a:t>
            </a:r>
          </a:p>
          <a:p>
            <a:pPr marL="1371600" lvl="2" indent="-457200">
              <a:buFont typeface="Arial" panose="020B0604020202020204" pitchFamily="34" charset="0"/>
              <a:buChar char="•"/>
              <a:tabLst>
                <a:tab pos="2228850" algn="l"/>
              </a:tabLs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reasoning, and </a:t>
            </a:r>
          </a:p>
          <a:p>
            <a:pPr marL="1371600" lvl="2" indent="-457200">
              <a:buFont typeface="Arial" panose="020B0604020202020204" pitchFamily="34" charset="0"/>
              <a:buChar char="•"/>
              <a:tabLst>
                <a:tab pos="2228850" algn="l"/>
              </a:tabLs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judgment.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682E804-D09A-4164-9261-8D9AA359E6C6}"/>
              </a:ext>
            </a:extLst>
          </p:cNvPr>
          <p:cNvSpPr/>
          <p:nvPr/>
        </p:nvSpPr>
        <p:spPr>
          <a:xfrm>
            <a:off x="3055685" y="5651778"/>
            <a:ext cx="823815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1D4994"/>
                </a:solidFill>
                <a:latin typeface="Arial" panose="020B0604020202020204" pitchFamily="34" charset="0"/>
              </a:rPr>
              <a:t>Perception: The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</a:rPr>
              <a:t> process or state of 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 aware of something with the senses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</a:rPr>
              <a:t>Intuition: </a:t>
            </a:r>
            <a:r>
              <a:rPr 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knowing or understanding something </a:t>
            </a:r>
            <a:r>
              <a:rPr lang="en-US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without reasoning or perception</a:t>
            </a:r>
            <a:r>
              <a:rPr 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</a:rPr>
              <a:t>               (instinct)</a:t>
            </a:r>
            <a:endParaRPr lang="en-US" dirty="0"/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19C90F5C-06AE-4D0B-AFBE-C75F1F7740F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7640">
            <a:off x="1166399" y="3538670"/>
            <a:ext cx="514781" cy="30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95151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C968423-6C38-71BE-BF66-F17C7B1D955B}"/>
              </a:ext>
            </a:extLst>
          </p:cNvPr>
          <p:cNvSpPr txBox="1"/>
          <p:nvPr/>
        </p:nvSpPr>
        <p:spPr>
          <a:xfrm>
            <a:off x="1510145" y="365726"/>
            <a:ext cx="9171709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Cognition: Knowledge Acquisition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Cognition involves the mental processes that allow us to understand and interpret the world. It includes: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Awareness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conscious of surroundings, events, and internal states.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Perception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Interpreting sensory information to form a coherent view of the environment.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Intuition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Gaining understanding or knowledge without the need for conscious reasoning or perception; often described as a "gut feeling," or "instinct."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Applying logic to analyze situations, solve problems, and make decisions.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Judgment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3223161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B4105C-1E75-06FA-B71B-A0AA0C077D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FA9FEA5-6B25-2991-ECA7-D2F14C27CAD1}"/>
              </a:ext>
            </a:extLst>
          </p:cNvPr>
          <p:cNvSpPr txBox="1"/>
          <p:nvPr/>
        </p:nvSpPr>
        <p:spPr>
          <a:xfrm>
            <a:off x="1523999" y="753653"/>
            <a:ext cx="9171709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Cognition: Knowledge Acquisition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Cognition involves the mental processes that allow us to understand and interpret the world. It includes: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Awareness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Perception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Intuition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Judgment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situations, drawing conclusions, and making informed decisions based on available information.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Cognition underpins all higher-order thinking, from learning and problem-solving to decision-making and creative processes. This foundational understanding is critical in fields like psychology, neuroscience, artificial intelligence, and education.</a:t>
            </a:r>
          </a:p>
        </p:txBody>
      </p:sp>
    </p:spTree>
    <p:extLst>
      <p:ext uri="{BB962C8B-B14F-4D97-AF65-F5344CB8AC3E}">
        <p14:creationId xmlns:p14="http://schemas.microsoft.com/office/powerpoint/2010/main" val="19082241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9625" y="1980136"/>
            <a:ext cx="9618672" cy="93181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CEB41D-DB1C-487D-BAB4-0538E75846C7}"/>
              </a:ext>
            </a:extLst>
          </p:cNvPr>
          <p:cNvSpPr txBox="1"/>
          <p:nvPr/>
        </p:nvSpPr>
        <p:spPr>
          <a:xfrm>
            <a:off x="1654628" y="1262743"/>
            <a:ext cx="8107681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Cognitive Science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 interdisciplinary 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 of the mind, intelligence, and        learning,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research in the traditional disciplines of </a:t>
            </a:r>
          </a:p>
          <a:p>
            <a:pPr marL="13716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psychology, </a:t>
            </a:r>
          </a:p>
          <a:p>
            <a:pPr marL="13716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philosophy, </a:t>
            </a:r>
          </a:p>
          <a:p>
            <a:pPr marL="13716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semantics, and </a:t>
            </a:r>
          </a:p>
          <a:p>
            <a:pPr marL="13716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linguistics, together with </a:t>
            </a:r>
          </a:p>
          <a:p>
            <a:pPr marL="13716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artificial intelligence and computer science.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7854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19809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786D05-1699-4BC5-AE15-B10AEE3FCBE4}"/>
              </a:ext>
            </a:extLst>
          </p:cNvPr>
          <p:cNvSpPr txBox="1"/>
          <p:nvPr/>
        </p:nvSpPr>
        <p:spPr>
          <a:xfrm>
            <a:off x="3888509" y="2854425"/>
            <a:ext cx="3472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 of Chapter  01_01</a:t>
            </a:r>
          </a:p>
        </p:txBody>
      </p:sp>
      <p:pic>
        <p:nvPicPr>
          <p:cNvPr id="3" name="Picture 2" descr="Emoticon smiley with thumb up Stock Vector - 16515884">
            <a:extLst>
              <a:ext uri="{FF2B5EF4-FFF2-40B4-BE49-F238E27FC236}">
                <a16:creationId xmlns:a16="http://schemas.microsoft.com/office/drawing/2014/main" id="{8A7D955C-E483-49B5-BE65-C59FCDB82DA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648" y="2338182"/>
            <a:ext cx="706483" cy="523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9831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20A0E24-A4E0-480B-AB32-0559A90CB9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85751" y="117199"/>
            <a:ext cx="6261045" cy="977002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latin typeface="+mn-lt"/>
              </a:rPr>
              <a:t>Course Overview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9814BF7-55B7-4917-8E2B-7CEB69E825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85751" y="1060095"/>
            <a:ext cx="9420498" cy="54914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Tentatively, let’s try to cover these topics with the listed chapters.</a:t>
            </a:r>
          </a:p>
          <a:p>
            <a:pPr marL="919163" lvl="1" indent="-461963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and Agents (Chapters 1, 2)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Problem-Solving</a:t>
            </a:r>
          </a:p>
          <a:p>
            <a:pPr marL="919163" lvl="1" indent="-461963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(chapters 3, 4, 5, 6) 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Knowledge, Reasoning, and Planning</a:t>
            </a:r>
          </a:p>
          <a:p>
            <a:pPr marL="919163" lvl="1" indent="-461963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Logic (Chapters 7, 8, 9)</a:t>
            </a:r>
          </a:p>
          <a:p>
            <a:pPr marL="919163" lvl="1" indent="-461963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(Chapters 10, 11, 12)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Uncertain Knowledge and Reasoning</a:t>
            </a:r>
          </a:p>
          <a:p>
            <a:pPr marL="919163" lvl="1" indent="-461963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Uncertainty (Chapters 13, 14) 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</a:p>
          <a:p>
            <a:pPr marL="919163" lvl="1" indent="-461963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(Chapters 18, 19, 20) 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Communicating, Perceiving, and Acting</a:t>
            </a:r>
          </a:p>
          <a:p>
            <a:pPr marL="919163" lvl="1" indent="-461963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Language Processing (Chapters 22, 23) </a:t>
            </a:r>
          </a:p>
        </p:txBody>
      </p:sp>
      <p:pic>
        <p:nvPicPr>
          <p:cNvPr id="4" name="Picture 3" descr="Image result for sad face">
            <a:extLst>
              <a:ext uri="{FF2B5EF4-FFF2-40B4-BE49-F238E27FC236}">
                <a16:creationId xmlns:a16="http://schemas.microsoft.com/office/drawing/2014/main" id="{20B2F5DA-73B3-4BFA-9D09-31A3620CFBA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9606" y="471614"/>
            <a:ext cx="586740" cy="5226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98418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257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142E8D-C2F7-692D-0D4F-E3E45B4E4544}"/>
              </a:ext>
            </a:extLst>
          </p:cNvPr>
          <p:cNvSpPr txBox="1"/>
          <p:nvPr/>
        </p:nvSpPr>
        <p:spPr>
          <a:xfrm>
            <a:off x="1662545" y="1076145"/>
            <a:ext cx="912552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intelligence?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Intelligence refers to the capacity to acquire and apply knowledge and skills effectively.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encompasses various aspects, such as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reasoning,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problem-solving,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understanding, and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adapting to new situations.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humans, intelligence also involves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emotional awareness and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creativity,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machines, it focuses on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ability to mimic these capabilities.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594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8962" y="4165988"/>
            <a:ext cx="9618672" cy="93181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88962" y="3056709"/>
            <a:ext cx="9618672" cy="93181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83A4B4E-6856-4A29-B8CF-C41153C73131}"/>
              </a:ext>
            </a:extLst>
          </p:cNvPr>
          <p:cNvSpPr/>
          <p:nvPr/>
        </p:nvSpPr>
        <p:spPr>
          <a:xfrm>
            <a:off x="1219596" y="755777"/>
            <a:ext cx="57441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What is Artificial Intelligence?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25CD9F-729B-408E-905E-BDA54D71FCC4}"/>
              </a:ext>
            </a:extLst>
          </p:cNvPr>
          <p:cNvSpPr/>
          <p:nvPr/>
        </p:nvSpPr>
        <p:spPr>
          <a:xfrm>
            <a:off x="1388962" y="2413338"/>
            <a:ext cx="961856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scientific and engineering discipline devoted to:</a:t>
            </a:r>
          </a:p>
          <a:p>
            <a:pPr marL="9144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make intelligent behavior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in natural or artificial systems;</a:t>
            </a:r>
          </a:p>
          <a:p>
            <a:pPr marL="9144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design and implementation of useful, intelligent artifacts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[Poole,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Mackworth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Goebel]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260DFC-9D30-4F44-874A-074BBCDD8EEB}"/>
              </a:ext>
            </a:extLst>
          </p:cNvPr>
          <p:cNvSpPr/>
          <p:nvPr/>
        </p:nvSpPr>
        <p:spPr>
          <a:xfrm>
            <a:off x="2317386" y="5634852"/>
            <a:ext cx="5198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</a:rPr>
              <a:t>Artifact: something made or given shape by man,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70A2FD-4C55-7180-157A-6D605B865370}"/>
              </a:ext>
            </a:extLst>
          </p:cNvPr>
          <p:cNvSpPr txBox="1"/>
          <p:nvPr/>
        </p:nvSpPr>
        <p:spPr>
          <a:xfrm>
            <a:off x="9194242" y="1190598"/>
            <a:ext cx="21905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Develop a machine engine to make a robot capable behave humanly or rationally! We need these principles.</a:t>
            </a:r>
          </a:p>
        </p:txBody>
      </p:sp>
    </p:spTree>
    <p:extLst>
      <p:ext uri="{BB962C8B-B14F-4D97-AF65-F5344CB8AC3E}">
        <p14:creationId xmlns:p14="http://schemas.microsoft.com/office/powerpoint/2010/main" val="1564843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DBF1BD-8813-6128-4817-95FE761E10C7}"/>
              </a:ext>
            </a:extLst>
          </p:cNvPr>
          <p:cNvSpPr txBox="1"/>
          <p:nvPr/>
        </p:nvSpPr>
        <p:spPr>
          <a:xfrm>
            <a:off x="2059709" y="1658218"/>
            <a:ext cx="921789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definition, attributed to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Poole, Mackworth, and Goebel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emphasizes that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is not only about building systems but also about understanding the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 of intelligence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itself. </a:t>
            </a:r>
          </a:p>
          <a:p>
            <a:pPr lvl="1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highlights the dual role of AI as a field:</a:t>
            </a:r>
          </a:p>
          <a:p>
            <a:pPr marL="13763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theoretical exploration.</a:t>
            </a:r>
          </a:p>
          <a:p>
            <a:pPr marL="13763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engineering discipline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practical application.</a:t>
            </a:r>
          </a:p>
        </p:txBody>
      </p:sp>
    </p:spTree>
    <p:extLst>
      <p:ext uri="{BB962C8B-B14F-4D97-AF65-F5344CB8AC3E}">
        <p14:creationId xmlns:p14="http://schemas.microsoft.com/office/powerpoint/2010/main" val="3880639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E0C82A-23D4-732C-FC36-11BDD351D168}"/>
              </a:ext>
            </a:extLst>
          </p:cNvPr>
          <p:cNvSpPr txBox="1"/>
          <p:nvPr/>
        </p:nvSpPr>
        <p:spPr>
          <a:xfrm>
            <a:off x="1431637" y="762936"/>
            <a:ext cx="9190182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definition defines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Artificial Intelligence (AI)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both a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an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engineering discipline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two main goals: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Understanding Principles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aspect focuses on discovering and studying the foundational rules and mechanisms that make intelligent behavior possible in both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systems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(such as human cognition or animal behavior) and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artificial systems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(such as AI programs or robots).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involves: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Exploring how humans and animals think, learn, and solve problems.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theoretical models to replicate these processes in machines.</a:t>
            </a:r>
          </a:p>
          <a:p>
            <a:pPr marL="461963" indent="-461963">
              <a:buFont typeface="+mj-lt"/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Methods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904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5885</TotalTime>
  <Words>2165</Words>
  <Application>Microsoft Office PowerPoint</Application>
  <PresentationFormat>Widescreen</PresentationFormat>
  <Paragraphs>258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CenturyGothic</vt:lpstr>
      <vt:lpstr>CenturyGothic-Bold</vt:lpstr>
      <vt:lpstr>CenturyGothic-Italic</vt:lpstr>
      <vt:lpstr>Arial</vt:lpstr>
      <vt:lpstr>Calibri</vt:lpstr>
      <vt:lpstr>Calibri Light</vt:lpstr>
      <vt:lpstr>Courier New</vt:lpstr>
      <vt:lpstr>Times New Roman</vt:lpstr>
      <vt:lpstr>Office Theme</vt:lpstr>
      <vt:lpstr>Artificial Intelligence     Chapter 01_01  Introduction to AI (Intelligence)</vt:lpstr>
      <vt:lpstr>PowerPoint Presentation</vt:lpstr>
      <vt:lpstr>PowerPoint Presentation</vt:lpstr>
      <vt:lpstr>Course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203</cp:revision>
  <dcterms:created xsi:type="dcterms:W3CDTF">2016-10-13T00:10:31Z</dcterms:created>
  <dcterms:modified xsi:type="dcterms:W3CDTF">2025-01-22T21:04:33Z</dcterms:modified>
</cp:coreProperties>
</file>