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8" r:id="rId3"/>
    <p:sldId id="441" r:id="rId4"/>
    <p:sldId id="537" r:id="rId5"/>
    <p:sldId id="545" r:id="rId6"/>
    <p:sldId id="260" r:id="rId7"/>
    <p:sldId id="302" r:id="rId8"/>
    <p:sldId id="523" r:id="rId9"/>
    <p:sldId id="485" r:id="rId10"/>
    <p:sldId id="565" r:id="rId11"/>
    <p:sldId id="442" r:id="rId12"/>
    <p:sldId id="487" r:id="rId13"/>
    <p:sldId id="295" r:id="rId14"/>
    <p:sldId id="571" r:id="rId15"/>
    <p:sldId id="572" r:id="rId16"/>
    <p:sldId id="573" r:id="rId17"/>
    <p:sldId id="574" r:id="rId18"/>
    <p:sldId id="575" r:id="rId19"/>
    <p:sldId id="576" r:id="rId20"/>
    <p:sldId id="566" r:id="rId21"/>
    <p:sldId id="296" r:id="rId22"/>
    <p:sldId id="455" r:id="rId23"/>
    <p:sldId id="567" r:id="rId24"/>
    <p:sldId id="488" r:id="rId25"/>
    <p:sldId id="263" r:id="rId26"/>
    <p:sldId id="264" r:id="rId27"/>
    <p:sldId id="568" r:id="rId28"/>
    <p:sldId id="569" r:id="rId29"/>
    <p:sldId id="266" r:id="rId30"/>
    <p:sldId id="570" r:id="rId31"/>
    <p:sldId id="548" r:id="rId32"/>
    <p:sldId id="267" r:id="rId33"/>
    <p:sldId id="268" r:id="rId34"/>
    <p:sldId id="269" r:id="rId35"/>
    <p:sldId id="270" r:id="rId36"/>
    <p:sldId id="547" r:id="rId37"/>
    <p:sldId id="271" r:id="rId38"/>
    <p:sldId id="519" r:id="rId39"/>
    <p:sldId id="514" r:id="rId40"/>
    <p:sldId id="493" r:id="rId41"/>
    <p:sldId id="550" r:id="rId42"/>
    <p:sldId id="508" r:id="rId43"/>
    <p:sldId id="551" r:id="rId44"/>
    <p:sldId id="552" r:id="rId45"/>
    <p:sldId id="516" r:id="rId46"/>
    <p:sldId id="553" r:id="rId47"/>
    <p:sldId id="561" r:id="rId48"/>
    <p:sldId id="554" r:id="rId49"/>
    <p:sldId id="517" r:id="rId50"/>
    <p:sldId id="555" r:id="rId51"/>
    <p:sldId id="518" r:id="rId52"/>
    <p:sldId id="408" r:id="rId53"/>
    <p:sldId id="413" r:id="rId54"/>
    <p:sldId id="415" r:id="rId55"/>
    <p:sldId id="419" r:id="rId56"/>
    <p:sldId id="421" r:id="rId57"/>
    <p:sldId id="478" r:id="rId58"/>
    <p:sldId id="521" r:id="rId59"/>
    <p:sldId id="522" r:id="rId60"/>
    <p:sldId id="292" r:id="rId61"/>
    <p:sldId id="526" r:id="rId62"/>
    <p:sldId id="534" r:id="rId63"/>
    <p:sldId id="499" r:id="rId64"/>
    <p:sldId id="520" r:id="rId65"/>
    <p:sldId id="497" r:id="rId66"/>
    <p:sldId id="562" r:id="rId67"/>
    <p:sldId id="277" r:id="rId68"/>
    <p:sldId id="527" r:id="rId69"/>
    <p:sldId id="278" r:id="rId70"/>
    <p:sldId id="500" r:id="rId71"/>
    <p:sldId id="502" r:id="rId72"/>
    <p:sldId id="293" r:id="rId73"/>
    <p:sldId id="280" r:id="rId74"/>
    <p:sldId id="426" r:id="rId75"/>
    <p:sldId id="530" r:id="rId76"/>
    <p:sldId id="468" r:id="rId77"/>
    <p:sldId id="563" r:id="rId78"/>
    <p:sldId id="469" r:id="rId79"/>
    <p:sldId id="564" r:id="rId80"/>
    <p:sldId id="528" r:id="rId81"/>
    <p:sldId id="294" r:id="rId82"/>
    <p:sldId id="503" r:id="rId83"/>
    <p:sldId id="282" r:id="rId84"/>
    <p:sldId id="428" r:id="rId85"/>
    <p:sldId id="470" r:id="rId86"/>
    <p:sldId id="454" r:id="rId87"/>
    <p:sldId id="504" r:id="rId88"/>
    <p:sldId id="283" r:id="rId89"/>
    <p:sldId id="429" r:id="rId90"/>
    <p:sldId id="471" r:id="rId91"/>
    <p:sldId id="284" r:id="rId92"/>
    <p:sldId id="472" r:id="rId93"/>
    <p:sldId id="476" r:id="rId94"/>
    <p:sldId id="475" r:id="rId95"/>
    <p:sldId id="549" r:id="rId96"/>
    <p:sldId id="505" r:id="rId97"/>
    <p:sldId id="535" r:id="rId98"/>
    <p:sldId id="532" r:id="rId99"/>
    <p:sldId id="536" r:id="rId100"/>
    <p:sldId id="531" r:id="rId101"/>
    <p:sldId id="506" r:id="rId102"/>
    <p:sldId id="287" r:id="rId10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5" autoAdjust="0"/>
    <p:restoredTop sz="94641" autoAdjust="0"/>
  </p:normalViewPr>
  <p:slideViewPr>
    <p:cSldViewPr snapToGrid="0">
      <p:cViewPr varScale="1">
        <p:scale>
          <a:sx n="65" d="100"/>
          <a:sy n="65" d="100"/>
        </p:scale>
        <p:origin x="552" y="60"/>
      </p:cViewPr>
      <p:guideLst/>
    </p:cSldViewPr>
  </p:slideViewPr>
  <p:notesTextViewPr>
    <p:cViewPr>
      <p:scale>
        <a:sx n="1" d="1"/>
        <a:sy n="1" d="1"/>
      </p:scale>
      <p:origin x="0" y="0"/>
    </p:cViewPr>
  </p:notesTextViewPr>
  <p:sorterViewPr>
    <p:cViewPr>
      <p:scale>
        <a:sx n="150" d="100"/>
        <a:sy n="150" d="100"/>
      </p:scale>
      <p:origin x="0" y="-2266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7B8615-9E00-425B-B4A3-0C5B14DC5636}" type="datetimeFigureOut">
              <a:rPr lang="en-US" smtClean="0"/>
              <a:t>1/24/2025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FBACA1-1E2D-4ABC-9AB7-5F471EDBB994}" type="slidenum">
              <a:rPr lang="en-US" smtClean="0"/>
              <a:t>‹#›</a:t>
            </a:fld>
            <a:endParaRPr lang="en-US"/>
          </a:p>
        </p:txBody>
      </p:sp>
    </p:spTree>
    <p:extLst>
      <p:ext uri="{BB962C8B-B14F-4D97-AF65-F5344CB8AC3E}">
        <p14:creationId xmlns:p14="http://schemas.microsoft.com/office/powerpoint/2010/main" val="393493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BACA1-1E2D-4ABC-9AB7-5F471EDBB994}" type="slidenum">
              <a:rPr lang="en-US" smtClean="0"/>
              <a:t>6</a:t>
            </a:fld>
            <a:endParaRPr lang="en-US"/>
          </a:p>
        </p:txBody>
      </p:sp>
    </p:spTree>
    <p:extLst>
      <p:ext uri="{BB962C8B-B14F-4D97-AF65-F5344CB8AC3E}">
        <p14:creationId xmlns:p14="http://schemas.microsoft.com/office/powerpoint/2010/main" val="291893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74</a:t>
            </a:fld>
            <a:endParaRPr lang="en-US"/>
          </a:p>
        </p:txBody>
      </p:sp>
    </p:spTree>
    <p:extLst>
      <p:ext uri="{BB962C8B-B14F-4D97-AF65-F5344CB8AC3E}">
        <p14:creationId xmlns:p14="http://schemas.microsoft.com/office/powerpoint/2010/main" val="40067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80</a:t>
            </a:fld>
            <a:endParaRPr lang="en-US"/>
          </a:p>
        </p:txBody>
      </p:sp>
    </p:spTree>
    <p:extLst>
      <p:ext uri="{BB962C8B-B14F-4D97-AF65-F5344CB8AC3E}">
        <p14:creationId xmlns:p14="http://schemas.microsoft.com/office/powerpoint/2010/main" val="147645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84</a:t>
            </a:fld>
            <a:endParaRPr lang="en-US"/>
          </a:p>
        </p:txBody>
      </p:sp>
    </p:spTree>
    <p:extLst>
      <p:ext uri="{BB962C8B-B14F-4D97-AF65-F5344CB8AC3E}">
        <p14:creationId xmlns:p14="http://schemas.microsoft.com/office/powerpoint/2010/main" val="100829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51</a:t>
            </a:fld>
            <a:endParaRPr lang="en-US"/>
          </a:p>
        </p:txBody>
      </p:sp>
    </p:spTree>
    <p:extLst>
      <p:ext uri="{BB962C8B-B14F-4D97-AF65-F5344CB8AC3E}">
        <p14:creationId xmlns:p14="http://schemas.microsoft.com/office/powerpoint/2010/main" val="421789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52</a:t>
            </a:fld>
            <a:endParaRPr lang="en-US"/>
          </a:p>
        </p:txBody>
      </p:sp>
    </p:spTree>
    <p:extLst>
      <p:ext uri="{BB962C8B-B14F-4D97-AF65-F5344CB8AC3E}">
        <p14:creationId xmlns:p14="http://schemas.microsoft.com/office/powerpoint/2010/main" val="288290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53</a:t>
            </a:fld>
            <a:endParaRPr lang="en-US"/>
          </a:p>
        </p:txBody>
      </p:sp>
    </p:spTree>
    <p:extLst>
      <p:ext uri="{BB962C8B-B14F-4D97-AF65-F5344CB8AC3E}">
        <p14:creationId xmlns:p14="http://schemas.microsoft.com/office/powerpoint/2010/main" val="46989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54</a:t>
            </a:fld>
            <a:endParaRPr lang="en-US"/>
          </a:p>
        </p:txBody>
      </p:sp>
    </p:spTree>
    <p:extLst>
      <p:ext uri="{BB962C8B-B14F-4D97-AF65-F5344CB8AC3E}">
        <p14:creationId xmlns:p14="http://schemas.microsoft.com/office/powerpoint/2010/main" val="417418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55</a:t>
            </a:fld>
            <a:endParaRPr lang="en-US"/>
          </a:p>
        </p:txBody>
      </p:sp>
    </p:spTree>
    <p:extLst>
      <p:ext uri="{BB962C8B-B14F-4D97-AF65-F5344CB8AC3E}">
        <p14:creationId xmlns:p14="http://schemas.microsoft.com/office/powerpoint/2010/main" val="242040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56</a:t>
            </a:fld>
            <a:endParaRPr lang="en-US"/>
          </a:p>
        </p:txBody>
      </p:sp>
    </p:spTree>
    <p:extLst>
      <p:ext uri="{BB962C8B-B14F-4D97-AF65-F5344CB8AC3E}">
        <p14:creationId xmlns:p14="http://schemas.microsoft.com/office/powerpoint/2010/main" val="405055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58</a:t>
            </a:fld>
            <a:endParaRPr lang="en-US"/>
          </a:p>
        </p:txBody>
      </p:sp>
    </p:spTree>
    <p:extLst>
      <p:ext uri="{BB962C8B-B14F-4D97-AF65-F5344CB8AC3E}">
        <p14:creationId xmlns:p14="http://schemas.microsoft.com/office/powerpoint/2010/main" val="275701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E72822-39EC-4284-92EC-8BB2119733A9}" type="slidenum">
              <a:rPr lang="en-US" smtClean="0"/>
              <a:pPr/>
              <a:t>65</a:t>
            </a:fld>
            <a:endParaRPr lang="en-US"/>
          </a:p>
        </p:txBody>
      </p:sp>
    </p:spTree>
    <p:extLst>
      <p:ext uri="{BB962C8B-B14F-4D97-AF65-F5344CB8AC3E}">
        <p14:creationId xmlns:p14="http://schemas.microsoft.com/office/powerpoint/2010/main" val="273007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025" y="1971675"/>
            <a:ext cx="9144000" cy="3860619"/>
          </a:xfrm>
        </p:spPr>
        <p:txBody>
          <a:bodyPr>
            <a:normAutofit fontScale="90000"/>
          </a:bodyPr>
          <a:lstStyle/>
          <a:p>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Heuristic Problem-Solving </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Chapter 02_00</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Intelligent Agents</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122285" y="81040"/>
            <a:ext cx="5917707" cy="946571"/>
          </a:xfrm>
        </p:spPr>
        <p:txBody>
          <a:bodyPr>
            <a:normAutofit/>
          </a:bodyPr>
          <a:lstStyle/>
          <a:p>
            <a:r>
              <a:rPr lang="en-US" altLang="en-US" sz="3200" dirty="0">
                <a:latin typeface="+mn-lt"/>
              </a:rPr>
              <a:t>A vacuum-cleaner agent</a:t>
            </a:r>
          </a:p>
        </p:txBody>
      </p:sp>
      <p:sp>
        <p:nvSpPr>
          <p:cNvPr id="8195" name="Rectangle 3">
            <a:extLst>
              <a:ext uri="{FF2B5EF4-FFF2-40B4-BE49-F238E27FC236}">
                <a16:creationId xmlns:a16="http://schemas.microsoft.com/office/drawing/2014/main" id="{B2A5E713-CB34-4A9A-B04D-FAEA9EFEF197}"/>
              </a:ext>
            </a:extLst>
          </p:cNvPr>
          <p:cNvSpPr>
            <a:spLocks noGrp="1" noChangeArrowheads="1"/>
          </p:cNvSpPr>
          <p:nvPr>
            <p:ph type="body" idx="1"/>
          </p:nvPr>
        </p:nvSpPr>
        <p:spPr>
          <a:xfrm>
            <a:off x="655224" y="1192814"/>
            <a:ext cx="7814924" cy="5584146"/>
          </a:xfrm>
        </p:spPr>
        <p:txBody>
          <a:bodyPr>
            <a:noAutofit/>
          </a:bodyPr>
          <a:lstStyle/>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The agent’s </a:t>
            </a:r>
            <a:r>
              <a:rPr lang="en-US" altLang="en-US" sz="2400" dirty="0">
                <a:solidFill>
                  <a:srgbClr val="FF0000"/>
                </a:solidFill>
                <a:latin typeface="Times New Roman" panose="02020603050405020304" pitchFamily="18" charset="0"/>
                <a:cs typeface="Times New Roman" panose="02020603050405020304" pitchFamily="18" charset="0"/>
              </a:rPr>
              <a:t>simple</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functio</a:t>
            </a:r>
            <a:r>
              <a:rPr lang="en-US" altLang="en-US" sz="2400" dirty="0">
                <a:latin typeface="Times New Roman" panose="02020603050405020304" pitchFamily="18" charset="0"/>
                <a:cs typeface="Times New Roman" panose="02020603050405020304" pitchFamily="18" charset="0"/>
              </a:rPr>
              <a:t>n (condition-action </a:t>
            </a:r>
          </a:p>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rules) is:</a:t>
            </a:r>
          </a:p>
          <a:p>
            <a:pPr lvl="1">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if the </a:t>
            </a:r>
            <a:r>
              <a:rPr lang="en-US" altLang="en-US" dirty="0">
                <a:solidFill>
                  <a:srgbClr val="0000FF"/>
                </a:solidFill>
                <a:latin typeface="Times New Roman" panose="02020603050405020304" pitchFamily="18" charset="0"/>
                <a:cs typeface="Times New Roman" panose="02020603050405020304" pitchFamily="18" charset="0"/>
              </a:rPr>
              <a:t>current</a:t>
            </a:r>
            <a:r>
              <a:rPr lang="en-US" altLang="en-US" dirty="0">
                <a:latin typeface="Times New Roman" panose="02020603050405020304" pitchFamily="18" charset="0"/>
                <a:cs typeface="Times New Roman" panose="02020603050405020304" pitchFamily="18" charset="0"/>
              </a:rPr>
              <a:t> square is </a:t>
            </a:r>
            <a:r>
              <a:rPr lang="en-US" altLang="en-US" dirty="0">
                <a:solidFill>
                  <a:srgbClr val="0000FF"/>
                </a:solidFill>
                <a:latin typeface="Times New Roman" panose="02020603050405020304" pitchFamily="18" charset="0"/>
                <a:cs typeface="Times New Roman" panose="02020603050405020304" pitchFamily="18" charset="0"/>
              </a:rPr>
              <a:t>dirty</a:t>
            </a:r>
            <a:r>
              <a:rPr lang="en-US" altLang="en-US" dirty="0">
                <a:latin typeface="Times New Roman" panose="02020603050405020304" pitchFamily="18" charset="0"/>
                <a:cs typeface="Times New Roman" panose="02020603050405020304" pitchFamily="18" charset="0"/>
              </a:rPr>
              <a:t>, then suck; </a:t>
            </a:r>
          </a:p>
          <a:p>
            <a:pPr lvl="1">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otherwise, move to the other square.</a:t>
            </a:r>
          </a:p>
          <a:p>
            <a:pPr marL="0" indent="0">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It’s a </a:t>
            </a:r>
            <a:r>
              <a:rPr lang="en-US" altLang="en-US" sz="2400" b="1" dirty="0">
                <a:solidFill>
                  <a:srgbClr val="FF0000"/>
                </a:solidFill>
                <a:latin typeface="Times New Roman" panose="02020603050405020304" pitchFamily="18" charset="0"/>
                <a:cs typeface="Times New Roman" panose="02020603050405020304" pitchFamily="18" charset="0"/>
              </a:rPr>
              <a:t>simple reflex </a:t>
            </a:r>
            <a:r>
              <a:rPr lang="en-US" altLang="en-US" sz="2400" dirty="0">
                <a:latin typeface="Times New Roman" panose="02020603050405020304" pitchFamily="18" charset="0"/>
                <a:cs typeface="Times New Roman" panose="02020603050405020304" pitchFamily="18" charset="0"/>
              </a:rPr>
              <a:t>agent because it: </a:t>
            </a:r>
          </a:p>
          <a:p>
            <a:pPr marL="739775"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is in a </a:t>
            </a:r>
            <a:r>
              <a:rPr lang="en-US" altLang="en-US" sz="2400" dirty="0">
                <a:solidFill>
                  <a:srgbClr val="0000FF"/>
                </a:solidFill>
                <a:latin typeface="Times New Roman" panose="02020603050405020304" pitchFamily="18" charset="0"/>
                <a:cs typeface="Times New Roman" panose="02020603050405020304" pitchFamily="18" charset="0"/>
              </a:rPr>
              <a:t>two-state</a:t>
            </a:r>
            <a:r>
              <a:rPr lang="en-US" altLang="en-US" sz="2400" dirty="0">
                <a:latin typeface="Times New Roman" panose="02020603050405020304" pitchFamily="18" charset="0"/>
                <a:cs typeface="Times New Roman" panose="02020603050405020304" pitchFamily="18" charset="0"/>
              </a:rPr>
              <a:t> vacuum environment, </a:t>
            </a:r>
          </a:p>
          <a:p>
            <a:pPr marL="739775" indent="-282575">
              <a:lnSpc>
                <a:spcPct val="100000"/>
              </a:lnSpc>
              <a:spcBef>
                <a:spcPts val="0"/>
              </a:spcBef>
              <a:spcAft>
                <a:spcPts val="300"/>
              </a:spcAft>
              <a:buNone/>
            </a:pPr>
            <a:r>
              <a:rPr lang="en-US" altLang="en-US" sz="2400" dirty="0">
                <a:latin typeface="Times New Roman" panose="02020603050405020304" pitchFamily="18" charset="0"/>
                <a:cs typeface="Times New Roman" panose="02020603050405020304" pitchFamily="18" charset="0"/>
              </a:rPr>
              <a:t>     (Location, Dirty) or (Location, Clean)  </a:t>
            </a:r>
          </a:p>
          <a:p>
            <a:pPr marL="800100" indent="-342900">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get percepts</a:t>
            </a:r>
          </a:p>
          <a:p>
            <a:pPr marL="739775" lvl="1" indent="-282575">
              <a:lnSpc>
                <a:spcPct val="100000"/>
              </a:lnSpc>
              <a:spcBef>
                <a:spcPts val="0"/>
              </a:spcBef>
              <a:spcAft>
                <a:spcPts val="300"/>
              </a:spcAft>
            </a:pPr>
            <a:r>
              <a:rPr lang="en-US" altLang="en-US" dirty="0">
                <a:solidFill>
                  <a:srgbClr val="0000FF"/>
                </a:solidFill>
                <a:latin typeface="Times New Roman" panose="02020603050405020304" pitchFamily="18" charset="0"/>
                <a:cs typeface="Times New Roman" panose="02020603050405020304" pitchFamily="18" charset="0"/>
              </a:rPr>
              <a:t> selects actions </a:t>
            </a:r>
          </a:p>
          <a:p>
            <a:pPr marL="1196975" lvl="2"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based on the </a:t>
            </a:r>
            <a:r>
              <a:rPr lang="en-US" altLang="en-US" sz="2400" i="1" dirty="0">
                <a:latin typeface="Times New Roman" panose="02020603050405020304" pitchFamily="18" charset="0"/>
                <a:cs typeface="Times New Roman" panose="02020603050405020304" pitchFamily="18" charset="0"/>
              </a:rPr>
              <a:t>current</a:t>
            </a:r>
            <a:r>
              <a:rPr lang="en-US" altLang="en-US" sz="2400" dirty="0">
                <a:latin typeface="Times New Roman" panose="02020603050405020304" pitchFamily="18" charset="0"/>
                <a:cs typeface="Times New Roman" panose="02020603050405020304" pitchFamily="18" charset="0"/>
              </a:rPr>
              <a:t> percept, </a:t>
            </a:r>
          </a:p>
          <a:p>
            <a:pPr marL="1196975" lvl="2" indent="-282575">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 disregard the rest of the percept history.</a:t>
            </a:r>
          </a:p>
          <a:p>
            <a:pPr marL="801688" lvl="1" indent="-344488">
              <a:lnSpc>
                <a:spcPct val="100000"/>
              </a:lnSpc>
              <a:spcBef>
                <a:spcPts val="0"/>
              </a:spcBef>
              <a:spcAft>
                <a:spcPts val="300"/>
              </a:spcAft>
            </a:pPr>
            <a:r>
              <a:rPr lang="en-US" altLang="en-US" dirty="0">
                <a:latin typeface="Times New Roman" panose="02020603050405020304" pitchFamily="18" charset="0"/>
                <a:cs typeface="Times New Roman" panose="02020603050405020304" pitchFamily="18" charset="0"/>
              </a:rPr>
              <a:t>makes its</a:t>
            </a:r>
            <a:r>
              <a:rPr lang="en-US" altLang="en-US" dirty="0">
                <a:solidFill>
                  <a:srgbClr val="0000FF"/>
                </a:solidFill>
                <a:latin typeface="Times New Roman" panose="02020603050405020304" pitchFamily="18" charset="0"/>
                <a:cs typeface="Times New Roman" panose="02020603050405020304" pitchFamily="18" charset="0"/>
              </a:rPr>
              <a:t> (rational) decision </a:t>
            </a:r>
            <a:r>
              <a:rPr lang="en-US" altLang="en-US" dirty="0">
                <a:latin typeface="Times New Roman" panose="02020603050405020304" pitchFamily="18" charset="0"/>
                <a:cs typeface="Times New Roman" panose="02020603050405020304" pitchFamily="18" charset="0"/>
              </a:rPr>
              <a:t>based only on </a:t>
            </a:r>
          </a:p>
          <a:p>
            <a:pPr marL="1258888" lvl="2" indent="-344488">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the current location and </a:t>
            </a:r>
          </a:p>
          <a:p>
            <a:pPr marL="1258888" lvl="2" indent="-344488">
              <a:lnSpc>
                <a:spcPct val="100000"/>
              </a:lnSpc>
              <a:spcBef>
                <a:spcPts val="0"/>
              </a:spcBef>
              <a:spcAft>
                <a:spcPts val="300"/>
              </a:spcAft>
            </a:pPr>
            <a:r>
              <a:rPr lang="en-US" altLang="en-US" sz="2400" dirty="0">
                <a:latin typeface="Times New Roman" panose="02020603050405020304" pitchFamily="18" charset="0"/>
                <a:cs typeface="Times New Roman" panose="02020603050405020304" pitchFamily="18" charset="0"/>
              </a:rPr>
              <a:t>whether that location contains dirt.</a:t>
            </a:r>
          </a:p>
        </p:txBody>
      </p:sp>
      <p:pic>
        <p:nvPicPr>
          <p:cNvPr id="1026" name="Picture 2" descr="https://img2.tfd.com/pp/wikiimg.ashx?p=commons%2f9%2f91%2fSimple_reflex_ag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93" y="1202616"/>
            <a:ext cx="5103811" cy="2469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5412" y="842945"/>
            <a:ext cx="2159566" cy="369332"/>
          </a:xfrm>
          <a:prstGeom prst="rect">
            <a:avLst/>
          </a:prstGeom>
        </p:spPr>
        <p:txBody>
          <a:bodyPr wrap="none">
            <a:spAutoFit/>
          </a:bodyPr>
          <a:lstStyle/>
          <a:p>
            <a:r>
              <a:rPr lang="en-US" dirty="0">
                <a:solidFill>
                  <a:srgbClr val="404040"/>
                </a:solidFill>
                <a:highlight>
                  <a:srgbClr val="FFFF00"/>
                </a:highlight>
                <a:latin typeface="Arial" panose="020B0604020202020204" pitchFamily="34" charset="0"/>
              </a:rPr>
              <a:t>Simple reflex agent</a:t>
            </a:r>
            <a:endParaRPr lang="en-US" dirty="0">
              <a:highlight>
                <a:srgbClr val="FFFF00"/>
              </a:highlight>
            </a:endParaRPr>
          </a:p>
        </p:txBody>
      </p:sp>
      <p:cxnSp>
        <p:nvCxnSpPr>
          <p:cNvPr id="4" name="Straight Arrow Connector 3">
            <a:extLst>
              <a:ext uri="{FF2B5EF4-FFF2-40B4-BE49-F238E27FC236}">
                <a16:creationId xmlns:a16="http://schemas.microsoft.com/office/drawing/2014/main" id="{BF0746CF-D156-B68A-7980-96A540A2AFC7}"/>
              </a:ext>
            </a:extLst>
          </p:cNvPr>
          <p:cNvCxnSpPr/>
          <p:nvPr/>
        </p:nvCxnSpPr>
        <p:spPr>
          <a:xfrm flipV="1">
            <a:off x="6263148" y="2025445"/>
            <a:ext cx="2694039" cy="1646217"/>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7B5F204-85A6-7E98-A595-B7236FFA90A3}"/>
              </a:ext>
            </a:extLst>
          </p:cNvPr>
          <p:cNvCxnSpPr>
            <a:cxnSpLocks/>
          </p:cNvCxnSpPr>
          <p:nvPr/>
        </p:nvCxnSpPr>
        <p:spPr>
          <a:xfrm>
            <a:off x="5860122" y="2282404"/>
            <a:ext cx="1179870" cy="43129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F0F719-ADA6-2AD1-2006-9B6D409C9BB8}"/>
              </a:ext>
            </a:extLst>
          </p:cNvPr>
          <p:cNvCxnSpPr>
            <a:cxnSpLocks/>
          </p:cNvCxnSpPr>
          <p:nvPr/>
        </p:nvCxnSpPr>
        <p:spPr>
          <a:xfrm flipV="1">
            <a:off x="5928853" y="2970662"/>
            <a:ext cx="2973818" cy="1883779"/>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BBE735-64F8-E2B3-023A-6112FB8BE7A2}"/>
              </a:ext>
            </a:extLst>
          </p:cNvPr>
          <p:cNvSpPr txBox="1"/>
          <p:nvPr/>
        </p:nvSpPr>
        <p:spPr>
          <a:xfrm>
            <a:off x="7128387" y="4537869"/>
            <a:ext cx="4498317"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simple reflex agent</a:t>
            </a:r>
            <a:r>
              <a:rPr lang="en-US" dirty="0">
                <a:latin typeface="Times New Roman" panose="02020603050405020304" pitchFamily="18" charset="0"/>
                <a:cs typeface="Times New Roman" panose="02020603050405020304" pitchFamily="18" charset="0"/>
              </a:rPr>
              <a:t> is a type of agent in artificial intelligence (AI) that selects actions based on the current percept without considering the percept history. Its behavior is determined by a set of condition-action rules, which specify what action to take in response to certain conditions or percepts.</a:t>
            </a:r>
          </a:p>
        </p:txBody>
      </p:sp>
    </p:spTree>
    <p:extLst>
      <p:ext uri="{BB962C8B-B14F-4D97-AF65-F5344CB8AC3E}">
        <p14:creationId xmlns:p14="http://schemas.microsoft.com/office/powerpoint/2010/main" val="11655799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59528" y="1304000"/>
            <a:ext cx="9012678" cy="4339650"/>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4)    Agents with goals – Goal-based agents</a:t>
            </a:r>
          </a:p>
          <a:p>
            <a:pPr marL="914400" indent="-461963">
              <a:spcBef>
                <a:spcPts val="600"/>
              </a:spcBef>
              <a:spcAft>
                <a:spcPts val="600"/>
              </a:spcAft>
              <a:buFont typeface="Arial" panose="020B0604020202020204" pitchFamily="34" charset="0"/>
              <a:buChar char="•"/>
              <a:tabLst>
                <a:tab pos="628650" algn="l"/>
              </a:tabLst>
            </a:pPr>
            <a:r>
              <a:rPr lang="en-US" sz="2400" dirty="0">
                <a:latin typeface="Times New Roman" panose="02020603050405020304" pitchFamily="18" charset="0"/>
                <a:cs typeface="Times New Roman" panose="02020603050405020304" pitchFamily="18" charset="0"/>
              </a:rPr>
              <a:t>are agents that, in addition to state information, have goal information that describes desirable situations. </a:t>
            </a:r>
          </a:p>
          <a:p>
            <a:pPr marL="914400" indent="-461963">
              <a:spcBef>
                <a:spcPts val="600"/>
              </a:spcBef>
              <a:spcAft>
                <a:spcPts val="600"/>
              </a:spcAft>
              <a:buFont typeface="Arial" panose="020B0604020202020204" pitchFamily="34" charset="0"/>
              <a:buChar char="•"/>
              <a:tabLst>
                <a:tab pos="628650" algn="l"/>
              </a:tabLst>
            </a:pPr>
            <a:r>
              <a:rPr lang="en-US" sz="2400" dirty="0">
                <a:latin typeface="Times New Roman" panose="02020603050405020304" pitchFamily="18" charset="0"/>
                <a:cs typeface="Times New Roman" panose="02020603050405020304" pitchFamily="18" charset="0"/>
              </a:rPr>
              <a:t>Agents of this kind take future events into consideration.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5) Utility-based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 their decisions on classic axiomatic utility theory in order to act rationally.</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6) Learning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the ability to improve performance through learning.</a:t>
            </a:r>
          </a:p>
        </p:txBody>
      </p:sp>
      <p:sp>
        <p:nvSpPr>
          <p:cNvPr id="4" name="Rectangle 3">
            <a:extLst>
              <a:ext uri="{FF2B5EF4-FFF2-40B4-BE49-F238E27FC236}">
                <a16:creationId xmlns:a16="http://schemas.microsoft.com/office/drawing/2014/main" id="{801A525C-298E-4537-839C-B2588A623421}"/>
              </a:ext>
            </a:extLst>
          </p:cNvPr>
          <p:cNvSpPr/>
          <p:nvPr/>
        </p:nvSpPr>
        <p:spPr>
          <a:xfrm>
            <a:off x="1465767" y="488072"/>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36240">
            <a:off x="529114" y="981855"/>
            <a:ext cx="704339" cy="4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70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4746-1C58-4905-84BF-3E64DB6FC9D9}"/>
              </a:ext>
            </a:extLst>
          </p:cNvPr>
          <p:cNvSpPr/>
          <p:nvPr/>
        </p:nvSpPr>
        <p:spPr>
          <a:xfrm>
            <a:off x="1524716" y="653535"/>
            <a:ext cx="1775230" cy="584775"/>
          </a:xfrm>
          <a:prstGeom prst="rect">
            <a:avLst/>
          </a:prstGeom>
        </p:spPr>
        <p:txBody>
          <a:bodyPr wrap="none">
            <a:spAutoFit/>
          </a:bodyPr>
          <a:lstStyle/>
          <a:p>
            <a:r>
              <a:rPr lang="en-US" sz="3200" dirty="0"/>
              <a:t>Summary</a:t>
            </a:r>
          </a:p>
        </p:txBody>
      </p:sp>
      <p:sp>
        <p:nvSpPr>
          <p:cNvPr id="3" name="Rectangle 2">
            <a:extLst>
              <a:ext uri="{FF2B5EF4-FFF2-40B4-BE49-F238E27FC236}">
                <a16:creationId xmlns:a16="http://schemas.microsoft.com/office/drawing/2014/main" id="{081EBFAA-C9D2-42A3-BBF7-6D9492B091AA}"/>
              </a:ext>
            </a:extLst>
          </p:cNvPr>
          <p:cNvSpPr/>
          <p:nvPr/>
        </p:nvSpPr>
        <p:spPr>
          <a:xfrm>
            <a:off x="1524716" y="1519371"/>
            <a:ext cx="8803315" cy="4924425"/>
          </a:xfrm>
          <a:prstGeom prst="rect">
            <a:avLst/>
          </a:prstGeom>
        </p:spPr>
        <p:txBody>
          <a:bodyPr wrap="square">
            <a:spAutoFit/>
          </a:bodyPr>
          <a:lstStyle/>
          <a:p>
            <a:pPr>
              <a:spcBef>
                <a:spcPts val="600"/>
              </a:spcBef>
            </a:pPr>
            <a:r>
              <a:rPr lang="en-US" sz="2400" dirty="0">
                <a:latin typeface="Times New Roman" panose="02020603050405020304" pitchFamily="18" charset="0"/>
                <a:cs typeface="Times New Roman" panose="02020603050405020304" pitchFamily="18" charset="0"/>
              </a:rPr>
              <a:t>Environments are categorized along several dimensions:</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observable?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deterministic?</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episodic? static?</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discrete?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single-agent?</a:t>
            </a:r>
          </a:p>
          <a:p>
            <a:pPr>
              <a:spcBef>
                <a:spcPts val="600"/>
              </a:spcBef>
            </a:pPr>
            <a:r>
              <a:rPr lang="en-US" sz="2400" dirty="0">
                <a:latin typeface="Times New Roman" panose="02020603050405020304" pitchFamily="18" charset="0"/>
                <a:cs typeface="Times New Roman" panose="02020603050405020304" pitchFamily="18" charset="0"/>
              </a:rPr>
              <a:t>There are several basic agent architectures:</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 with state</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utility-based</a:t>
            </a:r>
          </a:p>
        </p:txBody>
      </p:sp>
    </p:spTree>
    <p:extLst>
      <p:ext uri="{BB962C8B-B14F-4D97-AF65-F5344CB8AC3E}">
        <p14:creationId xmlns:p14="http://schemas.microsoft.com/office/powerpoint/2010/main" val="2798874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5CD54-92DA-4B8B-802F-83FF0B8F6A5A}"/>
              </a:ext>
            </a:extLst>
          </p:cNvPr>
          <p:cNvSpPr txBox="1"/>
          <p:nvPr/>
        </p:nvSpPr>
        <p:spPr>
          <a:xfrm>
            <a:off x="3078480" y="2604002"/>
            <a:ext cx="2773680" cy="646331"/>
          </a:xfrm>
          <a:prstGeom prst="rect">
            <a:avLst/>
          </a:prstGeom>
          <a:noFill/>
        </p:spPr>
        <p:txBody>
          <a:bodyPr wrap="square" rtlCol="0">
            <a:spAutoFit/>
          </a:bodyPr>
          <a:lstStyle/>
          <a:p>
            <a:r>
              <a:rPr lang="en-US" sz="3600" dirty="0"/>
              <a:t>The END</a:t>
            </a:r>
          </a:p>
        </p:txBody>
      </p:sp>
    </p:spTree>
    <p:extLst>
      <p:ext uri="{BB962C8B-B14F-4D97-AF65-F5344CB8AC3E}">
        <p14:creationId xmlns:p14="http://schemas.microsoft.com/office/powerpoint/2010/main" val="144915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082040" y="0"/>
            <a:ext cx="5651377" cy="1109714"/>
          </a:xfrm>
        </p:spPr>
        <p:txBody>
          <a:bodyPr>
            <a:normAutofit/>
          </a:bodyPr>
          <a:lstStyle/>
          <a:p>
            <a:r>
              <a:rPr lang="en-US" altLang="en-US" sz="3200" dirty="0">
                <a:latin typeface="+mn-lt"/>
              </a:rPr>
              <a:t>A vacuum-cleaner agent</a:t>
            </a:r>
          </a:p>
        </p:txBody>
      </p:sp>
      <p:sp>
        <p:nvSpPr>
          <p:cNvPr id="8195" name="Rectangle 3">
            <a:extLst>
              <a:ext uri="{FF2B5EF4-FFF2-40B4-BE49-F238E27FC236}">
                <a16:creationId xmlns:a16="http://schemas.microsoft.com/office/drawing/2014/main" id="{B2A5E713-CB34-4A9A-B04D-FAEA9EFEF197}"/>
              </a:ext>
            </a:extLst>
          </p:cNvPr>
          <p:cNvSpPr>
            <a:spLocks noGrp="1" noChangeArrowheads="1"/>
          </p:cNvSpPr>
          <p:nvPr>
            <p:ph type="body" idx="1"/>
          </p:nvPr>
        </p:nvSpPr>
        <p:spPr>
          <a:xfrm>
            <a:off x="1414701" y="1750047"/>
            <a:ext cx="9645162" cy="2955118"/>
          </a:xfrm>
        </p:spPr>
        <p:txBody>
          <a:bodyPr>
            <a:normAutofit/>
          </a:bodyPr>
          <a:lstStyle/>
          <a:p>
            <a:pPr marL="0" indent="0">
              <a:buNone/>
            </a:pPr>
            <a:r>
              <a:rPr lang="en-US" altLang="en-US" sz="2600" dirty="0"/>
              <a:t>An </a:t>
            </a:r>
            <a:r>
              <a:rPr lang="en-US" altLang="en-US" sz="2600" dirty="0">
                <a:solidFill>
                  <a:srgbClr val="0000FF"/>
                </a:solidFill>
              </a:rPr>
              <a:t>agent program for this simple reflex vacuum agent </a:t>
            </a:r>
            <a:r>
              <a:rPr lang="en-US" altLang="en-US" sz="2600" dirty="0"/>
              <a:t>is:</a:t>
            </a:r>
          </a:p>
          <a:p>
            <a:pPr marL="0" indent="0">
              <a:buNone/>
            </a:pPr>
            <a:endParaRPr lang="en-US" altLang="en-US" sz="1100" dirty="0"/>
          </a:p>
          <a:p>
            <a:pPr marL="0" indent="0">
              <a:buNone/>
            </a:pPr>
            <a:r>
              <a:rPr lang="en-US" altLang="en-US" sz="2400" b="1" dirty="0"/>
              <a:t>function</a:t>
            </a:r>
            <a:r>
              <a:rPr lang="en-US" altLang="en-US" sz="2400" dirty="0"/>
              <a:t> REFLEX_VACUUM_AGENT(location, status) </a:t>
            </a:r>
            <a:r>
              <a:rPr lang="en-US" altLang="en-US" sz="2400" b="1" dirty="0"/>
              <a:t>returns</a:t>
            </a:r>
            <a:r>
              <a:rPr lang="en-US" altLang="en-US" sz="2400" dirty="0"/>
              <a:t> an action</a:t>
            </a:r>
          </a:p>
          <a:p>
            <a:pPr marL="0" indent="0">
              <a:buNone/>
            </a:pPr>
            <a:r>
              <a:rPr lang="en-US" altLang="en-US" sz="2400" dirty="0"/>
              <a:t>       </a:t>
            </a:r>
            <a:r>
              <a:rPr lang="en-US" altLang="en-US" sz="2400" b="1" dirty="0"/>
              <a:t>if</a:t>
            </a:r>
            <a:r>
              <a:rPr lang="en-US" altLang="en-US" sz="2400" dirty="0"/>
              <a:t> 	          status = Dirty </a:t>
            </a:r>
            <a:r>
              <a:rPr lang="en-US" altLang="en-US" sz="2400" b="1" dirty="0"/>
              <a:t>then return </a:t>
            </a:r>
            <a:r>
              <a:rPr lang="en-US" altLang="en-US" sz="2400" dirty="0"/>
              <a:t>Suck</a:t>
            </a:r>
          </a:p>
          <a:p>
            <a:pPr marL="0" indent="0">
              <a:buNone/>
            </a:pPr>
            <a:r>
              <a:rPr lang="en-US" altLang="en-US" sz="2400" dirty="0"/>
              <a:t>       </a:t>
            </a:r>
            <a:r>
              <a:rPr lang="en-US" altLang="en-US" sz="2400" b="1" dirty="0"/>
              <a:t>else if  </a:t>
            </a:r>
            <a:r>
              <a:rPr lang="en-US" altLang="en-US" sz="2400" dirty="0"/>
              <a:t>location = A    </a:t>
            </a:r>
            <a:r>
              <a:rPr lang="en-US" altLang="en-US" sz="2400" b="1" dirty="0"/>
              <a:t>then return </a:t>
            </a:r>
            <a:r>
              <a:rPr lang="en-US" altLang="en-US" sz="2400" dirty="0"/>
              <a:t>Right</a:t>
            </a:r>
          </a:p>
          <a:p>
            <a:pPr marL="0" indent="0">
              <a:buNone/>
            </a:pPr>
            <a:r>
              <a:rPr lang="en-US" altLang="en-US" sz="2400" dirty="0"/>
              <a:t>       </a:t>
            </a:r>
            <a:r>
              <a:rPr lang="en-US" altLang="en-US" sz="2400" b="1" dirty="0"/>
              <a:t>else if  </a:t>
            </a:r>
            <a:r>
              <a:rPr lang="en-US" altLang="en-US" sz="2400" dirty="0"/>
              <a:t>location = B    </a:t>
            </a:r>
            <a:r>
              <a:rPr lang="en-US" altLang="en-US" sz="2400" b="1" dirty="0"/>
              <a:t>then return </a:t>
            </a:r>
            <a:r>
              <a:rPr lang="en-US" altLang="en-US" sz="2400" dirty="0"/>
              <a:t>Left</a:t>
            </a:r>
          </a:p>
        </p:txBody>
      </p:sp>
      <p:pic>
        <p:nvPicPr>
          <p:cNvPr id="5" name="Picture 4" descr="vacuum2-environment">
            <a:extLst>
              <a:ext uri="{FF2B5EF4-FFF2-40B4-BE49-F238E27FC236}">
                <a16:creationId xmlns:a16="http://schemas.microsoft.com/office/drawing/2014/main" id="{238B503B-68F7-499E-9A84-10BE99F28F42}"/>
              </a:ext>
            </a:extLst>
          </p:cNvPr>
          <p:cNvPicPr>
            <a:picLocks noChangeAspect="1" noChangeArrowheads="1"/>
          </p:cNvPicPr>
          <p:nvPr/>
        </p:nvPicPr>
        <p:blipFill>
          <a:blip r:embed="rId2" cstate="print"/>
          <a:srcRect/>
          <a:stretch>
            <a:fillRect/>
          </a:stretch>
        </p:blipFill>
        <p:spPr bwMode="auto">
          <a:xfrm>
            <a:off x="3352150" y="4705165"/>
            <a:ext cx="3158028" cy="1615735"/>
          </a:xfrm>
          <a:prstGeom prst="rect">
            <a:avLst/>
          </a:prstGeom>
          <a:noFill/>
        </p:spPr>
      </p:pic>
      <p:sp>
        <p:nvSpPr>
          <p:cNvPr id="2" name="TextBox 1"/>
          <p:cNvSpPr txBox="1"/>
          <p:nvPr/>
        </p:nvSpPr>
        <p:spPr>
          <a:xfrm>
            <a:off x="8330184" y="3429000"/>
            <a:ext cx="2542032" cy="1200329"/>
          </a:xfrm>
          <a:prstGeom prst="rect">
            <a:avLst/>
          </a:prstGeom>
          <a:noFill/>
          <a:ln>
            <a:solidFill>
              <a:srgbClr val="C00000"/>
            </a:solidFill>
          </a:ln>
        </p:spPr>
        <p:txBody>
          <a:bodyPr wrap="square" rtlCol="0">
            <a:spAutoFit/>
          </a:bodyPr>
          <a:lstStyle/>
          <a:p>
            <a:r>
              <a:rPr lang="en-US" dirty="0" err="1"/>
              <a:t>Pbm</a:t>
            </a:r>
            <a:r>
              <a:rPr lang="en-US" dirty="0"/>
              <a:t>: How do you evaluate status = Dirty?</a:t>
            </a:r>
          </a:p>
          <a:p>
            <a:r>
              <a:rPr lang="en-US" dirty="0"/>
              <a:t>location = A?</a:t>
            </a:r>
          </a:p>
          <a:p>
            <a:r>
              <a:rPr lang="en-US" dirty="0"/>
              <a:t>location = B?</a:t>
            </a:r>
          </a:p>
        </p:txBody>
      </p:sp>
    </p:spTree>
    <p:extLst>
      <p:ext uri="{BB962C8B-B14F-4D97-AF65-F5344CB8AC3E}">
        <p14:creationId xmlns:p14="http://schemas.microsoft.com/office/powerpoint/2010/main" val="230330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AB2018-6BAE-4261-94B2-60B8DC13A9C4}"/>
              </a:ext>
            </a:extLst>
          </p:cNvPr>
          <p:cNvSpPr>
            <a:spLocks noGrp="1" noChangeArrowheads="1"/>
          </p:cNvSpPr>
          <p:nvPr>
            <p:ph type="title"/>
          </p:nvPr>
        </p:nvSpPr>
        <p:spPr>
          <a:xfrm>
            <a:off x="1366509" y="0"/>
            <a:ext cx="5651377" cy="1109714"/>
          </a:xfrm>
        </p:spPr>
        <p:txBody>
          <a:bodyPr>
            <a:normAutofit/>
          </a:bodyPr>
          <a:lstStyle/>
          <a:p>
            <a:r>
              <a:rPr lang="en-US" altLang="en-US" sz="3200" dirty="0">
                <a:latin typeface="+mn-lt"/>
              </a:rPr>
              <a:t>A vacuum-cleaner agent</a:t>
            </a:r>
          </a:p>
        </p:txBody>
      </p:sp>
      <p:sp>
        <p:nvSpPr>
          <p:cNvPr id="4" name="Rectangle 2">
            <a:extLst>
              <a:ext uri="{FF2B5EF4-FFF2-40B4-BE49-F238E27FC236}">
                <a16:creationId xmlns:a16="http://schemas.microsoft.com/office/drawing/2014/main" id="{D90B82D5-4F69-4BB4-8DDB-30AE5616148F}"/>
              </a:ext>
            </a:extLst>
          </p:cNvPr>
          <p:cNvSpPr txBox="1">
            <a:spLocks noChangeArrowheads="1"/>
          </p:cNvSpPr>
          <p:nvPr/>
        </p:nvSpPr>
        <p:spPr>
          <a:xfrm>
            <a:off x="1366509" y="1362456"/>
            <a:ext cx="8783331" cy="4495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altLang="en-US" sz="2600" dirty="0">
                <a:latin typeface="Times New Roman" panose="02020603050405020304" pitchFamily="18" charset="0"/>
                <a:cs typeface="Times New Roman" panose="02020603050405020304" pitchFamily="18" charset="0"/>
              </a:rPr>
              <a:t>Problem: </a:t>
            </a:r>
          </a:p>
          <a:p>
            <a:pPr>
              <a:spcAft>
                <a:spcPts val="1200"/>
              </a:spcAft>
            </a:pPr>
            <a:r>
              <a:rPr lang="en-US" altLang="en-US" sz="2400" dirty="0">
                <a:latin typeface="Times New Roman" panose="02020603050405020304" pitchFamily="18" charset="0"/>
                <a:cs typeface="Times New Roman" panose="02020603050405020304" pitchFamily="18" charset="0"/>
              </a:rPr>
              <a:t>Consider a simple reflex vacuum agent </a:t>
            </a:r>
          </a:p>
          <a:p>
            <a:pPr marL="457200" indent="-457200">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has only a dirt sensor without a location sensor, and</a:t>
            </a:r>
            <a:r>
              <a:rPr lang="en-US" alt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has only two percepts: [Dirty] and [Clean]. </a:t>
            </a:r>
          </a:p>
          <a:p>
            <a:pPr marL="457200" indent="-457200">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Its action is that </a:t>
            </a:r>
            <a:r>
              <a:rPr lang="en-US" altLang="en-US" sz="2400" dirty="0">
                <a:solidFill>
                  <a:srgbClr val="0000FF"/>
                </a:solidFill>
                <a:latin typeface="Times New Roman" panose="02020603050405020304" pitchFamily="18" charset="0"/>
                <a:cs typeface="Times New Roman" panose="02020603050405020304" pitchFamily="18" charset="0"/>
              </a:rPr>
              <a:t>it can Suck </a:t>
            </a:r>
            <a:r>
              <a:rPr lang="en-US" altLang="en-US" sz="2400" dirty="0">
                <a:latin typeface="Times New Roman" panose="02020603050405020304" pitchFamily="18" charset="0"/>
                <a:cs typeface="Times New Roman" panose="02020603050405020304" pitchFamily="18" charset="0"/>
              </a:rPr>
              <a:t>in response to [Dirty]. </a:t>
            </a:r>
          </a:p>
          <a:p>
            <a:pPr marL="457200">
              <a:spcAft>
                <a:spcPts val="1200"/>
              </a:spcAft>
            </a:pPr>
            <a:r>
              <a:rPr lang="en-US" altLang="en-US" sz="2400" dirty="0">
                <a:latin typeface="Times New Roman" panose="02020603050405020304" pitchFamily="18" charset="0"/>
                <a:cs typeface="Times New Roman" panose="02020603050405020304" pitchFamily="18" charset="0"/>
              </a:rPr>
              <a:t>Fails to move Left if it starts in square A. </a:t>
            </a:r>
          </a:p>
          <a:p>
            <a:pPr marL="457200">
              <a:spcAft>
                <a:spcPts val="1200"/>
              </a:spcAft>
            </a:pPr>
            <a:r>
              <a:rPr lang="en-US" altLang="en-US" sz="2400" dirty="0">
                <a:latin typeface="Times New Roman" panose="02020603050405020304" pitchFamily="18" charset="0"/>
                <a:cs typeface="Times New Roman" panose="02020603050405020304" pitchFamily="18" charset="0"/>
              </a:rPr>
              <a:t>Fails to move Right if it starts in square B. </a:t>
            </a:r>
          </a:p>
          <a:p>
            <a:pPr marL="457200" indent="-457200">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Infinite loops </a:t>
            </a:r>
            <a:r>
              <a:rPr lang="en-US" altLang="en-US" sz="2400" dirty="0">
                <a:latin typeface="Times New Roman" panose="02020603050405020304" pitchFamily="18" charset="0"/>
                <a:cs typeface="Times New Roman" panose="02020603050405020304" pitchFamily="18" charset="0"/>
              </a:rPr>
              <a:t>are often unavoidable for simple reflex agents operating in partially observable environments.</a:t>
            </a:r>
          </a:p>
        </p:txBody>
      </p:sp>
    </p:spTree>
    <p:extLst>
      <p:ext uri="{BB962C8B-B14F-4D97-AF65-F5344CB8AC3E}">
        <p14:creationId xmlns:p14="http://schemas.microsoft.com/office/powerpoint/2010/main" val="200756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C8A6A-B095-4720-8C83-C56F7629EBB0}"/>
              </a:ext>
            </a:extLst>
          </p:cNvPr>
          <p:cNvSpPr txBox="1"/>
          <p:nvPr/>
        </p:nvSpPr>
        <p:spPr>
          <a:xfrm>
            <a:off x="1789018" y="2171105"/>
            <a:ext cx="861396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the drive of an automated car C.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car in front brakes and its </a:t>
            </a:r>
            <a:r>
              <a:rPr lang="en-US" sz="2400" dirty="0">
                <a:highlight>
                  <a:srgbClr val="00FFFF"/>
                </a:highlight>
                <a:latin typeface="Times New Roman" panose="02020603050405020304" pitchFamily="18" charset="0"/>
                <a:cs typeface="Times New Roman" panose="02020603050405020304" pitchFamily="18" charset="0"/>
              </a:rPr>
              <a:t>brake lights come on</a:t>
            </a:r>
            <a:r>
              <a:rPr lang="en-US" sz="24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 sees this and initiates </a:t>
            </a:r>
            <a:r>
              <a:rPr lang="en-US" sz="2400" dirty="0">
                <a:solidFill>
                  <a:srgbClr val="0000FF"/>
                </a:solidFill>
                <a:latin typeface="Times New Roman" panose="02020603050405020304" pitchFamily="18" charset="0"/>
                <a:cs typeface="Times New Roman" panose="02020603050405020304" pitchFamily="18" charset="0"/>
              </a:rPr>
              <a:t>braking</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car_in_front</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braking</a:t>
            </a:r>
            <a:r>
              <a:rPr lang="en-US" sz="2400" dirty="0">
                <a:highlight>
                  <a:srgbClr val="FFFF00"/>
                </a:highlight>
                <a:latin typeface="Times New Roman" panose="02020603050405020304" pitchFamily="18" charset="0"/>
                <a:cs typeface="Times New Roman" panose="02020603050405020304" pitchFamily="18" charset="0"/>
              </a:rPr>
              <a:t>) …state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the percepts perceived as input,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agent program C has</a:t>
            </a:r>
            <a:r>
              <a:rPr lang="en-US" sz="2400" dirty="0">
                <a:latin typeface="Times New Roman" panose="02020603050405020304" pitchFamily="18" charset="0"/>
                <a:cs typeface="Times New Roman" panose="02020603050405020304" pitchFamily="18" charset="0"/>
              </a:rPr>
              <a:t> a connection to a </a:t>
            </a:r>
            <a:r>
              <a:rPr lang="en-US" sz="2400" i="1" dirty="0">
                <a:solidFill>
                  <a:srgbClr val="0000FF"/>
                </a:solidFill>
                <a:latin typeface="Times New Roman" panose="02020603050405020304" pitchFamily="18" charset="0"/>
                <a:cs typeface="Times New Roman" panose="02020603050405020304" pitchFamily="18" charset="0"/>
              </a:rPr>
              <a:t>condition-action rule:</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	if</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car_in_front_is_braking</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then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00FF00"/>
                </a:highlight>
                <a:latin typeface="Times New Roman" panose="02020603050405020304" pitchFamily="18" charset="0"/>
                <a:cs typeface="Times New Roman" panose="02020603050405020304" pitchFamily="18" charset="0"/>
              </a:rPr>
              <a:t>initiate_braking</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2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C8A6A-B095-4720-8C83-C56F7629EBB0}"/>
              </a:ext>
            </a:extLst>
          </p:cNvPr>
          <p:cNvSpPr txBox="1"/>
          <p:nvPr/>
        </p:nvSpPr>
        <p:spPr>
          <a:xfrm>
            <a:off x="1789018" y="1364282"/>
            <a:ext cx="861396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Consider the drive of an automated car C.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car in front brakes and its </a:t>
            </a:r>
            <a:r>
              <a:rPr lang="en-US" sz="2400" dirty="0">
                <a:highlight>
                  <a:srgbClr val="00FFFF"/>
                </a:highlight>
                <a:latin typeface="Times New Roman" panose="02020603050405020304" pitchFamily="18" charset="0"/>
                <a:cs typeface="Times New Roman" panose="02020603050405020304" pitchFamily="18" charset="0"/>
              </a:rPr>
              <a:t>brake lights come on</a:t>
            </a:r>
            <a:r>
              <a:rPr lang="en-US" sz="24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 sees this and initiates </a:t>
            </a:r>
            <a:r>
              <a:rPr lang="en-US" sz="2400" dirty="0">
                <a:solidFill>
                  <a:srgbClr val="0000FF"/>
                </a:solidFill>
                <a:latin typeface="Times New Roman" panose="02020603050405020304" pitchFamily="18" charset="0"/>
                <a:cs typeface="Times New Roman" panose="02020603050405020304" pitchFamily="18" charset="0"/>
              </a:rPr>
              <a:t>braking</a:t>
            </a: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car_in_front</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braking</a:t>
            </a:r>
            <a:r>
              <a:rPr lang="en-US" sz="2400" dirty="0">
                <a:highlight>
                  <a:srgbClr val="FFFF00"/>
                </a:highlight>
                <a:latin typeface="Times New Roman" panose="02020603050405020304" pitchFamily="18" charset="0"/>
                <a:cs typeface="Times New Roman" panose="02020603050405020304" pitchFamily="18" charset="0"/>
              </a:rPr>
              <a:t>) …state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Based on the percepts perceived as input,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agent program C has</a:t>
            </a:r>
            <a:r>
              <a:rPr lang="en-US" sz="2400" dirty="0">
                <a:latin typeface="Times New Roman" panose="02020603050405020304" pitchFamily="18" charset="0"/>
                <a:cs typeface="Times New Roman" panose="02020603050405020304" pitchFamily="18" charset="0"/>
              </a:rPr>
              <a:t> a connection to a </a:t>
            </a:r>
            <a:r>
              <a:rPr lang="en-US" sz="2400" i="1" dirty="0">
                <a:solidFill>
                  <a:srgbClr val="0000FF"/>
                </a:solidFill>
                <a:latin typeface="Times New Roman" panose="02020603050405020304" pitchFamily="18" charset="0"/>
                <a:cs typeface="Times New Roman" panose="02020603050405020304" pitchFamily="18" charset="0"/>
              </a:rPr>
              <a:t>condition-action rule:</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	if</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car_in_front_is_braking</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then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highlight>
                  <a:srgbClr val="00FF00"/>
                </a:highlight>
                <a:latin typeface="Times New Roman" panose="02020603050405020304" pitchFamily="18" charset="0"/>
                <a:cs typeface="Times New Roman" panose="02020603050405020304" pitchFamily="18" charset="0"/>
              </a:rPr>
              <a:t>initiate_braking</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9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CD67E-2230-CFA0-6416-9E66E747061A}"/>
              </a:ext>
            </a:extLst>
          </p:cNvPr>
          <p:cNvSpPr txBox="1"/>
          <p:nvPr/>
        </p:nvSpPr>
        <p:spPr>
          <a:xfrm>
            <a:off x="1353671" y="910145"/>
            <a:ext cx="9018494"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An example illustrates a </a:t>
            </a:r>
            <a:r>
              <a:rPr lang="en-US" sz="2400" b="1" dirty="0">
                <a:latin typeface="Times New Roman" panose="02020603050405020304" pitchFamily="18" charset="0"/>
                <a:cs typeface="Times New Roman" panose="02020603050405020304" pitchFamily="18" charset="0"/>
              </a:rPr>
              <a:t>simple reflex agent</a:t>
            </a:r>
            <a:r>
              <a:rPr lang="en-US" sz="2400" dirty="0">
                <a:latin typeface="Times New Roman" panose="02020603050405020304" pitchFamily="18" charset="0"/>
                <a:cs typeface="Times New Roman" panose="02020603050405020304" pitchFamily="18" charset="0"/>
              </a:rPr>
              <a:t> in the context of an </a:t>
            </a:r>
            <a:r>
              <a:rPr lang="en-US" sz="2400" b="1" dirty="0">
                <a:latin typeface="Times New Roman" panose="02020603050405020304" pitchFamily="18" charset="0"/>
                <a:cs typeface="Times New Roman" panose="02020603050405020304" pitchFamily="18" charset="0"/>
              </a:rPr>
              <a:t>automated car</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Scenario:</a:t>
            </a:r>
          </a:p>
          <a:p>
            <a:pPr marL="466725" indent="-4667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automated car (</a:t>
            </a:r>
            <a:r>
              <a:rPr lang="en-US" sz="2400" b="1" dirty="0">
                <a:latin typeface="Times New Roman" panose="02020603050405020304" pitchFamily="18" charset="0"/>
                <a:cs typeface="Times New Roman" panose="02020603050405020304" pitchFamily="18" charset="0"/>
              </a:rPr>
              <a:t>agent</a:t>
            </a:r>
            <a:r>
              <a:rPr lang="en-US" sz="2400" dirty="0">
                <a:latin typeface="Times New Roman" panose="02020603050405020304" pitchFamily="18" charset="0"/>
                <a:cs typeface="Times New Roman" panose="02020603050405020304" pitchFamily="18" charset="0"/>
              </a:rPr>
              <a:t>) observes its environment through sensors.</a:t>
            </a:r>
          </a:p>
          <a:p>
            <a:pPr marL="466725" indent="-4667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it detects that the car in front is braking (via brake lights or speed reduction), it must react to avoid a collision.</a:t>
            </a:r>
          </a:p>
          <a:p>
            <a:pPr marL="466725" indent="-466725">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Agent's Percepts:</a:t>
            </a:r>
          </a:p>
          <a:p>
            <a:pPr marL="466725" marR="0" lvl="0" indent="-466725"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Input percept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agent's sensors detect that the car in front is braking (e.g., via brake lights or reduced speed).</a:t>
            </a:r>
          </a:p>
          <a:p>
            <a:pPr marL="466725" marR="0" lvl="0" indent="-466725"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State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perceived input maps to a state: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braking).</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3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E4EF2-C219-37EA-4491-F1B31328A79C}"/>
              </a:ext>
            </a:extLst>
          </p:cNvPr>
          <p:cNvSpPr>
            <a:spLocks noChangeArrowheads="1"/>
          </p:cNvSpPr>
          <p:nvPr/>
        </p:nvSpPr>
        <p:spPr bwMode="auto">
          <a:xfrm>
            <a:off x="1782399" y="1580417"/>
            <a:ext cx="955952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Condition-Action Rule: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agent uses a predefined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condition-action rule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respond:</a:t>
            </a:r>
          </a:p>
          <a:p>
            <a:pPr marL="461963" marR="0" lvl="0" indent="-461963"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Condition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car_in_front_is_braking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Execution: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When the agent program receives the percept:</a:t>
            </a:r>
          </a:p>
          <a:p>
            <a:pPr marL="466725" marR="0" lvl="0" indent="-466725"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matches the percept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braking) to the corresponding condition in its rule base.</a:t>
            </a:r>
          </a:p>
          <a:p>
            <a:pPr marL="466725" marR="0" lvl="0" indent="-466725"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condition triggers the action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causing the car to reduce its speed or stop</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p:txBody>
      </p:sp>
    </p:spTree>
    <p:extLst>
      <p:ext uri="{BB962C8B-B14F-4D97-AF65-F5344CB8AC3E}">
        <p14:creationId xmlns:p14="http://schemas.microsoft.com/office/powerpoint/2010/main" val="72864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01293E-FB03-F155-9922-1464F470466A}"/>
              </a:ext>
            </a:extLst>
          </p:cNvPr>
          <p:cNvSpPr txBox="1"/>
          <p:nvPr/>
        </p:nvSpPr>
        <p:spPr>
          <a:xfrm>
            <a:off x="1775011" y="612844"/>
            <a:ext cx="8641977" cy="563231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 in Real-Time Driving:</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Percept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 C detects the brake lights of the car in front.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Sensors calculate the distance between C and the car ahead.</a:t>
            </a:r>
          </a:p>
          <a:p>
            <a:pPr marL="457200" marR="0" lvl="0" indent="-45720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Rule Application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condition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car_in_front_is_braking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evaluates as true.</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action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initiate_braking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executed.</a:t>
            </a:r>
          </a:p>
          <a:p>
            <a:pPr marL="457200" marR="0" lvl="0" indent="-45720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Outcome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2" indent="-457200"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 C slows down, maintaining a safe following distance.</a:t>
            </a:r>
          </a:p>
          <a:p>
            <a:pPr lvl="2" indent="-457200" eaLnBrk="0" fontAlgn="base" hangingPunct="0">
              <a:spcBef>
                <a:spcPct val="0"/>
              </a:spcBef>
              <a:spcAft>
                <a:spcPct val="0"/>
              </a:spcAft>
              <a:buFontTx/>
              <a:buChar char="•"/>
            </a:pPr>
            <a:endParaRPr lang="en-US" altLang="en-US" sz="2400" dirty="0">
              <a:latin typeface="Times New Roman" panose="02020603050405020304" pitchFamily="18" charset="0"/>
              <a:cs typeface="Times New Roman" panose="02020603050405020304" pitchFamily="18" charset="0"/>
            </a:endParaRPr>
          </a:p>
          <a:p>
            <a:r>
              <a:rPr lang="en-US" sz="2400" b="1" dirty="0"/>
              <a:t>Advantages:</a:t>
            </a:r>
          </a:p>
          <a:p>
            <a:pPr marL="466725" indent="-466725">
              <a:buFont typeface="Arial" panose="020B0604020202020204" pitchFamily="34" charset="0"/>
              <a:buChar char="•"/>
            </a:pPr>
            <a:r>
              <a:rPr lang="en-US" sz="2400" b="1" dirty="0"/>
              <a:t>Immediate Reaction</a:t>
            </a:r>
            <a:r>
              <a:rPr lang="en-US" sz="2400" dirty="0"/>
              <a:t>: The simple reflex agent provides quick, real-time responses.</a:t>
            </a:r>
          </a:p>
          <a:p>
            <a:pPr marL="466725" indent="-466725">
              <a:buFont typeface="Arial" panose="020B0604020202020204" pitchFamily="34" charset="0"/>
              <a:buChar char="•"/>
            </a:pPr>
            <a:r>
              <a:rPr lang="en-US" sz="2400" b="1" dirty="0"/>
              <a:t>Safety</a:t>
            </a:r>
            <a:r>
              <a:rPr lang="en-US" sz="2400" dirty="0"/>
              <a:t>: Ensures basic collision avoidance in straightforward scenarios.</a:t>
            </a:r>
          </a:p>
        </p:txBody>
      </p:sp>
    </p:spTree>
    <p:extLst>
      <p:ext uri="{BB962C8B-B14F-4D97-AF65-F5344CB8AC3E}">
        <p14:creationId xmlns:p14="http://schemas.microsoft.com/office/powerpoint/2010/main" val="93210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2F0C-B111-CE0F-4CE1-175FD63C55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634ECE-C4AB-39C5-B13E-03253CA9A13A}"/>
              </a:ext>
            </a:extLst>
          </p:cNvPr>
          <p:cNvSpPr>
            <a:spLocks noChangeArrowheads="1"/>
          </p:cNvSpPr>
          <p:nvPr/>
        </p:nvSpPr>
        <p:spPr bwMode="auto">
          <a:xfrm>
            <a:off x="2079812" y="2698848"/>
            <a:ext cx="80323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Explore how this setup could be extended with additional states (e.g., weather, speed, or road conditions) or advanced agent designs (e.g., learning agents).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36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6610-9884-790E-0AC3-99B0E142A1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A60B14-EBEB-0F3A-2F86-1260B8DB328B}"/>
              </a:ext>
            </a:extLst>
          </p:cNvPr>
          <p:cNvSpPr txBox="1"/>
          <p:nvPr/>
        </p:nvSpPr>
        <p:spPr>
          <a:xfrm>
            <a:off x="1789018" y="1382211"/>
            <a:ext cx="8613963" cy="3046988"/>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The simple reflex agent program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perceives an instance from an </a:t>
            </a:r>
            <a:r>
              <a:rPr lang="en-US" sz="2400" dirty="0">
                <a:latin typeface="Times New Roman" panose="02020603050405020304" pitchFamily="18" charset="0"/>
                <a:cs typeface="Times New Roman" panose="02020603050405020304" pitchFamily="18" charset="0"/>
              </a:rPr>
              <a:t>environment. (</a:t>
            </a:r>
            <a:r>
              <a:rPr lang="en-US" sz="2400" dirty="0">
                <a:highlight>
                  <a:srgbClr val="00FFFF"/>
                </a:highlight>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interprets</a:t>
            </a:r>
            <a:r>
              <a:rPr lang="en-US" sz="2400" dirty="0">
                <a:latin typeface="Times New Roman" panose="02020603050405020304" pitchFamily="18" charset="0"/>
                <a:cs typeface="Times New Roman" panose="02020603050405020304" pitchFamily="18" charset="0"/>
              </a:rPr>
              <a:t> a </a:t>
            </a:r>
            <a:r>
              <a:rPr lang="en-US" sz="2400" dirty="0">
                <a:highlight>
                  <a:srgbClr val="00FFFF"/>
                </a:highlight>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to form 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in schematic </a:t>
            </a:r>
            <a:r>
              <a:rPr lang="en-US" sz="2400" dirty="0">
                <a:solidFill>
                  <a:srgbClr val="0000FF"/>
                </a:solidFill>
                <a:latin typeface="Times New Roman" panose="02020603050405020304" pitchFamily="18" charset="0"/>
                <a:cs typeface="Times New Roman" panose="02020603050405020304" pitchFamily="18" charset="0"/>
              </a:rPr>
              <a:t>for condition-action rules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applies </a:t>
            </a:r>
            <a:r>
              <a:rPr lang="en-US" sz="2400" dirty="0" err="1">
                <a:latin typeface="Times New Roman" panose="02020603050405020304" pitchFamily="18" charset="0"/>
                <a:cs typeface="Times New Roman" panose="02020603050405020304" pitchFamily="18" charset="0"/>
              </a:rPr>
              <a:t>Rule_Match</a:t>
            </a:r>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rules) to determine a rule set </a:t>
            </a:r>
          </a:p>
          <a:p>
            <a:pPr lvl="1"/>
            <a:r>
              <a:rPr lang="en-US" sz="2400" dirty="0">
                <a:latin typeface="Times New Roman" panose="02020603050405020304" pitchFamily="18" charset="0"/>
                <a:cs typeface="Times New Roman" panose="02020603050405020304" pitchFamily="18" charset="0"/>
              </a:rPr>
              <a:t>	then, </a:t>
            </a:r>
            <a:r>
              <a:rPr lang="en-US" sz="2400" dirty="0">
                <a:solidFill>
                  <a:srgbClr val="0000FF"/>
                </a:solidFill>
                <a:latin typeface="Times New Roman" panose="02020603050405020304" pitchFamily="18" charset="0"/>
                <a:cs typeface="Times New Roman" panose="02020603050405020304" pitchFamily="18" charset="0"/>
              </a:rPr>
              <a:t>creates rule sets </a:t>
            </a:r>
            <a:r>
              <a:rPr lang="en-US" sz="2400" dirty="0">
                <a:latin typeface="Times New Roman" panose="02020603050405020304" pitchFamily="18" charset="0"/>
                <a:cs typeface="Times New Roman" panose="02020603050405020304" pitchFamily="18" charset="0"/>
              </a:rPr>
              <a:t>for specific task environments. 	(</a:t>
            </a:r>
            <a:r>
              <a:rPr lang="en-US" sz="2400" dirty="0">
                <a:solidFill>
                  <a:srgbClr val="0000FF"/>
                </a:solidFill>
                <a:latin typeface="Times New Roman" panose="02020603050405020304" pitchFamily="18" charset="0"/>
                <a:cs typeface="Times New Roman" panose="02020603050405020304" pitchFamily="18" charset="0"/>
              </a:rPr>
              <a:t>action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rule.</a:t>
            </a:r>
            <a:r>
              <a:rPr lang="en-US" sz="2400" dirty="0" err="1">
                <a:highlight>
                  <a:srgbClr val="00FF00"/>
                </a:highlight>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952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369960-0856-4F24-866D-7963C3DB0E47}"/>
              </a:ext>
            </a:extLst>
          </p:cNvPr>
          <p:cNvSpPr>
            <a:spLocks noGrp="1" noChangeArrowheads="1"/>
          </p:cNvSpPr>
          <p:nvPr>
            <p:ph type="title"/>
          </p:nvPr>
        </p:nvSpPr>
        <p:spPr>
          <a:xfrm>
            <a:off x="1389184" y="177556"/>
            <a:ext cx="6031523" cy="1325563"/>
          </a:xfrm>
        </p:spPr>
        <p:txBody>
          <a:bodyPr>
            <a:normAutofit/>
          </a:bodyPr>
          <a:lstStyle/>
          <a:p>
            <a:r>
              <a:rPr lang="en-US" altLang="en-US" sz="3600" dirty="0">
                <a:latin typeface="+mn-lt"/>
              </a:rPr>
              <a:t>Outline</a:t>
            </a:r>
          </a:p>
        </p:txBody>
      </p:sp>
      <p:sp>
        <p:nvSpPr>
          <p:cNvPr id="4099" name="Rectangle 3">
            <a:extLst>
              <a:ext uri="{FF2B5EF4-FFF2-40B4-BE49-F238E27FC236}">
                <a16:creationId xmlns:a16="http://schemas.microsoft.com/office/drawing/2014/main" id="{8F74ABE8-3C03-4F06-9E44-17EE55464F0B}"/>
              </a:ext>
            </a:extLst>
          </p:cNvPr>
          <p:cNvSpPr>
            <a:spLocks noGrp="1" noChangeArrowheads="1"/>
          </p:cNvSpPr>
          <p:nvPr>
            <p:ph type="body" idx="1"/>
          </p:nvPr>
        </p:nvSpPr>
        <p:spPr>
          <a:xfrm>
            <a:off x="1552304" y="1790790"/>
            <a:ext cx="7130143" cy="3695610"/>
          </a:xfrm>
        </p:spPr>
        <p:txBody>
          <a:bodyPr/>
          <a:lstStyle/>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Agents and environments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Rationality</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PEAS (Performance measure, Environment, Actuators, Sensors)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Environment types</a:t>
            </a:r>
          </a:p>
          <a:p>
            <a:pPr marL="461963" indent="-461963">
              <a:lnSpc>
                <a:spcPct val="100000"/>
              </a:lnSpc>
              <a:spcAft>
                <a:spcPts val="600"/>
              </a:spcAft>
            </a:pPr>
            <a:r>
              <a:rPr lang="en-US" altLang="en-US" dirty="0">
                <a:latin typeface="Times New Roman" panose="02020603050405020304" pitchFamily="18" charset="0"/>
                <a:cs typeface="Times New Roman" panose="02020603050405020304" pitchFamily="18" charset="0"/>
              </a:rPr>
              <a:t>Agent types</a:t>
            </a:r>
          </a:p>
        </p:txBody>
      </p:sp>
    </p:spTree>
    <p:extLst>
      <p:ext uri="{BB962C8B-B14F-4D97-AF65-F5344CB8AC3E}">
        <p14:creationId xmlns:p14="http://schemas.microsoft.com/office/powerpoint/2010/main" val="112685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7511C-0E1E-81A2-F328-D350A1071EE3}"/>
              </a:ext>
            </a:extLst>
          </p:cNvPr>
          <p:cNvSpPr txBox="1"/>
          <p:nvPr/>
        </p:nvSpPr>
        <p:spPr>
          <a:xfrm>
            <a:off x="1757082" y="612844"/>
            <a:ext cx="898263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working process of a </a:t>
            </a:r>
            <a:r>
              <a:rPr lang="en-US" sz="2400" b="1" dirty="0">
                <a:latin typeface="Times New Roman" panose="02020603050405020304" pitchFamily="18" charset="0"/>
                <a:cs typeface="Times New Roman" panose="02020603050405020304" pitchFamily="18" charset="0"/>
              </a:rPr>
              <a:t>simple reflex agent program</a:t>
            </a:r>
            <a:r>
              <a:rPr lang="en-US" sz="2400" dirty="0">
                <a:latin typeface="Times New Roman" panose="02020603050405020304" pitchFamily="18" charset="0"/>
                <a:cs typeface="Times New Roman" panose="02020603050405020304" pitchFamily="18" charset="0"/>
              </a:rPr>
              <a:t>, highlighting its key functions:</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Perceives an Instance from an Environment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agent perceives its environment through its sensors, receiving input in the form of a </a:t>
            </a:r>
            <a:r>
              <a:rPr lang="en-US" sz="2400" b="1" dirty="0">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Interprets the Percept to Form a State</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agent processes the percept and maps it to a specific </a:t>
            </a:r>
            <a:r>
              <a:rPr lang="en-US" sz="2400" b="1" dirty="0">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which represents the current condition of the environment.</a:t>
            </a:r>
          </a:p>
          <a:p>
            <a:pPr marL="520700" indent="-520700">
              <a:buFont typeface="+mj-lt"/>
              <a:buAutoNum type="arabicPeriod"/>
            </a:pPr>
            <a:r>
              <a:rPr lang="en-US" sz="2400" b="1" dirty="0">
                <a:latin typeface="Times New Roman" panose="02020603050405020304" pitchFamily="18" charset="0"/>
                <a:cs typeface="Times New Roman" panose="02020603050405020304" pitchFamily="18" charset="0"/>
              </a:rPr>
              <a:t>Applies Condition-Action Rules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Based on the </a:t>
            </a:r>
            <a:r>
              <a:rPr lang="en-US" sz="2400" b="1" dirty="0">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the agent uses a predefined set of </a:t>
            </a:r>
            <a:r>
              <a:rPr lang="en-US" sz="2400" b="1" dirty="0">
                <a:latin typeface="Times New Roman" panose="02020603050405020304" pitchFamily="18" charset="0"/>
                <a:cs typeface="Times New Roman" panose="02020603050405020304" pitchFamily="18" charset="0"/>
              </a:rPr>
              <a:t>condition-action rules</a:t>
            </a:r>
            <a:r>
              <a:rPr lang="en-US" sz="2400" dirty="0">
                <a:latin typeface="Times New Roman" panose="02020603050405020304" pitchFamily="18" charset="0"/>
                <a:cs typeface="Times New Roman" panose="02020603050405020304" pitchFamily="18" charset="0"/>
              </a:rPr>
              <a:t>. These rules match the current state to determine the appropriate action to perform.</a:t>
            </a:r>
          </a:p>
          <a:p>
            <a:pPr marL="466725" indent="-466725">
              <a:buFont typeface="+mj-lt"/>
              <a:buAutoNum type="arabicPeriod"/>
            </a:pPr>
            <a:r>
              <a:rPr lang="en-US" sz="2400" b="1" dirty="0">
                <a:latin typeface="Times New Roman" panose="02020603050405020304" pitchFamily="18" charset="0"/>
                <a:cs typeface="Times New Roman" panose="02020603050405020304" pitchFamily="18" charset="0"/>
              </a:rPr>
              <a:t>Creates Rule Sets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rules are specific to the </a:t>
            </a:r>
            <a:r>
              <a:rPr lang="en-US" sz="2400" b="1" dirty="0">
                <a:latin typeface="Times New Roman" panose="02020603050405020304" pitchFamily="18" charset="0"/>
                <a:cs typeface="Times New Roman" panose="02020603050405020304" pitchFamily="18" charset="0"/>
              </a:rPr>
              <a:t>task environment</a:t>
            </a:r>
            <a:r>
              <a:rPr lang="en-US" sz="2400" dirty="0">
                <a:latin typeface="Times New Roman" panose="02020603050405020304" pitchFamily="18" charset="0"/>
                <a:cs typeface="Times New Roman" panose="02020603050405020304" pitchFamily="18" charset="0"/>
              </a:rPr>
              <a:t> the agent is designed for. The output action (derived from the rule) is executed.</a:t>
            </a:r>
          </a:p>
        </p:txBody>
      </p:sp>
    </p:spTree>
    <p:extLst>
      <p:ext uri="{BB962C8B-B14F-4D97-AF65-F5344CB8AC3E}">
        <p14:creationId xmlns:p14="http://schemas.microsoft.com/office/powerpoint/2010/main" val="309947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86A17E-D145-4493-81D3-DFF46E9203A7}"/>
              </a:ext>
            </a:extLst>
          </p:cNvPr>
          <p:cNvSpPr/>
          <p:nvPr/>
        </p:nvSpPr>
        <p:spPr>
          <a:xfrm>
            <a:off x="1704295" y="870155"/>
            <a:ext cx="6297561" cy="545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4AB5E04-783D-4BD3-8C8B-F851A4A92DC3}"/>
              </a:ext>
            </a:extLst>
          </p:cNvPr>
          <p:cNvSpPr/>
          <p:nvPr/>
        </p:nvSpPr>
        <p:spPr>
          <a:xfrm>
            <a:off x="9099755" y="870155"/>
            <a:ext cx="2123768" cy="545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49805C-BEC4-4604-B344-50A9D13D90C6}"/>
              </a:ext>
            </a:extLst>
          </p:cNvPr>
          <p:cNvSpPr txBox="1"/>
          <p:nvPr/>
        </p:nvSpPr>
        <p:spPr>
          <a:xfrm>
            <a:off x="9853862" y="2411361"/>
            <a:ext cx="615553" cy="2035277"/>
          </a:xfrm>
          <a:prstGeom prst="rect">
            <a:avLst/>
          </a:prstGeom>
          <a:noFill/>
        </p:spPr>
        <p:txBody>
          <a:bodyPr vert="eaVert" wrap="square" rtlCol="0">
            <a:spAutoFit/>
          </a:bodyPr>
          <a:lstStyle/>
          <a:p>
            <a:r>
              <a:rPr lang="en-US" sz="2800" dirty="0"/>
              <a:t>Environment</a:t>
            </a:r>
          </a:p>
        </p:txBody>
      </p:sp>
      <p:sp>
        <p:nvSpPr>
          <p:cNvPr id="5" name="TextBox 4">
            <a:extLst>
              <a:ext uri="{FF2B5EF4-FFF2-40B4-BE49-F238E27FC236}">
                <a16:creationId xmlns:a16="http://schemas.microsoft.com/office/drawing/2014/main" id="{0B8169DF-ED38-46FB-A626-694562282198}"/>
              </a:ext>
            </a:extLst>
          </p:cNvPr>
          <p:cNvSpPr txBox="1"/>
          <p:nvPr/>
        </p:nvSpPr>
        <p:spPr>
          <a:xfrm>
            <a:off x="5383161" y="1327355"/>
            <a:ext cx="1430594" cy="523220"/>
          </a:xfrm>
          <a:prstGeom prst="rect">
            <a:avLst/>
          </a:prstGeom>
          <a:noFill/>
        </p:spPr>
        <p:txBody>
          <a:bodyPr wrap="square" rtlCol="0">
            <a:spAutoFit/>
          </a:bodyPr>
          <a:lstStyle/>
          <a:p>
            <a:r>
              <a:rPr lang="en-US" sz="2800" dirty="0"/>
              <a:t>Sensors</a:t>
            </a:r>
          </a:p>
        </p:txBody>
      </p:sp>
      <p:sp>
        <p:nvSpPr>
          <p:cNvPr id="6" name="TextBox 5">
            <a:extLst>
              <a:ext uri="{FF2B5EF4-FFF2-40B4-BE49-F238E27FC236}">
                <a16:creationId xmlns:a16="http://schemas.microsoft.com/office/drawing/2014/main" id="{5A4A71FD-9A0A-4E5D-A929-255BC293D53F}"/>
              </a:ext>
            </a:extLst>
          </p:cNvPr>
          <p:cNvSpPr txBox="1"/>
          <p:nvPr/>
        </p:nvSpPr>
        <p:spPr>
          <a:xfrm>
            <a:off x="5197839" y="5615359"/>
            <a:ext cx="1666568" cy="523220"/>
          </a:xfrm>
          <a:prstGeom prst="rect">
            <a:avLst/>
          </a:prstGeom>
          <a:noFill/>
        </p:spPr>
        <p:txBody>
          <a:bodyPr wrap="square" rtlCol="0">
            <a:spAutoFit/>
          </a:bodyPr>
          <a:lstStyle/>
          <a:p>
            <a:r>
              <a:rPr lang="en-US" sz="2800" dirty="0"/>
              <a:t>Actuators</a:t>
            </a:r>
          </a:p>
        </p:txBody>
      </p:sp>
      <p:sp>
        <p:nvSpPr>
          <p:cNvPr id="7" name="TextBox 6">
            <a:extLst>
              <a:ext uri="{FF2B5EF4-FFF2-40B4-BE49-F238E27FC236}">
                <a16:creationId xmlns:a16="http://schemas.microsoft.com/office/drawing/2014/main" id="{1EFAACEB-22D5-4BA4-BA5B-EA878828C086}"/>
              </a:ext>
            </a:extLst>
          </p:cNvPr>
          <p:cNvSpPr txBox="1"/>
          <p:nvPr/>
        </p:nvSpPr>
        <p:spPr>
          <a:xfrm>
            <a:off x="2172928" y="1327355"/>
            <a:ext cx="1430594" cy="523220"/>
          </a:xfrm>
          <a:prstGeom prst="rect">
            <a:avLst/>
          </a:prstGeom>
          <a:noFill/>
        </p:spPr>
        <p:txBody>
          <a:bodyPr wrap="square" rtlCol="0">
            <a:spAutoFit/>
          </a:bodyPr>
          <a:lstStyle/>
          <a:p>
            <a:r>
              <a:rPr lang="en-US" sz="2800" dirty="0"/>
              <a:t>Agent</a:t>
            </a:r>
          </a:p>
        </p:txBody>
      </p:sp>
      <p:sp>
        <p:nvSpPr>
          <p:cNvPr id="8" name="TextBox 7">
            <a:extLst>
              <a:ext uri="{FF2B5EF4-FFF2-40B4-BE49-F238E27FC236}">
                <a16:creationId xmlns:a16="http://schemas.microsoft.com/office/drawing/2014/main" id="{220694D2-AB9F-4F08-BA38-C3506591B1AA}"/>
              </a:ext>
            </a:extLst>
          </p:cNvPr>
          <p:cNvSpPr txBox="1"/>
          <p:nvPr/>
        </p:nvSpPr>
        <p:spPr>
          <a:xfrm>
            <a:off x="4837471" y="2241755"/>
            <a:ext cx="2330245" cy="830997"/>
          </a:xfrm>
          <a:prstGeom prst="rect">
            <a:avLst/>
          </a:prstGeom>
          <a:solidFill>
            <a:schemeClr val="bg1"/>
          </a:solidFill>
          <a:ln>
            <a:solidFill>
              <a:schemeClr val="tx1"/>
            </a:solidFill>
          </a:ln>
        </p:spPr>
        <p:txBody>
          <a:bodyPr wrap="square" rtlCol="0">
            <a:spAutoFit/>
          </a:bodyPr>
          <a:lstStyle/>
          <a:p>
            <a:pPr algn="ctr"/>
            <a:r>
              <a:rPr lang="en-US" sz="2400" dirty="0">
                <a:highlight>
                  <a:srgbClr val="FFFF00"/>
                </a:highlight>
              </a:rPr>
              <a:t>State</a:t>
            </a:r>
            <a:r>
              <a:rPr lang="en-US" sz="2400" dirty="0"/>
              <a:t>: What the world is like now</a:t>
            </a:r>
          </a:p>
        </p:txBody>
      </p:sp>
      <p:sp>
        <p:nvSpPr>
          <p:cNvPr id="9" name="TextBox 8">
            <a:extLst>
              <a:ext uri="{FF2B5EF4-FFF2-40B4-BE49-F238E27FC236}">
                <a16:creationId xmlns:a16="http://schemas.microsoft.com/office/drawing/2014/main" id="{CBC033C9-6EE0-40AE-9831-CB56BC4359B7}"/>
              </a:ext>
            </a:extLst>
          </p:cNvPr>
          <p:cNvSpPr txBox="1"/>
          <p:nvPr/>
        </p:nvSpPr>
        <p:spPr>
          <a:xfrm>
            <a:off x="4837471" y="3912448"/>
            <a:ext cx="2345961" cy="1200329"/>
          </a:xfrm>
          <a:prstGeom prst="rect">
            <a:avLst/>
          </a:prstGeom>
          <a:solidFill>
            <a:schemeClr val="bg1"/>
          </a:solidFill>
          <a:ln>
            <a:solidFill>
              <a:schemeClr val="tx1"/>
            </a:solidFill>
          </a:ln>
        </p:spPr>
        <p:txBody>
          <a:bodyPr wrap="square" rtlCol="0">
            <a:spAutoFit/>
          </a:bodyPr>
          <a:lstStyle/>
          <a:p>
            <a:pPr algn="ctr"/>
            <a:r>
              <a:rPr lang="en-US" sz="2400" dirty="0">
                <a:highlight>
                  <a:srgbClr val="00FF00"/>
                </a:highlight>
              </a:rPr>
              <a:t>Action</a:t>
            </a:r>
            <a:r>
              <a:rPr lang="en-US" sz="2400" dirty="0"/>
              <a:t>: What action I should do now</a:t>
            </a:r>
          </a:p>
        </p:txBody>
      </p:sp>
      <p:sp>
        <p:nvSpPr>
          <p:cNvPr id="10" name="Rectangle: Rounded Corners 9">
            <a:extLst>
              <a:ext uri="{FF2B5EF4-FFF2-40B4-BE49-F238E27FC236}">
                <a16:creationId xmlns:a16="http://schemas.microsoft.com/office/drawing/2014/main" id="{E7393EFF-1EC8-41E5-AFD3-570A53431932}"/>
              </a:ext>
            </a:extLst>
          </p:cNvPr>
          <p:cNvSpPr/>
          <p:nvPr/>
        </p:nvSpPr>
        <p:spPr>
          <a:xfrm>
            <a:off x="1961535" y="4191661"/>
            <a:ext cx="2345961" cy="64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highlight>
                  <a:srgbClr val="FFFF00"/>
                </a:highlight>
              </a:rPr>
              <a:t>Condition</a:t>
            </a:r>
            <a:r>
              <a:rPr lang="en-US" sz="2400" dirty="0">
                <a:solidFill>
                  <a:schemeClr val="tx1"/>
                </a:solidFill>
              </a:rPr>
              <a:t>-</a:t>
            </a:r>
            <a:r>
              <a:rPr lang="en-US" sz="2400" dirty="0">
                <a:solidFill>
                  <a:schemeClr val="tx1"/>
                </a:solidFill>
                <a:highlight>
                  <a:srgbClr val="00FF00"/>
                </a:highlight>
              </a:rPr>
              <a:t>action</a:t>
            </a:r>
            <a:r>
              <a:rPr lang="en-US" sz="2400" dirty="0">
                <a:solidFill>
                  <a:schemeClr val="tx1"/>
                </a:solidFill>
              </a:rPr>
              <a:t> rules</a:t>
            </a:r>
          </a:p>
        </p:txBody>
      </p:sp>
      <p:cxnSp>
        <p:nvCxnSpPr>
          <p:cNvPr id="12" name="Straight Arrow Connector 11">
            <a:extLst>
              <a:ext uri="{FF2B5EF4-FFF2-40B4-BE49-F238E27FC236}">
                <a16:creationId xmlns:a16="http://schemas.microsoft.com/office/drawing/2014/main" id="{03A7C3CD-8F0F-41BE-AE65-20B51F35CD15}"/>
              </a:ext>
            </a:extLst>
          </p:cNvPr>
          <p:cNvCxnSpPr>
            <a:endCxn id="5" idx="3"/>
          </p:cNvCxnSpPr>
          <p:nvPr/>
        </p:nvCxnSpPr>
        <p:spPr>
          <a:xfrm flipH="1" flipV="1">
            <a:off x="6813755" y="1588965"/>
            <a:ext cx="2728451" cy="3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FA2BD2-5791-421A-9BAE-D5C98F5044AB}"/>
              </a:ext>
            </a:extLst>
          </p:cNvPr>
          <p:cNvCxnSpPr/>
          <p:nvPr/>
        </p:nvCxnSpPr>
        <p:spPr>
          <a:xfrm>
            <a:off x="6903958" y="5876969"/>
            <a:ext cx="25480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9B3625-4612-4610-B50F-EDABF534C6C3}"/>
              </a:ext>
            </a:extLst>
          </p:cNvPr>
          <p:cNvCxnSpPr>
            <a:cxnSpLocks/>
          </p:cNvCxnSpPr>
          <p:nvPr/>
        </p:nvCxnSpPr>
        <p:spPr>
          <a:xfrm>
            <a:off x="5980474" y="1850575"/>
            <a:ext cx="0" cy="391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A9756B-1A06-47F9-AFDF-38337D4ED526}"/>
              </a:ext>
            </a:extLst>
          </p:cNvPr>
          <p:cNvCxnSpPr>
            <a:cxnSpLocks/>
            <a:stCxn id="8" idx="2"/>
            <a:endCxn id="9" idx="0"/>
          </p:cNvCxnSpPr>
          <p:nvPr/>
        </p:nvCxnSpPr>
        <p:spPr>
          <a:xfrm>
            <a:off x="6002594" y="3072752"/>
            <a:ext cx="7858" cy="839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5A03C6-55BB-44BC-867B-6113039AD8E1}"/>
              </a:ext>
            </a:extLst>
          </p:cNvPr>
          <p:cNvCxnSpPr>
            <a:cxnSpLocks/>
          </p:cNvCxnSpPr>
          <p:nvPr/>
        </p:nvCxnSpPr>
        <p:spPr>
          <a:xfrm>
            <a:off x="6010451" y="5112777"/>
            <a:ext cx="0" cy="502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903EC1-FC45-4384-A326-FAAB864DFDD9}"/>
              </a:ext>
            </a:extLst>
          </p:cNvPr>
          <p:cNvCxnSpPr>
            <a:cxnSpLocks/>
            <a:endCxn id="9" idx="1"/>
          </p:cNvCxnSpPr>
          <p:nvPr/>
        </p:nvCxnSpPr>
        <p:spPr>
          <a:xfrm>
            <a:off x="4307496" y="4512612"/>
            <a:ext cx="52997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D02944-901A-477A-8181-0293798888A7}"/>
              </a:ext>
            </a:extLst>
          </p:cNvPr>
          <p:cNvSpPr txBox="1"/>
          <p:nvPr/>
        </p:nvSpPr>
        <p:spPr>
          <a:xfrm>
            <a:off x="5058698" y="280219"/>
            <a:ext cx="6105832" cy="461665"/>
          </a:xfrm>
          <a:prstGeom prst="rect">
            <a:avLst/>
          </a:prstGeom>
          <a:noFill/>
        </p:spPr>
        <p:txBody>
          <a:bodyPr wrap="square" rtlCol="0">
            <a:spAutoFit/>
          </a:bodyPr>
          <a:lstStyle/>
          <a:p>
            <a:r>
              <a:rPr lang="en-US" sz="2400" dirty="0"/>
              <a:t>Schematic diagram of a simple reflex agent.</a:t>
            </a:r>
          </a:p>
        </p:txBody>
      </p:sp>
      <p:sp>
        <p:nvSpPr>
          <p:cNvPr id="29" name="Rectangle 28">
            <a:extLst>
              <a:ext uri="{FF2B5EF4-FFF2-40B4-BE49-F238E27FC236}">
                <a16:creationId xmlns:a16="http://schemas.microsoft.com/office/drawing/2014/main" id="{7700F345-6492-4198-97AA-941ACFC1EFA0}"/>
              </a:ext>
            </a:extLst>
          </p:cNvPr>
          <p:cNvSpPr/>
          <p:nvPr/>
        </p:nvSpPr>
        <p:spPr>
          <a:xfrm>
            <a:off x="411987" y="1142797"/>
            <a:ext cx="1158905"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Use simple “if then” rules</a:t>
            </a:r>
          </a:p>
        </p:txBody>
      </p:sp>
      <p:sp>
        <p:nvSpPr>
          <p:cNvPr id="15" name="TextBox 14">
            <a:extLst>
              <a:ext uri="{FF2B5EF4-FFF2-40B4-BE49-F238E27FC236}">
                <a16:creationId xmlns:a16="http://schemas.microsoft.com/office/drawing/2014/main" id="{FFA1A384-8A77-653C-4EC4-8B6583C65418}"/>
              </a:ext>
            </a:extLst>
          </p:cNvPr>
          <p:cNvSpPr txBox="1"/>
          <p:nvPr/>
        </p:nvSpPr>
        <p:spPr>
          <a:xfrm>
            <a:off x="7193263" y="1588965"/>
            <a:ext cx="984717"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percept</a:t>
            </a:r>
            <a:endParaRPr lang="en-US" dirty="0"/>
          </a:p>
        </p:txBody>
      </p:sp>
      <p:sp>
        <p:nvSpPr>
          <p:cNvPr id="18" name="TextBox 17">
            <a:extLst>
              <a:ext uri="{FF2B5EF4-FFF2-40B4-BE49-F238E27FC236}">
                <a16:creationId xmlns:a16="http://schemas.microsoft.com/office/drawing/2014/main" id="{7AD4325E-18A2-A53D-F1FE-A6FC4B564836}"/>
              </a:ext>
            </a:extLst>
          </p:cNvPr>
          <p:cNvSpPr txBox="1"/>
          <p:nvPr/>
        </p:nvSpPr>
        <p:spPr>
          <a:xfrm>
            <a:off x="3048000" y="3246792"/>
            <a:ext cx="2487561" cy="369332"/>
          </a:xfrm>
          <a:prstGeom prst="rect">
            <a:avLst/>
          </a:prstGeom>
          <a:noFill/>
        </p:spPr>
        <p:txBody>
          <a:bodyPr wrap="square">
            <a:spAutoFit/>
          </a:bodyPr>
          <a:lstStyle/>
          <a:p>
            <a:r>
              <a:rPr lang="en-US" sz="1800" dirty="0" err="1">
                <a:latin typeface="Times New Roman" panose="02020603050405020304" pitchFamily="18" charset="0"/>
                <a:cs typeface="Times New Roman" panose="02020603050405020304" pitchFamily="18" charset="0"/>
              </a:rPr>
              <a:t>Rule_Match</a:t>
            </a:r>
            <a:r>
              <a:rPr lang="en-US" sz="1800" dirty="0">
                <a:latin typeface="Times New Roman" panose="02020603050405020304" pitchFamily="18" charset="0"/>
                <a:cs typeface="Times New Roman" panose="02020603050405020304" pitchFamily="18" charset="0"/>
              </a:rPr>
              <a:t>(state, rules) </a:t>
            </a:r>
            <a:endParaRPr lang="en-US" dirty="0"/>
          </a:p>
        </p:txBody>
      </p:sp>
      <p:sp>
        <p:nvSpPr>
          <p:cNvPr id="23" name="TextBox 22">
            <a:extLst>
              <a:ext uri="{FF2B5EF4-FFF2-40B4-BE49-F238E27FC236}">
                <a16:creationId xmlns:a16="http://schemas.microsoft.com/office/drawing/2014/main" id="{4D04C11B-8C12-09C0-FC9D-C5935C4EEC6F}"/>
              </a:ext>
            </a:extLst>
          </p:cNvPr>
          <p:cNvSpPr txBox="1"/>
          <p:nvPr/>
        </p:nvSpPr>
        <p:spPr>
          <a:xfrm>
            <a:off x="3976779" y="4948979"/>
            <a:ext cx="1215248" cy="369332"/>
          </a:xfrm>
          <a:prstGeom prst="rect">
            <a:avLst/>
          </a:prstGeom>
          <a:noFill/>
        </p:spPr>
        <p:txBody>
          <a:bodyPr wrap="square">
            <a:spAutoFit/>
          </a:bodyPr>
          <a:lstStyle/>
          <a:p>
            <a:r>
              <a:rPr lang="en-US" sz="1800" dirty="0">
                <a:solidFill>
                  <a:srgbClr val="0000FF"/>
                </a:solidFill>
                <a:latin typeface="Times New Roman" panose="02020603050405020304" pitchFamily="18" charset="0"/>
                <a:cs typeface="Times New Roman" panose="02020603050405020304" pitchFamily="18" charset="0"/>
              </a:rPr>
              <a:t>rule sets </a:t>
            </a:r>
            <a:endParaRPr lang="en-US" dirty="0"/>
          </a:p>
        </p:txBody>
      </p:sp>
      <p:sp>
        <p:nvSpPr>
          <p:cNvPr id="26" name="TextBox 25">
            <a:extLst>
              <a:ext uri="{FF2B5EF4-FFF2-40B4-BE49-F238E27FC236}">
                <a16:creationId xmlns:a16="http://schemas.microsoft.com/office/drawing/2014/main" id="{DD2B3C32-192E-F42B-0B65-AC80929BA190}"/>
              </a:ext>
            </a:extLst>
          </p:cNvPr>
          <p:cNvSpPr txBox="1"/>
          <p:nvPr/>
        </p:nvSpPr>
        <p:spPr>
          <a:xfrm>
            <a:off x="6693517" y="5417212"/>
            <a:ext cx="218533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action = </a:t>
            </a:r>
            <a:r>
              <a:rPr lang="en-US" sz="1800" dirty="0" err="1">
                <a:latin typeface="Times New Roman" panose="02020603050405020304" pitchFamily="18" charset="0"/>
                <a:cs typeface="Times New Roman" panose="02020603050405020304" pitchFamily="18" charset="0"/>
              </a:rPr>
              <a:t>rule.Action</a:t>
            </a:r>
            <a:r>
              <a:rPr lang="en-US" sz="18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75347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32300-15FD-4391-B7A8-CB18C7FCB891}"/>
              </a:ext>
            </a:extLst>
          </p:cNvPr>
          <p:cNvSpPr txBox="1"/>
          <p:nvPr/>
        </p:nvSpPr>
        <p:spPr>
          <a:xfrm>
            <a:off x="1419497" y="957943"/>
            <a:ext cx="9824825" cy="2676704"/>
          </a:xfrm>
          <a:prstGeom prst="rect">
            <a:avLst/>
          </a:prstGeom>
          <a:noFill/>
        </p:spPr>
        <p:txBody>
          <a:bodyPr wrap="square" rtlCol="0">
            <a:spAutoFit/>
          </a:bodyPr>
          <a:lstStyle/>
          <a:p>
            <a:r>
              <a:rPr lang="en-US" sz="2400" b="1" dirty="0"/>
              <a:t>function</a:t>
            </a:r>
            <a:r>
              <a:rPr lang="en-US" sz="2400" dirty="0"/>
              <a:t> SIMPLE_REFLEX_AGENT(percept) </a:t>
            </a:r>
            <a:r>
              <a:rPr lang="en-US" sz="2400" b="1" dirty="0"/>
              <a:t>returns</a:t>
            </a:r>
            <a:r>
              <a:rPr lang="en-US" sz="2400" dirty="0"/>
              <a:t> an action</a:t>
            </a:r>
          </a:p>
          <a:p>
            <a:pPr lvl="1"/>
            <a:r>
              <a:rPr lang="en-US" sz="2400" b="1" dirty="0"/>
              <a:t>persistent</a:t>
            </a:r>
            <a:r>
              <a:rPr lang="en-US" sz="2400" dirty="0"/>
              <a:t>:  rules, a set of condition-action rules</a:t>
            </a:r>
          </a:p>
          <a:p>
            <a:pPr lvl="1"/>
            <a:endParaRPr lang="en-US" sz="2400" dirty="0"/>
          </a:p>
          <a:p>
            <a:pPr lvl="1"/>
            <a:r>
              <a:rPr lang="en-US" sz="2400" dirty="0"/>
              <a:t>state 	INTERPRET_INPUT(percept)</a:t>
            </a:r>
          </a:p>
          <a:p>
            <a:pPr lvl="1"/>
            <a:r>
              <a:rPr lang="en-US" sz="2400" dirty="0"/>
              <a:t>rule 	RULE_MATCH(state, rules)</a:t>
            </a:r>
          </a:p>
          <a:p>
            <a:pPr lvl="1"/>
            <a:r>
              <a:rPr lang="en-US" sz="2400" dirty="0"/>
              <a:t>action	</a:t>
            </a:r>
            <a:r>
              <a:rPr lang="en-US" sz="2400" dirty="0" err="1"/>
              <a:t>rule.ACTION</a:t>
            </a:r>
            <a:endParaRPr lang="en-US" sz="2400" dirty="0"/>
          </a:p>
          <a:p>
            <a:pPr lvl="1"/>
            <a:r>
              <a:rPr lang="en-US" sz="2400" b="1" dirty="0"/>
              <a:t>return</a:t>
            </a:r>
            <a:r>
              <a:rPr lang="en-US" sz="2400" dirty="0"/>
              <a:t> action</a:t>
            </a:r>
          </a:p>
        </p:txBody>
      </p:sp>
      <p:cxnSp>
        <p:nvCxnSpPr>
          <p:cNvPr id="4" name="Straight Arrow Connector 3">
            <a:extLst>
              <a:ext uri="{FF2B5EF4-FFF2-40B4-BE49-F238E27FC236}">
                <a16:creationId xmlns:a16="http://schemas.microsoft.com/office/drawing/2014/main" id="{B9FB9BBE-C297-4B2D-931C-278BE8A9939F}"/>
              </a:ext>
            </a:extLst>
          </p:cNvPr>
          <p:cNvCxnSpPr/>
          <p:nvPr/>
        </p:nvCxnSpPr>
        <p:spPr>
          <a:xfrm flipH="1">
            <a:off x="2734300" y="2313452"/>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9075B71-D91A-4801-A8E2-6DA6622232AF}"/>
              </a:ext>
            </a:extLst>
          </p:cNvPr>
          <p:cNvCxnSpPr/>
          <p:nvPr/>
        </p:nvCxnSpPr>
        <p:spPr>
          <a:xfrm flipH="1">
            <a:off x="2734299" y="2678054"/>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8076205-DA2C-4EF7-B0A9-3CA93BD6615B}"/>
              </a:ext>
            </a:extLst>
          </p:cNvPr>
          <p:cNvCxnSpPr/>
          <p:nvPr/>
        </p:nvCxnSpPr>
        <p:spPr>
          <a:xfrm flipH="1">
            <a:off x="2774988" y="3041613"/>
            <a:ext cx="4866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153582-ECB1-478E-B24C-9C09D0FAABB2}"/>
              </a:ext>
            </a:extLst>
          </p:cNvPr>
          <p:cNvSpPr txBox="1"/>
          <p:nvPr/>
        </p:nvSpPr>
        <p:spPr>
          <a:xfrm>
            <a:off x="1451393" y="4156740"/>
            <a:ext cx="8350975"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will work only if</a:t>
            </a:r>
          </a:p>
          <a:p>
            <a:pPr marL="457200"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correct decision can be made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based on </a:t>
            </a:r>
            <a:r>
              <a:rPr lang="en-US" sz="2400" dirty="0">
                <a:latin typeface="Times New Roman" panose="02020603050405020304" pitchFamily="18" charset="0"/>
                <a:cs typeface="Times New Roman" panose="02020603050405020304" pitchFamily="18" charset="0"/>
              </a:rPr>
              <a:t>only the</a:t>
            </a:r>
            <a:r>
              <a:rPr lang="en-US" sz="2400" dirty="0">
                <a:solidFill>
                  <a:srgbClr val="0000FF"/>
                </a:solidFill>
                <a:latin typeface="Times New Roman" panose="02020603050405020304" pitchFamily="18" charset="0"/>
                <a:cs typeface="Times New Roman" panose="02020603050405020304" pitchFamily="18" charset="0"/>
              </a:rPr>
              <a:t> current percept</a:t>
            </a:r>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environment is fully observable</a:t>
            </a:r>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little bit of unobservability can cause serious trouble.</a:t>
            </a:r>
          </a:p>
        </p:txBody>
      </p:sp>
      <p:pic>
        <p:nvPicPr>
          <p:cNvPr id="10" name="Picture 9"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419" flipH="1">
            <a:off x="464928" y="4422844"/>
            <a:ext cx="486697" cy="459419"/>
          </a:xfrm>
          <a:prstGeom prst="rect">
            <a:avLst/>
          </a:prstGeom>
          <a:noFill/>
        </p:spPr>
      </p:pic>
      <p:sp>
        <p:nvSpPr>
          <p:cNvPr id="3" name="TextBox 2">
            <a:extLst>
              <a:ext uri="{FF2B5EF4-FFF2-40B4-BE49-F238E27FC236}">
                <a16:creationId xmlns:a16="http://schemas.microsoft.com/office/drawing/2014/main" id="{179ADA7C-966D-2E09-42D9-49C15C61BAFC}"/>
              </a:ext>
            </a:extLst>
          </p:cNvPr>
          <p:cNvSpPr txBox="1"/>
          <p:nvPr/>
        </p:nvSpPr>
        <p:spPr>
          <a:xfrm>
            <a:off x="1752600" y="6248400"/>
            <a:ext cx="5105400" cy="369332"/>
          </a:xfrm>
          <a:prstGeom prst="rect">
            <a:avLst/>
          </a:prstGeom>
          <a:noFill/>
        </p:spPr>
        <p:txBody>
          <a:bodyPr wrap="square" rtlCol="0">
            <a:spAutoFit/>
          </a:bodyPr>
          <a:lstStyle/>
          <a:p>
            <a:r>
              <a:rPr lang="en-US" dirty="0"/>
              <a:t>Persistent: continuing to grow; retained permanently</a:t>
            </a:r>
          </a:p>
        </p:txBody>
      </p:sp>
    </p:spTree>
    <p:extLst>
      <p:ext uri="{BB962C8B-B14F-4D97-AF65-F5344CB8AC3E}">
        <p14:creationId xmlns:p14="http://schemas.microsoft.com/office/powerpoint/2010/main" val="280766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102C4A-EBBC-5E9A-CB3C-4B59683AC07F}"/>
              </a:ext>
            </a:extLst>
          </p:cNvPr>
          <p:cNvSpPr txBox="1"/>
          <p:nvPr/>
        </p:nvSpPr>
        <p:spPr>
          <a:xfrm>
            <a:off x="1416424" y="2279320"/>
            <a:ext cx="8659905"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 vacuum-cleaner environment:</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"Location A is dirty."</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"Dirty at A."</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Rule</a:t>
            </a:r>
            <a:r>
              <a:rPr lang="en-US" sz="2400" dirty="0">
                <a:latin typeface="Times New Roman" panose="02020603050405020304" pitchFamily="18" charset="0"/>
                <a:cs typeface="Times New Roman" panose="02020603050405020304" pitchFamily="18" charset="0"/>
              </a:rPr>
              <a:t>: If "Dirty at A," then "Clean A."</a:t>
            </a:r>
          </a:p>
          <a:p>
            <a:pPr marL="923925" lvl="1" indent="-466725">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 Clean A.</a:t>
            </a:r>
          </a:p>
          <a:p>
            <a:r>
              <a:rPr lang="en-US" sz="2400" dirty="0">
                <a:latin typeface="Times New Roman" panose="02020603050405020304" pitchFamily="18" charset="0"/>
                <a:cs typeface="Times New Roman" panose="02020603050405020304" pitchFamily="18" charset="0"/>
              </a:rPr>
              <a:t>This type of agent does not maintain the memory of past states and acts solely based on its current percept.</a:t>
            </a:r>
          </a:p>
        </p:txBody>
      </p:sp>
    </p:spTree>
    <p:extLst>
      <p:ext uri="{BB962C8B-B14F-4D97-AF65-F5344CB8AC3E}">
        <p14:creationId xmlns:p14="http://schemas.microsoft.com/office/powerpoint/2010/main" val="316952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4BC9F8-4AEC-4BE4-BE9A-C1C43EC435AB}"/>
              </a:ext>
            </a:extLst>
          </p:cNvPr>
          <p:cNvSpPr/>
          <p:nvPr/>
        </p:nvSpPr>
        <p:spPr>
          <a:xfrm>
            <a:off x="1193050" y="208058"/>
            <a:ext cx="5911426" cy="584775"/>
          </a:xfrm>
          <a:prstGeom prst="rect">
            <a:avLst/>
          </a:prstGeom>
        </p:spPr>
        <p:txBody>
          <a:bodyPr wrap="none">
            <a:spAutoFit/>
          </a:bodyPr>
          <a:lstStyle/>
          <a:p>
            <a:r>
              <a:rPr lang="en-US" sz="3200" dirty="0"/>
              <a:t>More Examples of Artificial Agents</a:t>
            </a:r>
          </a:p>
        </p:txBody>
      </p:sp>
      <p:graphicFrame>
        <p:nvGraphicFramePr>
          <p:cNvPr id="3" name="Table 2">
            <a:extLst>
              <a:ext uri="{FF2B5EF4-FFF2-40B4-BE49-F238E27FC236}">
                <a16:creationId xmlns:a16="http://schemas.microsoft.com/office/drawing/2014/main" id="{9B8D098F-318C-4DF2-8FCB-11104CCFFCA8}"/>
              </a:ext>
            </a:extLst>
          </p:cNvPr>
          <p:cNvGraphicFramePr>
            <a:graphicFrameLocks noGrp="1"/>
          </p:cNvGraphicFramePr>
          <p:nvPr>
            <p:extLst>
              <p:ext uri="{D42A27DB-BD31-4B8C-83A1-F6EECF244321}">
                <p14:modId xmlns:p14="http://schemas.microsoft.com/office/powerpoint/2010/main" val="790908198"/>
              </p:ext>
            </p:extLst>
          </p:nvPr>
        </p:nvGraphicFramePr>
        <p:xfrm>
          <a:off x="1062892" y="1194357"/>
          <a:ext cx="10066215" cy="5281259"/>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815759863"/>
                    </a:ext>
                  </a:extLst>
                </a:gridCol>
                <a:gridCol w="2013243">
                  <a:extLst>
                    <a:ext uri="{9D8B030D-6E8A-4147-A177-3AD203B41FA5}">
                      <a16:colId xmlns:a16="http://schemas.microsoft.com/office/drawing/2014/main" val="3159115347"/>
                    </a:ext>
                  </a:extLst>
                </a:gridCol>
                <a:gridCol w="2013243">
                  <a:extLst>
                    <a:ext uri="{9D8B030D-6E8A-4147-A177-3AD203B41FA5}">
                      <a16:colId xmlns:a16="http://schemas.microsoft.com/office/drawing/2014/main" val="1577076115"/>
                    </a:ext>
                  </a:extLst>
                </a:gridCol>
                <a:gridCol w="2013243">
                  <a:extLst>
                    <a:ext uri="{9D8B030D-6E8A-4147-A177-3AD203B41FA5}">
                      <a16:colId xmlns:a16="http://schemas.microsoft.com/office/drawing/2014/main" val="1640015461"/>
                    </a:ext>
                  </a:extLst>
                </a:gridCol>
                <a:gridCol w="2013243">
                  <a:extLst>
                    <a:ext uri="{9D8B030D-6E8A-4147-A177-3AD203B41FA5}">
                      <a16:colId xmlns:a16="http://schemas.microsoft.com/office/drawing/2014/main" val="2378671359"/>
                    </a:ext>
                  </a:extLst>
                </a:gridCol>
              </a:tblGrid>
              <a:tr h="388820">
                <a:tc>
                  <a:txBody>
                    <a:bodyPr/>
                    <a:lstStyle/>
                    <a:p>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Agent Type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Percepts  (S)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Actions  (A)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Goals  (P)</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Environment (E)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401127"/>
                  </a:ext>
                </a:extLst>
              </a:tr>
              <a:tr h="897276">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Medical diagnosis</a:t>
                      </a:r>
                    </a:p>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system</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Symptoms,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findings, patient’s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answers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Questions, tests,</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treatments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Healthy patient,</a:t>
                      </a:r>
                    </a:p>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minimize costs</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Patient, hospital</a:t>
                      </a:r>
                      <a:endParaRPr lang="en-US"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93677040"/>
                  </a:ext>
                </a:extLst>
              </a:tr>
              <a:tr h="897276">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Satellite image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analysis system</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 color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Print a</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categorization of</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scene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categorization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Images from</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orbiting satellite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649167"/>
                  </a:ext>
                </a:extLst>
              </a:tr>
              <a:tr h="628093">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Part-picking robot</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Pick up parts and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sort into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Place parts in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Conveyor belt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with parts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74787303"/>
                  </a:ext>
                </a:extLst>
              </a:tr>
              <a:tr h="897276">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Refinery controller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Temperature,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pressure readings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Open, close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valves; adjust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temperature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Maximize purity,</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yield, safety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Refinery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455962"/>
                  </a:ext>
                </a:extLst>
              </a:tr>
              <a:tr h="1166459">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Interactive English</a:t>
                      </a:r>
                    </a:p>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tutor</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Typed words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Print exercises,</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suggestions,</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corrections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Maximize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student’s score on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test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Set of students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8315426"/>
                  </a:ext>
                </a:extLst>
              </a:tr>
            </a:tbl>
          </a:graphicData>
        </a:graphic>
      </p:graphicFrame>
    </p:spTree>
    <p:extLst>
      <p:ext uri="{BB962C8B-B14F-4D97-AF65-F5344CB8AC3E}">
        <p14:creationId xmlns:p14="http://schemas.microsoft.com/office/powerpoint/2010/main" val="209360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1283677" y="261440"/>
            <a:ext cx="5378380" cy="829494"/>
          </a:xfrm>
        </p:spPr>
        <p:txBody>
          <a:bodyPr>
            <a:normAutofit/>
          </a:bodyPr>
          <a:lstStyle/>
          <a:p>
            <a:r>
              <a:rPr lang="en-US" altLang="en-US" sz="3200" dirty="0">
                <a:latin typeface="+mn-lt"/>
              </a:rPr>
              <a:t>Rational Agents </a:t>
            </a:r>
          </a:p>
        </p:txBody>
      </p:sp>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283677" y="1369418"/>
            <a:ext cx="9442938" cy="5289552"/>
          </a:xfrm>
        </p:spPr>
        <p:txBody>
          <a:bodyPr>
            <a:noAutofit/>
          </a:bodyPr>
          <a:lstStyle/>
          <a:p>
            <a:pPr marL="0" indent="0">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rationality </a:t>
            </a:r>
            <a:r>
              <a:rPr lang="en-US" sz="2400" dirty="0">
                <a:latin typeface="Times New Roman" panose="02020603050405020304" pitchFamily="18" charset="0"/>
                <a:cs typeface="Times New Roman" panose="02020603050405020304" pitchFamily="18" charset="0"/>
              </a:rPr>
              <a:t>of an agent depends on PEAS</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erformance: the </a:t>
            </a:r>
            <a:r>
              <a:rPr lang="en-US" sz="2400" dirty="0">
                <a:solidFill>
                  <a:srgbClr val="0000FF"/>
                </a:solidFill>
                <a:latin typeface="Times New Roman" panose="02020603050405020304" pitchFamily="18" charset="0"/>
                <a:cs typeface="Times New Roman" panose="02020603050405020304" pitchFamily="18" charset="0"/>
              </a:rPr>
              <a:t>performance measure </a:t>
            </a:r>
          </a:p>
          <a:p>
            <a:pPr marL="1828800" lvl="1" indent="-450850">
              <a:spcBef>
                <a:spcPts val="0"/>
              </a:spcBef>
              <a:spcAft>
                <a:spcPts val="1200"/>
              </a:spcAft>
            </a:pPr>
            <a:r>
              <a:rPr lang="en-US" dirty="0">
                <a:latin typeface="Times New Roman" panose="02020603050405020304" pitchFamily="18" charset="0"/>
                <a:cs typeface="Times New Roman" panose="02020603050405020304" pitchFamily="18" charset="0"/>
              </a:rPr>
              <a:t>defining the agent’s criterion and degree of success (goals)</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ensors: the </a:t>
            </a:r>
            <a:r>
              <a:rPr lang="en-US" sz="2400" dirty="0">
                <a:solidFill>
                  <a:srgbClr val="0000FF"/>
                </a:solidFill>
                <a:latin typeface="Times New Roman" panose="02020603050405020304" pitchFamily="18" charset="0"/>
                <a:cs typeface="Times New Roman" panose="02020603050405020304" pitchFamily="18" charset="0"/>
              </a:rPr>
              <a:t>percept sequence</a:t>
            </a:r>
            <a:endParaRPr lang="en-US" sz="2400" dirty="0">
              <a:latin typeface="Times New Roman" panose="02020603050405020304" pitchFamily="18" charset="0"/>
              <a:cs typeface="Times New Roman" panose="02020603050405020304" pitchFamily="18" charset="0"/>
            </a:endParaRPr>
          </a:p>
          <a:p>
            <a:pPr marL="1828800" indent="-450850">
              <a:spcBef>
                <a:spcPts val="0"/>
              </a:spcBef>
              <a:spcAft>
                <a:spcPts val="1200"/>
              </a:spcAft>
            </a:pPr>
            <a:r>
              <a:rPr lang="en-US" sz="2400" dirty="0">
                <a:latin typeface="Times New Roman" panose="02020603050405020304" pitchFamily="18" charset="0"/>
                <a:cs typeface="Times New Roman" panose="02020603050405020304" pitchFamily="18" charset="0"/>
              </a:rPr>
              <a:t>the sequence of all the </a:t>
            </a:r>
            <a:r>
              <a:rPr lang="en-US" sz="2400" dirty="0">
                <a:solidFill>
                  <a:srgbClr val="0000FF"/>
                </a:solidFill>
                <a:latin typeface="Times New Roman" panose="02020603050405020304" pitchFamily="18" charset="0"/>
                <a:cs typeface="Times New Roman" panose="02020603050405020304" pitchFamily="18" charset="0"/>
              </a:rPr>
              <a:t>things perceived </a:t>
            </a:r>
            <a:r>
              <a:rPr lang="en-US" sz="2400" dirty="0">
                <a:latin typeface="Times New Roman" panose="02020603050405020304" pitchFamily="18" charset="0"/>
                <a:cs typeface="Times New Roman" panose="02020603050405020304" pitchFamily="18" charset="0"/>
              </a:rPr>
              <a:t>by the agent </a:t>
            </a:r>
          </a:p>
          <a:p>
            <a:pPr marL="1376363" indent="-461963">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nvironment: the agent’s </a:t>
            </a:r>
            <a:r>
              <a:rPr lang="en-US" sz="2400" dirty="0">
                <a:solidFill>
                  <a:srgbClr val="0000FF"/>
                </a:solidFill>
                <a:latin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cs typeface="Times New Roman" panose="02020603050405020304" pitchFamily="18" charset="0"/>
              </a:rPr>
              <a:t> of the environment</a:t>
            </a:r>
          </a:p>
          <a:p>
            <a:pPr marL="1371600" indent="-450850">
              <a:spcBef>
                <a:spcPts val="0"/>
              </a:spcBef>
              <a:spcAft>
                <a:spcPts val="1200"/>
              </a:spcAft>
            </a:pPr>
            <a:r>
              <a:rPr lang="en-US" sz="2400" b="1" dirty="0">
                <a:solidFill>
                  <a:srgbClr val="0000FF"/>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ctuators: the </a:t>
            </a:r>
            <a:r>
              <a:rPr lang="en-US" sz="2400" dirty="0">
                <a:solidFill>
                  <a:srgbClr val="0000FF"/>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that the agent can perform </a:t>
            </a:r>
          </a:p>
          <a:p>
            <a:pPr marL="0" indent="0">
              <a:spcBef>
                <a:spcPts val="0"/>
              </a:spcBef>
              <a:spcAft>
                <a:spcPts val="1200"/>
              </a:spcAft>
              <a:buNone/>
            </a:pPr>
            <a:r>
              <a:rPr lang="en-US" sz="2400" dirty="0">
                <a:latin typeface="Times New Roman" panose="02020603050405020304" pitchFamily="18" charset="0"/>
                <a:cs typeface="Times New Roman" panose="02020603050405020304" pitchFamily="18" charset="0"/>
              </a:rPr>
              <a:t>For each possible percept sequence, </a:t>
            </a:r>
            <a:r>
              <a:rPr lang="en-US" sz="2400" dirty="0">
                <a:solidFill>
                  <a:srgbClr val="0000FF"/>
                </a:solidFill>
                <a:latin typeface="Times New Roman" panose="02020603050405020304" pitchFamily="18" charset="0"/>
                <a:cs typeface="Times New Roman" panose="02020603050405020304" pitchFamily="18" charset="0"/>
              </a:rPr>
              <a:t>an ideally rational agent </a:t>
            </a:r>
            <a:r>
              <a:rPr lang="en-US" sz="2400" dirty="0">
                <a:latin typeface="Times New Roman" panose="02020603050405020304" pitchFamily="18" charset="0"/>
                <a:cs typeface="Times New Roman" panose="02020603050405020304" pitchFamily="18" charset="0"/>
              </a:rPr>
              <a:t> </a:t>
            </a:r>
          </a:p>
          <a:p>
            <a:pPr marL="1371600" lvl="2" indent="-457200">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does</a:t>
            </a:r>
            <a:r>
              <a:rPr lang="en-US" sz="2400" dirty="0">
                <a:latin typeface="Times New Roman" panose="02020603050405020304" pitchFamily="18" charset="0"/>
                <a:cs typeface="Times New Roman" panose="02020603050405020304" pitchFamily="18" charset="0"/>
              </a:rPr>
              <a:t> (A) whatever is possible </a:t>
            </a:r>
            <a:r>
              <a:rPr lang="en-US" sz="2400" dirty="0">
                <a:solidFill>
                  <a:srgbClr val="0000FF"/>
                </a:solidFill>
                <a:latin typeface="Times New Roman" panose="02020603050405020304" pitchFamily="18" charset="0"/>
                <a:cs typeface="Times New Roman" panose="02020603050405020304" pitchFamily="18" charset="0"/>
              </a:rPr>
              <a:t>to maximize its performance (P)</a:t>
            </a:r>
            <a:r>
              <a:rPr lang="en-US" sz="2400" dirty="0">
                <a:latin typeface="Times New Roman" panose="02020603050405020304" pitchFamily="18" charset="0"/>
                <a:cs typeface="Times New Roman" panose="02020603050405020304" pitchFamily="18" charset="0"/>
              </a:rPr>
              <a:t>, </a:t>
            </a:r>
          </a:p>
          <a:p>
            <a:pPr marL="1376363" indent="-461963">
              <a:spcBef>
                <a:spcPts val="0"/>
              </a:spcBef>
              <a:spcAft>
                <a:spcPts val="1200"/>
              </a:spcAft>
            </a:pPr>
            <a:r>
              <a:rPr lang="en-US" sz="2400" dirty="0">
                <a:latin typeface="Times New Roman" panose="02020603050405020304" pitchFamily="18" charset="0"/>
                <a:cs typeface="Times New Roman" panose="02020603050405020304" pitchFamily="18" charset="0"/>
              </a:rPr>
              <a:t>based on the </a:t>
            </a:r>
            <a:r>
              <a:rPr lang="en-US" sz="2400" dirty="0">
                <a:solidFill>
                  <a:srgbClr val="0000FF"/>
                </a:solidFill>
                <a:latin typeface="Times New Roman" panose="02020603050405020304" pitchFamily="18" charset="0"/>
                <a:cs typeface="Times New Roman" panose="02020603050405020304" pitchFamily="18" charset="0"/>
              </a:rPr>
              <a:t>percept sequence (S) </a:t>
            </a:r>
            <a:r>
              <a:rPr lang="en-US" sz="2400" dirty="0">
                <a:latin typeface="Times New Roman" panose="02020603050405020304" pitchFamily="18" charset="0"/>
                <a:cs typeface="Times New Roman" panose="02020603050405020304" pitchFamily="18" charset="0"/>
              </a:rPr>
              <a:t>and </a:t>
            </a:r>
            <a:r>
              <a:rPr lang="en-US" sz="2400" i="1" dirty="0">
                <a:solidFill>
                  <a:srgbClr val="0000FF"/>
                </a:solidFill>
                <a:latin typeface="Times New Roman" panose="02020603050405020304" pitchFamily="18" charset="0"/>
                <a:cs typeface="Times New Roman" panose="02020603050405020304" pitchFamily="18" charset="0"/>
              </a:rPr>
              <a:t>its built-in knowledge </a:t>
            </a:r>
            <a:r>
              <a:rPr lang="en-US" sz="2400" dirty="0">
                <a:solidFill>
                  <a:srgbClr val="0000FF"/>
                </a:solidFill>
                <a:latin typeface="Times New Roman" panose="02020603050405020304" pitchFamily="18" charset="0"/>
                <a:cs typeface="Times New Roman" panose="02020603050405020304" pitchFamily="18" charset="0"/>
              </a:rPr>
              <a:t>(E). </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547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2EDA250-28F4-43B8-BC02-CB4008F1946E}"/>
              </a:ext>
            </a:extLst>
          </p:cNvPr>
          <p:cNvSpPr>
            <a:spLocks noGrp="1" noChangeArrowheads="1"/>
          </p:cNvSpPr>
          <p:nvPr>
            <p:ph type="title"/>
          </p:nvPr>
        </p:nvSpPr>
        <p:spPr>
          <a:xfrm>
            <a:off x="1223441" y="43115"/>
            <a:ext cx="5919651" cy="1141252"/>
          </a:xfrm>
        </p:spPr>
        <p:txBody>
          <a:bodyPr>
            <a:normAutofit/>
          </a:bodyPr>
          <a:lstStyle/>
          <a:p>
            <a:r>
              <a:rPr lang="en-US" altLang="en-US" sz="3200" dirty="0">
                <a:latin typeface="+mn-lt"/>
              </a:rPr>
              <a:t>Rational agents</a:t>
            </a:r>
          </a:p>
        </p:txBody>
      </p:sp>
      <mc:AlternateContent xmlns:mc="http://schemas.openxmlformats.org/markup-compatibility/2006" xmlns:a14="http://schemas.microsoft.com/office/drawing/2010/main">
        <mc:Choice Requires="a14">
          <p:sp>
            <p:nvSpPr>
              <p:cNvPr id="10243" name="Rectangle 3">
                <a:extLst>
                  <a:ext uri="{FF2B5EF4-FFF2-40B4-BE49-F238E27FC236}">
                    <a16:creationId xmlns:a16="http://schemas.microsoft.com/office/drawing/2014/main" id="{81EF5605-17B0-462E-BD85-3399100238FD}"/>
                  </a:ext>
                </a:extLst>
              </p:cNvPr>
              <p:cNvSpPr>
                <a:spLocks noGrp="1" noChangeArrowheads="1"/>
              </p:cNvSpPr>
              <p:nvPr>
                <p:ph type="body" idx="1"/>
              </p:nvPr>
            </p:nvSpPr>
            <p:spPr>
              <a:xfrm>
                <a:off x="1635658" y="1755376"/>
                <a:ext cx="8920684" cy="4664473"/>
              </a:xfrm>
            </p:spPr>
            <p:txBody>
              <a:bodyPr>
                <a:noAutofit/>
              </a:bodyPr>
              <a:lstStyle/>
              <a:p>
                <a:pPr marL="0" indent="0">
                  <a:spcAft>
                    <a:spcPts val="1200"/>
                  </a:spcAft>
                  <a:buNone/>
                </a:pPr>
                <a:r>
                  <a:rPr lang="en-US" altLang="en-US" sz="2400" dirty="0">
                    <a:solidFill>
                      <a:srgbClr val="0000FF"/>
                    </a:solidFill>
                    <a:latin typeface="Times New Roman" panose="02020603050405020304" pitchFamily="18" charset="0"/>
                    <a:cs typeface="Times New Roman" panose="02020603050405020304" pitchFamily="18" charset="0"/>
                  </a:rPr>
                  <a:t>Definition of Rational Agent: </a:t>
                </a:r>
                <a:r>
                  <a:rPr lang="en-US" altLang="en-US" sz="2400" dirty="0">
                    <a:latin typeface="Times New Roman" panose="02020603050405020304" pitchFamily="18" charset="0"/>
                    <a:cs typeface="Times New Roman" panose="02020603050405020304" pitchFamily="18" charset="0"/>
                  </a:rPr>
                  <a:t>(concerning PEAS)</a:t>
                </a:r>
              </a:p>
              <a:p>
                <a:pPr marL="457200" indent="-457200">
                  <a:spcAft>
                    <a:spcPts val="600"/>
                  </a:spcAft>
                </a:pPr>
                <a:r>
                  <a:rPr lang="en-US" altLang="en-US" sz="2400" dirty="0">
                    <a:latin typeface="Times New Roman" panose="02020603050405020304" pitchFamily="18" charset="0"/>
                    <a:cs typeface="Times New Roman" panose="02020603050405020304" pitchFamily="18" charset="0"/>
                  </a:rPr>
                  <a:t>For each possible percept sequence (histories),</a:t>
                </a:r>
              </a:p>
              <a:p>
                <a:pPr marL="0" indent="0">
                  <a:spcAft>
                    <a:spcPts val="600"/>
                  </a:spcAft>
                  <a:buNone/>
                </a:pPr>
                <a:r>
                  <a:rPr lang="en-US" altLang="en-US" sz="26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 P</a:t>
                </a:r>
                <a:r>
                  <a:rPr lang="en-US"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Kristen ITC" panose="03050502040202030202" pitchFamily="66"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a:p>
                <a:pPr marL="914400" indent="-457200">
                  <a:spcAft>
                    <a:spcPts val="600"/>
                  </a:spcAft>
                </a:pPr>
                <a:r>
                  <a:rPr lang="en-US" altLang="en-US" sz="2400" dirty="0">
                    <a:latin typeface="Times New Roman" panose="02020603050405020304" pitchFamily="18" charset="0"/>
                    <a:cs typeface="Times New Roman" panose="02020603050405020304" pitchFamily="18" charset="0"/>
                  </a:rPr>
                  <a:t>given the evidence provided by the </a:t>
                </a:r>
                <a:r>
                  <a:rPr lang="en-US" altLang="en-US" sz="2400" i="1" dirty="0">
                    <a:solidFill>
                      <a:srgbClr val="0000FF"/>
                    </a:solidFill>
                    <a:latin typeface="Times New Roman" panose="02020603050405020304" pitchFamily="18" charset="0"/>
                    <a:cs typeface="Times New Roman" panose="02020603050405020304" pitchFamily="18" charset="0"/>
                  </a:rPr>
                  <a:t>percept</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sequence</a:t>
                </a:r>
                <a:r>
                  <a:rPr lang="en-US" altLang="en-US" sz="2400" dirty="0">
                    <a:latin typeface="Times New Roman" panose="02020603050405020304" pitchFamily="18" charset="0"/>
                    <a:cs typeface="Times New Roman" panose="02020603050405020304" pitchFamily="18" charset="0"/>
                  </a:rPr>
                  <a:t> (S) and</a:t>
                </a:r>
              </a:p>
              <a:p>
                <a:pPr marL="914400" indent="-457200">
                  <a:spcAft>
                    <a:spcPts val="600"/>
                  </a:spcAft>
                </a:pPr>
                <a:r>
                  <a:rPr lang="en-US" altLang="en-US" sz="2400" dirty="0">
                    <a:latin typeface="Times New Roman" panose="02020603050405020304" pitchFamily="18" charset="0"/>
                    <a:cs typeface="Times New Roman" panose="02020603050405020304" pitchFamily="18" charset="0"/>
                  </a:rPr>
                  <a:t>whatever </a:t>
                </a:r>
                <a:r>
                  <a:rPr lang="en-US" altLang="en-US" sz="2400" dirty="0">
                    <a:solidFill>
                      <a:srgbClr val="0000FF"/>
                    </a:solidFill>
                    <a:latin typeface="Times New Roman" panose="02020603050405020304" pitchFamily="18" charset="0"/>
                    <a:cs typeface="Times New Roman" panose="02020603050405020304" pitchFamily="18" charset="0"/>
                  </a:rPr>
                  <a:t>built-in knowledge </a:t>
                </a:r>
                <a:r>
                  <a:rPr lang="en-US" altLang="en-US" sz="2400" dirty="0">
                    <a:latin typeface="Times New Roman" panose="02020603050405020304" pitchFamily="18" charset="0"/>
                    <a:cs typeface="Times New Roman" panose="02020603050405020304" pitchFamily="18" charset="0"/>
                  </a:rPr>
                  <a:t>the agent has (E), </a:t>
                </a:r>
              </a:p>
              <a:p>
                <a:pPr marL="914400" indent="-457200">
                  <a:spcAft>
                    <a:spcPts val="600"/>
                  </a:spcAft>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0000FF"/>
                    </a:solidFill>
                    <a:latin typeface="Times New Roman" panose="02020603050405020304" pitchFamily="18" charset="0"/>
                    <a:cs typeface="Times New Roman" panose="02020603050405020304" pitchFamily="18" charset="0"/>
                  </a:rPr>
                  <a:t>rational agent </a:t>
                </a:r>
                <a:r>
                  <a:rPr lang="en-US" altLang="en-US" sz="2400" dirty="0">
                    <a:latin typeface="Times New Roman" panose="02020603050405020304" pitchFamily="18" charset="0"/>
                    <a:cs typeface="Times New Roman" panose="02020603050405020304" pitchFamily="18" charset="0"/>
                  </a:rPr>
                  <a:t>should select (maps) an </a:t>
                </a:r>
                <a:r>
                  <a:rPr lang="en-US" altLang="en-US" sz="2400" i="1" dirty="0">
                    <a:solidFill>
                      <a:srgbClr val="0000FF"/>
                    </a:solidFill>
                    <a:latin typeface="Times New Roman" panose="02020603050405020304" pitchFamily="18" charset="0"/>
                    <a:cs typeface="Times New Roman" panose="02020603050405020304" pitchFamily="18" charset="0"/>
                  </a:rPr>
                  <a:t>action </a:t>
                </a:r>
                <a:r>
                  <a:rPr lang="en-US" altLang="en-US" sz="2400" dirty="0">
                    <a:latin typeface="Times New Roman" panose="02020603050405020304" pitchFamily="18" charset="0"/>
                    <a:cs typeface="Times New Roman" panose="02020603050405020304" pitchFamily="18" charset="0"/>
                  </a:rPr>
                  <a:t>(A)</a:t>
                </a:r>
                <a:r>
                  <a:rPr lang="en-US" altLang="en-US" sz="2400" i="1" dirty="0">
                    <a:solidFill>
                      <a:srgbClr val="0000FF"/>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p>
              <a:p>
                <a:pPr marL="1376363" indent="-457200">
                  <a:spcAft>
                    <a:spcPts val="600"/>
                  </a:spcAft>
                </a:pPr>
                <a:r>
                  <a:rPr lang="en-US" altLang="en-US" sz="2400" dirty="0">
                    <a:latin typeface="Times New Roman" panose="02020603050405020304" pitchFamily="18" charset="0"/>
                    <a:cs typeface="Times New Roman" panose="02020603050405020304" pitchFamily="18" charset="0"/>
                  </a:rPr>
                  <a:t>that is expected to </a:t>
                </a:r>
                <a:r>
                  <a:rPr lang="en-US" altLang="en-US" sz="2400" dirty="0">
                    <a:solidFill>
                      <a:srgbClr val="0000FF"/>
                    </a:solidFill>
                    <a:latin typeface="Times New Roman" panose="02020603050405020304" pitchFamily="18" charset="0"/>
                    <a:cs typeface="Times New Roman" panose="02020603050405020304" pitchFamily="18" charset="0"/>
                  </a:rPr>
                  <a:t>maximize</a:t>
                </a:r>
                <a:r>
                  <a:rPr lang="en-US" altLang="en-US" sz="2400" dirty="0">
                    <a:latin typeface="Times New Roman" panose="02020603050405020304" pitchFamily="18" charset="0"/>
                    <a:cs typeface="Times New Roman" panose="02020603050405020304" pitchFamily="18" charset="0"/>
                  </a:rPr>
                  <a:t> its performance measure (P). </a:t>
                </a:r>
              </a:p>
              <a:p>
                <a:pPr marL="457200" indent="-457200">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Must first specify the PEAS setting for intelligent agent design</a:t>
                </a:r>
                <a:endParaRPr lang="en-US" sz="2400" dirty="0">
                  <a:highlight>
                    <a:srgbClr val="FFFF00"/>
                  </a:highlight>
                  <a:latin typeface="Times New Roman" panose="02020603050405020304" pitchFamily="18" charset="0"/>
                  <a:cs typeface="Times New Roman" panose="02020603050405020304" pitchFamily="18" charset="0"/>
                </a:endParaRPr>
              </a:p>
              <a:p>
                <a:pPr marL="919163" indent="0">
                  <a:spcAft>
                    <a:spcPts val="600"/>
                  </a:spcAft>
                  <a:buNone/>
                </a:pPr>
                <a:endParaRPr lang="en-US" altLang="en-US" sz="2400" dirty="0">
                  <a:latin typeface="Times New Roman" panose="02020603050405020304" pitchFamily="18" charset="0"/>
                  <a:cs typeface="Times New Roman" panose="02020603050405020304" pitchFamily="18" charset="0"/>
                </a:endParaRPr>
              </a:p>
            </p:txBody>
          </p:sp>
        </mc:Choice>
        <mc:Fallback xmlns="">
          <p:sp>
            <p:nvSpPr>
              <p:cNvPr id="10243" name="Rectangle 3">
                <a:extLst>
                  <a:ext uri="{FF2B5EF4-FFF2-40B4-BE49-F238E27FC236}">
                    <a16:creationId xmlns:a16="http://schemas.microsoft.com/office/drawing/2014/main" id="{81EF5605-17B0-462E-BD85-3399100238FD}"/>
                  </a:ext>
                </a:extLst>
              </p:cNvPr>
              <p:cNvSpPr>
                <a:spLocks noGrp="1" noRot="1" noChangeAspect="1" noMove="1" noResize="1" noEditPoints="1" noAdjustHandles="1" noChangeArrowheads="1" noChangeShapeType="1" noTextEdit="1"/>
              </p:cNvSpPr>
              <p:nvPr>
                <p:ph type="body" idx="1"/>
              </p:nvPr>
            </p:nvSpPr>
            <p:spPr>
              <a:xfrm>
                <a:off x="1635658" y="1755376"/>
                <a:ext cx="8920684" cy="4664473"/>
              </a:xfrm>
              <a:blipFill>
                <a:blip r:embed="rId2"/>
                <a:stretch>
                  <a:fillRect l="-1025" t="-1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CC53875-4E8A-429B-A89B-6367423F287F}"/>
                  </a:ext>
                </a:extLst>
              </p:cNvPr>
              <p:cNvSpPr/>
              <p:nvPr/>
            </p:nvSpPr>
            <p:spPr>
              <a:xfrm>
                <a:off x="4091755" y="352131"/>
                <a:ext cx="2173415" cy="523220"/>
              </a:xfrm>
              <a:prstGeom prst="rect">
                <a:avLst/>
              </a:prstGeom>
            </p:spPr>
            <p:txBody>
              <a:bodyPr wrap="square">
                <a:spAutoFit/>
              </a:bodyPr>
              <a:lstStyle/>
              <a:p>
                <a:r>
                  <a:rPr lang="en-US"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f</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Kristen ITC" panose="03050502040202030202" pitchFamily="66" charset="0"/>
                    <a:cs typeface="Times New Roman" panose="02020603050405020304" pitchFamily="18" charset="0"/>
                  </a:rPr>
                  <a:t>P</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latin typeface="Kristen ITC" panose="03050502040202030202" pitchFamily="66"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a:t>
                </a:r>
                <a:endParaRPr lang="en-US" sz="2800" dirty="0"/>
              </a:p>
            </p:txBody>
          </p:sp>
        </mc:Choice>
        <mc:Fallback xmlns="">
          <p:sp>
            <p:nvSpPr>
              <p:cNvPr id="2" name="Rectangle 1">
                <a:extLst>
                  <a:ext uri="{FF2B5EF4-FFF2-40B4-BE49-F238E27FC236}">
                    <a16:creationId xmlns:a16="http://schemas.microsoft.com/office/drawing/2014/main" id="{1CC53875-4E8A-429B-A89B-6367423F287F}"/>
                  </a:ext>
                </a:extLst>
              </p:cNvPr>
              <p:cNvSpPr>
                <a:spLocks noRot="1" noChangeAspect="1" noMove="1" noResize="1" noEditPoints="1" noAdjustHandles="1" noChangeArrowheads="1" noChangeShapeType="1" noTextEdit="1"/>
              </p:cNvSpPr>
              <p:nvPr/>
            </p:nvSpPr>
            <p:spPr>
              <a:xfrm>
                <a:off x="4091755" y="352131"/>
                <a:ext cx="2173415" cy="523220"/>
              </a:xfrm>
              <a:prstGeom prst="rect">
                <a:avLst/>
              </a:prstGeom>
              <a:blipFill>
                <a:blip r:embed="rId3"/>
                <a:stretch>
                  <a:fillRect l="-5602" t="-15116" r="-2521" b="-32558"/>
                </a:stretch>
              </a:blipFill>
            </p:spPr>
            <p:txBody>
              <a:bodyPr/>
              <a:lstStyle/>
              <a:p>
                <a:r>
                  <a:rPr lang="en-US">
                    <a:noFill/>
                  </a:rPr>
                  <a:t> </a:t>
                </a:r>
              </a:p>
            </p:txBody>
          </p:sp>
        </mc:Fallback>
      </mc:AlternateContent>
    </p:spTree>
    <p:extLst>
      <p:ext uri="{BB962C8B-B14F-4D97-AF65-F5344CB8AC3E}">
        <p14:creationId xmlns:p14="http://schemas.microsoft.com/office/powerpoint/2010/main" val="76337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954958" y="14457"/>
            <a:ext cx="4692588" cy="1073058"/>
          </a:xfrm>
        </p:spPr>
        <p:txBody>
          <a:bodyPr>
            <a:normAutofit/>
          </a:bodyPr>
          <a:lstStyle/>
          <a:p>
            <a:r>
              <a:rPr lang="en-US" altLang="en-US" sz="3200" dirty="0">
                <a:latin typeface="+mn-lt"/>
              </a:rPr>
              <a:t>Rationality</a:t>
            </a:r>
          </a:p>
        </p:txBody>
      </p:sp>
      <mc:AlternateContent xmlns:mc="http://schemas.openxmlformats.org/markup-compatibility/2006" xmlns:a14="http://schemas.microsoft.com/office/drawing/2010/main">
        <mc:Choice Requires="a14">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029095" y="1087515"/>
                <a:ext cx="9746481" cy="5391555"/>
              </a:xfrm>
            </p:spPr>
            <p:txBody>
              <a:bodyPr>
                <a:noAutofit/>
              </a:bodyPr>
              <a:lstStyle/>
              <a:p>
                <a:pPr marL="0" indent="0">
                  <a:lnSpc>
                    <a:spcPct val="100000"/>
                  </a:lnSpc>
                  <a:spcAft>
                    <a:spcPts val="600"/>
                  </a:spcAft>
                  <a:buNone/>
                </a:pPr>
                <a:r>
                  <a:rPr lang="en-US" altLang="en-US" sz="2400" dirty="0">
                    <a:latin typeface="Times New Roman" panose="02020603050405020304" pitchFamily="18" charset="0"/>
                    <a:cs typeface="Times New Roman" panose="02020603050405020304" pitchFamily="18" charset="0"/>
                  </a:rPr>
                  <a:t>A rational agent should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strive to "do the right thing", </a:t>
                </a:r>
                <a:r>
                  <a:rPr lang="en-US" altLang="en-US" sz="2400" dirty="0">
                    <a:solidFill>
                      <a:srgbClr val="0000FF"/>
                    </a:solidFill>
                    <a:latin typeface="Times New Roman" panose="02020603050405020304" pitchFamily="18" charset="0"/>
                    <a:cs typeface="Times New Roman" panose="02020603050405020304" pitchFamily="18" charset="0"/>
                  </a:rPr>
                  <a:t>based on </a:t>
                </a:r>
              </a:p>
              <a:p>
                <a:pPr marL="914400" lvl="1" indent="-457200">
                  <a:lnSpc>
                    <a:spcPct val="100000"/>
                  </a:lnSpc>
                  <a:spcAft>
                    <a:spcPts val="600"/>
                  </a:spcAft>
                </a:pPr>
                <a:r>
                  <a:rPr lang="en-US" altLang="en-US" dirty="0">
                    <a:latin typeface="Times New Roman" panose="02020603050405020304" pitchFamily="18" charset="0"/>
                    <a:cs typeface="Times New Roman" panose="02020603050405020304" pitchFamily="18" charset="0"/>
                  </a:rPr>
                  <a:t>Identify the </a:t>
                </a:r>
                <a:r>
                  <a:rPr lang="en-US" altLang="en-US" dirty="0">
                    <a:solidFill>
                      <a:srgbClr val="FF0000"/>
                    </a:solidFill>
                    <a:latin typeface="Times New Roman" panose="02020603050405020304" pitchFamily="18" charset="0"/>
                    <a:cs typeface="Times New Roman" panose="02020603050405020304" pitchFamily="18" charset="0"/>
                  </a:rPr>
                  <a:t>right function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f</a:t>
                </a:r>
                <a:r>
                  <a:rPr lang="en-US" altLang="en-US" dirty="0">
                    <a:latin typeface="Times New Roman" panose="02020603050405020304" pitchFamily="18" charset="0"/>
                    <a:cs typeface="Times New Roman" panose="02020603050405020304" pitchFamily="18" charset="0"/>
                  </a:rPr>
                  <a:t>: P*  </a:t>
                </a:r>
                <a14:m>
                  <m:oMath xmlns:m="http://schemas.openxmlformats.org/officeDocument/2006/math">
                    <m:r>
                      <a:rPr lang="en-US" altLang="en-US"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latin typeface="Times New Roman" panose="02020603050405020304" pitchFamily="18" charset="0"/>
                    <a:cs typeface="Times New Roman" panose="02020603050405020304" pitchFamily="18" charset="0"/>
                  </a:rPr>
                  <a:t>A] that will cause the agent to be most successful.</a:t>
                </a:r>
              </a:p>
              <a:p>
                <a:pPr marL="914400" indent="-457200">
                  <a:lnSpc>
                    <a:spcPct val="100000"/>
                  </a:lnSpc>
                  <a:spcAft>
                    <a:spcPts val="600"/>
                  </a:spcAft>
                </a:pPr>
                <a:r>
                  <a:rPr lang="en-US" altLang="en-US" sz="2400" dirty="0">
                    <a:latin typeface="Times New Roman" panose="02020603050405020304" pitchFamily="18" charset="0"/>
                    <a:cs typeface="Times New Roman" panose="02020603050405020304" pitchFamily="18" charset="0"/>
                  </a:rPr>
                  <a:t>What the agent relies on</a:t>
                </a:r>
              </a:p>
              <a:p>
                <a:pPr marL="1371600" lvl="1" indent="-457200">
                  <a:lnSpc>
                    <a:spcPct val="100000"/>
                  </a:lnSpc>
                  <a:spcAft>
                    <a:spcPts val="600"/>
                  </a:spcAft>
                </a:pPr>
                <a:r>
                  <a:rPr lang="en-US" altLang="en-US" dirty="0">
                    <a:latin typeface="Times New Roman" panose="02020603050405020304" pitchFamily="18" charset="0"/>
                    <a:cs typeface="Times New Roman" panose="02020603050405020304" pitchFamily="18" charset="0"/>
                  </a:rPr>
                  <a:t>Perception: what it can </a:t>
                </a:r>
                <a:r>
                  <a:rPr lang="en-US" altLang="en-US" dirty="0">
                    <a:solidFill>
                      <a:srgbClr val="FF0000"/>
                    </a:solidFill>
                    <a:latin typeface="Times New Roman" panose="02020603050405020304" pitchFamily="18" charset="0"/>
                    <a:cs typeface="Times New Roman" panose="02020603050405020304" pitchFamily="18" charset="0"/>
                  </a:rPr>
                  <a:t>perceive</a:t>
                </a:r>
                <a:r>
                  <a:rPr lang="en-US" altLang="en-US" dirty="0">
                    <a:latin typeface="Times New Roman" panose="02020603050405020304" pitchFamily="18" charset="0"/>
                    <a:cs typeface="Times New Roman" panose="02020603050405020304" pitchFamily="18" charset="0"/>
                  </a:rPr>
                  <a:t> and   … (Sensor)</a:t>
                </a:r>
              </a:p>
              <a:p>
                <a:pPr marL="1371600" lvl="1" indent="-457200">
                  <a:lnSpc>
                    <a:spcPct val="100000"/>
                  </a:lnSpc>
                  <a:spcAft>
                    <a:spcPts val="600"/>
                  </a:spcAft>
                </a:pPr>
                <a:r>
                  <a:rPr lang="en-US" altLang="en-US" dirty="0">
                    <a:latin typeface="Times New Roman" panose="02020603050405020304" pitchFamily="18" charset="0"/>
                    <a:cs typeface="Times New Roman" panose="02020603050405020304" pitchFamily="18" charset="0"/>
                  </a:rPr>
                  <a:t>Actions: the </a:t>
                </a:r>
                <a:r>
                  <a:rPr lang="en-US" altLang="en-US" dirty="0">
                    <a:solidFill>
                      <a:srgbClr val="FF0000"/>
                    </a:solidFill>
                    <a:latin typeface="Times New Roman" panose="02020603050405020304" pitchFamily="18" charset="0"/>
                    <a:cs typeface="Times New Roman" panose="02020603050405020304" pitchFamily="18" charset="0"/>
                  </a:rPr>
                  <a:t>actions</a:t>
                </a:r>
                <a:r>
                  <a:rPr lang="en-US" altLang="en-US" dirty="0">
                    <a:latin typeface="Times New Roman" panose="02020603050405020304" pitchFamily="18" charset="0"/>
                    <a:cs typeface="Times New Roman" panose="02020603050405020304" pitchFamily="18" charset="0"/>
                  </a:rPr>
                  <a:t> it can perform. … (Action)</a:t>
                </a:r>
              </a:p>
              <a:p>
                <a:pPr marL="914400" lvl="2" indent="-457200">
                  <a:lnSpc>
                    <a:spcPct val="100000"/>
                  </a:lnSpc>
                  <a:spcAft>
                    <a:spcPts val="600"/>
                  </a:spcAft>
                </a:pPr>
                <a:r>
                  <a:rPr lang="en-US" altLang="en-US" sz="2400" dirty="0">
                    <a:latin typeface="Times New Roman" panose="02020603050405020304" pitchFamily="18" charset="0"/>
                    <a:cs typeface="Times New Roman" panose="02020603050405020304" pitchFamily="18" charset="0"/>
                  </a:rPr>
                  <a:t>Can </a:t>
                </a:r>
                <a:r>
                  <a:rPr lang="en-US" altLang="en-US" sz="2400" i="1" dirty="0">
                    <a:latin typeface="Times New Roman" panose="02020603050405020304" pitchFamily="18" charset="0"/>
                    <a:cs typeface="Times New Roman" panose="02020603050405020304" pitchFamily="18" charset="0"/>
                  </a:rPr>
                  <a:t>f</a:t>
                </a:r>
                <a:r>
                  <a:rPr lang="en-US" altLang="en-US" sz="2400" dirty="0">
                    <a:latin typeface="Times New Roman" panose="02020603050405020304" pitchFamily="18" charset="0"/>
                    <a:cs typeface="Times New Roman" panose="02020603050405020304" pitchFamily="18" charset="0"/>
                  </a:rPr>
                  <a:t>(P*) be </a:t>
                </a:r>
                <a:r>
                  <a:rPr lang="en-US" altLang="en-US" sz="2400" dirty="0">
                    <a:solidFill>
                      <a:srgbClr val="C00000"/>
                    </a:solidFill>
                    <a:latin typeface="Times New Roman" panose="02020603050405020304" pitchFamily="18" charset="0"/>
                    <a:cs typeface="Times New Roman" panose="02020603050405020304" pitchFamily="18" charset="0"/>
                  </a:rPr>
                  <a:t>implemented</a:t>
                </a:r>
                <a:r>
                  <a:rPr lang="en-US" altLang="en-US" sz="2400" dirty="0">
                    <a:latin typeface="Times New Roman" panose="02020603050405020304" pitchFamily="18" charset="0"/>
                    <a:cs typeface="Times New Roman" panose="02020603050405020304" pitchFamily="18" charset="0"/>
                  </a:rPr>
                  <a:t> in a small agent program?</a:t>
                </a:r>
              </a:p>
              <a:p>
                <a:pPr marL="914400" lvl="1" indent="-457200">
                  <a:lnSpc>
                    <a:spcPct val="100000"/>
                  </a:lnSpc>
                  <a:spcAft>
                    <a:spcPts val="600"/>
                  </a:spcAft>
                </a:pPr>
                <a:r>
                  <a:rPr lang="en-US" altLang="en-US" dirty="0">
                    <a:solidFill>
                      <a:srgbClr val="FF0000"/>
                    </a:solidFill>
                    <a:latin typeface="Times New Roman" panose="02020603050405020304" pitchFamily="18" charset="0"/>
                    <a:cs typeface="Times New Roman" panose="02020603050405020304" pitchFamily="18" charset="0"/>
                  </a:rPr>
                  <a:t>Performance measure</a:t>
                </a:r>
                <a:r>
                  <a:rPr lang="en-US" altLang="en-US" dirty="0">
                    <a:latin typeface="Times New Roman" panose="02020603050405020304" pitchFamily="18" charset="0"/>
                    <a:cs typeface="Times New Roman" panose="02020603050405020304" pitchFamily="18" charset="0"/>
                  </a:rPr>
                  <a:t>:  … (Performance)</a:t>
                </a:r>
              </a:p>
              <a:p>
                <a:pPr marL="1371600" lvl="2" indent="-457200">
                  <a:lnSpc>
                    <a:spcPct val="100000"/>
                  </a:lnSpc>
                  <a:spcAft>
                    <a:spcPts val="600"/>
                  </a:spcAft>
                </a:pPr>
                <a:r>
                  <a:rPr lang="en-US" altLang="en-US" sz="2400" dirty="0">
                    <a:latin typeface="Times New Roman" panose="02020603050405020304" pitchFamily="18" charset="0"/>
                    <a:cs typeface="Times New Roman" panose="02020603050405020304" pitchFamily="18" charset="0"/>
                  </a:rPr>
                  <a:t>An </a:t>
                </a:r>
                <a:r>
                  <a:rPr lang="en-US" altLang="en-US" sz="2400" dirty="0">
                    <a:solidFill>
                      <a:srgbClr val="FF0000"/>
                    </a:solidFill>
                    <a:latin typeface="Times New Roman" panose="02020603050405020304" pitchFamily="18" charset="0"/>
                    <a:cs typeface="Times New Roman" panose="02020603050405020304" pitchFamily="18" charset="0"/>
                  </a:rPr>
                  <a:t>objective criterion </a:t>
                </a:r>
                <a:r>
                  <a:rPr lang="en-US" altLang="en-US" sz="2400" dirty="0">
                    <a:latin typeface="Times New Roman" panose="02020603050405020304" pitchFamily="18" charset="0"/>
                    <a:cs typeface="Times New Roman" panose="02020603050405020304" pitchFamily="18" charset="0"/>
                  </a:rPr>
                  <a:t>for the success of an agent’s behavior.</a:t>
                </a:r>
              </a:p>
              <a:p>
                <a:pPr marL="1371600" lvl="2" indent="-457200">
                  <a:lnSpc>
                    <a:spcPct val="100000"/>
                  </a:lnSpc>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fixed</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performance measure (?) </a:t>
                </a:r>
                <a:r>
                  <a:rPr lang="en-US" sz="2400" dirty="0">
                    <a:latin typeface="Times New Roman" panose="02020603050405020304" pitchFamily="18" charset="0"/>
                    <a:cs typeface="Times New Roman" panose="02020603050405020304" pitchFamily="18" charset="0"/>
                  </a:rPr>
                  <a:t>for evaluating the sequence of observed </a:t>
                </a:r>
                <a:r>
                  <a:rPr lang="en-US" sz="2400" dirty="0">
                    <a:solidFill>
                      <a:srgbClr val="0000FF"/>
                    </a:solidFill>
                    <a:latin typeface="Times New Roman" panose="02020603050405020304" pitchFamily="18" charset="0"/>
                    <a:cs typeface="Times New Roman" panose="02020603050405020304" pitchFamily="18" charset="0"/>
                  </a:rPr>
                  <a:t>action effects on the environment</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9219" name="Rectangle 3">
                <a:extLst>
                  <a:ext uri="{FF2B5EF4-FFF2-40B4-BE49-F238E27FC236}">
                    <a16:creationId xmlns:a16="http://schemas.microsoft.com/office/drawing/2014/main" id="{B550C722-2532-4A7A-89E5-C1D952FFB3BF}"/>
                  </a:ext>
                </a:extLst>
              </p:cNvPr>
              <p:cNvSpPr>
                <a:spLocks noGrp="1" noRot="1" noChangeAspect="1" noMove="1" noResize="1" noEditPoints="1" noAdjustHandles="1" noChangeArrowheads="1" noChangeShapeType="1" noTextEdit="1"/>
              </p:cNvSpPr>
              <p:nvPr>
                <p:ph type="body" idx="1"/>
              </p:nvPr>
            </p:nvSpPr>
            <p:spPr>
              <a:xfrm>
                <a:off x="1029095" y="1087515"/>
                <a:ext cx="9746481" cy="5391555"/>
              </a:xfrm>
              <a:blipFill>
                <a:blip r:embed="rId2"/>
                <a:stretch>
                  <a:fillRect l="-1001" t="-904" b="-79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A33CACF-F6AA-4580-9197-5B02988A5A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83148">
            <a:off x="331882" y="1836132"/>
            <a:ext cx="663002" cy="46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8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AED07-75A1-B899-7BFD-4C494724C97B}"/>
              </a:ext>
            </a:extLst>
          </p:cNvPr>
          <p:cNvSpPr txBox="1"/>
          <p:nvPr/>
        </p:nvSpPr>
        <p:spPr>
          <a:xfrm>
            <a:off x="1739153" y="2417820"/>
            <a:ext cx="8910918" cy="3062377"/>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For a delivery robot:</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Right function f</a:t>
            </a:r>
            <a:r>
              <a:rPr lang="en-US" sz="2400" dirty="0">
                <a:latin typeface="Times New Roman" panose="02020603050405020304" pitchFamily="18" charset="0"/>
                <a:cs typeface="Times New Roman" panose="02020603050405020304" pitchFamily="18" charset="0"/>
              </a:rPr>
              <a:t>: Choose actions that minimize delivery time.</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Percept</a:t>
            </a:r>
            <a:r>
              <a:rPr lang="en-US" sz="2400" dirty="0">
                <a:latin typeface="Times New Roman" panose="02020603050405020304" pitchFamily="18" charset="0"/>
                <a:cs typeface="Times New Roman" panose="02020603050405020304" pitchFamily="18" charset="0"/>
              </a:rPr>
              <a:t>: The robot perceives its location and obstacles.</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Move forward, turn, pick up, or deliver.</a:t>
            </a:r>
          </a:p>
          <a:p>
            <a:pPr marL="466725" indent="-466725">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measure</a:t>
            </a:r>
            <a:r>
              <a:rPr lang="en-US" sz="2400" dirty="0">
                <a:latin typeface="Times New Roman" panose="02020603050405020304" pitchFamily="18" charset="0"/>
                <a:cs typeface="Times New Roman" panose="02020603050405020304" pitchFamily="18" charset="0"/>
              </a:rPr>
              <a:t>: Time taken and number of successful deliveries.</a:t>
            </a:r>
          </a:p>
        </p:txBody>
      </p:sp>
    </p:spTree>
    <p:extLst>
      <p:ext uri="{BB962C8B-B14F-4D97-AF65-F5344CB8AC3E}">
        <p14:creationId xmlns:p14="http://schemas.microsoft.com/office/powerpoint/2010/main" val="314193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11141E3-6152-4DBB-A777-D1BD9A1274A7}"/>
              </a:ext>
            </a:extLst>
          </p:cNvPr>
          <p:cNvSpPr>
            <a:spLocks noGrp="1" noChangeArrowheads="1"/>
          </p:cNvSpPr>
          <p:nvPr>
            <p:ph type="title"/>
          </p:nvPr>
        </p:nvSpPr>
        <p:spPr>
          <a:xfrm>
            <a:off x="1583503" y="518517"/>
            <a:ext cx="5173914" cy="1038139"/>
          </a:xfrm>
        </p:spPr>
        <p:txBody>
          <a:bodyPr>
            <a:normAutofit/>
          </a:bodyPr>
          <a:lstStyle/>
          <a:p>
            <a:r>
              <a:rPr lang="en-US" altLang="en-US" sz="3200" dirty="0">
                <a:latin typeface="+mn-lt"/>
              </a:rPr>
              <a:t>PEAS : Applications</a:t>
            </a:r>
          </a:p>
        </p:txBody>
      </p:sp>
      <p:sp>
        <p:nvSpPr>
          <p:cNvPr id="12291" name="Rectangle 3">
            <a:extLst>
              <a:ext uri="{FF2B5EF4-FFF2-40B4-BE49-F238E27FC236}">
                <a16:creationId xmlns:a16="http://schemas.microsoft.com/office/drawing/2014/main" id="{A23254FA-EB9C-47C4-AA89-8A7D13E45AA4}"/>
              </a:ext>
            </a:extLst>
          </p:cNvPr>
          <p:cNvSpPr>
            <a:spLocks noGrp="1" noChangeArrowheads="1"/>
          </p:cNvSpPr>
          <p:nvPr>
            <p:ph type="body" idx="1"/>
          </p:nvPr>
        </p:nvSpPr>
        <p:spPr>
          <a:xfrm>
            <a:off x="1583502" y="1860966"/>
            <a:ext cx="7412452" cy="3186522"/>
          </a:xfrm>
        </p:spPr>
        <p:txBody>
          <a:bodyPr>
            <a:normAutofit/>
          </a:bodyPr>
          <a:lstStyle/>
          <a:p>
            <a:pPr marL="0" indent="0">
              <a:spcAft>
                <a:spcPts val="1200"/>
              </a:spcAft>
              <a:buNone/>
            </a:pPr>
            <a:r>
              <a:rPr lang="en-US" sz="2600" dirty="0">
                <a:latin typeface="Times New Roman" panose="02020603050405020304" pitchFamily="18" charset="0"/>
                <a:cs typeface="Times New Roman" panose="02020603050405020304" pitchFamily="18" charset="0"/>
              </a:rPr>
              <a:t>To design a rational agent, we must specify:</a:t>
            </a:r>
            <a:endParaRPr lang="en-US" sz="26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Performance measure</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Environment</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Actuators</a:t>
            </a:r>
          </a:p>
          <a:p>
            <a:pPr marL="914400" lvl="1" indent="-457200">
              <a:lnSpc>
                <a:spcPct val="90000"/>
              </a:lnSpc>
              <a:spcAft>
                <a:spcPts val="1200"/>
              </a:spcAft>
            </a:pPr>
            <a:r>
              <a:rPr lang="en-US" altLang="en-US" sz="2600" dirty="0">
                <a:solidFill>
                  <a:srgbClr val="0000FF"/>
                </a:solidFill>
                <a:latin typeface="Times New Roman" panose="02020603050405020304" pitchFamily="18" charset="0"/>
                <a:cs typeface="Times New Roman" panose="02020603050405020304" pitchFamily="18" charset="0"/>
              </a:rPr>
              <a:t>Sensors</a:t>
            </a:r>
          </a:p>
          <a:p>
            <a:pPr lvl="1">
              <a:lnSpc>
                <a:spcPct val="90000"/>
              </a:lnSpc>
              <a:spcAft>
                <a:spcPts val="1200"/>
              </a:spcAft>
            </a:pP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62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5ACB49E-276E-4200-BDEE-39D54AC438E8}"/>
              </a:ext>
            </a:extLst>
          </p:cNvPr>
          <p:cNvSpPr>
            <a:spLocks noGrp="1" noChangeArrowheads="1"/>
          </p:cNvSpPr>
          <p:nvPr>
            <p:ph type="title"/>
          </p:nvPr>
        </p:nvSpPr>
        <p:spPr>
          <a:xfrm>
            <a:off x="1711255" y="189551"/>
            <a:ext cx="5640880" cy="1006475"/>
          </a:xfrm>
        </p:spPr>
        <p:txBody>
          <a:bodyPr>
            <a:normAutofit/>
          </a:bodyPr>
          <a:lstStyle/>
          <a:p>
            <a:r>
              <a:rPr lang="en-US" altLang="en-US" sz="3200" dirty="0">
                <a:latin typeface="+mn-lt"/>
              </a:rPr>
              <a:t>Agents</a:t>
            </a:r>
          </a:p>
        </p:txBody>
      </p:sp>
      <p:sp>
        <p:nvSpPr>
          <p:cNvPr id="5123" name="Rectangle 3">
            <a:extLst>
              <a:ext uri="{FF2B5EF4-FFF2-40B4-BE49-F238E27FC236}">
                <a16:creationId xmlns:a16="http://schemas.microsoft.com/office/drawing/2014/main" id="{34F14BA9-B7E3-49B4-A3BA-09A231C5BC8E}"/>
              </a:ext>
            </a:extLst>
          </p:cNvPr>
          <p:cNvSpPr>
            <a:spLocks noGrp="1" noChangeArrowheads="1"/>
          </p:cNvSpPr>
          <p:nvPr>
            <p:ph type="body" idx="1"/>
          </p:nvPr>
        </p:nvSpPr>
        <p:spPr>
          <a:xfrm>
            <a:off x="1711255" y="1425196"/>
            <a:ext cx="8932361" cy="5044430"/>
          </a:xfrm>
        </p:spPr>
        <p:txBody>
          <a:bodyPr>
            <a:normAutofit fontScale="55000" lnSpcReduction="20000"/>
          </a:bodyPr>
          <a:lstStyle/>
          <a:p>
            <a:pPr marL="457200" indent="-457200">
              <a:lnSpc>
                <a:spcPct val="90000"/>
              </a:lnSpc>
              <a:spcAft>
                <a:spcPts val="600"/>
              </a:spcAft>
            </a:pPr>
            <a:r>
              <a:rPr lang="en-US" altLang="en-US" sz="4400" dirty="0">
                <a:latin typeface="Times New Roman" panose="02020603050405020304" pitchFamily="18" charset="0"/>
                <a:cs typeface="Times New Roman" panose="02020603050405020304" pitchFamily="18" charset="0"/>
              </a:rPr>
              <a:t>An </a:t>
            </a:r>
            <a:r>
              <a:rPr lang="en-US" altLang="en-US" sz="4400" dirty="0">
                <a:solidFill>
                  <a:srgbClr val="FF0000"/>
                </a:solidFill>
                <a:latin typeface="Times New Roman" panose="02020603050405020304" pitchFamily="18" charset="0"/>
                <a:cs typeface="Times New Roman" panose="02020603050405020304" pitchFamily="18" charset="0"/>
              </a:rPr>
              <a:t>agent</a:t>
            </a:r>
            <a:r>
              <a:rPr lang="en-US" altLang="en-US" sz="4400" dirty="0">
                <a:latin typeface="Times New Roman" panose="02020603050405020304" pitchFamily="18" charset="0"/>
                <a:cs typeface="Times New Roman" panose="02020603050405020304" pitchFamily="18" charset="0"/>
              </a:rPr>
              <a:t> is a system (entity) that can </a:t>
            </a:r>
          </a:p>
          <a:p>
            <a:pPr marL="457200" lvl="2" indent="-457200">
              <a:spcAft>
                <a:spcPts val="600"/>
              </a:spcAft>
            </a:pPr>
            <a:r>
              <a:rPr lang="en-US" altLang="en-US" sz="4400" dirty="0">
                <a:solidFill>
                  <a:srgbClr val="0000FF"/>
                </a:solidFill>
                <a:latin typeface="Times New Roman" panose="02020603050405020304" pitchFamily="18" charset="0"/>
                <a:cs typeface="Times New Roman" panose="02020603050405020304" pitchFamily="18" charset="0"/>
              </a:rPr>
              <a:t>perceive</a:t>
            </a:r>
            <a:r>
              <a:rPr lang="en-US" altLang="en-US" sz="4400" dirty="0">
                <a:latin typeface="Times New Roman" panose="02020603050405020304" pitchFamily="18" charset="0"/>
                <a:cs typeface="Times New Roman" panose="02020603050405020304" pitchFamily="18" charset="0"/>
              </a:rPr>
              <a:t> (recognize) its environment through </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sensors</a:t>
            </a:r>
            <a:r>
              <a:rPr lang="en-US" altLang="en-US" sz="4400" dirty="0">
                <a:latin typeface="Times New Roman" panose="02020603050405020304" pitchFamily="18" charset="0"/>
                <a:cs typeface="Times New Roman" panose="02020603050405020304" pitchFamily="18" charset="0"/>
              </a:rPr>
              <a:t> and </a:t>
            </a:r>
          </a:p>
          <a:p>
            <a:pPr marL="457200" lvl="2" indent="-457200">
              <a:spcAft>
                <a:spcPts val="600"/>
              </a:spcAft>
            </a:pPr>
            <a:r>
              <a:rPr lang="en-US" altLang="en-US" sz="4400" dirty="0">
                <a:solidFill>
                  <a:srgbClr val="0000FF"/>
                </a:solidFill>
                <a:latin typeface="Times New Roman" panose="02020603050405020304" pitchFamily="18" charset="0"/>
                <a:cs typeface="Times New Roman" panose="02020603050405020304" pitchFamily="18" charset="0"/>
              </a:rPr>
              <a:t>act</a:t>
            </a:r>
            <a:r>
              <a:rPr lang="en-US" altLang="en-US" sz="4400" dirty="0">
                <a:latin typeface="Times New Roman" panose="02020603050405020304" pitchFamily="18" charset="0"/>
                <a:cs typeface="Times New Roman" panose="02020603050405020304" pitchFamily="18" charset="0"/>
              </a:rPr>
              <a:t> on the environment through </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actuators/effectors</a:t>
            </a:r>
          </a:p>
          <a:p>
            <a:pPr marL="457200" lvl="2" indent="-457200">
              <a:spcAft>
                <a:spcPts val="600"/>
              </a:spcAft>
            </a:pPr>
            <a:endParaRPr lang="en-US" altLang="en-US" sz="4400"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spcAft>
                <a:spcPts val="600"/>
              </a:spcAft>
            </a:pPr>
            <a:r>
              <a:rPr lang="en-US" sz="4400" dirty="0">
                <a:latin typeface="Times New Roman" panose="02020603050405020304" pitchFamily="18" charset="0"/>
                <a:cs typeface="Times New Roman" panose="02020603050405020304" pitchFamily="18" charset="0"/>
              </a:rPr>
              <a:t>The </a:t>
            </a:r>
            <a:r>
              <a:rPr lang="en-US" sz="4400" dirty="0">
                <a:solidFill>
                  <a:srgbClr val="FF0000"/>
                </a:solidFill>
                <a:latin typeface="Times New Roman" panose="02020603050405020304" pitchFamily="18" charset="0"/>
                <a:cs typeface="Times New Roman" panose="02020603050405020304" pitchFamily="18" charset="0"/>
              </a:rPr>
              <a:t>agent’s behavior (act) </a:t>
            </a:r>
            <a:r>
              <a:rPr lang="en-US" sz="4400" dirty="0">
                <a:latin typeface="Times New Roman" panose="02020603050405020304" pitchFamily="18" charset="0"/>
                <a:cs typeface="Times New Roman" panose="02020603050405020304" pitchFamily="18" charset="0"/>
              </a:rPr>
              <a:t>is described by its </a:t>
            </a:r>
            <a:r>
              <a:rPr lang="en-US" sz="4400" dirty="0">
                <a:solidFill>
                  <a:srgbClr val="0000FF"/>
                </a:solidFill>
                <a:latin typeface="Times New Roman" panose="02020603050405020304" pitchFamily="18" charset="0"/>
                <a:cs typeface="Times New Roman" panose="02020603050405020304" pitchFamily="18" charset="0"/>
              </a:rPr>
              <a:t>function </a:t>
            </a:r>
            <a:r>
              <a:rPr lang="en-US" altLang="en-US" sz="4400" i="1" dirty="0">
                <a:latin typeface="Times New Roman" panose="02020603050405020304" pitchFamily="18" charset="0"/>
                <a:cs typeface="Times New Roman" panose="02020603050405020304" pitchFamily="18" charset="0"/>
              </a:rPr>
              <a:t>f</a:t>
            </a:r>
            <a:r>
              <a:rPr lang="en-US" sz="4400" dirty="0">
                <a:solidFill>
                  <a:srgbClr val="0000FF"/>
                </a:solidFill>
                <a:latin typeface="Times New Roman" panose="02020603050405020304" pitchFamily="18" charset="0"/>
                <a:cs typeface="Times New Roman" panose="02020603050405020304" pitchFamily="18" charset="0"/>
              </a:rPr>
              <a:t> that maps</a:t>
            </a:r>
          </a:p>
          <a:p>
            <a:pPr marL="461963" indent="-461963">
              <a:spcAft>
                <a:spcPts val="600"/>
              </a:spcAft>
              <a:buNone/>
            </a:pPr>
            <a:r>
              <a:rPr lang="en-US" sz="4400" dirty="0">
                <a:solidFill>
                  <a:srgbClr val="0000FF"/>
                </a:solidFill>
                <a:latin typeface="Times New Roman" panose="02020603050405020304" pitchFamily="18" charset="0"/>
                <a:cs typeface="Times New Roman" panose="02020603050405020304" pitchFamily="18" charset="0"/>
              </a:rPr>
              <a:t>	percept </a:t>
            </a:r>
            <a:r>
              <a:rPr lang="en-US" altLang="en-US" sz="4400" dirty="0">
                <a:latin typeface="Times New Roman" panose="02020603050405020304" pitchFamily="18" charset="0"/>
                <a:cs typeface="Times New Roman" panose="02020603050405020304" pitchFamily="18" charset="0"/>
              </a:rPr>
              <a:t>P*</a:t>
            </a:r>
            <a:r>
              <a:rPr lang="en-US" sz="4400" dirty="0">
                <a:solidFill>
                  <a:srgbClr val="0000FF"/>
                </a:solidFill>
                <a:latin typeface="Times New Roman" panose="02020603050405020304" pitchFamily="18" charset="0"/>
                <a:cs typeface="Times New Roman" panose="02020603050405020304" pitchFamily="18" charset="0"/>
              </a:rPr>
              <a:t> to action </a:t>
            </a:r>
            <a:r>
              <a:rPr lang="en-US" altLang="en-US" sz="4400" dirty="0">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a:t>
            </a:r>
          </a:p>
          <a:p>
            <a:pPr marL="457200" lvl="4" indent="-457200">
              <a:spcBef>
                <a:spcPts val="1200"/>
              </a:spcBef>
              <a:buNone/>
            </a:pPr>
            <a:r>
              <a:rPr lang="en-US" altLang="en-US" sz="4400" i="1" dirty="0">
                <a:latin typeface="Times New Roman" panose="02020603050405020304" pitchFamily="18" charset="0"/>
                <a:cs typeface="Times New Roman" panose="02020603050405020304" pitchFamily="18" charset="0"/>
              </a:rPr>
              <a:t>			f </a:t>
            </a:r>
            <a:r>
              <a:rPr lang="en-US" altLang="en-US" sz="4400" dirty="0">
                <a:latin typeface="Times New Roman" panose="02020603050405020304" pitchFamily="18" charset="0"/>
                <a:cs typeface="Times New Roman" panose="02020603050405020304" pitchFamily="18" charset="0"/>
              </a:rPr>
              <a:t>:  P* </a:t>
            </a:r>
            <a:r>
              <a:rPr lang="en-US" alt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400" dirty="0">
                <a:latin typeface="Times New Roman" panose="02020603050405020304" pitchFamily="18" charset="0"/>
                <a:cs typeface="Times New Roman" panose="02020603050405020304" pitchFamily="18" charset="0"/>
              </a:rPr>
              <a:t> A</a:t>
            </a:r>
            <a:endParaRPr lang="en-US" sz="4400" dirty="0">
              <a:latin typeface="Times New Roman" panose="02020603050405020304" pitchFamily="18" charset="0"/>
              <a:cs typeface="Times New Roman" panose="02020603050405020304" pitchFamily="18" charset="0"/>
            </a:endParaRPr>
          </a:p>
          <a:p>
            <a:pPr marL="457200" indent="-457200">
              <a:lnSpc>
                <a:spcPct val="90000"/>
              </a:lnSpc>
              <a:buNone/>
            </a:pPr>
            <a:endParaRPr lang="en-US" altLang="en-US" sz="4400" dirty="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None/>
            </a:pPr>
            <a:r>
              <a:rPr lang="en-US" sz="4400" dirty="0">
                <a:latin typeface="Times New Roman" panose="02020603050405020304" pitchFamily="18" charset="0"/>
                <a:cs typeface="Times New Roman" panose="02020603050405020304" pitchFamily="18" charset="0"/>
              </a:rPr>
              <a:t>•    A </a:t>
            </a:r>
            <a:r>
              <a:rPr lang="en-US" sz="4400" dirty="0">
                <a:solidFill>
                  <a:srgbClr val="FF0000"/>
                </a:solidFill>
                <a:latin typeface="Times New Roman" panose="02020603050405020304" pitchFamily="18" charset="0"/>
                <a:cs typeface="Times New Roman" panose="02020603050405020304" pitchFamily="18" charset="0"/>
              </a:rPr>
              <a:t>rational agent </a:t>
            </a:r>
            <a:r>
              <a:rPr lang="en-US" sz="4400" dirty="0">
                <a:latin typeface="Times New Roman" panose="02020603050405020304" pitchFamily="18" charset="0"/>
                <a:cs typeface="Times New Roman" panose="02020603050405020304" pitchFamily="18" charset="0"/>
              </a:rPr>
              <a:t>is an agent whose acts try to maximize some</a:t>
            </a:r>
          </a:p>
          <a:p>
            <a:pPr marL="457200" indent="-457200">
              <a:buNone/>
            </a:pPr>
            <a:r>
              <a:rPr lang="en-US" sz="4400" dirty="0">
                <a:latin typeface="Times New Roman" panose="02020603050405020304" pitchFamily="18" charset="0"/>
                <a:cs typeface="Times New Roman" panose="02020603050405020304" pitchFamily="18" charset="0"/>
              </a:rPr>
              <a:t>     performance measure.</a:t>
            </a:r>
            <a:r>
              <a:rPr lang="en-US" altLang="en-US" sz="4400"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sz="1900" dirty="0">
                <a:latin typeface="Times New Roman" panose="02020603050405020304" pitchFamily="18" charset="0"/>
                <a:cs typeface="Times New Roman" panose="02020603050405020304" pitchFamily="18" charset="0"/>
              </a:rPr>
              <a:t>					perceive - to become aware of through the senses; </a:t>
            </a:r>
            <a:endParaRPr lang="en-US"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45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DE4ECB-D951-4DA6-B2F7-99BA6E356EDD}"/>
              </a:ext>
            </a:extLst>
          </p:cNvPr>
          <p:cNvSpPr>
            <a:spLocks noGrp="1" noChangeArrowheads="1"/>
          </p:cNvSpPr>
          <p:nvPr>
            <p:ph type="title"/>
          </p:nvPr>
        </p:nvSpPr>
        <p:spPr>
          <a:xfrm>
            <a:off x="1169701" y="0"/>
            <a:ext cx="4692588" cy="1073058"/>
          </a:xfrm>
        </p:spPr>
        <p:txBody>
          <a:bodyPr>
            <a:normAutofit/>
          </a:bodyPr>
          <a:lstStyle/>
          <a:p>
            <a:r>
              <a:rPr lang="en-US" altLang="en-US" sz="3200" dirty="0">
                <a:latin typeface="+mn-lt"/>
              </a:rPr>
              <a:t>Rationality</a:t>
            </a:r>
          </a:p>
        </p:txBody>
      </p:sp>
      <p:sp>
        <p:nvSpPr>
          <p:cNvPr id="9219" name="Rectangle 3">
            <a:extLst>
              <a:ext uri="{FF2B5EF4-FFF2-40B4-BE49-F238E27FC236}">
                <a16:creationId xmlns:a16="http://schemas.microsoft.com/office/drawing/2014/main" id="{B550C722-2532-4A7A-89E5-C1D952FFB3BF}"/>
              </a:ext>
            </a:extLst>
          </p:cNvPr>
          <p:cNvSpPr>
            <a:spLocks noGrp="1" noChangeArrowheads="1"/>
          </p:cNvSpPr>
          <p:nvPr>
            <p:ph type="body" idx="1"/>
          </p:nvPr>
        </p:nvSpPr>
        <p:spPr>
          <a:xfrm>
            <a:off x="1674223" y="1210356"/>
            <a:ext cx="9874310" cy="5186634"/>
          </a:xfrm>
        </p:spPr>
        <p:txBody>
          <a:bodyPr>
            <a:noAutofit/>
          </a:bodyPr>
          <a:lstStyle/>
          <a:p>
            <a:pPr marL="0" indent="0">
              <a:lnSpc>
                <a:spcPct val="90000"/>
              </a:lnSpc>
              <a:buNone/>
            </a:pPr>
            <a:r>
              <a:rPr lang="en-US" altLang="en-US" sz="2400" dirty="0">
                <a:latin typeface="Times New Roman" panose="02020603050405020304" pitchFamily="18" charset="0"/>
                <a:cs typeface="Times New Roman" panose="02020603050405020304" pitchFamily="18" charset="0"/>
              </a:rPr>
              <a:t>Example: For a vacuum-cleaner agent,</a:t>
            </a:r>
          </a:p>
          <a:p>
            <a:pPr marL="457200" indent="-457200">
              <a:lnSpc>
                <a:spcPct val="90000"/>
              </a:lnSpc>
            </a:pPr>
            <a:r>
              <a:rPr lang="en-US" altLang="en-US" sz="2400" dirty="0">
                <a:solidFill>
                  <a:srgbClr val="FF0000"/>
                </a:solidFill>
                <a:latin typeface="Times New Roman" panose="02020603050405020304" pitchFamily="18" charset="0"/>
                <a:cs typeface="Times New Roman" panose="02020603050405020304" pitchFamily="18" charset="0"/>
              </a:rPr>
              <a:t>its performance measure metrics </a:t>
            </a:r>
            <a:r>
              <a:rPr lang="en-US" altLang="en-US" sz="2400" dirty="0">
                <a:latin typeface="Times New Roman" panose="02020603050405020304" pitchFamily="18" charset="0"/>
                <a:cs typeface="Times New Roman" panose="02020603050405020304" pitchFamily="18" charset="0"/>
              </a:rPr>
              <a:t>could be: </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dirt cleaned up, ………….</a:t>
            </a:r>
            <a:r>
              <a:rPr lang="en-US" altLang="en-US" sz="2400" dirty="0">
                <a:highlight>
                  <a:srgbClr val="FFFF00"/>
                </a:highlight>
                <a:latin typeface="Times New Roman" panose="02020603050405020304" pitchFamily="18" charset="0"/>
                <a:cs typeface="Times New Roman" panose="02020603050405020304" pitchFamily="18" charset="0"/>
              </a:rPr>
              <a:t>numbers of steps to reach an exit</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time taken, ………………</a:t>
            </a:r>
            <a:r>
              <a:rPr lang="en-US" altLang="en-US" sz="2400" dirty="0">
                <a:highlight>
                  <a:srgbClr val="FFFF00"/>
                </a:highlight>
                <a:latin typeface="Times New Roman" panose="02020603050405020304" pitchFamily="18" charset="0"/>
                <a:cs typeface="Times New Roman" panose="02020603050405020304" pitchFamily="18" charset="0"/>
              </a:rPr>
              <a:t>amount of time taken to reach it</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electricity consumed, </a:t>
            </a:r>
          </a:p>
          <a:p>
            <a:pPr marL="914400" indent="-457200">
              <a:lnSpc>
                <a:spcPct val="90000"/>
              </a:lnSpc>
              <a:tabLst>
                <a:tab pos="574675" algn="l"/>
              </a:tabLst>
            </a:pPr>
            <a:r>
              <a:rPr lang="en-US" altLang="en-US" sz="2400" dirty="0">
                <a:latin typeface="Times New Roman" panose="02020603050405020304" pitchFamily="18" charset="0"/>
                <a:cs typeface="Times New Roman" panose="02020603050405020304" pitchFamily="18" charset="0"/>
              </a:rPr>
              <a:t>amount of noise generated, etc.</a:t>
            </a:r>
          </a:p>
          <a:p>
            <a:pPr marL="457200" indent="-457200"/>
            <a:r>
              <a:rPr lang="en-US" sz="2400" dirty="0">
                <a:latin typeface="Times New Roman" panose="02020603050405020304" pitchFamily="18" charset="0"/>
                <a:cs typeface="Times New Roman" panose="02020603050405020304" pitchFamily="18" charset="0"/>
              </a:rPr>
              <a:t>Fixed </a:t>
            </a:r>
            <a:r>
              <a:rPr lang="en-US" sz="2400" dirty="0">
                <a:solidFill>
                  <a:srgbClr val="FF0000"/>
                </a:solidFill>
                <a:latin typeface="Times New Roman" panose="02020603050405020304" pitchFamily="18" charset="0"/>
                <a:cs typeface="Times New Roman" panose="02020603050405020304" pitchFamily="18" charset="0"/>
              </a:rPr>
              <a:t>performance measure for </a:t>
            </a:r>
            <a:r>
              <a:rPr lang="en-US" sz="2400" dirty="0">
                <a:latin typeface="Times New Roman" panose="02020603050405020304" pitchFamily="18" charset="0"/>
                <a:cs typeface="Times New Roman" panose="02020603050405020304" pitchFamily="18" charset="0"/>
              </a:rPr>
              <a:t>evaluating the </a:t>
            </a:r>
            <a:r>
              <a:rPr lang="en-US" sz="2400" dirty="0">
                <a:solidFill>
                  <a:srgbClr val="0000FF"/>
                </a:solidFill>
                <a:latin typeface="Times New Roman" panose="02020603050405020304" pitchFamily="18" charset="0"/>
                <a:cs typeface="Times New Roman" panose="02020603050405020304" pitchFamily="18" charset="0"/>
              </a:rPr>
              <a:t>environment sequence:</a:t>
            </a:r>
          </a:p>
          <a:p>
            <a:pPr marL="914400" indent="-457200"/>
            <a:r>
              <a:rPr lang="en-US" sz="2400" dirty="0">
                <a:latin typeface="Times New Roman" panose="02020603050405020304" pitchFamily="18" charset="0"/>
                <a:cs typeface="Times New Roman" panose="02020603050405020304" pitchFamily="18" charset="0"/>
              </a:rPr>
              <a:t>one point per square cleaned up in time T?</a:t>
            </a:r>
          </a:p>
          <a:p>
            <a:pPr marL="914400" indent="-457200"/>
            <a:r>
              <a:rPr lang="en-US" sz="2400" dirty="0">
                <a:latin typeface="Times New Roman" panose="02020603050405020304" pitchFamily="18" charset="0"/>
                <a:cs typeface="Times New Roman" panose="02020603050405020304" pitchFamily="18" charset="0"/>
              </a:rPr>
              <a:t>one point per clean square, per time step, minus one point per move?</a:t>
            </a:r>
          </a:p>
          <a:p>
            <a:pPr marL="914400" indent="-457200"/>
            <a:r>
              <a:rPr lang="en-US" sz="2400" dirty="0">
                <a:latin typeface="Times New Roman" panose="02020603050405020304" pitchFamily="18" charset="0"/>
                <a:cs typeface="Times New Roman" panose="02020603050405020304" pitchFamily="18" charset="0"/>
              </a:rPr>
              <a:t>penalize for &gt; k dirty squares? ……</a:t>
            </a:r>
            <a:r>
              <a:rPr lang="en-US" sz="2400" dirty="0">
                <a:highlight>
                  <a:srgbClr val="FFFF00"/>
                </a:highlight>
                <a:latin typeface="Times New Roman" panose="02020603050405020304" pitchFamily="18" charset="0"/>
                <a:cs typeface="Times New Roman" panose="02020603050405020304" pitchFamily="18" charset="0"/>
              </a:rPr>
              <a:t>minus points per dead end</a:t>
            </a:r>
          </a:p>
          <a:p>
            <a:pPr marL="914400" indent="-457200"/>
            <a:r>
              <a:rPr lang="en-US" alt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Minus one point per action (step, turn)</a:t>
            </a:r>
            <a:r>
              <a:rPr lang="en-US" altLang="en-US" sz="2400" dirty="0">
                <a:highlight>
                  <a:srgbClr val="FFFF00"/>
                </a:highlight>
                <a:latin typeface="Times New Roman" panose="02020603050405020304" pitchFamily="18" charset="0"/>
                <a:cs typeface="Times New Roman" panose="02020603050405020304" pitchFamily="18" charset="0"/>
              </a:rPr>
              <a:t>……minus 1 point per action (step, turn).</a:t>
            </a:r>
          </a:p>
        </p:txBody>
      </p:sp>
    </p:spTree>
    <p:extLst>
      <p:ext uri="{BB962C8B-B14F-4D97-AF65-F5344CB8AC3E}">
        <p14:creationId xmlns:p14="http://schemas.microsoft.com/office/powerpoint/2010/main" val="328666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789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7BE3191-FE84-4144-B26F-59A302058CC2}"/>
              </a:ext>
            </a:extLst>
          </p:cNvPr>
          <p:cNvSpPr>
            <a:spLocks noGrp="1" noChangeArrowheads="1"/>
          </p:cNvSpPr>
          <p:nvPr>
            <p:ph type="title"/>
          </p:nvPr>
        </p:nvSpPr>
        <p:spPr>
          <a:xfrm>
            <a:off x="1082040" y="209088"/>
            <a:ext cx="6346371" cy="943897"/>
          </a:xfrm>
        </p:spPr>
        <p:txBody>
          <a:bodyPr>
            <a:normAutofit/>
          </a:bodyPr>
          <a:lstStyle/>
          <a:p>
            <a:r>
              <a:rPr lang="en-US" altLang="en-US" sz="3200" dirty="0">
                <a:latin typeface="+mn-lt"/>
              </a:rPr>
              <a:t>PEAS : Applications</a:t>
            </a:r>
          </a:p>
        </p:txBody>
      </p:sp>
      <p:sp>
        <p:nvSpPr>
          <p:cNvPr id="13315" name="Rectangle 3">
            <a:extLst>
              <a:ext uri="{FF2B5EF4-FFF2-40B4-BE49-F238E27FC236}">
                <a16:creationId xmlns:a16="http://schemas.microsoft.com/office/drawing/2014/main" id="{04349AB0-5306-4869-9835-8E31E261D917}"/>
              </a:ext>
            </a:extLst>
          </p:cNvPr>
          <p:cNvSpPr>
            <a:spLocks noGrp="1" noChangeArrowheads="1"/>
          </p:cNvSpPr>
          <p:nvPr>
            <p:ph type="body" idx="1"/>
          </p:nvPr>
        </p:nvSpPr>
        <p:spPr>
          <a:xfrm>
            <a:off x="1082040" y="1163818"/>
            <a:ext cx="8845731" cy="5694182"/>
          </a:xfrm>
        </p:spPr>
        <p:txBody>
          <a:bodyPr>
            <a:noAutofit/>
          </a:bodyPr>
          <a:lstStyle/>
          <a:p>
            <a:pPr marL="0" indent="0">
              <a:lnSpc>
                <a:spcPct val="80000"/>
              </a:lnSpc>
              <a:buNone/>
            </a:pPr>
            <a:r>
              <a:rPr lang="en-US" altLang="en-US" sz="2200" dirty="0">
                <a:latin typeface="Times New Roman" panose="02020603050405020304" pitchFamily="18" charset="0"/>
                <a:cs typeface="Times New Roman" panose="02020603050405020304" pitchFamily="18" charset="0"/>
              </a:rPr>
              <a:t>Example: Taxi Driver</a:t>
            </a:r>
          </a:p>
          <a:p>
            <a:pPr marL="0" indent="0">
              <a:lnSpc>
                <a:spcPct val="80000"/>
              </a:lnSpc>
              <a:spcBef>
                <a:spcPts val="0"/>
              </a:spcBef>
              <a:buNone/>
            </a:pPr>
            <a:r>
              <a:rPr lang="en-US" altLang="en-US" sz="2200" dirty="0">
                <a:latin typeface="Times New Roman" panose="02020603050405020304" pitchFamily="18" charset="0"/>
                <a:cs typeface="Times New Roman" panose="02020603050405020304" pitchFamily="18" charset="0"/>
              </a:rPr>
              <a:t>Consider the task of </a:t>
            </a:r>
            <a:r>
              <a:rPr lang="en-US" altLang="en-US" sz="2200" dirty="0">
                <a:solidFill>
                  <a:srgbClr val="0000FF"/>
                </a:solidFill>
                <a:latin typeface="Times New Roman" panose="02020603050405020304" pitchFamily="18" charset="0"/>
                <a:cs typeface="Times New Roman" panose="02020603050405020304" pitchFamily="18" charset="0"/>
              </a:rPr>
              <a:t>designing an agent type, </a:t>
            </a:r>
            <a:r>
              <a:rPr lang="en-US" altLang="en-US" sz="2200" i="1" dirty="0">
                <a:solidFill>
                  <a:srgbClr val="0000FF"/>
                </a:solidFill>
                <a:latin typeface="Times New Roman" panose="02020603050405020304" pitchFamily="18" charset="0"/>
                <a:cs typeface="Times New Roman" panose="02020603050405020304" pitchFamily="18" charset="0"/>
              </a:rPr>
              <a:t>an automated taxi driver</a:t>
            </a:r>
            <a:r>
              <a:rPr lang="en-US" altLang="en-US" sz="2200" i="1" dirty="0">
                <a:latin typeface="Times New Roman" panose="02020603050405020304" pitchFamily="18" charset="0"/>
                <a:cs typeface="Times New Roman" panose="02020603050405020304" pitchFamily="18" charset="0"/>
              </a:rPr>
              <a:t>. </a:t>
            </a:r>
          </a:p>
          <a:p>
            <a:pPr marL="0" indent="0">
              <a:lnSpc>
                <a:spcPct val="80000"/>
              </a:lnSpc>
              <a:spcBef>
                <a:spcPts val="0"/>
              </a:spcBef>
              <a:buNone/>
            </a:pPr>
            <a:r>
              <a:rPr lang="en-US" altLang="en-US" sz="2200" i="1" dirty="0">
                <a:latin typeface="Times New Roman" panose="02020603050405020304" pitchFamily="18" charset="0"/>
                <a:cs typeface="Times New Roman" panose="02020603050405020304" pitchFamily="18" charset="0"/>
              </a:rPr>
              <a:t>Need to define the PEAS from various “sources”:</a:t>
            </a:r>
          </a:p>
          <a:p>
            <a:pPr marL="457200" lvl="1" indent="0">
              <a:lnSpc>
                <a:spcPct val="80000"/>
              </a:lnSpc>
              <a:spcBef>
                <a:spcPts val="0"/>
              </a:spcBef>
              <a:buNone/>
            </a:pPr>
            <a:endParaRPr lang="en-US" altLang="en-US" sz="2200" dirty="0">
              <a:latin typeface="Times New Roman" panose="02020603050405020304" pitchFamily="18" charset="0"/>
              <a:cs typeface="Times New Roman" panose="02020603050405020304" pitchFamily="18" charset="0"/>
            </a:endParaRPr>
          </a:p>
          <a:p>
            <a:pPr marL="461963" indent="-461963">
              <a:lnSpc>
                <a:spcPct val="80000"/>
              </a:lnSpc>
              <a:spcBef>
                <a:spcPts val="0"/>
              </a:spcBef>
            </a:pPr>
            <a:r>
              <a:rPr lang="en-US" altLang="en-US" sz="2200" dirty="0">
                <a:latin typeface="Times New Roman" panose="02020603050405020304" pitchFamily="18" charset="0"/>
                <a:cs typeface="Times New Roman" panose="02020603050405020304" pitchFamily="18" charset="0"/>
              </a:rPr>
              <a:t>Agent:  Automated Taxi Driver</a:t>
            </a:r>
          </a:p>
          <a:p>
            <a:pPr marL="914400" lvl="1" indent="-457200">
              <a:lnSpc>
                <a:spcPct val="80000"/>
              </a:lnSpc>
              <a:spcBef>
                <a:spcPts val="0"/>
              </a:spcBef>
              <a:buFont typeface="Wingdings" panose="05000000000000000000" pitchFamily="2" charset="2"/>
              <a:buChar char="§"/>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Performance measure?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Safe, fast, legal, comfortable trip, maximize profits,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Environment?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Roads (streets/freeways), traffic, pedestrians, weather,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Actuators?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Steering wheel, accelerator, brake, signal, horn, display, speaker, …</a:t>
            </a:r>
          </a:p>
          <a:p>
            <a:pPr marL="914400" lvl="1" indent="-457200">
              <a:lnSpc>
                <a:spcPct val="80000"/>
              </a:lnSpc>
              <a:spcBef>
                <a:spcPts val="0"/>
              </a:spcBef>
            </a:pPr>
            <a:endParaRPr lang="en-US" altLang="en-US" sz="2200" dirty="0">
              <a:latin typeface="Times New Roman" panose="02020603050405020304" pitchFamily="18" charset="0"/>
              <a:cs typeface="Times New Roman" panose="02020603050405020304" pitchFamily="18" charset="0"/>
            </a:endParaRPr>
          </a:p>
          <a:p>
            <a:pPr marL="914400" lvl="1"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Sensors? </a:t>
            </a:r>
          </a:p>
          <a:p>
            <a:pPr marL="1371600" lvl="2" indent="-457200">
              <a:lnSpc>
                <a:spcPct val="80000"/>
              </a:lnSpc>
              <a:spcBef>
                <a:spcPts val="0"/>
              </a:spcBef>
            </a:pPr>
            <a:r>
              <a:rPr lang="en-US" altLang="en-US" sz="2200" dirty="0">
                <a:latin typeface="Times New Roman" panose="02020603050405020304" pitchFamily="18" charset="0"/>
                <a:cs typeface="Times New Roman" panose="02020603050405020304" pitchFamily="18" charset="0"/>
              </a:rPr>
              <a:t>Cameras, speedometer, GPS, odometer, gauges, sonar, engine sensors, accelerometer</a:t>
            </a:r>
          </a:p>
        </p:txBody>
      </p:sp>
    </p:spTree>
    <p:extLst>
      <p:ext uri="{BB962C8B-B14F-4D97-AF65-F5344CB8AC3E}">
        <p14:creationId xmlns:p14="http://schemas.microsoft.com/office/powerpoint/2010/main" val="295723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B847DE-0F0B-4C02-912A-8CA4710B4753}"/>
              </a:ext>
            </a:extLst>
          </p:cNvPr>
          <p:cNvSpPr>
            <a:spLocks noGrp="1" noChangeArrowheads="1"/>
          </p:cNvSpPr>
          <p:nvPr>
            <p:ph type="title"/>
          </p:nvPr>
        </p:nvSpPr>
        <p:spPr>
          <a:xfrm>
            <a:off x="1334589" y="286749"/>
            <a:ext cx="6435635" cy="1019538"/>
          </a:xfrm>
        </p:spPr>
        <p:txBody>
          <a:bodyPr>
            <a:normAutofit/>
          </a:bodyPr>
          <a:lstStyle/>
          <a:p>
            <a:r>
              <a:rPr lang="en-US" altLang="en-US" sz="3200" dirty="0">
                <a:latin typeface="+mn-lt"/>
              </a:rPr>
              <a:t>PEAS : Applications</a:t>
            </a:r>
          </a:p>
        </p:txBody>
      </p:sp>
      <p:sp>
        <p:nvSpPr>
          <p:cNvPr id="14339" name="Rectangle 3">
            <a:extLst>
              <a:ext uri="{FF2B5EF4-FFF2-40B4-BE49-F238E27FC236}">
                <a16:creationId xmlns:a16="http://schemas.microsoft.com/office/drawing/2014/main" id="{D177C6CD-B83E-4D2B-873B-102CDD205F62}"/>
              </a:ext>
            </a:extLst>
          </p:cNvPr>
          <p:cNvSpPr>
            <a:spLocks noGrp="1" noChangeArrowheads="1"/>
          </p:cNvSpPr>
          <p:nvPr>
            <p:ph type="body" idx="1"/>
          </p:nvPr>
        </p:nvSpPr>
        <p:spPr>
          <a:xfrm>
            <a:off x="1334589" y="1476693"/>
            <a:ext cx="9818077" cy="4740637"/>
          </a:xfrm>
        </p:spPr>
        <p:txBody>
          <a:bodyPr>
            <a:noAutofit/>
          </a:bodyPr>
          <a:lstStyle/>
          <a:p>
            <a:pPr marL="461963" indent="-461963">
              <a:spcBef>
                <a:spcPts val="1200"/>
              </a:spcBef>
            </a:pPr>
            <a:r>
              <a:rPr lang="en-US" altLang="en-US" sz="2400" dirty="0">
                <a:latin typeface="Times New Roman" panose="02020603050405020304" pitchFamily="18" charset="0"/>
                <a:cs typeface="Times New Roman" panose="02020603050405020304" pitchFamily="18" charset="0"/>
              </a:rPr>
              <a:t>Agent: </a:t>
            </a:r>
            <a:r>
              <a:rPr lang="en-US" altLang="en-US" sz="2400" dirty="0">
                <a:solidFill>
                  <a:srgbClr val="0000FF"/>
                </a:solidFill>
                <a:latin typeface="Times New Roman" panose="02020603050405020304" pitchFamily="18" charset="0"/>
                <a:cs typeface="Times New Roman" panose="02020603050405020304" pitchFamily="18" charset="0"/>
              </a:rPr>
              <a:t>Medical diagnosis system</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Performance measure?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Correct diagnosis(findings) for patient’s symptom, minimize costs, lawsuits, healthy patient</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Environment?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Patient, hospital, staff</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Actuators?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Screen display (questions, tests, diagnoses, treatments, referrals)</a:t>
            </a:r>
          </a:p>
          <a:p>
            <a:pPr marL="914400" indent="-450850">
              <a:lnSpc>
                <a:spcPct val="100000"/>
              </a:lnSpc>
              <a:spcBef>
                <a:spcPts val="1200"/>
              </a:spcBef>
            </a:pPr>
            <a:r>
              <a:rPr lang="en-US" altLang="en-US" sz="2400" dirty="0">
                <a:latin typeface="Times New Roman" panose="02020603050405020304" pitchFamily="18" charset="0"/>
                <a:cs typeface="Times New Roman" panose="02020603050405020304" pitchFamily="18" charset="0"/>
              </a:rPr>
              <a:t>Sensors?  </a:t>
            </a:r>
          </a:p>
          <a:p>
            <a:pPr marL="1371600" lvl="1" indent="-450850">
              <a:lnSpc>
                <a:spcPct val="100000"/>
              </a:lnSpc>
              <a:spcBef>
                <a:spcPts val="600"/>
              </a:spcBef>
            </a:pPr>
            <a:r>
              <a:rPr lang="en-US" altLang="en-US" dirty="0">
                <a:latin typeface="Times New Roman" panose="02020603050405020304" pitchFamily="18" charset="0"/>
                <a:cs typeface="Times New Roman" panose="02020603050405020304" pitchFamily="18" charset="0"/>
              </a:rPr>
              <a:t>Keyboard (entry of symptoms, findings, patient's answers)</a:t>
            </a:r>
          </a:p>
        </p:txBody>
      </p:sp>
    </p:spTree>
    <p:extLst>
      <p:ext uri="{BB962C8B-B14F-4D97-AF65-F5344CB8AC3E}">
        <p14:creationId xmlns:p14="http://schemas.microsoft.com/office/powerpoint/2010/main" val="199762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554A91-1312-4E03-91EF-EA49B85A24E9}"/>
              </a:ext>
            </a:extLst>
          </p:cNvPr>
          <p:cNvSpPr>
            <a:spLocks noGrp="1" noChangeArrowheads="1"/>
          </p:cNvSpPr>
          <p:nvPr>
            <p:ph type="title"/>
          </p:nvPr>
        </p:nvSpPr>
        <p:spPr>
          <a:xfrm>
            <a:off x="1868570" y="309242"/>
            <a:ext cx="6450874" cy="1089206"/>
          </a:xfrm>
        </p:spPr>
        <p:txBody>
          <a:bodyPr>
            <a:normAutofit/>
          </a:bodyPr>
          <a:lstStyle/>
          <a:p>
            <a:r>
              <a:rPr lang="en-US" altLang="en-US" sz="3200" dirty="0">
                <a:latin typeface="+mn-lt"/>
              </a:rPr>
              <a:t>PEAS : Applications</a:t>
            </a:r>
          </a:p>
        </p:txBody>
      </p:sp>
      <p:sp>
        <p:nvSpPr>
          <p:cNvPr id="15363" name="Rectangle 3">
            <a:extLst>
              <a:ext uri="{FF2B5EF4-FFF2-40B4-BE49-F238E27FC236}">
                <a16:creationId xmlns:a16="http://schemas.microsoft.com/office/drawing/2014/main" id="{81A189BE-DC91-493D-9DFD-CA6423C518B3}"/>
              </a:ext>
            </a:extLst>
          </p:cNvPr>
          <p:cNvSpPr>
            <a:spLocks noGrp="1" noChangeArrowheads="1"/>
          </p:cNvSpPr>
          <p:nvPr>
            <p:ph type="body" idx="1"/>
          </p:nvPr>
        </p:nvSpPr>
        <p:spPr>
          <a:xfrm>
            <a:off x="2017426" y="1681528"/>
            <a:ext cx="7631975" cy="4322627"/>
          </a:xfrm>
        </p:spPr>
        <p:txBody>
          <a:bodyPr>
            <a:noAutofit/>
          </a:bodyPr>
          <a:lstStyle/>
          <a:p>
            <a:pPr marL="461963" indent="-461963">
              <a:spcBef>
                <a:spcPts val="600"/>
              </a:spcBef>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Agent: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Part-picking robot</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Performance measure?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Percentage of parts in correct bins</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Environment?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Conveyor belt with parts, bins</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Actuators?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Jointed arm and hand</a:t>
            </a:r>
          </a:p>
          <a:p>
            <a:pPr marL="914400" indent="-457200">
              <a:lnSpc>
                <a:spcPct val="100000"/>
              </a:lnSpc>
              <a:spcBef>
                <a:spcPts val="600"/>
              </a:spcBef>
            </a:pPr>
            <a:r>
              <a:rPr lang="en-US" altLang="en-US" sz="2400" dirty="0">
                <a:latin typeface="Times New Roman" panose="02020603050405020304" pitchFamily="18" charset="0"/>
                <a:cs typeface="Times New Roman" panose="02020603050405020304" pitchFamily="18" charset="0"/>
              </a:rPr>
              <a:t>Sensors?  </a:t>
            </a:r>
          </a:p>
          <a:p>
            <a:pPr marL="1371600" lvl="1" indent="-457200">
              <a:lnSpc>
                <a:spcPct val="100000"/>
              </a:lnSpc>
              <a:spcBef>
                <a:spcPts val="600"/>
              </a:spcBef>
            </a:pPr>
            <a:r>
              <a:rPr lang="en-US" altLang="en-US" dirty="0">
                <a:latin typeface="Times New Roman" panose="02020603050405020304" pitchFamily="18" charset="0"/>
                <a:cs typeface="Times New Roman" panose="02020603050405020304" pitchFamily="18" charset="0"/>
              </a:rPr>
              <a:t>Camera, joint angle sensors</a:t>
            </a:r>
          </a:p>
        </p:txBody>
      </p:sp>
    </p:spTree>
    <p:extLst>
      <p:ext uri="{BB962C8B-B14F-4D97-AF65-F5344CB8AC3E}">
        <p14:creationId xmlns:p14="http://schemas.microsoft.com/office/powerpoint/2010/main" val="400474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017465F-88CA-4BA1-BE6D-5DE4A63ECB31}"/>
              </a:ext>
            </a:extLst>
          </p:cNvPr>
          <p:cNvSpPr>
            <a:spLocks noGrp="1" noChangeArrowheads="1"/>
          </p:cNvSpPr>
          <p:nvPr>
            <p:ph type="title"/>
          </p:nvPr>
        </p:nvSpPr>
        <p:spPr>
          <a:xfrm>
            <a:off x="1298655" y="193640"/>
            <a:ext cx="6346371" cy="1325563"/>
          </a:xfrm>
        </p:spPr>
        <p:txBody>
          <a:bodyPr>
            <a:normAutofit/>
          </a:bodyPr>
          <a:lstStyle/>
          <a:p>
            <a:r>
              <a:rPr lang="en-US" altLang="en-US" sz="3200" dirty="0">
                <a:latin typeface="+mn-lt"/>
              </a:rPr>
              <a:t>PEAS : Applications</a:t>
            </a:r>
          </a:p>
        </p:txBody>
      </p:sp>
      <p:sp>
        <p:nvSpPr>
          <p:cNvPr id="16387" name="Rectangle 3">
            <a:extLst>
              <a:ext uri="{FF2B5EF4-FFF2-40B4-BE49-F238E27FC236}">
                <a16:creationId xmlns:a16="http://schemas.microsoft.com/office/drawing/2014/main" id="{5968A57E-FF94-462E-B5B8-2A0D9F744EEF}"/>
              </a:ext>
            </a:extLst>
          </p:cNvPr>
          <p:cNvSpPr>
            <a:spLocks noGrp="1" noChangeArrowheads="1"/>
          </p:cNvSpPr>
          <p:nvPr>
            <p:ph type="body" idx="1"/>
          </p:nvPr>
        </p:nvSpPr>
        <p:spPr>
          <a:xfrm>
            <a:off x="1298655" y="1560059"/>
            <a:ext cx="8628017" cy="4351338"/>
          </a:xfrm>
        </p:spPr>
        <p:txBody>
          <a:bodyPr>
            <a:noAutofit/>
          </a:bodyPr>
          <a:lstStyle/>
          <a:p>
            <a:pPr marL="461963" indent="-461963">
              <a:spcBef>
                <a:spcPts val="600"/>
              </a:spcBef>
              <a:spcAft>
                <a:spcPts val="600"/>
              </a:spcAft>
            </a:pPr>
            <a:r>
              <a:rPr lang="en-US" altLang="en-US" sz="2400" dirty="0">
                <a:highlight>
                  <a:srgbClr val="FFFF00"/>
                </a:highlight>
                <a:latin typeface="Times New Roman" panose="02020603050405020304" pitchFamily="18" charset="0"/>
                <a:cs typeface="Times New Roman" panose="02020603050405020304" pitchFamily="18" charset="0"/>
              </a:rPr>
              <a:t>Agent:  Interactive English tutor</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Performance measure?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Maximize student's score on test</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Environment?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Set of students</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Actuators?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Screen display (exercises, suggestions, corrections)</a:t>
            </a:r>
          </a:p>
          <a:p>
            <a:pPr marL="914400" indent="-457200">
              <a:spcBef>
                <a:spcPts val="600"/>
              </a:spcBef>
              <a:spcAft>
                <a:spcPts val="600"/>
              </a:spcAft>
            </a:pPr>
            <a:r>
              <a:rPr lang="en-US" altLang="en-US" sz="2400" dirty="0">
                <a:latin typeface="Times New Roman" panose="02020603050405020304" pitchFamily="18" charset="0"/>
                <a:cs typeface="Times New Roman" panose="02020603050405020304" pitchFamily="18" charset="0"/>
              </a:rPr>
              <a:t>Sensors?  </a:t>
            </a:r>
          </a:p>
          <a:p>
            <a:pPr marL="1371600" lvl="1" indent="-457200">
              <a:spcBef>
                <a:spcPts val="600"/>
              </a:spcBef>
              <a:spcAft>
                <a:spcPts val="600"/>
              </a:spcAft>
            </a:pPr>
            <a:r>
              <a:rPr lang="en-US" altLang="en-US" dirty="0">
                <a:latin typeface="Times New Roman" panose="02020603050405020304" pitchFamily="18" charset="0"/>
                <a:cs typeface="Times New Roman" panose="02020603050405020304" pitchFamily="18" charset="0"/>
              </a:rPr>
              <a:t>Keyboard</a:t>
            </a:r>
          </a:p>
        </p:txBody>
      </p:sp>
    </p:spTree>
    <p:extLst>
      <p:ext uri="{BB962C8B-B14F-4D97-AF65-F5344CB8AC3E}">
        <p14:creationId xmlns:p14="http://schemas.microsoft.com/office/powerpoint/2010/main" val="2213213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68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298655" y="278041"/>
            <a:ext cx="5955632"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360715" y="1209368"/>
            <a:ext cx="8715102" cy="5370591"/>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With respect to an agent, </a:t>
            </a:r>
            <a:r>
              <a:rPr lang="en-US" sz="2400" dirty="0">
                <a:highlight>
                  <a:srgbClr val="FFFF00"/>
                </a:highlight>
                <a:latin typeface="Times New Roman" panose="02020603050405020304" pitchFamily="18" charset="0"/>
                <a:cs typeface="Times New Roman" panose="02020603050405020304" pitchFamily="18" charset="0"/>
              </a:rPr>
              <a:t>an </a:t>
            </a:r>
            <a:r>
              <a:rPr lang="en-US" sz="2400" i="1" dirty="0">
                <a:highlight>
                  <a:srgbClr val="FFFF00"/>
                </a:highlight>
                <a:latin typeface="Times New Roman" panose="02020603050405020304" pitchFamily="18" charset="0"/>
                <a:cs typeface="Times New Roman" panose="02020603050405020304" pitchFamily="18" charset="0"/>
              </a:rPr>
              <a:t>environment</a:t>
            </a:r>
            <a:r>
              <a:rPr lang="en-US" sz="2400" dirty="0">
                <a:highlight>
                  <a:srgbClr val="FFFF00"/>
                </a:highlight>
                <a:latin typeface="Times New Roman" panose="02020603050405020304" pitchFamily="18" charset="0"/>
                <a:cs typeface="Times New Roman" panose="02020603050405020304" pitchFamily="18" charset="0"/>
              </a:rPr>
              <a:t> may or may not be</a:t>
            </a:r>
            <a:r>
              <a:rPr lang="en-US" sz="2400" dirty="0">
                <a:latin typeface="Times New Roman" panose="02020603050405020304" pitchFamily="18" charset="0"/>
                <a:cs typeface="Times New Roman" panose="02020603050405020304" pitchFamily="18" charset="0"/>
              </a:rPr>
              <a:t>:</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observable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agent’s sensors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detect all aspects of current percepts</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relevant to the choice of actions</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deterministic: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current state and the actions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selected by the agent </a:t>
            </a:r>
            <a:r>
              <a:rPr lang="en-US" sz="2400" dirty="0">
                <a:highlight>
                  <a:srgbClr val="FFFF00"/>
                </a:highlight>
                <a:latin typeface="Times New Roman" panose="02020603050405020304" pitchFamily="18" charset="0"/>
                <a:cs typeface="Times New Roman" panose="02020603050405020304" pitchFamily="18" charset="0"/>
              </a:rPr>
              <a:t>determine the next state.</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episodic</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divide the agent’s experience into “episodes”;      the quality of the agent’s </a:t>
            </a:r>
            <a:r>
              <a:rPr lang="en-US" sz="2400" dirty="0">
                <a:highlight>
                  <a:srgbClr val="FFFF00"/>
                </a:highlight>
                <a:latin typeface="Times New Roman" panose="02020603050405020304" pitchFamily="18" charset="0"/>
                <a:cs typeface="Times New Roman" panose="02020603050405020304" pitchFamily="18" charset="0"/>
              </a:rPr>
              <a:t>choice of actions does not depend on previous episodes</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static</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a:highlight>
                  <a:srgbClr val="FFFF00"/>
                </a:highlight>
                <a:latin typeface="Times New Roman" panose="02020603050405020304" pitchFamily="18" charset="0"/>
                <a:cs typeface="Times New Roman" panose="02020603050405020304" pitchFamily="18" charset="0"/>
              </a:rPr>
              <a:t>environment remains unchanged</a:t>
            </a:r>
            <a:r>
              <a:rPr lang="en-US" sz="2400" dirty="0">
                <a:latin typeface="Times New Roman" panose="02020603050405020304" pitchFamily="18" charset="0"/>
                <a:cs typeface="Times New Roman" panose="02020603050405020304" pitchFamily="18" charset="0"/>
              </a:rPr>
              <a:t> while the agent is deliberating</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discrete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are a </a:t>
            </a:r>
            <a:r>
              <a:rPr lang="en-US" sz="2400" dirty="0">
                <a:highlight>
                  <a:srgbClr val="FFFF00"/>
                </a:highlight>
                <a:latin typeface="Times New Roman" panose="02020603050405020304" pitchFamily="18" charset="0"/>
                <a:cs typeface="Times New Roman" panose="02020603050405020304" pitchFamily="18" charset="0"/>
              </a:rPr>
              <a:t>limited number of defined and distinct percepts and actions</a:t>
            </a:r>
          </a:p>
          <a:p>
            <a:pPr marL="914400" indent="-457200"/>
            <a:r>
              <a:rPr lang="en-US" sz="2400" i="1" dirty="0">
                <a:solidFill>
                  <a:srgbClr val="0000FF"/>
                </a:solidFill>
                <a:latin typeface="Times New Roman" panose="02020603050405020304" pitchFamily="18" charset="0"/>
                <a:cs typeface="Times New Roman" panose="02020603050405020304" pitchFamily="18" charset="0"/>
              </a:rPr>
              <a:t>single-agent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is only </a:t>
            </a:r>
            <a:r>
              <a:rPr lang="en-US" sz="2400" dirty="0">
                <a:highlight>
                  <a:srgbClr val="FFFF00"/>
                </a:highlight>
                <a:latin typeface="Times New Roman" panose="02020603050405020304" pitchFamily="18" charset="0"/>
                <a:cs typeface="Times New Roman" panose="02020603050405020304" pitchFamily="18" charset="0"/>
              </a:rPr>
              <a:t>one agent in the environment </a:t>
            </a:r>
            <a:r>
              <a:rPr lang="en-US" altLang="en-US" sz="2400" dirty="0">
                <a:latin typeface="Times New Roman" panose="02020603050405020304" pitchFamily="18" charset="0"/>
                <a:cs typeface="Times New Roman" panose="02020603050405020304" pitchFamily="18" charset="0"/>
              </a:rPr>
              <a:t>…</a:t>
            </a:r>
          </a:p>
        </p:txBody>
      </p:sp>
      <p:pic>
        <p:nvPicPr>
          <p:cNvPr id="4" name="Picture 3" descr="Image result for smiley face images">
            <a:extLst>
              <a:ext uri="{FF2B5EF4-FFF2-40B4-BE49-F238E27FC236}">
                <a16:creationId xmlns:a16="http://schemas.microsoft.com/office/drawing/2014/main" id="{92A0C135-C7AD-4F67-8BCB-50F6DA78E5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6097">
            <a:off x="635653" y="1896182"/>
            <a:ext cx="663002" cy="4279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44B4E7-AF6B-FB80-2A2C-6023C1A87D2C}"/>
              </a:ext>
            </a:extLst>
          </p:cNvPr>
          <p:cNvSpPr txBox="1"/>
          <p:nvPr/>
        </p:nvSpPr>
        <p:spPr>
          <a:xfrm>
            <a:off x="10500615" y="3228975"/>
            <a:ext cx="1284659" cy="1477328"/>
          </a:xfrm>
          <a:prstGeom prst="rect">
            <a:avLst/>
          </a:prstGeom>
          <a:noFill/>
        </p:spPr>
        <p:txBody>
          <a:bodyPr wrap="square" rtlCol="0">
            <a:spAutoFit/>
          </a:bodyPr>
          <a:lstStyle/>
          <a:p>
            <a:r>
              <a:rPr lang="en-US" dirty="0"/>
              <a:t>Experience:</a:t>
            </a:r>
          </a:p>
          <a:p>
            <a:r>
              <a:rPr lang="en-US" dirty="0"/>
              <a:t>Sequences of {States and actions}</a:t>
            </a:r>
          </a:p>
        </p:txBody>
      </p:sp>
    </p:spTree>
    <p:extLst>
      <p:ext uri="{BB962C8B-B14F-4D97-AF65-F5344CB8AC3E}">
        <p14:creationId xmlns:p14="http://schemas.microsoft.com/office/powerpoint/2010/main" val="261659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A8283A-217D-429F-A90C-FD26DE3CA679}"/>
              </a:ext>
            </a:extLst>
          </p:cNvPr>
          <p:cNvSpPr txBox="1">
            <a:spLocks noChangeArrowheads="1"/>
          </p:cNvSpPr>
          <p:nvPr/>
        </p:nvSpPr>
        <p:spPr>
          <a:xfrm>
            <a:off x="1260566" y="673542"/>
            <a:ext cx="5955632" cy="6820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Environment types - Examples</a:t>
            </a:r>
          </a:p>
        </p:txBody>
      </p:sp>
      <p:graphicFrame>
        <p:nvGraphicFramePr>
          <p:cNvPr id="4" name="Table 3">
            <a:extLst>
              <a:ext uri="{FF2B5EF4-FFF2-40B4-BE49-F238E27FC236}">
                <a16:creationId xmlns:a16="http://schemas.microsoft.com/office/drawing/2014/main" id="{F1F70D53-2B86-4662-94B6-2F05863E5C36}"/>
              </a:ext>
            </a:extLst>
          </p:cNvPr>
          <p:cNvGraphicFramePr>
            <a:graphicFrameLocks noGrp="1"/>
          </p:cNvGraphicFramePr>
          <p:nvPr>
            <p:extLst>
              <p:ext uri="{D42A27DB-BD31-4B8C-83A1-F6EECF244321}">
                <p14:modId xmlns:p14="http://schemas.microsoft.com/office/powerpoint/2010/main" val="1875987795"/>
              </p:ext>
            </p:extLst>
          </p:nvPr>
        </p:nvGraphicFramePr>
        <p:xfrm>
          <a:off x="1365119" y="1818318"/>
          <a:ext cx="9413635" cy="3684130"/>
        </p:xfrm>
        <a:graphic>
          <a:graphicData uri="http://schemas.openxmlformats.org/drawingml/2006/table">
            <a:tbl>
              <a:tblPr firstRow="1" bandRow="1">
                <a:tableStyleId>{7DF18680-E054-41AD-8BC1-D1AEF772440D}</a:tableStyleId>
              </a:tblPr>
              <a:tblGrid>
                <a:gridCol w="2176045">
                  <a:extLst>
                    <a:ext uri="{9D8B030D-6E8A-4147-A177-3AD203B41FA5}">
                      <a16:colId xmlns:a16="http://schemas.microsoft.com/office/drawing/2014/main" val="20000"/>
                    </a:ext>
                  </a:extLst>
                </a:gridCol>
                <a:gridCol w="1287743">
                  <a:extLst>
                    <a:ext uri="{9D8B030D-6E8A-4147-A177-3AD203B41FA5}">
                      <a16:colId xmlns:a16="http://schemas.microsoft.com/office/drawing/2014/main" val="20001"/>
                    </a:ext>
                  </a:extLst>
                </a:gridCol>
                <a:gridCol w="1409153">
                  <a:extLst>
                    <a:ext uri="{9D8B030D-6E8A-4147-A177-3AD203B41FA5}">
                      <a16:colId xmlns:a16="http://schemas.microsoft.com/office/drawing/2014/main" val="20002"/>
                    </a:ext>
                  </a:extLst>
                </a:gridCol>
                <a:gridCol w="1406374">
                  <a:extLst>
                    <a:ext uri="{9D8B030D-6E8A-4147-A177-3AD203B41FA5}">
                      <a16:colId xmlns:a16="http://schemas.microsoft.com/office/drawing/2014/main" val="20003"/>
                    </a:ext>
                  </a:extLst>
                </a:gridCol>
                <a:gridCol w="988081">
                  <a:extLst>
                    <a:ext uri="{9D8B030D-6E8A-4147-A177-3AD203B41FA5}">
                      <a16:colId xmlns:a16="http://schemas.microsoft.com/office/drawing/2014/main" val="20004"/>
                    </a:ext>
                  </a:extLst>
                </a:gridCol>
                <a:gridCol w="1192354">
                  <a:extLst>
                    <a:ext uri="{9D8B030D-6E8A-4147-A177-3AD203B41FA5}">
                      <a16:colId xmlns:a16="http://schemas.microsoft.com/office/drawing/2014/main" val="20005"/>
                    </a:ext>
                  </a:extLst>
                </a:gridCol>
                <a:gridCol w="953885">
                  <a:extLst>
                    <a:ext uri="{9D8B030D-6E8A-4147-A177-3AD203B41FA5}">
                      <a16:colId xmlns:a16="http://schemas.microsoft.com/office/drawing/2014/main" val="20006"/>
                    </a:ext>
                  </a:extLst>
                </a:gridCol>
              </a:tblGrid>
              <a:tr h="368413">
                <a:tc>
                  <a:txBody>
                    <a:bodyPr/>
                    <a:lstStyle/>
                    <a:p>
                      <a:r>
                        <a:rPr lang="en-US" sz="160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8413">
                <a:tc>
                  <a:txBody>
                    <a:bodyPr/>
                    <a:lstStyle/>
                    <a:p>
                      <a:r>
                        <a:rPr lang="en-US" sz="1600" dirty="0">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8413">
                <a:tc>
                  <a:txBody>
                    <a:bodyPr/>
                    <a:lstStyle/>
                    <a:p>
                      <a:r>
                        <a:rPr lang="en-US" sz="1600" dirty="0">
                          <a:latin typeface="Times New Roman" panose="02020603050405020304" pitchFamily="18" charset="0"/>
                          <a:cs typeface="Times New Roman" panose="02020603050405020304" pitchFamily="18" charset="0"/>
                        </a:rPr>
                        <a:t>Backgammon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Image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8413">
                <a:tc>
                  <a:txBody>
                    <a:bodyPr/>
                    <a:lstStyle/>
                    <a:p>
                      <a:r>
                        <a:rPr lang="en-US" sz="1600" dirty="0">
                          <a:solidFill>
                            <a:srgbClr val="0000FF"/>
                          </a:solidFill>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8413">
                <a:tc>
                  <a:txBody>
                    <a:bodyPr/>
                    <a:lstStyle/>
                    <a:p>
                      <a:r>
                        <a:rPr lang="en-US" sz="1600" dirty="0">
                          <a:latin typeface="Times New Roman" panose="02020603050405020304" pitchFamily="18" charset="0"/>
                          <a:cs typeface="Times New Roman" panose="02020603050405020304" pitchFamily="18" charset="0"/>
                        </a:rPr>
                        <a:t>Interactive English tutor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9799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3417495"/>
              </p:ext>
            </p:extLst>
          </p:nvPr>
        </p:nvGraphicFramePr>
        <p:xfrm>
          <a:off x="1470659" y="1210141"/>
          <a:ext cx="9721216" cy="5051594"/>
        </p:xfrm>
        <a:graphic>
          <a:graphicData uri="http://schemas.openxmlformats.org/drawingml/2006/table">
            <a:tbl>
              <a:tblPr firstRow="1" bandRow="1">
                <a:tableStyleId>{5C22544A-7EE6-4342-B048-85BDC9FD1C3A}</a:tableStyleId>
              </a:tblPr>
              <a:tblGrid>
                <a:gridCol w="2528224">
                  <a:extLst>
                    <a:ext uri="{9D8B030D-6E8A-4147-A177-3AD203B41FA5}">
                      <a16:colId xmlns:a16="http://schemas.microsoft.com/office/drawing/2014/main" val="20000"/>
                    </a:ext>
                  </a:extLst>
                </a:gridCol>
                <a:gridCol w="4427637">
                  <a:extLst>
                    <a:ext uri="{9D8B030D-6E8A-4147-A177-3AD203B41FA5}">
                      <a16:colId xmlns:a16="http://schemas.microsoft.com/office/drawing/2014/main" val="20001"/>
                    </a:ext>
                  </a:extLst>
                </a:gridCol>
                <a:gridCol w="2765355">
                  <a:extLst>
                    <a:ext uri="{9D8B030D-6E8A-4147-A177-3AD203B41FA5}">
                      <a16:colId xmlns:a16="http://schemas.microsoft.com/office/drawing/2014/main" val="20002"/>
                    </a:ext>
                  </a:extLst>
                </a:gridCol>
              </a:tblGrid>
              <a:tr h="770814">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0814">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Full observable</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an agent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has access to the complete state of the environment</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with respect to the choice of actions</a:t>
                      </a:r>
                      <a:r>
                        <a:rPr lang="en-US" altLang="en-US" sz="2400" dirty="0">
                          <a:solidFill>
                            <a:srgbClr val="C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Robot</a:t>
                      </a:r>
                      <a:r>
                        <a:rPr lang="en-US" sz="2400" kern="1200" baseline="0" dirty="0">
                          <a:solidFill>
                            <a:schemeClr val="dk1"/>
                          </a:solidFill>
                          <a:effectLst/>
                          <a:latin typeface="Times New Roman" panose="02020603050405020304" pitchFamily="18" charset="0"/>
                          <a:ea typeface="+mn-ea"/>
                          <a:cs typeface="Times New Roman" panose="02020603050405020304" pitchFamily="18" charset="0"/>
                        </a:rPr>
                        <a:t> part picking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3398">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Partial observable</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incomplete state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of environment</a:t>
                      </a:r>
                    </a:p>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Poker</a:t>
                      </a:r>
                    </a:p>
                    <a:p>
                      <a:r>
                        <a:rPr lang="en-US" sz="2400" dirty="0">
                          <a:solidFill>
                            <a:schemeClr val="tx1"/>
                          </a:solidFill>
                          <a:latin typeface="Times New Roman" panose="02020603050405020304" pitchFamily="18" charset="0"/>
                          <a:cs typeface="Times New Roman" panose="02020603050405020304" pitchFamily="18" charset="0"/>
                        </a:rPr>
                        <a:t>Taxi driving</a:t>
                      </a:r>
                    </a:p>
                    <a:p>
                      <a:r>
                        <a:rPr lang="en-US" sz="2400" dirty="0">
                          <a:solidFill>
                            <a:schemeClr val="tx1"/>
                          </a:solidFill>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823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Unobservable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no sensors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The task environment is </a:t>
                      </a:r>
                      <a:r>
                        <a:rPr lang="en-US" altLang="en-US" sz="2400" dirty="0">
                          <a:solidFill>
                            <a:srgbClr val="0000FF"/>
                          </a:solidFill>
                          <a:latin typeface="Times New Roman" panose="02020603050405020304" pitchFamily="18" charset="0"/>
                          <a:cs typeface="Times New Roman" panose="02020603050405020304" pitchFamily="18" charset="0"/>
                        </a:rPr>
                        <a:t>unobservable </a:t>
                      </a:r>
                      <a:r>
                        <a:rPr lang="en-US" altLang="en-US" sz="2400" dirty="0">
                          <a:solidFill>
                            <a:schemeClr val="tx1"/>
                          </a:solidFill>
                          <a:latin typeface="Times New Roman" panose="02020603050405020304" pitchFamily="18" charset="0"/>
                          <a:cs typeface="Times New Roman" panose="02020603050405020304" pitchFamily="18" charset="0"/>
                        </a:rPr>
                        <a:t>)</a:t>
                      </a:r>
                      <a:endParaRPr lang="en-US" altLang="en-US" sz="24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674">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8601603"/>
                  </a:ext>
                </a:extLst>
              </a:tr>
            </a:tbl>
          </a:graphicData>
        </a:graphic>
      </p:graphicFrame>
    </p:spTree>
    <p:extLst>
      <p:ext uri="{BB962C8B-B14F-4D97-AF65-F5344CB8AC3E}">
        <p14:creationId xmlns:p14="http://schemas.microsoft.com/office/powerpoint/2010/main" val="88997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3771C-6738-4BD6-89DE-FF3AF6217782}"/>
              </a:ext>
            </a:extLst>
          </p:cNvPr>
          <p:cNvSpPr/>
          <p:nvPr/>
        </p:nvSpPr>
        <p:spPr>
          <a:xfrm>
            <a:off x="1782366" y="1547336"/>
            <a:ext cx="9150927" cy="4358116"/>
          </a:xfrm>
          <a:prstGeom prst="rect">
            <a:avLst/>
          </a:prstGeom>
        </p:spPr>
        <p:txBody>
          <a:bodyPr wrap="square">
            <a:spAutoFit/>
          </a:bodyPr>
          <a:lstStyle/>
          <a:p>
            <a:pPr marL="457200" indent="-457200">
              <a:spcBef>
                <a:spcPts val="1200"/>
              </a:spcBef>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Turing (1950) "Computing machinery and intelligence":</a:t>
            </a:r>
          </a:p>
          <a:p>
            <a:pPr marL="463550" indent="-463550">
              <a:lnSpc>
                <a:spcPct val="80000"/>
              </a:lnSpc>
              <a:spcAft>
                <a:spcPts val="1200"/>
              </a:spcAft>
            </a:pPr>
            <a:r>
              <a:rPr lang="en-US" altLang="en-US" sz="2400" dirty="0">
                <a:solidFill>
                  <a:srgbClr val="0000FF"/>
                </a:solidFill>
                <a:latin typeface="Times New Roman" panose="02020603050405020304" pitchFamily="18" charset="0"/>
                <a:cs typeface="Times New Roman" panose="02020603050405020304" pitchFamily="18" charset="0"/>
              </a:rPr>
              <a:t>      "Can machines think?" </a:t>
            </a:r>
            <a:r>
              <a:rPr lang="en-US" altLang="en-US" sz="2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solidFill>
                  <a:srgbClr val="0000FF"/>
                </a:solidFill>
                <a:latin typeface="Times New Roman" panose="02020603050405020304" pitchFamily="18" charset="0"/>
                <a:cs typeface="Times New Roman" panose="02020603050405020304" pitchFamily="18" charset="0"/>
              </a:rPr>
              <a:t> "Can machines behave intelligently? " </a:t>
            </a:r>
          </a:p>
          <a:p>
            <a:pPr marL="920750" lvl="1"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Measure in terms of fidelity to human performance </a:t>
            </a:r>
          </a:p>
          <a:p>
            <a:pPr marL="1377950" lvl="2"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(i.e., think and act like humans)</a:t>
            </a:r>
          </a:p>
          <a:p>
            <a:pPr marL="920750" lvl="1"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Measure against rationality </a:t>
            </a:r>
          </a:p>
          <a:p>
            <a:pPr marL="1377950" lvl="2" indent="-463550">
              <a:lnSpc>
                <a:spcPct val="80000"/>
              </a:lnSpc>
              <a:spcAft>
                <a:spcPts val="1200"/>
              </a:spcAft>
              <a:buFont typeface="Arial" panose="020B0604020202020204" pitchFamily="34" charset="0"/>
              <a:buChar char="•"/>
            </a:pPr>
            <a:r>
              <a:rPr lang="en-US" altLang="en-US" sz="2400" dirty="0">
                <a:solidFill>
                  <a:srgbClr val="0000FF"/>
                </a:solidFill>
                <a:latin typeface="Times New Roman" panose="02020603050405020304" pitchFamily="18" charset="0"/>
                <a:cs typeface="Times New Roman" panose="02020603050405020304" pitchFamily="18" charset="0"/>
              </a:rPr>
              <a:t>(think and act rationally).</a:t>
            </a:r>
          </a:p>
          <a:p>
            <a:pPr marL="1377950" lvl="2" indent="-463550">
              <a:lnSpc>
                <a:spcPct val="80000"/>
              </a:lnSpc>
              <a:spcAft>
                <a:spcPts val="1200"/>
              </a:spcAft>
              <a:buFont typeface="Arial" panose="020B0604020202020204" pitchFamily="34" charset="0"/>
              <a:buChar char="•"/>
            </a:pPr>
            <a:endParaRPr lang="en-US" altLang="en-US" sz="2400" dirty="0">
              <a:solidFill>
                <a:srgbClr val="0000FF"/>
              </a:solidFill>
              <a:latin typeface="Times New Roman" panose="02020603050405020304" pitchFamily="18" charset="0"/>
              <a:cs typeface="Times New Roman" panose="02020603050405020304" pitchFamily="18" charset="0"/>
            </a:endParaRPr>
          </a:p>
          <a:p>
            <a:pPr marL="457200" indent="-457200">
              <a:spcBef>
                <a:spcPts val="1200"/>
              </a:spcBef>
              <a:spcAft>
                <a:spcPts val="12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system is </a:t>
            </a:r>
            <a:r>
              <a:rPr lang="en-US" altLang="en-US" sz="2400" dirty="0">
                <a:solidFill>
                  <a:srgbClr val="0000FF"/>
                </a:solidFill>
                <a:latin typeface="Times New Roman" panose="02020603050405020304" pitchFamily="18" charset="0"/>
                <a:cs typeface="Times New Roman" panose="02020603050405020304" pitchFamily="18" charset="0"/>
              </a:rPr>
              <a:t>rational</a:t>
            </a:r>
            <a:r>
              <a:rPr lang="en-US" altLang="en-US" sz="2400" dirty="0">
                <a:latin typeface="Times New Roman" panose="02020603050405020304" pitchFamily="18" charset="0"/>
                <a:cs typeface="Times New Roman" panose="02020603050405020304" pitchFamily="18" charset="0"/>
              </a:rPr>
              <a:t> if, </a:t>
            </a:r>
          </a:p>
          <a:p>
            <a:pPr marL="914400" lvl="1" indent="-457200">
              <a:spcAft>
                <a:spcPts val="1200"/>
              </a:spcAft>
              <a:buFont typeface="Arial" panose="020B0604020202020204" pitchFamily="34" charset="0"/>
              <a:buChar char="•"/>
            </a:pPr>
            <a:r>
              <a:rPr lang="en-US" altLang="en-US" sz="2400" dirty="0">
                <a:highlight>
                  <a:srgbClr val="FFFF00"/>
                </a:highlight>
                <a:latin typeface="Times New Roman" panose="02020603050405020304" pitchFamily="18" charset="0"/>
                <a:cs typeface="Times New Roman" panose="02020603050405020304" pitchFamily="18" charset="0"/>
              </a:rPr>
              <a:t>given what it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knows</a:t>
            </a:r>
            <a:r>
              <a:rPr lang="en-US" altLang="en-US" sz="2400" dirty="0">
                <a:highlight>
                  <a:srgbClr val="FFFF00"/>
                </a:highlight>
                <a:latin typeface="Times New Roman" panose="02020603050405020304" pitchFamily="18" charset="0"/>
                <a:cs typeface="Times New Roman" panose="02020603050405020304" pitchFamily="18" charset="0"/>
              </a:rPr>
              <a:t>, it does the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right thing</a:t>
            </a:r>
            <a:r>
              <a:rPr lang="en-US" altLang="en-US" sz="2400" dirty="0">
                <a:highlight>
                  <a:srgbClr val="FF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629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332579" y="296699"/>
            <a:ext cx="5068221"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622140" y="1793267"/>
            <a:ext cx="8046552" cy="3502633"/>
          </a:xfrm>
        </p:spPr>
        <p:txBody>
          <a:bodyPr>
            <a:noAutofit/>
          </a:bodyPr>
          <a:lstStyle/>
          <a:p>
            <a:pPr marL="0" indent="0">
              <a:spcBef>
                <a:spcPts val="1200"/>
              </a:spcBef>
              <a:buNone/>
            </a:pPr>
            <a:r>
              <a:rPr lang="en-US" altLang="en-US" sz="2400" b="1" i="1" dirty="0">
                <a:solidFill>
                  <a:srgbClr val="FF0000"/>
                </a:solidFill>
                <a:latin typeface="Times New Roman" panose="02020603050405020304" pitchFamily="18" charset="0"/>
                <a:cs typeface="Times New Roman" panose="02020603050405020304" pitchFamily="18" charset="0"/>
              </a:rPr>
              <a:t>Fully observable</a:t>
            </a:r>
            <a:r>
              <a:rPr lang="en-US" altLang="en-US" sz="2400" b="1"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partially observable, unobservable</a:t>
            </a:r>
            <a:r>
              <a:rPr lang="en-US" altLang="en-US" sz="2400" dirty="0">
                <a:latin typeface="Times New Roman" panose="02020603050405020304" pitchFamily="18" charset="0"/>
                <a:cs typeface="Times New Roman" panose="02020603050405020304" pitchFamily="18" charset="0"/>
              </a:rPr>
              <a:t>): </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fully observable: </a:t>
            </a:r>
          </a:p>
          <a:p>
            <a:pPr marL="1371600" lvl="1" indent="-457200">
              <a:spcBef>
                <a:spcPts val="1200"/>
              </a:spcBef>
            </a:pPr>
            <a:r>
              <a:rPr lang="en-US" altLang="en-US" dirty="0">
                <a:latin typeface="Times New Roman" panose="02020603050405020304" pitchFamily="18" charset="0"/>
                <a:cs typeface="Times New Roman" panose="02020603050405020304" pitchFamily="18" charset="0"/>
              </a:rPr>
              <a:t>Example: robot part pick is fully observable </a:t>
            </a:r>
          </a:p>
          <a:p>
            <a:pPr marL="914400" lvl="1" indent="0">
              <a:spcBef>
                <a:spcPts val="1200"/>
              </a:spcBef>
              <a:buNone/>
            </a:pPr>
            <a:r>
              <a:rPr lang="en-US" altLang="en-US" dirty="0">
                <a:latin typeface="Times New Roman" panose="02020603050405020304" pitchFamily="18" charset="0"/>
                <a:cs typeface="Times New Roman" panose="02020603050405020304" pitchFamily="18" charset="0"/>
              </a:rPr>
              <a:t>                      taxi driver is partially observable.</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unobservable: </a:t>
            </a:r>
          </a:p>
          <a:p>
            <a:pPr marL="1371600" lvl="1" indent="-457200">
              <a:spcBef>
                <a:spcPts val="1200"/>
              </a:spcBef>
            </a:pPr>
            <a:r>
              <a:rPr lang="en-US" altLang="en-US" dirty="0">
                <a:latin typeface="Times New Roman" panose="02020603050405020304" pitchFamily="18" charset="0"/>
                <a:cs typeface="Times New Roman" panose="02020603050405020304" pitchFamily="18" charset="0"/>
              </a:rPr>
              <a:t>if the agent </a:t>
            </a:r>
            <a:r>
              <a:rPr lang="en-US" altLang="en-US" dirty="0">
                <a:solidFill>
                  <a:srgbClr val="0000FF"/>
                </a:solidFill>
                <a:latin typeface="Times New Roman" panose="02020603050405020304" pitchFamily="18" charset="0"/>
                <a:cs typeface="Times New Roman" panose="02020603050405020304" pitchFamily="18" charset="0"/>
              </a:rPr>
              <a:t>has no sensors </a:t>
            </a:r>
            <a:r>
              <a:rPr lang="en-US" altLang="en-US" dirty="0">
                <a:latin typeface="Times New Roman" panose="02020603050405020304" pitchFamily="18" charset="0"/>
                <a:cs typeface="Times New Roman" panose="02020603050405020304" pitchFamily="18" charset="0"/>
              </a:rPr>
              <a:t>at all.</a:t>
            </a:r>
          </a:p>
        </p:txBody>
      </p:sp>
    </p:spTree>
    <p:extLst>
      <p:ext uri="{BB962C8B-B14F-4D97-AF65-F5344CB8AC3E}">
        <p14:creationId xmlns:p14="http://schemas.microsoft.com/office/powerpoint/2010/main" val="406595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5626052"/>
              </p:ext>
            </p:extLst>
          </p:nvPr>
        </p:nvGraphicFramePr>
        <p:xfrm>
          <a:off x="1308734" y="598403"/>
          <a:ext cx="9721216" cy="5661194"/>
        </p:xfrm>
        <a:graphic>
          <a:graphicData uri="http://schemas.openxmlformats.org/drawingml/2006/table">
            <a:tbl>
              <a:tblPr firstRow="1" bandRow="1">
                <a:tableStyleId>{5C22544A-7EE6-4342-B048-85BDC9FD1C3A}</a:tableStyleId>
              </a:tblPr>
              <a:tblGrid>
                <a:gridCol w="2339341">
                  <a:extLst>
                    <a:ext uri="{9D8B030D-6E8A-4147-A177-3AD203B41FA5}">
                      <a16:colId xmlns:a16="http://schemas.microsoft.com/office/drawing/2014/main" val="20000"/>
                    </a:ext>
                  </a:extLst>
                </a:gridCol>
                <a:gridCol w="4616520">
                  <a:extLst>
                    <a:ext uri="{9D8B030D-6E8A-4147-A177-3AD203B41FA5}">
                      <a16:colId xmlns:a16="http://schemas.microsoft.com/office/drawing/2014/main" val="20001"/>
                    </a:ext>
                  </a:extLst>
                </a:gridCol>
                <a:gridCol w="2765355">
                  <a:extLst>
                    <a:ext uri="{9D8B030D-6E8A-4147-A177-3AD203B41FA5}">
                      <a16:colId xmlns:a16="http://schemas.microsoft.com/office/drawing/2014/main" val="20002"/>
                    </a:ext>
                  </a:extLst>
                </a:gridCol>
              </a:tblGrid>
              <a:tr h="770814">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389">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770814">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Deterministic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a:t>
                      </a:r>
                      <a:r>
                        <a:rPr lang="en-US" altLang="en-US" sz="2400" dirty="0">
                          <a:highlight>
                            <a:srgbClr val="FFFF00"/>
                          </a:highlight>
                          <a:latin typeface="Times New Roman" panose="02020603050405020304" pitchFamily="18" charset="0"/>
                          <a:cs typeface="Times New Roman" panose="02020603050405020304" pitchFamily="18" charset="0"/>
                        </a:rPr>
                        <a:t>the next state of the environment is completely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determined by the current state and the action executed </a:t>
                      </a:r>
                      <a:r>
                        <a:rPr lang="en-US" altLang="en-US" sz="2400" dirty="0">
                          <a:solidFill>
                            <a:schemeClr val="tx1"/>
                          </a:solidFill>
                          <a:latin typeface="Times New Roman" panose="02020603050405020304" pitchFamily="18" charset="0"/>
                          <a:cs typeface="Times New Roman" panose="02020603050405020304" pitchFamily="18" charset="0"/>
                        </a:rPr>
                        <a:t>by the agent.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Image Analysis</a:t>
                      </a:r>
                    </a:p>
                    <a:p>
                      <a:r>
                        <a:rPr lang="en-US" sz="2400" dirty="0">
                          <a:solidFill>
                            <a:schemeClr val="tx1"/>
                          </a:solidFill>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823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Stochastic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dirty="0">
                          <a:solidFill>
                            <a:schemeClr val="dk1"/>
                          </a:solidFill>
                          <a:latin typeface="Times New Roman" panose="02020603050405020304" pitchFamily="18" charset="0"/>
                          <a:cs typeface="Times New Roman" panose="02020603050405020304" pitchFamily="18" charset="0"/>
                        </a:rPr>
                        <a:t>the next state of the environment is </a:t>
                      </a:r>
                      <a:r>
                        <a:rPr lang="en-US" sz="2400" kern="1200" dirty="0">
                          <a:solidFill>
                            <a:schemeClr val="dk1"/>
                          </a:solidFill>
                          <a:effectLst/>
                          <a:highlight>
                            <a:srgbClr val="FFFF00"/>
                          </a:highlight>
                          <a:latin typeface="Times New Roman" panose="02020603050405020304" pitchFamily="18" charset="0"/>
                          <a:ea typeface="+mn-ea"/>
                          <a:cs typeface="Times New Roman" panose="02020603050405020304" pitchFamily="18" charset="0"/>
                        </a:rPr>
                        <a:t>randomly determined</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81071">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Strategic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the environment is deterministic and </a:t>
                      </a:r>
                      <a:r>
                        <a:rPr lang="en-US" sz="2400" dirty="0">
                          <a:solidFill>
                            <a:schemeClr val="dk1"/>
                          </a:solidFill>
                          <a:latin typeface="Times New Roman" panose="02020603050405020304" pitchFamily="18" charset="0"/>
                          <a:cs typeface="Times New Roman" panose="02020603050405020304" pitchFamily="18" charset="0"/>
                        </a:rPr>
                        <a:t>if also engaged in </a:t>
                      </a:r>
                      <a:r>
                        <a:rPr lang="en-US" sz="2400" dirty="0">
                          <a:latin typeface="Times New Roman" panose="02020603050405020304" pitchFamily="18" charset="0"/>
                          <a:cs typeface="Times New Roman" panose="02020603050405020304" pitchFamily="18" charset="0"/>
                        </a:rPr>
                        <a:t>other agents’ actions</a:t>
                      </a:r>
                      <a:r>
                        <a:rPr lang="en-US" sz="2400"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(waiting for the opponent’s move to derive the next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Chess with clock</a:t>
                      </a:r>
                    </a:p>
                    <a:p>
                      <a:r>
                        <a:rPr lang="en-US" sz="2400" dirty="0">
                          <a:solidFill>
                            <a:schemeClr val="tx1"/>
                          </a:solidFill>
                          <a:latin typeface="Times New Roman" panose="02020603050405020304" pitchFamily="18" charset="0"/>
                          <a:cs typeface="Times New Roman" panose="02020603050405020304" pitchFamily="18" charset="0"/>
                        </a:rPr>
                        <a:t>Chess without clock</a:t>
                      </a:r>
                    </a:p>
                    <a:p>
                      <a:r>
                        <a:rPr lang="en-US" sz="2400" dirty="0">
                          <a:solidFill>
                            <a:schemeClr val="tx1"/>
                          </a:solidFill>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674">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8601603"/>
                  </a:ext>
                </a:extLst>
              </a:tr>
            </a:tbl>
          </a:graphicData>
        </a:graphic>
      </p:graphicFrame>
      <p:sp>
        <p:nvSpPr>
          <p:cNvPr id="2" name="TextBox 1"/>
          <p:cNvSpPr txBox="1"/>
          <p:nvPr/>
        </p:nvSpPr>
        <p:spPr>
          <a:xfrm>
            <a:off x="1278384" y="6471821"/>
            <a:ext cx="9783193" cy="369332"/>
          </a:xfrm>
          <a:prstGeom prst="rect">
            <a:avLst/>
          </a:prstGeom>
          <a:noFill/>
        </p:spPr>
        <p:txBody>
          <a:bodyPr wrap="square" rtlCol="0">
            <a:spAutoFit/>
          </a:bodyPr>
          <a:lstStyle/>
          <a:p>
            <a:r>
              <a:rPr lang="en-US" dirty="0"/>
              <a:t>Involving random variable or </a:t>
            </a:r>
            <a:r>
              <a:rPr lang="en-US" dirty="0" err="1"/>
              <a:t>proces</a:t>
            </a:r>
            <a:r>
              <a:rPr lang="en-US" dirty="0"/>
              <a:t>. - stochastic</a:t>
            </a:r>
          </a:p>
        </p:txBody>
      </p:sp>
    </p:spTree>
    <p:extLst>
      <p:ext uri="{BB962C8B-B14F-4D97-AF65-F5344CB8AC3E}">
        <p14:creationId xmlns:p14="http://schemas.microsoft.com/office/powerpoint/2010/main" val="415176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282337" y="142241"/>
            <a:ext cx="6015446" cy="682010"/>
          </a:xfrm>
        </p:spPr>
        <p:txBody>
          <a:bodyPr>
            <a:normAutofit/>
          </a:bodyPr>
          <a:lstStyle/>
          <a:p>
            <a:r>
              <a:rPr lang="en-US" altLang="en-US" sz="32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532604" y="1382491"/>
            <a:ext cx="9589879" cy="4093018"/>
          </a:xfrm>
        </p:spPr>
        <p:txBody>
          <a:bodyPr>
            <a:noAutofit/>
          </a:bodyPr>
          <a:lstStyle/>
          <a:p>
            <a:pPr marL="0" indent="0">
              <a:lnSpc>
                <a:spcPct val="90000"/>
              </a:lnSpc>
              <a:spcBef>
                <a:spcPts val="600"/>
              </a:spcBef>
              <a:buNone/>
            </a:pPr>
            <a:endParaRPr lang="en-US" altLang="en-US" sz="2400" b="1" i="1" dirty="0">
              <a:solidFill>
                <a:srgbClr val="FF0000"/>
              </a:solidFill>
              <a:latin typeface="Times New Roman" panose="02020603050405020304" pitchFamily="18" charset="0"/>
              <a:cs typeface="Times New Roman" panose="02020603050405020304" pitchFamily="18" charset="0"/>
            </a:endParaRPr>
          </a:p>
          <a:p>
            <a:pPr marL="0" indent="0">
              <a:lnSpc>
                <a:spcPct val="90000"/>
              </a:lnSpc>
              <a:spcBef>
                <a:spcPts val="600"/>
              </a:spcBef>
              <a:buNone/>
            </a:pPr>
            <a:r>
              <a:rPr lang="en-US" altLang="en-US" sz="2400" b="1" i="1" dirty="0">
                <a:solidFill>
                  <a:srgbClr val="FF0000"/>
                </a:solidFill>
                <a:latin typeface="Times New Roman" panose="02020603050405020304" pitchFamily="18" charset="0"/>
                <a:cs typeface="Times New Roman" panose="02020603050405020304" pitchFamily="18" charset="0"/>
              </a:rPr>
              <a:t>Deterministi</a:t>
            </a:r>
            <a:r>
              <a:rPr lang="en-US" altLang="en-US" sz="2400" dirty="0">
                <a:solidFill>
                  <a:srgbClr val="FF0000"/>
                </a:solidFill>
                <a:latin typeface="Times New Roman" panose="02020603050405020304" pitchFamily="18" charset="0"/>
                <a:cs typeface="Times New Roman" panose="02020603050405020304" pitchFamily="18" charset="0"/>
              </a:rPr>
              <a:t>c</a:t>
            </a:r>
            <a:r>
              <a:rPr lang="en-US" altLang="en-US" sz="2400" dirty="0">
                <a:latin typeface="Times New Roman" panose="02020603050405020304" pitchFamily="18" charset="0"/>
                <a:cs typeface="Times New Roman" panose="02020603050405020304" pitchFamily="18" charset="0"/>
              </a:rPr>
              <a:t> (vs. </a:t>
            </a:r>
            <a:r>
              <a:rPr lang="en-US" altLang="en-US" sz="2400" b="1" i="1" dirty="0">
                <a:latin typeface="Times New Roman" panose="02020603050405020304" pitchFamily="18" charset="0"/>
                <a:cs typeface="Times New Roman" panose="02020603050405020304" pitchFamily="18" charset="0"/>
              </a:rPr>
              <a:t>stochastic, strategic</a:t>
            </a:r>
            <a:r>
              <a:rPr lang="en-US" altLang="en-US" sz="2400" dirty="0">
                <a:latin typeface="Times New Roman" panose="02020603050405020304" pitchFamily="18" charset="0"/>
                <a:cs typeface="Times New Roman" panose="02020603050405020304" pitchFamily="18" charset="0"/>
              </a:rPr>
              <a:t>): </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deterministic: </a:t>
            </a:r>
          </a:p>
          <a:p>
            <a:pPr marL="1371600" lvl="1" indent="-515938">
              <a:spcBef>
                <a:spcPts val="1000"/>
              </a:spcBef>
            </a:pPr>
            <a:r>
              <a:rPr lang="en-US" altLang="en-US" dirty="0">
                <a:latin typeface="Times New Roman" panose="02020603050405020304" pitchFamily="18" charset="0"/>
                <a:cs typeface="Times New Roman" panose="02020603050405020304" pitchFamily="18" charset="0"/>
              </a:rPr>
              <a:t>Example: robot park picking is deterministic</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stochastic: </a:t>
            </a:r>
          </a:p>
          <a:p>
            <a:pPr marL="1371600" lvl="1" indent="-457200">
              <a:spcBef>
                <a:spcPts val="1000"/>
              </a:spcBef>
            </a:pPr>
            <a:r>
              <a:rPr lang="en-US" altLang="en-US" dirty="0">
                <a:latin typeface="Times New Roman" panose="02020603050405020304" pitchFamily="18" charset="0"/>
                <a:cs typeface="Times New Roman" panose="02020603050405020304" pitchFamily="18" charset="0"/>
              </a:rPr>
              <a:t>Example: taxi driver is stochastic</a:t>
            </a:r>
          </a:p>
          <a:p>
            <a:pPr marL="914400" lvl="1" indent="-457200">
              <a:spcBef>
                <a:spcPts val="1000"/>
              </a:spcBef>
            </a:pPr>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strategic:</a:t>
            </a:r>
          </a:p>
          <a:p>
            <a:pPr marL="1371600" lvl="1" indent="-457200">
              <a:spcBef>
                <a:spcPts val="1000"/>
              </a:spcBef>
            </a:pPr>
            <a:r>
              <a:rPr lang="en-US" altLang="en-US" dirty="0">
                <a:latin typeface="Times New Roman" panose="02020603050405020304" pitchFamily="18" charset="0"/>
                <a:cs typeface="Times New Roman" panose="02020603050405020304" pitchFamily="18" charset="0"/>
              </a:rPr>
              <a:t>Example: chess with clock or without clock is strategic</a:t>
            </a:r>
          </a:p>
        </p:txBody>
      </p:sp>
    </p:spTree>
    <p:extLst>
      <p:ext uri="{BB962C8B-B14F-4D97-AF65-F5344CB8AC3E}">
        <p14:creationId xmlns:p14="http://schemas.microsoft.com/office/powerpoint/2010/main" val="368254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4918996"/>
              </p:ext>
            </p:extLst>
          </p:nvPr>
        </p:nvGraphicFramePr>
        <p:xfrm>
          <a:off x="1343569" y="591892"/>
          <a:ext cx="9701349" cy="5760720"/>
        </p:xfrm>
        <a:graphic>
          <a:graphicData uri="http://schemas.openxmlformats.org/drawingml/2006/table">
            <a:tbl>
              <a:tblPr firstRow="1" bandRow="1">
                <a:tableStyleId>{5C22544A-7EE6-4342-B048-85BDC9FD1C3A}</a:tableStyleId>
              </a:tblPr>
              <a:tblGrid>
                <a:gridCol w="2114006">
                  <a:extLst>
                    <a:ext uri="{9D8B030D-6E8A-4147-A177-3AD203B41FA5}">
                      <a16:colId xmlns:a16="http://schemas.microsoft.com/office/drawing/2014/main" val="20000"/>
                    </a:ext>
                  </a:extLst>
                </a:gridCol>
                <a:gridCol w="4827639">
                  <a:extLst>
                    <a:ext uri="{9D8B030D-6E8A-4147-A177-3AD203B41FA5}">
                      <a16:colId xmlns:a16="http://schemas.microsoft.com/office/drawing/2014/main" val="20001"/>
                    </a:ext>
                  </a:extLst>
                </a:gridCol>
                <a:gridCol w="2759704">
                  <a:extLst>
                    <a:ext uri="{9D8B030D-6E8A-4147-A177-3AD203B41FA5}">
                      <a16:colId xmlns:a16="http://schemas.microsoft.com/office/drawing/2014/main" val="20002"/>
                    </a:ext>
                  </a:extLst>
                </a:gridCol>
              </a:tblGrid>
              <a:tr h="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Episodic</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lgn="l"/>
                      <a:r>
                        <a:rPr lang="en-US" altLang="en-US" sz="2200" dirty="0">
                          <a:latin typeface="Times New Roman" panose="02020603050405020304" pitchFamily="18" charset="0"/>
                          <a:cs typeface="Times New Roman" panose="02020603050405020304" pitchFamily="18" charset="0"/>
                        </a:rPr>
                        <a:t>If the </a:t>
                      </a:r>
                      <a:r>
                        <a:rPr lang="en-US" altLang="en-US" sz="2200" dirty="0">
                          <a:solidFill>
                            <a:srgbClr val="0000FF"/>
                          </a:solidFill>
                          <a:latin typeface="Times New Roman" panose="02020603050405020304" pitchFamily="18" charset="0"/>
                          <a:cs typeface="Times New Roman" panose="02020603050405020304" pitchFamily="18" charset="0"/>
                        </a:rPr>
                        <a:t>agent's experience is divided into atomic "</a:t>
                      </a:r>
                      <a:r>
                        <a:rPr lang="en-US" altLang="en-US" sz="2200" i="1" dirty="0">
                          <a:solidFill>
                            <a:srgbClr val="0000FF"/>
                          </a:solidFill>
                          <a:latin typeface="Times New Roman" panose="02020603050405020304" pitchFamily="18" charset="0"/>
                          <a:cs typeface="Times New Roman" panose="02020603050405020304" pitchFamily="18" charset="0"/>
                        </a:rPr>
                        <a:t>episodes</a:t>
                      </a:r>
                      <a:r>
                        <a:rPr lang="en-US" altLang="en-US" sz="2200" dirty="0">
                          <a:solidFill>
                            <a:srgbClr val="0000FF"/>
                          </a:solidFill>
                          <a:latin typeface="Times New Roman" panose="02020603050405020304" pitchFamily="18" charset="0"/>
                          <a:cs typeface="Times New Roman" panose="02020603050405020304" pitchFamily="18" charset="0"/>
                        </a:rPr>
                        <a:t>“. </a:t>
                      </a:r>
                    </a:p>
                    <a:p>
                      <a:pPr marL="0" lvl="2" indent="0" algn="l"/>
                      <a:r>
                        <a:rPr lang="en-US" altLang="en-US" sz="2200" dirty="0">
                          <a:latin typeface="Times New Roman" panose="02020603050405020304" pitchFamily="18" charset="0"/>
                          <a:cs typeface="Times New Roman" panose="02020603050405020304" pitchFamily="18" charset="0"/>
                        </a:rPr>
                        <a:t>For each episode, the agent </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perceives (receives a percept) and then performs a single action.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The choice of action in each episode depends only on the episode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Times New Roman" panose="02020603050405020304" pitchFamily="18" charset="0"/>
                          <a:ea typeface="+mn-ea"/>
                          <a:cs typeface="Times New Roman" panose="02020603050405020304" pitchFamily="18" charset="0"/>
                        </a:rPr>
                        <a:t>The agent does not need to think ahead.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Medical Diagnosis</a:t>
                      </a:r>
                    </a:p>
                    <a:p>
                      <a:r>
                        <a:rPr lang="en-US" sz="2200" dirty="0">
                          <a:solidFill>
                            <a:schemeClr val="tx1"/>
                          </a:solidFill>
                          <a:latin typeface="Times New Roman" panose="02020603050405020304" pitchFamily="18" charset="0"/>
                          <a:cs typeface="Times New Roman" panose="02020603050405020304" pitchFamily="18" charset="0"/>
                        </a:rPr>
                        <a:t>Image analysis</a:t>
                      </a:r>
                    </a:p>
                    <a:p>
                      <a:r>
                        <a:rPr lang="en-US" sz="2200" dirty="0">
                          <a:solidFill>
                            <a:schemeClr val="tx1"/>
                          </a:solidFill>
                          <a:latin typeface="Times New Roman" panose="02020603050405020304" pitchFamily="18" charset="0"/>
                          <a:cs typeface="Times New Roman" panose="02020603050405020304" pitchFamily="18" charset="0"/>
                        </a:rPr>
                        <a:t>Robot part</a:t>
                      </a:r>
                      <a:r>
                        <a:rPr lang="en-US" sz="2200" baseline="0" dirty="0">
                          <a:solidFill>
                            <a:schemeClr val="tx1"/>
                          </a:solidFill>
                          <a:latin typeface="Times New Roman" panose="02020603050405020304" pitchFamily="18" charset="0"/>
                          <a:cs typeface="Times New Roman" panose="02020603050405020304" pitchFamily="18" charset="0"/>
                        </a:rPr>
                        <a:t> picking</a:t>
                      </a:r>
                      <a:endParaRPr lang="en-US"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Sequential</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Times New Roman" panose="02020603050405020304" pitchFamily="18" charset="0"/>
                          <a:ea typeface="+mn-ea"/>
                          <a:cs typeface="Times New Roman" panose="02020603050405020304" pitchFamily="18" charset="0"/>
                        </a:rPr>
                        <a:t>If </a:t>
                      </a:r>
                      <a:r>
                        <a:rPr lang="en-US" sz="2200" i="1" kern="1200" dirty="0">
                          <a:solidFill>
                            <a:srgbClr val="0000FF"/>
                          </a:solidFill>
                          <a:effectLst/>
                          <a:latin typeface="Times New Roman" panose="02020603050405020304" pitchFamily="18" charset="0"/>
                          <a:ea typeface="+mn-ea"/>
                          <a:cs typeface="Times New Roman" panose="02020603050405020304" pitchFamily="18" charset="0"/>
                        </a:rPr>
                        <a:t>the current decision </a:t>
                      </a:r>
                      <a:r>
                        <a:rPr lang="en-US" sz="2200" kern="1200" dirty="0">
                          <a:solidFill>
                            <a:schemeClr val="dk1"/>
                          </a:solidFill>
                          <a:effectLst/>
                          <a:latin typeface="Times New Roman" panose="02020603050405020304" pitchFamily="18" charset="0"/>
                          <a:ea typeface="+mn-ea"/>
                          <a:cs typeface="Times New Roman" panose="02020603050405020304" pitchFamily="18" charset="0"/>
                        </a:rPr>
                        <a:t>(short-term actions) </a:t>
                      </a:r>
                      <a:r>
                        <a:rPr lang="en-US" sz="2200" kern="1200" dirty="0">
                          <a:solidFill>
                            <a:srgbClr val="0000FF"/>
                          </a:solidFill>
                          <a:effectLst/>
                          <a:latin typeface="Times New Roman" panose="02020603050405020304" pitchFamily="18" charset="0"/>
                          <a:ea typeface="+mn-ea"/>
                          <a:cs typeface="Times New Roman" panose="02020603050405020304" pitchFamily="18" charset="0"/>
                        </a:rPr>
                        <a:t>could affect</a:t>
                      </a:r>
                      <a:r>
                        <a:rPr lang="en-US" sz="2200" kern="1200" baseline="0" dirty="0">
                          <a:solidFill>
                            <a:srgbClr val="0000FF"/>
                          </a:solidFill>
                          <a:effectLst/>
                          <a:latin typeface="Times New Roman" panose="02020603050405020304" pitchFamily="18" charset="0"/>
                          <a:ea typeface="+mn-ea"/>
                          <a:cs typeface="Times New Roman" panose="02020603050405020304" pitchFamily="18" charset="0"/>
                        </a:rPr>
                        <a:t> </a:t>
                      </a:r>
                      <a:r>
                        <a:rPr lang="en-US" sz="2200" kern="1200" dirty="0">
                          <a:solidFill>
                            <a:srgbClr val="0000FF"/>
                          </a:solidFill>
                          <a:effectLst/>
                          <a:latin typeface="Times New Roman" panose="02020603050405020304" pitchFamily="18" charset="0"/>
                          <a:ea typeface="+mn-ea"/>
                          <a:cs typeface="Times New Roman" panose="02020603050405020304" pitchFamily="18" charset="0"/>
                        </a:rPr>
                        <a:t>all future decisions </a:t>
                      </a:r>
                      <a:r>
                        <a:rPr lang="en-US" sz="2200" kern="1200" dirty="0">
                          <a:solidFill>
                            <a:schemeClr val="dk1"/>
                          </a:solidFill>
                          <a:effectLst/>
                          <a:latin typeface="Times New Roman" panose="02020603050405020304" pitchFamily="18" charset="0"/>
                          <a:ea typeface="+mn-ea"/>
                          <a:cs typeface="Times New Roman" panose="02020603050405020304" pitchFamily="18" charset="0"/>
                        </a:rPr>
                        <a:t>(long-term consequences).</a:t>
                      </a:r>
                      <a:r>
                        <a:rPr lang="en-US" altLang="en-US" sz="2200" dirty="0">
                          <a:latin typeface="Times New Roman" panose="02020603050405020304" pitchFamily="18" charset="0"/>
                          <a:cs typeface="Times New Roman" panose="02020603050405020304" pitchFamily="18" charset="0"/>
                        </a:rPr>
                        <a:t> i.e., </a:t>
                      </a:r>
                      <a:r>
                        <a:rPr lang="en-US" altLang="en-US" sz="2200" dirty="0">
                          <a:highlight>
                            <a:srgbClr val="FFFF00"/>
                          </a:highlight>
                          <a:latin typeface="Times New Roman" panose="02020603050405020304" pitchFamily="18" charset="0"/>
                          <a:cs typeface="Times New Roman" panose="02020603050405020304" pitchFamily="18" charset="0"/>
                        </a:rPr>
                        <a:t>short-term actions can have long-term consequences.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a:t>
                      </a:r>
                    </a:p>
                    <a:p>
                      <a:r>
                        <a:rPr lang="en-US" sz="2200" dirty="0">
                          <a:solidFill>
                            <a:schemeClr val="tx1"/>
                          </a:solidFill>
                          <a:latin typeface="Times New Roman" panose="02020603050405020304" pitchFamily="18" charset="0"/>
                          <a:cs typeface="Times New Roman" panose="02020603050405020304" pitchFamily="18" charset="0"/>
                        </a:rPr>
                        <a:t>Taxi-driving</a:t>
                      </a:r>
                    </a:p>
                    <a:p>
                      <a:r>
                        <a:rPr lang="en-US" sz="2200" dirty="0">
                          <a:solidFill>
                            <a:schemeClr val="tx1"/>
                          </a:solidFill>
                          <a:latin typeface="Times New Roman" panose="02020603050405020304" pitchFamily="18" charset="0"/>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9675">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0720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88AA9FD-E234-4927-A172-B8D0A1F2124D}"/>
              </a:ext>
            </a:extLst>
          </p:cNvPr>
          <p:cNvSpPr>
            <a:spLocks noGrp="1" noChangeArrowheads="1"/>
          </p:cNvSpPr>
          <p:nvPr>
            <p:ph type="title"/>
          </p:nvPr>
        </p:nvSpPr>
        <p:spPr>
          <a:xfrm>
            <a:off x="1415981" y="225453"/>
            <a:ext cx="6535615" cy="741004"/>
          </a:xfrm>
        </p:spPr>
        <p:txBody>
          <a:bodyPr>
            <a:normAutofit/>
          </a:bodyPr>
          <a:lstStyle/>
          <a:p>
            <a:r>
              <a:rPr lang="en-US" altLang="en-US" sz="3600" dirty="0">
                <a:latin typeface="+mn-lt"/>
              </a:rPr>
              <a:t>Environment types</a:t>
            </a:r>
          </a:p>
        </p:txBody>
      </p:sp>
      <p:sp>
        <p:nvSpPr>
          <p:cNvPr id="17411" name="Rectangle 3">
            <a:extLst>
              <a:ext uri="{FF2B5EF4-FFF2-40B4-BE49-F238E27FC236}">
                <a16:creationId xmlns:a16="http://schemas.microsoft.com/office/drawing/2014/main" id="{6C3FB011-9BCA-4E29-9698-9BF57F76732F}"/>
              </a:ext>
            </a:extLst>
          </p:cNvPr>
          <p:cNvSpPr>
            <a:spLocks noGrp="1" noChangeArrowheads="1"/>
          </p:cNvSpPr>
          <p:nvPr>
            <p:ph type="body" idx="1"/>
          </p:nvPr>
        </p:nvSpPr>
        <p:spPr>
          <a:xfrm>
            <a:off x="1415981" y="1471282"/>
            <a:ext cx="9360038" cy="3643643"/>
          </a:xfrm>
        </p:spPr>
        <p:txBody>
          <a:bodyPr>
            <a:noAutofit/>
          </a:bodyPr>
          <a:lstStyle/>
          <a:p>
            <a:pPr marL="0" indent="0">
              <a:lnSpc>
                <a:spcPct val="90000"/>
              </a:lnSpc>
              <a:buNone/>
            </a:pPr>
            <a:r>
              <a:rPr lang="en-US" altLang="en-US" sz="2400" dirty="0">
                <a:solidFill>
                  <a:srgbClr val="FF0000"/>
                </a:solidFill>
                <a:latin typeface="Times New Roman" panose="02020603050405020304" pitchFamily="18" charset="0"/>
                <a:cs typeface="Times New Roman" panose="02020603050405020304" pitchFamily="18" charset="0"/>
              </a:rPr>
              <a:t>Episodic </a:t>
            </a:r>
            <a:r>
              <a:rPr lang="en-US" altLang="en-US" sz="2400" dirty="0">
                <a:latin typeface="Times New Roman" panose="02020603050405020304" pitchFamily="18" charset="0"/>
                <a:cs typeface="Times New Roman" panose="02020603050405020304" pitchFamily="18" charset="0"/>
              </a:rPr>
              <a:t>(vs. sequential):</a:t>
            </a:r>
          </a:p>
          <a:p>
            <a:pPr marL="914400" lvl="1" indent="-457200"/>
            <a:r>
              <a:rPr lang="en-US" altLang="en-US" dirty="0">
                <a:latin typeface="Times New Roman" panose="02020603050405020304" pitchFamily="18" charset="0"/>
                <a:cs typeface="Times New Roman" panose="02020603050405020304" pitchFamily="18" charset="0"/>
              </a:rPr>
              <a:t>The task environment is </a:t>
            </a:r>
            <a:r>
              <a:rPr lang="en-US" altLang="en-US" dirty="0">
                <a:solidFill>
                  <a:srgbClr val="0000FF"/>
                </a:solidFill>
                <a:latin typeface="Times New Roman" panose="02020603050405020304" pitchFamily="18" charset="0"/>
                <a:cs typeface="Times New Roman" panose="02020603050405020304" pitchFamily="18" charset="0"/>
              </a:rPr>
              <a:t>episodic: </a:t>
            </a:r>
          </a:p>
          <a:p>
            <a:pPr marL="1371600" lvl="2" indent="-457200"/>
            <a:r>
              <a:rPr lang="en-US" altLang="en-US" sz="2400" dirty="0">
                <a:latin typeface="Times New Roman" panose="02020603050405020304" pitchFamily="18" charset="0"/>
                <a:cs typeface="Times New Roman" panose="02020603050405020304" pitchFamily="18" charset="0"/>
              </a:rPr>
              <a:t>Example: To spot defective parts on an assembly line, an agent </a:t>
            </a:r>
          </a:p>
          <a:p>
            <a:pPr marL="1828800" lvl="2" indent="-457200"/>
            <a:r>
              <a:rPr lang="en-US" altLang="en-US" sz="2400" dirty="0">
                <a:solidFill>
                  <a:srgbClr val="0000FF"/>
                </a:solidFill>
                <a:latin typeface="Times New Roman" panose="02020603050405020304" pitchFamily="18" charset="0"/>
                <a:cs typeface="Times New Roman" panose="02020603050405020304" pitchFamily="18" charset="0"/>
              </a:rPr>
              <a:t>makes a decision on the current part</a:t>
            </a:r>
            <a:r>
              <a:rPr lang="en-US" altLang="en-US" sz="2400" dirty="0">
                <a:latin typeface="Times New Roman" panose="02020603050405020304" pitchFamily="18" charset="0"/>
                <a:cs typeface="Times New Roman" panose="02020603050405020304" pitchFamily="18" charset="0"/>
              </a:rPr>
              <a:t>, regardless of previous decisions. </a:t>
            </a:r>
          </a:p>
          <a:p>
            <a:pPr marL="1828800" lvl="2" indent="-457200"/>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0000FF"/>
                </a:solidFill>
                <a:latin typeface="Times New Roman" panose="02020603050405020304" pitchFamily="18" charset="0"/>
                <a:cs typeface="Times New Roman" panose="02020603050405020304" pitchFamily="18" charset="0"/>
              </a:rPr>
              <a:t>current decision doesn’t affect</a:t>
            </a:r>
            <a:r>
              <a:rPr lang="en-US" altLang="en-US" sz="2400" dirty="0">
                <a:latin typeface="Times New Roman" panose="02020603050405020304" pitchFamily="18" charset="0"/>
                <a:cs typeface="Times New Roman" panose="02020603050405020304" pitchFamily="18" charset="0"/>
              </a:rPr>
              <a:t> whether the next part is defective.</a:t>
            </a:r>
          </a:p>
          <a:p>
            <a:pPr marL="914400" lvl="1" indent="-457200"/>
            <a:r>
              <a:rPr lang="en-US" altLang="en-US" dirty="0">
                <a:latin typeface="Times New Roman" panose="02020603050405020304" pitchFamily="18" charset="0"/>
                <a:cs typeface="Times New Roman" panose="02020603050405020304" pitchFamily="18" charset="0"/>
              </a:rPr>
              <a:t>The task environment is </a:t>
            </a:r>
            <a:r>
              <a:rPr lang="en-US" altLang="en-US" b="1" i="1" dirty="0">
                <a:solidFill>
                  <a:srgbClr val="0000FF"/>
                </a:solidFill>
                <a:latin typeface="Times New Roman" panose="02020603050405020304" pitchFamily="18" charset="0"/>
                <a:cs typeface="Times New Roman" panose="02020603050405020304" pitchFamily="18" charset="0"/>
              </a:rPr>
              <a:t>sequential</a:t>
            </a:r>
            <a:r>
              <a:rPr lang="en-US" altLang="en-US" dirty="0">
                <a:solidFill>
                  <a:srgbClr val="0000FF"/>
                </a:solidFill>
                <a:latin typeface="Times New Roman" panose="02020603050405020304" pitchFamily="18" charset="0"/>
                <a:cs typeface="Times New Roman" panose="02020603050405020304" pitchFamily="18" charset="0"/>
              </a:rPr>
              <a:t> :</a:t>
            </a:r>
          </a:p>
          <a:p>
            <a:pPr marL="1371600" lvl="2" indent="-457200"/>
            <a:r>
              <a:rPr lang="en-US" altLang="en-US" sz="2400" dirty="0">
                <a:latin typeface="Times New Roman" panose="02020603050405020304" pitchFamily="18" charset="0"/>
                <a:cs typeface="Times New Roman" panose="02020603050405020304" pitchFamily="18" charset="0"/>
              </a:rPr>
              <a:t>Example: Chess and Taxi Driver are sequential. </a:t>
            </a:r>
          </a:p>
          <a:p>
            <a:pPr marL="1828800" lvl="2" indent="-455613"/>
            <a:r>
              <a:rPr lang="en-US" altLang="en-US" sz="2400" i="1" dirty="0">
                <a:solidFill>
                  <a:srgbClr val="0000FF"/>
                </a:solidFill>
                <a:latin typeface="Times New Roman" panose="02020603050405020304" pitchFamily="18" charset="0"/>
                <a:cs typeface="Times New Roman" panose="02020603050405020304" pitchFamily="18" charset="0"/>
              </a:rPr>
              <a:t>The short-term actions can have long-term consequences</a:t>
            </a:r>
            <a:r>
              <a:rPr lang="en-US" altLang="en-US" sz="2400" dirty="0">
                <a:latin typeface="Times New Roman" panose="02020603050405020304" pitchFamily="18" charset="0"/>
                <a:cs typeface="Times New Roman" panose="02020603050405020304" pitchFamily="18" charset="0"/>
              </a:rPr>
              <a:t>. </a:t>
            </a:r>
          </a:p>
          <a:p>
            <a:pPr marL="1373187" lvl="2" indent="0">
              <a:buNone/>
            </a:pPr>
            <a:endParaRPr lang="en-US" altLang="en-US" sz="2400" dirty="0">
              <a:latin typeface="Times New Roman" panose="02020603050405020304" pitchFamily="18" charset="0"/>
              <a:cs typeface="Times New Roman" panose="02020603050405020304" pitchFamily="18" charset="0"/>
            </a:endParaRPr>
          </a:p>
          <a:p>
            <a:pPr marL="914400" lvl="1" indent="-457200"/>
            <a:r>
              <a:rPr lang="en-US" altLang="en-US" dirty="0">
                <a:latin typeface="Times New Roman" panose="02020603050405020304" pitchFamily="18" charset="0"/>
                <a:cs typeface="Times New Roman" panose="02020603050405020304" pitchFamily="18" charset="0"/>
              </a:rPr>
              <a:t>Episodic environments are much simpler than sequential environments because </a:t>
            </a:r>
            <a:r>
              <a:rPr lang="en-US" altLang="en-US" dirty="0">
                <a:solidFill>
                  <a:srgbClr val="0000FF"/>
                </a:solidFill>
                <a:latin typeface="Times New Roman" panose="02020603050405020304" pitchFamily="18" charset="0"/>
                <a:cs typeface="Times New Roman" panose="02020603050405020304" pitchFamily="18" charset="0"/>
              </a:rPr>
              <a:t>the agent does not need to think ahead</a:t>
            </a:r>
            <a:r>
              <a:rPr lang="en-US" altLang="en-US" dirty="0">
                <a:latin typeface="Times New Roman" panose="02020603050405020304" pitchFamily="18" charset="0"/>
                <a:cs typeface="Times New Roman" panose="02020603050405020304" pitchFamily="18" charset="0"/>
              </a:rPr>
              <a:t>.</a:t>
            </a:r>
          </a:p>
        </p:txBody>
      </p:sp>
      <p:sp>
        <p:nvSpPr>
          <p:cNvPr id="5" name="Thought Bubble: Cloud 4">
            <a:extLst>
              <a:ext uri="{FF2B5EF4-FFF2-40B4-BE49-F238E27FC236}">
                <a16:creationId xmlns:a16="http://schemas.microsoft.com/office/drawing/2014/main" id="{7CC82436-7E35-4AE1-B18B-4D17B280B04A}"/>
              </a:ext>
            </a:extLst>
          </p:cNvPr>
          <p:cNvSpPr/>
          <p:nvPr/>
        </p:nvSpPr>
        <p:spPr>
          <a:xfrm flipH="1">
            <a:off x="1514664" y="2485094"/>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924049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7610082"/>
              </p:ext>
            </p:extLst>
          </p:nvPr>
        </p:nvGraphicFramePr>
        <p:xfrm>
          <a:off x="1215730" y="1088571"/>
          <a:ext cx="9760540" cy="4178130"/>
        </p:xfrm>
        <a:graphic>
          <a:graphicData uri="http://schemas.openxmlformats.org/drawingml/2006/table">
            <a:tbl>
              <a:tblPr firstRow="1" bandRow="1">
                <a:tableStyleId>{5C22544A-7EE6-4342-B048-85BDC9FD1C3A}</a:tableStyleId>
              </a:tblPr>
              <a:tblGrid>
                <a:gridCol w="2671763">
                  <a:extLst>
                    <a:ext uri="{9D8B030D-6E8A-4147-A177-3AD203B41FA5}">
                      <a16:colId xmlns:a16="http://schemas.microsoft.com/office/drawing/2014/main" val="20000"/>
                    </a:ext>
                  </a:extLst>
                </a:gridCol>
                <a:gridCol w="4312235">
                  <a:extLst>
                    <a:ext uri="{9D8B030D-6E8A-4147-A177-3AD203B41FA5}">
                      <a16:colId xmlns:a16="http://schemas.microsoft.com/office/drawing/2014/main" val="20001"/>
                    </a:ext>
                  </a:extLst>
                </a:gridCol>
                <a:gridCol w="2776542">
                  <a:extLst>
                    <a:ext uri="{9D8B030D-6E8A-4147-A177-3AD203B41FA5}">
                      <a16:colId xmlns:a16="http://schemas.microsoft.com/office/drawing/2014/main" val="20002"/>
                    </a:ext>
                  </a:extLst>
                </a:gridCol>
              </a:tblGrid>
              <a:tr h="72463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30423">
                <a:tc>
                  <a:txBody>
                    <a:bodyPr/>
                    <a:lstStyle/>
                    <a:p>
                      <a:r>
                        <a:rPr lang="en-US" sz="240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If the environment is unchanged while the agent</a:t>
                      </a:r>
                      <a:r>
                        <a:rPr lang="en-US" sz="2400" kern="1200" baseline="0" dirty="0">
                          <a:solidFill>
                            <a:schemeClr val="dk1"/>
                          </a:solidFill>
                          <a:effectLst/>
                          <a:latin typeface="Times New Roman" panose="02020603050405020304" pitchFamily="18" charset="0"/>
                          <a:ea typeface="+mn-ea"/>
                          <a:cs typeface="Times New Roman" panose="02020603050405020304" pitchFamily="18" charset="0"/>
                        </a:rPr>
                        <a:t> 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s deliberating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Crossword Puzzle</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 without clock</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Poker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4778">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Dynamic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Environment changes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Taxi driving</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78246">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Semi-dynamic</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cs typeface="Times New Roman" panose="02020603050405020304" pitchFamily="18" charset="0"/>
                        </a:rPr>
                        <a:t>if the environment itself does not change with the passage of time but </a:t>
                      </a:r>
                      <a:r>
                        <a:rPr lang="en-US" altLang="en-US" sz="2400" dirty="0">
                          <a:solidFill>
                            <a:srgbClr val="0000FF"/>
                          </a:solidFill>
                          <a:latin typeface="Times New Roman" panose="02020603050405020304" pitchFamily="18" charset="0"/>
                          <a:cs typeface="Times New Roman" panose="02020603050405020304" pitchFamily="18" charset="0"/>
                        </a:rPr>
                        <a:t>the agent's performance score does change</a:t>
                      </a:r>
                      <a:r>
                        <a:rPr lang="en-US" alt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Chess with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5730">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52" y="603431"/>
            <a:ext cx="620078" cy="48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43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178170" y="278919"/>
            <a:ext cx="6090138" cy="903236"/>
          </a:xfrm>
        </p:spPr>
        <p:txBody>
          <a:bodyPr>
            <a:normAutofit/>
          </a:bodyPr>
          <a:lstStyle/>
          <a:p>
            <a:r>
              <a:rPr lang="en-US" altLang="en-US" sz="32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428017" y="1561197"/>
            <a:ext cx="8858983" cy="3239295"/>
          </a:xfrm>
        </p:spPr>
        <p:txBody>
          <a:bodyPr>
            <a:noAutofit/>
          </a:bodyPr>
          <a:lstStyle/>
          <a:p>
            <a:pPr marL="0" indent="0">
              <a:lnSpc>
                <a:spcPct val="100000"/>
              </a:lnSpc>
              <a:spcBef>
                <a:spcPts val="0"/>
              </a:spcBef>
              <a:buNone/>
            </a:pPr>
            <a:r>
              <a:rPr lang="en-US" altLang="en-US" sz="2400" b="1" i="1" dirty="0">
                <a:solidFill>
                  <a:srgbClr val="FF0000"/>
                </a:solidFill>
                <a:latin typeface="Times New Roman" panose="02020603050405020304" pitchFamily="18" charset="0"/>
                <a:cs typeface="Times New Roman" panose="02020603050405020304" pitchFamily="18" charset="0"/>
              </a:rPr>
              <a:t>Static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dynamic</a:t>
            </a:r>
            <a:r>
              <a:rPr lang="en-US" altLang="en-US" sz="2400" dirty="0">
                <a:latin typeface="Times New Roman" panose="02020603050405020304" pitchFamily="18" charset="0"/>
                <a:cs typeface="Times New Roman" panose="02020603050405020304" pitchFamily="18" charset="0"/>
              </a:rPr>
              <a:t>): </a:t>
            </a:r>
          </a:p>
          <a:p>
            <a:pPr marL="0" lvl="1" indent="0">
              <a:lnSpc>
                <a:spcPct val="100000"/>
              </a:lnSpc>
              <a:spcBef>
                <a:spcPts val="0"/>
              </a:spcBef>
              <a:buNone/>
            </a:pPr>
            <a:endParaRPr lang="en-US" altLang="en-US" dirty="0">
              <a:latin typeface="Times New Roman" panose="02020603050405020304" pitchFamily="18" charset="0"/>
              <a:cs typeface="Times New Roman" panose="02020603050405020304" pitchFamily="18" charset="0"/>
            </a:endParaRPr>
          </a:p>
          <a:p>
            <a:pPr marL="0" lvl="1" indent="0">
              <a:lnSpc>
                <a:spcPct val="100000"/>
              </a:lnSpc>
              <a:spcBef>
                <a:spcPts val="0"/>
              </a:spcBef>
              <a:buNone/>
            </a:pPr>
            <a:r>
              <a:rPr lang="en-US" altLang="en-US" dirty="0">
                <a:latin typeface="Times New Roman" panose="02020603050405020304" pitchFamily="18" charset="0"/>
                <a:cs typeface="Times New Roman" panose="02020603050405020304" pitchFamily="18" charset="0"/>
              </a:rPr>
              <a:t>Example: </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Taxi driving is </a:t>
            </a:r>
            <a:r>
              <a:rPr lang="en-US" altLang="en-US" sz="2400" dirty="0">
                <a:solidFill>
                  <a:srgbClr val="0000FF"/>
                </a:solidFill>
                <a:latin typeface="Times New Roman" panose="02020603050405020304" pitchFamily="18" charset="0"/>
                <a:cs typeface="Times New Roman" panose="02020603050405020304" pitchFamily="18" charset="0"/>
              </a:rPr>
              <a:t>dynamic: </a:t>
            </a:r>
            <a:r>
              <a:rPr lang="en-US" altLang="en-US" sz="2400" dirty="0">
                <a:latin typeface="Times New Roman" panose="02020603050405020304" pitchFamily="18" charset="0"/>
                <a:cs typeface="Times New Roman" panose="02020603050405020304" pitchFamily="18" charset="0"/>
              </a:rPr>
              <a:t>the other cars and the taxi itself keep moving while the driving algorithm dithers about what to do next.</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Chess, when played with a clock is </a:t>
            </a:r>
            <a:r>
              <a:rPr lang="en-US" altLang="en-US" sz="2400" dirty="0" err="1">
                <a:solidFill>
                  <a:srgbClr val="0000FF"/>
                </a:solidFill>
                <a:latin typeface="Times New Roman" panose="02020603050405020304" pitchFamily="18" charset="0"/>
                <a:cs typeface="Times New Roman" panose="02020603050405020304" pitchFamily="18" charset="0"/>
              </a:rPr>
              <a:t>semidynamic</a:t>
            </a:r>
            <a:r>
              <a:rPr lang="en-US" altLang="en-US" sz="2400" dirty="0">
                <a:solidFill>
                  <a:srgbClr val="0000FF"/>
                </a:solidFill>
                <a:latin typeface="Times New Roman" panose="02020603050405020304" pitchFamily="18" charset="0"/>
                <a:cs typeface="Times New Roman" panose="02020603050405020304" pitchFamily="18" charset="0"/>
              </a:rPr>
              <a:t>. </a:t>
            </a:r>
          </a:p>
          <a:p>
            <a:pPr marL="914400" lvl="2" indent="-457200">
              <a:lnSpc>
                <a:spcPct val="100000"/>
              </a:lnSpc>
              <a:spcBef>
                <a:spcPts val="0"/>
              </a:spcBef>
            </a:pPr>
            <a:r>
              <a:rPr lang="en-US" altLang="en-US" sz="2400" dirty="0">
                <a:latin typeface="Times New Roman" panose="02020603050405020304" pitchFamily="18" charset="0"/>
                <a:cs typeface="Times New Roman" panose="02020603050405020304" pitchFamily="18" charset="0"/>
              </a:rPr>
              <a:t>Crossword puzzles are </a:t>
            </a:r>
            <a:r>
              <a:rPr lang="en-US" altLang="en-US" sz="2400" dirty="0">
                <a:solidFill>
                  <a:srgbClr val="0000FF"/>
                </a:solidFill>
                <a:latin typeface="Times New Roman" panose="02020603050405020304" pitchFamily="18" charset="0"/>
                <a:cs typeface="Times New Roman" panose="02020603050405020304" pitchFamily="18" charset="0"/>
              </a:rPr>
              <a:t>static.</a:t>
            </a:r>
          </a:p>
          <a:p>
            <a:pPr marL="0" indent="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
</a:t>
            </a:r>
          </a:p>
        </p:txBody>
      </p:sp>
      <p:sp>
        <p:nvSpPr>
          <p:cNvPr id="5" name="Thought Bubble: Cloud 4">
            <a:extLst>
              <a:ext uri="{FF2B5EF4-FFF2-40B4-BE49-F238E27FC236}">
                <a16:creationId xmlns:a16="http://schemas.microsoft.com/office/drawing/2014/main" id="{FC25EB27-F276-4266-80E5-EBF7371D41CE}"/>
              </a:ext>
            </a:extLst>
          </p:cNvPr>
          <p:cNvSpPr/>
          <p:nvPr/>
        </p:nvSpPr>
        <p:spPr>
          <a:xfrm flipH="1">
            <a:off x="989371" y="3759417"/>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94877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65103349"/>
              </p:ext>
            </p:extLst>
          </p:nvPr>
        </p:nvGraphicFramePr>
        <p:xfrm>
          <a:off x="1413646" y="603431"/>
          <a:ext cx="9760540" cy="4965392"/>
        </p:xfrm>
        <a:graphic>
          <a:graphicData uri="http://schemas.openxmlformats.org/drawingml/2006/table">
            <a:tbl>
              <a:tblPr firstRow="1" bandRow="1">
                <a:tableStyleId>{5C22544A-7EE6-4342-B048-85BDC9FD1C3A}</a:tableStyleId>
              </a:tblPr>
              <a:tblGrid>
                <a:gridCol w="2291579">
                  <a:extLst>
                    <a:ext uri="{9D8B030D-6E8A-4147-A177-3AD203B41FA5}">
                      <a16:colId xmlns:a16="http://schemas.microsoft.com/office/drawing/2014/main" val="20000"/>
                    </a:ext>
                  </a:extLst>
                </a:gridCol>
                <a:gridCol w="4692419">
                  <a:extLst>
                    <a:ext uri="{9D8B030D-6E8A-4147-A177-3AD203B41FA5}">
                      <a16:colId xmlns:a16="http://schemas.microsoft.com/office/drawing/2014/main" val="20001"/>
                    </a:ext>
                  </a:extLst>
                </a:gridCol>
                <a:gridCol w="2776542">
                  <a:extLst>
                    <a:ext uri="{9D8B030D-6E8A-4147-A177-3AD203B41FA5}">
                      <a16:colId xmlns:a16="http://schemas.microsoft.com/office/drawing/2014/main" val="20002"/>
                    </a:ext>
                  </a:extLst>
                </a:gridCol>
              </a:tblGrid>
              <a:tr h="72463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82601">
                <a:tc>
                  <a:txBody>
                    <a:bodyPr/>
                    <a:lstStyle/>
                    <a:p>
                      <a:r>
                        <a:rPr lang="en-US" sz="220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1" indent="0">
                        <a:spcBef>
                          <a:spcPts val="600"/>
                        </a:spcBef>
                        <a:spcAft>
                          <a:spcPts val="600"/>
                        </a:spcAft>
                      </a:pPr>
                      <a:r>
                        <a:rPr lang="en-US" altLang="en-US" sz="2200" dirty="0">
                          <a:latin typeface="Times New Roman" panose="02020603050405020304" pitchFamily="18" charset="0"/>
                          <a:cs typeface="Times New Roman" panose="02020603050405020304" pitchFamily="18" charset="0"/>
                        </a:rPr>
                        <a:t>A limited number of </a:t>
                      </a:r>
                      <a:r>
                        <a:rPr lang="en-US" altLang="en-US" sz="2200" dirty="0">
                          <a:solidFill>
                            <a:srgbClr val="0000FF"/>
                          </a:solidFill>
                          <a:latin typeface="Times New Roman" panose="02020603050405020304" pitchFamily="18" charset="0"/>
                          <a:cs typeface="Times New Roman" panose="02020603050405020304" pitchFamily="18" charset="0"/>
                        </a:rPr>
                        <a:t>distinct</a:t>
                      </a:r>
                      <a:r>
                        <a:rPr lang="en-US" altLang="en-US" sz="2200" dirty="0">
                          <a:latin typeface="Times New Roman" panose="02020603050405020304" pitchFamily="18" charset="0"/>
                          <a:cs typeface="Times New Roman" panose="02020603050405020304" pitchFamily="18" charset="0"/>
                        </a:rPr>
                        <a:t>, clearly defined percepts and 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a:t>
                      </a:r>
                      <a:r>
                        <a:rPr lang="en-US" sz="2200" baseline="0" dirty="0">
                          <a:solidFill>
                            <a:schemeClr val="tx1"/>
                          </a:solidFill>
                          <a:latin typeface="Times New Roman" panose="02020603050405020304" pitchFamily="18" charset="0"/>
                          <a:cs typeface="Times New Roman" panose="02020603050405020304" pitchFamily="18" charset="0"/>
                        </a:rPr>
                        <a:t> </a:t>
                      </a:r>
                    </a:p>
                    <a:p>
                      <a:r>
                        <a:rPr lang="en-US" sz="2200" baseline="0" dirty="0">
                          <a:solidFill>
                            <a:schemeClr val="tx1"/>
                          </a:solidFill>
                          <a:latin typeface="Times New Roman" panose="02020603050405020304" pitchFamily="18" charset="0"/>
                          <a:cs typeface="Times New Roman" panose="02020603050405020304" pitchFamily="18" charset="0"/>
                        </a:rPr>
                        <a:t>Poker</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82601">
                <a:tc>
                  <a:txBody>
                    <a:bodyPr/>
                    <a:lstStyle/>
                    <a:p>
                      <a:r>
                        <a:rPr lang="en-US" sz="2200" dirty="0">
                          <a:solidFill>
                            <a:schemeClr val="tx1"/>
                          </a:solidFill>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Continuous state, action and time problems</a:t>
                      </a:r>
                    </a:p>
                    <a:p>
                      <a:pPr marL="0" lvl="1" indent="0">
                        <a:spcBef>
                          <a:spcPts val="0"/>
                        </a:spcBef>
                        <a:spcAft>
                          <a:spcPts val="0"/>
                        </a:spcAft>
                      </a:pPr>
                      <a:endParaRPr lang="en-US" altLang="en-US" sz="2200" dirty="0">
                        <a:latin typeface="Times New Roman" panose="02020603050405020304" pitchFamily="18" charset="0"/>
                        <a:cs typeface="Times New Roman" panose="02020603050405020304" pitchFamily="18" charset="0"/>
                      </a:endParaRPr>
                    </a:p>
                    <a:p>
                      <a:pPr marL="0" lvl="1" indent="0">
                        <a:spcBef>
                          <a:spcPts val="0"/>
                        </a:spcBef>
                        <a:spcAft>
                          <a:spcPts val="0"/>
                        </a:spcAft>
                      </a:pPr>
                      <a:r>
                        <a:rPr lang="en-US" altLang="en-US" sz="2200" dirty="0">
                          <a:latin typeface="Times New Roman" panose="02020603050405020304" pitchFamily="18" charset="0"/>
                          <a:cs typeface="Times New Roman" panose="02020603050405020304" pitchFamily="18" charset="0"/>
                        </a:rPr>
                        <a:t>The </a:t>
                      </a:r>
                      <a:r>
                        <a:rPr lang="en-US" altLang="en-US" sz="2200" i="1" dirty="0">
                          <a:solidFill>
                            <a:srgbClr val="0000FF"/>
                          </a:solidFill>
                          <a:latin typeface="Times New Roman" panose="02020603050405020304" pitchFamily="18" charset="0"/>
                          <a:cs typeface="Times New Roman" panose="02020603050405020304" pitchFamily="18" charset="0"/>
                        </a:rPr>
                        <a:t>discrete/continuous </a:t>
                      </a:r>
                      <a:r>
                        <a:rPr lang="en-US" altLang="en-US" sz="2200" dirty="0">
                          <a:latin typeface="Times New Roman" panose="02020603050405020304" pitchFamily="18" charset="0"/>
                          <a:cs typeface="Times New Roman" panose="02020603050405020304" pitchFamily="18" charset="0"/>
                        </a:rPr>
                        <a:t>distinction applies to:</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i="1" dirty="0">
                          <a:latin typeface="Times New Roman" panose="02020603050405020304" pitchFamily="18" charset="0"/>
                          <a:cs typeface="Times New Roman" panose="02020603050405020304" pitchFamily="18" charset="0"/>
                        </a:rPr>
                        <a:t>state</a:t>
                      </a:r>
                      <a:r>
                        <a:rPr lang="en-US" altLang="en-US" sz="2200" dirty="0">
                          <a:latin typeface="Times New Roman" panose="02020603050405020304" pitchFamily="18" charset="0"/>
                          <a:cs typeface="Times New Roman" panose="02020603050405020304" pitchFamily="18" charset="0"/>
                        </a:rPr>
                        <a:t> of the environment, </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way </a:t>
                      </a:r>
                      <a:r>
                        <a:rPr lang="en-US" altLang="en-US" sz="2200" i="1" dirty="0">
                          <a:latin typeface="Times New Roman" panose="02020603050405020304" pitchFamily="18" charset="0"/>
                          <a:cs typeface="Times New Roman" panose="02020603050405020304" pitchFamily="18" charset="0"/>
                        </a:rPr>
                        <a:t>time</a:t>
                      </a:r>
                      <a:r>
                        <a:rPr lang="en-US" altLang="en-US" sz="2200" dirty="0">
                          <a:latin typeface="Times New Roman" panose="02020603050405020304" pitchFamily="18" charset="0"/>
                          <a:cs typeface="Times New Roman" panose="02020603050405020304" pitchFamily="18" charset="0"/>
                        </a:rPr>
                        <a:t> is handled, and </a:t>
                      </a:r>
                    </a:p>
                    <a:p>
                      <a:pPr marL="342900" lvl="1" indent="-342900">
                        <a:spcBef>
                          <a:spcPts val="0"/>
                        </a:spcBef>
                        <a:spcAft>
                          <a:spcPts val="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i="1" dirty="0">
                          <a:latin typeface="Times New Roman" panose="02020603050405020304" pitchFamily="18" charset="0"/>
                          <a:cs typeface="Times New Roman" panose="02020603050405020304" pitchFamily="18" charset="0"/>
                        </a:rPr>
                        <a:t>percepts</a:t>
                      </a:r>
                      <a:r>
                        <a:rPr lang="en-US" altLang="en-US" sz="2200" dirty="0">
                          <a:latin typeface="Times New Roman" panose="02020603050405020304" pitchFamily="18" charset="0"/>
                          <a:cs typeface="Times New Roman" panose="02020603050405020304" pitchFamily="18" charset="0"/>
                        </a:rPr>
                        <a:t> and </a:t>
                      </a:r>
                      <a:r>
                        <a:rPr lang="en-US" altLang="en-US" sz="2200" i="1" dirty="0">
                          <a:latin typeface="Times New Roman" panose="02020603050405020304" pitchFamily="18" charset="0"/>
                          <a:cs typeface="Times New Roman" panose="02020603050405020304" pitchFamily="18" charset="0"/>
                        </a:rPr>
                        <a:t>actions</a:t>
                      </a:r>
                      <a:r>
                        <a:rPr lang="en-US" altLang="en-US" sz="2200" dirty="0">
                          <a:latin typeface="Times New Roman" panose="02020603050405020304" pitchFamily="18" charset="0"/>
                          <a:cs typeface="Times New Roman" panose="02020603050405020304" pitchFamily="18" charset="0"/>
                        </a:rPr>
                        <a:t> of the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Taxi-driving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1">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4673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310078" y="0"/>
            <a:ext cx="6214127" cy="1018047"/>
          </a:xfrm>
        </p:spPr>
        <p:txBody>
          <a:bodyPr>
            <a:normAutofit/>
          </a:bodyPr>
          <a:lstStyle/>
          <a:p>
            <a:r>
              <a:rPr lang="en-US" altLang="en-US" sz="32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390388" y="1064788"/>
            <a:ext cx="9582412" cy="5474827"/>
          </a:xfrm>
        </p:spPr>
        <p:txBody>
          <a:bodyPr>
            <a:normAutofit fontScale="92500" lnSpcReduction="10000"/>
          </a:bodyPr>
          <a:lstStyle/>
          <a:p>
            <a:pPr marL="0" indent="0">
              <a:spcBef>
                <a:spcPts val="600"/>
              </a:spcBef>
              <a:spcAft>
                <a:spcPts val="600"/>
              </a:spcAft>
              <a:buNone/>
            </a:pPr>
            <a:r>
              <a:rPr lang="en-US" altLang="en-US" sz="2600" b="1" i="1" dirty="0">
                <a:solidFill>
                  <a:srgbClr val="FF0000"/>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(vs. </a:t>
            </a:r>
            <a:r>
              <a:rPr lang="en-US" altLang="en-US" sz="2600" b="1" i="1" dirty="0">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 </a:t>
            </a:r>
          </a:p>
          <a:p>
            <a:pPr marL="9144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Example:</a:t>
            </a:r>
          </a:p>
          <a:p>
            <a:pPr marL="13716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The </a:t>
            </a:r>
            <a:r>
              <a:rPr lang="en-US" altLang="en-US" sz="2600" dirty="0">
                <a:solidFill>
                  <a:srgbClr val="C00000"/>
                </a:solidFill>
                <a:latin typeface="Times New Roman" panose="02020603050405020304" pitchFamily="18" charset="0"/>
                <a:cs typeface="Times New Roman" panose="02020603050405020304" pitchFamily="18" charset="0"/>
              </a:rPr>
              <a:t>chess</a:t>
            </a:r>
            <a:r>
              <a:rPr lang="en-US" altLang="en-US" sz="2600" dirty="0">
                <a:latin typeface="Times New Roman" panose="02020603050405020304" pitchFamily="18" charset="0"/>
                <a:cs typeface="Times New Roman" panose="02020603050405020304" pitchFamily="18" charset="0"/>
              </a:rPr>
              <a:t> environment has a finite number of </a:t>
            </a:r>
            <a:r>
              <a:rPr lang="en-US" altLang="en-US" sz="2600" dirty="0">
                <a:solidFill>
                  <a:srgbClr val="0000FF"/>
                </a:solidFill>
                <a:latin typeface="Times New Roman" panose="02020603050405020304" pitchFamily="18" charset="0"/>
                <a:cs typeface="Times New Roman" panose="02020603050405020304" pitchFamily="18" charset="0"/>
              </a:rPr>
              <a:t>distinct</a:t>
            </a:r>
            <a:r>
              <a:rPr lang="en-US" altLang="en-US" sz="2600" dirty="0">
                <a:latin typeface="Times New Roman" panose="02020603050405020304" pitchFamily="18" charset="0"/>
                <a:cs typeface="Times New Roman" panose="02020603050405020304" pitchFamily="18" charset="0"/>
              </a:rPr>
              <a:t> states (excluding the clock).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chess has a </a:t>
            </a:r>
            <a:r>
              <a:rPr lang="en-US" altLang="en-US" sz="2600" dirty="0">
                <a:solidFill>
                  <a:srgbClr val="0000FF"/>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set of percepts and actions.</a:t>
            </a:r>
          </a:p>
          <a:p>
            <a:pPr marL="13716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Taxi </a:t>
            </a:r>
            <a:r>
              <a:rPr lang="en-US" altLang="en-US" sz="2600" dirty="0">
                <a:solidFill>
                  <a:srgbClr val="C00000"/>
                </a:solidFill>
                <a:latin typeface="Times New Roman" panose="02020603050405020304" pitchFamily="18" charset="0"/>
                <a:cs typeface="Times New Roman" panose="02020603050405020304" pitchFamily="18" charset="0"/>
              </a:rPr>
              <a:t>driving</a:t>
            </a:r>
            <a:r>
              <a:rPr lang="en-US" altLang="en-US" sz="2600" dirty="0">
                <a:latin typeface="Times New Roman" panose="02020603050405020304" pitchFamily="18" charset="0"/>
                <a:cs typeface="Times New Roman" panose="02020603050405020304" pitchFamily="18" charset="0"/>
              </a:rPr>
              <a:t> is a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-state and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-time problem: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the speed and location of the taxi and of the other vehicles sweep through a range of continuous values and do so smoothly over time.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Taxi-driving actions are </a:t>
            </a:r>
            <a:r>
              <a:rPr lang="en-US" altLang="en-US" sz="2600" dirty="0">
                <a:solidFill>
                  <a:srgbClr val="0000FF"/>
                </a:solidFill>
                <a:latin typeface="Times New Roman" panose="02020603050405020304" pitchFamily="18" charset="0"/>
                <a:cs typeface="Times New Roman" panose="02020603050405020304" pitchFamily="18" charset="0"/>
              </a:rPr>
              <a:t>continuous</a:t>
            </a:r>
            <a:r>
              <a:rPr lang="en-US" altLang="en-US" sz="2600" dirty="0">
                <a:latin typeface="Times New Roman" panose="02020603050405020304" pitchFamily="18" charset="0"/>
                <a:cs typeface="Times New Roman" panose="02020603050405020304" pitchFamily="18" charset="0"/>
              </a:rPr>
              <a:t> (steering angles, etc.). </a:t>
            </a:r>
          </a:p>
          <a:p>
            <a:pPr marL="1371600" lvl="2" indent="-457200">
              <a:spcBef>
                <a:spcPts val="600"/>
              </a:spcBef>
              <a:spcAft>
                <a:spcPts val="600"/>
              </a:spcAft>
            </a:pPr>
            <a:r>
              <a:rPr lang="en-US" altLang="en-US" sz="2600" dirty="0">
                <a:solidFill>
                  <a:srgbClr val="C00000"/>
                </a:solidFill>
                <a:latin typeface="Times New Roman" panose="02020603050405020304" pitchFamily="18" charset="0"/>
                <a:cs typeface="Times New Roman" panose="02020603050405020304" pitchFamily="18" charset="0"/>
              </a:rPr>
              <a:t>Input</a:t>
            </a:r>
            <a:r>
              <a:rPr lang="en-US" altLang="en-US" sz="2600" dirty="0">
                <a:latin typeface="Times New Roman" panose="02020603050405020304" pitchFamily="18" charset="0"/>
                <a:cs typeface="Times New Roman" panose="02020603050405020304" pitchFamily="18" charset="0"/>
              </a:rPr>
              <a:t> from digital cameras is </a:t>
            </a:r>
            <a:r>
              <a:rPr lang="en-US" altLang="en-US" sz="2600" dirty="0">
                <a:solidFill>
                  <a:srgbClr val="0000FF"/>
                </a:solidFill>
                <a:latin typeface="Times New Roman" panose="02020603050405020304" pitchFamily="18" charset="0"/>
                <a:cs typeface="Times New Roman" panose="02020603050405020304" pitchFamily="18" charset="0"/>
              </a:rPr>
              <a:t>discrete</a:t>
            </a:r>
            <a:r>
              <a:rPr lang="en-US" altLang="en-US" sz="2600" dirty="0">
                <a:latin typeface="Times New Roman" panose="02020603050405020304" pitchFamily="18" charset="0"/>
                <a:cs typeface="Times New Roman" panose="02020603050405020304" pitchFamily="18" charset="0"/>
              </a:rPr>
              <a:t>. </a:t>
            </a:r>
          </a:p>
          <a:p>
            <a:pPr marL="1828800" lvl="2" indent="-457200">
              <a:spcBef>
                <a:spcPts val="600"/>
              </a:spcBef>
              <a:spcAft>
                <a:spcPts val="600"/>
              </a:spcAft>
            </a:pPr>
            <a:r>
              <a:rPr lang="en-US" altLang="en-US" sz="2600" dirty="0">
                <a:latin typeface="Times New Roman" panose="02020603050405020304" pitchFamily="18" charset="0"/>
                <a:cs typeface="Times New Roman" panose="02020603050405020304" pitchFamily="18" charset="0"/>
              </a:rPr>
              <a:t>treated as representing continuously varying intensities and location.</a:t>
            </a:r>
          </a:p>
        </p:txBody>
      </p:sp>
      <p:sp>
        <p:nvSpPr>
          <p:cNvPr id="5" name="Thought Bubble: Cloud 4">
            <a:extLst>
              <a:ext uri="{FF2B5EF4-FFF2-40B4-BE49-F238E27FC236}">
                <a16:creationId xmlns:a16="http://schemas.microsoft.com/office/drawing/2014/main" id="{105A770B-51AF-4141-94B1-26E55920689F}"/>
              </a:ext>
            </a:extLst>
          </p:cNvPr>
          <p:cNvSpPr/>
          <p:nvPr/>
        </p:nvSpPr>
        <p:spPr>
          <a:xfrm flipH="1">
            <a:off x="1036333" y="1998710"/>
            <a:ext cx="547489" cy="350628"/>
          </a:xfrm>
          <a:prstGeom prst="cloudCallout">
            <a:avLst>
              <a:gd name="adj1" fmla="val -31341"/>
              <a:gd name="adj2" fmla="val 1211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39734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622676"/>
              </p:ext>
            </p:extLst>
          </p:nvPr>
        </p:nvGraphicFramePr>
        <p:xfrm>
          <a:off x="1342918" y="1690512"/>
          <a:ext cx="9506164" cy="2794986"/>
        </p:xfrm>
        <a:graphic>
          <a:graphicData uri="http://schemas.openxmlformats.org/drawingml/2006/table">
            <a:tbl>
              <a:tblPr firstRow="1" bandRow="1">
                <a:tableStyleId>{5C22544A-7EE6-4342-B048-85BDC9FD1C3A}</a:tableStyleId>
              </a:tblPr>
              <a:tblGrid>
                <a:gridCol w="2400407">
                  <a:extLst>
                    <a:ext uri="{9D8B030D-6E8A-4147-A177-3AD203B41FA5}">
                      <a16:colId xmlns:a16="http://schemas.microsoft.com/office/drawing/2014/main" val="20000"/>
                    </a:ext>
                  </a:extLst>
                </a:gridCol>
                <a:gridCol w="4401577">
                  <a:extLst>
                    <a:ext uri="{9D8B030D-6E8A-4147-A177-3AD203B41FA5}">
                      <a16:colId xmlns:a16="http://schemas.microsoft.com/office/drawing/2014/main" val="20001"/>
                    </a:ext>
                  </a:extLst>
                </a:gridCol>
                <a:gridCol w="2704180">
                  <a:extLst>
                    <a:ext uri="{9D8B030D-6E8A-4147-A177-3AD203B41FA5}">
                      <a16:colId xmlns:a16="http://schemas.microsoft.com/office/drawing/2014/main" val="20002"/>
                    </a:ext>
                  </a:extLst>
                </a:gridCol>
              </a:tblGrid>
              <a:tr h="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Environment Type: </a:t>
                      </a:r>
                      <a:r>
                        <a:rPr lang="en-US" sz="2000" b="0" kern="1200" dirty="0">
                          <a:solidFill>
                            <a:schemeClr val="tx1"/>
                          </a:solidFill>
                          <a:effectLst/>
                          <a:latin typeface="Times New Roman" panose="02020603050405020304" pitchFamily="18" charset="0"/>
                          <a:ea typeface="+mn-ea"/>
                          <a:cs typeface="Times New Roman" panose="02020603050405020304" pitchFamily="18" charset="0"/>
                        </a:rPr>
                        <a:t>the task environment is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Reasons: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Examples: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Single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Agent operating by itself in an environment	</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kern="1200" dirty="0">
                          <a:solidFill>
                            <a:schemeClr val="dk1"/>
                          </a:solidFill>
                          <a:effectLst/>
                          <a:latin typeface="Times New Roman" panose="02020603050405020304" pitchFamily="18" charset="0"/>
                          <a:ea typeface="+mn-ea"/>
                          <a:cs typeface="Times New Roman" panose="02020603050405020304" pitchFamily="18" charset="0"/>
                        </a:rPr>
                        <a:t>Crossword </a:t>
                      </a:r>
                    </a:p>
                    <a:p>
                      <a:r>
                        <a:rPr lang="en-US" sz="2200" kern="1200" dirty="0">
                          <a:solidFill>
                            <a:schemeClr val="dk1"/>
                          </a:solidFill>
                          <a:effectLst/>
                          <a:latin typeface="Times New Roman" panose="02020603050405020304" pitchFamily="18" charset="0"/>
                          <a:ea typeface="+mn-ea"/>
                          <a:cs typeface="Times New Roman" panose="02020603050405020304" pitchFamily="18" charset="0"/>
                        </a:rPr>
                        <a:t>Puzzle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3786">
                <a:tc>
                  <a:txBody>
                    <a:bodyPr/>
                    <a:lstStyle/>
                    <a:p>
                      <a:r>
                        <a:rPr lang="en-US" sz="2400" dirty="0" err="1">
                          <a:solidFill>
                            <a:schemeClr val="tx1"/>
                          </a:solidFill>
                          <a:latin typeface="Times New Roman" panose="02020603050405020304" pitchFamily="18" charset="0"/>
                          <a:cs typeface="Times New Roman" panose="02020603050405020304" pitchFamily="18" charset="0"/>
                        </a:rPr>
                        <a:t>multiagent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200" kern="1200">
                          <a:solidFill>
                            <a:schemeClr val="dk1"/>
                          </a:solidFill>
                          <a:effectLst/>
                          <a:latin typeface="Times New Roman" panose="02020603050405020304" pitchFamily="18" charset="0"/>
                          <a:ea typeface="+mn-ea"/>
                          <a:cs typeface="Times New Roman" panose="02020603050405020304" pitchFamily="18" charset="0"/>
                        </a:rPr>
                        <a:t>two or more agents </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chemeClr val="tx1"/>
                          </a:solidFill>
                          <a:latin typeface="Times New Roman" panose="02020603050405020304" pitchFamily="18" charset="0"/>
                          <a:cs typeface="Times New Roman" panose="02020603050405020304" pitchFamily="18" charset="0"/>
                        </a:rPr>
                        <a:t>Chess, Poker</a:t>
                      </a:r>
                    </a:p>
                    <a:p>
                      <a:r>
                        <a:rPr lang="en-US" sz="2200" dirty="0">
                          <a:solidFill>
                            <a:schemeClr val="tx1"/>
                          </a:solidFill>
                          <a:latin typeface="Times New Roman" panose="02020603050405020304" pitchFamily="18" charset="0"/>
                          <a:cs typeface="Times New Roman" panose="02020603050405020304" pitchFamily="18" charset="0"/>
                        </a:rPr>
                        <a:t>Taxi</a:t>
                      </a:r>
                      <a:r>
                        <a:rPr lang="en-US" sz="2200" baseline="0" dirty="0">
                          <a:solidFill>
                            <a:schemeClr val="tx1"/>
                          </a:solidFill>
                          <a:latin typeface="Times New Roman" panose="02020603050405020304" pitchFamily="18" charset="0"/>
                          <a:cs typeface="Times New Roman" panose="02020603050405020304" pitchFamily="18" charset="0"/>
                        </a:rPr>
                        <a:t> driving</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171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3771C-6738-4BD6-89DE-FF3AF6217782}"/>
              </a:ext>
            </a:extLst>
          </p:cNvPr>
          <p:cNvSpPr/>
          <p:nvPr/>
        </p:nvSpPr>
        <p:spPr>
          <a:xfrm>
            <a:off x="1481280" y="795397"/>
            <a:ext cx="9472736" cy="4124206"/>
          </a:xfrm>
          <a:prstGeom prst="rect">
            <a:avLst/>
          </a:prstGeom>
        </p:spPr>
        <p:txBody>
          <a:bodyPr wrap="square">
            <a:spAutoFit/>
          </a:bodyPr>
          <a:lstStyle/>
          <a:p>
            <a:pPr>
              <a:spcBef>
                <a:spcPts val="1200"/>
              </a:spcBef>
            </a:pPr>
            <a:endParaRPr lang="en-US" altLang="en-US" sz="2400" dirty="0">
              <a:latin typeface="Times New Roman" panose="02020603050405020304" pitchFamily="18" charset="0"/>
              <a:cs typeface="Times New Roman" panose="02020603050405020304" pitchFamily="18" charset="0"/>
            </a:endParaRPr>
          </a:p>
          <a:p>
            <a:pPr>
              <a:spcBef>
                <a:spcPts val="1200"/>
              </a:spcBef>
            </a:pPr>
            <a:r>
              <a:rPr lang="en-US" sz="2400" dirty="0">
                <a:solidFill>
                  <a:srgbClr val="000000"/>
                </a:solidFill>
                <a:latin typeface="Times New Roman" panose="02020603050405020304" pitchFamily="18" charset="0"/>
                <a:cs typeface="Times New Roman" panose="02020603050405020304" pitchFamily="18" charset="0"/>
              </a:rPr>
              <a:t>As in economics, </a:t>
            </a:r>
            <a:r>
              <a:rPr lang="en-US" sz="2400" dirty="0">
                <a:solidFill>
                  <a:srgbClr val="0000FF"/>
                </a:solidFill>
                <a:latin typeface="Times New Roman" panose="02020603050405020304" pitchFamily="18" charset="0"/>
                <a:cs typeface="Times New Roman" panose="02020603050405020304" pitchFamily="18" charset="0"/>
              </a:rPr>
              <a:t>the term </a:t>
            </a:r>
            <a:r>
              <a:rPr lang="en-US" sz="2400" b="1" dirty="0">
                <a:solidFill>
                  <a:srgbClr val="0000FF"/>
                </a:solidFill>
                <a:latin typeface="Times New Roman" panose="02020603050405020304" pitchFamily="18" charset="0"/>
                <a:cs typeface="Times New Roman" panose="02020603050405020304" pitchFamily="18" charset="0"/>
              </a:rPr>
              <a:t>rational </a:t>
            </a:r>
            <a:r>
              <a:rPr lang="en-US" sz="2400" dirty="0">
                <a:solidFill>
                  <a:srgbClr val="0000FF"/>
                </a:solidFill>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rPr>
              <a:t>defined</a:t>
            </a:r>
            <a:r>
              <a:rPr lang="en-US" sz="2400" dirty="0">
                <a:solidFill>
                  <a:srgbClr val="000000"/>
                </a:solidFill>
                <a:latin typeface="Times New Roman" panose="02020603050405020304" pitchFamily="18" charset="0"/>
                <a:cs typeface="Times New Roman" panose="02020603050405020304" pitchFamily="18" charset="0"/>
              </a:rPr>
              <a:t>:</a:t>
            </a:r>
          </a:p>
          <a:p>
            <a:pPr marL="914400" lvl="1"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Rational: </a:t>
            </a:r>
            <a:r>
              <a:rPr lang="en-US" sz="2400" i="1" dirty="0">
                <a:solidFill>
                  <a:srgbClr val="0000FF"/>
                </a:solidFill>
                <a:latin typeface="Times New Roman" panose="02020603050405020304" pitchFamily="18" charset="0"/>
                <a:cs typeface="Times New Roman" panose="02020603050405020304" pitchFamily="18" charset="0"/>
              </a:rPr>
              <a:t>maximally achieving pre-defined goals</a:t>
            </a:r>
          </a:p>
          <a:p>
            <a:pPr marL="914400" lvl="1"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Rational only concerns </a:t>
            </a:r>
            <a:r>
              <a:rPr lang="en-US" sz="2400" i="1" dirty="0">
                <a:solidFill>
                  <a:srgbClr val="0000FF"/>
                </a:solidFill>
                <a:latin typeface="Times New Roman" panose="02020603050405020304" pitchFamily="18" charset="0"/>
                <a:cs typeface="Times New Roman" panose="02020603050405020304" pitchFamily="18" charset="0"/>
              </a:rPr>
              <a:t>what decisions are made</a:t>
            </a:r>
          </a:p>
          <a:p>
            <a:pPr>
              <a:spcBef>
                <a:spcPts val="1200"/>
              </a:spcBef>
            </a:pP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not</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how the decisions are made</a:t>
            </a:r>
            <a:endParaRPr lang="en-US" sz="2400" dirty="0">
              <a:solidFill>
                <a:srgbClr val="000000"/>
              </a:solidFill>
              <a:latin typeface="Times New Roman" panose="02020603050405020304" pitchFamily="18" charset="0"/>
              <a:cs typeface="Times New Roman" panose="02020603050405020304" pitchFamily="18" charset="0"/>
            </a:endParaRPr>
          </a:p>
          <a:p>
            <a:pPr marL="914400" lvl="1" indent="-457200">
              <a:spcBef>
                <a:spcPts val="1200"/>
              </a:spcBef>
              <a:buFont typeface="Arial" panose="020B0604020202020204" pitchFamily="34" charset="0"/>
              <a:buChar char="•"/>
            </a:pPr>
            <a:r>
              <a:rPr lang="en-US" sz="2400" dirty="0">
                <a:solidFill>
                  <a:srgbClr val="1212D3"/>
                </a:solidFill>
                <a:latin typeface="Times New Roman" panose="02020603050405020304" pitchFamily="18" charset="0"/>
                <a:cs typeface="Times New Roman" panose="02020603050405020304" pitchFamily="18" charset="0"/>
              </a:rPr>
              <a:t>Being rational </a:t>
            </a:r>
            <a:r>
              <a:rPr lang="en-US" sz="2400" dirty="0">
                <a:latin typeface="Times New Roman" panose="02020603050405020304" pitchFamily="18" charset="0"/>
                <a:cs typeface="Times New Roman" panose="02020603050405020304" pitchFamily="18" charset="0"/>
              </a:rPr>
              <a:t>means</a:t>
            </a:r>
            <a:r>
              <a:rPr lang="en-US" sz="2400" dirty="0">
                <a:solidFill>
                  <a:srgbClr val="1212D3"/>
                </a:solidFill>
                <a:latin typeface="Times New Roman" panose="02020603050405020304" pitchFamily="18" charset="0"/>
                <a:cs typeface="Times New Roman" panose="02020603050405020304" pitchFamily="18" charset="0"/>
              </a:rPr>
              <a:t> </a:t>
            </a:r>
            <a:r>
              <a:rPr lang="en-US" sz="2400" i="1" dirty="0">
                <a:solidFill>
                  <a:srgbClr val="1212D3"/>
                </a:solidFill>
                <a:latin typeface="Times New Roman" panose="02020603050405020304" pitchFamily="18" charset="0"/>
                <a:cs typeface="Times New Roman" panose="02020603050405020304" pitchFamily="18" charset="0"/>
              </a:rPr>
              <a:t>maximizing your expected utility</a:t>
            </a:r>
          </a:p>
          <a:p>
            <a:pPr marL="1371600" lvl="2" indent="-457200">
              <a:spcBef>
                <a:spcPts val="1200"/>
              </a:spcBef>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Goals are expressed in terms of </a:t>
            </a:r>
            <a:r>
              <a:rPr lang="en-US" sz="2400" i="1" dirty="0">
                <a:solidFill>
                  <a:srgbClr val="0000FF"/>
                </a:solidFill>
                <a:latin typeface="Times New Roman" panose="02020603050405020304" pitchFamily="18" charset="0"/>
                <a:cs typeface="Times New Roman" panose="02020603050405020304" pitchFamily="18" charset="0"/>
              </a:rPr>
              <a:t>the utility of outcomes</a:t>
            </a:r>
          </a:p>
          <a:p>
            <a:pPr marL="914400" lvl="1" indent="-457200">
              <a:spcBef>
                <a:spcPts val="1200"/>
              </a:spcBef>
              <a:buFont typeface="Arial" panose="020B0604020202020204" pitchFamily="34" charset="0"/>
              <a:buChar char="•"/>
            </a:pPr>
            <a:endParaRPr lang="en-US" sz="2400" b="1" dirty="0">
              <a:solidFill>
                <a:srgbClr val="1212D3"/>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6F32E15-8F10-4AB4-4B43-FC35B02F03A9}"/>
              </a:ext>
            </a:extLst>
          </p:cNvPr>
          <p:cNvGraphicFramePr>
            <a:graphicFrameLocks noGrp="1"/>
          </p:cNvGraphicFramePr>
          <p:nvPr>
            <p:extLst>
              <p:ext uri="{D42A27DB-BD31-4B8C-83A1-F6EECF244321}">
                <p14:modId xmlns:p14="http://schemas.microsoft.com/office/powerpoint/2010/main" val="752740620"/>
              </p:ext>
            </p:extLst>
          </p:nvPr>
        </p:nvGraphicFramePr>
        <p:xfrm>
          <a:off x="912628" y="5310208"/>
          <a:ext cx="10066215" cy="701040"/>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1092237993"/>
                    </a:ext>
                  </a:extLst>
                </a:gridCol>
                <a:gridCol w="2013243">
                  <a:extLst>
                    <a:ext uri="{9D8B030D-6E8A-4147-A177-3AD203B41FA5}">
                      <a16:colId xmlns:a16="http://schemas.microsoft.com/office/drawing/2014/main" val="2284120173"/>
                    </a:ext>
                  </a:extLst>
                </a:gridCol>
                <a:gridCol w="2013243">
                  <a:extLst>
                    <a:ext uri="{9D8B030D-6E8A-4147-A177-3AD203B41FA5}">
                      <a16:colId xmlns:a16="http://schemas.microsoft.com/office/drawing/2014/main" val="3659421019"/>
                    </a:ext>
                  </a:extLst>
                </a:gridCol>
                <a:gridCol w="2013243">
                  <a:extLst>
                    <a:ext uri="{9D8B030D-6E8A-4147-A177-3AD203B41FA5}">
                      <a16:colId xmlns:a16="http://schemas.microsoft.com/office/drawing/2014/main" val="3169775066"/>
                    </a:ext>
                  </a:extLst>
                </a:gridCol>
                <a:gridCol w="2013243">
                  <a:extLst>
                    <a:ext uri="{9D8B030D-6E8A-4147-A177-3AD203B41FA5}">
                      <a16:colId xmlns:a16="http://schemas.microsoft.com/office/drawing/2014/main" val="3543861910"/>
                    </a:ext>
                  </a:extLst>
                </a:gridCol>
              </a:tblGrid>
              <a:tr h="628093">
                <a:tc>
                  <a:txBody>
                    <a:bodyPr/>
                    <a:lstStyle/>
                    <a:p>
                      <a:r>
                        <a:rPr lang="en-US" sz="2000" b="0" i="0" u="none" strike="noStrike" kern="1200" baseline="0" dirty="0">
                          <a:solidFill>
                            <a:srgbClr val="0000FF"/>
                          </a:solidFill>
                          <a:latin typeface="Times New Roman" panose="02020603050405020304" pitchFamily="18" charset="0"/>
                          <a:ea typeface="+mn-ea"/>
                          <a:cs typeface="Times New Roman" panose="02020603050405020304" pitchFamily="18" charset="0"/>
                        </a:rPr>
                        <a:t>Part-picking robot</a:t>
                      </a:r>
                      <a:endParaRPr lang="en-US" sz="200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Pixels of varying</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intensity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Pick up parts and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sort into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Place parts in</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correct bins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Conveyor belt</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with parts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02341295"/>
                  </a:ext>
                </a:extLst>
              </a:tr>
            </a:tbl>
          </a:graphicData>
        </a:graphic>
      </p:graphicFrame>
      <p:graphicFrame>
        <p:nvGraphicFramePr>
          <p:cNvPr id="4" name="Table 3">
            <a:extLst>
              <a:ext uri="{FF2B5EF4-FFF2-40B4-BE49-F238E27FC236}">
                <a16:creationId xmlns:a16="http://schemas.microsoft.com/office/drawing/2014/main" id="{DB5242B4-CFBD-57CD-1BE3-D36F88DDF464}"/>
              </a:ext>
            </a:extLst>
          </p:cNvPr>
          <p:cNvGraphicFramePr>
            <a:graphicFrameLocks noGrp="1"/>
          </p:cNvGraphicFramePr>
          <p:nvPr>
            <p:extLst>
              <p:ext uri="{D42A27DB-BD31-4B8C-83A1-F6EECF244321}">
                <p14:modId xmlns:p14="http://schemas.microsoft.com/office/powerpoint/2010/main" val="3136766452"/>
              </p:ext>
            </p:extLst>
          </p:nvPr>
        </p:nvGraphicFramePr>
        <p:xfrm>
          <a:off x="912628" y="4919603"/>
          <a:ext cx="10066215" cy="396240"/>
        </p:xfrm>
        <a:graphic>
          <a:graphicData uri="http://schemas.openxmlformats.org/drawingml/2006/table">
            <a:tbl>
              <a:tblPr firstRow="1" bandRow="1">
                <a:tableStyleId>{5C22544A-7EE6-4342-B048-85BDC9FD1C3A}</a:tableStyleId>
              </a:tblPr>
              <a:tblGrid>
                <a:gridCol w="2013243">
                  <a:extLst>
                    <a:ext uri="{9D8B030D-6E8A-4147-A177-3AD203B41FA5}">
                      <a16:colId xmlns:a16="http://schemas.microsoft.com/office/drawing/2014/main" val="1953211470"/>
                    </a:ext>
                  </a:extLst>
                </a:gridCol>
                <a:gridCol w="2013243">
                  <a:extLst>
                    <a:ext uri="{9D8B030D-6E8A-4147-A177-3AD203B41FA5}">
                      <a16:colId xmlns:a16="http://schemas.microsoft.com/office/drawing/2014/main" val="1614656322"/>
                    </a:ext>
                  </a:extLst>
                </a:gridCol>
                <a:gridCol w="2013243">
                  <a:extLst>
                    <a:ext uri="{9D8B030D-6E8A-4147-A177-3AD203B41FA5}">
                      <a16:colId xmlns:a16="http://schemas.microsoft.com/office/drawing/2014/main" val="74444449"/>
                    </a:ext>
                  </a:extLst>
                </a:gridCol>
                <a:gridCol w="2013243">
                  <a:extLst>
                    <a:ext uri="{9D8B030D-6E8A-4147-A177-3AD203B41FA5}">
                      <a16:colId xmlns:a16="http://schemas.microsoft.com/office/drawing/2014/main" val="3832855899"/>
                    </a:ext>
                  </a:extLst>
                </a:gridCol>
                <a:gridCol w="2013243">
                  <a:extLst>
                    <a:ext uri="{9D8B030D-6E8A-4147-A177-3AD203B41FA5}">
                      <a16:colId xmlns:a16="http://schemas.microsoft.com/office/drawing/2014/main" val="3180823815"/>
                    </a:ext>
                  </a:extLst>
                </a:gridCol>
              </a:tblGrid>
              <a:tr h="388820">
                <a:tc>
                  <a:txBody>
                    <a:bodyPr/>
                    <a:lstStyle/>
                    <a:p>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Agent Type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Percepts  (S)</a:t>
                      </a:r>
                      <a:r>
                        <a:rPr lang="en-US" altLang="en-US" sz="2000" dirty="0">
                          <a:solidFill>
                            <a:schemeClr val="tx1"/>
                          </a:solidFill>
                          <a:latin typeface="Kristen ITC" panose="03050502040202030202" pitchFamily="66" charset="0"/>
                          <a:cs typeface="Times New Roman" panose="02020603050405020304" pitchFamily="18" charset="0"/>
                        </a:rPr>
                        <a:t> P</a:t>
                      </a:r>
                      <a:r>
                        <a:rPr lang="en-US" altLang="en-US"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baseline="0" dirty="0">
                          <a:solidFill>
                            <a:schemeClr val="tx1"/>
                          </a:solidFill>
                          <a:latin typeface="Times New Roman" panose="02020603050405020304" pitchFamily="18" charset="0"/>
                          <a:cs typeface="Times New Roman" panose="02020603050405020304" pitchFamily="18" charset="0"/>
                        </a:rPr>
                        <a:t> Actions  (A)</a:t>
                      </a:r>
                      <a:r>
                        <a:rPr lang="en-US" altLang="en-US" sz="2000" dirty="0">
                          <a:latin typeface="Kristen ITC" panose="03050502040202030202" pitchFamily="66" charset="0"/>
                          <a:cs typeface="Times New Roman" panose="02020603050405020304" pitchFamily="18" charset="0"/>
                        </a:rPr>
                        <a:t> </a:t>
                      </a:r>
                      <a:r>
                        <a:rPr lang="en-US" altLang="en-US" sz="2000" dirty="0">
                          <a:solidFill>
                            <a:schemeClr val="tx1"/>
                          </a:solidFill>
                          <a:latin typeface="Kristen ITC" panose="03050502040202030202" pitchFamily="66" charset="0"/>
                          <a:cs typeface="Times New Roman" panose="02020603050405020304" pitchFamily="18" charset="0"/>
                        </a:rPr>
                        <a:t>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Goals  (P)</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baseline="0" dirty="0">
                          <a:solidFill>
                            <a:schemeClr val="tx1"/>
                          </a:solidFill>
                          <a:latin typeface="Times New Roman" panose="02020603050405020304" pitchFamily="18" charset="0"/>
                          <a:cs typeface="Times New Roman" panose="02020603050405020304" pitchFamily="18" charset="0"/>
                        </a:rPr>
                        <a:t> Environment (E)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300380"/>
                  </a:ext>
                </a:extLst>
              </a:tr>
            </a:tbl>
          </a:graphicData>
        </a:graphic>
      </p:graphicFrame>
      <p:sp>
        <p:nvSpPr>
          <p:cNvPr id="6" name="Rectangle 5">
            <a:extLst>
              <a:ext uri="{FF2B5EF4-FFF2-40B4-BE49-F238E27FC236}">
                <a16:creationId xmlns:a16="http://schemas.microsoft.com/office/drawing/2014/main" id="{2F695B57-7403-4A79-AAB1-C72B9337E291}"/>
              </a:ext>
            </a:extLst>
          </p:cNvPr>
          <p:cNvSpPr/>
          <p:nvPr/>
        </p:nvSpPr>
        <p:spPr>
          <a:xfrm>
            <a:off x="2678549" y="6211669"/>
            <a:ext cx="7528664" cy="646331"/>
          </a:xfrm>
          <a:prstGeom prst="rect">
            <a:avLst/>
          </a:prstGeom>
        </p:spPr>
        <p:txBody>
          <a:bodyPr wrap="none">
            <a:spAutoFit/>
          </a:bodyPr>
          <a:lstStyle/>
          <a:p>
            <a:r>
              <a:rPr lang="en-US" dirty="0">
                <a:solidFill>
                  <a:srgbClr val="404040"/>
                </a:solidFill>
                <a:latin typeface="Arial" panose="020B0604020202020204" pitchFamily="34" charset="0"/>
              </a:rPr>
              <a:t>Utility – in economics, the benefit that a chosen course of action affords,</a:t>
            </a:r>
          </a:p>
          <a:p>
            <a:r>
              <a:rPr lang="en-US" dirty="0">
                <a:solidFill>
                  <a:srgbClr val="404040"/>
                </a:solidFill>
                <a:latin typeface="Arial" panose="020B0604020202020204" pitchFamily="34" charset="0"/>
              </a:rPr>
              <a:t>          _ usefulness </a:t>
            </a:r>
            <a:endParaRPr lang="en-US" dirty="0"/>
          </a:p>
        </p:txBody>
      </p:sp>
    </p:spTree>
    <p:extLst>
      <p:ext uri="{BB962C8B-B14F-4D97-AF65-F5344CB8AC3E}">
        <p14:creationId xmlns:p14="http://schemas.microsoft.com/office/powerpoint/2010/main" val="2344883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D0F9F6-9BD4-455B-B0E9-D140E034BB9F}"/>
              </a:ext>
            </a:extLst>
          </p:cNvPr>
          <p:cNvSpPr>
            <a:spLocks noGrp="1" noChangeArrowheads="1"/>
          </p:cNvSpPr>
          <p:nvPr>
            <p:ph type="title"/>
          </p:nvPr>
        </p:nvSpPr>
        <p:spPr>
          <a:xfrm>
            <a:off x="1440097" y="111667"/>
            <a:ext cx="6110235" cy="917985"/>
          </a:xfrm>
        </p:spPr>
        <p:txBody>
          <a:bodyPr>
            <a:normAutofit/>
          </a:bodyPr>
          <a:lstStyle/>
          <a:p>
            <a:r>
              <a:rPr lang="en-US" altLang="en-US" sz="3600" dirty="0">
                <a:latin typeface="+mn-lt"/>
              </a:rPr>
              <a:t>Environment types</a:t>
            </a:r>
          </a:p>
        </p:txBody>
      </p:sp>
      <p:sp>
        <p:nvSpPr>
          <p:cNvPr id="18435" name="Rectangle 3">
            <a:extLst>
              <a:ext uri="{FF2B5EF4-FFF2-40B4-BE49-F238E27FC236}">
                <a16:creationId xmlns:a16="http://schemas.microsoft.com/office/drawing/2014/main" id="{20E20B2F-595E-4E27-9D0A-E460826AE424}"/>
              </a:ext>
            </a:extLst>
          </p:cNvPr>
          <p:cNvSpPr>
            <a:spLocks noGrp="1" noChangeArrowheads="1"/>
          </p:cNvSpPr>
          <p:nvPr>
            <p:ph type="body" idx="1"/>
          </p:nvPr>
        </p:nvSpPr>
        <p:spPr>
          <a:xfrm>
            <a:off x="1300761" y="1222971"/>
            <a:ext cx="9176740" cy="5064369"/>
          </a:xfrm>
        </p:spPr>
        <p:txBody>
          <a:bodyPr>
            <a:normAutofit lnSpcReduction="10000"/>
          </a:bodyPr>
          <a:lstStyle/>
          <a:p>
            <a:pPr marL="0" indent="0">
              <a:buNone/>
            </a:pPr>
            <a:r>
              <a:rPr lang="en-US" altLang="en-US" sz="2400" b="1" i="1" dirty="0">
                <a:solidFill>
                  <a:srgbClr val="FF0000"/>
                </a:solidFill>
                <a:latin typeface="Times New Roman" panose="02020603050405020304" pitchFamily="18" charset="0"/>
                <a:cs typeface="Times New Roman" panose="02020603050405020304" pitchFamily="18" charset="0"/>
              </a:rPr>
              <a:t>Single agent</a:t>
            </a:r>
            <a:r>
              <a:rPr lang="en-US" altLang="en-US" sz="2400" b="1"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(vs. </a:t>
            </a:r>
            <a:r>
              <a:rPr lang="en-US" altLang="en-US" sz="2400" b="1" i="1" dirty="0">
                <a:latin typeface="Times New Roman" panose="02020603050405020304" pitchFamily="18" charset="0"/>
                <a:cs typeface="Times New Roman" panose="02020603050405020304" pitchFamily="18" charset="0"/>
              </a:rPr>
              <a:t>multiagent</a:t>
            </a:r>
            <a:r>
              <a:rPr lang="en-US" altLang="en-US" sz="2400" dirty="0">
                <a:latin typeface="Times New Roman" panose="02020603050405020304" pitchFamily="18" charset="0"/>
                <a:cs typeface="Times New Roman" panose="02020603050405020304" pitchFamily="18" charset="0"/>
              </a:rPr>
              <a:t>): </a:t>
            </a:r>
          </a:p>
          <a:p>
            <a:pPr marL="914400" lvl="1" indent="-457200"/>
            <a:r>
              <a:rPr lang="en-US" altLang="en-US" dirty="0">
                <a:latin typeface="Times New Roman" panose="02020603050405020304" pitchFamily="18" charset="0"/>
                <a:cs typeface="Times New Roman" panose="02020603050405020304" pitchFamily="18" charset="0"/>
              </a:rPr>
              <a:t>Example: </a:t>
            </a:r>
          </a:p>
          <a:p>
            <a:pPr marL="1371600" lvl="2" indent="-457200"/>
            <a:r>
              <a:rPr lang="en-US" altLang="en-US" sz="2400" dirty="0">
                <a:latin typeface="Times New Roman" panose="02020603050405020304" pitchFamily="18" charset="0"/>
                <a:cs typeface="Times New Roman" panose="02020603050405020304" pitchFamily="18" charset="0"/>
              </a:rPr>
              <a:t>An agent solving a crossword puzzle by itself is clearly in </a:t>
            </a:r>
            <a:r>
              <a:rPr lang="en-US" altLang="en-US" sz="2400" dirty="0">
                <a:solidFill>
                  <a:srgbClr val="0000FF"/>
                </a:solidFill>
                <a:latin typeface="Times New Roman" panose="02020603050405020304" pitchFamily="18" charset="0"/>
                <a:cs typeface="Times New Roman" panose="02020603050405020304" pitchFamily="18" charset="0"/>
              </a:rPr>
              <a:t>a single-environment.</a:t>
            </a:r>
            <a:r>
              <a:rPr lang="en-US" altLang="en-US" sz="2400" dirty="0">
                <a:latin typeface="Times New Roman" panose="02020603050405020304" pitchFamily="18" charset="0"/>
                <a:cs typeface="Times New Roman" panose="02020603050405020304" pitchFamily="18" charset="0"/>
              </a:rPr>
              <a:t> </a:t>
            </a:r>
          </a:p>
          <a:p>
            <a:pPr marL="1371600" lvl="2" indent="-457200"/>
            <a:r>
              <a:rPr lang="en-US" altLang="en-US" sz="2400" dirty="0">
                <a:latin typeface="Times New Roman" panose="02020603050405020304" pitchFamily="18" charset="0"/>
                <a:cs typeface="Times New Roman" panose="02020603050405020304" pitchFamily="18" charset="0"/>
              </a:rPr>
              <a:t>An agent playing chess is in a </a:t>
            </a:r>
            <a:r>
              <a:rPr lang="en-US" altLang="en-US" sz="2400" dirty="0">
                <a:solidFill>
                  <a:srgbClr val="0000FF"/>
                </a:solidFill>
                <a:latin typeface="Times New Roman" panose="02020603050405020304" pitchFamily="18" charset="0"/>
                <a:cs typeface="Times New Roman" panose="02020603050405020304" pitchFamily="18" charset="0"/>
              </a:rPr>
              <a:t>two agent environment</a:t>
            </a:r>
            <a:r>
              <a:rPr lang="en-US" altLang="en-US" sz="2400" dirty="0">
                <a:latin typeface="Times New Roman" panose="02020603050405020304" pitchFamily="18" charset="0"/>
                <a:cs typeface="Times New Roman" panose="02020603050405020304" pitchFamily="18" charset="0"/>
              </a:rPr>
              <a:t>.</a:t>
            </a:r>
          </a:p>
          <a:p>
            <a:pPr marL="1371600" lvl="2" indent="-457200"/>
            <a:r>
              <a:rPr lang="en-US" altLang="en-US" sz="2400" dirty="0">
                <a:latin typeface="Times New Roman" panose="02020603050405020304" pitchFamily="18" charset="0"/>
                <a:cs typeface="Times New Roman" panose="02020603050405020304" pitchFamily="18" charset="0"/>
              </a:rPr>
              <a:t>An agent A (the taxi driver for example) treats </a:t>
            </a:r>
          </a:p>
          <a:p>
            <a:pPr marL="1828800" lvl="3" indent="-457200"/>
            <a:r>
              <a:rPr lang="en-US" altLang="en-US" sz="2400" dirty="0">
                <a:latin typeface="Times New Roman" panose="02020603050405020304" pitchFamily="18" charset="0"/>
                <a:cs typeface="Times New Roman" panose="02020603050405020304" pitchFamily="18" charset="0"/>
              </a:rPr>
              <a:t>an object B (another vehicle) as an agent </a:t>
            </a:r>
            <a:r>
              <a:rPr lang="en-US" altLang="en-US" sz="2400" i="1" dirty="0">
                <a:latin typeface="Times New Roman" panose="02020603050405020304" pitchFamily="18" charset="0"/>
                <a:cs typeface="Times New Roman" panose="02020603050405020304" pitchFamily="18" charset="0"/>
              </a:rPr>
              <a:t>or</a:t>
            </a:r>
            <a:r>
              <a:rPr lang="en-US" altLang="en-US" sz="2400" dirty="0">
                <a:latin typeface="Times New Roman" panose="02020603050405020304" pitchFamily="18" charset="0"/>
                <a:cs typeface="Times New Roman" panose="02020603050405020304" pitchFamily="18" charset="0"/>
              </a:rPr>
              <a:t> </a:t>
            </a:r>
          </a:p>
          <a:p>
            <a:pPr marL="1828800" lvl="3" indent="-457200"/>
            <a:r>
              <a:rPr lang="en-US" altLang="en-US" sz="2400" dirty="0">
                <a:latin typeface="Times New Roman" panose="02020603050405020304" pitchFamily="18" charset="0"/>
                <a:cs typeface="Times New Roman" panose="02020603050405020304" pitchFamily="18" charset="0"/>
              </a:rPr>
              <a:t>merely as an object behaving according to the laws of physics, </a:t>
            </a:r>
          </a:p>
          <a:p>
            <a:pPr marL="2286000" lvl="4" indent="-457200"/>
            <a:r>
              <a:rPr lang="en-US" altLang="en-US" sz="2400" dirty="0">
                <a:latin typeface="Times New Roman" panose="02020603050405020304" pitchFamily="18" charset="0"/>
                <a:cs typeface="Times New Roman" panose="02020603050405020304" pitchFamily="18" charset="0"/>
              </a:rPr>
              <a:t>analogous to </a:t>
            </a:r>
            <a:r>
              <a:rPr lang="en-US" altLang="en-US" sz="2400" i="1" dirty="0">
                <a:latin typeface="Times New Roman" panose="02020603050405020304" pitchFamily="18" charset="0"/>
                <a:cs typeface="Times New Roman" panose="02020603050405020304" pitchFamily="18" charset="0"/>
              </a:rPr>
              <a:t>waves</a:t>
            </a:r>
            <a:r>
              <a:rPr lang="en-US" altLang="en-US" sz="2400" dirty="0">
                <a:latin typeface="Times New Roman" panose="02020603050405020304" pitchFamily="18" charset="0"/>
                <a:cs typeface="Times New Roman" panose="02020603050405020304" pitchFamily="18" charset="0"/>
              </a:rPr>
              <a:t> at the </a:t>
            </a:r>
            <a:r>
              <a:rPr lang="en-US" altLang="en-US" sz="2400" i="1" dirty="0">
                <a:latin typeface="Times New Roman" panose="02020603050405020304" pitchFamily="18" charset="0"/>
                <a:cs typeface="Times New Roman" panose="02020603050405020304" pitchFamily="18" charset="0"/>
              </a:rPr>
              <a:t>beach</a:t>
            </a:r>
            <a:r>
              <a:rPr lang="en-US" altLang="en-US" sz="2400" dirty="0">
                <a:latin typeface="Times New Roman" panose="02020603050405020304" pitchFamily="18" charset="0"/>
                <a:cs typeface="Times New Roman" panose="02020603050405020304" pitchFamily="18" charset="0"/>
              </a:rPr>
              <a:t> or </a:t>
            </a:r>
          </a:p>
          <a:p>
            <a:pPr marL="2286000" lvl="4" indent="-457200"/>
            <a:r>
              <a:rPr lang="en-US" altLang="en-US" sz="2400" i="1" dirty="0">
                <a:latin typeface="Times New Roman" panose="02020603050405020304" pitchFamily="18" charset="0"/>
                <a:cs typeface="Times New Roman" panose="02020603050405020304" pitchFamily="18" charset="0"/>
              </a:rPr>
              <a:t>leaves</a:t>
            </a:r>
            <a:r>
              <a:rPr lang="en-US" altLang="en-US" sz="2400" dirty="0">
                <a:latin typeface="Times New Roman" panose="02020603050405020304" pitchFamily="18" charset="0"/>
                <a:cs typeface="Times New Roman" panose="02020603050405020304" pitchFamily="18" charset="0"/>
              </a:rPr>
              <a:t> blowing in the </a:t>
            </a:r>
            <a:r>
              <a:rPr lang="en-US" altLang="en-US" sz="2400" i="1" dirty="0">
                <a:latin typeface="Times New Roman" panose="02020603050405020304" pitchFamily="18" charset="0"/>
                <a:cs typeface="Times New Roman" panose="02020603050405020304" pitchFamily="18" charset="0"/>
              </a:rPr>
              <a:t>wind</a:t>
            </a:r>
            <a:r>
              <a:rPr lang="en-US" altLang="en-US" sz="2400" dirty="0">
                <a:latin typeface="Times New Roman" panose="02020603050405020304" pitchFamily="18" charset="0"/>
                <a:cs typeface="Times New Roman" panose="02020603050405020304" pitchFamily="18" charset="0"/>
              </a:rPr>
              <a:t>.</a:t>
            </a:r>
          </a:p>
          <a:p>
            <a:pPr marL="1828800" lvl="2" indent="-457200"/>
            <a:r>
              <a:rPr lang="en-US" altLang="en-US" sz="2400" dirty="0">
                <a:latin typeface="Times New Roman" panose="02020603050405020304" pitchFamily="18" charset="0"/>
                <a:cs typeface="Times New Roman" panose="02020603050405020304" pitchFamily="18" charset="0"/>
              </a:rPr>
              <a:t>The key distinction is whether B’s behavior is best described as maximizing a performance measure whose value depends on agent A’s behavior.</a:t>
            </a:r>
          </a:p>
        </p:txBody>
      </p:sp>
      <p:sp>
        <p:nvSpPr>
          <p:cNvPr id="5" name="Thought Bubble: Cloud 4">
            <a:extLst>
              <a:ext uri="{FF2B5EF4-FFF2-40B4-BE49-F238E27FC236}">
                <a16:creationId xmlns:a16="http://schemas.microsoft.com/office/drawing/2014/main" id="{BDAB6C8F-0C35-47DB-A373-96BD06A72B42}"/>
              </a:ext>
            </a:extLst>
          </p:cNvPr>
          <p:cNvSpPr/>
          <p:nvPr/>
        </p:nvSpPr>
        <p:spPr>
          <a:xfrm flipH="1">
            <a:off x="892608" y="1648516"/>
            <a:ext cx="547489" cy="350628"/>
          </a:xfrm>
          <a:prstGeom prst="cloudCallout">
            <a:avLst>
              <a:gd name="adj1" fmla="val -150385"/>
              <a:gd name="adj2" fmla="val 151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a:t>
            </a:r>
          </a:p>
        </p:txBody>
      </p:sp>
    </p:spTree>
    <p:extLst>
      <p:ext uri="{BB962C8B-B14F-4D97-AF65-F5344CB8AC3E}">
        <p14:creationId xmlns:p14="http://schemas.microsoft.com/office/powerpoint/2010/main" val="1330679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07" y="501783"/>
            <a:ext cx="6054969" cy="748567"/>
          </a:xfrm>
        </p:spPr>
        <p:txBody>
          <a:bodyPr>
            <a:normAutofit/>
          </a:bodyPr>
          <a:lstStyle/>
          <a:p>
            <a:r>
              <a:rPr lang="en-US" sz="3200" dirty="0">
                <a:latin typeface="+mn-lt"/>
              </a:rPr>
              <a:t>Environment Types</a:t>
            </a:r>
          </a:p>
        </p:txBody>
      </p:sp>
      <p:sp>
        <p:nvSpPr>
          <p:cNvPr id="3" name="Rectangle 2">
            <a:extLst>
              <a:ext uri="{FF2B5EF4-FFF2-40B4-BE49-F238E27FC236}">
                <a16:creationId xmlns:a16="http://schemas.microsoft.com/office/drawing/2014/main" id="{EFF95791-26FF-45F0-8998-B3DBA19C5816}"/>
              </a:ext>
            </a:extLst>
          </p:cNvPr>
          <p:cNvSpPr/>
          <p:nvPr/>
        </p:nvSpPr>
        <p:spPr>
          <a:xfrm>
            <a:off x="1629507" y="1653514"/>
            <a:ext cx="8124093" cy="4124206"/>
          </a:xfrm>
          <a:prstGeom prst="rect">
            <a:avLst/>
          </a:prstGeom>
        </p:spPr>
        <p:txBody>
          <a:bodyPr wrap="square">
            <a:spAutoFit/>
          </a:bodyPr>
          <a:lstStyle/>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 environment type largely </a:t>
            </a:r>
            <a:r>
              <a:rPr lang="en-US" sz="2400" dirty="0">
                <a:solidFill>
                  <a:srgbClr val="0000FF"/>
                </a:solidFill>
                <a:latin typeface="Times New Roman" panose="02020603050405020304" pitchFamily="18" charset="0"/>
                <a:cs typeface="Times New Roman" panose="02020603050405020304" pitchFamily="18" charset="0"/>
              </a:rPr>
              <a:t>determines the agent design</a:t>
            </a:r>
          </a:p>
          <a:p>
            <a:pPr>
              <a:spcAft>
                <a:spcPts val="1200"/>
              </a:spcAft>
            </a:pPr>
            <a:r>
              <a:rPr lang="en-US" sz="2400" dirty="0">
                <a:solidFill>
                  <a:srgbClr val="000000"/>
                </a:solidFill>
                <a:latin typeface="Times New Roman" panose="02020603050405020304" pitchFamily="18" charset="0"/>
                <a:cs typeface="Times New Roman" panose="02020603050405020304" pitchFamily="18" charset="0"/>
              </a:rPr>
              <a:t>The real world is (of course)</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partially </a:t>
            </a:r>
            <a:r>
              <a:rPr lang="en-US" sz="2400" dirty="0">
                <a:solidFill>
                  <a:srgbClr val="0000FF"/>
                </a:solidFill>
                <a:latin typeface="Times New Roman" panose="02020603050405020304" pitchFamily="18" charset="0"/>
                <a:cs typeface="Times New Roman" panose="02020603050405020304" pitchFamily="18" charset="0"/>
              </a:rPr>
              <a:t>observable</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stochastic (instead of </a:t>
            </a:r>
            <a:r>
              <a:rPr lang="en-US" sz="2400" dirty="0">
                <a:solidFill>
                  <a:srgbClr val="0000FF"/>
                </a:solidFill>
                <a:latin typeface="Times New Roman" panose="02020603050405020304" pitchFamily="18" charset="0"/>
                <a:cs typeface="Times New Roman" panose="02020603050405020304" pitchFamily="18" charset="0"/>
              </a:rPr>
              <a:t>deterministic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sequential (instead of </a:t>
            </a:r>
            <a:r>
              <a:rPr lang="en-US" sz="2400" dirty="0">
                <a:solidFill>
                  <a:srgbClr val="0000FF"/>
                </a:solidFill>
                <a:latin typeface="Times New Roman" panose="02020603050405020304" pitchFamily="18" charset="0"/>
                <a:cs typeface="Times New Roman" panose="02020603050405020304" pitchFamily="18" charset="0"/>
              </a:rPr>
              <a:t>episodic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dynamic (instead of </a:t>
            </a:r>
            <a:r>
              <a:rPr lang="en-US" sz="2400" dirty="0">
                <a:solidFill>
                  <a:srgbClr val="0000FF"/>
                </a:solidFill>
                <a:latin typeface="Times New Roman" panose="02020603050405020304" pitchFamily="18" charset="0"/>
                <a:cs typeface="Times New Roman" panose="02020603050405020304" pitchFamily="18" charset="0"/>
              </a:rPr>
              <a:t>static</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continuous (instead of </a:t>
            </a:r>
            <a:r>
              <a:rPr lang="en-US" sz="2400" dirty="0">
                <a:solidFill>
                  <a:srgbClr val="0000FF"/>
                </a:solidFill>
                <a:latin typeface="Times New Roman" panose="02020603050405020304" pitchFamily="18" charset="0"/>
                <a:cs typeface="Times New Roman" panose="02020603050405020304" pitchFamily="18" charset="0"/>
              </a:rPr>
              <a:t>discrete</a:t>
            </a:r>
            <a:r>
              <a:rPr lang="en-US" sz="2400" dirty="0">
                <a:solidFill>
                  <a:srgbClr val="000000"/>
                </a:solidFill>
                <a:latin typeface="Times New Roman" panose="02020603050405020304" pitchFamily="18" charset="0"/>
                <a:cs typeface="Times New Roman" panose="02020603050405020304" pitchFamily="18" charset="0"/>
              </a:rPr>
              <a:t>),</a:t>
            </a:r>
          </a:p>
          <a:p>
            <a:pPr marL="457200">
              <a:spcAft>
                <a:spcPts val="1200"/>
              </a:spcAft>
            </a:pPr>
            <a:r>
              <a:rPr lang="en-US" sz="2400" dirty="0">
                <a:solidFill>
                  <a:srgbClr val="000000"/>
                </a:solidFill>
                <a:latin typeface="Times New Roman" panose="02020603050405020304" pitchFamily="18" charset="0"/>
                <a:cs typeface="Times New Roman" panose="02020603050405020304" pitchFamily="18" charset="0"/>
              </a:rPr>
              <a:t>•    multi-agent (instead of </a:t>
            </a:r>
            <a:r>
              <a:rPr lang="en-US" sz="2400" dirty="0">
                <a:solidFill>
                  <a:srgbClr val="0000FF"/>
                </a:solidFill>
                <a:latin typeface="Times New Roman" panose="02020603050405020304" pitchFamily="18" charset="0"/>
                <a:cs typeface="Times New Roman" panose="02020603050405020304" pitchFamily="18" charset="0"/>
              </a:rPr>
              <a:t>single-agent</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079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934200" cy="755752"/>
          </a:xfrm>
        </p:spPr>
        <p:txBody>
          <a:bodyPr>
            <a:normAutofit/>
          </a:bodyPr>
          <a:lstStyle/>
          <a:p>
            <a:r>
              <a:rPr lang="en-US" sz="3200" dirty="0">
                <a:latin typeface="+mn-lt"/>
              </a:rPr>
              <a:t>Environment Examples</a:t>
            </a:r>
          </a:p>
        </p:txBody>
      </p:sp>
      <p:pic>
        <p:nvPicPr>
          <p:cNvPr id="3074" name="Picture 2"/>
          <p:cNvPicPr>
            <a:picLocks noChangeAspect="1" noChangeArrowheads="1"/>
          </p:cNvPicPr>
          <p:nvPr/>
        </p:nvPicPr>
        <p:blipFill>
          <a:blip r:embed="rId3" cstate="print"/>
          <a:srcRect/>
          <a:stretch>
            <a:fillRect/>
          </a:stretch>
        </p:blipFill>
        <p:spPr bwMode="auto">
          <a:xfrm>
            <a:off x="942703" y="1435133"/>
            <a:ext cx="2344621" cy="1758466"/>
          </a:xfrm>
          <a:prstGeom prst="rect">
            <a:avLst/>
          </a:prstGeom>
          <a:noFill/>
          <a:ln w="9525">
            <a:noFill/>
            <a:miter lim="800000"/>
            <a:headEnd/>
            <a:tailEnd/>
          </a:ln>
          <a:effectLst/>
        </p:spPr>
      </p:pic>
      <p:graphicFrame>
        <p:nvGraphicFramePr>
          <p:cNvPr id="4" name="Table 3"/>
          <p:cNvGraphicFramePr>
            <a:graphicFrameLocks noGrp="1"/>
          </p:cNvGraphicFramePr>
          <p:nvPr>
            <p:extLst>
              <p:ext uri="{D42A27DB-BD31-4B8C-83A1-F6EECF244321}">
                <p14:modId xmlns:p14="http://schemas.microsoft.com/office/powerpoint/2010/main" val="2803800108"/>
              </p:ext>
            </p:extLst>
          </p:nvPr>
        </p:nvGraphicFramePr>
        <p:xfrm>
          <a:off x="3370217" y="1435133"/>
          <a:ext cx="8638903" cy="2621280"/>
        </p:xfrm>
        <a:graphic>
          <a:graphicData uri="http://schemas.openxmlformats.org/drawingml/2006/table">
            <a:tbl>
              <a:tblPr firstRow="1" bandRow="1">
                <a:tableStyleId>{7DF18680-E054-41AD-8BC1-D1AEF772440D}</a:tableStyleId>
              </a:tblPr>
              <a:tblGrid>
                <a:gridCol w="1808255">
                  <a:extLst>
                    <a:ext uri="{9D8B030D-6E8A-4147-A177-3AD203B41FA5}">
                      <a16:colId xmlns:a16="http://schemas.microsoft.com/office/drawing/2014/main" val="20000"/>
                    </a:ext>
                  </a:extLst>
                </a:gridCol>
                <a:gridCol w="986322">
                  <a:extLst>
                    <a:ext uri="{9D8B030D-6E8A-4147-A177-3AD203B41FA5}">
                      <a16:colId xmlns:a16="http://schemas.microsoft.com/office/drawing/2014/main" val="20001"/>
                    </a:ext>
                  </a:extLst>
                </a:gridCol>
                <a:gridCol w="1177698">
                  <a:extLst>
                    <a:ext uri="{9D8B030D-6E8A-4147-A177-3AD203B41FA5}">
                      <a16:colId xmlns:a16="http://schemas.microsoft.com/office/drawing/2014/main" val="20002"/>
                    </a:ext>
                  </a:extLst>
                </a:gridCol>
                <a:gridCol w="1427959">
                  <a:extLst>
                    <a:ext uri="{9D8B030D-6E8A-4147-A177-3AD203B41FA5}">
                      <a16:colId xmlns:a16="http://schemas.microsoft.com/office/drawing/2014/main" val="20003"/>
                    </a:ext>
                  </a:extLst>
                </a:gridCol>
                <a:gridCol w="868552">
                  <a:extLst>
                    <a:ext uri="{9D8B030D-6E8A-4147-A177-3AD203B41FA5}">
                      <a16:colId xmlns:a16="http://schemas.microsoft.com/office/drawing/2014/main" val="20004"/>
                    </a:ext>
                  </a:extLst>
                </a:gridCol>
                <a:gridCol w="1221861">
                  <a:extLst>
                    <a:ext uri="{9D8B030D-6E8A-4147-A177-3AD203B41FA5}">
                      <a16:colId xmlns:a16="http://schemas.microsoft.com/office/drawing/2014/main" val="20005"/>
                    </a:ext>
                  </a:extLst>
                </a:gridCol>
                <a:gridCol w="1148256">
                  <a:extLst>
                    <a:ext uri="{9D8B030D-6E8A-4147-A177-3AD203B41FA5}">
                      <a16:colId xmlns:a16="http://schemas.microsoft.com/office/drawing/2014/main" val="20006"/>
                    </a:ext>
                  </a:extLst>
                </a:gridCol>
              </a:tblGrid>
              <a:tr h="754923">
                <a:tc>
                  <a:txBody>
                    <a:bodyPr/>
                    <a:lstStyle/>
                    <a:p>
                      <a:r>
                        <a:rPr lang="en-US" sz="2200" b="0" dirty="0">
                          <a:solidFill>
                            <a:schemeClr val="tx1"/>
                          </a:solidFill>
                          <a:latin typeface="Times New Roman" panose="02020603050405020304" pitchFamily="18" charset="0"/>
                          <a:cs typeface="Times New Roman" panose="02020603050405020304" pitchFamily="18" charset="0"/>
                        </a:rPr>
                        <a:t>Environment</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Observable</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Deterministic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Episodic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Static</a:t>
                      </a:r>
                    </a:p>
                  </a:txBody>
                  <a:tcPr>
                    <a:solidFill>
                      <a:srgbClr val="00B0F0"/>
                    </a:solidFill>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solidFill>
                      <a:srgbClr val="00B0F0"/>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Agents</a:t>
                      </a:r>
                    </a:p>
                  </a:txBody>
                  <a:tcPr>
                    <a:solidFill>
                      <a:srgbClr val="00B0F0"/>
                    </a:solidFill>
                  </a:tcPr>
                </a:tc>
                <a:extLst>
                  <a:ext uri="{0D108BD9-81ED-4DB2-BD59-A6C34878D82A}">
                    <a16:rowId xmlns:a16="http://schemas.microsoft.com/office/drawing/2014/main" val="10000"/>
                  </a:ext>
                </a:extLst>
              </a:tr>
              <a:tr h="1087089">
                <a:tc>
                  <a:txBody>
                    <a:bodyPr/>
                    <a:lstStyle/>
                    <a:p>
                      <a:r>
                        <a:rPr lang="en-US" sz="22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2200" b="0" dirty="0" err="1">
                          <a:solidFill>
                            <a:schemeClr val="tx1"/>
                          </a:solidFill>
                          <a:latin typeface="Times New Roman" panose="02020603050405020304" pitchFamily="18" charset="0"/>
                          <a:cs typeface="Times New Roman" panose="02020603050405020304" pitchFamily="18" charset="0"/>
                        </a:rPr>
                        <a:t>Semidyn</a:t>
                      </a:r>
                      <a:r>
                        <a:rPr lang="en-US" sz="2200" b="0" dirty="0">
                          <a:solidFill>
                            <a:schemeClr val="tx1"/>
                          </a:solidFill>
                          <a:latin typeface="Times New Roman" panose="02020603050405020304" pitchFamily="18" charset="0"/>
                          <a:cs typeface="Times New Roman" panose="02020603050405020304" pitchFamily="18" charset="0"/>
                        </a:rPr>
                        <a:t>…</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754923">
                <a:tc>
                  <a:txBody>
                    <a:bodyPr/>
                    <a:lstStyle/>
                    <a:p>
                      <a:r>
                        <a:rPr lang="en-US" sz="22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22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FC4B85A9-8C31-448B-9D1E-E38A5638EC38}"/>
              </a:ext>
            </a:extLst>
          </p:cNvPr>
          <p:cNvSpPr txBox="1"/>
          <p:nvPr/>
        </p:nvSpPr>
        <p:spPr>
          <a:xfrm>
            <a:off x="942702" y="4056413"/>
            <a:ext cx="7477397" cy="26776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Given</a:t>
            </a:r>
            <a:r>
              <a:rPr lang="en-US" sz="2400" b="1" i="1" dirty="0">
                <a:latin typeface="Times New Roman" panose="02020603050405020304" pitchFamily="18" charset="0"/>
                <a:cs typeface="Times New Roman" panose="02020603050405020304" pitchFamily="18" charset="0"/>
              </a:rPr>
              <a:t> Environment Properties:</a:t>
            </a:r>
          </a:p>
          <a:p>
            <a:r>
              <a:rPr lang="en-US" sz="2400" dirty="0">
                <a:latin typeface="Times New Roman" panose="02020603050405020304" pitchFamily="18" charset="0"/>
                <a:cs typeface="Times New Roman" panose="02020603050405020304" pitchFamily="18" charset="0"/>
              </a:rPr>
              <a:t>Fully observable vs. partially observable …..30 </a:t>
            </a:r>
          </a:p>
          <a:p>
            <a:r>
              <a:rPr lang="en-US" sz="2400" dirty="0">
                <a:latin typeface="Times New Roman" panose="02020603050405020304" pitchFamily="18" charset="0"/>
                <a:cs typeface="Times New Roman" panose="02020603050405020304" pitchFamily="18" charset="0"/>
              </a:rPr>
              <a:t>Deterministic vs. Stochastic/Strategic      …..32</a:t>
            </a:r>
          </a:p>
          <a:p>
            <a:r>
              <a:rPr lang="en-US" sz="2400" dirty="0">
                <a:latin typeface="Times New Roman" panose="02020603050405020304" pitchFamily="18" charset="0"/>
                <a:cs typeface="Times New Roman" panose="02020603050405020304" pitchFamily="18" charset="0"/>
              </a:rPr>
              <a:t>Episodic vs. Sequential                             …..34</a:t>
            </a:r>
          </a:p>
          <a:p>
            <a:r>
              <a:rPr lang="en-US" sz="2400" dirty="0">
                <a:latin typeface="Times New Roman" panose="02020603050405020304" pitchFamily="18" charset="0"/>
                <a:cs typeface="Times New Roman" panose="02020603050405020304" pitchFamily="18" charset="0"/>
              </a:rPr>
              <a:t>Static vs. Dynamic                                    …..36            </a:t>
            </a:r>
          </a:p>
          <a:p>
            <a:r>
              <a:rPr lang="en-US" sz="2400" dirty="0">
                <a:latin typeface="Times New Roman" panose="02020603050405020304" pitchFamily="18" charset="0"/>
                <a:cs typeface="Times New Roman" panose="02020603050405020304" pitchFamily="18" charset="0"/>
              </a:rPr>
              <a:t>Discrete vs. Continuous                            …..38</a:t>
            </a:r>
          </a:p>
          <a:p>
            <a:r>
              <a:rPr lang="en-US" sz="2400" dirty="0">
                <a:latin typeface="Times New Roman" panose="02020603050405020304" pitchFamily="18" charset="0"/>
                <a:cs typeface="Times New Roman" panose="02020603050405020304" pitchFamily="18" charset="0"/>
              </a:rPr>
              <a:t>Single-agent vs. multiagent                      …...40</a:t>
            </a:r>
          </a:p>
        </p:txBody>
      </p:sp>
    </p:spTree>
    <p:extLst>
      <p:ext uri="{BB962C8B-B14F-4D97-AF65-F5344CB8AC3E}">
        <p14:creationId xmlns:p14="http://schemas.microsoft.com/office/powerpoint/2010/main" val="491344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145382" y="1600200"/>
            <a:ext cx="2738438" cy="1752600"/>
          </a:xfrm>
          <a:prstGeom prst="rect">
            <a:avLst/>
          </a:prstGeom>
          <a:noFill/>
          <a:ln w="9525">
            <a:noFill/>
            <a:miter lim="800000"/>
            <a:headEnd/>
            <a:tailEnd/>
          </a:ln>
          <a:effectLst/>
        </p:spPr>
      </p:pic>
      <p:sp>
        <p:nvSpPr>
          <p:cNvPr id="2" name="Title 1"/>
          <p:cNvSpPr>
            <a:spLocks noGrp="1"/>
          </p:cNvSpPr>
          <p:nvPr>
            <p:ph type="title"/>
          </p:nvPr>
        </p:nvSpPr>
        <p:spPr>
          <a:xfrm>
            <a:off x="1145382" y="-1"/>
            <a:ext cx="5046412" cy="1306287"/>
          </a:xfrm>
        </p:spPr>
        <p:txBody>
          <a:bodyPr>
            <a:normAutofit/>
          </a:bodyPr>
          <a:lstStyle/>
          <a:p>
            <a:r>
              <a:rPr lang="en-US" sz="3200" dirty="0">
                <a:latin typeface="+mn-lt"/>
              </a:rPr>
              <a:t>Environment Examples</a:t>
            </a:r>
          </a:p>
        </p:txBody>
      </p:sp>
      <p:sp>
        <p:nvSpPr>
          <p:cNvPr id="5" name="TextBox 4"/>
          <p:cNvSpPr txBox="1"/>
          <p:nvPr/>
        </p:nvSpPr>
        <p:spPr>
          <a:xfrm>
            <a:off x="4599132" y="1598474"/>
            <a:ext cx="4406976" cy="1938992"/>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a:t>
            </a:r>
            <a:r>
              <a:rPr lang="en-US" sz="2000" dirty="0" err="1">
                <a:latin typeface="Times New Roman" panose="02020603050405020304" pitchFamily="18" charset="0"/>
                <a:cs typeface="Times New Roman" panose="02020603050405020304" pitchFamily="18" charset="0"/>
              </a:rPr>
              <a:t>multiagent</a:t>
            </a:r>
            <a:endParaRPr lang="en-US" sz="20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44812189"/>
              </p:ext>
            </p:extLst>
          </p:nvPr>
        </p:nvGraphicFramePr>
        <p:xfrm>
          <a:off x="1145382" y="3768985"/>
          <a:ext cx="10062548" cy="1483360"/>
        </p:xfrm>
        <a:graphic>
          <a:graphicData uri="http://schemas.openxmlformats.org/drawingml/2006/table">
            <a:tbl>
              <a:tblPr firstRow="1" bandRow="1">
                <a:tableStyleId>{7DF18680-E054-41AD-8BC1-D1AEF772440D}</a:tableStyleId>
              </a:tblPr>
              <a:tblGrid>
                <a:gridCol w="2373135">
                  <a:extLst>
                    <a:ext uri="{9D8B030D-6E8A-4147-A177-3AD203B41FA5}">
                      <a16:colId xmlns:a16="http://schemas.microsoft.com/office/drawing/2014/main" val="20000"/>
                    </a:ext>
                  </a:extLst>
                </a:gridCol>
                <a:gridCol w="1315138">
                  <a:extLst>
                    <a:ext uri="{9D8B030D-6E8A-4147-A177-3AD203B41FA5}">
                      <a16:colId xmlns:a16="http://schemas.microsoft.com/office/drawing/2014/main" val="20001"/>
                    </a:ext>
                  </a:extLst>
                </a:gridCol>
                <a:gridCol w="1520576">
                  <a:extLst>
                    <a:ext uri="{9D8B030D-6E8A-4147-A177-3AD203B41FA5}">
                      <a16:colId xmlns:a16="http://schemas.microsoft.com/office/drawing/2014/main" val="20002"/>
                    </a:ext>
                  </a:extLst>
                </a:gridCol>
                <a:gridCol w="1370359">
                  <a:extLst>
                    <a:ext uri="{9D8B030D-6E8A-4147-A177-3AD203B41FA5}">
                      <a16:colId xmlns:a16="http://schemas.microsoft.com/office/drawing/2014/main" val="20003"/>
                    </a:ext>
                  </a:extLst>
                </a:gridCol>
                <a:gridCol w="1057204">
                  <a:extLst>
                    <a:ext uri="{9D8B030D-6E8A-4147-A177-3AD203B41FA5}">
                      <a16:colId xmlns:a16="http://schemas.microsoft.com/office/drawing/2014/main" val="20004"/>
                    </a:ext>
                  </a:extLst>
                </a:gridCol>
                <a:gridCol w="1270833">
                  <a:extLst>
                    <a:ext uri="{9D8B030D-6E8A-4147-A177-3AD203B41FA5}">
                      <a16:colId xmlns:a16="http://schemas.microsoft.com/office/drawing/2014/main" val="20005"/>
                    </a:ext>
                  </a:extLst>
                </a:gridCol>
                <a:gridCol w="1155303">
                  <a:extLst>
                    <a:ext uri="{9D8B030D-6E8A-4147-A177-3AD203B41FA5}">
                      <a16:colId xmlns:a16="http://schemas.microsoft.com/office/drawing/2014/main" val="20006"/>
                    </a:ext>
                  </a:extLst>
                </a:gridCol>
              </a:tblGrid>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Environment</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Observable</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Deterministic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Episodic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solidFill>
                      <a:srgbClr val="00B0F0"/>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Agents</a:t>
                      </a:r>
                    </a:p>
                  </a:txBody>
                  <a:tcPr>
                    <a:solidFill>
                      <a:srgbClr val="00B0F0"/>
                    </a:solidFill>
                  </a:tcPr>
                </a:tc>
                <a:extLst>
                  <a:ext uri="{0D108BD9-81ED-4DB2-BD59-A6C34878D82A}">
                    <a16:rowId xmlns:a16="http://schemas.microsoft.com/office/drawing/2014/main" val="10000"/>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r h="370840">
                <a:tc>
                  <a:txBody>
                    <a:bodyPr/>
                    <a:lstStyle/>
                    <a:p>
                      <a:r>
                        <a:rPr lang="en-US" sz="1800" b="0" dirty="0">
                          <a:solidFill>
                            <a:schemeClr val="tx1"/>
                          </a:solidFill>
                          <a:latin typeface="Times New Roman" panose="02020603050405020304" pitchFamily="18" charset="0"/>
                          <a:cs typeface="Times New Roman" panose="02020603050405020304" pitchFamily="18" charset="0"/>
                        </a:rPr>
                        <a:t>Taxi driving</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Dynamic</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9793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371" y="0"/>
            <a:ext cx="5961185" cy="1174951"/>
          </a:xfrm>
        </p:spPr>
        <p:txBody>
          <a:bodyPr>
            <a:normAutofit/>
          </a:bodyPr>
          <a:lstStyle/>
          <a:p>
            <a:r>
              <a:rPr lang="en-US" sz="3200" dirty="0">
                <a:latin typeface="+mn-lt"/>
              </a:rPr>
              <a:t>Environment Examples</a:t>
            </a:r>
          </a:p>
        </p:txBody>
      </p:sp>
      <p:sp>
        <p:nvSpPr>
          <p:cNvPr id="5" name="TextBox 4"/>
          <p:cNvSpPr txBox="1"/>
          <p:nvPr/>
        </p:nvSpPr>
        <p:spPr>
          <a:xfrm>
            <a:off x="1350472" y="1070869"/>
            <a:ext cx="4545229" cy="246221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Fully observable vs. partially observable </a:t>
            </a:r>
          </a:p>
          <a:p>
            <a:r>
              <a:rPr lang="en-US" sz="2200" dirty="0">
                <a:latin typeface="Times New Roman" panose="02020603050405020304" pitchFamily="18" charset="0"/>
                <a:cs typeface="Times New Roman" panose="02020603050405020304" pitchFamily="18" charset="0"/>
              </a:rPr>
              <a:t>Deterministic vs. stochastic / strategic </a:t>
            </a:r>
          </a:p>
          <a:p>
            <a:r>
              <a:rPr lang="en-US" sz="2200" dirty="0">
                <a:latin typeface="Times New Roman" panose="02020603050405020304" pitchFamily="18" charset="0"/>
                <a:cs typeface="Times New Roman" panose="02020603050405020304" pitchFamily="18" charset="0"/>
              </a:rPr>
              <a:t>Episodic vs. sequential </a:t>
            </a:r>
          </a:p>
          <a:p>
            <a:r>
              <a:rPr lang="en-US" sz="2200" dirty="0">
                <a:latin typeface="Times New Roman" panose="02020603050405020304" pitchFamily="18" charset="0"/>
                <a:cs typeface="Times New Roman" panose="02020603050405020304" pitchFamily="18" charset="0"/>
              </a:rPr>
              <a:t>Static vs. dynamic </a:t>
            </a:r>
          </a:p>
          <a:p>
            <a:r>
              <a:rPr lang="en-US" sz="2200" dirty="0">
                <a:latin typeface="Times New Roman" panose="02020603050405020304" pitchFamily="18" charset="0"/>
                <a:cs typeface="Times New Roman" panose="02020603050405020304" pitchFamily="18" charset="0"/>
              </a:rPr>
              <a:t>Discrete vs. continuous </a:t>
            </a:r>
          </a:p>
          <a:p>
            <a:r>
              <a:rPr lang="en-US" sz="2200" dirty="0">
                <a:latin typeface="Times New Roman" panose="02020603050405020304" pitchFamily="18" charset="0"/>
                <a:cs typeface="Times New Roman" panose="02020603050405020304" pitchFamily="18" charset="0"/>
              </a:rPr>
              <a:t>Single agent vs. </a:t>
            </a:r>
            <a:r>
              <a:rPr lang="en-US" sz="2200" dirty="0" err="1">
                <a:latin typeface="Times New Roman" panose="02020603050405020304" pitchFamily="18" charset="0"/>
                <a:cs typeface="Times New Roman" panose="02020603050405020304" pitchFamily="18" charset="0"/>
              </a:rPr>
              <a:t>multiagent</a:t>
            </a:r>
            <a:endParaRPr lang="en-US" sz="2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43755330"/>
              </p:ext>
            </p:extLst>
          </p:nvPr>
        </p:nvGraphicFramePr>
        <p:xfrm>
          <a:off x="1424353" y="3672840"/>
          <a:ext cx="9343293" cy="1854200"/>
        </p:xfrm>
        <a:graphic>
          <a:graphicData uri="http://schemas.openxmlformats.org/drawingml/2006/table">
            <a:tbl>
              <a:tblPr firstRow="1" bandRow="1">
                <a:tableStyleId>{7DF18680-E054-41AD-8BC1-D1AEF772440D}</a:tableStyleId>
              </a:tblPr>
              <a:tblGrid>
                <a:gridCol w="2233247">
                  <a:extLst>
                    <a:ext uri="{9D8B030D-6E8A-4147-A177-3AD203B41FA5}">
                      <a16:colId xmlns:a16="http://schemas.microsoft.com/office/drawing/2014/main" val="20000"/>
                    </a:ext>
                  </a:extLst>
                </a:gridCol>
                <a:gridCol w="1207477">
                  <a:extLst>
                    <a:ext uri="{9D8B030D-6E8A-4147-A177-3AD203B41FA5}">
                      <a16:colId xmlns:a16="http://schemas.microsoft.com/office/drawing/2014/main" val="20001"/>
                    </a:ext>
                  </a:extLst>
                </a:gridCol>
                <a:gridCol w="1418492">
                  <a:extLst>
                    <a:ext uri="{9D8B030D-6E8A-4147-A177-3AD203B41FA5}">
                      <a16:colId xmlns:a16="http://schemas.microsoft.com/office/drawing/2014/main" val="20002"/>
                    </a:ext>
                  </a:extLst>
                </a:gridCol>
                <a:gridCol w="1172308">
                  <a:extLst>
                    <a:ext uri="{9D8B030D-6E8A-4147-A177-3AD203B41FA5}">
                      <a16:colId xmlns:a16="http://schemas.microsoft.com/office/drawing/2014/main" val="20003"/>
                    </a:ext>
                  </a:extLst>
                </a:gridCol>
                <a:gridCol w="1059049">
                  <a:extLst>
                    <a:ext uri="{9D8B030D-6E8A-4147-A177-3AD203B41FA5}">
                      <a16:colId xmlns:a16="http://schemas.microsoft.com/office/drawing/2014/main" val="20004"/>
                    </a:ext>
                  </a:extLst>
                </a:gridCol>
                <a:gridCol w="1191782">
                  <a:extLst>
                    <a:ext uri="{9D8B030D-6E8A-4147-A177-3AD203B41FA5}">
                      <a16:colId xmlns:a16="http://schemas.microsoft.com/office/drawing/2014/main" val="20005"/>
                    </a:ext>
                  </a:extLst>
                </a:gridCol>
                <a:gridCol w="1060938">
                  <a:extLst>
                    <a:ext uri="{9D8B030D-6E8A-4147-A177-3AD203B41FA5}">
                      <a16:colId xmlns:a16="http://schemas.microsoft.com/office/drawing/2014/main" val="20006"/>
                    </a:ext>
                  </a:extLst>
                </a:gridCol>
              </a:tblGrid>
              <a:tr h="370840">
                <a:tc>
                  <a:txBody>
                    <a:bodyPr/>
                    <a:lstStyle/>
                    <a:p>
                      <a:r>
                        <a:rPr lang="en-US" sz="17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b="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sz="1700" dirty="0">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700" dirty="0">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700" dirty="0">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7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1700" dirty="0">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7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pic>
        <p:nvPicPr>
          <p:cNvPr id="7170" name="Picture 2"/>
          <p:cNvPicPr>
            <a:picLocks noChangeAspect="1" noChangeArrowheads="1"/>
          </p:cNvPicPr>
          <p:nvPr/>
        </p:nvPicPr>
        <p:blipFill>
          <a:blip r:embed="rId3" cstate="print"/>
          <a:srcRect/>
          <a:stretch>
            <a:fillRect/>
          </a:stretch>
        </p:blipFill>
        <p:spPr bwMode="auto">
          <a:xfrm>
            <a:off x="8985738" y="837677"/>
            <a:ext cx="1619250" cy="2428875"/>
          </a:xfrm>
          <a:prstGeom prst="rect">
            <a:avLst/>
          </a:prstGeom>
          <a:noFill/>
          <a:ln w="9525">
            <a:noFill/>
            <a:miter lim="800000"/>
            <a:headEnd/>
            <a:tailEnd/>
          </a:ln>
          <a:effectLst/>
        </p:spPr>
      </p:pic>
    </p:spTree>
    <p:extLst>
      <p:ext uri="{BB962C8B-B14F-4D97-AF65-F5344CB8AC3E}">
        <p14:creationId xmlns:p14="http://schemas.microsoft.com/office/powerpoint/2010/main" val="1881864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75045591"/>
              </p:ext>
            </p:extLst>
          </p:nvPr>
        </p:nvGraphicFramePr>
        <p:xfrm>
          <a:off x="1405467" y="3451175"/>
          <a:ext cx="9373902" cy="2225040"/>
        </p:xfrm>
        <a:graphic>
          <a:graphicData uri="http://schemas.openxmlformats.org/drawingml/2006/table">
            <a:tbl>
              <a:tblPr firstRow="1" bandRow="1">
                <a:tableStyleId>{7DF18680-E054-41AD-8BC1-D1AEF772440D}</a:tableStyleId>
              </a:tblPr>
              <a:tblGrid>
                <a:gridCol w="2182464">
                  <a:extLst>
                    <a:ext uri="{9D8B030D-6E8A-4147-A177-3AD203B41FA5}">
                      <a16:colId xmlns:a16="http://schemas.microsoft.com/office/drawing/2014/main" val="20000"/>
                    </a:ext>
                  </a:extLst>
                </a:gridCol>
                <a:gridCol w="1212783">
                  <a:extLst>
                    <a:ext uri="{9D8B030D-6E8A-4147-A177-3AD203B41FA5}">
                      <a16:colId xmlns:a16="http://schemas.microsoft.com/office/drawing/2014/main" val="20001"/>
                    </a:ext>
                  </a:extLst>
                </a:gridCol>
                <a:gridCol w="1457754">
                  <a:extLst>
                    <a:ext uri="{9D8B030D-6E8A-4147-A177-3AD203B41FA5}">
                      <a16:colId xmlns:a16="http://schemas.microsoft.com/office/drawing/2014/main" val="20002"/>
                    </a:ext>
                  </a:extLst>
                </a:gridCol>
                <a:gridCol w="1283972">
                  <a:extLst>
                    <a:ext uri="{9D8B030D-6E8A-4147-A177-3AD203B41FA5}">
                      <a16:colId xmlns:a16="http://schemas.microsoft.com/office/drawing/2014/main" val="20003"/>
                    </a:ext>
                  </a:extLst>
                </a:gridCol>
                <a:gridCol w="977143">
                  <a:extLst>
                    <a:ext uri="{9D8B030D-6E8A-4147-A177-3AD203B41FA5}">
                      <a16:colId xmlns:a16="http://schemas.microsoft.com/office/drawing/2014/main" val="20004"/>
                    </a:ext>
                  </a:extLst>
                </a:gridCol>
                <a:gridCol w="1183698">
                  <a:extLst>
                    <a:ext uri="{9D8B030D-6E8A-4147-A177-3AD203B41FA5}">
                      <a16:colId xmlns:a16="http://schemas.microsoft.com/office/drawing/2014/main" val="20005"/>
                    </a:ext>
                  </a:extLst>
                </a:gridCol>
                <a:gridCol w="1076088">
                  <a:extLst>
                    <a:ext uri="{9D8B030D-6E8A-4147-A177-3AD203B41FA5}">
                      <a16:colId xmlns:a16="http://schemas.microsoft.com/office/drawing/2014/main" val="20006"/>
                    </a:ext>
                  </a:extLst>
                </a:gridCol>
              </a:tblGrid>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Environment</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Observable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Agents</a:t>
                      </a:r>
                    </a:p>
                  </a:txBody>
                  <a:tcPr/>
                </a:tc>
                <a:extLst>
                  <a:ext uri="{0D108BD9-81ED-4DB2-BD59-A6C34878D82A}">
                    <a16:rowId xmlns:a16="http://schemas.microsoft.com/office/drawing/2014/main" val="10000"/>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Chess with a clock</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1"/>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Chess without a clock</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Strategic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2"/>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Taxi driving</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Sequential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Dynamic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Multi</a:t>
                      </a:r>
                    </a:p>
                  </a:txBody>
                  <a:tcPr/>
                </a:tc>
                <a:extLst>
                  <a:ext uri="{0D108BD9-81ED-4DB2-BD59-A6C34878D82A}">
                    <a16:rowId xmlns:a16="http://schemas.microsoft.com/office/drawing/2014/main" val="10005"/>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Medical diagnosis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Partial</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Stochastic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Continuous</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Single</a:t>
                      </a:r>
                    </a:p>
                  </a:txBody>
                  <a:tcPr/>
                </a:tc>
                <a:extLst>
                  <a:ext uri="{0D108BD9-81ED-4DB2-BD59-A6C34878D82A}">
                    <a16:rowId xmlns:a16="http://schemas.microsoft.com/office/drawing/2014/main" val="10006"/>
                  </a:ext>
                </a:extLst>
              </a:tr>
              <a:tr h="370840">
                <a:tc>
                  <a:txBody>
                    <a:bodyPr/>
                    <a:lstStyle/>
                    <a:p>
                      <a:r>
                        <a:rPr lang="en-US" sz="1600" b="0" dirty="0">
                          <a:solidFill>
                            <a:schemeClr val="tx1"/>
                          </a:solidFill>
                          <a:latin typeface="Times New Roman" panose="02020603050405020304" pitchFamily="18" charset="0"/>
                          <a:cs typeface="Times New Roman" panose="02020603050405020304" pitchFamily="18" charset="0"/>
                        </a:rPr>
                        <a:t>Robot part picking</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Fully</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Semi</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Single</a:t>
                      </a:r>
                    </a:p>
                  </a:txBody>
                  <a:tcPr/>
                </a:tc>
                <a:extLst>
                  <a:ext uri="{0D108BD9-81ED-4DB2-BD59-A6C34878D82A}">
                    <a16:rowId xmlns:a16="http://schemas.microsoft.com/office/drawing/2014/main" val="10008"/>
                  </a:ext>
                </a:extLst>
              </a:tr>
            </a:tbl>
          </a:graphicData>
        </a:graphic>
      </p:graphicFrame>
      <p:pic>
        <p:nvPicPr>
          <p:cNvPr id="9218" name="Picture 2"/>
          <p:cNvPicPr>
            <a:picLocks noChangeAspect="1" noChangeArrowheads="1"/>
          </p:cNvPicPr>
          <p:nvPr/>
        </p:nvPicPr>
        <p:blipFill>
          <a:blip r:embed="rId3" cstate="print"/>
          <a:srcRect/>
          <a:stretch>
            <a:fillRect/>
          </a:stretch>
        </p:blipFill>
        <p:spPr bwMode="auto">
          <a:xfrm>
            <a:off x="7345875" y="613317"/>
            <a:ext cx="1885225" cy="2274839"/>
          </a:xfrm>
          <a:prstGeom prst="rect">
            <a:avLst/>
          </a:prstGeom>
          <a:noFill/>
          <a:ln w="9525">
            <a:noFill/>
            <a:miter lim="800000"/>
            <a:headEnd/>
            <a:tailEnd/>
          </a:ln>
          <a:effectLst/>
        </p:spPr>
      </p:pic>
      <p:sp>
        <p:nvSpPr>
          <p:cNvPr id="8" name="Title 1">
            <a:extLst>
              <a:ext uri="{FF2B5EF4-FFF2-40B4-BE49-F238E27FC236}">
                <a16:creationId xmlns:a16="http://schemas.microsoft.com/office/drawing/2014/main" id="{3F2F9F44-B021-42B4-9B7C-2AC4E27675F7}"/>
              </a:ext>
            </a:extLst>
          </p:cNvPr>
          <p:cNvSpPr>
            <a:spLocks noGrp="1"/>
          </p:cNvSpPr>
          <p:nvPr>
            <p:ph type="title"/>
          </p:nvPr>
        </p:nvSpPr>
        <p:spPr>
          <a:xfrm>
            <a:off x="1406770" y="50298"/>
            <a:ext cx="6476999" cy="1126039"/>
          </a:xfrm>
        </p:spPr>
        <p:txBody>
          <a:bodyPr>
            <a:normAutofit/>
          </a:bodyPr>
          <a:lstStyle/>
          <a:p>
            <a:r>
              <a:rPr lang="en-US" sz="3600" dirty="0">
                <a:latin typeface="+mn-lt"/>
              </a:rPr>
              <a:t>Environment Examples</a:t>
            </a:r>
          </a:p>
        </p:txBody>
      </p:sp>
      <p:sp>
        <p:nvSpPr>
          <p:cNvPr id="9" name="TextBox 8">
            <a:extLst>
              <a:ext uri="{FF2B5EF4-FFF2-40B4-BE49-F238E27FC236}">
                <a16:creationId xmlns:a16="http://schemas.microsoft.com/office/drawing/2014/main" id="{65023CA4-37CB-4F6E-945C-6C374F97B5D6}"/>
              </a:ext>
            </a:extLst>
          </p:cNvPr>
          <p:cNvSpPr txBox="1"/>
          <p:nvPr/>
        </p:nvSpPr>
        <p:spPr>
          <a:xfrm>
            <a:off x="1412631" y="1112520"/>
            <a:ext cx="4384975"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multiagent</a:t>
            </a:r>
          </a:p>
        </p:txBody>
      </p:sp>
    </p:spTree>
    <p:extLst>
      <p:ext uri="{BB962C8B-B14F-4D97-AF65-F5344CB8AC3E}">
        <p14:creationId xmlns:p14="http://schemas.microsoft.com/office/powerpoint/2010/main" val="369347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3209119"/>
              </p:ext>
            </p:extLst>
          </p:nvPr>
        </p:nvGraphicFramePr>
        <p:xfrm>
          <a:off x="1412631" y="3260319"/>
          <a:ext cx="9413635" cy="2578891"/>
        </p:xfrm>
        <a:graphic>
          <a:graphicData uri="http://schemas.openxmlformats.org/drawingml/2006/table">
            <a:tbl>
              <a:tblPr firstRow="1" bandRow="1">
                <a:tableStyleId>{7DF18680-E054-41AD-8BC1-D1AEF772440D}</a:tableStyleId>
              </a:tblPr>
              <a:tblGrid>
                <a:gridCol w="2176045">
                  <a:extLst>
                    <a:ext uri="{9D8B030D-6E8A-4147-A177-3AD203B41FA5}">
                      <a16:colId xmlns:a16="http://schemas.microsoft.com/office/drawing/2014/main" val="20000"/>
                    </a:ext>
                  </a:extLst>
                </a:gridCol>
                <a:gridCol w="1287743">
                  <a:extLst>
                    <a:ext uri="{9D8B030D-6E8A-4147-A177-3AD203B41FA5}">
                      <a16:colId xmlns:a16="http://schemas.microsoft.com/office/drawing/2014/main" val="20001"/>
                    </a:ext>
                  </a:extLst>
                </a:gridCol>
                <a:gridCol w="1409153">
                  <a:extLst>
                    <a:ext uri="{9D8B030D-6E8A-4147-A177-3AD203B41FA5}">
                      <a16:colId xmlns:a16="http://schemas.microsoft.com/office/drawing/2014/main" val="20002"/>
                    </a:ext>
                  </a:extLst>
                </a:gridCol>
                <a:gridCol w="1406374">
                  <a:extLst>
                    <a:ext uri="{9D8B030D-6E8A-4147-A177-3AD203B41FA5}">
                      <a16:colId xmlns:a16="http://schemas.microsoft.com/office/drawing/2014/main" val="20003"/>
                    </a:ext>
                  </a:extLst>
                </a:gridCol>
                <a:gridCol w="988081">
                  <a:extLst>
                    <a:ext uri="{9D8B030D-6E8A-4147-A177-3AD203B41FA5}">
                      <a16:colId xmlns:a16="http://schemas.microsoft.com/office/drawing/2014/main" val="20004"/>
                    </a:ext>
                  </a:extLst>
                </a:gridCol>
                <a:gridCol w="1192354">
                  <a:extLst>
                    <a:ext uri="{9D8B030D-6E8A-4147-A177-3AD203B41FA5}">
                      <a16:colId xmlns:a16="http://schemas.microsoft.com/office/drawing/2014/main" val="20005"/>
                    </a:ext>
                  </a:extLst>
                </a:gridCol>
                <a:gridCol w="953885">
                  <a:extLst>
                    <a:ext uri="{9D8B030D-6E8A-4147-A177-3AD203B41FA5}">
                      <a16:colId xmlns:a16="http://schemas.microsoft.com/office/drawing/2014/main" val="20006"/>
                    </a:ext>
                  </a:extLst>
                </a:gridCol>
              </a:tblGrid>
              <a:tr h="368413">
                <a:tc>
                  <a:txBody>
                    <a:bodyPr/>
                    <a:lstStyle/>
                    <a:p>
                      <a:r>
                        <a:rPr lang="en-US" sz="16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0" dirty="0">
                          <a:solidFill>
                            <a:schemeClr val="tx1"/>
                          </a:solidFill>
                          <a:latin typeface="Times New Roman" panose="02020603050405020304" pitchFamily="18" charset="0"/>
                          <a:cs typeface="Times New Roman" panose="02020603050405020304" pitchFamily="18" charset="0"/>
                        </a:rPr>
                        <a:t>Agents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68413">
                <a:tc>
                  <a:txBody>
                    <a:bodyPr/>
                    <a:lstStyle/>
                    <a:p>
                      <a:r>
                        <a:rPr lang="en-US" sz="1600" dirty="0">
                          <a:latin typeface="Times New Roman" panose="02020603050405020304" pitchFamily="18" charset="0"/>
                          <a:cs typeface="Times New Roman" panose="02020603050405020304" pitchFamily="18" charset="0"/>
                        </a:rPr>
                        <a:t>Chess with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3">
                <a:tc>
                  <a:txBody>
                    <a:bodyPr/>
                    <a:lstStyle/>
                    <a:p>
                      <a:r>
                        <a:rPr lang="en-US" sz="1600" dirty="0">
                          <a:latin typeface="Times New Roman" panose="02020603050405020304" pitchFamily="18" charset="0"/>
                          <a:cs typeface="Times New Roman" panose="02020603050405020304" pitchFamily="18" charset="0"/>
                        </a:rPr>
                        <a:t>Chess without a clock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8413">
                <a:tc>
                  <a:txBody>
                    <a:bodyPr/>
                    <a:lstStyle/>
                    <a:p>
                      <a:r>
                        <a:rPr lang="en-US" sz="1600" dirty="0">
                          <a:latin typeface="Times New Roman" panose="02020603050405020304" pitchFamily="18" charset="0"/>
                          <a:cs typeface="Times New Roman" panose="02020603050405020304" pitchFamily="18" charset="0"/>
                        </a:rPr>
                        <a:t>Taxi driving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8413">
                <a:tc>
                  <a:txBody>
                    <a:bodyPr/>
                    <a:lstStyle/>
                    <a:p>
                      <a:r>
                        <a:rPr lang="en-US" sz="1600" dirty="0">
                          <a:latin typeface="Times New Roman" panose="02020603050405020304" pitchFamily="18" charset="0"/>
                          <a:cs typeface="Times New Roman" panose="02020603050405020304" pitchFamily="18" charset="0"/>
                        </a:rPr>
                        <a:t>Medical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Continuous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68413">
                <a:tc>
                  <a:txBody>
                    <a:bodyPr/>
                    <a:lstStyle/>
                    <a:p>
                      <a:r>
                        <a:rPr lang="en-US" sz="1600" dirty="0">
                          <a:latin typeface="Times New Roman" panose="02020603050405020304" pitchFamily="18" charset="0"/>
                          <a:cs typeface="Times New Roman" panose="02020603050405020304" pitchFamily="18" charset="0"/>
                        </a:rPr>
                        <a:t>Robot part picking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Fully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68413">
                <a:tc>
                  <a:txBody>
                    <a:bodyPr/>
                    <a:lstStyle/>
                    <a:p>
                      <a:r>
                        <a:rPr lang="en-US" sz="1600" dirty="0">
                          <a:latin typeface="Times New Roman" panose="02020603050405020304" pitchFamily="18" charset="0"/>
                          <a:cs typeface="Times New Roman" panose="02020603050405020304" pitchFamily="18" charset="0"/>
                        </a:rPr>
                        <a:t>Interactive English tutor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Partial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dirty="0">
                          <a:latin typeface="Times New Roman" panose="02020603050405020304" pitchFamily="18" charset="0"/>
                          <a:cs typeface="Times New Roman" panose="02020603050405020304" pitchFamily="18" charset="0"/>
                        </a:rPr>
                        <a:t>Multi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pic>
        <p:nvPicPr>
          <p:cNvPr id="10242" name="Picture 2"/>
          <p:cNvPicPr>
            <a:picLocks noChangeAspect="1" noChangeArrowheads="1"/>
          </p:cNvPicPr>
          <p:nvPr/>
        </p:nvPicPr>
        <p:blipFill>
          <a:blip r:embed="rId3" cstate="print"/>
          <a:srcRect/>
          <a:stretch>
            <a:fillRect/>
          </a:stretch>
        </p:blipFill>
        <p:spPr bwMode="auto">
          <a:xfrm>
            <a:off x="2607842" y="872129"/>
            <a:ext cx="2011052" cy="1876383"/>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D13F99A9-A507-4FF8-BF3F-07FB5C8126AE}"/>
              </a:ext>
            </a:extLst>
          </p:cNvPr>
          <p:cNvSpPr txBox="1"/>
          <p:nvPr/>
        </p:nvSpPr>
        <p:spPr>
          <a:xfrm>
            <a:off x="5673427" y="809520"/>
            <a:ext cx="4384975"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Fully observable vs. partially observable </a:t>
            </a:r>
          </a:p>
          <a:p>
            <a:r>
              <a:rPr lang="en-US" sz="2000" dirty="0">
                <a:latin typeface="Times New Roman" panose="02020603050405020304" pitchFamily="18" charset="0"/>
                <a:cs typeface="Times New Roman" panose="02020603050405020304" pitchFamily="18" charset="0"/>
              </a:rPr>
              <a:t>Deterministic vs. stochastic / strategic </a:t>
            </a:r>
          </a:p>
          <a:p>
            <a:r>
              <a:rPr lang="en-US" sz="2000" dirty="0">
                <a:latin typeface="Times New Roman" panose="02020603050405020304" pitchFamily="18" charset="0"/>
                <a:cs typeface="Times New Roman" panose="02020603050405020304" pitchFamily="18" charset="0"/>
              </a:rPr>
              <a:t>Episodic vs. sequential </a:t>
            </a:r>
          </a:p>
          <a:p>
            <a:r>
              <a:rPr lang="en-US" sz="2000" dirty="0">
                <a:latin typeface="Times New Roman" panose="02020603050405020304" pitchFamily="18" charset="0"/>
                <a:cs typeface="Times New Roman" panose="02020603050405020304" pitchFamily="18" charset="0"/>
              </a:rPr>
              <a:t>Static vs. dynamic </a:t>
            </a:r>
          </a:p>
          <a:p>
            <a:r>
              <a:rPr lang="en-US" sz="2000" dirty="0">
                <a:latin typeface="Times New Roman" panose="02020603050405020304" pitchFamily="18" charset="0"/>
                <a:cs typeface="Times New Roman" panose="02020603050405020304" pitchFamily="18" charset="0"/>
              </a:rPr>
              <a:t>Discrete vs. continuous </a:t>
            </a:r>
          </a:p>
          <a:p>
            <a:r>
              <a:rPr lang="en-US" sz="2000" dirty="0">
                <a:latin typeface="Times New Roman" panose="02020603050405020304" pitchFamily="18" charset="0"/>
                <a:cs typeface="Times New Roman" panose="02020603050405020304" pitchFamily="18" charset="0"/>
              </a:rPr>
              <a:t>Single agent vs. multiagent</a:t>
            </a:r>
          </a:p>
        </p:txBody>
      </p:sp>
      <p:sp>
        <p:nvSpPr>
          <p:cNvPr id="9" name="Title 1">
            <a:extLst>
              <a:ext uri="{FF2B5EF4-FFF2-40B4-BE49-F238E27FC236}">
                <a16:creationId xmlns:a16="http://schemas.microsoft.com/office/drawing/2014/main" id="{5C7F8A63-E437-4ECF-ABA2-51555F6D720D}"/>
              </a:ext>
            </a:extLst>
          </p:cNvPr>
          <p:cNvSpPr>
            <a:spLocks noGrp="1"/>
          </p:cNvSpPr>
          <p:nvPr>
            <p:ph type="title"/>
          </p:nvPr>
        </p:nvSpPr>
        <p:spPr>
          <a:xfrm>
            <a:off x="1412631" y="0"/>
            <a:ext cx="6037384" cy="1043623"/>
          </a:xfrm>
        </p:spPr>
        <p:txBody>
          <a:bodyPr>
            <a:normAutofit/>
          </a:bodyPr>
          <a:lstStyle/>
          <a:p>
            <a:r>
              <a:rPr lang="en-US" sz="3200" dirty="0">
                <a:latin typeface="+mn-lt"/>
              </a:rPr>
              <a:t>Environment Examples</a:t>
            </a:r>
          </a:p>
        </p:txBody>
      </p:sp>
    </p:spTree>
    <p:extLst>
      <p:ext uri="{BB962C8B-B14F-4D97-AF65-F5344CB8AC3E}">
        <p14:creationId xmlns:p14="http://schemas.microsoft.com/office/powerpoint/2010/main" val="1574150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A126C-0B26-464C-92C9-7831AD9A1AEF}"/>
              </a:ext>
            </a:extLst>
          </p:cNvPr>
          <p:cNvSpPr/>
          <p:nvPr/>
        </p:nvSpPr>
        <p:spPr>
          <a:xfrm>
            <a:off x="4034542" y="3287877"/>
            <a:ext cx="4890891" cy="584775"/>
          </a:xfrm>
          <a:prstGeom prst="rect">
            <a:avLst/>
          </a:prstGeom>
        </p:spPr>
        <p:txBody>
          <a:bodyPr wrap="none">
            <a:spAutoFit/>
          </a:bodyPr>
          <a:lstStyle/>
          <a:p>
            <a:r>
              <a:rPr lang="en-US" sz="3200" dirty="0">
                <a:solidFill>
                  <a:srgbClr val="000000"/>
                </a:solidFill>
              </a:rPr>
              <a:t>Approaches to Agent Design</a:t>
            </a:r>
          </a:p>
        </p:txBody>
      </p:sp>
    </p:spTree>
    <p:extLst>
      <p:ext uri="{BB962C8B-B14F-4D97-AF65-F5344CB8AC3E}">
        <p14:creationId xmlns:p14="http://schemas.microsoft.com/office/powerpoint/2010/main" val="773829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744" y="428997"/>
            <a:ext cx="6054969" cy="748567"/>
          </a:xfrm>
        </p:spPr>
        <p:txBody>
          <a:bodyPr>
            <a:normAutofit/>
          </a:bodyPr>
          <a:lstStyle/>
          <a:p>
            <a:r>
              <a:rPr lang="en-US" sz="3200" dirty="0">
                <a:latin typeface="+mn-lt"/>
              </a:rPr>
              <a:t>Agent Programs</a:t>
            </a:r>
          </a:p>
        </p:txBody>
      </p:sp>
      <p:sp>
        <p:nvSpPr>
          <p:cNvPr id="3" name="Rectangle 2">
            <a:extLst>
              <a:ext uri="{FF2B5EF4-FFF2-40B4-BE49-F238E27FC236}">
                <a16:creationId xmlns:a16="http://schemas.microsoft.com/office/drawing/2014/main" id="{EFF95791-26FF-45F0-8998-B3DBA19C5816}"/>
              </a:ext>
            </a:extLst>
          </p:cNvPr>
          <p:cNvSpPr/>
          <p:nvPr/>
        </p:nvSpPr>
        <p:spPr>
          <a:xfrm>
            <a:off x="1860532" y="2346570"/>
            <a:ext cx="7380933" cy="3046988"/>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agent is </a:t>
            </a:r>
            <a:r>
              <a:rPr lang="en-US" sz="2400" dirty="0">
                <a:latin typeface="Times New Roman" panose="02020603050405020304" pitchFamily="18" charset="0"/>
                <a:cs typeface="Times New Roman" panose="02020603050405020304" pitchFamily="18" charset="0"/>
              </a:rPr>
              <a:t>a mapping from percepts to actions </a:t>
            </a:r>
          </a:p>
          <a:p>
            <a:pPr lvl="4">
              <a:spcBef>
                <a:spcPts val="1200"/>
              </a:spcBef>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f </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P</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Kristen ITC" panose="03050502040202030202" pitchFamily="66"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a:p>
            <a:pPr marL="4572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we can design a program to implement this mapping.</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An agent program could be as simple as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 table lookup</a:t>
            </a:r>
            <a:r>
              <a:rPr lang="en-US" sz="2400" dirty="0">
                <a:highlight>
                  <a:srgbClr val="FFFF00"/>
                </a:highlight>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96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3A58A-47E3-47FA-AAA3-201AE83584CC}"/>
              </a:ext>
            </a:extLst>
          </p:cNvPr>
          <p:cNvSpPr txBox="1"/>
          <p:nvPr/>
        </p:nvSpPr>
        <p:spPr>
          <a:xfrm>
            <a:off x="1396779" y="621717"/>
            <a:ext cx="5955527" cy="584775"/>
          </a:xfrm>
          <a:prstGeom prst="rect">
            <a:avLst/>
          </a:prstGeom>
          <a:noFill/>
        </p:spPr>
        <p:txBody>
          <a:bodyPr wrap="square" rtlCol="0">
            <a:spAutoFit/>
          </a:bodyPr>
          <a:lstStyle/>
          <a:p>
            <a:r>
              <a:rPr lang="en-US" sz="3200" dirty="0"/>
              <a:t>Table-Lookup Driven Agents</a:t>
            </a:r>
          </a:p>
        </p:txBody>
      </p:sp>
      <p:sp>
        <p:nvSpPr>
          <p:cNvPr id="3" name="Rectangle 2">
            <a:extLst>
              <a:ext uri="{FF2B5EF4-FFF2-40B4-BE49-F238E27FC236}">
                <a16:creationId xmlns:a16="http://schemas.microsoft.com/office/drawing/2014/main" id="{6B17D174-6CDE-4821-84E2-3D425BC9568D}"/>
              </a:ext>
            </a:extLst>
          </p:cNvPr>
          <p:cNvSpPr/>
          <p:nvPr/>
        </p:nvSpPr>
        <p:spPr>
          <a:xfrm>
            <a:off x="568996" y="1672220"/>
            <a:ext cx="6800447" cy="3970318"/>
          </a:xfrm>
          <a:prstGeom prst="rect">
            <a:avLst/>
          </a:prstGeom>
        </p:spPr>
        <p:txBody>
          <a:bodyPr wrap="square">
            <a:spAutoFit/>
          </a:bodyPr>
          <a:lstStyle/>
          <a:p>
            <a:pPr marL="457200" indent="-457200">
              <a:spcBef>
                <a:spcPts val="1200"/>
              </a:spcBef>
              <a:buFont typeface="Arial" panose="020B0604020202020204" pitchFamily="34" charset="0"/>
              <a:buChar char="•"/>
            </a:pPr>
            <a:r>
              <a:rPr lang="en-US" sz="2400" dirty="0">
                <a:highlight>
                  <a:srgbClr val="FFFF00"/>
                </a:highlight>
                <a:latin typeface="Times New Roman" panose="02020603050405020304" pitchFamily="18" charset="0"/>
              </a:rPr>
              <a:t>Uses a </a:t>
            </a:r>
            <a:r>
              <a:rPr lang="en-US" sz="2400" dirty="0" err="1">
                <a:solidFill>
                  <a:srgbClr val="0000FF"/>
                </a:solidFill>
                <a:highlight>
                  <a:srgbClr val="FFFF00"/>
                </a:highlight>
                <a:latin typeface="Times New Roman" panose="02020603050405020304" pitchFamily="18" charset="0"/>
              </a:rPr>
              <a:t>percept_sequence_action</a:t>
            </a:r>
            <a:r>
              <a:rPr lang="en-US" sz="2400" dirty="0">
                <a:highlight>
                  <a:srgbClr val="FFFF00"/>
                </a:highlight>
                <a:latin typeface="Times New Roman" panose="02020603050405020304" pitchFamily="18" charset="0"/>
              </a:rPr>
              <a:t> table in memory to find the next action. </a:t>
            </a:r>
          </a:p>
          <a:p>
            <a:pPr marL="914400" indent="-457200">
              <a:spcBef>
                <a:spcPts val="12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 Vacuum-Cleaner Agent</a:t>
            </a:r>
            <a:endParaRPr lang="en-US" sz="2400" dirty="0">
              <a:latin typeface="Times New Roman" panose="02020603050405020304" pitchFamily="18" charset="0"/>
              <a:cs typeface="Times New Roman" panose="02020603050405020304" pitchFamily="18" charset="0"/>
            </a:endParaRPr>
          </a:p>
          <a:p>
            <a:pPr marL="914400" indent="-457200">
              <a:spcBef>
                <a:spcPts val="1200"/>
              </a:spcBef>
              <a:buFont typeface="Arial" panose="020B0604020202020204" pitchFamily="34" charset="0"/>
              <a:buChar char="•"/>
            </a:pPr>
            <a:r>
              <a:rPr lang="en-US" sz="2400" dirty="0">
                <a:latin typeface="Times New Roman" panose="02020603050405020304" pitchFamily="18" charset="0"/>
              </a:rPr>
              <a:t>Implemented as a (large) </a:t>
            </a:r>
            <a:r>
              <a:rPr lang="en-US" sz="2400" dirty="0">
                <a:solidFill>
                  <a:srgbClr val="0000FF"/>
                </a:solidFill>
                <a:latin typeface="Times New Roman" panose="02020603050405020304" pitchFamily="18" charset="0"/>
              </a:rPr>
              <a:t>lookup table</a:t>
            </a:r>
            <a:r>
              <a:rPr lang="en-US" sz="2400" dirty="0">
                <a:latin typeface="Times New Roman" panose="02020603050405020304" pitchFamily="18" charset="0"/>
              </a:rPr>
              <a:t>.</a:t>
            </a:r>
          </a:p>
          <a:p>
            <a:pPr marL="457200">
              <a:spcBef>
                <a:spcPts val="1200"/>
              </a:spcBef>
            </a:pPr>
            <a:endParaRPr lang="en-US" sz="2400" dirty="0">
              <a:latin typeface="Times New Roman" panose="02020603050405020304" pitchFamily="18" charset="0"/>
            </a:endParaRPr>
          </a:p>
          <a:p>
            <a:pPr marL="457200" indent="-457200">
              <a:spcBef>
                <a:spcPts val="1200"/>
              </a:spcBef>
              <a:buFont typeface="Arial" panose="020B0604020202020204" pitchFamily="34" charset="0"/>
              <a:buChar char="•"/>
            </a:pPr>
            <a:r>
              <a:rPr lang="en-US" sz="2400" dirty="0">
                <a:latin typeface="Times New Roman" panose="02020603050405020304" pitchFamily="18" charset="0"/>
              </a:rPr>
              <a:t>Drawbacks:</a:t>
            </a:r>
          </a:p>
          <a:p>
            <a:pPr marL="914400" indent="-457200">
              <a:spcBef>
                <a:spcPts val="1200"/>
              </a:spcBef>
              <a:buFont typeface="Arial" panose="020B0604020202020204" pitchFamily="34" charset="0"/>
              <a:buChar char="•"/>
            </a:pPr>
            <a:r>
              <a:rPr lang="en-US" sz="2400" dirty="0">
                <a:solidFill>
                  <a:srgbClr val="0000FF"/>
                </a:solidFill>
                <a:latin typeface="Times New Roman" panose="02020603050405020304" pitchFamily="18" charset="0"/>
              </a:rPr>
              <a:t>Too large a table </a:t>
            </a:r>
          </a:p>
          <a:p>
            <a:pPr marL="914400" indent="-457200">
              <a:spcBef>
                <a:spcPts val="1200"/>
              </a:spcBef>
              <a:buFont typeface="Arial" panose="020B0604020202020204" pitchFamily="34" charset="0"/>
              <a:buChar char="•"/>
            </a:pPr>
            <a:r>
              <a:rPr lang="en-US" sz="2400" dirty="0">
                <a:latin typeface="Times New Roman" panose="02020603050405020304" pitchFamily="18" charset="0"/>
              </a:rPr>
              <a:t>Takes a long time to build/learn the table</a:t>
            </a:r>
            <a:endParaRPr lang="en-US" sz="2400" dirty="0"/>
          </a:p>
        </p:txBody>
      </p:sp>
      <p:graphicFrame>
        <p:nvGraphicFramePr>
          <p:cNvPr id="5" name="Table 4">
            <a:extLst>
              <a:ext uri="{FF2B5EF4-FFF2-40B4-BE49-F238E27FC236}">
                <a16:creationId xmlns:a16="http://schemas.microsoft.com/office/drawing/2014/main" id="{C236C74C-7F28-AFE8-704C-033E7DAF6994}"/>
              </a:ext>
            </a:extLst>
          </p:cNvPr>
          <p:cNvGraphicFramePr>
            <a:graphicFrameLocks noGrp="1"/>
          </p:cNvGraphicFramePr>
          <p:nvPr>
            <p:extLst>
              <p:ext uri="{D42A27DB-BD31-4B8C-83A1-F6EECF244321}">
                <p14:modId xmlns:p14="http://schemas.microsoft.com/office/powerpoint/2010/main" val="2889331728"/>
              </p:ext>
            </p:extLst>
          </p:nvPr>
        </p:nvGraphicFramePr>
        <p:xfrm>
          <a:off x="7386581" y="298746"/>
          <a:ext cx="4522381" cy="6260507"/>
        </p:xfrm>
        <a:graphic>
          <a:graphicData uri="http://schemas.openxmlformats.org/drawingml/2006/table">
            <a:tbl>
              <a:tblPr firstRow="1" bandRow="1">
                <a:tableStyleId>{5C22544A-7EE6-4342-B048-85BDC9FD1C3A}</a:tableStyleId>
              </a:tblPr>
              <a:tblGrid>
                <a:gridCol w="2739772">
                  <a:extLst>
                    <a:ext uri="{9D8B030D-6E8A-4147-A177-3AD203B41FA5}">
                      <a16:colId xmlns:a16="http://schemas.microsoft.com/office/drawing/2014/main" val="154854492"/>
                    </a:ext>
                  </a:extLst>
                </a:gridCol>
                <a:gridCol w="1782609">
                  <a:extLst>
                    <a:ext uri="{9D8B030D-6E8A-4147-A177-3AD203B41FA5}">
                      <a16:colId xmlns:a16="http://schemas.microsoft.com/office/drawing/2014/main" val="3304866932"/>
                    </a:ext>
                  </a:extLst>
                </a:gridCol>
              </a:tblGrid>
              <a:tr h="454067">
                <a:tc>
                  <a:txBody>
                    <a:bodyPr/>
                    <a:lstStyle/>
                    <a:p>
                      <a:pPr marL="233363" indent="0" algn="l">
                        <a:spcAft>
                          <a:spcPts val="600"/>
                        </a:spcAft>
                      </a:pP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Percept sequence  </a:t>
                      </a:r>
                      <a:r>
                        <a:rPr lang="en-US" altLang="en-US" sz="2000" dirty="0">
                          <a:solidFill>
                            <a:schemeClr val="tx1"/>
                          </a:solidFill>
                          <a:latin typeface="Kristen ITC" panose="03050502040202030202" pitchFamily="66" charset="0"/>
                          <a:cs typeface="Times New Roman" panose="02020603050405020304" pitchFamily="18" charset="0"/>
                        </a:rPr>
                        <a:t>P</a:t>
                      </a:r>
                      <a:r>
                        <a:rPr lang="en-US" altLang="en-US" sz="2000"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a:t>
                      </a:r>
                      <a:r>
                        <a:rPr lang="en-US" altLang="en-US" sz="2000" dirty="0">
                          <a:solidFill>
                            <a:schemeClr val="tx1"/>
                          </a:solidFill>
                          <a:latin typeface="Kristen ITC" panose="03050502040202030202" pitchFamily="66" charset="0"/>
                          <a:cs typeface="Times New Roman" panose="02020603050405020304" pitchFamily="18" charset="0"/>
                        </a:rPr>
                        <a:t>A</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185242"/>
                  </a:ext>
                </a:extLst>
              </a:tr>
              <a:tr h="3526587">
                <a:tc>
                  <a:txBody>
                    <a:bodyPr/>
                    <a:lstStyle/>
                    <a:p>
                      <a:pPr marL="233363" indent="0" algn="l">
                        <a:spcAft>
                          <a:spcPts val="600"/>
                        </a:spcAft>
                      </a:pPr>
                      <a:r>
                        <a:rPr lang="en-US" sz="2000" b="0" i="0" u="none" strike="noStrike" kern="1200" baseline="0" dirty="0">
                          <a:solidFill>
                            <a:schemeClr val="accent5">
                              <a:lumMod val="50000"/>
                            </a:schemeClr>
                          </a:solidFill>
                          <a:latin typeface="Times New Roman" panose="02020603050405020304" pitchFamily="18" charset="0"/>
                          <a:ea typeface="+mn-ea"/>
                          <a:cs typeface="Times New Roman" panose="02020603050405020304" pitchFamily="18" charset="0"/>
                        </a:rPr>
                        <a:t>[A,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Dirty] </a:t>
                      </a:r>
                    </a:p>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Dirty] </a:t>
                      </a:r>
                    </a:p>
                    <a:p>
                      <a:pPr marL="233363" marR="0" lvl="0" indent="0" algn="l" defTabSz="914400" rtl="0" eaLnBrk="1" fontAlgn="auto" latinLnBrk="0" hangingPunct="1">
                        <a:lnSpc>
                          <a:spcPct val="100000"/>
                        </a:lnSpc>
                        <a:spcBef>
                          <a:spcPts val="0"/>
                        </a:spcBef>
                        <a:spcAft>
                          <a:spcPts val="600"/>
                        </a:spcAft>
                        <a:buClrTx/>
                        <a:buSzTx/>
                        <a:buFontTx/>
                        <a:buNone/>
                        <a:tabLst/>
                        <a:defRPr/>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Clean]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Dirty] </a:t>
                      </a:r>
                    </a:p>
                    <a:p>
                      <a:pPr marL="233363" indent="0" algn="l">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60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233363" indent="0">
                        <a:spcAft>
                          <a:spcPts val="0"/>
                        </a:spcAft>
                        <a:tabLst>
                          <a:tab pos="233363" algn="l"/>
                        </a:tabLs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tabLst>
                          <a:tab pos="233363" algn="l"/>
                        </a:tabLs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tabLst>
                          <a:tab pos="233363" algn="l"/>
                        </a:tabLs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233363" indent="0">
                        <a:spcAft>
                          <a:spcPts val="0"/>
                        </a:spcAft>
                      </a:pPr>
                      <a:endPar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233363" indent="0">
                        <a:spcAft>
                          <a:spcPts val="0"/>
                        </a:spcAft>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829368"/>
                  </a:ext>
                </a:extLst>
              </a:tr>
            </a:tbl>
          </a:graphicData>
        </a:graphic>
      </p:graphicFrame>
    </p:spTree>
    <p:extLst>
      <p:ext uri="{BB962C8B-B14F-4D97-AF65-F5344CB8AC3E}">
        <p14:creationId xmlns:p14="http://schemas.microsoft.com/office/powerpoint/2010/main" val="101216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21674" y="315914"/>
            <a:ext cx="5367867" cy="509431"/>
          </a:xfrm>
          <a:prstGeom prst="rect">
            <a:avLst/>
          </a:prstGeom>
          <a:solidFill>
            <a:srgbClr val="FFFF00"/>
          </a:solidFill>
        </p:spPr>
        <p:txBody>
          <a:bodyPr wrap="square" rtlCol="0">
            <a:spAutoFit/>
          </a:bodyPr>
          <a:lstStyle/>
          <a:p>
            <a:endParaRPr lang="en-US" dirty="0"/>
          </a:p>
        </p:txBody>
      </p:sp>
      <p:sp>
        <p:nvSpPr>
          <p:cNvPr id="6146" name="Rectangle 2">
            <a:extLst>
              <a:ext uri="{FF2B5EF4-FFF2-40B4-BE49-F238E27FC236}">
                <a16:creationId xmlns:a16="http://schemas.microsoft.com/office/drawing/2014/main" id="{780D8258-DFBB-479E-804B-7E2F7FBB750F}"/>
              </a:ext>
            </a:extLst>
          </p:cNvPr>
          <p:cNvSpPr>
            <a:spLocks noGrp="1" noChangeArrowheads="1"/>
          </p:cNvSpPr>
          <p:nvPr>
            <p:ph type="title"/>
          </p:nvPr>
        </p:nvSpPr>
        <p:spPr>
          <a:xfrm>
            <a:off x="1020904" y="36297"/>
            <a:ext cx="5169408" cy="951008"/>
          </a:xfrm>
        </p:spPr>
        <p:txBody>
          <a:bodyPr>
            <a:normAutofit/>
          </a:bodyPr>
          <a:lstStyle/>
          <a:p>
            <a:r>
              <a:rPr lang="en-US" altLang="en-US" sz="3200" dirty="0">
                <a:latin typeface="+mn-lt"/>
              </a:rPr>
              <a:t>Agents and environments</a:t>
            </a:r>
          </a:p>
        </p:txBody>
      </p:sp>
      <p:pic>
        <p:nvPicPr>
          <p:cNvPr id="6148" name="Picture 4" descr="agent-environment">
            <a:extLst>
              <a:ext uri="{FF2B5EF4-FFF2-40B4-BE49-F238E27FC236}">
                <a16:creationId xmlns:a16="http://schemas.microsoft.com/office/drawing/2014/main" id="{F5A80B3E-D0C5-4F84-BCC6-1CC55BD14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314" y="890962"/>
            <a:ext cx="5620966" cy="25380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4398FE-040F-4054-8893-154E2D8E23D9}"/>
              </a:ext>
            </a:extLst>
          </p:cNvPr>
          <p:cNvSpPr txBox="1"/>
          <p:nvPr/>
        </p:nvSpPr>
        <p:spPr>
          <a:xfrm>
            <a:off x="5291007" y="4232794"/>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Percepts</a:t>
            </a:r>
          </a:p>
        </p:txBody>
      </p:sp>
      <p:sp>
        <p:nvSpPr>
          <p:cNvPr id="12" name="TextBox 11">
            <a:extLst>
              <a:ext uri="{FF2B5EF4-FFF2-40B4-BE49-F238E27FC236}">
                <a16:creationId xmlns:a16="http://schemas.microsoft.com/office/drawing/2014/main" id="{559B5AE4-24DA-468B-A00D-5C8DDBDF5C91}"/>
              </a:ext>
            </a:extLst>
          </p:cNvPr>
          <p:cNvSpPr txBox="1"/>
          <p:nvPr/>
        </p:nvSpPr>
        <p:spPr>
          <a:xfrm>
            <a:off x="5365207" y="5730995"/>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Actions</a:t>
            </a:r>
          </a:p>
        </p:txBody>
      </p:sp>
      <p:pic>
        <p:nvPicPr>
          <p:cNvPr id="1026" name="Picture 2" descr="percept - the representation of what is perceiv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34520" y="1494466"/>
            <a:ext cx="675752" cy="66551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1BC77381-98CE-41BC-A859-70327FE07091}"/>
              </a:ext>
            </a:extLst>
          </p:cNvPr>
          <p:cNvSpPr/>
          <p:nvPr/>
        </p:nvSpPr>
        <p:spPr>
          <a:xfrm>
            <a:off x="7028653" y="3789044"/>
            <a:ext cx="3153508" cy="2696307"/>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DB9757F-6478-4D82-9D08-EF6D2EEE4739}"/>
              </a:ext>
            </a:extLst>
          </p:cNvPr>
          <p:cNvSpPr txBox="1"/>
          <p:nvPr/>
        </p:nvSpPr>
        <p:spPr>
          <a:xfrm>
            <a:off x="8928394" y="3856130"/>
            <a:ext cx="89095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Agent</a:t>
            </a:r>
          </a:p>
        </p:txBody>
      </p:sp>
      <p:sp>
        <p:nvSpPr>
          <p:cNvPr id="23" name="TextBox 22">
            <a:extLst>
              <a:ext uri="{FF2B5EF4-FFF2-40B4-BE49-F238E27FC236}">
                <a16:creationId xmlns:a16="http://schemas.microsoft.com/office/drawing/2014/main" id="{E4CA2E84-C171-4CB2-84DF-77DB992A82EB}"/>
              </a:ext>
            </a:extLst>
          </p:cNvPr>
          <p:cNvSpPr txBox="1"/>
          <p:nvPr/>
        </p:nvSpPr>
        <p:spPr>
          <a:xfrm>
            <a:off x="7943090" y="3948069"/>
            <a:ext cx="106936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Sensors</a:t>
            </a:r>
          </a:p>
        </p:txBody>
      </p:sp>
      <p:sp>
        <p:nvSpPr>
          <p:cNvPr id="25" name="TextBox 24">
            <a:extLst>
              <a:ext uri="{FF2B5EF4-FFF2-40B4-BE49-F238E27FC236}">
                <a16:creationId xmlns:a16="http://schemas.microsoft.com/office/drawing/2014/main" id="{6CC84AEE-74E3-4837-ADF9-94FA9FE0DB86}"/>
              </a:ext>
            </a:extLst>
          </p:cNvPr>
          <p:cNvSpPr txBox="1"/>
          <p:nvPr/>
        </p:nvSpPr>
        <p:spPr>
          <a:xfrm>
            <a:off x="7831272" y="5951189"/>
            <a:ext cx="13298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Actuators</a:t>
            </a:r>
          </a:p>
        </p:txBody>
      </p:sp>
      <p:sp>
        <p:nvSpPr>
          <p:cNvPr id="26" name="Rectangle 25">
            <a:extLst>
              <a:ext uri="{FF2B5EF4-FFF2-40B4-BE49-F238E27FC236}">
                <a16:creationId xmlns:a16="http://schemas.microsoft.com/office/drawing/2014/main" id="{FB9EA2D1-5D74-432D-8D19-D7990ED29C6D}"/>
              </a:ext>
            </a:extLst>
          </p:cNvPr>
          <p:cNvSpPr/>
          <p:nvPr/>
        </p:nvSpPr>
        <p:spPr>
          <a:xfrm>
            <a:off x="7910485" y="4616284"/>
            <a:ext cx="1139702" cy="1113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cxnSp>
        <p:nvCxnSpPr>
          <p:cNvPr id="27" name="Straight Arrow Connector 26">
            <a:extLst>
              <a:ext uri="{FF2B5EF4-FFF2-40B4-BE49-F238E27FC236}">
                <a16:creationId xmlns:a16="http://schemas.microsoft.com/office/drawing/2014/main" id="{D3885356-A92A-4F88-8B22-C48B99815456}"/>
              </a:ext>
            </a:extLst>
          </p:cNvPr>
          <p:cNvCxnSpPr>
            <a:cxnSpLocks/>
          </p:cNvCxnSpPr>
          <p:nvPr/>
        </p:nvCxnSpPr>
        <p:spPr>
          <a:xfrm>
            <a:off x="8484917" y="4313010"/>
            <a:ext cx="0" cy="339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218737-4A1E-4236-BF29-AA58637F43F8}"/>
              </a:ext>
            </a:extLst>
          </p:cNvPr>
          <p:cNvCxnSpPr>
            <a:cxnSpLocks/>
          </p:cNvCxnSpPr>
          <p:nvPr/>
        </p:nvCxnSpPr>
        <p:spPr>
          <a:xfrm>
            <a:off x="8477773" y="5753414"/>
            <a:ext cx="0" cy="3392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50CF07CA-F98E-43FD-ADBF-5F45D7887285}"/>
              </a:ext>
            </a:extLst>
          </p:cNvPr>
          <p:cNvSpPr/>
          <p:nvPr/>
        </p:nvSpPr>
        <p:spPr>
          <a:xfrm>
            <a:off x="3524157" y="3886293"/>
            <a:ext cx="949573" cy="2562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1E6D391-8577-4A5E-B07E-23B37B4F2044}"/>
              </a:ext>
            </a:extLst>
          </p:cNvPr>
          <p:cNvSpPr txBox="1"/>
          <p:nvPr/>
        </p:nvSpPr>
        <p:spPr>
          <a:xfrm>
            <a:off x="3717517" y="4242671"/>
            <a:ext cx="553998" cy="1934296"/>
          </a:xfrm>
          <a:prstGeom prst="rect">
            <a:avLst/>
          </a:prstGeom>
          <a:noFill/>
          <a:ln w="28575">
            <a:solidFill>
              <a:srgbClr val="00B0F0"/>
            </a:solidFill>
          </a:ln>
          <a:effectLst>
            <a:innerShdw blurRad="63500" dist="50800" dir="13500000">
              <a:prstClr val="black">
                <a:alpha val="50000"/>
              </a:prstClr>
            </a:innerShdw>
          </a:effectLst>
        </p:spPr>
        <p:txBody>
          <a:bodyPr vert="eaVert" wrap="square" rtlCol="0">
            <a:spAutoFit/>
          </a:bodyPr>
          <a:lstStyle/>
          <a:p>
            <a:r>
              <a:rPr lang="en-US" sz="2400" dirty="0">
                <a:latin typeface="Times New Roman" panose="02020603050405020304" pitchFamily="18" charset="0"/>
                <a:cs typeface="Times New Roman" panose="02020603050405020304" pitchFamily="18" charset="0"/>
              </a:rPr>
              <a:t>Environment</a:t>
            </a:r>
          </a:p>
        </p:txBody>
      </p:sp>
      <p:cxnSp>
        <p:nvCxnSpPr>
          <p:cNvPr id="13" name="Straight Arrow Connector 12">
            <a:extLst>
              <a:ext uri="{FF2B5EF4-FFF2-40B4-BE49-F238E27FC236}">
                <a16:creationId xmlns:a16="http://schemas.microsoft.com/office/drawing/2014/main" id="{75D3DAA0-EF8B-47CC-86F5-E37D1A7F0621}"/>
              </a:ext>
            </a:extLst>
          </p:cNvPr>
          <p:cNvCxnSpPr/>
          <p:nvPr/>
        </p:nvCxnSpPr>
        <p:spPr>
          <a:xfrm flipH="1">
            <a:off x="4174921" y="6176967"/>
            <a:ext cx="35974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0CF2009-97AD-4C38-B5EF-FEB5A46FD4FC}"/>
              </a:ext>
            </a:extLst>
          </p:cNvPr>
          <p:cNvCxnSpPr/>
          <p:nvPr/>
        </p:nvCxnSpPr>
        <p:spPr>
          <a:xfrm>
            <a:off x="4144514" y="4229637"/>
            <a:ext cx="3559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648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FBA294-0985-4FBA-AD19-B780B2560C3F}"/>
              </a:ext>
            </a:extLst>
          </p:cNvPr>
          <p:cNvSpPr/>
          <p:nvPr/>
        </p:nvSpPr>
        <p:spPr>
          <a:xfrm>
            <a:off x="1889758" y="511188"/>
            <a:ext cx="8752842" cy="5783058"/>
          </a:xfrm>
          <a:prstGeom prst="rect">
            <a:avLst/>
          </a:prstGeom>
        </p:spPr>
        <p:txBody>
          <a:bodyPr wrap="square">
            <a:spAutoFit/>
          </a:bodyPr>
          <a:lstStyle/>
          <a:p>
            <a:r>
              <a:rPr lang="en-US" sz="3200" dirty="0">
                <a:solidFill>
                  <a:srgbClr val="000000"/>
                </a:solidFill>
              </a:rPr>
              <a:t>Approaches to Agent Design</a:t>
            </a:r>
          </a:p>
          <a:p>
            <a:endParaRPr lang="en-US" sz="2000" b="1"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Simple Reflex Agent</a:t>
            </a:r>
          </a:p>
          <a:p>
            <a:pPr marL="914400" lvl="1" indent="-452438">
              <a:buFont typeface="Arial" panose="020B0604020202020204" pitchFamily="34" charset="0"/>
              <a:buChar char="•"/>
            </a:pPr>
            <a:r>
              <a:rPr lang="en-US" sz="2400" dirty="0">
                <a:solidFill>
                  <a:srgbClr val="0000FF"/>
                </a:solidFill>
                <a:latin typeface="Times New Roman" panose="02020603050405020304" pitchFamily="18" charset="0"/>
              </a:rPr>
              <a:t>Table lookup of percept-action pairs defines all possible condition-action rules </a:t>
            </a:r>
            <a:r>
              <a:rPr lang="en-US" sz="2400" dirty="0">
                <a:solidFill>
                  <a:srgbClr val="000000"/>
                </a:solidFill>
                <a:latin typeface="Times New Roman" panose="02020603050405020304" pitchFamily="18" charset="0"/>
              </a:rPr>
              <a:t>necessary to interact in an environment</a:t>
            </a:r>
          </a:p>
          <a:p>
            <a:pPr marL="914400" lvl="1" indent="-452438">
              <a:buFont typeface="Arial" panose="020B0604020202020204" pitchFamily="34" charset="0"/>
              <a:buChar char="•"/>
            </a:pPr>
            <a:r>
              <a:rPr lang="en-US" sz="2400" dirty="0">
                <a:solidFill>
                  <a:srgbClr val="000000"/>
                </a:solidFill>
                <a:latin typeface="Times New Roman" panose="02020603050405020304" pitchFamily="18" charset="0"/>
              </a:rPr>
              <a:t>Problems</a:t>
            </a:r>
          </a:p>
          <a:p>
            <a:pPr marL="1376363" lvl="2"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rPr>
              <a:t>Too big to generate and store</a:t>
            </a:r>
          </a:p>
          <a:p>
            <a:pPr marL="1833563" lvl="3" indent="-461963">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rPr>
              <a:t>Chess has about 10</a:t>
            </a:r>
            <a:r>
              <a:rPr lang="en-US" sz="2400" baseline="30000" dirty="0">
                <a:solidFill>
                  <a:srgbClr val="000000"/>
                </a:solidFill>
                <a:highlight>
                  <a:srgbClr val="FFFF00"/>
                </a:highlight>
                <a:latin typeface="Times New Roman" panose="02020603050405020304" pitchFamily="18" charset="0"/>
              </a:rPr>
              <a:t>120</a:t>
            </a:r>
            <a:r>
              <a:rPr lang="en-US" sz="2400" dirty="0">
                <a:solidFill>
                  <a:srgbClr val="000000"/>
                </a:solidFill>
                <a:highlight>
                  <a:srgbClr val="FFFF00"/>
                </a:highlight>
                <a:latin typeface="Times New Roman" panose="02020603050405020304" pitchFamily="18" charset="0"/>
              </a:rPr>
              <a:t> states</a:t>
            </a:r>
            <a:r>
              <a:rPr lang="en-US" sz="2400" dirty="0">
                <a:solidFill>
                  <a:srgbClr val="000000"/>
                </a:solidFill>
                <a:latin typeface="Times New Roman" panose="02020603050405020304" pitchFamily="18" charset="0"/>
              </a:rPr>
              <a:t> [… </a:t>
            </a:r>
            <a:r>
              <a:rPr lang="en-US" sz="2400" dirty="0" err="1">
                <a:solidFill>
                  <a:srgbClr val="000000"/>
                </a:solidFill>
                <a:highlight>
                  <a:srgbClr val="FFFF00"/>
                </a:highlight>
                <a:latin typeface="Times New Roman" panose="02020603050405020304" pitchFamily="18" charset="0"/>
              </a:rPr>
              <a:t>v.s</a:t>
            </a:r>
            <a:r>
              <a:rPr lang="en-US" sz="2400" dirty="0">
                <a:solidFill>
                  <a:srgbClr val="000000"/>
                </a:solidFill>
                <a:highlight>
                  <a:srgbClr val="FFFF00"/>
                </a:highlight>
                <a:latin typeface="Times New Roman" panose="02020603050405020304" pitchFamily="18" charset="0"/>
              </a:rPr>
              <a:t>. our problem: distinct </a:t>
            </a:r>
            <a:r>
              <a:rPr lang="en-US" sz="2400" dirty="0" err="1">
                <a:solidFill>
                  <a:srgbClr val="000000"/>
                </a:solidFill>
                <a:highlight>
                  <a:srgbClr val="FFFF00"/>
                </a:highlight>
                <a:latin typeface="Times New Roman" panose="02020603050405020304" pitchFamily="18" charset="0"/>
              </a:rPr>
              <a:t>grids_states</a:t>
            </a:r>
            <a:r>
              <a:rPr lang="en-US" sz="2400" dirty="0">
                <a:solidFill>
                  <a:srgbClr val="000000"/>
                </a:solidFill>
                <a:highlight>
                  <a:srgbClr val="FFFF00"/>
                </a:highlight>
                <a:latin typeface="Times New Roman" panose="02020603050405020304" pitchFamily="18" charset="0"/>
              </a:rPr>
              <a:t>]</a:t>
            </a:r>
          </a:p>
          <a:p>
            <a:pPr marL="1833563" lvl="3" indent="-461963">
              <a:buFont typeface="Arial" panose="020B0604020202020204" pitchFamily="34" charset="0"/>
              <a:buChar char="•"/>
            </a:pPr>
            <a:r>
              <a:rPr lang="en-US" sz="2400" dirty="0">
                <a:solidFill>
                  <a:srgbClr val="000000"/>
                </a:solidFill>
                <a:latin typeface="Times New Roman" panose="02020603050405020304" pitchFamily="18" charset="0"/>
              </a:rPr>
              <a:t>No knowledge of the non-perceptual parts of the current state (e.g., a losing move may trigger a sequence of winning moves) </a:t>
            </a:r>
          </a:p>
          <a:p>
            <a:pPr marL="1376363" lvl="2" indent="-461963">
              <a:buFont typeface="Arial" panose="020B0604020202020204" pitchFamily="34" charset="0"/>
              <a:buChar char="•"/>
            </a:pPr>
            <a:r>
              <a:rPr lang="en-US" sz="2400" dirty="0">
                <a:solidFill>
                  <a:srgbClr val="0000FF"/>
                </a:solidFill>
                <a:latin typeface="Times New Roman" panose="02020603050405020304" pitchFamily="18" charset="0"/>
              </a:rPr>
              <a:t>Not adaptive to changes in the environment</a:t>
            </a:r>
            <a:r>
              <a:rPr lang="en-US" sz="2400" i="1" dirty="0">
                <a:solidFill>
                  <a:srgbClr val="000000"/>
                </a:solidFill>
                <a:latin typeface="Times New Roman" panose="02020603050405020304" pitchFamily="18" charset="0"/>
              </a:rPr>
              <a:t>; </a:t>
            </a:r>
          </a:p>
          <a:p>
            <a:pPr marL="1833563" lvl="3" indent="-461963">
              <a:buFont typeface="Arial" panose="020B0604020202020204" pitchFamily="34" charset="0"/>
              <a:buChar char="•"/>
            </a:pPr>
            <a:r>
              <a:rPr lang="en-US" sz="2400" dirty="0">
                <a:solidFill>
                  <a:srgbClr val="000000"/>
                </a:solidFill>
                <a:latin typeface="Times New Roman" panose="02020603050405020304" pitchFamily="18" charset="0"/>
              </a:rPr>
              <a:t>requires entire table to be updated if changes occur</a:t>
            </a:r>
          </a:p>
          <a:p>
            <a:pPr marL="1376363" lvl="2" indent="-461963">
              <a:buFont typeface="Arial" panose="020B0604020202020204" pitchFamily="34" charset="0"/>
              <a:buChar char="•"/>
            </a:pPr>
            <a:r>
              <a:rPr lang="en-US" sz="2400" dirty="0">
                <a:solidFill>
                  <a:srgbClr val="000000"/>
                </a:solidFill>
                <a:latin typeface="Times New Roman" panose="02020603050405020304" pitchFamily="18" charset="0"/>
              </a:rPr>
              <a:t>Looping: Can't make actions to be conditional</a:t>
            </a:r>
            <a:endParaRPr lang="en-US" sz="2400" b="0" i="0" dirty="0">
              <a:solidFill>
                <a:srgbClr val="000000"/>
              </a:solidFill>
              <a:effectLst/>
              <a:latin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AFE3AEA-CF02-44A4-B4DB-0D77C4718A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76" y="1625880"/>
            <a:ext cx="574641" cy="4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71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B2CA47-218A-4A11-8E87-C777D3739263}"/>
                  </a:ext>
                </a:extLst>
              </p:cNvPr>
              <p:cNvSpPr/>
              <p:nvPr/>
            </p:nvSpPr>
            <p:spPr>
              <a:xfrm>
                <a:off x="1419123" y="1196052"/>
                <a:ext cx="9080390" cy="4524315"/>
              </a:xfrm>
              <a:prstGeom prst="rect">
                <a:avLst/>
              </a:prstGeom>
            </p:spPr>
            <p:txBody>
              <a:bodyPr wrap="square">
                <a:spAutoFit/>
              </a:bodyPr>
              <a:lstStyle/>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Action sequence of length K gives 4</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different possible sequences.</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his simple</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Vacuum-Cleaner agent, with K = 20, needs a table with over </a:t>
                </a:r>
                <a:r>
                  <a:rPr lang="en-US" sz="2400" dirty="0">
                    <a:solidFill>
                      <a:srgbClr val="0000FF"/>
                    </a:solidFill>
                    <a:latin typeface="Times New Roman" panose="02020603050405020304" pitchFamily="18" charset="0"/>
                    <a:cs typeface="Times New Roman" panose="02020603050405020304" pitchFamily="18" charset="0"/>
                  </a:rPr>
                  <a:t>4</a:t>
                </a:r>
                <a:r>
                  <a:rPr lang="en-US" sz="2400" baseline="30000" dirty="0">
                    <a:solidFill>
                      <a:srgbClr val="0000FF"/>
                    </a:solidFill>
                    <a:latin typeface="Times New Roman" panose="02020603050405020304" pitchFamily="18" charset="0"/>
                    <a:cs typeface="Times New Roman" panose="02020603050405020304" pitchFamily="18" charset="0"/>
                  </a:rPr>
                  <a:t>20</a:t>
                </a:r>
                <a:r>
                  <a:rPr lang="en-US" sz="2400" dirty="0">
                    <a:solidFill>
                      <a:srgbClr val="0000FF"/>
                    </a:solidFill>
                    <a:latin typeface="Times New Roman" panose="02020603050405020304" pitchFamily="18" charset="0"/>
                    <a:cs typeface="Times New Roman" panose="02020603050405020304" pitchFamily="18" charset="0"/>
                  </a:rPr>
                  <a:t> &gt; 10</a:t>
                </a:r>
                <a:r>
                  <a:rPr lang="en-US" sz="2400" baseline="30000" dirty="0">
                    <a:solidFill>
                      <a:srgbClr val="0000FF"/>
                    </a:solidFill>
                    <a:latin typeface="Times New Roman" panose="02020603050405020304" pitchFamily="18" charset="0"/>
                    <a:cs typeface="Times New Roman" panose="02020603050405020304" pitchFamily="18" charset="0"/>
                  </a:rPr>
                  <a:t>12</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entries (possible action sequences) .</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4</a:t>
                </a:r>
                <a:r>
                  <a:rPr lang="en-US" sz="2400" baseline="30000" dirty="0">
                    <a:solidFill>
                      <a:srgbClr val="0000FF"/>
                    </a:solidFill>
                    <a:latin typeface="Times New Roman" panose="02020603050405020304" pitchFamily="18" charset="0"/>
                    <a:cs typeface="Times New Roman" panose="02020603050405020304" pitchFamily="18" charset="0"/>
                  </a:rPr>
                  <a:t>20</a:t>
                </a:r>
                <a:r>
                  <a:rPr lang="en-US" sz="2400" dirty="0">
                    <a:solidFill>
                      <a:srgbClr val="0000FF"/>
                    </a:solidFill>
                    <a:latin typeface="Times New Roman" panose="02020603050405020304" pitchFamily="18" charset="0"/>
                    <a:cs typeface="Times New Roman" panose="02020603050405020304" pitchFamily="18" charset="0"/>
                  </a:rPr>
                  <a:t> = 4</a:t>
                </a:r>
                <a:r>
                  <a:rPr lang="en-US" sz="2400" baseline="30000" dirty="0">
                    <a:solidFill>
                      <a:srgbClr val="0000FF"/>
                    </a:solidFill>
                    <a:latin typeface="Times New Roman" panose="02020603050405020304" pitchFamily="18" charset="0"/>
                    <a:cs typeface="Times New Roman" panose="02020603050405020304" pitchFamily="18" charset="0"/>
                  </a:rPr>
                  <a:t>2(10)</a:t>
                </a:r>
                <a:r>
                  <a:rPr lang="en-US" sz="2400" dirty="0">
                    <a:solidFill>
                      <a:srgbClr val="0000FF"/>
                    </a:solidFill>
                    <a:latin typeface="Times New Roman" panose="02020603050405020304" pitchFamily="18" charset="0"/>
                    <a:cs typeface="Times New Roman" panose="02020603050405020304" pitchFamily="18" charset="0"/>
                  </a:rPr>
                  <a:t> = (4</a:t>
                </a:r>
                <a:r>
                  <a:rPr lang="en-US" sz="2400" baseline="30000" dirty="0">
                    <a:solidFill>
                      <a:srgbClr val="0000FF"/>
                    </a:solidFill>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10</a:t>
                </a:r>
                <a:r>
                  <a:rPr lang="en-US" sz="2400" dirty="0">
                    <a:solidFill>
                      <a:srgbClr val="0000FF"/>
                    </a:solidFill>
                    <a:latin typeface="Times New Roman" panose="02020603050405020304" pitchFamily="18" charset="0"/>
                    <a:cs typeface="Times New Roman" panose="02020603050405020304" pitchFamily="18" charset="0"/>
                  </a:rPr>
                  <a:t> = (16</a:t>
                </a:r>
                <a:r>
                  <a:rPr lang="en-US" sz="2400" baseline="300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10</a:t>
                </a:r>
                <a:r>
                  <a:rPr lang="en-US" sz="2400" dirty="0">
                    <a:solidFill>
                      <a:srgbClr val="0000FF"/>
                    </a:solidFill>
                    <a:latin typeface="Times New Roman" panose="02020603050405020304" pitchFamily="18" charset="0"/>
                    <a:cs typeface="Times New Roman" panose="02020603050405020304" pitchFamily="18" charset="0"/>
                  </a:rPr>
                  <a:t> &gt; 10</a:t>
                </a:r>
                <a:r>
                  <a:rPr lang="en-US" sz="2400" baseline="30000" dirty="0">
                    <a:solidFill>
                      <a:srgbClr val="0000FF"/>
                    </a:solidFill>
                    <a:latin typeface="Times New Roman" panose="02020603050405020304" pitchFamily="18" charset="0"/>
                    <a:cs typeface="Times New Roman" panose="02020603050405020304" pitchFamily="18" charset="0"/>
                  </a:rPr>
                  <a:t>12 </a:t>
                </a:r>
                <a:r>
                  <a:rPr lang="en-US" sz="2400" dirty="0">
                    <a:solidFill>
                      <a:srgbClr val="0000FF"/>
                    </a:solidFill>
                    <a:latin typeface="Times New Roman" panose="02020603050405020304" pitchFamily="18" charset="0"/>
                    <a:cs typeface="Times New Roman" panose="02020603050405020304" pitchFamily="18" charset="0"/>
                  </a:rPr>
                  <a:t>(1 trillion)</a:t>
                </a:r>
                <a:r>
                  <a:rPr lang="en-US" sz="2400" dirty="0">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 real-world scenarios, there have many more different percepts (e.g., many more locations), s</a:t>
                </a:r>
                <a14:m>
                  <m:oMath xmlns:m="http://schemas.openxmlformats.org/officeDocument/2006/math">
                    <m:r>
                      <m:rPr>
                        <m:sty m:val="p"/>
                      </m:rPr>
                      <a:rPr lang="en-US" sz="2400" b="0" i="0" dirty="0" smtClean="0">
                        <a:solidFill>
                          <a:schemeClr val="tx1"/>
                        </a:solidFill>
                        <a:latin typeface="Cambria Math" panose="02040503050406030204" pitchFamily="18" charset="0"/>
                        <a:ea typeface="Cambria Math" panose="02040503050406030204" pitchFamily="18" charset="0"/>
                      </a:rPr>
                      <m:t>ays</m:t>
                    </m:r>
                    <m:r>
                      <a:rPr lang="en-US" sz="2400" i="1" dirty="0"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100.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There will be</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100</a:t>
                </a:r>
                <a:r>
                  <a:rPr lang="en-US" sz="2400" baseline="30000" dirty="0">
                    <a:solidFill>
                      <a:schemeClr val="tx1"/>
                    </a:solidFill>
                    <a:latin typeface="Times New Roman" panose="02020603050405020304" pitchFamily="18" charset="0"/>
                    <a:cs typeface="Times New Roman" panose="02020603050405020304" pitchFamily="18" charset="0"/>
                  </a:rPr>
                  <a:t>K</a:t>
                </a:r>
                <a:r>
                  <a:rPr lang="en-US" sz="2400" dirty="0">
                    <a:solidFill>
                      <a:schemeClr val="tx1"/>
                    </a:solidFill>
                    <a:latin typeface="Times New Roman" panose="02020603050405020304" pitchFamily="18" charset="0"/>
                    <a:cs typeface="Times New Roman" panose="02020603050405020304" pitchFamily="18" charset="0"/>
                  </a:rPr>
                  <a:t> different possible action sequences of length K.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For K = 20, this requires a table with over 100</a:t>
                </a:r>
                <a:r>
                  <a:rPr lang="en-US" sz="2400" baseline="30000" dirty="0">
                    <a:solidFill>
                      <a:schemeClr val="tx1"/>
                    </a:solidFill>
                    <a:latin typeface="Times New Roman" panose="02020603050405020304" pitchFamily="18" charset="0"/>
                    <a:cs typeface="Times New Roman" panose="02020603050405020304" pitchFamily="18" charset="0"/>
                  </a:rPr>
                  <a:t>20</a:t>
                </a:r>
                <a:r>
                  <a:rPr lang="en-US" sz="2400" dirty="0">
                    <a:solidFill>
                      <a:schemeClr val="tx1"/>
                    </a:solidFill>
                    <a:latin typeface="Times New Roman" panose="02020603050405020304" pitchFamily="18" charset="0"/>
                    <a:cs typeface="Times New Roman" panose="02020603050405020304" pitchFamily="18" charset="0"/>
                  </a:rPr>
                  <a:t> = 10</a:t>
                </a:r>
                <a:r>
                  <a:rPr lang="en-US" sz="2400" baseline="30000" dirty="0">
                    <a:solidFill>
                      <a:schemeClr val="tx1"/>
                    </a:solidFill>
                    <a:latin typeface="Times New Roman" panose="02020603050405020304" pitchFamily="18" charset="0"/>
                    <a:cs typeface="Times New Roman" panose="02020603050405020304" pitchFamily="18" charset="0"/>
                  </a:rPr>
                  <a:t>40</a:t>
                </a:r>
                <a:r>
                  <a:rPr lang="en-US" sz="2400" dirty="0">
                    <a:solidFill>
                      <a:schemeClr val="tx1"/>
                    </a:solidFill>
                    <a:latin typeface="Times New Roman" panose="02020603050405020304" pitchFamily="18" charset="0"/>
                    <a:cs typeface="Times New Roman" panose="02020603050405020304" pitchFamily="18" charset="0"/>
                  </a:rPr>
                  <a:t> entries. </a:t>
                </a:r>
              </a:p>
              <a:p>
                <a:pPr marL="919163" lvl="1"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Infeasible to even store. </a:t>
                </a:r>
              </a:p>
              <a:p>
                <a:endParaRPr lang="en-US" sz="2400" dirty="0">
                  <a:solidFill>
                    <a:schemeClr val="tx1"/>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able lookup formulation is mainly of theoretical interest. </a:t>
                </a:r>
              </a:p>
            </p:txBody>
          </p:sp>
        </mc:Choice>
        <mc:Fallback xmlns="">
          <p:sp>
            <p:nvSpPr>
              <p:cNvPr id="2" name="Rectangle 1">
                <a:extLst>
                  <a:ext uri="{FF2B5EF4-FFF2-40B4-BE49-F238E27FC236}">
                    <a16:creationId xmlns:a16="http://schemas.microsoft.com/office/drawing/2014/main" id="{47B2CA47-218A-4A11-8E87-C777D3739263}"/>
                  </a:ext>
                </a:extLst>
              </p:cNvPr>
              <p:cNvSpPr>
                <a:spLocks noRot="1" noChangeAspect="1" noMove="1" noResize="1" noEditPoints="1" noAdjustHandles="1" noChangeArrowheads="1" noChangeShapeType="1" noTextEdit="1"/>
              </p:cNvSpPr>
              <p:nvPr/>
            </p:nvSpPr>
            <p:spPr>
              <a:xfrm>
                <a:off x="1419123" y="1196052"/>
                <a:ext cx="9080390" cy="4524315"/>
              </a:xfrm>
              <a:prstGeom prst="rect">
                <a:avLst/>
              </a:prstGeom>
              <a:blipFill>
                <a:blip r:embed="rId2"/>
                <a:stretch>
                  <a:fillRect l="-940" t="-1078" b="-215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764831D-876B-4817-A611-8CDAF4A7F44A}"/>
              </a:ext>
            </a:extLst>
          </p:cNvPr>
          <p:cNvSpPr/>
          <p:nvPr/>
        </p:nvSpPr>
        <p:spPr>
          <a:xfrm>
            <a:off x="1268652" y="398969"/>
            <a:ext cx="2298643" cy="584775"/>
          </a:xfrm>
          <a:prstGeom prst="rect">
            <a:avLst/>
          </a:prstGeom>
        </p:spPr>
        <p:txBody>
          <a:bodyPr wrap="none">
            <a:spAutoFit/>
          </a:bodyPr>
          <a:lstStyle/>
          <a:p>
            <a:r>
              <a:rPr lang="en-US" sz="3200" dirty="0"/>
              <a:t>Table lookup</a:t>
            </a:r>
          </a:p>
        </p:txBody>
      </p:sp>
      <p:pic>
        <p:nvPicPr>
          <p:cNvPr id="4" name="Picture 3" descr="Image result for smiley face images">
            <a:extLst>
              <a:ext uri="{FF2B5EF4-FFF2-40B4-BE49-F238E27FC236}">
                <a16:creationId xmlns:a16="http://schemas.microsoft.com/office/drawing/2014/main" id="{F5BE773A-1517-44DF-B874-7EBEF9BAC4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71" y="1587220"/>
            <a:ext cx="675981" cy="520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C55BA-DB65-44B2-A686-3BFCC2B7156F}"/>
              </a:ext>
            </a:extLst>
          </p:cNvPr>
          <p:cNvSpPr txBox="1"/>
          <p:nvPr/>
        </p:nvSpPr>
        <p:spPr>
          <a:xfrm>
            <a:off x="10580536" y="1271451"/>
            <a:ext cx="1446001" cy="535531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K=2, </a:t>
            </a:r>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K </a:t>
            </a:r>
            <a:r>
              <a:rPr lang="en-US" dirty="0"/>
              <a:t> = 16</a:t>
            </a:r>
          </a:p>
          <a:p>
            <a:r>
              <a:rPr lang="en-US" dirty="0"/>
              <a:t>possible sequences:</a:t>
            </a:r>
          </a:p>
          <a:p>
            <a:r>
              <a:rPr lang="en-US" dirty="0"/>
              <a:t>A1, A1</a:t>
            </a:r>
          </a:p>
          <a:p>
            <a:r>
              <a:rPr lang="en-US" dirty="0"/>
              <a:t>A1, A2</a:t>
            </a:r>
          </a:p>
          <a:p>
            <a:r>
              <a:rPr lang="en-US" dirty="0"/>
              <a:t>A1, B1</a:t>
            </a:r>
          </a:p>
          <a:p>
            <a:r>
              <a:rPr lang="en-US" dirty="0"/>
              <a:t>A1, B2</a:t>
            </a:r>
          </a:p>
          <a:p>
            <a:r>
              <a:rPr lang="en-US" dirty="0"/>
              <a:t>A2, A1</a:t>
            </a:r>
          </a:p>
          <a:p>
            <a:r>
              <a:rPr lang="en-US" dirty="0"/>
              <a:t>A2, A2</a:t>
            </a:r>
          </a:p>
          <a:p>
            <a:r>
              <a:rPr lang="en-US" dirty="0"/>
              <a:t>A2, B1</a:t>
            </a:r>
          </a:p>
          <a:p>
            <a:r>
              <a:rPr lang="en-US" dirty="0"/>
              <a:t>A2, B2</a:t>
            </a:r>
          </a:p>
          <a:p>
            <a:r>
              <a:rPr lang="en-US" dirty="0"/>
              <a:t>B1, A1</a:t>
            </a:r>
          </a:p>
          <a:p>
            <a:r>
              <a:rPr lang="en-US" dirty="0"/>
              <a:t>B1, A2</a:t>
            </a:r>
          </a:p>
          <a:p>
            <a:r>
              <a:rPr lang="en-US" dirty="0"/>
              <a:t>B1, B1</a:t>
            </a:r>
          </a:p>
          <a:p>
            <a:r>
              <a:rPr lang="en-US" dirty="0"/>
              <a:t>B1, B2</a:t>
            </a:r>
          </a:p>
          <a:p>
            <a:r>
              <a:rPr lang="en-US" dirty="0"/>
              <a:t>B2, A1</a:t>
            </a:r>
          </a:p>
          <a:p>
            <a:r>
              <a:rPr lang="en-US" dirty="0"/>
              <a:t>B2, A2</a:t>
            </a:r>
          </a:p>
          <a:p>
            <a:r>
              <a:rPr lang="en-US" dirty="0"/>
              <a:t>B2, B1</a:t>
            </a:r>
          </a:p>
          <a:p>
            <a:r>
              <a:rPr lang="en-US" dirty="0"/>
              <a:t>B2, B2</a:t>
            </a:r>
          </a:p>
        </p:txBody>
      </p:sp>
    </p:spTree>
    <p:extLst>
      <p:ext uri="{BB962C8B-B14F-4D97-AF65-F5344CB8AC3E}">
        <p14:creationId xmlns:p14="http://schemas.microsoft.com/office/powerpoint/2010/main" val="3151094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7B2CA47-218A-4A11-8E87-C777D3739263}"/>
                  </a:ext>
                </a:extLst>
              </p:cNvPr>
              <p:cNvSpPr/>
              <p:nvPr/>
            </p:nvSpPr>
            <p:spPr>
              <a:xfrm>
                <a:off x="1555805" y="1054483"/>
                <a:ext cx="9080390" cy="5632311"/>
              </a:xfrm>
              <a:prstGeom prst="rect">
                <a:avLst/>
              </a:prstGeom>
            </p:spPr>
            <p:txBody>
              <a:bodyPr wrap="square">
                <a:spAutoFit/>
              </a:bodyPr>
              <a:lstStyle/>
              <a:p>
                <a:pPr marL="914400" indent="-457200"/>
                <a:r>
                  <a:rPr lang="en-US" sz="2400" dirty="0">
                    <a:latin typeface="Times New Roman" panose="02020603050405020304" pitchFamily="18" charset="0"/>
                    <a:cs typeface="Times New Roman" panose="02020603050405020304" pitchFamily="18" charset="0"/>
                  </a:rPr>
                  <a:t>An example </a:t>
                </a:r>
              </a:p>
              <a:p>
                <a:pPr marL="914400"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 chess-playing agent needs 32</a:t>
                </a:r>
                <a:r>
                  <a:rPr lang="en-US" sz="2400" baseline="30000" dirty="0">
                    <a:solidFill>
                      <a:srgbClr val="0000FF"/>
                    </a:solidFill>
                    <a:latin typeface="Times New Roman" panose="02020603050405020304" pitchFamily="18" charset="0"/>
                    <a:cs typeface="Times New Roman" panose="02020603050405020304" pitchFamily="18" charset="0"/>
                  </a:rPr>
                  <a:t>100</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dirty="0" smtClean="0">
                            <a:solidFill>
                              <a:srgbClr val="0000FF"/>
                            </a:solidFill>
                            <a:latin typeface="Cambria Math" panose="02040503050406030204" pitchFamily="18" charset="0"/>
                            <a:cs typeface="Times New Roman" panose="02020603050405020304" pitchFamily="18" charset="0"/>
                          </a:rPr>
                        </m:ctrlPr>
                      </m:sSupPr>
                      <m:e>
                        <m:r>
                          <a:rPr lang="en-US" sz="2400" b="0" i="1" dirty="0" smtClean="0">
                            <a:solidFill>
                              <a:srgbClr val="0000FF"/>
                            </a:solidFill>
                            <a:latin typeface="Cambria Math" panose="02040503050406030204" pitchFamily="18" charset="0"/>
                            <a:cs typeface="Times New Roman" panose="02020603050405020304" pitchFamily="18" charset="0"/>
                          </a:rPr>
                          <m:t>10</m:t>
                        </m:r>
                      </m:e>
                      <m:sup>
                        <m:r>
                          <a:rPr lang="en-US" sz="2400" b="0" i="1" dirty="0" smtClean="0">
                            <a:solidFill>
                              <a:srgbClr val="0000FF"/>
                            </a:solidFill>
                            <a:latin typeface="Cambria Math" panose="02040503050406030204" pitchFamily="18" charset="0"/>
                            <a:cs typeface="Times New Roman" panose="02020603050405020304" pitchFamily="18" charset="0"/>
                          </a:rPr>
                          <m:t>120</m:t>
                        </m:r>
                      </m:sup>
                    </m:sSup>
                  </m:oMath>
                </a14:m>
                <a:r>
                  <a:rPr lang="en-US" sz="2400" dirty="0">
                    <a:solidFill>
                      <a:srgbClr val="0000FF"/>
                    </a:solidFill>
                    <a:latin typeface="Times New Roman" panose="02020603050405020304" pitchFamily="18" charset="0"/>
                    <a:cs typeface="Times New Roman" panose="02020603050405020304" pitchFamily="18" charset="0"/>
                  </a:rPr>
                  <a:t> table entries.</a:t>
                </a:r>
              </a:p>
              <a:p>
                <a:pPr marL="914400" indent="-457200"/>
                <a:r>
                  <a:rPr lang="en-US" sz="2400" dirty="0">
                    <a:solidFill>
                      <a:srgbClr val="0000FF"/>
                    </a:solidFill>
                    <a:latin typeface="Times New Roman" panose="02020603050405020304" pitchFamily="18" charset="0"/>
                    <a:cs typeface="Times New Roman" panose="02020603050405020304" pitchFamily="18" charset="0"/>
                  </a:rPr>
                  <a:t>•    this is practically infeasible </a:t>
                </a:r>
              </a:p>
              <a:p>
                <a:pPr marL="914400" indent="-457200"/>
                <a:r>
                  <a:rPr lang="en-US" sz="2400" dirty="0">
                    <a:latin typeface="Times New Roman" panose="02020603050405020304" pitchFamily="18" charset="0"/>
                    <a:cs typeface="Times New Roman" panose="02020603050405020304" pitchFamily="18" charset="0"/>
                  </a:rPr>
                  <a:t>•    there might be a much more efficient solution</a:t>
                </a:r>
              </a:p>
              <a:p>
                <a:pPr marL="1312863" lvl="1" indent="-398463"/>
                <a:r>
                  <a:rPr lang="en-US" sz="2400" dirty="0">
                    <a:latin typeface="Times New Roman" panose="02020603050405020304" pitchFamily="18" charset="0"/>
                    <a:cs typeface="Times New Roman" panose="02020603050405020304" pitchFamily="18" charset="0"/>
                  </a:rPr>
                  <a:t>•    the agent would have no autonomy (i.e., no self-determination).</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For practical agent systems,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
                </a:r>
                <a:r>
                  <a:rPr lang="en-US" sz="2400" dirty="0">
                    <a:solidFill>
                      <a:schemeClr val="tx1"/>
                    </a:solidFill>
                    <a:latin typeface="Times New Roman" panose="02020603050405020304" pitchFamily="18" charset="0"/>
                    <a:cs typeface="Times New Roman" panose="02020603050405020304" pitchFamily="18" charset="0"/>
                  </a:rPr>
                  <a:t>eed to find much more compact representations. </a:t>
                </a:r>
              </a:p>
              <a:p>
                <a:pPr lvl="1"/>
                <a:r>
                  <a:rPr lang="en-US" sz="2400" dirty="0">
                    <a:solidFill>
                      <a:schemeClr val="tx1"/>
                    </a:solidFill>
                    <a:latin typeface="Times New Roman" panose="02020603050405020304" pitchFamily="18" charset="0"/>
                    <a:cs typeface="Times New Roman" panose="02020603050405020304" pitchFamily="18" charset="0"/>
                  </a:rPr>
                  <a:t>For example,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logic-based representations,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Bayesian net representations, or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neural net style representations, or </a:t>
                </a:r>
              </a:p>
              <a:p>
                <a:pPr marL="1376363" lvl="2"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use a different agent architecture, </a:t>
                </a:r>
              </a:p>
              <a:p>
                <a:pPr marL="1833563" lvl="3" indent="-461963">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e.g., “ignore the past” --- Reflex agents.</a:t>
                </a:r>
              </a:p>
            </p:txBody>
          </p:sp>
        </mc:Choice>
        <mc:Fallback xmlns="">
          <p:sp>
            <p:nvSpPr>
              <p:cNvPr id="2" name="Rectangle 1">
                <a:extLst>
                  <a:ext uri="{FF2B5EF4-FFF2-40B4-BE49-F238E27FC236}">
                    <a16:creationId xmlns:a16="http://schemas.microsoft.com/office/drawing/2014/main" id="{47B2CA47-218A-4A11-8E87-C777D3739263}"/>
                  </a:ext>
                </a:extLst>
              </p:cNvPr>
              <p:cNvSpPr>
                <a:spLocks noRot="1" noChangeAspect="1" noMove="1" noResize="1" noEditPoints="1" noAdjustHandles="1" noChangeArrowheads="1" noChangeShapeType="1" noTextEdit="1"/>
              </p:cNvSpPr>
              <p:nvPr/>
            </p:nvSpPr>
            <p:spPr>
              <a:xfrm>
                <a:off x="1555805" y="1054483"/>
                <a:ext cx="9080390" cy="5632311"/>
              </a:xfrm>
              <a:prstGeom prst="rect">
                <a:avLst/>
              </a:prstGeom>
              <a:blipFill>
                <a:blip r:embed="rId2"/>
                <a:stretch>
                  <a:fillRect l="-1007" t="-866" b="-151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764831D-876B-4817-A611-8CDAF4A7F44A}"/>
              </a:ext>
            </a:extLst>
          </p:cNvPr>
          <p:cNvSpPr/>
          <p:nvPr/>
        </p:nvSpPr>
        <p:spPr>
          <a:xfrm>
            <a:off x="1500146" y="278119"/>
            <a:ext cx="2298643" cy="584775"/>
          </a:xfrm>
          <a:prstGeom prst="rect">
            <a:avLst/>
          </a:prstGeom>
        </p:spPr>
        <p:txBody>
          <a:bodyPr wrap="none">
            <a:spAutoFit/>
          </a:bodyPr>
          <a:lstStyle/>
          <a:p>
            <a:r>
              <a:rPr lang="en-US" sz="3200" dirty="0"/>
              <a:t>Table lookup</a:t>
            </a:r>
          </a:p>
        </p:txBody>
      </p:sp>
      <p:pic>
        <p:nvPicPr>
          <p:cNvPr id="4" name="Picture 3" descr="Image result for smiley face images">
            <a:extLst>
              <a:ext uri="{FF2B5EF4-FFF2-40B4-BE49-F238E27FC236}">
                <a16:creationId xmlns:a16="http://schemas.microsoft.com/office/drawing/2014/main" id="{F5BE773A-1517-44DF-B874-7EBEF9BAC4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58" y="1587220"/>
            <a:ext cx="712220" cy="5028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C25A40-A954-4E41-9A8B-1A719675A50F}"/>
                  </a:ext>
                </a:extLst>
              </p:cNvPr>
              <p:cNvSpPr txBox="1"/>
              <p:nvPr/>
            </p:nvSpPr>
            <p:spPr>
              <a:xfrm>
                <a:off x="9910354" y="1375954"/>
                <a:ext cx="1288869"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   (</m:t>
                          </m:r>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120</m:t>
                          </m:r>
                        </m:sup>
                      </m:sSup>
                      <m:r>
                        <a:rPr lang="en-US" b="0" i="1" dirty="0" smtClean="0">
                          <a:latin typeface="Cambria Math" panose="02040503050406030204" pitchFamily="18" charset="0"/>
                          <a:cs typeface="Times New Roman" panose="02020603050405020304" pitchFamily="18" charset="0"/>
                        </a:rPr>
                        <m:t>)</m:t>
                      </m:r>
                    </m:oMath>
                  </m:oMathPara>
                </a14:m>
                <a:endParaRPr lang="en-US" b="0" dirty="0">
                  <a:cs typeface="Times New Roman" panose="02020603050405020304" pitchFamily="18" charset="0"/>
                </a:endParaRPr>
              </a:p>
              <a:p>
                <a:r>
                  <a:rPr lang="en-US" dirty="0"/>
                  <a:t>= (</a:t>
                </a:r>
                <a14:m>
                  <m:oMath xmlns:m="http://schemas.openxmlformats.org/officeDocument/2006/math">
                    <m:sSup>
                      <m:sSupPr>
                        <m:ctrlPr>
                          <a:rPr lang="en-US" i="1" dirty="0">
                            <a:latin typeface="Cambria Math" panose="02040503050406030204" pitchFamily="18" charset="0"/>
                            <a:cs typeface="Times New Roman" panose="02020603050405020304" pitchFamily="18" charset="0"/>
                          </a:rPr>
                        </m:ctrlPr>
                      </m:sSupPr>
                      <m:e>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12</m:t>
                        </m:r>
                      </m:sup>
                    </m:sSup>
                    <m:r>
                      <a:rPr lang="en-US" b="0" i="1" dirty="0" smtClean="0">
                        <a:latin typeface="Cambria Math" panose="02040503050406030204" pitchFamily="18" charset="0"/>
                        <a:cs typeface="Times New Roman" panose="02020603050405020304" pitchFamily="18" charset="0"/>
                      </a:rPr>
                      <m:t>)</m:t>
                    </m:r>
                    <m:r>
                      <a:rPr lang="en-US" b="0" i="1" baseline="30000" dirty="0" smtClean="0">
                        <a:latin typeface="Cambria Math" panose="02040503050406030204" pitchFamily="18" charset="0"/>
                        <a:cs typeface="Times New Roman" panose="02020603050405020304" pitchFamily="18" charset="0"/>
                      </a:rPr>
                      <m:t>10</m:t>
                    </m:r>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5" name="TextBox 4">
                <a:extLst>
                  <a:ext uri="{FF2B5EF4-FFF2-40B4-BE49-F238E27FC236}">
                    <a16:creationId xmlns:a16="http://schemas.microsoft.com/office/drawing/2014/main" id="{36C25A40-A954-4E41-9A8B-1A719675A50F}"/>
                  </a:ext>
                </a:extLst>
              </p:cNvPr>
              <p:cNvSpPr txBox="1">
                <a:spLocks noRot="1" noChangeAspect="1" noMove="1" noResize="1" noEditPoints="1" noAdjustHandles="1" noChangeArrowheads="1" noChangeShapeType="1" noTextEdit="1"/>
              </p:cNvSpPr>
              <p:nvPr/>
            </p:nvSpPr>
            <p:spPr>
              <a:xfrm>
                <a:off x="9910354" y="1375954"/>
                <a:ext cx="1288869" cy="646331"/>
              </a:xfrm>
              <a:prstGeom prst="rect">
                <a:avLst/>
              </a:prstGeom>
              <a:blipFill>
                <a:blip r:embed="rId4"/>
                <a:stretch>
                  <a:fillRect l="-3756" b="-12963"/>
                </a:stretch>
              </a:blipFill>
            </p:spPr>
            <p:txBody>
              <a:bodyPr/>
              <a:lstStyle/>
              <a:p>
                <a:r>
                  <a:rPr lang="en-US">
                    <a:noFill/>
                  </a:rPr>
                  <a:t> </a:t>
                </a:r>
              </a:p>
            </p:txBody>
          </p:sp>
        </mc:Fallback>
      </mc:AlternateContent>
    </p:spTree>
    <p:extLst>
      <p:ext uri="{BB962C8B-B14F-4D97-AF65-F5344CB8AC3E}">
        <p14:creationId xmlns:p14="http://schemas.microsoft.com/office/powerpoint/2010/main" val="2642686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3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3A58A-47E3-47FA-AAA3-201AE83584CC}"/>
              </a:ext>
            </a:extLst>
          </p:cNvPr>
          <p:cNvSpPr txBox="1"/>
          <p:nvPr/>
        </p:nvSpPr>
        <p:spPr>
          <a:xfrm>
            <a:off x="4165678" y="2377438"/>
            <a:ext cx="3442915" cy="646331"/>
          </a:xfrm>
          <a:prstGeom prst="rect">
            <a:avLst/>
          </a:prstGeom>
          <a:noFill/>
        </p:spPr>
        <p:txBody>
          <a:bodyPr wrap="square" rtlCol="0">
            <a:spAutoFit/>
          </a:bodyPr>
          <a:lstStyle/>
          <a:p>
            <a:r>
              <a:rPr lang="en-US" sz="3600" dirty="0"/>
              <a:t>Types of Agents</a:t>
            </a:r>
          </a:p>
        </p:txBody>
      </p:sp>
      <p:sp>
        <p:nvSpPr>
          <p:cNvPr id="3" name="Rectangle 2">
            <a:extLst>
              <a:ext uri="{FF2B5EF4-FFF2-40B4-BE49-F238E27FC236}">
                <a16:creationId xmlns:a16="http://schemas.microsoft.com/office/drawing/2014/main" id="{867CEDE7-E536-4B04-8404-AD3F45B9720C}"/>
              </a:ext>
            </a:extLst>
          </p:cNvPr>
          <p:cNvSpPr/>
          <p:nvPr/>
        </p:nvSpPr>
        <p:spPr>
          <a:xfrm>
            <a:off x="3339899" y="3249457"/>
            <a:ext cx="5094472" cy="584775"/>
          </a:xfrm>
          <a:prstGeom prst="rect">
            <a:avLst/>
          </a:prstGeom>
        </p:spPr>
        <p:txBody>
          <a:bodyPr wrap="none">
            <a:spAutoFit/>
          </a:bodyPr>
          <a:lstStyle/>
          <a:p>
            <a:r>
              <a:rPr lang="en-US" sz="3200" dirty="0">
                <a:solidFill>
                  <a:srgbClr val="000000"/>
                </a:solidFill>
              </a:rPr>
              <a:t>: Approaches to Agent Design</a:t>
            </a:r>
          </a:p>
        </p:txBody>
      </p:sp>
      <p:pic>
        <p:nvPicPr>
          <p:cNvPr id="4" name="Picture 3" descr="Image result for smiley face images">
            <a:extLst>
              <a:ext uri="{FF2B5EF4-FFF2-40B4-BE49-F238E27FC236}">
                <a16:creationId xmlns:a16="http://schemas.microsoft.com/office/drawing/2014/main" id="{56B92E2A-E3D4-4613-809C-9239439204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969" y="2471098"/>
            <a:ext cx="654912" cy="4590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77B659-9195-3793-7E50-494B2A5B6090}"/>
              </a:ext>
            </a:extLst>
          </p:cNvPr>
          <p:cNvSpPr txBox="1"/>
          <p:nvPr/>
        </p:nvSpPr>
        <p:spPr>
          <a:xfrm>
            <a:off x="3446226" y="1618263"/>
            <a:ext cx="4655784" cy="646331"/>
          </a:xfrm>
          <a:prstGeom prst="rect">
            <a:avLst/>
          </a:prstGeom>
          <a:noFill/>
        </p:spPr>
        <p:txBody>
          <a:bodyPr wrap="square" rtlCol="0">
            <a:spAutoFit/>
          </a:bodyPr>
          <a:lstStyle/>
          <a:p>
            <a:r>
              <a:rPr lang="en-US" sz="3600" dirty="0"/>
              <a:t>Implementation Issues</a:t>
            </a:r>
          </a:p>
        </p:txBody>
      </p:sp>
    </p:spTree>
    <p:extLst>
      <p:ext uri="{BB962C8B-B14F-4D97-AF65-F5344CB8AC3E}">
        <p14:creationId xmlns:p14="http://schemas.microsoft.com/office/powerpoint/2010/main" val="846316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160" y="331713"/>
            <a:ext cx="6054969" cy="748567"/>
          </a:xfrm>
        </p:spPr>
        <p:txBody>
          <a:bodyPr>
            <a:normAutofit/>
          </a:bodyPr>
          <a:lstStyle/>
          <a:p>
            <a:r>
              <a:rPr lang="en-US" sz="3200" dirty="0">
                <a:latin typeface="+mn-lt"/>
              </a:rPr>
              <a:t>Different Types of Agents</a:t>
            </a:r>
          </a:p>
        </p:txBody>
      </p:sp>
      <p:sp>
        <p:nvSpPr>
          <p:cNvPr id="3" name="Rectangle 2">
            <a:extLst>
              <a:ext uri="{FF2B5EF4-FFF2-40B4-BE49-F238E27FC236}">
                <a16:creationId xmlns:a16="http://schemas.microsoft.com/office/drawing/2014/main" id="{EFF95791-26FF-45F0-8998-B3DBA19C5816}"/>
              </a:ext>
            </a:extLst>
          </p:cNvPr>
          <p:cNvSpPr/>
          <p:nvPr/>
        </p:nvSpPr>
        <p:spPr>
          <a:xfrm>
            <a:off x="1756117" y="1643896"/>
            <a:ext cx="7605597" cy="4124206"/>
          </a:xfrm>
          <a:prstGeom prst="rect">
            <a:avLst/>
          </a:prstGeom>
        </p:spPr>
        <p:txBody>
          <a:bodyPr wrap="square">
            <a:spAutoFit/>
          </a:bodyPr>
          <a:lstStyle/>
          <a:p>
            <a:pPr>
              <a:spcBef>
                <a:spcPts val="1200"/>
              </a:spcBef>
            </a:pPr>
            <a:r>
              <a:rPr lang="en-US" sz="2400" dirty="0">
                <a:latin typeface="Times New Roman" panose="02020603050405020304" pitchFamily="18" charset="0"/>
                <a:cs typeface="Times New Roman" panose="02020603050405020304" pitchFamily="18" charset="0"/>
              </a:rPr>
              <a:t>Agents programs can be divided into the </a:t>
            </a:r>
            <a:r>
              <a:rPr lang="en-US" sz="2400" dirty="0">
                <a:solidFill>
                  <a:srgbClr val="0000FF"/>
                </a:solidFill>
                <a:latin typeface="Times New Roman" panose="02020603050405020304" pitchFamily="18" charset="0"/>
                <a:cs typeface="Times New Roman" panose="02020603050405020304" pitchFamily="18" charset="0"/>
              </a:rPr>
              <a:t>following classes</a:t>
            </a:r>
            <a:r>
              <a:rPr lang="en-US" sz="2400" dirty="0">
                <a:latin typeface="Times New Roman" panose="02020603050405020304" pitchFamily="18" charset="0"/>
                <a:cs typeface="Times New Roman" panose="02020603050405020304" pitchFamily="18" charset="0"/>
              </a:rPr>
              <a:t>, with increasing levels of sophistication:</a:t>
            </a:r>
          </a:p>
          <a:p>
            <a:pPr>
              <a:spcBef>
                <a:spcPts val="1200"/>
              </a:spcBef>
            </a:pPr>
            <a:endParaRPr lang="en-US" sz="2400" dirty="0">
              <a:latin typeface="Times New Roman" panose="02020603050405020304" pitchFamily="18" charset="0"/>
              <a:cs typeface="Times New Roman" panose="02020603050405020304" pitchFamily="18" charset="0"/>
            </a:endParaRP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Stateless reflex agents</a:t>
            </a: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Stateful reflex agents</a:t>
            </a:r>
          </a:p>
          <a:p>
            <a:pPr marL="914400" indent="-457200">
              <a:spcBef>
                <a:spcPts val="1200"/>
              </a:spcBef>
            </a:pPr>
            <a:r>
              <a:rPr lang="en-US" sz="2400" dirty="0">
                <a:highlight>
                  <a:srgbClr val="FFFF00"/>
                </a:highlight>
                <a:latin typeface="Times New Roman" panose="02020603050405020304" pitchFamily="18" charset="0"/>
                <a:cs typeface="Times New Roman" panose="02020603050405020304" pitchFamily="18" charset="0"/>
              </a:rPr>
              <a:t>•    Goal-based agents</a:t>
            </a:r>
          </a:p>
          <a:p>
            <a:pPr marL="914400" indent="-457200">
              <a:spcBef>
                <a:spcPts val="1200"/>
              </a:spcBef>
              <a:spcAft>
                <a:spcPts val="1200"/>
              </a:spcAft>
            </a:pPr>
            <a:r>
              <a:rPr lang="en-US" sz="2400" dirty="0">
                <a:highlight>
                  <a:srgbClr val="FFFF00"/>
                </a:highlight>
                <a:latin typeface="Times New Roman" panose="02020603050405020304" pitchFamily="18" charset="0"/>
                <a:cs typeface="Times New Roman" panose="02020603050405020304" pitchFamily="18" charset="0"/>
              </a:rPr>
              <a:t>•    Utility-based agents</a:t>
            </a:r>
          </a:p>
          <a:p>
            <a:pPr>
              <a:spcBef>
                <a:spcPts val="1200"/>
              </a:spcBef>
            </a:pPr>
            <a:r>
              <a:rPr lang="en-US" sz="2400" dirty="0">
                <a:latin typeface="Times New Roman" panose="02020603050405020304" pitchFamily="18" charset="0"/>
                <a:cs typeface="Times New Roman" panose="02020603050405020304" pitchFamily="18" charset="0"/>
              </a:rPr>
              <a:t>All these can be designed to be </a:t>
            </a:r>
            <a:r>
              <a:rPr lang="en-US" sz="2400" dirty="0">
                <a:solidFill>
                  <a:srgbClr val="0000FF"/>
                </a:solidFill>
                <a:latin typeface="Times New Roman" panose="02020603050405020304" pitchFamily="18" charset="0"/>
                <a:cs typeface="Times New Roman" panose="02020603050405020304" pitchFamily="18" charset="0"/>
              </a:rPr>
              <a:t>learning agents</a:t>
            </a:r>
          </a:p>
        </p:txBody>
      </p:sp>
      <p:cxnSp>
        <p:nvCxnSpPr>
          <p:cNvPr id="7" name="Straight Arrow Connector 6">
            <a:extLst>
              <a:ext uri="{FF2B5EF4-FFF2-40B4-BE49-F238E27FC236}">
                <a16:creationId xmlns:a16="http://schemas.microsoft.com/office/drawing/2014/main" id="{8E052E41-075D-5841-1079-8B5031432219}"/>
              </a:ext>
            </a:extLst>
          </p:cNvPr>
          <p:cNvCxnSpPr/>
          <p:nvPr/>
        </p:nvCxnSpPr>
        <p:spPr>
          <a:xfrm>
            <a:off x="6666614" y="2930111"/>
            <a:ext cx="0" cy="2088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61E29F-E6B2-285D-148E-7D684430F6D0}"/>
              </a:ext>
            </a:extLst>
          </p:cNvPr>
          <p:cNvSpPr txBox="1"/>
          <p:nvPr/>
        </p:nvSpPr>
        <p:spPr>
          <a:xfrm>
            <a:off x="1971675" y="6019800"/>
            <a:ext cx="5476875" cy="646331"/>
          </a:xfrm>
          <a:prstGeom prst="rect">
            <a:avLst/>
          </a:prstGeom>
          <a:noFill/>
        </p:spPr>
        <p:txBody>
          <a:bodyPr wrap="square" rtlCol="0">
            <a:spAutoFit/>
          </a:bodyPr>
          <a:lstStyle/>
          <a:p>
            <a:r>
              <a:rPr lang="en-US" dirty="0"/>
              <a:t>Reflex: </a:t>
            </a:r>
            <a:r>
              <a:rPr lang="en-US" b="0" i="0" dirty="0">
                <a:solidFill>
                  <a:srgbClr val="404040"/>
                </a:solidFill>
                <a:effectLst/>
                <a:latin typeface="Arial" panose="020B0604020202020204" pitchFamily="34" charset="0"/>
              </a:rPr>
              <a:t>An automatic, involuntary response to a stimulus, </a:t>
            </a:r>
            <a:endParaRPr lang="en-US" dirty="0"/>
          </a:p>
        </p:txBody>
      </p:sp>
    </p:spTree>
    <p:extLst>
      <p:ext uri="{BB962C8B-B14F-4D97-AF65-F5344CB8AC3E}">
        <p14:creationId xmlns:p14="http://schemas.microsoft.com/office/powerpoint/2010/main" val="3153648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385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B8897C-5341-4448-ABD4-5FAFD9F110AA}"/>
              </a:ext>
            </a:extLst>
          </p:cNvPr>
          <p:cNvSpPr>
            <a:spLocks noGrp="1" noChangeArrowheads="1"/>
          </p:cNvSpPr>
          <p:nvPr>
            <p:ph type="title"/>
          </p:nvPr>
        </p:nvSpPr>
        <p:spPr>
          <a:xfrm>
            <a:off x="1351597" y="63496"/>
            <a:ext cx="7471299" cy="1050720"/>
          </a:xfrm>
        </p:spPr>
        <p:txBody>
          <a:bodyPr>
            <a:normAutofit/>
          </a:bodyPr>
          <a:lstStyle/>
          <a:p>
            <a:r>
              <a:rPr lang="en-US" altLang="en-US" sz="3200" dirty="0">
                <a:latin typeface="+mn-lt"/>
              </a:rPr>
              <a:t>Agent types : </a:t>
            </a:r>
            <a:r>
              <a:rPr lang="en-US" altLang="en-US" sz="2400" dirty="0">
                <a:latin typeface="+mn-lt"/>
              </a:rPr>
              <a:t>Classes of intelligent agents</a:t>
            </a:r>
          </a:p>
        </p:txBody>
      </p:sp>
      <p:sp>
        <p:nvSpPr>
          <p:cNvPr id="23555" name="Rectangle 3">
            <a:extLst>
              <a:ext uri="{FF2B5EF4-FFF2-40B4-BE49-F238E27FC236}">
                <a16:creationId xmlns:a16="http://schemas.microsoft.com/office/drawing/2014/main" id="{5D0A8A3B-5F8D-4A54-A40E-97DAEE9AE7D2}"/>
              </a:ext>
            </a:extLst>
          </p:cNvPr>
          <p:cNvSpPr>
            <a:spLocks noGrp="1" noChangeArrowheads="1"/>
          </p:cNvSpPr>
          <p:nvPr>
            <p:ph type="body" idx="1"/>
          </p:nvPr>
        </p:nvSpPr>
        <p:spPr>
          <a:xfrm>
            <a:off x="1351597" y="921824"/>
            <a:ext cx="10082757" cy="5745194"/>
          </a:xfrm>
          <a:solidFill>
            <a:schemeClr val="bg1"/>
          </a:solidFill>
        </p:spPr>
        <p:txBody>
          <a:bodyPr>
            <a:noAutofit/>
          </a:bodyPr>
          <a:lstStyle/>
          <a:p>
            <a:pPr marL="0" indent="0">
              <a:buNone/>
            </a:pPr>
            <a:r>
              <a:rPr lang="en-US" altLang="en-US" sz="2400" dirty="0">
                <a:latin typeface="Times New Roman" panose="02020603050405020304" pitchFamily="18" charset="0"/>
                <a:cs typeface="Times New Roman" panose="02020603050405020304" pitchFamily="18" charset="0"/>
              </a:rPr>
              <a:t>Four basic types                                             (in order of increasing generality) -</a:t>
            </a:r>
          </a:p>
          <a:p>
            <a:pPr marL="461963" indent="-461963"/>
            <a:r>
              <a:rPr lang="en-US" altLang="en-US" sz="2400" dirty="0">
                <a:latin typeface="Times New Roman" panose="02020603050405020304" pitchFamily="18" charset="0"/>
                <a:cs typeface="Times New Roman" panose="02020603050405020304" pitchFamily="18" charset="0"/>
              </a:rPr>
              <a:t>Based on their ability to handle complex environments,                                  i.e., their degree of perceived intelligence and capability :</a:t>
            </a:r>
          </a:p>
          <a:p>
            <a:pPr lvl="1"/>
            <a:r>
              <a:rPr lang="en-US" altLang="en-US" dirty="0">
                <a:latin typeface="Times New Roman" panose="02020603050405020304" pitchFamily="18" charset="0"/>
                <a:cs typeface="Times New Roman" panose="02020603050405020304" pitchFamily="18" charset="0"/>
              </a:rPr>
              <a:t>   Simple reflex agents (s</a:t>
            </a:r>
            <a:r>
              <a:rPr lang="en-US" dirty="0">
                <a:latin typeface="Times New Roman" panose="02020603050405020304" pitchFamily="18" charset="0"/>
                <a:cs typeface="Times New Roman" panose="02020603050405020304" pitchFamily="18" charset="0"/>
              </a:rPr>
              <a:t>tateless (memoryless) reflex agents</a:t>
            </a:r>
            <a:r>
              <a:rPr lang="en-US" altLang="en-US" dirty="0">
                <a:latin typeface="Times New Roman" panose="02020603050405020304" pitchFamily="18" charset="0"/>
                <a:cs typeface="Times New Roman" panose="02020603050405020304" pitchFamily="18" charset="0"/>
              </a:rPr>
              <a:t>): </a:t>
            </a:r>
          </a:p>
          <a:p>
            <a:pPr marL="1195388" lvl="2" indent="-280988"/>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respond directly to </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percepts (e.g., red light, stop)</a:t>
            </a:r>
          </a:p>
          <a:p>
            <a:pPr lvl="1"/>
            <a:r>
              <a:rPr lang="en-US" altLang="en-US" dirty="0">
                <a:latin typeface="Times New Roman" panose="02020603050405020304" pitchFamily="18" charset="0"/>
                <a:cs typeface="Times New Roman" panose="02020603050405020304" pitchFamily="18" charset="0"/>
              </a:rPr>
              <a:t>   Model-based reflex agents (s</a:t>
            </a:r>
            <a:r>
              <a:rPr lang="en-US" dirty="0">
                <a:latin typeface="Times New Roman" panose="02020603050405020304" pitchFamily="18" charset="0"/>
                <a:cs typeface="Times New Roman" panose="02020603050405020304" pitchFamily="18" charset="0"/>
              </a:rPr>
              <a:t>tateful (memory) reflex agents</a:t>
            </a:r>
            <a:r>
              <a:rPr lang="en-US" altLang="en-US" dirty="0">
                <a:latin typeface="Times New Roman" panose="02020603050405020304" pitchFamily="18" charset="0"/>
                <a:cs typeface="Times New Roman" panose="02020603050405020304" pitchFamily="18" charset="0"/>
              </a:rPr>
              <a:t>) : </a:t>
            </a:r>
          </a:p>
          <a:p>
            <a:pPr marL="1371600" lvl="2" indent="-457200"/>
            <a:r>
              <a:rPr lang="en-US" altLang="en-US" sz="2400" dirty="0">
                <a:latin typeface="Times New Roman" panose="02020603050405020304" pitchFamily="18" charset="0"/>
                <a:cs typeface="Times New Roman" panose="02020603050405020304" pitchFamily="18" charset="0"/>
              </a:rPr>
              <a:t>maintain internal state to track </a:t>
            </a:r>
          </a:p>
          <a:p>
            <a:pPr marL="1828800" lvl="3" indent="-457200"/>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Act on percepts that are not evident in the current percept. </a:t>
            </a:r>
          </a:p>
          <a:p>
            <a:pPr marL="1371600" lvl="3" indent="0">
              <a:buNone/>
            </a:pP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       (e.g., green light, go;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but a car crosses</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t>
            </a:r>
          </a:p>
          <a:p>
            <a:pPr lvl="1"/>
            <a:r>
              <a:rPr lang="en-US" altLang="en-US" dirty="0">
                <a:latin typeface="Times New Roman" panose="02020603050405020304" pitchFamily="18" charset="0"/>
                <a:cs typeface="Times New Roman" panose="02020603050405020304" pitchFamily="18" charset="0"/>
              </a:rPr>
              <a:t>   Goal-based agents :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act to achieve their goals (e.g., reach a destination)</a:t>
            </a:r>
          </a:p>
          <a:p>
            <a:pPr lvl="1"/>
            <a:r>
              <a:rPr lang="en-US" altLang="en-US" dirty="0">
                <a:latin typeface="Times New Roman" panose="02020603050405020304" pitchFamily="18" charset="0"/>
                <a:cs typeface="Times New Roman" panose="02020603050405020304" pitchFamily="18" charset="0"/>
              </a:rPr>
              <a:t>   Utility-based agents :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try to maximize their own expected “happiness”</a:t>
            </a:r>
          </a:p>
          <a:p>
            <a:pPr lvl="1"/>
            <a:r>
              <a:rPr lang="en-US" altLang="en-US" dirty="0">
                <a:latin typeface="Times New Roman" panose="02020603050405020304" pitchFamily="18" charset="0"/>
                <a:cs typeface="Times New Roman" panose="02020603050405020304" pitchFamily="18" charset="0"/>
              </a:rPr>
              <a:t>   Learning agents :</a:t>
            </a:r>
          </a:p>
          <a:p>
            <a:pPr lvl="2"/>
            <a:r>
              <a:rPr lang="en-US" altLang="en-US" sz="2400" dirty="0">
                <a:latin typeface="Times New Roman" panose="02020603050405020304" pitchFamily="18"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improve their performance through learning.</a:t>
            </a:r>
          </a:p>
        </p:txBody>
      </p:sp>
      <p:cxnSp>
        <p:nvCxnSpPr>
          <p:cNvPr id="3" name="Straight Arrow Connector 2">
            <a:extLst>
              <a:ext uri="{FF2B5EF4-FFF2-40B4-BE49-F238E27FC236}">
                <a16:creationId xmlns:a16="http://schemas.microsoft.com/office/drawing/2014/main" id="{802FFF9D-34A3-4AB0-BF24-BE5E37BBB5EC}"/>
              </a:ext>
            </a:extLst>
          </p:cNvPr>
          <p:cNvCxnSpPr>
            <a:cxnSpLocks/>
          </p:cNvCxnSpPr>
          <p:nvPr/>
        </p:nvCxnSpPr>
        <p:spPr>
          <a:xfrm>
            <a:off x="10023566" y="2194560"/>
            <a:ext cx="78377" cy="44724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238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BDE11D-73DF-42CF-A359-2A4ACAF1CE6B}"/>
              </a:ext>
            </a:extLst>
          </p:cNvPr>
          <p:cNvSpPr txBox="1">
            <a:spLocks noChangeArrowheads="1"/>
          </p:cNvSpPr>
          <p:nvPr/>
        </p:nvSpPr>
        <p:spPr>
          <a:xfrm>
            <a:off x="1534602" y="707049"/>
            <a:ext cx="5259744" cy="10018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Simple reflex agents</a:t>
            </a:r>
          </a:p>
        </p:txBody>
      </p:sp>
      <p:sp>
        <p:nvSpPr>
          <p:cNvPr id="3" name="Rectangle 2">
            <a:extLst>
              <a:ext uri="{FF2B5EF4-FFF2-40B4-BE49-F238E27FC236}">
                <a16:creationId xmlns:a16="http://schemas.microsoft.com/office/drawing/2014/main" id="{27C1D80C-F659-4EB4-91BB-AB65BEDF7AE8}"/>
              </a:ext>
            </a:extLst>
          </p:cNvPr>
          <p:cNvSpPr/>
          <p:nvPr/>
        </p:nvSpPr>
        <p:spPr>
          <a:xfrm>
            <a:off x="1764979" y="2042134"/>
            <a:ext cx="8431637" cy="4478149"/>
          </a:xfrm>
          <a:prstGeom prst="rect">
            <a:avLst/>
          </a:prstGeom>
          <a:solidFill>
            <a:srgbClr val="FFFF00"/>
          </a:solidFill>
        </p:spPr>
        <p:txBody>
          <a:bodyPr wrap="square">
            <a:spAutoFit/>
          </a:bodyPr>
          <a:lstStyle/>
          <a:p>
            <a:pPr marL="457200" indent="-457200">
              <a:spcBef>
                <a:spcPts val="12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Agents </a:t>
            </a:r>
            <a:r>
              <a:rPr lang="en-US" sz="2400" b="1" dirty="0">
                <a:solidFill>
                  <a:srgbClr val="FF0000"/>
                </a:solidFill>
                <a:latin typeface="Times New Roman" panose="02020603050405020304" pitchFamily="18" charset="0"/>
              </a:rPr>
              <a:t>do not have memory </a:t>
            </a:r>
            <a:r>
              <a:rPr lang="en-US" sz="2400" dirty="0">
                <a:solidFill>
                  <a:srgbClr val="000000"/>
                </a:solidFill>
                <a:latin typeface="Times New Roman" panose="02020603050405020304" pitchFamily="18" charset="0"/>
              </a:rPr>
              <a:t>of past percepts (states of a given environment) or world states. </a:t>
            </a:r>
          </a:p>
          <a:p>
            <a:pPr marL="914400" indent="-457200">
              <a:spcBef>
                <a:spcPts val="12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actions depend solely on </a:t>
            </a:r>
            <a:r>
              <a:rPr lang="en-US" sz="2400" b="1" dirty="0">
                <a:solidFill>
                  <a:srgbClr val="FF0000"/>
                </a:solidFill>
                <a:latin typeface="Times New Roman" panose="02020603050405020304" pitchFamily="18" charset="0"/>
              </a:rPr>
              <a:t>current percept (state)</a:t>
            </a:r>
            <a:r>
              <a:rPr lang="en-US" sz="2400" dirty="0">
                <a:solidFill>
                  <a:srgbClr val="000000"/>
                </a:solidFill>
                <a:latin typeface="Times New Roman" panose="02020603050405020304" pitchFamily="18" charset="0"/>
              </a:rPr>
              <a:t>.</a:t>
            </a:r>
          </a:p>
          <a:p>
            <a:pPr marL="914400" indent="-457200">
              <a:spcBef>
                <a:spcPts val="600"/>
              </a:spcBef>
              <a:spcAft>
                <a:spcPts val="600"/>
              </a:spcAft>
              <a:buFont typeface="Arial" panose="020B0604020202020204" pitchFamily="34" charset="0"/>
              <a:buChar char="•"/>
            </a:pPr>
            <a:r>
              <a:rPr lang="en-US" sz="2400" dirty="0">
                <a:solidFill>
                  <a:srgbClr val="FF0000"/>
                </a:solidFill>
                <a:latin typeface="Times New Roman" panose="02020603050405020304" pitchFamily="18" charset="0"/>
              </a:rPr>
              <a:t>Action is a “reflex</a:t>
            </a:r>
            <a:r>
              <a:rPr lang="en-US" sz="2400" dirty="0">
                <a:solidFill>
                  <a:srgbClr val="000000"/>
                </a:solidFill>
                <a:latin typeface="Times New Roman" panose="02020603050405020304" pitchFamily="18" charset="0"/>
              </a:rPr>
              <a:t>” of the current percept (state)</a:t>
            </a:r>
          </a:p>
          <a:p>
            <a:pPr marL="457200" indent="-457200">
              <a:spcBef>
                <a:spcPts val="1200"/>
              </a:spcBef>
              <a:spcAft>
                <a:spcPts val="600"/>
              </a:spcAft>
              <a:buFont typeface="Arial" panose="020B0604020202020204" pitchFamily="34" charset="0"/>
              <a:buChar char="•"/>
            </a:pPr>
            <a:r>
              <a:rPr lang="en-US" sz="2400" dirty="0">
                <a:solidFill>
                  <a:srgbClr val="3333CD"/>
                </a:solidFill>
                <a:latin typeface="Times New Roman" panose="02020603050405020304" pitchFamily="18" charset="0"/>
              </a:rPr>
              <a:t>Uses </a:t>
            </a:r>
            <a:r>
              <a:rPr lang="en-US" sz="2400" b="1" dirty="0">
                <a:solidFill>
                  <a:srgbClr val="3333CD"/>
                </a:solidFill>
                <a:latin typeface="Times New Roman" panose="02020603050405020304" pitchFamily="18" charset="0"/>
              </a:rPr>
              <a:t>condition-action rules</a:t>
            </a:r>
            <a:r>
              <a:rPr lang="en-US" sz="2400" dirty="0">
                <a:solidFill>
                  <a:srgbClr val="3333CD"/>
                </a:solidFill>
                <a:latin typeface="Times New Roman" panose="02020603050405020304" pitchFamily="18" charset="0"/>
              </a:rPr>
              <a:t>.</a:t>
            </a:r>
            <a:endParaRPr lang="en-US" sz="2400" i="1" dirty="0">
              <a:solidFill>
                <a:srgbClr val="FF0000"/>
              </a:solidFill>
              <a:latin typeface="Times New Roman" panose="02020603050405020304" pitchFamily="18" charset="0"/>
            </a:endParaRPr>
          </a:p>
          <a:p>
            <a:pPr lvl="2">
              <a:tabLst>
                <a:tab pos="2286000" algn="l"/>
              </a:tabLst>
            </a:pPr>
            <a:r>
              <a:rPr lang="en-US" sz="2400" i="1" dirty="0">
                <a:solidFill>
                  <a:srgbClr val="FF0000"/>
                </a:solidFill>
                <a:latin typeface="Times New Roman" panose="02020603050405020304" pitchFamily="18" charset="0"/>
              </a:rPr>
              <a:t>If </a:t>
            </a:r>
            <a:r>
              <a:rPr lang="en-US" sz="2400" i="1" dirty="0">
                <a:latin typeface="Times New Roman" panose="02020603050405020304" pitchFamily="18" charset="0"/>
              </a:rPr>
              <a:t>the </a:t>
            </a:r>
            <a:r>
              <a:rPr lang="en-US" sz="2400" i="1" dirty="0">
                <a:solidFill>
                  <a:srgbClr val="3333CD"/>
                </a:solidFill>
                <a:latin typeface="Times New Roman" panose="02020603050405020304" pitchFamily="18" charset="0"/>
              </a:rPr>
              <a:t>car’s tail light in front is red, </a:t>
            </a:r>
            <a:r>
              <a:rPr lang="en-US" sz="2400" i="1" dirty="0">
                <a:solidFill>
                  <a:srgbClr val="FF0000"/>
                </a:solidFill>
                <a:latin typeface="Times New Roman" panose="02020603050405020304" pitchFamily="18" charset="0"/>
              </a:rPr>
              <a:t>then </a:t>
            </a:r>
            <a:r>
              <a:rPr lang="en-US" sz="2400" i="1" dirty="0">
                <a:solidFill>
                  <a:srgbClr val="3333CD"/>
                </a:solidFill>
                <a:latin typeface="Times New Roman" panose="02020603050405020304" pitchFamily="18" charset="0"/>
              </a:rPr>
              <a:t>brake.</a:t>
            </a:r>
          </a:p>
          <a:p>
            <a:pPr lvl="2">
              <a:tabLst>
                <a:tab pos="2286000" algn="l"/>
              </a:tabLst>
            </a:pP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yellow,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stop.</a:t>
            </a:r>
          </a:p>
          <a:p>
            <a:pPr lvl="2">
              <a:tabLst>
                <a:tab pos="2286000" algn="l"/>
              </a:tabLst>
            </a:pPr>
            <a:r>
              <a:rPr lang="en-US" sz="2400" i="1" dirty="0">
                <a:solidFill>
                  <a:srgbClr val="3333CD"/>
                </a:solidFill>
                <a:latin typeface="Times New Roman" panose="02020603050405020304" pitchFamily="18" charset="0"/>
              </a:rPr>
              <a:t> </a:t>
            </a: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red,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stop.</a:t>
            </a:r>
          </a:p>
          <a:p>
            <a:pPr lvl="2">
              <a:tabLst>
                <a:tab pos="2286000" algn="l"/>
              </a:tabLst>
            </a:pPr>
            <a:r>
              <a:rPr lang="en-US" sz="2400" i="1" dirty="0">
                <a:solidFill>
                  <a:srgbClr val="FF0000"/>
                </a:solidFill>
                <a:latin typeface="Times New Roman" panose="02020603050405020304" pitchFamily="18" charset="0"/>
              </a:rPr>
              <a:t>If</a:t>
            </a:r>
            <a:r>
              <a:rPr lang="en-US" sz="2400" i="1" dirty="0">
                <a:solidFill>
                  <a:srgbClr val="3333CD"/>
                </a:solidFill>
                <a:latin typeface="Times New Roman" panose="02020603050405020304" pitchFamily="18" charset="0"/>
              </a:rPr>
              <a:t> the traffic light in front becomes (is) green, </a:t>
            </a:r>
            <a:r>
              <a:rPr lang="en-US" sz="2400" i="1" dirty="0">
                <a:solidFill>
                  <a:srgbClr val="FF0000"/>
                </a:solidFill>
                <a:latin typeface="Times New Roman" panose="02020603050405020304" pitchFamily="18" charset="0"/>
              </a:rPr>
              <a:t>then</a:t>
            </a:r>
            <a:r>
              <a:rPr lang="en-US" sz="2400" i="1" dirty="0">
                <a:solidFill>
                  <a:srgbClr val="3333CD"/>
                </a:solidFill>
                <a:latin typeface="Times New Roman" panose="02020603050405020304" pitchFamily="18" charset="0"/>
              </a:rPr>
              <a:t> go.</a:t>
            </a:r>
          </a:p>
          <a:p>
            <a:pPr lvl="2">
              <a:tabLst>
                <a:tab pos="2286000" algn="l"/>
              </a:tabLst>
            </a:pPr>
            <a:endParaRPr lang="en-US" sz="2400" dirty="0"/>
          </a:p>
        </p:txBody>
      </p:sp>
      <p:pic>
        <p:nvPicPr>
          <p:cNvPr id="4" name="Picture 3" descr="Image result for smiley face images">
            <a:extLst>
              <a:ext uri="{FF2B5EF4-FFF2-40B4-BE49-F238E27FC236}">
                <a16:creationId xmlns:a16="http://schemas.microsoft.com/office/drawing/2014/main" id="{9733E230-0FC2-4B11-B698-38A01D5B08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76878">
            <a:off x="677228" y="1708913"/>
            <a:ext cx="654912" cy="3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51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7DA9CE-C47E-4793-AB8A-4EA790F81FAC}"/>
              </a:ext>
            </a:extLst>
          </p:cNvPr>
          <p:cNvSpPr>
            <a:spLocks noGrp="1" noChangeArrowheads="1"/>
          </p:cNvSpPr>
          <p:nvPr>
            <p:ph type="title"/>
          </p:nvPr>
        </p:nvSpPr>
        <p:spPr>
          <a:xfrm>
            <a:off x="1176793" y="1"/>
            <a:ext cx="5259744" cy="1001864"/>
          </a:xfrm>
        </p:spPr>
        <p:txBody>
          <a:bodyPr>
            <a:normAutofit/>
          </a:bodyPr>
          <a:lstStyle/>
          <a:p>
            <a:r>
              <a:rPr lang="en-US" altLang="en-US" sz="3200" dirty="0">
                <a:latin typeface="+mn-lt"/>
              </a:rPr>
              <a:t>Simple reflex agents</a:t>
            </a:r>
          </a:p>
        </p:txBody>
      </p:sp>
      <p:pic>
        <p:nvPicPr>
          <p:cNvPr id="24580" name="Picture 4" descr="simple-reflex-agent">
            <a:extLst>
              <a:ext uri="{FF2B5EF4-FFF2-40B4-BE49-F238E27FC236}">
                <a16:creationId xmlns:a16="http://schemas.microsoft.com/office/drawing/2014/main" id="{110949D2-7F08-415B-BB22-198E8405C7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8992" y="1620993"/>
            <a:ext cx="6693484" cy="48811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871A1298-65D4-4662-B1BB-43AC88EFC3E5}"/>
              </a:ext>
            </a:extLst>
          </p:cNvPr>
          <p:cNvSpPr/>
          <p:nvPr/>
        </p:nvSpPr>
        <p:spPr>
          <a:xfrm>
            <a:off x="1176793" y="1001865"/>
            <a:ext cx="7766910" cy="461665"/>
          </a:xfrm>
          <a:prstGeom prst="rect">
            <a:avLst/>
          </a:prstGeom>
        </p:spPr>
        <p:txBody>
          <a:bodyPr wrap="square">
            <a:spAutoFit/>
          </a:bodyPr>
          <a:lstStyle/>
          <a:p>
            <a:r>
              <a:rPr lang="en-US" sz="2400" dirty="0">
                <a:solidFill>
                  <a:srgbClr val="000000"/>
                </a:solidFill>
                <a:latin typeface="Times New Roman" panose="02020603050405020304" pitchFamily="18" charset="0"/>
              </a:rPr>
              <a:t>Agent selects actions on the basis of </a:t>
            </a:r>
            <a:r>
              <a:rPr lang="en-US" sz="2400" i="1" dirty="0">
                <a:solidFill>
                  <a:srgbClr val="FF0000"/>
                </a:solidFill>
                <a:latin typeface="Times New Roman" panose="02020603050405020304" pitchFamily="18" charset="0"/>
              </a:rPr>
              <a:t>current </a:t>
            </a:r>
            <a:r>
              <a:rPr lang="en-US" sz="2400" dirty="0">
                <a:solidFill>
                  <a:srgbClr val="FF0000"/>
                </a:solidFill>
                <a:latin typeface="Times New Roman" panose="02020603050405020304" pitchFamily="18" charset="0"/>
              </a:rPr>
              <a:t>percept only</a:t>
            </a:r>
            <a:r>
              <a:rPr lang="en-US" sz="2400" dirty="0">
                <a:solidFill>
                  <a:srgbClr val="000000"/>
                </a:solidFill>
                <a:latin typeface="Times New Roman" panose="02020603050405020304" pitchFamily="18" charset="0"/>
              </a:rPr>
              <a:t>.</a:t>
            </a:r>
            <a:endParaRPr lang="en-US" sz="2400" dirty="0"/>
          </a:p>
        </p:txBody>
      </p:sp>
      <p:sp>
        <p:nvSpPr>
          <p:cNvPr id="4" name="Rectangle 3">
            <a:extLst>
              <a:ext uri="{FF2B5EF4-FFF2-40B4-BE49-F238E27FC236}">
                <a16:creationId xmlns:a16="http://schemas.microsoft.com/office/drawing/2014/main" id="{A6D6611E-17BA-4820-A606-ED5F1AD1DA5E}"/>
              </a:ext>
            </a:extLst>
          </p:cNvPr>
          <p:cNvSpPr/>
          <p:nvPr/>
        </p:nvSpPr>
        <p:spPr>
          <a:xfrm>
            <a:off x="1659467" y="3674534"/>
            <a:ext cx="3808601" cy="1323439"/>
          </a:xfrm>
          <a:prstGeom prst="rect">
            <a:avLst/>
          </a:prstGeom>
        </p:spPr>
        <p:txBody>
          <a:bodyPr wrap="square">
            <a:spAutoFit/>
          </a:bodyPr>
          <a:lstStyle/>
          <a:p>
            <a:r>
              <a:rPr lang="en-US" sz="2000" i="1" dirty="0">
                <a:solidFill>
                  <a:srgbClr val="FF0000"/>
                </a:solidFill>
                <a:latin typeface="Times New Roman" panose="02020603050405020304" pitchFamily="18" charset="0"/>
              </a:rPr>
              <a:t>If </a:t>
            </a:r>
            <a:r>
              <a:rPr lang="en-US" sz="2000" i="1" dirty="0">
                <a:solidFill>
                  <a:srgbClr val="3333CD"/>
                </a:solidFill>
                <a:latin typeface="Times New Roman" panose="02020603050405020304" pitchFamily="18" charset="0"/>
              </a:rPr>
              <a:t>tail-light of car in front is red,</a:t>
            </a:r>
          </a:p>
          <a:p>
            <a:r>
              <a:rPr lang="en-US" sz="2000" i="1" dirty="0">
                <a:solidFill>
                  <a:srgbClr val="FF0000"/>
                </a:solidFill>
                <a:latin typeface="Times New Roman" panose="02020603050405020304" pitchFamily="18" charset="0"/>
              </a:rPr>
              <a:t>then </a:t>
            </a:r>
            <a:r>
              <a:rPr lang="en-US" sz="2000" i="1" dirty="0">
                <a:solidFill>
                  <a:srgbClr val="3333CD"/>
                </a:solidFill>
                <a:latin typeface="Times New Roman" panose="02020603050405020304" pitchFamily="18" charset="0"/>
              </a:rPr>
              <a:t>brake.</a:t>
            </a:r>
          </a:p>
          <a:p>
            <a:r>
              <a:rPr lang="en-US" sz="2000" i="1" dirty="0">
                <a:solidFill>
                  <a:srgbClr val="FF0000"/>
                </a:solidFill>
                <a:latin typeface="Times New Roman" panose="02020603050405020304" pitchFamily="18" charset="0"/>
              </a:rPr>
              <a:t>If </a:t>
            </a:r>
            <a:r>
              <a:rPr lang="en-US" sz="2000" i="1" dirty="0">
                <a:solidFill>
                  <a:srgbClr val="3333CD"/>
                </a:solidFill>
                <a:latin typeface="Times New Roman" panose="02020603050405020304" pitchFamily="18" charset="0"/>
              </a:rPr>
              <a:t>traffic-light in front is red</a:t>
            </a:r>
          </a:p>
          <a:p>
            <a:r>
              <a:rPr lang="en-US" sz="2000" i="1" dirty="0">
                <a:solidFill>
                  <a:srgbClr val="FF0000"/>
                </a:solidFill>
                <a:latin typeface="Times New Roman" panose="02020603050405020304" pitchFamily="18" charset="0"/>
              </a:rPr>
              <a:t>then</a:t>
            </a:r>
            <a:r>
              <a:rPr lang="en-US" sz="2000" i="1" dirty="0">
                <a:solidFill>
                  <a:srgbClr val="3333CD"/>
                </a:solidFill>
                <a:latin typeface="Times New Roman" panose="02020603050405020304" pitchFamily="18" charset="0"/>
              </a:rPr>
              <a:t> brake.</a:t>
            </a:r>
            <a:endParaRPr lang="en-US" sz="2000" dirty="0"/>
          </a:p>
        </p:txBody>
      </p:sp>
      <p:pic>
        <p:nvPicPr>
          <p:cNvPr id="8" name="Picture 7" descr="Image result for smiley face images">
            <a:extLst>
              <a:ext uri="{FF2B5EF4-FFF2-40B4-BE49-F238E27FC236}">
                <a16:creationId xmlns:a16="http://schemas.microsoft.com/office/drawing/2014/main" id="{3C80D65D-FB1B-4AF9-9A12-8C312C0C89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6225">
            <a:off x="637049" y="2570160"/>
            <a:ext cx="522324" cy="333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an image of traffic lights can help us manage our emotions">
            <a:extLst>
              <a:ext uri="{FF2B5EF4-FFF2-40B4-BE49-F238E27FC236}">
                <a16:creationId xmlns:a16="http://schemas.microsoft.com/office/drawing/2014/main" id="{22307049-C2C8-48D0-973A-802C59BA64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3181" y="1789457"/>
            <a:ext cx="639393" cy="752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0275" y="2203637"/>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Hail and Ride in NYC Taxi Cabs">
            <a:extLst>
              <a:ext uri="{FF2B5EF4-FFF2-40B4-BE49-F238E27FC236}">
                <a16:creationId xmlns:a16="http://schemas.microsoft.com/office/drawing/2014/main" id="{E0EAF87E-6F37-40D7-AA21-56C848E531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5504" y="5096220"/>
            <a:ext cx="875430" cy="87543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3033344-38E3-4A90-9FD5-5FC40FDA665E}"/>
              </a:ext>
            </a:extLst>
          </p:cNvPr>
          <p:cNvSpPr txBox="1">
            <a:spLocks/>
          </p:cNvSpPr>
          <p:nvPr/>
        </p:nvSpPr>
        <p:spPr>
          <a:xfrm>
            <a:off x="8056872" y="1327045"/>
            <a:ext cx="3770672" cy="2870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r>
              <a:rPr lang="en-US" sz="2400" dirty="0">
                <a:latin typeface="Times New Roman" panose="02020603050405020304" pitchFamily="18" charset="0"/>
                <a:cs typeface="Times New Roman" panose="02020603050405020304" pitchFamily="18" charset="0"/>
              </a:rPr>
              <a:t>Reflex agents can be implemented efficiently. </a:t>
            </a:r>
          </a:p>
          <a:p>
            <a:pPr marL="339725" indent="-339725"/>
            <a:r>
              <a:rPr lang="en-US" sz="2400" dirty="0">
                <a:latin typeface="Times New Roman" panose="02020603050405020304" pitchFamily="18" charset="0"/>
                <a:cs typeface="Times New Roman" panose="02020603050405020304" pitchFamily="18" charset="0"/>
              </a:rPr>
              <a:t>Respond (action) direct to percepts (states).</a:t>
            </a:r>
          </a:p>
          <a:p>
            <a:pPr marL="339725" indent="-339725"/>
            <a:r>
              <a:rPr lang="en-US" sz="2400" dirty="0">
                <a:latin typeface="Times New Roman" panose="02020603050405020304" pitchFamily="18" charset="0"/>
                <a:cs typeface="Times New Roman" panose="02020603050405020304" pitchFamily="18" charset="0"/>
              </a:rPr>
              <a:t>Use simple “if-then” rules</a:t>
            </a:r>
          </a:p>
          <a:p>
            <a:pPr marL="339725" indent="-339725"/>
            <a:r>
              <a:rPr lang="en-US" sz="2400" dirty="0">
                <a:latin typeface="Times New Roman" panose="02020603050405020304" pitchFamily="18" charset="0"/>
                <a:cs typeface="Times New Roman" panose="02020603050405020304" pitchFamily="18" charset="0"/>
              </a:rPr>
              <a:t>However, they have limited applicability.</a:t>
            </a:r>
          </a:p>
        </p:txBody>
      </p:sp>
      <p:sp>
        <p:nvSpPr>
          <p:cNvPr id="12" name="TextBox 11">
            <a:extLst>
              <a:ext uri="{FF2B5EF4-FFF2-40B4-BE49-F238E27FC236}">
                <a16:creationId xmlns:a16="http://schemas.microsoft.com/office/drawing/2014/main" id="{3B779B11-2014-4F9F-A5A4-AC2CA5020BC6}"/>
              </a:ext>
            </a:extLst>
          </p:cNvPr>
          <p:cNvSpPr txBox="1"/>
          <p:nvPr/>
        </p:nvSpPr>
        <p:spPr>
          <a:xfrm>
            <a:off x="7975917" y="4522711"/>
            <a:ext cx="4216083" cy="1631216"/>
          </a:xfrm>
          <a:prstGeom prst="rect">
            <a:avLst/>
          </a:prstGeom>
          <a:noFill/>
        </p:spPr>
        <p:txBody>
          <a:bodyPr wrap="square" rtlCol="0">
            <a:spAutoFit/>
          </a:bodyPr>
          <a:lstStyle/>
          <a:p>
            <a:r>
              <a:rPr lang="en-US" sz="2000" dirty="0"/>
              <a:t>SIMPLE_REFLEX_AGENT(percept)</a:t>
            </a:r>
          </a:p>
          <a:p>
            <a:r>
              <a:rPr lang="en-US" sz="2000" dirty="0"/>
              <a:t>   state   = INTERPRET_INPUT(percept)</a:t>
            </a:r>
          </a:p>
          <a:p>
            <a:r>
              <a:rPr lang="en-US" sz="2000" dirty="0"/>
              <a:t>   rule     = RULE_MATCH(state, rules)</a:t>
            </a:r>
          </a:p>
          <a:p>
            <a:r>
              <a:rPr lang="en-US" sz="2000" dirty="0"/>
              <a:t>   action = </a:t>
            </a:r>
            <a:r>
              <a:rPr lang="en-US" sz="2000" dirty="0" err="1"/>
              <a:t>rule.ACTION</a:t>
            </a:r>
            <a:endParaRPr lang="en-US" sz="2000" dirty="0"/>
          </a:p>
          <a:p>
            <a:r>
              <a:rPr lang="en-US" sz="2000" b="1" dirty="0"/>
              <a:t>   return </a:t>
            </a:r>
            <a:r>
              <a:rPr lang="en-US" sz="2000" dirty="0"/>
              <a:t>action</a:t>
            </a:r>
          </a:p>
        </p:txBody>
      </p:sp>
    </p:spTree>
    <p:extLst>
      <p:ext uri="{BB962C8B-B14F-4D97-AF65-F5344CB8AC3E}">
        <p14:creationId xmlns:p14="http://schemas.microsoft.com/office/powerpoint/2010/main" val="72876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E84028-7F1A-4690-805F-4A4761C9F21C}"/>
              </a:ext>
            </a:extLst>
          </p:cNvPr>
          <p:cNvSpPr/>
          <p:nvPr/>
        </p:nvSpPr>
        <p:spPr>
          <a:xfrm>
            <a:off x="1814100" y="1135781"/>
            <a:ext cx="8563799" cy="4285789"/>
          </a:xfrm>
          <a:prstGeom prst="rect">
            <a:avLst/>
          </a:prstGeom>
        </p:spPr>
        <p:txBody>
          <a:bodyPr wrap="square">
            <a:spAutoFit/>
          </a:bodyPr>
          <a:lstStyle/>
          <a:p>
            <a:r>
              <a:rPr lang="en-US" sz="2400" b="1" dirty="0">
                <a:solidFill>
                  <a:srgbClr val="000000"/>
                </a:solidFill>
                <a:latin typeface="Times New Roman" panose="02020603050405020304" pitchFamily="18" charset="0"/>
              </a:rPr>
              <a:t>Summary: Definition of an Intelligent Agent</a:t>
            </a:r>
          </a:p>
          <a:p>
            <a:endParaRPr lang="en-US" sz="2400" b="1" dirty="0">
              <a:solidFill>
                <a:srgbClr val="000000"/>
              </a:solidFill>
              <a:latin typeface="Times New Roman" panose="02020603050405020304" pitchFamily="18" charset="0"/>
            </a:endParaRPr>
          </a:p>
          <a:p>
            <a:pPr>
              <a:spcBef>
                <a:spcPts val="300"/>
              </a:spcBef>
              <a:spcAft>
                <a:spcPts val="600"/>
              </a:spcAft>
            </a:pPr>
            <a:r>
              <a:rPr lang="en-US" sz="2400" dirty="0">
                <a:solidFill>
                  <a:srgbClr val="000000"/>
                </a:solidFill>
                <a:latin typeface="Times New Roman" panose="02020603050405020304" pitchFamily="18" charset="0"/>
              </a:rPr>
              <a:t>What is an </a:t>
            </a:r>
            <a:r>
              <a:rPr lang="en-US" sz="2400" i="1" dirty="0">
                <a:solidFill>
                  <a:srgbClr val="0000FF"/>
                </a:solidFill>
                <a:highlight>
                  <a:srgbClr val="FFFF00"/>
                </a:highlight>
                <a:latin typeface="Times New Roman" panose="02020603050405020304" pitchFamily="18" charset="0"/>
              </a:rPr>
              <a:t>Intelligent Agent</a:t>
            </a:r>
            <a:r>
              <a:rPr lang="en-US" sz="2400" dirty="0">
                <a:solidFill>
                  <a:srgbClr val="000000"/>
                </a:solidFill>
                <a:latin typeface="Times New Roman" panose="02020603050405020304" pitchFamily="18" charset="0"/>
              </a:rPr>
              <a:t>?</a:t>
            </a:r>
          </a:p>
          <a:p>
            <a:pPr>
              <a:spcAft>
                <a:spcPts val="600"/>
              </a:spcAft>
            </a:pPr>
            <a:r>
              <a:rPr lang="en-US" sz="2400" dirty="0">
                <a:solidFill>
                  <a:srgbClr val="000000"/>
                </a:solidFill>
                <a:latin typeface="Times New Roman" panose="02020603050405020304" pitchFamily="18" charset="0"/>
              </a:rPr>
              <a:t>      An agent </a:t>
            </a:r>
          </a:p>
          <a:p>
            <a:pPr marL="742950" lvl="1" indent="-28575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gets percepts</a:t>
            </a:r>
            <a:r>
              <a:rPr lang="en-US" sz="2400" dirty="0">
                <a:solidFill>
                  <a:srgbClr val="000000"/>
                </a:solidFill>
                <a:latin typeface="Times New Roman" panose="02020603050405020304" pitchFamily="18" charset="0"/>
              </a:rPr>
              <a:t>, one at a time, to </a:t>
            </a:r>
            <a:r>
              <a:rPr lang="en-US" sz="2400" dirty="0">
                <a:solidFill>
                  <a:srgbClr val="0000FF"/>
                </a:solidFill>
                <a:latin typeface="Times New Roman" panose="02020603050405020304" pitchFamily="18" charset="0"/>
              </a:rPr>
              <a:t>form states </a:t>
            </a:r>
            <a:r>
              <a:rPr lang="en-US" sz="2400" dirty="0">
                <a:solidFill>
                  <a:srgbClr val="000000"/>
                </a:solidFill>
                <a:latin typeface="Times New Roman" panose="02020603050405020304" pitchFamily="18" charset="0"/>
              </a:rPr>
              <a:t>and </a:t>
            </a:r>
          </a:p>
          <a:p>
            <a:pPr marL="742950" lvl="1" indent="-28575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maps</a:t>
            </a:r>
            <a:r>
              <a:rPr lang="en-US" sz="2400" dirty="0">
                <a:solidFill>
                  <a:srgbClr val="000000"/>
                </a:solidFill>
                <a:latin typeface="Times New Roman" panose="02020603050405020304" pitchFamily="18" charset="0"/>
              </a:rPr>
              <a:t> this percept sequence to </a:t>
            </a:r>
            <a:r>
              <a:rPr lang="en-US" sz="2400" dirty="0">
                <a:solidFill>
                  <a:srgbClr val="0000FF"/>
                </a:solidFill>
                <a:latin typeface="Times New Roman" panose="02020603050405020304" pitchFamily="18" charset="0"/>
              </a:rPr>
              <a:t>actions</a:t>
            </a:r>
            <a:r>
              <a:rPr lang="en-US" sz="2400" dirty="0">
                <a:solidFill>
                  <a:srgbClr val="000000"/>
                </a:solidFill>
                <a:latin typeface="Times New Roman" panose="02020603050405020304" pitchFamily="18" charset="0"/>
              </a:rPr>
              <a:t> through </a:t>
            </a:r>
            <a:r>
              <a:rPr lang="en-US" sz="2400" dirty="0">
                <a:solidFill>
                  <a:srgbClr val="0000FF"/>
                </a:solidFill>
                <a:latin typeface="Times New Roman" panose="02020603050405020304" pitchFamily="18" charset="0"/>
              </a:rPr>
              <a:t>the decision-action rules.</a:t>
            </a:r>
          </a:p>
          <a:p>
            <a:pPr marL="742950" lvl="1" indent="-28575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is</a:t>
            </a:r>
            <a:r>
              <a:rPr lang="en-US" sz="2400" dirty="0">
                <a:solidFill>
                  <a:srgbClr val="0000FF"/>
                </a:solidFill>
                <a:latin typeface="Times New Roman" panose="02020603050405020304" pitchFamily="18" charset="0"/>
              </a:rPr>
              <a:t> rational </a:t>
            </a:r>
            <a:r>
              <a:rPr lang="en-US" sz="2400" dirty="0">
                <a:solidFill>
                  <a:srgbClr val="000000"/>
                </a:solidFill>
                <a:latin typeface="Times New Roman" panose="02020603050405020304" pitchFamily="18" charset="0"/>
              </a:rPr>
              <a:t>(as defined in economics) </a:t>
            </a:r>
          </a:p>
          <a:p>
            <a:pPr marL="1200150" lvl="2" indent="-28575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the agent directs its activity toward </a:t>
            </a:r>
            <a:r>
              <a:rPr lang="en-US" sz="2400" dirty="0">
                <a:solidFill>
                  <a:srgbClr val="0000FF"/>
                </a:solidFill>
                <a:latin typeface="Times New Roman" panose="02020603050405020304" pitchFamily="18" charset="0"/>
              </a:rPr>
              <a:t>achieving goals</a:t>
            </a:r>
          </a:p>
          <a:p>
            <a:pPr marL="1200150" lvl="2" indent="-285750">
              <a:spcAft>
                <a:spcPts val="600"/>
              </a:spcAft>
              <a:buFont typeface="Arial" panose="020B0604020202020204" pitchFamily="34" charset="0"/>
              <a:buChar char="•"/>
            </a:pPr>
            <a:r>
              <a:rPr lang="en-US" sz="2400" i="1" dirty="0">
                <a:solidFill>
                  <a:srgbClr val="0000FF"/>
                </a:solidFill>
                <a:latin typeface="Times New Roman" panose="02020603050405020304" pitchFamily="18" charset="0"/>
              </a:rPr>
              <a:t>learns or uses knowledge </a:t>
            </a:r>
            <a:r>
              <a:rPr lang="en-US" sz="2400" i="1" dirty="0">
                <a:solidFill>
                  <a:srgbClr val="000000"/>
                </a:solidFill>
                <a:latin typeface="Times New Roman" panose="02020603050405020304" pitchFamily="18" charset="0"/>
              </a:rPr>
              <a:t>to achieve their goals.</a:t>
            </a:r>
            <a:r>
              <a:rPr lang="en-US" sz="2400" dirty="0">
                <a:solidFill>
                  <a:srgbClr val="0000FF"/>
                </a:solidFill>
                <a:latin typeface="Times New Roman" panose="02020603050405020304" pitchFamily="18" charset="0"/>
              </a:rPr>
              <a:t> </a:t>
            </a:r>
          </a:p>
        </p:txBody>
      </p:sp>
    </p:spTree>
    <p:extLst>
      <p:ext uri="{BB962C8B-B14F-4D97-AF65-F5344CB8AC3E}">
        <p14:creationId xmlns:p14="http://schemas.microsoft.com/office/powerpoint/2010/main" val="1050838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B8897C-5341-4448-ABD4-5FAFD9F110AA}"/>
              </a:ext>
            </a:extLst>
          </p:cNvPr>
          <p:cNvSpPr>
            <a:spLocks noGrp="1" noChangeArrowheads="1"/>
          </p:cNvSpPr>
          <p:nvPr>
            <p:ph type="title"/>
          </p:nvPr>
        </p:nvSpPr>
        <p:spPr>
          <a:xfrm>
            <a:off x="1095067" y="133165"/>
            <a:ext cx="7471299" cy="1050720"/>
          </a:xfrm>
        </p:spPr>
        <p:txBody>
          <a:bodyPr>
            <a:normAutofit/>
          </a:bodyPr>
          <a:lstStyle/>
          <a:p>
            <a:r>
              <a:rPr lang="en-US" altLang="en-US" sz="3200" dirty="0">
                <a:latin typeface="+mn-lt"/>
              </a:rPr>
              <a:t>A Reflex Taxi-Driver Agent - Example</a:t>
            </a:r>
          </a:p>
        </p:txBody>
      </p:sp>
      <p:sp>
        <p:nvSpPr>
          <p:cNvPr id="23555" name="Rectangle 3">
            <a:extLst>
              <a:ext uri="{FF2B5EF4-FFF2-40B4-BE49-F238E27FC236}">
                <a16:creationId xmlns:a16="http://schemas.microsoft.com/office/drawing/2014/main" id="{5D0A8A3B-5F8D-4A54-A40E-97DAEE9AE7D2}"/>
              </a:ext>
            </a:extLst>
          </p:cNvPr>
          <p:cNvSpPr>
            <a:spLocks noGrp="1" noChangeArrowheads="1"/>
          </p:cNvSpPr>
          <p:nvPr>
            <p:ph type="body" idx="1"/>
          </p:nvPr>
        </p:nvSpPr>
        <p:spPr>
          <a:xfrm>
            <a:off x="1284029" y="1270780"/>
            <a:ext cx="7844654" cy="5052213"/>
          </a:xfrm>
          <a:solidFill>
            <a:schemeClr val="bg1"/>
          </a:solidFill>
        </p:spPr>
        <p:txBody>
          <a:bodyPr>
            <a:noAutofit/>
          </a:bodyPr>
          <a:lstStyle/>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Difficult</a:t>
            </a:r>
            <a:r>
              <a:rPr lang="en-US" sz="2400" dirty="0">
                <a:latin typeface="Times New Roman" panose="02020603050405020304" pitchFamily="18" charset="0"/>
                <a:cs typeface="Times New Roman" panose="02020603050405020304" pitchFamily="18" charset="0"/>
              </a:rPr>
              <a:t> to implement the agent as a table lookup:         </a:t>
            </a:r>
          </a:p>
          <a:p>
            <a:pPr marL="914400" lvl="1" indent="-457200">
              <a:lnSpc>
                <a:spcPct val="100000"/>
              </a:lnSpc>
              <a:spcBef>
                <a:spcPts val="0"/>
              </a:spcBef>
              <a:spcAft>
                <a:spcPts val="600"/>
              </a:spcAft>
            </a:pPr>
            <a:r>
              <a:rPr lang="en-US" dirty="0">
                <a:highlight>
                  <a:srgbClr val="FFFF00"/>
                </a:highlight>
                <a:latin typeface="Times New Roman" panose="02020603050405020304" pitchFamily="18" charset="0"/>
                <a:cs typeface="Times New Roman" panose="02020603050405020304" pitchFamily="18" charset="0"/>
              </a:rPr>
              <a:t>complex percepts:  </a:t>
            </a:r>
          </a:p>
          <a:p>
            <a:pPr marL="1371600" lvl="2" indent="-457200">
              <a:lnSpc>
                <a:spcPct val="100000"/>
              </a:lnSpc>
              <a:spcBef>
                <a:spcPts val="0"/>
              </a:spcBef>
            </a:pPr>
            <a:r>
              <a:rPr lang="en-US" sz="2500" dirty="0">
                <a:latin typeface="Times New Roman" panose="02020603050405020304" pitchFamily="18" charset="0"/>
                <a:cs typeface="Times New Roman" panose="02020603050405020304" pitchFamily="18" charset="0"/>
              </a:rPr>
              <a:t>if two cars in the left lane are distant apart and</a:t>
            </a:r>
          </a:p>
          <a:p>
            <a:pPr marL="914400" lvl="2" indent="0">
              <a:lnSpc>
                <a:spcPct val="100000"/>
              </a:lnSpc>
              <a:spcBef>
                <a:spcPts val="0"/>
              </a:spcBef>
              <a:buNone/>
            </a:pPr>
            <a:r>
              <a:rPr lang="en-US" sz="2500" dirty="0">
                <a:latin typeface="Times New Roman" panose="02020603050405020304" pitchFamily="18" charset="0"/>
                <a:cs typeface="Times New Roman" panose="02020603050405020304" pitchFamily="18" charset="0"/>
              </a:rPr>
              <a:t>      if the car in front on the right lane is braking, </a:t>
            </a:r>
          </a:p>
          <a:p>
            <a:pPr marL="914400" lvl="2" indent="0">
              <a:lnSpc>
                <a:spcPct val="100000"/>
              </a:lnSpc>
              <a:spcBef>
                <a:spcPts val="0"/>
              </a:spcBef>
              <a:buNone/>
            </a:pPr>
            <a:r>
              <a:rPr lang="en-US" sz="2500" dirty="0">
                <a:latin typeface="Times New Roman" panose="02020603050405020304" pitchFamily="18" charset="0"/>
                <a:cs typeface="Times New Roman" panose="02020603050405020304" pitchFamily="18" charset="0"/>
              </a:rPr>
              <a:t>      then </a:t>
            </a:r>
            <a:r>
              <a:rPr lang="en-US" sz="2500" dirty="0">
                <a:solidFill>
                  <a:srgbClr val="0000FF"/>
                </a:solidFill>
                <a:latin typeface="Times New Roman" panose="02020603050405020304" pitchFamily="18" charset="0"/>
                <a:cs typeface="Times New Roman" panose="02020603050405020304" pitchFamily="18" charset="0"/>
              </a:rPr>
              <a:t>move forward to switch to the left lane)</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agent could </a:t>
            </a:r>
            <a:r>
              <a:rPr lang="en-US" sz="2400" dirty="0">
                <a:highlight>
                  <a:srgbClr val="FFFF00"/>
                </a:highlight>
                <a:latin typeface="Times New Roman" panose="02020603050405020304" pitchFamily="18" charset="0"/>
                <a:cs typeface="Times New Roman" panose="02020603050405020304" pitchFamily="18" charset="0"/>
              </a:rPr>
              <a:t>abstract some portions of the table </a:t>
            </a:r>
            <a:r>
              <a:rPr lang="en-US" sz="2400" dirty="0">
                <a:latin typeface="Times New Roman" panose="02020603050405020304" pitchFamily="18" charset="0"/>
                <a:cs typeface="Times New Roman" panose="02020603050405020304" pitchFamily="18" charset="0"/>
              </a:rPr>
              <a:t>by coding common input/output associations.</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Do this with a list of condition-action rules:</a:t>
            </a:r>
          </a:p>
          <a:p>
            <a:pPr marL="1371600" lvl="1" indent="-457200">
              <a:lnSpc>
                <a:spcPct val="100000"/>
              </a:lnSpc>
              <a:spcBef>
                <a:spcPts val="0"/>
              </a:spcBef>
              <a:spcAft>
                <a:spcPts val="600"/>
              </a:spcAft>
            </a:pPr>
            <a:r>
              <a:rPr lang="en-US" b="1" dirty="0"/>
              <a:t>if</a:t>
            </a:r>
            <a:r>
              <a:rPr lang="en-US" dirty="0"/>
              <a:t> </a:t>
            </a:r>
            <a:r>
              <a:rPr lang="en-US" i="1" dirty="0"/>
              <a:t>car-in-front-is-braking </a:t>
            </a:r>
            <a:r>
              <a:rPr lang="en-US" b="1" dirty="0"/>
              <a:t>then</a:t>
            </a:r>
            <a:r>
              <a:rPr lang="en-US" dirty="0"/>
              <a:t> </a:t>
            </a:r>
            <a:r>
              <a:rPr lang="en-US" i="1" dirty="0"/>
              <a:t>brake</a:t>
            </a:r>
          </a:p>
          <a:p>
            <a:pPr marL="1371600" lvl="1" indent="-457200">
              <a:lnSpc>
                <a:spcPct val="100000"/>
              </a:lnSpc>
              <a:spcBef>
                <a:spcPts val="0"/>
              </a:spcBef>
              <a:spcAft>
                <a:spcPts val="600"/>
              </a:spcAft>
            </a:pPr>
            <a:r>
              <a:rPr lang="en-US" b="1" dirty="0"/>
              <a:t>if</a:t>
            </a:r>
            <a:r>
              <a:rPr lang="en-US" dirty="0"/>
              <a:t> </a:t>
            </a:r>
            <a:r>
              <a:rPr lang="en-US" i="1" dirty="0"/>
              <a:t>light-becomes-green </a:t>
            </a:r>
            <a:r>
              <a:rPr lang="en-US" b="1" dirty="0"/>
              <a:t>then</a:t>
            </a:r>
            <a:r>
              <a:rPr lang="en-US" dirty="0"/>
              <a:t> </a:t>
            </a:r>
            <a:r>
              <a:rPr lang="en-US" i="1" dirty="0"/>
              <a:t>move-forward</a:t>
            </a:r>
          </a:p>
          <a:p>
            <a:pPr marL="1371600" lvl="1" indent="-457200">
              <a:lnSpc>
                <a:spcPct val="100000"/>
              </a:lnSpc>
              <a:spcBef>
                <a:spcPts val="0"/>
              </a:spcBef>
              <a:spcAft>
                <a:spcPts val="600"/>
              </a:spcAft>
            </a:pPr>
            <a:r>
              <a:rPr lang="en-US" b="1" dirty="0"/>
              <a:t>if</a:t>
            </a:r>
            <a:r>
              <a:rPr lang="en-US" dirty="0"/>
              <a:t> </a:t>
            </a:r>
            <a:r>
              <a:rPr lang="en-US" i="1" dirty="0"/>
              <a:t>intersection-has-stop-sign </a:t>
            </a:r>
            <a:r>
              <a:rPr lang="en-US" b="1" dirty="0"/>
              <a:t>then</a:t>
            </a:r>
            <a:r>
              <a:rPr lang="en-US" dirty="0"/>
              <a:t> </a:t>
            </a:r>
            <a:r>
              <a:rPr lang="en-US" i="1" dirty="0"/>
              <a:t>stop</a:t>
            </a:r>
          </a:p>
          <a:p>
            <a:pPr marL="914400" indent="-457200">
              <a:lnSpc>
                <a:spcPct val="100000"/>
              </a:lnSpc>
              <a:spcBef>
                <a:spcPts val="0"/>
              </a:spcBef>
              <a:spcAft>
                <a:spcPts val="600"/>
              </a:spcAft>
            </a:pPr>
            <a:r>
              <a:rPr lang="en-US" altLang="en-US" sz="2400" i="1" dirty="0">
                <a:latin typeface="Times New Roman" panose="02020603050405020304" pitchFamily="18" charset="0"/>
                <a:cs typeface="Times New Roman" panose="02020603050405020304" pitchFamily="18" charset="0"/>
              </a:rPr>
              <a:t>what can we do for the above complex percepts?</a:t>
            </a:r>
            <a:endParaRPr lang="en-US" altLang="en-US" sz="2400" dirty="0">
              <a:latin typeface="Times New Roman" panose="02020603050405020304" pitchFamily="18" charset="0"/>
              <a:cs typeface="Times New Roman" panose="02020603050405020304" pitchFamily="18" charset="0"/>
            </a:endParaRPr>
          </a:p>
        </p:txBody>
      </p:sp>
      <p:pic>
        <p:nvPicPr>
          <p:cNvPr id="5" name="Picture 4"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9607" y="1822731"/>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2066" y="2146318"/>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2523" y="1010675"/>
            <a:ext cx="1114425" cy="520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airfax Yellow Cab Taxi Near Me Service | Fairfax County, Virginia">
            <a:extLst>
              <a:ext uri="{FF2B5EF4-FFF2-40B4-BE49-F238E27FC236}">
                <a16:creationId xmlns:a16="http://schemas.microsoft.com/office/drawing/2014/main" id="{E715BA20-BB85-4C29-A0B4-61F0162CC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3412" y="1626108"/>
            <a:ext cx="1114425" cy="52021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237379" y="1239039"/>
            <a:ext cx="4795736" cy="1167384"/>
          </a:xfrm>
          <a:prstGeom prst="line">
            <a:avLst/>
          </a:prstGeom>
        </p:spPr>
        <p:style>
          <a:lnRef idx="1">
            <a:schemeClr val="accent1"/>
          </a:lnRef>
          <a:fillRef idx="0">
            <a:schemeClr val="accent1"/>
          </a:fillRef>
          <a:effectRef idx="0">
            <a:schemeClr val="accent1"/>
          </a:effectRef>
          <a:fontRef idx="minor">
            <a:schemeClr val="tx1"/>
          </a:fontRef>
        </p:style>
      </p:cxnSp>
      <p:sp>
        <p:nvSpPr>
          <p:cNvPr id="9" name="6-Point Star 8"/>
          <p:cNvSpPr/>
          <p:nvPr/>
        </p:nvSpPr>
        <p:spPr>
          <a:xfrm>
            <a:off x="10036256" y="2276371"/>
            <a:ext cx="95810" cy="121724"/>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 name="Connector: Curved 3">
            <a:extLst>
              <a:ext uri="{FF2B5EF4-FFF2-40B4-BE49-F238E27FC236}">
                <a16:creationId xmlns:a16="http://schemas.microsoft.com/office/drawing/2014/main" id="{E2E080CB-621C-D3E8-4C64-AA1323E5407E}"/>
              </a:ext>
            </a:extLst>
          </p:cNvPr>
          <p:cNvCxnSpPr>
            <a:stCxn id="5" idx="3"/>
          </p:cNvCxnSpPr>
          <p:nvPr/>
        </p:nvCxnSpPr>
        <p:spPr>
          <a:xfrm flipV="1">
            <a:off x="9964032" y="1822731"/>
            <a:ext cx="465843" cy="26010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7F535693-D0BF-DD38-58D8-0DEB33D96748}"/>
              </a:ext>
            </a:extLst>
          </p:cNvPr>
          <p:cNvGraphicFramePr>
            <a:graphicFrameLocks noGrp="1"/>
          </p:cNvGraphicFramePr>
          <p:nvPr>
            <p:extLst>
              <p:ext uri="{D42A27DB-BD31-4B8C-83A1-F6EECF244321}">
                <p14:modId xmlns:p14="http://schemas.microsoft.com/office/powerpoint/2010/main" val="426015413"/>
              </p:ext>
            </p:extLst>
          </p:nvPr>
        </p:nvGraphicFramePr>
        <p:xfrm>
          <a:off x="9128682" y="4373022"/>
          <a:ext cx="1564730" cy="1483360"/>
        </p:xfrm>
        <a:graphic>
          <a:graphicData uri="http://schemas.openxmlformats.org/drawingml/2006/table">
            <a:tbl>
              <a:tblPr firstRow="1" bandRow="1">
                <a:tableStyleId>{5C22544A-7EE6-4342-B048-85BDC9FD1C3A}</a:tableStyleId>
              </a:tblPr>
              <a:tblGrid>
                <a:gridCol w="872568">
                  <a:extLst>
                    <a:ext uri="{9D8B030D-6E8A-4147-A177-3AD203B41FA5}">
                      <a16:colId xmlns:a16="http://schemas.microsoft.com/office/drawing/2014/main" val="2834586841"/>
                    </a:ext>
                  </a:extLst>
                </a:gridCol>
                <a:gridCol w="692162">
                  <a:extLst>
                    <a:ext uri="{9D8B030D-6E8A-4147-A177-3AD203B41FA5}">
                      <a16:colId xmlns:a16="http://schemas.microsoft.com/office/drawing/2014/main" val="1417664438"/>
                    </a:ext>
                  </a:extLst>
                </a:gridCol>
              </a:tblGrid>
              <a:tr h="370840">
                <a:tc>
                  <a:txBody>
                    <a:bodyPr/>
                    <a:lstStyle/>
                    <a:p>
                      <a:r>
                        <a:rPr lang="en-US" dirty="0" err="1">
                          <a:solidFill>
                            <a:schemeClr val="tx1"/>
                          </a:solidFill>
                          <a:latin typeface="Times New Roman" panose="02020603050405020304" pitchFamily="18" charset="0"/>
                          <a:cs typeface="Times New Roman" panose="02020603050405020304" pitchFamily="18" charset="0"/>
                        </a:rPr>
                        <a:t>cond</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19109"/>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f,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brake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3873637"/>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I,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solidFill>
                            <a:schemeClr val="tx1"/>
                          </a:solidFill>
                          <a:latin typeface="Times New Roman" panose="02020603050405020304" pitchFamily="18" charset="0"/>
                          <a:cs typeface="Times New Roman" panose="02020603050405020304" pitchFamily="18" charset="0"/>
                        </a:rPr>
                        <a:t>forw</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494576"/>
                  </a:ext>
                </a:extLst>
              </a:tr>
              <a:tr h="370840">
                <a:tc>
                  <a:txBody>
                    <a:bodyPr/>
                    <a:lstStyle/>
                    <a:p>
                      <a:r>
                        <a:rPr lang="en-US" dirty="0">
                          <a:solidFill>
                            <a:schemeClr val="tx1"/>
                          </a:solidFill>
                          <a:latin typeface="Times New Roman" panose="02020603050405020304" pitchFamily="18" charset="0"/>
                          <a:cs typeface="Times New Roman" panose="02020603050405020304" pitchFamily="18" charset="0"/>
                        </a:rPr>
                        <a:t>(c I, 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731563"/>
                  </a:ext>
                </a:extLst>
              </a:tr>
            </a:tbl>
          </a:graphicData>
        </a:graphic>
      </p:graphicFrame>
    </p:spTree>
    <p:extLst>
      <p:ext uri="{BB962C8B-B14F-4D97-AF65-F5344CB8AC3E}">
        <p14:creationId xmlns:p14="http://schemas.microsoft.com/office/powerpoint/2010/main" val="1109497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484715" y="658371"/>
            <a:ext cx="5921429" cy="584775"/>
          </a:xfrm>
          <a:prstGeom prst="rect">
            <a:avLst/>
          </a:prstGeom>
        </p:spPr>
        <p:txBody>
          <a:bodyPr wrap="none">
            <a:spAutoFit/>
          </a:bodyPr>
          <a:lstStyle/>
          <a:p>
            <a:r>
              <a:rPr lang="en-US" sz="3200" dirty="0"/>
              <a:t>Reflex Taxi-Driver Agent with State</a:t>
            </a:r>
          </a:p>
        </p:txBody>
      </p:sp>
      <p:sp>
        <p:nvSpPr>
          <p:cNvPr id="4" name="Rectangle 3">
            <a:extLst>
              <a:ext uri="{FF2B5EF4-FFF2-40B4-BE49-F238E27FC236}">
                <a16:creationId xmlns:a16="http://schemas.microsoft.com/office/drawing/2014/main" id="{3A7E1E8D-46F0-4301-9557-CDCAD18F1256}"/>
              </a:ext>
            </a:extLst>
          </p:cNvPr>
          <p:cNvSpPr/>
          <p:nvPr/>
        </p:nvSpPr>
        <p:spPr>
          <a:xfrm>
            <a:off x="1484715" y="1855327"/>
            <a:ext cx="8381661" cy="4416594"/>
          </a:xfrm>
          <a:prstGeom prst="rect">
            <a:avLst/>
          </a:prstGeom>
        </p:spPr>
        <p:txBody>
          <a:bodyPr wrap="square">
            <a:spAutoFit/>
          </a:bodyPr>
          <a:lstStyle/>
          <a:p>
            <a:pPr>
              <a:spcAft>
                <a:spcPts val="1800"/>
              </a:spcAft>
            </a:pPr>
            <a:r>
              <a:rPr lang="en-US" sz="2400" dirty="0">
                <a:latin typeface="Times New Roman" panose="02020603050405020304" pitchFamily="18" charset="0"/>
                <a:cs typeface="Times New Roman" panose="02020603050405020304" pitchFamily="18" charset="0"/>
              </a:rPr>
              <a:t>The agent needs two kinds of knowledge for updating its state:</a:t>
            </a:r>
          </a:p>
          <a:p>
            <a:pPr>
              <a:spcAft>
                <a:spcPts val="1200"/>
              </a:spcAft>
            </a:pPr>
            <a:r>
              <a:rPr lang="en-US" sz="2400" dirty="0">
                <a:latin typeface="Times New Roman" panose="02020603050405020304" pitchFamily="18" charset="0"/>
                <a:cs typeface="Times New Roman" panose="02020603050405020304" pitchFamily="18" charset="0"/>
              </a:rPr>
              <a:t>    1.    </a:t>
            </a:r>
            <a:r>
              <a:rPr lang="en-US" sz="2400" dirty="0">
                <a:solidFill>
                  <a:srgbClr val="0000FF"/>
                </a:solidFill>
                <a:latin typeface="Times New Roman" panose="02020603050405020304" pitchFamily="18" charset="0"/>
                <a:cs typeface="Times New Roman" panose="02020603050405020304" pitchFamily="18" charset="0"/>
              </a:rPr>
              <a:t>How the world evolves </a:t>
            </a:r>
            <a:r>
              <a:rPr lang="en-US" sz="2400" dirty="0">
                <a:latin typeface="Times New Roman" panose="02020603050405020304" pitchFamily="18" charset="0"/>
                <a:cs typeface="Times New Roman" panose="02020603050405020304" pitchFamily="18" charset="0"/>
              </a:rPr>
              <a:t>independently from the agent;</a:t>
            </a:r>
          </a:p>
          <a:p>
            <a:pPr>
              <a:spcAft>
                <a:spcPts val="600"/>
              </a:spcAft>
            </a:pPr>
            <a:r>
              <a:rPr lang="en-US" sz="2400" i="1" dirty="0">
                <a:latin typeface="Times New Roman" panose="02020603050405020304" pitchFamily="18" charset="0"/>
                <a:cs typeface="Times New Roman" panose="02020603050405020304" pitchFamily="18" charset="0"/>
              </a:rPr>
              <a:t>	Ex: an overtaking car gets closer with time. </a:t>
            </a:r>
          </a:p>
          <a:p>
            <a:pPr>
              <a:spcAft>
                <a:spcPts val="600"/>
              </a:spcAft>
            </a:pPr>
            <a:r>
              <a:rPr lang="en-US" sz="2400" i="1" dirty="0">
                <a:latin typeface="Times New Roman" panose="02020603050405020304" pitchFamily="18" charset="0"/>
                <a:cs typeface="Times New Roman" panose="02020603050405020304" pitchFamily="18" charset="0"/>
              </a:rPr>
              <a:t>	      (disregard the agent).</a:t>
            </a:r>
          </a:p>
          <a:p>
            <a:pPr>
              <a:spcAft>
                <a:spcPts val="600"/>
              </a:spcAft>
            </a:pPr>
            <a:r>
              <a:rPr lang="en-US" sz="2400" i="1" dirty="0">
                <a:latin typeface="Times New Roman" panose="02020603050405020304" pitchFamily="18" charset="0"/>
                <a:cs typeface="Times New Roman" panose="02020603050405020304" pitchFamily="18" charset="0"/>
              </a:rPr>
              <a:t>                  The car in front is slowing down with the left signal on.</a:t>
            </a:r>
          </a:p>
          <a:p>
            <a:pPr>
              <a:spcAft>
                <a:spcPts val="1200"/>
              </a:spcAft>
            </a:pPr>
            <a:r>
              <a:rPr lang="en-US" sz="2400" dirty="0">
                <a:latin typeface="Times New Roman" panose="02020603050405020304" pitchFamily="18" charset="0"/>
                <a:cs typeface="Times New Roman" panose="02020603050405020304" pitchFamily="18" charset="0"/>
              </a:rPr>
              <a:t>    2.    </a:t>
            </a:r>
            <a:r>
              <a:rPr lang="en-US" sz="2400" dirty="0">
                <a:solidFill>
                  <a:srgbClr val="0000FF"/>
                </a:solidFill>
                <a:latin typeface="Times New Roman" panose="02020603050405020304" pitchFamily="18" charset="0"/>
                <a:cs typeface="Times New Roman" panose="02020603050405020304" pitchFamily="18" charset="0"/>
              </a:rPr>
              <a:t>How the world is affected </a:t>
            </a:r>
            <a:r>
              <a:rPr lang="en-US" sz="2400" dirty="0">
                <a:latin typeface="Times New Roman" panose="02020603050405020304" pitchFamily="18" charset="0"/>
                <a:cs typeface="Times New Roman" panose="02020603050405020304" pitchFamily="18" charset="0"/>
              </a:rPr>
              <a:t>by the agent’s actions.</a:t>
            </a:r>
          </a:p>
          <a:p>
            <a:pPr>
              <a:spcAft>
                <a:spcPts val="1800"/>
              </a:spcAft>
            </a:pPr>
            <a:r>
              <a:rPr lang="en-US" sz="2400" i="1" dirty="0">
                <a:latin typeface="Times New Roman" panose="02020603050405020304" pitchFamily="18" charset="0"/>
                <a:cs typeface="Times New Roman" panose="02020603050405020304" pitchFamily="18" charset="0"/>
              </a:rPr>
              <a:t>	Ex: if I turn right, </a:t>
            </a:r>
            <a:r>
              <a:rPr lang="en-US" sz="2400" i="1" dirty="0">
                <a:solidFill>
                  <a:srgbClr val="0000FF"/>
                </a:solidFill>
                <a:latin typeface="Times New Roman" panose="02020603050405020304" pitchFamily="18" charset="0"/>
                <a:cs typeface="Times New Roman" panose="02020603050405020304" pitchFamily="18" charset="0"/>
              </a:rPr>
              <a:t>what was to my left is now behind me</a:t>
            </a:r>
            <a:r>
              <a:rPr lang="en-US" sz="2400" i="1" dirty="0">
                <a:latin typeface="Times New Roman" panose="02020603050405020304" pitchFamily="18" charset="0"/>
                <a:cs typeface="Times New Roman" panose="02020603050405020304" pitchFamily="18" charset="0"/>
              </a:rPr>
              <a:t>.</a:t>
            </a:r>
          </a:p>
          <a:p>
            <a:pPr lvl="3">
              <a:spcAft>
                <a:spcPts val="1800"/>
              </a:spcAft>
            </a:pPr>
            <a:r>
              <a:rPr lang="en-US" sz="2400" i="1" dirty="0">
                <a:latin typeface="Times New Roman" panose="02020603050405020304" pitchFamily="18" charset="0"/>
                <a:cs typeface="Times New Roman" panose="02020603050405020304" pitchFamily="18" charset="0"/>
              </a:rPr>
              <a:t>if I apply complete brake suddenly, what was to my left is now moving ahead of me.</a:t>
            </a: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1ECA2022-DE26-4A75-8445-C0276C56DE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1467">
            <a:off x="455295" y="1243146"/>
            <a:ext cx="665454" cy="41982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Curved Up 1">
            <a:extLst>
              <a:ext uri="{FF2B5EF4-FFF2-40B4-BE49-F238E27FC236}">
                <a16:creationId xmlns:a16="http://schemas.microsoft.com/office/drawing/2014/main" id="{E48E8A23-D7FF-4370-A53C-202189FBA30E}"/>
              </a:ext>
            </a:extLst>
          </p:cNvPr>
          <p:cNvSpPr/>
          <p:nvPr/>
        </p:nvSpPr>
        <p:spPr>
          <a:xfrm>
            <a:off x="3895918" y="5306487"/>
            <a:ext cx="1245326" cy="1893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9475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96B02-F1D5-47A5-AAC5-AB4AD656B627}"/>
              </a:ext>
            </a:extLst>
          </p:cNvPr>
          <p:cNvSpPr/>
          <p:nvPr/>
        </p:nvSpPr>
        <p:spPr>
          <a:xfrm>
            <a:off x="1953769" y="1541605"/>
            <a:ext cx="7820296" cy="3724096"/>
          </a:xfrm>
          <a:prstGeom prst="rect">
            <a:avLst/>
          </a:prstGeom>
        </p:spPr>
        <p:txBody>
          <a:bodyPr wrap="square">
            <a:spAutoFit/>
          </a:bodyPr>
          <a:lstStyle/>
          <a:p>
            <a:r>
              <a:rPr lang="en-US" sz="2400" b="1" dirty="0">
                <a:solidFill>
                  <a:srgbClr val="000000"/>
                </a:solidFill>
                <a:latin typeface="Times New Roman" panose="02020603050405020304" pitchFamily="18" charset="0"/>
              </a:rPr>
              <a:t>Reflex Agent with Internal State</a:t>
            </a:r>
          </a:p>
          <a:p>
            <a:endParaRPr lang="en-US" sz="2400" dirty="0">
              <a:solidFill>
                <a:srgbClr val="000000"/>
              </a:solidFill>
              <a:latin typeface="Times New Roman" panose="02020603050405020304" pitchFamily="18" charset="0"/>
            </a:endParaRPr>
          </a:p>
          <a:p>
            <a:pPr marL="461963" lvl="1" indent="-461963">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Use internal state to encode different world states to</a:t>
            </a:r>
          </a:p>
          <a:p>
            <a:pPr lvl="2"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remember the earlier (past) percepts</a:t>
            </a:r>
            <a:endParaRPr lang="en-US" sz="2400" dirty="0">
              <a:solidFill>
                <a:srgbClr val="000000"/>
              </a:solidFill>
              <a:latin typeface="Times New Roman" panose="02020603050405020304" pitchFamily="18" charset="0"/>
            </a:endParaRPr>
          </a:p>
          <a:p>
            <a:pPr marL="919163" lvl="2" indent="-461963">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capture the perception of the environment over time </a:t>
            </a:r>
          </a:p>
          <a:p>
            <a:pPr lvl="2"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rPr>
              <a:t>represent a change in the world, not only the latest state. </a:t>
            </a:r>
            <a:r>
              <a:rPr lang="en-US" sz="2400" dirty="0">
                <a:latin typeface="Times New Roman" panose="02020603050405020304" pitchFamily="18" charset="0"/>
              </a:rPr>
              <a:t>(How the world evolves?)</a:t>
            </a:r>
          </a:p>
          <a:p>
            <a:pPr lvl="3"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rPr>
              <a:t>This ability </a:t>
            </a:r>
            <a:r>
              <a:rPr lang="en-US" sz="2400" dirty="0">
                <a:solidFill>
                  <a:srgbClr val="0000FF"/>
                </a:solidFill>
                <a:latin typeface="Times New Roman" panose="02020603050405020304" pitchFamily="18" charset="0"/>
              </a:rPr>
              <a:t>allows the agent to reason </a:t>
            </a:r>
            <a:r>
              <a:rPr lang="en-US" sz="2400" dirty="0">
                <a:solidFill>
                  <a:srgbClr val="000000"/>
                </a:solidFill>
                <a:latin typeface="Times New Roman" panose="02020603050405020304" pitchFamily="18" charset="0"/>
              </a:rPr>
              <a:t>about </a:t>
            </a:r>
            <a:r>
              <a:rPr lang="en-US" sz="2400" dirty="0">
                <a:solidFill>
                  <a:srgbClr val="0000FF"/>
                </a:solidFill>
                <a:latin typeface="Times New Roman" panose="02020603050405020304" pitchFamily="18" charset="0"/>
              </a:rPr>
              <a:t>courses of action. </a:t>
            </a:r>
            <a:r>
              <a:rPr lang="en-US" sz="2400" dirty="0">
                <a:latin typeface="Times New Roman" panose="02020603050405020304" pitchFamily="18" charset="0"/>
              </a:rPr>
              <a:t>(What do my actions do?)</a:t>
            </a:r>
          </a:p>
        </p:txBody>
      </p:sp>
      <p:pic>
        <p:nvPicPr>
          <p:cNvPr id="3" name="Picture 2" descr="Image result for smiley face images">
            <a:extLst>
              <a:ext uri="{FF2B5EF4-FFF2-40B4-BE49-F238E27FC236}">
                <a16:creationId xmlns:a16="http://schemas.microsoft.com/office/drawing/2014/main" id="{D6D43624-68C5-411C-B3A4-C3289C953B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1467">
            <a:off x="1346104" y="4850495"/>
            <a:ext cx="507305" cy="3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6FB9E9-AEA3-450A-98D8-0C070DC8836B}"/>
              </a:ext>
            </a:extLst>
          </p:cNvPr>
          <p:cNvSpPr>
            <a:spLocks noGrp="1" noChangeArrowheads="1"/>
          </p:cNvSpPr>
          <p:nvPr>
            <p:ph type="title"/>
          </p:nvPr>
        </p:nvSpPr>
        <p:spPr>
          <a:xfrm>
            <a:off x="2095500" y="139663"/>
            <a:ext cx="6295777" cy="1041621"/>
          </a:xfrm>
        </p:spPr>
        <p:txBody>
          <a:bodyPr>
            <a:normAutofit/>
          </a:bodyPr>
          <a:lstStyle/>
          <a:p>
            <a:r>
              <a:rPr lang="en-US" altLang="en-US" sz="3200" dirty="0">
                <a:latin typeface="+mn-lt"/>
              </a:rPr>
              <a:t>Model-based reflex agents</a:t>
            </a:r>
          </a:p>
        </p:txBody>
      </p:sp>
      <p:pic>
        <p:nvPicPr>
          <p:cNvPr id="26628" name="Picture 4" descr="reflex+state-agent">
            <a:extLst>
              <a:ext uri="{FF2B5EF4-FFF2-40B4-BE49-F238E27FC236}">
                <a16:creationId xmlns:a16="http://schemas.microsoft.com/office/drawing/2014/main" id="{D77C3DCA-B6DF-4414-9371-372D2B367E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8434" y="1417317"/>
            <a:ext cx="7510054" cy="47802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descr="Image result for smiley face images">
            <a:extLst>
              <a:ext uri="{FF2B5EF4-FFF2-40B4-BE49-F238E27FC236}">
                <a16:creationId xmlns:a16="http://schemas.microsoft.com/office/drawing/2014/main" id="{E3A7DCE1-4D76-42B9-886E-A06A6FD632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4592">
            <a:off x="787582" y="954843"/>
            <a:ext cx="626328" cy="47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06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11" y="349427"/>
            <a:ext cx="9167949" cy="725172"/>
          </a:xfrm>
        </p:spPr>
        <p:txBody>
          <a:bodyPr>
            <a:normAutofit/>
          </a:bodyPr>
          <a:lstStyle/>
          <a:p>
            <a:r>
              <a:rPr lang="en-US" sz="3200" dirty="0">
                <a:latin typeface="+mn-lt"/>
              </a:rPr>
              <a:t>Model-based reflex agents - </a:t>
            </a:r>
            <a:r>
              <a:rPr lang="en-US" sz="2600" dirty="0">
                <a:latin typeface="+mn-lt"/>
              </a:rPr>
              <a:t>Reflex Agent With State</a:t>
            </a:r>
          </a:p>
        </p:txBody>
      </p:sp>
      <p:sp>
        <p:nvSpPr>
          <p:cNvPr id="3" name="Content Placeholder 2"/>
          <p:cNvSpPr>
            <a:spLocks noGrp="1"/>
          </p:cNvSpPr>
          <p:nvPr>
            <p:ph idx="1"/>
          </p:nvPr>
        </p:nvSpPr>
        <p:spPr>
          <a:xfrm>
            <a:off x="1040164" y="1147935"/>
            <a:ext cx="4413738" cy="3397939"/>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Key differences (from simple reflex agents)</a:t>
            </a:r>
          </a:p>
          <a:p>
            <a:pPr marL="339725" indent="-339725"/>
            <a:r>
              <a:rPr lang="en-US" sz="2000" dirty="0">
                <a:latin typeface="Times New Roman" panose="02020603050405020304" pitchFamily="18" charset="0"/>
                <a:cs typeface="Times New Roman" panose="02020603050405020304" pitchFamily="18" charset="0"/>
              </a:rPr>
              <a:t>Store previously-observed information</a:t>
            </a:r>
          </a:p>
          <a:p>
            <a:pPr marL="339725" indent="-339725"/>
            <a:r>
              <a:rPr lang="en-US" sz="2000" dirty="0">
                <a:latin typeface="Times New Roman" panose="02020603050405020304" pitchFamily="18" charset="0"/>
                <a:cs typeface="Times New Roman" panose="02020603050405020304" pitchFamily="18" charset="0"/>
              </a:rPr>
              <a:t>Agents have an internal state used to keep track of past states of the world.</a:t>
            </a:r>
          </a:p>
          <a:p>
            <a:pPr marL="339725" indent="-339725"/>
            <a:r>
              <a:rPr lang="en-US" sz="2000" dirty="0">
                <a:latin typeface="Times New Roman" panose="02020603050405020304" pitchFamily="18" charset="0"/>
                <a:cs typeface="Times New Roman" panose="02020603050405020304" pitchFamily="18" charset="0"/>
              </a:rPr>
              <a:t>Agents can represent changes in the world.</a:t>
            </a:r>
          </a:p>
          <a:p>
            <a:pPr marL="339725" indent="-339725"/>
            <a:r>
              <a:rPr lang="en-US" sz="2000" dirty="0">
                <a:latin typeface="Times New Roman" panose="02020603050405020304" pitchFamily="18" charset="0"/>
                <a:cs typeface="Times New Roman" panose="02020603050405020304" pitchFamily="18" charset="0"/>
              </a:rPr>
              <a:t>Agents can reason about unobserved aspects of the current state</a:t>
            </a:r>
          </a:p>
        </p:txBody>
      </p:sp>
      <p:sp>
        <p:nvSpPr>
          <p:cNvPr id="5" name="TextBox 4"/>
          <p:cNvSpPr txBox="1"/>
          <p:nvPr/>
        </p:nvSpPr>
        <p:spPr>
          <a:xfrm>
            <a:off x="509680" y="4818619"/>
            <a:ext cx="5586320" cy="1785104"/>
          </a:xfrm>
          <a:prstGeom prst="rect">
            <a:avLst/>
          </a:prstGeom>
          <a:noFill/>
        </p:spPr>
        <p:txBody>
          <a:bodyPr wrap="square" rtlCol="0">
            <a:spAutoFit/>
          </a:bodyPr>
          <a:lstStyle/>
          <a:p>
            <a:r>
              <a:rPr lang="en-US" sz="2200" dirty="0"/>
              <a:t>REFLEX_AGENT_WITH_STATE(percept)</a:t>
            </a:r>
          </a:p>
          <a:p>
            <a:r>
              <a:rPr lang="en-US" sz="2200" dirty="0"/>
              <a:t>   state   = UPDATE_DATE(</a:t>
            </a:r>
            <a:r>
              <a:rPr lang="en-US" sz="2200" dirty="0">
                <a:solidFill>
                  <a:srgbClr val="0000FF"/>
                </a:solidFill>
              </a:rPr>
              <a:t>state, action</a:t>
            </a:r>
            <a:r>
              <a:rPr lang="en-US" sz="2200" dirty="0"/>
              <a:t>, percept)</a:t>
            </a:r>
          </a:p>
          <a:p>
            <a:r>
              <a:rPr lang="en-US" sz="2200" dirty="0"/>
              <a:t>   rule     = RULE_MATCH(state, rules)</a:t>
            </a:r>
          </a:p>
          <a:p>
            <a:r>
              <a:rPr lang="en-US" sz="2200" dirty="0"/>
              <a:t>   action = </a:t>
            </a:r>
            <a:r>
              <a:rPr lang="en-US" sz="2200" dirty="0" err="1"/>
              <a:t>rule.ACTION</a:t>
            </a:r>
            <a:endParaRPr lang="en-US" sz="2200" dirty="0"/>
          </a:p>
          <a:p>
            <a:r>
              <a:rPr lang="en-US" sz="2200" dirty="0"/>
              <a:t>   </a:t>
            </a:r>
            <a:r>
              <a:rPr lang="en-US" sz="2200" b="1" dirty="0"/>
              <a:t>return</a:t>
            </a:r>
            <a:r>
              <a:rPr lang="en-US" sz="2200" dirty="0"/>
              <a:t> action</a:t>
            </a:r>
          </a:p>
        </p:txBody>
      </p:sp>
      <p:pic>
        <p:nvPicPr>
          <p:cNvPr id="6" name="Picture 4" descr="reflex+state-agent"/>
          <p:cNvPicPr>
            <a:picLocks noChangeAspect="1" noChangeArrowheads="1"/>
          </p:cNvPicPr>
          <p:nvPr/>
        </p:nvPicPr>
        <p:blipFill>
          <a:blip r:embed="rId3" cstate="print"/>
          <a:srcRect/>
          <a:stretch>
            <a:fillRect/>
          </a:stretch>
        </p:blipFill>
        <p:spPr>
          <a:xfrm>
            <a:off x="5991499" y="1521680"/>
            <a:ext cx="5939244" cy="4259883"/>
          </a:xfrm>
          <a:prstGeom prst="rect">
            <a:avLst/>
          </a:prstGeom>
          <a:noFill/>
          <a:ln/>
        </p:spPr>
      </p:pic>
      <p:pic>
        <p:nvPicPr>
          <p:cNvPr id="7" name="Picture 6" descr="Image result for smiley face images">
            <a:extLst>
              <a:ext uri="{FF2B5EF4-FFF2-40B4-BE49-F238E27FC236}">
                <a16:creationId xmlns:a16="http://schemas.microsoft.com/office/drawing/2014/main" id="{6C02F109-2872-4ABD-90B1-F7D5F4170B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1326">
            <a:off x="309639" y="793488"/>
            <a:ext cx="687671" cy="50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AC9707-7725-4A2E-A2AA-851807F9F24C}"/>
              </a:ext>
            </a:extLst>
          </p:cNvPr>
          <p:cNvSpPr/>
          <p:nvPr/>
        </p:nvSpPr>
        <p:spPr>
          <a:xfrm>
            <a:off x="8898861" y="2828835"/>
            <a:ext cx="1809024" cy="1200329"/>
          </a:xfrm>
          <a:prstGeom prst="rect">
            <a:avLst/>
          </a:prstGeom>
        </p:spPr>
        <p:txBody>
          <a:bodyPr wrap="square">
            <a:spAutoFit/>
          </a:bodyPr>
          <a:lstStyle/>
          <a:p>
            <a:pPr algn="r"/>
            <a:r>
              <a:rPr lang="en-US" dirty="0">
                <a:solidFill>
                  <a:srgbClr val="3333CD"/>
                </a:solidFill>
                <a:latin typeface="Times New Roman" panose="02020603050405020304" pitchFamily="18" charset="0"/>
              </a:rPr>
              <a:t>“1. Infers potentially</a:t>
            </a:r>
          </a:p>
          <a:p>
            <a:pPr algn="r"/>
            <a:r>
              <a:rPr lang="en-US" dirty="0">
                <a:solidFill>
                  <a:srgbClr val="3333CD"/>
                </a:solidFill>
                <a:latin typeface="Times New Roman" panose="02020603050405020304" pitchFamily="18" charset="0"/>
              </a:rPr>
              <a:t>dangerous driver</a:t>
            </a:r>
          </a:p>
          <a:p>
            <a:pPr algn="r"/>
            <a:r>
              <a:rPr lang="en-US" dirty="0">
                <a:solidFill>
                  <a:srgbClr val="3333CD"/>
                </a:solidFill>
                <a:latin typeface="Times New Roman" panose="02020603050405020304" pitchFamily="18" charset="0"/>
              </a:rPr>
              <a:t>in front.”</a:t>
            </a:r>
            <a:endParaRPr lang="en-US" dirty="0"/>
          </a:p>
        </p:txBody>
      </p:sp>
      <p:sp>
        <p:nvSpPr>
          <p:cNvPr id="8" name="Rectangle 7">
            <a:extLst>
              <a:ext uri="{FF2B5EF4-FFF2-40B4-BE49-F238E27FC236}">
                <a16:creationId xmlns:a16="http://schemas.microsoft.com/office/drawing/2014/main" id="{20820F9E-2F9D-4A3C-BAC3-82B7BF60A863}"/>
              </a:ext>
            </a:extLst>
          </p:cNvPr>
          <p:cNvSpPr/>
          <p:nvPr/>
        </p:nvSpPr>
        <p:spPr>
          <a:xfrm>
            <a:off x="6227282" y="3752177"/>
            <a:ext cx="3514477" cy="646331"/>
          </a:xfrm>
          <a:prstGeom prst="rect">
            <a:avLst/>
          </a:prstGeom>
        </p:spPr>
        <p:txBody>
          <a:bodyPr wrap="square">
            <a:spAutoFit/>
          </a:bodyPr>
          <a:lstStyle/>
          <a:p>
            <a:r>
              <a:rPr lang="en-US" dirty="0">
                <a:solidFill>
                  <a:srgbClr val="FF0000"/>
                </a:solidFill>
                <a:latin typeface="Arial" panose="020B0604020202020204" pitchFamily="34" charset="0"/>
              </a:rPr>
              <a:t>2. If </a:t>
            </a:r>
            <a:r>
              <a:rPr lang="en-US" dirty="0">
                <a:solidFill>
                  <a:srgbClr val="3333CD"/>
                </a:solidFill>
                <a:latin typeface="MSPGothic-WinCharSetFFFF-H"/>
              </a:rPr>
              <a:t>“</a:t>
            </a:r>
            <a:r>
              <a:rPr lang="en-US" dirty="0">
                <a:solidFill>
                  <a:srgbClr val="3333CD"/>
                </a:solidFill>
                <a:latin typeface="Times New Roman" panose="02020603050405020304" pitchFamily="18" charset="0"/>
              </a:rPr>
              <a:t>dangerous driver in front,”</a:t>
            </a:r>
          </a:p>
          <a:p>
            <a:r>
              <a:rPr lang="en-US" dirty="0">
                <a:solidFill>
                  <a:srgbClr val="FF0000"/>
                </a:solidFill>
                <a:latin typeface="Arial" panose="020B0604020202020204" pitchFamily="34" charset="0"/>
              </a:rPr>
              <a:t>    then </a:t>
            </a:r>
            <a:r>
              <a:rPr lang="en-US" dirty="0">
                <a:solidFill>
                  <a:srgbClr val="3333CD"/>
                </a:solidFill>
                <a:latin typeface="MSPGothic-WinCharSetFFFF-H"/>
              </a:rPr>
              <a:t>“</a:t>
            </a:r>
            <a:r>
              <a:rPr lang="en-US" dirty="0">
                <a:solidFill>
                  <a:srgbClr val="3333CD"/>
                </a:solidFill>
                <a:latin typeface="Times New Roman" panose="02020603050405020304" pitchFamily="18" charset="0"/>
              </a:rPr>
              <a:t>keep distance.</a:t>
            </a:r>
            <a:r>
              <a:rPr lang="en-US" dirty="0">
                <a:solidFill>
                  <a:srgbClr val="3333CD"/>
                </a:solidFill>
                <a:latin typeface="MSPGothic-WinCharSetFFFF-H"/>
              </a:rPr>
              <a:t>”</a:t>
            </a:r>
            <a:endParaRPr lang="en-US" dirty="0"/>
          </a:p>
        </p:txBody>
      </p:sp>
      <p:sp>
        <p:nvSpPr>
          <p:cNvPr id="9" name="Rectangle 8">
            <a:extLst>
              <a:ext uri="{FF2B5EF4-FFF2-40B4-BE49-F238E27FC236}">
                <a16:creationId xmlns:a16="http://schemas.microsoft.com/office/drawing/2014/main" id="{0282CB38-22EC-41EF-A0E7-A1B4D5D7C6F6}"/>
              </a:ext>
            </a:extLst>
          </p:cNvPr>
          <p:cNvSpPr/>
          <p:nvPr/>
        </p:nvSpPr>
        <p:spPr>
          <a:xfrm>
            <a:off x="6227282" y="951799"/>
            <a:ext cx="3281237" cy="923330"/>
          </a:xfrm>
          <a:prstGeom prst="rect">
            <a:avLst/>
          </a:prstGeom>
        </p:spPr>
        <p:txBody>
          <a:bodyPr wrap="square">
            <a:spAutoFit/>
          </a:bodyPr>
          <a:lstStyle/>
          <a:p>
            <a:r>
              <a:rPr lang="en-US" dirty="0">
                <a:solidFill>
                  <a:srgbClr val="0000FF"/>
                </a:solidFill>
                <a:latin typeface="Times New Roman" panose="02020603050405020304" pitchFamily="18" charset="0"/>
              </a:rPr>
              <a:t>Module:</a:t>
            </a:r>
          </a:p>
          <a:p>
            <a:r>
              <a:rPr lang="en-US" dirty="0">
                <a:solidFill>
                  <a:srgbClr val="0000FF"/>
                </a:solidFill>
                <a:latin typeface="Times New Roman" panose="02020603050405020304" pitchFamily="18" charset="0"/>
              </a:rPr>
              <a:t>Logical Agents</a:t>
            </a:r>
          </a:p>
          <a:p>
            <a:r>
              <a:rPr lang="en-US" dirty="0">
                <a:solidFill>
                  <a:srgbClr val="0000FF"/>
                </a:solidFill>
                <a:latin typeface="Times New Roman" panose="02020603050405020304" pitchFamily="18" charset="0"/>
              </a:rPr>
              <a:t>Representation and Reasoning:  </a:t>
            </a:r>
            <a:endParaRPr lang="en-US" dirty="0">
              <a:solidFill>
                <a:srgbClr val="0000FF"/>
              </a:solidFill>
            </a:endParaRPr>
          </a:p>
        </p:txBody>
      </p:sp>
    </p:spTree>
    <p:extLst>
      <p:ext uri="{BB962C8B-B14F-4D97-AF65-F5344CB8AC3E}">
        <p14:creationId xmlns:p14="http://schemas.microsoft.com/office/powerpoint/2010/main" val="3051126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AB8B5C-8FDC-49EC-8B1A-D6EFD10380A2}"/>
              </a:ext>
            </a:extLst>
          </p:cNvPr>
          <p:cNvSpPr txBox="1">
            <a:spLocks noChangeArrowheads="1"/>
          </p:cNvSpPr>
          <p:nvPr/>
        </p:nvSpPr>
        <p:spPr>
          <a:xfrm>
            <a:off x="1224501" y="326004"/>
            <a:ext cx="6295777" cy="6520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Model-based reflex agents</a:t>
            </a:r>
          </a:p>
        </p:txBody>
      </p:sp>
      <p:sp>
        <p:nvSpPr>
          <p:cNvPr id="3" name="Rectangle 2">
            <a:extLst>
              <a:ext uri="{FF2B5EF4-FFF2-40B4-BE49-F238E27FC236}">
                <a16:creationId xmlns:a16="http://schemas.microsoft.com/office/drawing/2014/main" id="{049F1EE8-187E-4632-AE44-EB55300EA61C}"/>
              </a:ext>
            </a:extLst>
          </p:cNvPr>
          <p:cNvSpPr/>
          <p:nvPr/>
        </p:nvSpPr>
        <p:spPr>
          <a:xfrm>
            <a:off x="1224501" y="818257"/>
            <a:ext cx="8607476"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much of an internal model of the world?</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For planning </a:t>
            </a:r>
            <a:r>
              <a:rPr lang="en-US" sz="2400" dirty="0">
                <a:latin typeface="Times New Roman" panose="02020603050405020304" pitchFamily="18" charset="0"/>
                <a:cs typeface="Times New Roman" panose="02020603050405020304" pitchFamily="18" charset="0"/>
              </a:rPr>
              <a:t>and </a:t>
            </a:r>
            <a:r>
              <a:rPr lang="en-US" sz="2400" dirty="0">
                <a:solidFill>
                  <a:srgbClr val="0000FF"/>
                </a:solidFill>
                <a:latin typeface="Times New Roman" panose="02020603050405020304" pitchFamily="18" charset="0"/>
                <a:cs typeface="Times New Roman" panose="02020603050405020304" pitchFamily="18" charset="0"/>
              </a:rPr>
              <a:t>reasoning about </a:t>
            </a:r>
            <a:r>
              <a:rPr lang="en-US" sz="2400" dirty="0">
                <a:latin typeface="Times New Roman" panose="02020603050405020304" pitchFamily="18" charset="0"/>
                <a:cs typeface="Times New Roman" panose="02020603050405020304" pitchFamily="18" charset="0"/>
              </a:rPr>
              <a:t>our surroundings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require some kind of internal representation of our world, </a:t>
            </a:r>
          </a:p>
          <a:p>
            <a:pPr marL="1376363" lvl="2"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effect of actions or a sequence of actions</a:t>
            </a:r>
            <a:r>
              <a:rPr lang="en-US" sz="2400" dirty="0">
                <a:latin typeface="Times New Roman" panose="02020603050405020304" pitchFamily="18" charset="0"/>
                <a:cs typeface="Times New Roman" panose="02020603050405020304" pitchFamily="18" charset="0"/>
              </a:rPr>
              <a:t> in the memory.</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more detailed the internal model, the better.</a:t>
            </a:r>
            <a:r>
              <a:rPr lang="en-US" sz="2400" b="1" dirty="0"/>
              <a:t> </a:t>
            </a:r>
            <a:r>
              <a:rPr lang="en-US" sz="2400" dirty="0">
                <a:latin typeface="Times New Roman" panose="02020603050405020304" pitchFamily="18" charset="0"/>
                <a:cs typeface="Times New Roman" panose="02020603050405020304" pitchFamily="18" charset="0"/>
              </a:rPr>
              <a:t> </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Combining simple behavior to form increasingly complex behaviors.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Shortcomings:</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representations of storing models </a:t>
            </a:r>
            <a:r>
              <a:rPr lang="en-US" sz="2400" dirty="0">
                <a:latin typeface="Times New Roman" panose="02020603050405020304" pitchFamily="18" charset="0"/>
                <a:cs typeface="Times New Roman" panose="02020603050405020304" pitchFamily="18" charset="0"/>
              </a:rPr>
              <a:t>of the world in dynamic and unpredictable environments can be </a:t>
            </a:r>
            <a:r>
              <a:rPr lang="en-US" sz="2400" dirty="0">
                <a:solidFill>
                  <a:srgbClr val="0000FF"/>
                </a:solidFill>
                <a:latin typeface="Times New Roman" panose="02020603050405020304" pitchFamily="18" charset="0"/>
                <a:cs typeface="Times New Roman" panose="02020603050405020304" pitchFamily="18" charset="0"/>
              </a:rPr>
              <a:t>outdated and incorrect. </a:t>
            </a:r>
            <a:endParaRPr lang="en-US" sz="24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Agents require the ability to</a:t>
            </a:r>
            <a:r>
              <a:rPr lang="en-US" sz="2400" dirty="0">
                <a:solidFill>
                  <a:srgbClr val="0000FF"/>
                </a:solidFill>
                <a:latin typeface="Times New Roman" panose="02020603050405020304" pitchFamily="18" charset="0"/>
                <a:cs typeface="Times New Roman" panose="02020603050405020304" pitchFamily="18" charset="0"/>
              </a:rPr>
              <a:t> react quickly to the present</a:t>
            </a:r>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minimal internal state representation,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Complement each time step with sensor input.</a:t>
            </a:r>
          </a:p>
        </p:txBody>
      </p:sp>
    </p:spTree>
    <p:extLst>
      <p:ext uri="{BB962C8B-B14F-4D97-AF65-F5344CB8AC3E}">
        <p14:creationId xmlns:p14="http://schemas.microsoft.com/office/powerpoint/2010/main" val="2306825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3728" y="957151"/>
                <a:ext cx="9149551" cy="5355312"/>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Simple Reflex Agents</a:t>
                </a:r>
              </a:p>
              <a:p>
                <a:endParaRPr lang="en-US" sz="2400" b="1" dirty="0">
                  <a:solidFill>
                    <a:srgbClr val="40404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reflex agent acts only based on the </a:t>
                </a:r>
                <a:r>
                  <a:rPr lang="en-US" sz="2400" dirty="0">
                    <a:solidFill>
                      <a:srgbClr val="0000FF"/>
                    </a:solidFill>
                    <a:latin typeface="Times New Roman" panose="02020603050405020304" pitchFamily="18" charset="0"/>
                    <a:cs typeface="Times New Roman" panose="02020603050405020304" pitchFamily="18" charset="0"/>
                  </a:rPr>
                  <a:t>current percept </a:t>
                </a:r>
                <a:r>
                  <a:rPr lang="en-US" sz="2400" dirty="0">
                    <a:solidFill>
                      <a:srgbClr val="404040"/>
                    </a:solidFill>
                    <a:latin typeface="Times New Roman" panose="02020603050405020304" pitchFamily="18" charset="0"/>
                    <a:cs typeface="Times New Roman" panose="02020603050405020304" pitchFamily="18" charset="0"/>
                  </a:rPr>
                  <a:t>without considering any history of past percepts. </a:t>
                </a:r>
              </a:p>
              <a:p>
                <a:pPr marL="342900"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agent function </a:t>
                </a:r>
                <a:r>
                  <a:rPr lang="en-US" altLang="en-US" sz="2400" i="1" dirty="0">
                    <a:latin typeface="Times New Roman" panose="02020603050405020304" pitchFamily="18" charset="0"/>
                    <a:cs typeface="Times New Roman" panose="02020603050405020304" pitchFamily="18" charset="0"/>
                  </a:rPr>
                  <a:t> f</a:t>
                </a:r>
                <a:r>
                  <a:rPr lang="en-US" altLang="en-US" sz="2400" dirty="0">
                    <a:latin typeface="Times New Roman" panose="02020603050405020304" pitchFamily="18" charset="0"/>
                    <a:cs typeface="Times New Roman" panose="02020603050405020304" pitchFamily="18" charset="0"/>
                  </a:rPr>
                  <a:t>: P*  </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oMath>
                </a14:m>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Times New Roman" panose="02020603050405020304" pitchFamily="18" charset="0"/>
                    <a:cs typeface="Times New Roman" panose="02020603050405020304" pitchFamily="18" charset="0"/>
                  </a:rPr>
                  <a:t>A  </a:t>
                </a:r>
                <a:r>
                  <a:rPr lang="en-US" sz="2400" dirty="0">
                    <a:solidFill>
                      <a:srgbClr val="404040"/>
                    </a:solidFill>
                    <a:latin typeface="Times New Roman" panose="02020603050405020304" pitchFamily="18" charset="0"/>
                    <a:cs typeface="Times New Roman" panose="02020603050405020304" pitchFamily="18" charset="0"/>
                  </a:rPr>
                  <a:t>is based on the </a:t>
                </a:r>
                <a:r>
                  <a:rPr lang="en-US" sz="2400" i="1" dirty="0">
                    <a:solidFill>
                      <a:srgbClr val="404040"/>
                    </a:solidFill>
                    <a:latin typeface="Times New Roman" panose="02020603050405020304" pitchFamily="18" charset="0"/>
                    <a:cs typeface="Times New Roman" panose="02020603050405020304" pitchFamily="18" charset="0"/>
                  </a:rPr>
                  <a:t>condition-action rule</a:t>
                </a:r>
                <a:r>
                  <a:rPr lang="en-US" sz="2400" dirty="0">
                    <a:solidFill>
                      <a:srgbClr val="404040"/>
                    </a:solidFill>
                    <a:latin typeface="Times New Roman" panose="02020603050405020304" pitchFamily="18" charset="0"/>
                    <a:cs typeface="Times New Roman" panose="02020603050405020304" pitchFamily="18" charset="0"/>
                  </a:rPr>
                  <a:t>: </a:t>
                </a:r>
              </a:p>
              <a:p>
                <a:pPr>
                  <a:spcAft>
                    <a:spcPts val="1200"/>
                  </a:spcAft>
                </a:pPr>
                <a:r>
                  <a:rPr lang="en-US" sz="2400" dirty="0">
                    <a:solidFill>
                      <a:srgbClr val="404040"/>
                    </a:solidFill>
                    <a:latin typeface="Times New Roman" panose="02020603050405020304" pitchFamily="18" charset="0"/>
                    <a:cs typeface="Times New Roman" panose="02020603050405020304" pitchFamily="18" charset="0"/>
                  </a:rPr>
                  <a:t>                                </a:t>
                </a:r>
                <a:r>
                  <a:rPr lang="en-US" sz="2400" b="1" dirty="0">
                    <a:solidFill>
                      <a:srgbClr val="404040"/>
                    </a:solidFill>
                    <a:latin typeface="Times New Roman" panose="02020603050405020304" pitchFamily="18" charset="0"/>
                    <a:cs typeface="Times New Roman" panose="02020603050405020304" pitchFamily="18" charset="0"/>
                  </a:rPr>
                  <a:t>if </a:t>
                </a:r>
                <a:r>
                  <a:rPr lang="en-US" sz="2400" dirty="0">
                    <a:solidFill>
                      <a:srgbClr val="404040"/>
                    </a:solidFill>
                    <a:latin typeface="Times New Roman" panose="02020603050405020304" pitchFamily="18" charset="0"/>
                    <a:cs typeface="Times New Roman" panose="02020603050405020304" pitchFamily="18" charset="0"/>
                  </a:rPr>
                  <a:t>condition </a:t>
                </a:r>
                <a:r>
                  <a:rPr lang="en-US" sz="2400" b="1" dirty="0">
                    <a:solidFill>
                      <a:srgbClr val="404040"/>
                    </a:solidFill>
                    <a:latin typeface="Times New Roman" panose="02020603050405020304" pitchFamily="18" charset="0"/>
                    <a:cs typeface="Times New Roman" panose="02020603050405020304" pitchFamily="18" charset="0"/>
                  </a:rPr>
                  <a:t>then</a:t>
                </a:r>
                <a:r>
                  <a:rPr lang="en-US" sz="2400" dirty="0">
                    <a:solidFill>
                      <a:srgbClr val="404040"/>
                    </a:solidFill>
                    <a:latin typeface="Times New Roman" panose="02020603050405020304" pitchFamily="18" charset="0"/>
                    <a:cs typeface="Times New Roman" panose="02020603050405020304" pitchFamily="18" charset="0"/>
                  </a:rPr>
                  <a:t> action.</a:t>
                </a:r>
              </a:p>
              <a:p>
                <a:pPr>
                  <a:spcAft>
                    <a:spcPts val="1200"/>
                  </a:spcAft>
                </a:pPr>
                <a:r>
                  <a:rPr lang="en-US" sz="2400" dirty="0">
                    <a:solidFill>
                      <a:srgbClr val="404040"/>
                    </a:solidFill>
                    <a:latin typeface="Times New Roman" panose="02020603050405020304" pitchFamily="18" charset="0"/>
                    <a:cs typeface="Times New Roman" panose="02020603050405020304" pitchFamily="18" charset="0"/>
                  </a:rPr>
                  <a:t>    This function succeeds </a:t>
                </a:r>
                <a:r>
                  <a:rPr lang="en-US" sz="2400" dirty="0">
                    <a:solidFill>
                      <a:srgbClr val="0000FF"/>
                    </a:solidFill>
                    <a:latin typeface="Times New Roman" panose="02020603050405020304" pitchFamily="18" charset="0"/>
                    <a:cs typeface="Times New Roman" panose="02020603050405020304" pitchFamily="18" charset="0"/>
                  </a:rPr>
                  <a:t>if the environment is fully observable. </a:t>
                </a:r>
              </a:p>
              <a:p>
                <a:pPr marL="800100" lvl="1" indent="-342900">
                  <a:spcAft>
                    <a:spcPts val="1200"/>
                  </a:spcAft>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if a specific condition is observed in the current percept, then a corresponding action is taken.</a:t>
                </a:r>
              </a:p>
              <a:p>
                <a:pPr marL="800100" lvl="1" indent="-342900">
                  <a:spcAft>
                    <a:spcPts val="12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Reflex agents operate effectively in fully observable environments, where they have complete information about the current state of the environment at any given time.</a:t>
                </a:r>
              </a:p>
            </p:txBody>
          </p:sp>
        </mc:Choice>
        <mc:Fallback xmlns="">
          <p:sp>
            <p:nvSpPr>
              <p:cNvPr id="2" name="Rectangle 1"/>
              <p:cNvSpPr>
                <a:spLocks noRot="1" noChangeAspect="1" noMove="1" noResize="1" noEditPoints="1" noAdjustHandles="1" noChangeArrowheads="1" noChangeShapeType="1" noTextEdit="1"/>
              </p:cNvSpPr>
              <p:nvPr/>
            </p:nvSpPr>
            <p:spPr>
              <a:xfrm>
                <a:off x="1303728" y="957151"/>
                <a:ext cx="9149551" cy="5355312"/>
              </a:xfrm>
              <a:prstGeom prst="rect">
                <a:avLst/>
              </a:prstGeom>
              <a:blipFill>
                <a:blip r:embed="rId2"/>
                <a:stretch>
                  <a:fillRect l="-1399" t="-1138" b="-1593"/>
                </a:stretch>
              </a:blipFill>
            </p:spPr>
            <p:txBody>
              <a:bodyPr/>
              <a:lstStyle/>
              <a:p>
                <a:r>
                  <a:rPr lang="en-US">
                    <a:noFill/>
                  </a:rPr>
                  <a:t> </a:t>
                </a:r>
              </a:p>
            </p:txBody>
          </p:sp>
        </mc:Fallback>
      </mc:AlternateContent>
    </p:spTree>
    <p:extLst>
      <p:ext uri="{BB962C8B-B14F-4D97-AF65-F5344CB8AC3E}">
        <p14:creationId xmlns:p14="http://schemas.microsoft.com/office/powerpoint/2010/main" val="2857929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B465A-061F-8C17-B8CF-9F4AB17CDB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168332-D4AA-ECAC-E276-9269309A3275}"/>
              </a:ext>
            </a:extLst>
          </p:cNvPr>
          <p:cNvSpPr/>
          <p:nvPr/>
        </p:nvSpPr>
        <p:spPr>
          <a:xfrm>
            <a:off x="1303728" y="1376251"/>
            <a:ext cx="9149551" cy="3631763"/>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Simple Reflex Agents</a:t>
            </a:r>
          </a:p>
          <a:p>
            <a:endParaRPr lang="en-US" sz="2400" b="1" dirty="0">
              <a:solidFill>
                <a:srgbClr val="40404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R</a:t>
            </a:r>
            <a:r>
              <a:rPr lang="en-US" sz="2400" b="0" i="0" dirty="0">
                <a:solidFill>
                  <a:srgbClr val="0D0D0D"/>
                </a:solidFill>
                <a:effectLst/>
                <a:latin typeface="Times New Roman" panose="02020603050405020304" pitchFamily="18" charset="0"/>
                <a:cs typeface="Times New Roman" panose="02020603050405020304" pitchFamily="18" charset="0"/>
              </a:rPr>
              <a:t>eflex agents may enter infinite loops or make suboptimal decisions in such environments since they depend only on the current percept.</a:t>
            </a:r>
          </a:p>
          <a:p>
            <a:pPr marL="342900" indent="-342900">
              <a:spcAft>
                <a:spcPts val="1200"/>
              </a:spcAft>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Since</a:t>
            </a:r>
            <a:r>
              <a:rPr lang="en-US" sz="2400" b="0" i="0" dirty="0">
                <a:solidFill>
                  <a:srgbClr val="0D0D0D"/>
                </a:solidFill>
                <a:effectLst/>
                <a:latin typeface="Times New Roman" panose="02020603050405020304" pitchFamily="18" charset="0"/>
                <a:cs typeface="Times New Roman" panose="02020603050405020304" pitchFamily="18" charset="0"/>
              </a:rPr>
              <a:t> reflex agents may incorporate information about their current internal state, allowing them to disregard specific conditions and directly trigger actions based on their state, this approach may not always be feasible or effective, especially in complex or dynamic environments.</a:t>
            </a:r>
            <a:endParaRPr lang="en-US" sz="2400"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179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163" y="514349"/>
            <a:ext cx="9335673" cy="5863144"/>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Model-based reflex agents</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model-based agent can handle partially observable environments by maintaining an internal model of the world.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internal model stores the agent’s current state, including information about the unseen part of the environment.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“model-based agent” is a model of the world, which has knowledge about ”how the world works”.</a:t>
            </a:r>
            <a:r>
              <a:rPr lang="en-US" sz="2400" b="0" i="0" dirty="0">
                <a:solidFill>
                  <a:srgbClr val="0D0D0D"/>
                </a:solidFill>
                <a:effectLst/>
                <a:latin typeface="Söhne"/>
              </a:rPr>
              <a:t> </a:t>
            </a:r>
          </a:p>
          <a:p>
            <a:pPr marL="342900"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internal model</a:t>
            </a:r>
            <a:r>
              <a:rPr lang="en-US" sz="2400" dirty="0">
                <a:solidFill>
                  <a:srgbClr val="404040"/>
                </a:solidFill>
                <a:latin typeface="Times New Roman" panose="02020603050405020304" pitchFamily="18" charset="0"/>
                <a:cs typeface="Times New Roman" panose="02020603050405020304" pitchFamily="18" charset="0"/>
              </a:rPr>
              <a:t>:</a:t>
            </a:r>
          </a:p>
          <a:p>
            <a:pPr marL="1257300" lvl="2"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Enables the agent to determine percept history, which can be used to infer the current state of the environment, and the impact of action on the environment; </a:t>
            </a:r>
          </a:p>
          <a:p>
            <a:pPr marL="1257300" lvl="2" indent="-342900">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Reflects the unobserved aspects of the current state of the environment and chooses an action in the same way as the reflex agent.</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7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8404-2A1D-ECDC-D8AA-DCB816324A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3EDDC1-F60A-C07D-975F-85AE35CDC57B}"/>
              </a:ext>
            </a:extLst>
          </p:cNvPr>
          <p:cNvSpPr/>
          <p:nvPr/>
        </p:nvSpPr>
        <p:spPr>
          <a:xfrm>
            <a:off x="1513888" y="1276349"/>
            <a:ext cx="9335673" cy="2954655"/>
          </a:xfrm>
          <a:prstGeom prst="rect">
            <a:avLst/>
          </a:prstGeom>
        </p:spPr>
        <p:txBody>
          <a:bodyPr wrap="square">
            <a:spAutoFit/>
          </a:bodyPr>
          <a:lstStyle/>
          <a:p>
            <a:r>
              <a:rPr lang="en-US" sz="2800" b="1" dirty="0">
                <a:solidFill>
                  <a:srgbClr val="404040"/>
                </a:solidFill>
                <a:latin typeface="Times New Roman" panose="02020603050405020304" pitchFamily="18" charset="0"/>
                <a:cs typeface="Times New Roman" panose="02020603050405020304" pitchFamily="18" charset="0"/>
              </a:rPr>
              <a:t>Summary of Model-based reflex agents</a:t>
            </a:r>
          </a:p>
          <a:p>
            <a:endParaRPr lang="en-US" sz="2800" b="1" dirty="0">
              <a:solidFill>
                <a:srgbClr val="404040"/>
              </a:solidFill>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A model-based reflex agent evaluates the current state of the environment and selects actions based on predefined rules or heuristics.</a:t>
            </a:r>
          </a:p>
          <a:p>
            <a:pPr marL="342900" indent="-342900">
              <a:spcBef>
                <a:spcPts val="600"/>
              </a:spcBef>
              <a:buFont typeface="Arial" panose="020B0604020202020204" pitchFamily="34" charset="0"/>
              <a:buChar char="•"/>
            </a:pPr>
            <a:r>
              <a:rPr lang="en-US" sz="2400" dirty="0">
                <a:solidFill>
                  <a:srgbClr val="0D0D0D"/>
                </a:solidFill>
                <a:latin typeface="Times New Roman" panose="02020603050405020304" pitchFamily="18" charset="0"/>
                <a:cs typeface="Times New Roman" panose="02020603050405020304" pitchFamily="18" charset="0"/>
              </a:rPr>
              <a:t>B</a:t>
            </a:r>
            <a:r>
              <a:rPr lang="en-US" sz="2400" b="0" i="0" dirty="0">
                <a:solidFill>
                  <a:srgbClr val="0D0D0D"/>
                </a:solidFill>
                <a:effectLst/>
                <a:latin typeface="Times New Roman" panose="02020603050405020304" pitchFamily="18" charset="0"/>
                <a:cs typeface="Times New Roman" panose="02020603050405020304" pitchFamily="18" charset="0"/>
              </a:rPr>
              <a:t>y maintaining an internal model of the world, the model-based agent can make more informed decisions and adapt to partially observable environments more effectively.</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6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06E349-236A-4191-862B-86164815840C}"/>
              </a:ext>
            </a:extLst>
          </p:cNvPr>
          <p:cNvSpPr>
            <a:spLocks noGrp="1" noChangeArrowheads="1"/>
          </p:cNvSpPr>
          <p:nvPr>
            <p:ph type="title"/>
          </p:nvPr>
        </p:nvSpPr>
        <p:spPr>
          <a:xfrm>
            <a:off x="930719" y="208457"/>
            <a:ext cx="6198050" cy="1036869"/>
          </a:xfrm>
        </p:spPr>
        <p:txBody>
          <a:bodyPr>
            <a:normAutofit/>
          </a:bodyPr>
          <a:lstStyle/>
          <a:p>
            <a:r>
              <a:rPr lang="en-US" altLang="en-US" sz="3200" dirty="0">
                <a:latin typeface="+mn-lt"/>
              </a:rPr>
              <a:t>Vacuum-cleaner world: </a:t>
            </a:r>
            <a:r>
              <a:rPr lang="en-US" altLang="en-US" sz="2800" dirty="0">
                <a:latin typeface="+mn-lt"/>
              </a:rPr>
              <a:t>An Agent</a:t>
            </a:r>
            <a:endParaRPr lang="en-US" altLang="en-US" sz="3600" dirty="0">
              <a:latin typeface="+mn-lt"/>
            </a:endParaRPr>
          </a:p>
        </p:txBody>
      </p:sp>
      <p:sp>
        <p:nvSpPr>
          <p:cNvPr id="7171" name="Rectangle 3">
            <a:extLst>
              <a:ext uri="{FF2B5EF4-FFF2-40B4-BE49-F238E27FC236}">
                <a16:creationId xmlns:a16="http://schemas.microsoft.com/office/drawing/2014/main" id="{974F89CA-79A2-4146-B7C9-B0F2E45D7B28}"/>
              </a:ext>
            </a:extLst>
          </p:cNvPr>
          <p:cNvSpPr>
            <a:spLocks noGrp="1" noChangeArrowheads="1"/>
          </p:cNvSpPr>
          <p:nvPr>
            <p:ph type="body" idx="1"/>
          </p:nvPr>
        </p:nvSpPr>
        <p:spPr>
          <a:xfrm>
            <a:off x="1162361" y="1900544"/>
            <a:ext cx="10007009" cy="4603369"/>
          </a:xfrm>
        </p:spPr>
        <p:txBody>
          <a:bodyPr>
            <a:normAutofit fontScale="92500" lnSpcReduction="10000"/>
          </a:bodyPr>
          <a:lstStyle/>
          <a:p>
            <a:endParaRPr lang="en-US" altLang="en-US" dirty="0"/>
          </a:p>
          <a:p>
            <a:endParaRPr lang="en-US" altLang="en-US" dirty="0"/>
          </a:p>
          <a:p>
            <a:endParaRPr lang="en-US" altLang="en-US" dirty="0"/>
          </a:p>
          <a:p>
            <a:endParaRPr lang="en-US" altLang="en-US" dirty="0"/>
          </a:p>
          <a:p>
            <a:pPr marL="0" indent="0">
              <a:buNone/>
            </a:pPr>
            <a:r>
              <a:rPr lang="en-US" altLang="en-US" sz="2400" dirty="0">
                <a:latin typeface="Times New Roman" panose="02020603050405020304" pitchFamily="18" charset="0"/>
                <a:cs typeface="Times New Roman" panose="02020603050405020304" pitchFamily="18" charset="0"/>
              </a:rPr>
              <a:t>The vacuum agent:</a:t>
            </a:r>
          </a:p>
          <a:p>
            <a:pPr marL="461963" indent="-461963"/>
            <a:r>
              <a:rPr lang="en-US" altLang="en-US" sz="2400" dirty="0">
                <a:solidFill>
                  <a:srgbClr val="0000FF"/>
                </a:solidFill>
                <a:latin typeface="Times New Roman" panose="02020603050405020304" pitchFamily="18" charset="0"/>
                <a:cs typeface="Times New Roman" panose="02020603050405020304" pitchFamily="18" charset="0"/>
              </a:rPr>
              <a:t>Percepts</a:t>
            </a:r>
            <a:r>
              <a:rPr lang="en-US" altLang="en-US" sz="2400" dirty="0">
                <a:latin typeface="Times New Roman" panose="02020603050405020304" pitchFamily="18" charset="0"/>
                <a:cs typeface="Times New Roman" panose="02020603050405020304" pitchFamily="18" charset="0"/>
              </a:rPr>
              <a:t>: The agent senses its’ location and “cleanliness”, e.g.,</a:t>
            </a:r>
          </a:p>
          <a:p>
            <a:pPr marL="914400" lvl="1" indent="-457200"/>
            <a:r>
              <a:rPr lang="en-US" altLang="en-US" dirty="0">
                <a:latin typeface="Times New Roman" panose="02020603050405020304" pitchFamily="18" charset="0"/>
                <a:cs typeface="Times New Roman" panose="02020603050405020304" pitchFamily="18" charset="0"/>
              </a:rPr>
              <a:t>two locations: squares A and B </a:t>
            </a:r>
          </a:p>
          <a:p>
            <a:pPr marL="914400" lvl="1" indent="-457200"/>
            <a:r>
              <a:rPr lang="en-US" altLang="en-US" dirty="0">
                <a:latin typeface="Times New Roman" panose="02020603050405020304" pitchFamily="18" charset="0"/>
                <a:cs typeface="Times New Roman" panose="02020603050405020304" pitchFamily="18" charset="0"/>
              </a:rPr>
              <a:t>contents: dirt or no dirt in the square </a:t>
            </a:r>
          </a:p>
          <a:p>
            <a:pPr marL="919163" lvl="1" indent="-461963"/>
            <a:r>
              <a:rPr lang="en-US" altLang="en-US" dirty="0"/>
              <a:t>location </a:t>
            </a:r>
            <a:r>
              <a:rPr lang="en-US" altLang="en-US" dirty="0">
                <a:latin typeface="Times New Roman" panose="02020603050405020304" pitchFamily="18" charset="0"/>
                <a:cs typeface="Times New Roman" panose="02020603050405020304" pitchFamily="18" charset="0"/>
              </a:rPr>
              <a:t>and</a:t>
            </a:r>
            <a:r>
              <a:rPr lang="en-US" altLang="en-US" dirty="0"/>
              <a:t> contents, </a:t>
            </a:r>
            <a:r>
              <a:rPr lang="en-US" altLang="en-US" dirty="0">
                <a:latin typeface="Times New Roman" panose="02020603050405020304" pitchFamily="18" charset="0"/>
                <a:cs typeface="Times New Roman" panose="02020603050405020304" pitchFamily="18" charset="0"/>
              </a:rPr>
              <a:t>e.g., </a:t>
            </a:r>
            <a:r>
              <a:rPr lang="en-US" altLang="en-US" dirty="0"/>
              <a:t>[</a:t>
            </a:r>
            <a:r>
              <a:rPr lang="en-US" altLang="en-US" i="1" dirty="0"/>
              <a:t>A, Dirty</a:t>
            </a:r>
            <a:r>
              <a:rPr lang="en-US" altLang="en-US" dirty="0"/>
              <a:t>], [</a:t>
            </a:r>
            <a:r>
              <a:rPr lang="en-US" altLang="en-US" i="1" dirty="0"/>
              <a:t>A, Clean</a:t>
            </a:r>
            <a:r>
              <a:rPr lang="en-US" altLang="en-US" dirty="0"/>
              <a:t>], </a:t>
            </a:r>
            <a:r>
              <a:rPr lang="en-US" altLang="en-US" sz="2400" dirty="0"/>
              <a:t>[</a:t>
            </a:r>
            <a:r>
              <a:rPr lang="en-US" altLang="en-US" i="1" dirty="0"/>
              <a:t>B</a:t>
            </a:r>
            <a:r>
              <a:rPr lang="en-US" altLang="en-US" sz="2400" i="1" dirty="0"/>
              <a:t>, Dirty</a:t>
            </a:r>
            <a:r>
              <a:rPr lang="en-US" altLang="en-US" sz="2400" dirty="0"/>
              <a:t>], </a:t>
            </a: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a:t>
            </a:r>
            <a:endParaRPr lang="en-US" altLang="en-US" dirty="0"/>
          </a:p>
          <a:p>
            <a:pPr marL="914400" lvl="1" indent="-457200"/>
            <a:r>
              <a:rPr lang="en-US" altLang="en-US" dirty="0">
                <a:latin typeface="Times New Roman" panose="02020603050405020304" pitchFamily="18" charset="0"/>
                <a:cs typeface="Times New Roman" panose="02020603050405020304" pitchFamily="18" charset="0"/>
              </a:rPr>
              <a:t>With 2 locations, there are </a:t>
            </a:r>
            <a:r>
              <a:rPr lang="en-US" altLang="en-US" dirty="0">
                <a:solidFill>
                  <a:srgbClr val="0000FF"/>
                </a:solidFill>
                <a:latin typeface="Times New Roman" panose="02020603050405020304" pitchFamily="18" charset="0"/>
                <a:cs typeface="Times New Roman" panose="02020603050405020304" pitchFamily="18" charset="0"/>
              </a:rPr>
              <a:t>4 possible distinct sensor inputs </a:t>
            </a:r>
            <a:r>
              <a:rPr lang="en-US" altLang="en-US" dirty="0">
                <a:latin typeface="Times New Roman" panose="02020603050405020304" pitchFamily="18" charset="0"/>
                <a:cs typeface="Times New Roman" panose="02020603050405020304" pitchFamily="18" charset="0"/>
              </a:rPr>
              <a:t>(percepts). </a:t>
            </a:r>
          </a:p>
          <a:p>
            <a:pPr marL="461963" indent="-461963"/>
            <a:r>
              <a:rPr lang="en-US" altLang="en-US" sz="2400" dirty="0">
                <a:solidFill>
                  <a:srgbClr val="0000FF"/>
                </a:solidFill>
                <a:latin typeface="Times New Roman" panose="02020603050405020304" pitchFamily="18" charset="0"/>
                <a:cs typeface="Times New Roman" panose="02020603050405020304" pitchFamily="18" charset="0"/>
              </a:rPr>
              <a:t>Actions</a:t>
            </a:r>
            <a:r>
              <a:rPr lang="en-US" altLang="en-US" sz="2400" dirty="0">
                <a:latin typeface="Times New Roman" panose="02020603050405020304" pitchFamily="18" charset="0"/>
                <a:cs typeface="Times New Roman" panose="02020603050405020304" pitchFamily="18" charset="0"/>
              </a:rPr>
              <a:t>: move</a:t>
            </a:r>
            <a:r>
              <a:rPr lang="en-US" altLang="en-US" sz="2400" dirty="0"/>
              <a:t> </a:t>
            </a:r>
            <a:r>
              <a:rPr lang="en-US" altLang="en-US" sz="2400" i="1" dirty="0"/>
              <a:t>Left</a:t>
            </a:r>
            <a:r>
              <a:rPr lang="en-US" altLang="en-US" sz="2400" dirty="0"/>
              <a:t> </a:t>
            </a:r>
            <a:r>
              <a:rPr lang="en-US" altLang="en-US" sz="2400" dirty="0">
                <a:latin typeface="Times New Roman" panose="02020603050405020304" pitchFamily="18" charset="0"/>
                <a:cs typeface="Times New Roman" panose="02020603050405020304" pitchFamily="18" charset="0"/>
              </a:rPr>
              <a:t>or</a:t>
            </a:r>
            <a:r>
              <a:rPr lang="en-US" altLang="en-US" sz="2400" dirty="0"/>
              <a:t> </a:t>
            </a:r>
            <a:r>
              <a:rPr lang="en-US" altLang="en-US" sz="2400" i="1" dirty="0"/>
              <a:t>Right</a:t>
            </a:r>
            <a:r>
              <a:rPr lang="en-US" altLang="en-US" sz="2400" dirty="0"/>
              <a:t>, </a:t>
            </a:r>
            <a:r>
              <a:rPr lang="en-US" altLang="en-US" sz="2400" i="1" dirty="0"/>
              <a:t>Suck </a:t>
            </a:r>
            <a:r>
              <a:rPr lang="en-US" altLang="en-US" sz="2400" dirty="0">
                <a:latin typeface="Times New Roman" panose="02020603050405020304" pitchFamily="18" charset="0"/>
                <a:cs typeface="Times New Roman" panose="02020603050405020304" pitchFamily="18" charset="0"/>
              </a:rPr>
              <a:t>up the dirt</a:t>
            </a:r>
            <a:r>
              <a:rPr lang="en-US" altLang="en-US" sz="2400" dirty="0"/>
              <a:t>, </a:t>
            </a:r>
            <a:r>
              <a:rPr lang="en-US" altLang="en-US" sz="2400" i="1" dirty="0" err="1"/>
              <a:t>NoOp</a:t>
            </a:r>
            <a:r>
              <a:rPr lang="en-US" altLang="en-US" sz="2400" i="1" dirty="0"/>
              <a:t> </a:t>
            </a:r>
            <a:r>
              <a:rPr lang="en-US" altLang="en-US" sz="2400" dirty="0">
                <a:latin typeface="Times New Roman" panose="02020603050405020304" pitchFamily="18" charset="0"/>
                <a:cs typeface="Times New Roman" panose="02020603050405020304" pitchFamily="18" charset="0"/>
              </a:rPr>
              <a:t>- do nothing</a:t>
            </a:r>
            <a:endParaRPr lang="en-US" altLang="en-US" sz="2400" dirty="0"/>
          </a:p>
        </p:txBody>
      </p:sp>
      <p:pic>
        <p:nvPicPr>
          <p:cNvPr id="7172" name="Picture 4" descr="vacuum2-environment">
            <a:extLst>
              <a:ext uri="{FF2B5EF4-FFF2-40B4-BE49-F238E27FC236}">
                <a16:creationId xmlns:a16="http://schemas.microsoft.com/office/drawing/2014/main" id="{63ADD5E9-EC47-4D61-8CAA-22CE061A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794" y="1328475"/>
            <a:ext cx="4107845" cy="2101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acuum2-environment">
            <a:extLst>
              <a:ext uri="{FF2B5EF4-FFF2-40B4-BE49-F238E27FC236}">
                <a16:creationId xmlns:a16="http://schemas.microsoft.com/office/drawing/2014/main" id="{63ADD5E9-EC47-4D61-8CAA-22CE061AE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1" t="6213" r="52052" b="47362"/>
          <a:stretch/>
        </p:blipFill>
        <p:spPr bwMode="auto">
          <a:xfrm>
            <a:off x="1864766" y="2257147"/>
            <a:ext cx="2015231" cy="1171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miley face images">
            <a:extLst>
              <a:ext uri="{FF2B5EF4-FFF2-40B4-BE49-F238E27FC236}">
                <a16:creationId xmlns:a16="http://schemas.microsoft.com/office/drawing/2014/main" id="{B721EE99-5D7B-480E-B0A4-2EE3E9B206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70968" y="1660210"/>
            <a:ext cx="761358" cy="48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49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578476-AB67-4364-AA49-9A4446501321}"/>
                  </a:ext>
                </a:extLst>
              </p:cNvPr>
              <p:cNvSpPr>
                <a:spLocks noGrp="1"/>
              </p:cNvSpPr>
              <p:nvPr>
                <p:ph idx="1"/>
              </p:nvPr>
            </p:nvSpPr>
            <p:spPr>
              <a:xfrm>
                <a:off x="1446090" y="1825625"/>
                <a:ext cx="9152241" cy="4351338"/>
              </a:xfrm>
            </p:spPr>
            <p:txBody>
              <a:bodyPr>
                <a:normAutofit/>
              </a:bodyPr>
              <a:lstStyle/>
              <a:p>
                <a:pPr marL="461963" indent="-461963"/>
                <a:r>
                  <a:rPr lang="en-US" sz="2400" dirty="0">
                    <a:latin typeface="Times New Roman" panose="02020603050405020304" pitchFamily="18" charset="0"/>
                    <a:cs typeface="Times New Roman" panose="02020603050405020304" pitchFamily="18" charset="0"/>
                  </a:rPr>
                  <a:t>Key differences (from Model-Based Agents):</a:t>
                </a:r>
              </a:p>
              <a:p>
                <a:pPr marL="858838" indent="-396875"/>
                <a:r>
                  <a:rPr lang="en-US" sz="2400" dirty="0">
                    <a:solidFill>
                      <a:srgbClr val="0000FF"/>
                    </a:solidFill>
                    <a:latin typeface="Times New Roman" panose="02020603050405020304" pitchFamily="18" charset="0"/>
                    <a:cs typeface="Times New Roman" panose="02020603050405020304" pitchFamily="18" charset="0"/>
                  </a:rPr>
                  <a:t>goal information </a:t>
                </a:r>
                <a:r>
                  <a:rPr lang="en-US" sz="2400" dirty="0">
                    <a:latin typeface="Times New Roman" panose="02020603050405020304" pitchFamily="18" charset="0"/>
                    <a:cs typeface="Times New Roman" panose="02020603050405020304" pitchFamily="18" charset="0"/>
                  </a:rPr>
                  <a:t>that</a:t>
                </a:r>
              </a:p>
              <a:p>
                <a:pPr marL="1316038" lvl="1" indent="-396875"/>
                <a:r>
                  <a:rPr lang="en-US" dirty="0">
                    <a:solidFill>
                      <a:srgbClr val="0000FF"/>
                    </a:solidFill>
                    <a:latin typeface="Times New Roman" panose="02020603050405020304" pitchFamily="18" charset="0"/>
                    <a:cs typeface="Times New Roman" panose="02020603050405020304" pitchFamily="18" charset="0"/>
                  </a:rPr>
                  <a:t>describes desirable situations to be achieved</a:t>
                </a:r>
                <a:r>
                  <a:rPr lang="en-US" dirty="0">
                    <a:latin typeface="Times New Roman" panose="02020603050405020304" pitchFamily="18" charset="0"/>
                    <a:cs typeface="Times New Roman" panose="02020603050405020304" pitchFamily="18" charset="0"/>
                  </a:rPr>
                  <a:t>.</a:t>
                </a:r>
              </a:p>
              <a:p>
                <a:pPr marL="858838" indent="-396875"/>
                <a:endParaRPr lang="en-US" sz="2400" dirty="0">
                  <a:latin typeface="Times New Roman" panose="02020603050405020304" pitchFamily="18" charset="0"/>
                  <a:cs typeface="Times New Roman" panose="02020603050405020304" pitchFamily="18" charset="0"/>
                </a:endParaRPr>
              </a:p>
              <a:p>
                <a:pPr marL="919163" lvl="1" indent="-461963"/>
                <a:r>
                  <a:rPr lang="en-US" dirty="0">
                    <a:latin typeface="Times New Roman" panose="02020603050405020304" pitchFamily="18" charset="0"/>
                    <a:cs typeface="Times New Roman" panose="02020603050405020304" pitchFamily="18" charset="0"/>
                  </a:rPr>
                  <a:t>Agents take future events into consideration.</a:t>
                </a:r>
              </a:p>
              <a:p>
                <a:pPr marL="1376363" lvl="2" indent="-461963"/>
                <a:r>
                  <a:rPr lang="en-US" sz="2400" dirty="0">
                    <a:solidFill>
                      <a:srgbClr val="0000FF"/>
                    </a:solidFill>
                    <a:latin typeface="Times New Roman" panose="02020603050405020304" pitchFamily="18" charset="0"/>
                    <a:cs typeface="Times New Roman" panose="02020603050405020304" pitchFamily="18" charset="0"/>
                  </a:rPr>
                  <a:t>What </a:t>
                </a:r>
                <a:r>
                  <a:rPr lang="en-US" sz="2400" i="1" dirty="0">
                    <a:solidFill>
                      <a:srgbClr val="0000FF"/>
                    </a:solidFill>
                    <a:latin typeface="Times New Roman" panose="02020603050405020304" pitchFamily="18" charset="0"/>
                    <a:cs typeface="Times New Roman" panose="02020603050405020304" pitchFamily="18" charset="0"/>
                  </a:rPr>
                  <a:t>sequence </a:t>
                </a:r>
                <a:r>
                  <a:rPr lang="en-US" sz="2400" dirty="0">
                    <a:solidFill>
                      <a:srgbClr val="0000FF"/>
                    </a:solidFill>
                    <a:latin typeface="Times New Roman" panose="02020603050405020304" pitchFamily="18" charset="0"/>
                    <a:cs typeface="Times New Roman" panose="02020603050405020304" pitchFamily="18" charset="0"/>
                  </a:rPr>
                  <a:t>of actions can I take to achieve certain goals?</a:t>
                </a:r>
              </a:p>
              <a:p>
                <a:pPr marL="1376363" lvl="2" indent="-461963"/>
                <a:r>
                  <a:rPr lang="en-US" sz="2400" dirty="0">
                    <a:latin typeface="Times New Roman" panose="02020603050405020304" pitchFamily="18" charset="0"/>
                    <a:cs typeface="Times New Roman" panose="02020603050405020304" pitchFamily="18" charset="0"/>
                  </a:rPr>
                  <a:t>Choose actions to (eventually) achieve a (given or computed) goal.</a:t>
                </a:r>
              </a:p>
              <a:p>
                <a:pPr marL="0" indent="0">
                  <a:buNone/>
                </a:pP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b="1" i="1" dirty="0">
                    <a:latin typeface="Times New Roman" panose="02020603050405020304" pitchFamily="18" charset="0"/>
                    <a:cs typeface="Times New Roman" panose="02020603050405020304" pitchFamily="18" charset="0"/>
                  </a:rPr>
                  <a:t>problem-solving and search!</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Content Placeholder 6">
                <a:extLst>
                  <a:ext uri="{FF2B5EF4-FFF2-40B4-BE49-F238E27FC236}">
                    <a16:creationId xmlns:a16="http://schemas.microsoft.com/office/drawing/2014/main" id="{8B578476-AB67-4364-AA49-9A4446501321}"/>
                  </a:ext>
                </a:extLst>
              </p:cNvPr>
              <p:cNvSpPr>
                <a:spLocks noGrp="1" noRot="1" noChangeAspect="1" noMove="1" noResize="1" noEditPoints="1" noAdjustHandles="1" noChangeArrowheads="1" noChangeShapeType="1" noTextEdit="1"/>
              </p:cNvSpPr>
              <p:nvPr>
                <p:ph idx="1"/>
              </p:nvPr>
            </p:nvSpPr>
            <p:spPr>
              <a:xfrm>
                <a:off x="1446090" y="1825625"/>
                <a:ext cx="9152241" cy="4351338"/>
              </a:xfrm>
              <a:blipFill>
                <a:blip r:embed="rId3"/>
                <a:stretch>
                  <a:fillRect l="-866" t="-1961" r="-732"/>
                </a:stretch>
              </a:blipFill>
            </p:spPr>
            <p:txBody>
              <a:bodyPr/>
              <a:lstStyle/>
              <a:p>
                <a:r>
                  <a:rPr lang="en-US">
                    <a:noFill/>
                  </a:rPr>
                  <a:t> </a:t>
                </a:r>
              </a:p>
            </p:txBody>
          </p:sp>
        </mc:Fallback>
      </mc:AlternateContent>
      <p:sp>
        <p:nvSpPr>
          <p:cNvPr id="10" name="Rectangle 2">
            <a:extLst>
              <a:ext uri="{FF2B5EF4-FFF2-40B4-BE49-F238E27FC236}">
                <a16:creationId xmlns:a16="http://schemas.microsoft.com/office/drawing/2014/main" id="{54222755-F7A6-4D2F-B1BC-1F1A103B9C8B}"/>
              </a:ext>
            </a:extLst>
          </p:cNvPr>
          <p:cNvSpPr>
            <a:spLocks noGrp="1" noChangeArrowheads="1"/>
          </p:cNvSpPr>
          <p:nvPr>
            <p:ph type="title"/>
          </p:nvPr>
        </p:nvSpPr>
        <p:spPr>
          <a:xfrm>
            <a:off x="1446090" y="204967"/>
            <a:ext cx="5598766" cy="1152525"/>
          </a:xfrm>
        </p:spPr>
        <p:txBody>
          <a:bodyPr>
            <a:normAutofit/>
          </a:bodyPr>
          <a:lstStyle/>
          <a:p>
            <a:r>
              <a:rPr lang="en-US" altLang="en-US" sz="3200" dirty="0">
                <a:latin typeface="+mn-lt"/>
              </a:rPr>
              <a:t>Goal-based agents</a:t>
            </a:r>
          </a:p>
        </p:txBody>
      </p:sp>
      <p:pic>
        <p:nvPicPr>
          <p:cNvPr id="4" name="Picture 3" descr="Image result for smiley face images">
            <a:extLst>
              <a:ext uri="{FF2B5EF4-FFF2-40B4-BE49-F238E27FC236}">
                <a16:creationId xmlns:a16="http://schemas.microsoft.com/office/drawing/2014/main" id="{CBC5C2C7-7B54-4A30-9AE9-572577D7A0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2136">
            <a:off x="502532" y="1114072"/>
            <a:ext cx="542950" cy="40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19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E9992-4C51-42C5-95CB-7CDA461BF24B}"/>
              </a:ext>
            </a:extLst>
          </p:cNvPr>
          <p:cNvSpPr/>
          <p:nvPr/>
        </p:nvSpPr>
        <p:spPr>
          <a:xfrm>
            <a:off x="1751646" y="389706"/>
            <a:ext cx="7942218" cy="6247864"/>
          </a:xfrm>
          <a:prstGeom prst="rect">
            <a:avLst/>
          </a:prstGeom>
        </p:spPr>
        <p:txBody>
          <a:bodyPr wrap="square">
            <a:spAutoFit/>
          </a:bodyPr>
          <a:lstStyle/>
          <a:p>
            <a:r>
              <a:rPr lang="en-US" sz="3200" dirty="0">
                <a:solidFill>
                  <a:srgbClr val="000000"/>
                </a:solidFill>
                <a:latin typeface="Times New Roman" panose="02020603050405020304" pitchFamily="18" charset="0"/>
              </a:rPr>
              <a:t>Goal-Based Agent</a:t>
            </a:r>
          </a:p>
          <a:p>
            <a:endParaRPr lang="en-US" sz="2400" dirty="0">
              <a:solidFill>
                <a:srgbClr val="000000"/>
              </a:solidFill>
              <a:latin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Knowing about the world alone is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 always enough for an agent to decide what to do (actions). --insufficient</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Keeping track of the current state is often not enough</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need to add goals to decide which situations are good</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Goal - a description of a desirable situation</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Choose actions to achieve a (given or computed) goal </a:t>
            </a:r>
          </a:p>
          <a:p>
            <a:pPr marL="461963" lvl="1"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May have to consider long sequences of possible actions before deciding if the goal is achieved </a:t>
            </a:r>
          </a:p>
          <a:p>
            <a:pPr marL="919163" lvl="2" indent="-461963">
              <a:spcBef>
                <a:spcPts val="1200"/>
              </a:spcBef>
              <a:buFont typeface="Arial" panose="020B0604020202020204" pitchFamily="34" charset="0"/>
              <a:buChar char="•"/>
            </a:pPr>
            <a:r>
              <a:rPr lang="en-US" sz="2400" dirty="0">
                <a:solidFill>
                  <a:srgbClr val="000000"/>
                </a:solidFill>
                <a:latin typeface="Times New Roman" panose="02020603050405020304" pitchFamily="18" charset="0"/>
              </a:rPr>
              <a:t>involves consideration of the future, “What will happen if I do...? "</a:t>
            </a:r>
          </a:p>
        </p:txBody>
      </p:sp>
    </p:spTree>
    <p:extLst>
      <p:ext uri="{BB962C8B-B14F-4D97-AF65-F5344CB8AC3E}">
        <p14:creationId xmlns:p14="http://schemas.microsoft.com/office/powerpoint/2010/main" val="407955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302457" y="71575"/>
            <a:ext cx="5347361" cy="584775"/>
          </a:xfrm>
          <a:prstGeom prst="rect">
            <a:avLst/>
          </a:prstGeom>
        </p:spPr>
        <p:txBody>
          <a:bodyPr wrap="none">
            <a:spAutoFit/>
          </a:bodyPr>
          <a:lstStyle/>
          <a:p>
            <a:r>
              <a:rPr lang="en-US" sz="3200" dirty="0"/>
              <a:t>A Goal-based Taxi-Driver Agent</a:t>
            </a:r>
          </a:p>
        </p:txBody>
      </p:sp>
      <p:sp>
        <p:nvSpPr>
          <p:cNvPr id="4" name="Rectangle 3">
            <a:extLst>
              <a:ext uri="{FF2B5EF4-FFF2-40B4-BE49-F238E27FC236}">
                <a16:creationId xmlns:a16="http://schemas.microsoft.com/office/drawing/2014/main" id="{3A7E1E8D-46F0-4301-9557-CDCAD18F1256}"/>
              </a:ext>
            </a:extLst>
          </p:cNvPr>
          <p:cNvSpPr/>
          <p:nvPr/>
        </p:nvSpPr>
        <p:spPr>
          <a:xfrm>
            <a:off x="1234154" y="1076113"/>
            <a:ext cx="8979878" cy="510909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Here’s how goal information complements an agent’s knowledge of the world:</a:t>
            </a:r>
          </a:p>
          <a:p>
            <a:pPr marL="342900" indent="-3429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Direction at an intersection: </a:t>
            </a:r>
            <a:r>
              <a:rPr lang="en-US" sz="2200" dirty="0">
                <a:latin typeface="Times New Roman" panose="02020603050405020304" pitchFamily="18" charset="0"/>
                <a:cs typeface="Times New Roman" panose="02020603050405020304" pitchFamily="18" charset="0"/>
              </a:rPr>
              <a:t>Ex: what direction do I take at an intersection? An agent needs to know its current location and also its intended destination.</a:t>
            </a:r>
          </a:p>
          <a:p>
            <a:pPr marL="342900" indent="-3429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Combining Goals with the knowledge of its actions: </a:t>
            </a:r>
            <a:r>
              <a:rPr lang="en-US" sz="2200" dirty="0">
                <a:latin typeface="Times New Roman" panose="02020603050405020304" pitchFamily="18" charset="0"/>
                <a:cs typeface="Times New Roman" panose="02020603050405020304" pitchFamily="18" charset="0"/>
              </a:rPr>
              <a:t>The agent needs </a:t>
            </a:r>
            <a:r>
              <a:rPr lang="en-US" sz="2200" dirty="0">
                <a:solidFill>
                  <a:srgbClr val="0000FF"/>
                </a:solidFill>
                <a:latin typeface="Times New Roman" panose="02020603050405020304" pitchFamily="18" charset="0"/>
                <a:cs typeface="Times New Roman" panose="02020603050405020304" pitchFamily="18" charset="0"/>
              </a:rPr>
              <a:t>goal </a:t>
            </a:r>
            <a:r>
              <a:rPr lang="en-US" sz="2200" dirty="0">
                <a:latin typeface="Times New Roman" panose="02020603050405020304" pitchFamily="18" charset="0"/>
                <a:cs typeface="Times New Roman" panose="02020603050405020304" pitchFamily="18" charset="0"/>
              </a:rPr>
              <a:t>information, such as the </a:t>
            </a:r>
            <a:r>
              <a:rPr lang="en-US" sz="2200" i="1" dirty="0">
                <a:latin typeface="Times New Roman" panose="02020603050405020304" pitchFamily="18" charset="0"/>
                <a:cs typeface="Times New Roman" panose="02020603050405020304" pitchFamily="18" charset="0"/>
              </a:rPr>
              <a:t>passenger’s destination, </a:t>
            </a:r>
            <a:r>
              <a:rPr lang="en-US" sz="2200" dirty="0">
                <a:latin typeface="Times New Roman" panose="02020603050405020304" pitchFamily="18" charset="0"/>
                <a:cs typeface="Times New Roman" panose="02020603050405020304" pitchFamily="18" charset="0"/>
              </a:rPr>
              <a:t>to select actions that lead it closer to the destination.</a:t>
            </a:r>
          </a:p>
          <a:p>
            <a:pPr marL="457200" indent="-457200">
              <a:spcBef>
                <a:spcPts val="600"/>
              </a:spcBef>
              <a:spcAft>
                <a:spcPts val="600"/>
              </a:spcAft>
              <a:buFont typeface="Arial" panose="020B0604020202020204" pitchFamily="34" charset="0"/>
              <a:buChar char="•"/>
            </a:pPr>
            <a:r>
              <a:rPr lang="en-US" sz="2200" i="1" dirty="0">
                <a:latin typeface="Times New Roman" panose="02020603050405020304" pitchFamily="18" charset="0"/>
                <a:cs typeface="Times New Roman" panose="02020603050405020304" pitchFamily="18" charset="0"/>
              </a:rPr>
              <a:t>Require a new kind of decision-making (“what-if reasoning”): </a:t>
            </a:r>
            <a:r>
              <a:rPr lang="en-US" sz="2200" dirty="0">
                <a:latin typeface="Times New Roman" panose="02020603050405020304" pitchFamily="18" charset="0"/>
                <a:cs typeface="Times New Roman" panose="02020603050405020304" pitchFamily="18" charset="0"/>
              </a:rPr>
              <a:t>Considering the potential outcomes of different action sequences, the agent can identify the most promising course of action to achieve its goals</a:t>
            </a:r>
            <a:endParaRPr lang="en-US" sz="2200" i="1"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200" i="1" dirty="0">
                <a:solidFill>
                  <a:srgbClr val="0000FF"/>
                </a:solidFill>
                <a:latin typeface="Times New Roman" panose="02020603050405020304" pitchFamily="18" charset="0"/>
                <a:cs typeface="Times New Roman" panose="02020603050405020304" pitchFamily="18" charset="0"/>
              </a:rPr>
              <a:t>Apply Search</a:t>
            </a:r>
            <a:r>
              <a:rPr lang="en-US" sz="2200" i="1" dirty="0">
                <a:latin typeface="Times New Roman" panose="02020603050405020304" pitchFamily="18" charset="0"/>
                <a:cs typeface="Times New Roman" panose="02020603050405020304" pitchFamily="18" charset="0"/>
              </a:rPr>
              <a:t> and </a:t>
            </a:r>
            <a:r>
              <a:rPr lang="en-US" sz="2200" i="1" dirty="0">
                <a:solidFill>
                  <a:srgbClr val="0000FF"/>
                </a:solidFill>
                <a:latin typeface="Times New Roman" panose="02020603050405020304" pitchFamily="18" charset="0"/>
                <a:cs typeface="Times New Roman" panose="02020603050405020304" pitchFamily="18" charset="0"/>
              </a:rPr>
              <a:t>Planning</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find action sequences that achieve an agent’s goal.</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0D8909CF-8938-4372-8DCC-3B0C320F18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7618">
            <a:off x="660837" y="980464"/>
            <a:ext cx="536901" cy="31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401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AE96D1B-0EFB-4484-AB41-62F8217DBD8B}"/>
              </a:ext>
            </a:extLst>
          </p:cNvPr>
          <p:cNvSpPr>
            <a:spLocks noGrp="1" noChangeArrowheads="1"/>
          </p:cNvSpPr>
          <p:nvPr>
            <p:ph type="title"/>
          </p:nvPr>
        </p:nvSpPr>
        <p:spPr>
          <a:xfrm>
            <a:off x="1304318" y="101600"/>
            <a:ext cx="4308004" cy="1152525"/>
          </a:xfrm>
        </p:spPr>
        <p:txBody>
          <a:bodyPr>
            <a:normAutofit/>
          </a:bodyPr>
          <a:lstStyle/>
          <a:p>
            <a:r>
              <a:rPr lang="en-US" altLang="en-US" sz="3200" dirty="0">
                <a:latin typeface="+mn-lt"/>
              </a:rPr>
              <a:t>Goal-based agents</a:t>
            </a:r>
          </a:p>
        </p:txBody>
      </p:sp>
      <p:sp>
        <p:nvSpPr>
          <p:cNvPr id="28675" name="Rectangle 3">
            <a:extLst>
              <a:ext uri="{FF2B5EF4-FFF2-40B4-BE49-F238E27FC236}">
                <a16:creationId xmlns:a16="http://schemas.microsoft.com/office/drawing/2014/main" id="{9FF0580E-AF51-4282-92C0-64AF4A2A7F66}"/>
              </a:ext>
            </a:extLst>
          </p:cNvPr>
          <p:cNvSpPr>
            <a:spLocks noGrp="1" noChangeArrowheads="1"/>
          </p:cNvSpPr>
          <p:nvPr>
            <p:ph type="body" idx="4294967295"/>
          </p:nvPr>
        </p:nvSpPr>
        <p:spPr>
          <a:xfrm>
            <a:off x="690717" y="1150374"/>
            <a:ext cx="8055078" cy="5342501"/>
          </a:xfrm>
        </p:spPr>
        <p:txBody>
          <a:bodyPr/>
          <a:lstStyle/>
          <a:p>
            <a:pPr>
              <a:buFontTx/>
              <a:buNone/>
            </a:pPr>
            <a:r>
              <a:rPr lang="en-US" altLang="en-US"/>
              <a:t>
</a:t>
            </a:r>
          </a:p>
        </p:txBody>
      </p:sp>
      <p:pic>
        <p:nvPicPr>
          <p:cNvPr id="28677" name="Picture 5" descr="goal-based-agent">
            <a:extLst>
              <a:ext uri="{FF2B5EF4-FFF2-40B4-BE49-F238E27FC236}">
                <a16:creationId xmlns:a16="http://schemas.microsoft.com/office/drawing/2014/main" id="{8375CE24-A6D6-4245-947F-56DFF3B3CB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5326" y="1254125"/>
            <a:ext cx="7288323" cy="4920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5" name="Rectangle 2">
                <a:extLst>
                  <a:ext uri="{FF2B5EF4-FFF2-40B4-BE49-F238E27FC236}">
                    <a16:creationId xmlns:a16="http://schemas.microsoft.com/office/drawing/2014/main" id="{440C6ADF-6CC3-4AF6-9D5E-816B760283EE}"/>
                  </a:ext>
                </a:extLst>
              </p:cNvPr>
              <p:cNvSpPr txBox="1">
                <a:spLocks noChangeArrowheads="1"/>
              </p:cNvSpPr>
              <p:nvPr/>
            </p:nvSpPr>
            <p:spPr>
              <a:xfrm>
                <a:off x="8745793" y="1254125"/>
                <a:ext cx="3103921" cy="510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600" dirty="0">
                    <a:latin typeface="Times New Roman" panose="02020603050405020304" pitchFamily="18" charset="0"/>
                    <a:cs typeface="Times New Roman" panose="02020603050405020304" pitchFamily="18" charset="0"/>
                  </a:rPr>
                  <a:t>A Goal-based agent.</a:t>
                </a:r>
              </a:p>
              <a:p>
                <a:r>
                  <a:rPr lang="en-US" altLang="en-US" sz="2600" dirty="0">
                    <a:latin typeface="Times New Roman" panose="02020603050405020304" pitchFamily="18" charset="0"/>
                    <a:cs typeface="Times New Roman" panose="02020603050405020304" pitchFamily="18" charset="0"/>
                  </a:rPr>
                  <a:t> </a:t>
                </a:r>
              </a:p>
              <a:p>
                <a:r>
                  <a:rPr lang="en-US" altLang="en-US" sz="2400" dirty="0">
                    <a:latin typeface="Times New Roman" panose="02020603050405020304" pitchFamily="18" charset="0"/>
                    <a:cs typeface="Times New Roman" panose="02020603050405020304" pitchFamily="18" charset="0"/>
                  </a:rPr>
                  <a:t>Keeps track of the world </a:t>
                </a:r>
                <a:r>
                  <a:rPr lang="en-US" altLang="en-US" sz="2400" dirty="0">
                    <a:solidFill>
                      <a:srgbClr val="0000FF"/>
                    </a:solidFill>
                    <a:latin typeface="Times New Roman" panose="02020603050405020304" pitchFamily="18" charset="0"/>
                    <a:cs typeface="Times New Roman" panose="02020603050405020304" pitchFamily="18" charset="0"/>
                  </a:rPr>
                  <a:t>state</a:t>
                </a:r>
                <a:r>
                  <a:rPr lang="en-US" altLang="en-US" sz="2400" dirty="0">
                    <a:latin typeface="Times New Roman" panose="02020603050405020304" pitchFamily="18" charset="0"/>
                    <a:cs typeface="Times New Roman" panose="02020603050405020304" pitchFamily="18" charset="0"/>
                  </a:rPr>
                  <a:t> and a set of </a:t>
                </a:r>
                <a:r>
                  <a:rPr lang="en-US" altLang="en-US" sz="2400" dirty="0">
                    <a:solidFill>
                      <a:srgbClr val="0000FF"/>
                    </a:solidFill>
                    <a:latin typeface="Times New Roman" panose="02020603050405020304" pitchFamily="18" charset="0"/>
                    <a:cs typeface="Times New Roman" panose="02020603050405020304" pitchFamily="18" charset="0"/>
                  </a:rPr>
                  <a:t>goals</a:t>
                </a:r>
                <a:r>
                  <a:rPr lang="en-US" altLang="en-US" sz="2400" dirty="0">
                    <a:latin typeface="Times New Roman" panose="02020603050405020304" pitchFamily="18" charset="0"/>
                    <a:cs typeface="Times New Roman" panose="02020603050405020304" pitchFamily="18" charset="0"/>
                  </a:rPr>
                  <a:t> trying to achieve.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Chooses an action that will (eventually) lead to the achievement of its goals</a:t>
                </a:r>
                <a:r>
                  <a:rPr lang="en-US" altLang="en-US" sz="2400" dirty="0"/>
                  <a:t>.</a:t>
                </a:r>
              </a:p>
              <a:p>
                <a:endParaRPr lang="en-US" altLang="en-US" sz="2400" dirty="0"/>
              </a:p>
              <a:p>
                <a:r>
                  <a:rPr lang="en-US" sz="2400" dirty="0">
                    <a:solidFill>
                      <a:srgbClr val="FF0000"/>
                    </a:solidFill>
                    <a:latin typeface="Times New Roman" panose="02020603050405020304" pitchFamily="18" charset="0"/>
                  </a:rPr>
                  <a:t>More flexible than reflex agents </a:t>
                </a:r>
                <a:r>
                  <a:rPr lang="en-U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0000"/>
                    </a:solidFill>
                    <a:latin typeface="Times New Roman" panose="02020603050405020304" pitchFamily="18" charset="0"/>
                  </a:rPr>
                  <a:t>may involve </a:t>
                </a:r>
                <a:r>
                  <a:rPr lang="en-US" sz="2400" dirty="0">
                    <a:solidFill>
                      <a:srgbClr val="FF0000"/>
                    </a:solidFill>
                    <a:latin typeface="Times New Roman" panose="02020603050405020304" pitchFamily="18" charset="0"/>
                  </a:rPr>
                  <a:t>search and planning</a:t>
                </a:r>
                <a:endParaRPr lang="en-US" sz="2400" dirty="0"/>
              </a:p>
              <a:p>
                <a:endParaRPr lang="en-US" altLang="en-US" sz="2600" dirty="0"/>
              </a:p>
            </p:txBody>
          </p:sp>
        </mc:Choice>
        <mc:Fallback xmlns="">
          <p:sp>
            <p:nvSpPr>
              <p:cNvPr id="5" name="Rectangle 2">
                <a:extLst>
                  <a:ext uri="{FF2B5EF4-FFF2-40B4-BE49-F238E27FC236}">
                    <a16:creationId xmlns:a16="http://schemas.microsoft.com/office/drawing/2014/main" id="{440C6ADF-6CC3-4AF6-9D5E-816B760283EE}"/>
                  </a:ext>
                </a:extLst>
              </p:cNvPr>
              <p:cNvSpPr txBox="1">
                <a:spLocks noRot="1" noChangeAspect="1" noMove="1" noResize="1" noEditPoints="1" noAdjustHandles="1" noChangeArrowheads="1" noChangeShapeType="1" noTextEdit="1"/>
              </p:cNvSpPr>
              <p:nvPr/>
            </p:nvSpPr>
            <p:spPr>
              <a:xfrm>
                <a:off x="8745793" y="1254125"/>
                <a:ext cx="3103921" cy="5106918"/>
              </a:xfrm>
              <a:prstGeom prst="rect">
                <a:avLst/>
              </a:prstGeom>
              <a:blipFill>
                <a:blip r:embed="rId3"/>
                <a:stretch>
                  <a:fillRect l="-3536" t="-5137" r="-5108"/>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DDAAF16-3642-4D44-B763-649AAE74B2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9880">
            <a:off x="426785" y="907802"/>
            <a:ext cx="722747" cy="485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0C7812-ECFE-4A3B-ACB3-2CB6FE3D3EB7}"/>
              </a:ext>
            </a:extLst>
          </p:cNvPr>
          <p:cNvSpPr/>
          <p:nvPr/>
        </p:nvSpPr>
        <p:spPr>
          <a:xfrm>
            <a:off x="1974133" y="4173539"/>
            <a:ext cx="2555187" cy="369332"/>
          </a:xfrm>
          <a:prstGeom prst="rect">
            <a:avLst/>
          </a:prstGeom>
        </p:spPr>
        <p:txBody>
          <a:bodyPr wrap="none">
            <a:spAutoFit/>
          </a:bodyPr>
          <a:lstStyle/>
          <a:p>
            <a:r>
              <a:rPr lang="en-US" dirty="0">
                <a:solidFill>
                  <a:srgbClr val="FF0000"/>
                </a:solidFill>
                <a:latin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passenger’s destination</a:t>
            </a:r>
            <a:r>
              <a:rPr lang="en-US" dirty="0">
                <a:solidFill>
                  <a:srgbClr val="FF0000"/>
                </a:solidFill>
                <a:latin typeface="Times New Roman" panose="02020603050405020304" pitchFamily="18" charset="0"/>
              </a:rPr>
              <a:t>”</a:t>
            </a:r>
            <a:endParaRPr lang="en-US" dirty="0">
              <a:solidFill>
                <a:srgbClr val="FF0000"/>
              </a:solidFill>
            </a:endParaRPr>
          </a:p>
        </p:txBody>
      </p:sp>
      <p:sp>
        <p:nvSpPr>
          <p:cNvPr id="3" name="Rectangle 2">
            <a:extLst>
              <a:ext uri="{FF2B5EF4-FFF2-40B4-BE49-F238E27FC236}">
                <a16:creationId xmlns:a16="http://schemas.microsoft.com/office/drawing/2014/main" id="{03041BE8-E567-4D1A-821D-274CE1226569}"/>
              </a:ext>
            </a:extLst>
          </p:cNvPr>
          <p:cNvSpPr/>
          <p:nvPr/>
        </p:nvSpPr>
        <p:spPr>
          <a:xfrm>
            <a:off x="4687125" y="3804207"/>
            <a:ext cx="1909497" cy="369332"/>
          </a:xfrm>
          <a:prstGeom prst="rect">
            <a:avLst/>
          </a:prstGeom>
        </p:spPr>
        <p:txBody>
          <a:bodyPr wrap="none">
            <a:spAutoFit/>
          </a:bodyPr>
          <a:lstStyle/>
          <a:p>
            <a:r>
              <a:rPr lang="en-US" dirty="0">
                <a:solidFill>
                  <a:srgbClr val="FF0000"/>
                </a:solidFill>
                <a:latin typeface="Times New Roman" panose="02020603050405020304" pitchFamily="18" charset="0"/>
              </a:rPr>
              <a:t>Considers </a:t>
            </a:r>
            <a:r>
              <a:rPr lang="en-US" dirty="0">
                <a:solidFill>
                  <a:srgbClr val="FF0000"/>
                </a:solidFill>
                <a:latin typeface="MSPGothic-WinCharSetFFFF-H"/>
              </a:rPr>
              <a:t>“</a:t>
            </a:r>
            <a:r>
              <a:rPr lang="en-US" dirty="0">
                <a:solidFill>
                  <a:srgbClr val="FF0000"/>
                </a:solidFill>
                <a:latin typeface="Times New Roman" panose="02020603050405020304" pitchFamily="18" charset="0"/>
              </a:rPr>
              <a:t>future</a:t>
            </a:r>
            <a:r>
              <a:rPr lang="en-US" dirty="0">
                <a:solidFill>
                  <a:srgbClr val="FF0000"/>
                </a:solidFill>
                <a:latin typeface="MSPGothic-WinCharSetFFFF-H"/>
              </a:rPr>
              <a:t>”</a:t>
            </a:r>
            <a:endParaRPr lang="en-US" dirty="0"/>
          </a:p>
        </p:txBody>
      </p:sp>
    </p:spTree>
    <p:extLst>
      <p:ext uri="{BB962C8B-B14F-4D97-AF65-F5344CB8AC3E}">
        <p14:creationId xmlns:p14="http://schemas.microsoft.com/office/powerpoint/2010/main" val="830937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04400" cy="984735"/>
          </a:xfrm>
        </p:spPr>
        <p:txBody>
          <a:bodyPr>
            <a:normAutofit/>
          </a:bodyPr>
          <a:lstStyle/>
          <a:p>
            <a:r>
              <a:rPr lang="en-US" sz="3200" dirty="0">
                <a:latin typeface="+mn-lt"/>
              </a:rPr>
              <a:t>Goal-Based Agents</a:t>
            </a:r>
          </a:p>
        </p:txBody>
      </p:sp>
      <p:sp>
        <p:nvSpPr>
          <p:cNvPr id="3" name="Content Placeholder 2"/>
          <p:cNvSpPr>
            <a:spLocks noGrp="1"/>
          </p:cNvSpPr>
          <p:nvPr>
            <p:ph idx="1"/>
          </p:nvPr>
        </p:nvSpPr>
        <p:spPr>
          <a:xfrm>
            <a:off x="1035399" y="1349860"/>
            <a:ext cx="3811903" cy="5434398"/>
          </a:xfrm>
        </p:spPr>
        <p:txBody>
          <a:bodyPr>
            <a:noAutofit/>
          </a:bodyPr>
          <a:lstStyle/>
          <a:p>
            <a:r>
              <a:rPr lang="en-US" sz="2400" dirty="0">
                <a:latin typeface="Times New Roman" panose="02020603050405020304" pitchFamily="18" charset="0"/>
                <a:cs typeface="Times New Roman" panose="02020603050405020304" pitchFamily="18" charset="0"/>
              </a:rPr>
              <a:t>Agents are much more flexible in</a:t>
            </a:r>
          </a:p>
          <a:p>
            <a:pPr marL="692150" indent="-339725"/>
            <a:r>
              <a:rPr lang="en-US" sz="2400" dirty="0">
                <a:latin typeface="Times New Roman" panose="02020603050405020304" pitchFamily="18" charset="0"/>
                <a:cs typeface="Times New Roman" panose="02020603050405020304" pitchFamily="18" charset="0"/>
              </a:rPr>
              <a:t>responding to a changing environment;</a:t>
            </a:r>
          </a:p>
          <a:p>
            <a:pPr marL="692150" indent="-339725"/>
            <a:r>
              <a:rPr lang="en-US" sz="2400" dirty="0">
                <a:latin typeface="Times New Roman" panose="02020603050405020304" pitchFamily="18" charset="0"/>
                <a:cs typeface="Times New Roman" panose="02020603050405020304" pitchFamily="18" charset="0"/>
              </a:rPr>
              <a:t>accepting different goals.</a:t>
            </a:r>
          </a:p>
          <a:p>
            <a:pPr marL="339725" indent="-339725"/>
            <a:r>
              <a:rPr lang="en-US" sz="2400" dirty="0">
                <a:latin typeface="Times New Roman" panose="02020603050405020304" pitchFamily="18" charset="0"/>
                <a:cs typeface="Times New Roman" panose="02020603050405020304" pitchFamily="18" charset="0"/>
              </a:rPr>
              <a:t>Goal reflects desires of agents</a:t>
            </a:r>
          </a:p>
          <a:p>
            <a:pPr marL="339725" indent="-339725"/>
            <a:r>
              <a:rPr lang="en-US" sz="2400" dirty="0">
                <a:latin typeface="Times New Roman" panose="02020603050405020304" pitchFamily="18" charset="0"/>
                <a:cs typeface="Times New Roman" panose="02020603050405020304" pitchFamily="18" charset="0"/>
              </a:rPr>
              <a:t>May project actions to see if they are consistent with goals</a:t>
            </a:r>
          </a:p>
          <a:p>
            <a:pPr marL="339725" indent="-339725"/>
            <a:r>
              <a:rPr lang="en-US" sz="2400" dirty="0">
                <a:latin typeface="Times New Roman" panose="02020603050405020304" pitchFamily="18" charset="0"/>
                <a:cs typeface="Times New Roman" panose="02020603050405020304" pitchFamily="18" charset="0"/>
              </a:rPr>
              <a:t>Act to achieve their goals</a:t>
            </a:r>
          </a:p>
          <a:p>
            <a:pPr marL="339725" indent="-339725"/>
            <a:r>
              <a:rPr lang="en-US" sz="2400" dirty="0">
                <a:latin typeface="Times New Roman" panose="02020603050405020304" pitchFamily="18" charset="0"/>
                <a:cs typeface="Times New Roman" panose="02020603050405020304" pitchFamily="18" charset="0"/>
              </a:rPr>
              <a:t>Takes time; the world may change during reasoning</a:t>
            </a:r>
          </a:p>
        </p:txBody>
      </p:sp>
      <p:pic>
        <p:nvPicPr>
          <p:cNvPr id="2050" name="Picture 2" descr="https://img2.tfd.com/pp/wikiimg.ashx?p=commons%2f4%2f4f%2fModel_based_goal_based_ag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601" y="1349861"/>
            <a:ext cx="6114000" cy="3955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9612" y="5813678"/>
            <a:ext cx="3429144" cy="369332"/>
          </a:xfrm>
          <a:prstGeom prst="rect">
            <a:avLst/>
          </a:prstGeom>
        </p:spPr>
        <p:txBody>
          <a:bodyPr wrap="none">
            <a:spAutoFit/>
          </a:bodyPr>
          <a:lstStyle/>
          <a:p>
            <a:r>
              <a:rPr lang="en-US" dirty="0">
                <a:solidFill>
                  <a:srgbClr val="404040"/>
                </a:solidFill>
                <a:latin typeface="Arial" panose="020B0604020202020204" pitchFamily="34" charset="0"/>
              </a:rPr>
              <a:t>Model-based, goal-based agent</a:t>
            </a:r>
            <a:endParaRPr lang="en-US" dirty="0"/>
          </a:p>
        </p:txBody>
      </p:sp>
    </p:spTree>
    <p:extLst>
      <p:ext uri="{BB962C8B-B14F-4D97-AF65-F5344CB8AC3E}">
        <p14:creationId xmlns:p14="http://schemas.microsoft.com/office/powerpoint/2010/main" val="3060165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825" y="1134133"/>
            <a:ext cx="8664350" cy="4970591"/>
          </a:xfrm>
          <a:prstGeom prst="rect">
            <a:avLst/>
          </a:prstGeom>
        </p:spPr>
        <p:txBody>
          <a:bodyPr wrap="square">
            <a:spAutoFit/>
          </a:bodyPr>
          <a:lstStyle/>
          <a:p>
            <a:r>
              <a:rPr lang="en-US" sz="3200" dirty="0">
                <a:solidFill>
                  <a:srgbClr val="404040"/>
                </a:solidFill>
                <a:cs typeface="Times New Roman" panose="02020603050405020304" pitchFamily="18" charset="0"/>
              </a:rPr>
              <a:t>Summary of Goal-based Agents</a:t>
            </a:r>
          </a:p>
          <a:p>
            <a:endParaRPr lang="en-US" sz="2400" b="1" i="0" dirty="0">
              <a:solidFill>
                <a:srgbClr val="404040"/>
              </a:solidFill>
              <a:effectLst/>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 agents </a:t>
            </a:r>
            <a:r>
              <a:rPr lang="en-US" sz="2400" dirty="0">
                <a:solidFill>
                  <a:srgbClr val="0000FF"/>
                </a:solidFill>
                <a:latin typeface="Times New Roman" panose="02020603050405020304" pitchFamily="18" charset="0"/>
                <a:cs typeface="Times New Roman" panose="02020603050405020304" pitchFamily="18" charset="0"/>
              </a:rPr>
              <a:t>use “goal” information to further extend</a:t>
            </a:r>
            <a:r>
              <a:rPr lang="en-US" sz="2400" dirty="0">
                <a:latin typeface="Times New Roman" panose="02020603050405020304" pitchFamily="18" charset="0"/>
                <a:cs typeface="Times New Roman" panose="02020603050405020304" pitchFamily="18" charset="0"/>
              </a:rPr>
              <a:t> the capabilities of the model-based agents.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 information describes the desirables of agents.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Allows the agent to choose the one (action) that reaches a goal state from multiple possibilities.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Search and planning are ways to find action sequences that achieve the agent's goals.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more flexible because the knowledge that supports its decisions is represented explicitly and can be modified.</a:t>
            </a:r>
            <a:endParaRPr lang="en-US" sz="2400" i="0" dirty="0">
              <a:solidFill>
                <a:srgbClr val="404040"/>
              </a:solidFill>
              <a:effectLst/>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65D98C-BECE-4F8A-AD8E-5968E93538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5278">
            <a:off x="426785" y="907802"/>
            <a:ext cx="722747" cy="48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55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5A42F7A-1798-428E-A73C-D52BE03348F4}"/>
              </a:ext>
            </a:extLst>
          </p:cNvPr>
          <p:cNvSpPr txBox="1">
            <a:spLocks noChangeArrowheads="1"/>
          </p:cNvSpPr>
          <p:nvPr/>
        </p:nvSpPr>
        <p:spPr>
          <a:xfrm>
            <a:off x="1296063" y="246237"/>
            <a:ext cx="5598766" cy="757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mn-lt"/>
              </a:rPr>
              <a:t>Utility-based agents</a:t>
            </a:r>
            <a:endParaRPr lang="en-US" sz="3200" dirty="0">
              <a:latin typeface="+mn-lt"/>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D33787-1CAF-43C7-81AA-DADD77795416}"/>
                  </a:ext>
                </a:extLst>
              </p:cNvPr>
              <p:cNvSpPr/>
              <p:nvPr/>
            </p:nvSpPr>
            <p:spPr>
              <a:xfrm>
                <a:off x="1296063" y="927811"/>
                <a:ext cx="8849423" cy="5816977"/>
              </a:xfrm>
              <a:prstGeom prst="rect">
                <a:avLst/>
              </a:prstGeom>
            </p:spPr>
            <p:txBody>
              <a:bodyPr wrap="square">
                <a:spAutoFit/>
              </a:bodyPr>
              <a:lstStyle/>
              <a:p>
                <a:pPr marL="461963"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How do you decide which is best when multiple possible alternatives exist?</a:t>
                </a:r>
                <a:endParaRPr lang="en-US" sz="2400" dirty="0">
                  <a:solidFill>
                    <a:srgbClr val="3333CD"/>
                  </a:solidFill>
                  <a:latin typeface="Times New Roman" panose="02020603050405020304" pitchFamily="18"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Goals are qualitative: A goal specifies a crude distinction between a happy (satisfied) and unhappy (dissatisfied) state. </a:t>
                </a:r>
              </a:p>
              <a:p>
                <a:pPr marL="919163" lvl="1" indent="-461963">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needs a more general performance measure that describes the “degree of happiness.”</a:t>
                </a:r>
                <a:endParaRPr lang="en-US" sz="2400" dirty="0">
                  <a:solidFill>
                    <a:srgbClr val="009A73"/>
                  </a:solidFill>
                  <a:latin typeface="Times New Roman" panose="02020603050405020304" pitchFamily="18" charset="0"/>
                  <a:cs typeface="Times New Roman" panose="02020603050405020304" pitchFamily="18" charset="0"/>
                </a:endParaRPr>
              </a:p>
              <a:p>
                <a:pPr marL="461963" indent="-461963">
                  <a:spcBef>
                    <a:spcPts val="12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Utility function U: State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R (i.e., Value), a measure of success or happiness at a given state.</a:t>
                </a:r>
                <a:endParaRPr lang="en-US" sz="2400" dirty="0">
                  <a:solidFill>
                    <a:srgbClr val="3333CD"/>
                  </a:solidFill>
                  <a:latin typeface="Times New Roman" panose="02020603050405020304" pitchFamily="18" charset="0"/>
                  <a:cs typeface="Times New Roman" panose="02020603050405020304" pitchFamily="18" charset="0"/>
                </a:endParaRPr>
              </a:p>
              <a:p>
                <a:pPr marL="461963" indent="-461963">
                  <a:spcBef>
                    <a:spcPts val="600"/>
                  </a:spcBef>
                  <a:spcAft>
                    <a:spcPts val="600"/>
                  </a:spcAft>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Important for making tradeoffs: Allows decisions comparing </a:t>
                </a:r>
              </a:p>
              <a:p>
                <a:pPr marL="919163" lvl="1" indent="-461963">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choice between conflicting goals, and </a:t>
                </a:r>
              </a:p>
              <a:p>
                <a:pPr marL="919163" lvl="1" indent="-461963">
                  <a:spcBef>
                    <a:spcPts val="600"/>
                  </a:spcBef>
                  <a:buFont typeface="Arial" panose="020B0604020202020204" pitchFamily="34" charset="0"/>
                  <a:buChar char="•"/>
                </a:pPr>
                <a:r>
                  <a:rPr lang="en-US" sz="2400" dirty="0">
                    <a:solidFill>
                      <a:srgbClr val="3333CD"/>
                    </a:solidFill>
                    <a:latin typeface="Times New Roman" panose="02020603050405020304" pitchFamily="18" charset="0"/>
                    <a:cs typeface="Times New Roman" panose="02020603050405020304" pitchFamily="18" charset="0"/>
                  </a:rPr>
                  <a:t>choice between the likelihood of success and importance of goal (if the achievement is uncertain).</a:t>
                </a:r>
              </a:p>
              <a:p>
                <a:pPr marL="461963"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Use decision theoretic models, e.g., faster vs. safer.</a:t>
                </a:r>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0CD33787-1CAF-43C7-81AA-DADD77795416}"/>
                  </a:ext>
                </a:extLst>
              </p:cNvPr>
              <p:cNvSpPr>
                <a:spLocks noRot="1" noChangeAspect="1" noMove="1" noResize="1" noEditPoints="1" noAdjustHandles="1" noChangeArrowheads="1" noChangeShapeType="1" noTextEdit="1"/>
              </p:cNvSpPr>
              <p:nvPr/>
            </p:nvSpPr>
            <p:spPr>
              <a:xfrm>
                <a:off x="1296063" y="927811"/>
                <a:ext cx="8849423" cy="5816977"/>
              </a:xfrm>
              <a:prstGeom prst="rect">
                <a:avLst/>
              </a:prstGeom>
              <a:blipFill>
                <a:blip r:embed="rId2"/>
                <a:stretch>
                  <a:fillRect l="-965" t="-839" r="-551"/>
                </a:stretch>
              </a:blipFill>
            </p:spPr>
            <p:txBody>
              <a:bodyPr/>
              <a:lstStyle/>
              <a:p>
                <a:r>
                  <a:rPr lang="en-US">
                    <a:noFill/>
                  </a:rPr>
                  <a:t> </a:t>
                </a:r>
              </a:p>
            </p:txBody>
          </p:sp>
        </mc:Fallback>
      </mc:AlternateContent>
    </p:spTree>
    <p:extLst>
      <p:ext uri="{BB962C8B-B14F-4D97-AF65-F5344CB8AC3E}">
        <p14:creationId xmlns:p14="http://schemas.microsoft.com/office/powerpoint/2010/main" val="2134907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036AB-D625-4324-B034-C0613616EA5D}"/>
              </a:ext>
            </a:extLst>
          </p:cNvPr>
          <p:cNvSpPr/>
          <p:nvPr/>
        </p:nvSpPr>
        <p:spPr>
          <a:xfrm>
            <a:off x="1333200" y="134975"/>
            <a:ext cx="5257593" cy="584775"/>
          </a:xfrm>
          <a:prstGeom prst="rect">
            <a:avLst/>
          </a:prstGeom>
        </p:spPr>
        <p:txBody>
          <a:bodyPr wrap="none">
            <a:spAutoFit/>
          </a:bodyPr>
          <a:lstStyle/>
          <a:p>
            <a:r>
              <a:rPr lang="en-US" sz="3200" dirty="0"/>
              <a:t>Utility-based Taxi-Driver Agent</a:t>
            </a:r>
          </a:p>
        </p:txBody>
      </p:sp>
      <p:sp>
        <p:nvSpPr>
          <p:cNvPr id="4" name="Rectangle 3">
            <a:extLst>
              <a:ext uri="{FF2B5EF4-FFF2-40B4-BE49-F238E27FC236}">
                <a16:creationId xmlns:a16="http://schemas.microsoft.com/office/drawing/2014/main" id="{3A7E1E8D-46F0-4301-9557-CDCAD18F1256}"/>
              </a:ext>
            </a:extLst>
          </p:cNvPr>
          <p:cNvSpPr/>
          <p:nvPr/>
        </p:nvSpPr>
        <p:spPr>
          <a:xfrm>
            <a:off x="1564976" y="1124674"/>
            <a:ext cx="8597927" cy="5601533"/>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ways to get to a destination, but some may be </a:t>
            </a:r>
            <a:r>
              <a:rPr lang="en-US" sz="2400" i="1" dirty="0">
                <a:latin typeface="Times New Roman" panose="02020603050405020304" pitchFamily="18" charset="0"/>
                <a:cs typeface="Times New Roman" panose="02020603050405020304" pitchFamily="18" charset="0"/>
              </a:rPr>
              <a:t>better </a:t>
            </a:r>
            <a:r>
              <a:rPr lang="en-US" sz="2400" dirty="0">
                <a:latin typeface="Times New Roman" panose="02020603050405020304" pitchFamily="18" charset="0"/>
                <a:cs typeface="Times New Roman" panose="02020603050405020304" pitchFamily="18" charset="0"/>
              </a:rPr>
              <a:t>than others.</a:t>
            </a:r>
          </a:p>
          <a:p>
            <a:pPr marL="914400" lvl="1" indent="-457200">
              <a:spcAft>
                <a:spcPts val="12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Ex: this way is faster/cheaper/more comfortable/. .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Assign a utility value (the quality of being useful for the agent) to a </a:t>
            </a:r>
            <a:r>
              <a:rPr lang="en-US" sz="2400" dirty="0">
                <a:solidFill>
                  <a:srgbClr val="0000FF"/>
                </a:solidFill>
                <a:latin typeface="Times New Roman" panose="02020603050405020304" pitchFamily="18" charset="0"/>
                <a:cs typeface="Times New Roman" panose="02020603050405020304" pitchFamily="18" charset="0"/>
              </a:rPr>
              <a:t>world state (i.e., a </a:t>
            </a:r>
            <a:r>
              <a:rPr lang="en-US" sz="2400" dirty="0">
                <a:latin typeface="Times New Roman" panose="02020603050405020304" pitchFamily="18" charset="0"/>
                <a:cs typeface="Times New Roman" panose="02020603050405020304" pitchFamily="18" charset="0"/>
              </a:rPr>
              <a:t>particular configuration of the world).</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Prefer a sequence of actions that leads to a goal state with higher </a:t>
            </a:r>
            <a:r>
              <a:rPr lang="en-US" sz="2400" dirty="0">
                <a:solidFill>
                  <a:srgbClr val="0000FF"/>
                </a:solidFill>
                <a:latin typeface="Times New Roman" panose="02020603050405020304" pitchFamily="18" charset="0"/>
                <a:cs typeface="Times New Roman" panose="02020603050405020304" pitchFamily="18" charset="0"/>
              </a:rPr>
              <a:t>utility</a:t>
            </a:r>
            <a:r>
              <a:rPr lang="en-US" sz="2400" dirty="0">
                <a:latin typeface="Times New Roman" panose="02020603050405020304" pitchFamily="18" charset="0"/>
                <a:cs typeface="Times New Roman" panose="02020603050405020304" pitchFamily="18" charset="0"/>
              </a:rPr>
              <a:t> value.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utility function help</a:t>
            </a:r>
            <a:r>
              <a:rPr lang="en-US" sz="2400" dirty="0">
                <a:latin typeface="Times New Roman" panose="02020603050405020304" pitchFamily="18" charset="0"/>
                <a:cs typeface="Times New Roman" panose="02020603050405020304" pitchFamily="18" charset="0"/>
              </a:rPr>
              <a:t>s decision-making in case of</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conflicting goals (by finding a trade-off).</a:t>
            </a:r>
          </a:p>
          <a:p>
            <a:pPr marL="1371600" lvl="1" indent="-452438">
              <a:spcAft>
                <a:spcPts val="1200"/>
              </a:spcAft>
              <a:buFont typeface="Arial" panose="020B0604020202020204" pitchFamily="34" charset="0"/>
              <a:buChar char="•"/>
              <a:tabLst>
                <a:tab pos="461963" algn="l"/>
              </a:tabLst>
            </a:pPr>
            <a:r>
              <a:rPr lang="en-US" sz="2400" i="1" dirty="0">
                <a:latin typeface="Times New Roman" panose="02020603050405020304" pitchFamily="18" charset="0"/>
                <a:cs typeface="Times New Roman" panose="02020603050405020304" pitchFamily="18" charset="0"/>
              </a:rPr>
              <a:t>Ex: minimize trip time and also fuel consumption.</a:t>
            </a:r>
          </a:p>
          <a:p>
            <a:pPr marL="914400" indent="-452438">
              <a:spcAft>
                <a:spcPts val="1200"/>
              </a:spcAft>
              <a:buFont typeface="Arial" panose="020B0604020202020204" pitchFamily="34" charset="0"/>
              <a:buChar char="•"/>
              <a:tabLst>
                <a:tab pos="461963" algn="l"/>
              </a:tabLst>
            </a:pPr>
            <a:r>
              <a:rPr lang="en-US" sz="2400" dirty="0">
                <a:latin typeface="Times New Roman" panose="02020603050405020304" pitchFamily="18" charset="0"/>
                <a:cs typeface="Times New Roman" panose="02020603050405020304" pitchFamily="18" charset="0"/>
              </a:rPr>
              <a:t>none of the several possible goals is achievable with certainty.</a:t>
            </a:r>
          </a:p>
        </p:txBody>
      </p:sp>
      <p:pic>
        <p:nvPicPr>
          <p:cNvPr id="5" name="Picture 4" descr="Image result for smiley face images">
            <a:extLst>
              <a:ext uri="{FF2B5EF4-FFF2-40B4-BE49-F238E27FC236}">
                <a16:creationId xmlns:a16="http://schemas.microsoft.com/office/drawing/2014/main" id="{C97DF165-9500-42C2-B384-63BFE6286C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4690">
            <a:off x="609665" y="925646"/>
            <a:ext cx="635661" cy="39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42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858E7E8-8C59-4EA7-832F-161F6CEA7469}"/>
              </a:ext>
            </a:extLst>
          </p:cNvPr>
          <p:cNvSpPr>
            <a:spLocks noGrp="1" noChangeArrowheads="1"/>
          </p:cNvSpPr>
          <p:nvPr>
            <p:ph type="title"/>
          </p:nvPr>
        </p:nvSpPr>
        <p:spPr>
          <a:xfrm>
            <a:off x="874395" y="39452"/>
            <a:ext cx="6462252" cy="822560"/>
          </a:xfrm>
        </p:spPr>
        <p:txBody>
          <a:bodyPr>
            <a:normAutofit/>
          </a:bodyPr>
          <a:lstStyle/>
          <a:p>
            <a:r>
              <a:rPr lang="en-US" altLang="en-US" sz="3200" dirty="0">
                <a:latin typeface="+mn-lt"/>
              </a:rPr>
              <a:t>Utility-based agents</a:t>
            </a:r>
          </a:p>
        </p:txBody>
      </p:sp>
      <p:pic>
        <p:nvPicPr>
          <p:cNvPr id="29701" name="Picture 5" descr="utility-based-agent">
            <a:extLst>
              <a:ext uri="{FF2B5EF4-FFF2-40B4-BE49-F238E27FC236}">
                <a16:creationId xmlns:a16="http://schemas.microsoft.com/office/drawing/2014/main" id="{34F5B82A-B226-4283-89A5-1C42670E5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9312" y="1486231"/>
            <a:ext cx="7122277" cy="4878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F246DA8A-F605-41F2-917C-EDB12D5156D6}"/>
              </a:ext>
            </a:extLst>
          </p:cNvPr>
          <p:cNvSpPr txBox="1">
            <a:spLocks noChangeArrowheads="1"/>
          </p:cNvSpPr>
          <p:nvPr/>
        </p:nvSpPr>
        <p:spPr>
          <a:xfrm>
            <a:off x="8137388" y="544512"/>
            <a:ext cx="3342969" cy="609976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Times New Roman" panose="02020603050405020304" pitchFamily="18" charset="0"/>
                <a:cs typeface="Times New Roman" panose="02020603050405020304" pitchFamily="18" charset="0"/>
              </a:rPr>
              <a:t>A model-based, utility-based agent.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Uses a </a:t>
            </a:r>
            <a:r>
              <a:rPr lang="en-US" altLang="en-US" sz="2400" dirty="0">
                <a:solidFill>
                  <a:srgbClr val="0000FF"/>
                </a:solidFill>
                <a:latin typeface="Times New Roman" panose="02020603050405020304" pitchFamily="18" charset="0"/>
                <a:cs typeface="Times New Roman" panose="02020603050405020304" pitchFamily="18" charset="0"/>
              </a:rPr>
              <a:t>model</a:t>
            </a:r>
            <a:r>
              <a:rPr lang="en-US" altLang="en-US" sz="2400" dirty="0">
                <a:latin typeface="Times New Roman" panose="02020603050405020304" pitchFamily="18" charset="0"/>
                <a:cs typeface="Times New Roman" panose="02020603050405020304" pitchFamily="18" charset="0"/>
              </a:rPr>
              <a:t> of the world, and a utility function that measures its preferences among </a:t>
            </a:r>
            <a:r>
              <a:rPr lang="en-US" altLang="en-US" sz="2400" dirty="0">
                <a:solidFill>
                  <a:srgbClr val="0000FF"/>
                </a:solidFill>
                <a:latin typeface="Times New Roman" panose="02020603050405020304" pitchFamily="18" charset="0"/>
                <a:cs typeface="Times New Roman" panose="02020603050405020304" pitchFamily="18" charset="0"/>
              </a:rPr>
              <a:t>states</a:t>
            </a:r>
            <a:r>
              <a:rPr lang="en-US" altLang="en-US" sz="2400" dirty="0">
                <a:latin typeface="Times New Roman" panose="02020603050405020304" pitchFamily="18" charset="0"/>
                <a:cs typeface="Times New Roman" panose="02020603050405020304" pitchFamily="18" charset="0"/>
              </a:rPr>
              <a:t> of the world.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Chooses the action that leads to the best expected utility.</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Computes the expected utility by averaging over all possible outcome states, weighted by the probability of the outcome.</a:t>
            </a:r>
          </a:p>
        </p:txBody>
      </p:sp>
      <p:pic>
        <p:nvPicPr>
          <p:cNvPr id="5" name="Picture 4" descr="Image result for smiley face images">
            <a:extLst>
              <a:ext uri="{FF2B5EF4-FFF2-40B4-BE49-F238E27FC236}">
                <a16:creationId xmlns:a16="http://schemas.microsoft.com/office/drawing/2014/main" id="{00DB2C78-6016-4F55-8217-D24E2965ED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7064">
            <a:off x="337719" y="590124"/>
            <a:ext cx="585539" cy="3627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B32B86-9DAC-42BF-9A36-987F1C9D002E}"/>
              </a:ext>
            </a:extLst>
          </p:cNvPr>
          <p:cNvSpPr/>
          <p:nvPr/>
        </p:nvSpPr>
        <p:spPr>
          <a:xfrm>
            <a:off x="1015111" y="4583805"/>
            <a:ext cx="2965079" cy="707886"/>
          </a:xfrm>
          <a:prstGeom prst="rect">
            <a:avLst/>
          </a:prstGeom>
        </p:spPr>
        <p:txBody>
          <a:bodyPr wrap="square">
            <a:spAutoFit/>
          </a:bodyPr>
          <a:lstStyle/>
          <a:p>
            <a:r>
              <a:rPr lang="en-US" sz="2000" dirty="0">
                <a:solidFill>
                  <a:srgbClr val="FF0000"/>
                </a:solidFill>
                <a:latin typeface="Times New Roman" panose="02020603050405020304" pitchFamily="18" charset="0"/>
              </a:rPr>
              <a:t>Decision theoretic actions:</a:t>
            </a:r>
          </a:p>
          <a:p>
            <a:r>
              <a:rPr lang="en-US" sz="2000" dirty="0">
                <a:solidFill>
                  <a:srgbClr val="FF0000"/>
                </a:solidFill>
                <a:latin typeface="Times New Roman" panose="02020603050405020304" pitchFamily="18" charset="0"/>
              </a:rPr>
              <a:t>e.g. faster vs. safer</a:t>
            </a:r>
            <a:endParaRPr lang="en-US" sz="2000" dirty="0"/>
          </a:p>
        </p:txBody>
      </p:sp>
      <p:sp>
        <p:nvSpPr>
          <p:cNvPr id="7" name="Rectangle 6">
            <a:extLst>
              <a:ext uri="{FF2B5EF4-FFF2-40B4-BE49-F238E27FC236}">
                <a16:creationId xmlns:a16="http://schemas.microsoft.com/office/drawing/2014/main" id="{30643932-861B-45AE-9D96-FCDF1DE62DDF}"/>
              </a:ext>
            </a:extLst>
          </p:cNvPr>
          <p:cNvSpPr/>
          <p:nvPr/>
        </p:nvSpPr>
        <p:spPr>
          <a:xfrm>
            <a:off x="924234" y="1032110"/>
            <a:ext cx="3146834" cy="400110"/>
          </a:xfrm>
          <a:prstGeom prst="rect">
            <a:avLst/>
          </a:prstGeom>
        </p:spPr>
        <p:txBody>
          <a:bodyPr wrap="square">
            <a:spAutoFit/>
          </a:bodyPr>
          <a:lstStyle/>
          <a:p>
            <a:r>
              <a:rPr lang="en-US" sz="2000" dirty="0">
                <a:solidFill>
                  <a:srgbClr val="FF0000"/>
                </a:solidFill>
                <a:latin typeface="Times New Roman" panose="02020603050405020304" pitchFamily="18" charset="0"/>
              </a:rPr>
              <a:t>Module: Decision Making</a:t>
            </a:r>
            <a:endParaRPr lang="en-US" sz="2000" dirty="0"/>
          </a:p>
        </p:txBody>
      </p:sp>
    </p:spTree>
    <p:extLst>
      <p:ext uri="{BB962C8B-B14F-4D97-AF65-F5344CB8AC3E}">
        <p14:creationId xmlns:p14="http://schemas.microsoft.com/office/powerpoint/2010/main" val="7585979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86" y="180105"/>
            <a:ext cx="4041058" cy="1325563"/>
          </a:xfrm>
        </p:spPr>
        <p:txBody>
          <a:bodyPr>
            <a:normAutofit/>
          </a:bodyPr>
          <a:lstStyle/>
          <a:p>
            <a:r>
              <a:rPr lang="en-US" sz="3200" dirty="0">
                <a:latin typeface="+mn-lt"/>
              </a:rPr>
              <a:t>Utility-Based Agents</a:t>
            </a:r>
          </a:p>
        </p:txBody>
      </p:sp>
      <p:sp>
        <p:nvSpPr>
          <p:cNvPr id="3" name="Content Placeholder 2"/>
          <p:cNvSpPr>
            <a:spLocks noGrp="1"/>
          </p:cNvSpPr>
          <p:nvPr>
            <p:ph idx="1"/>
          </p:nvPr>
        </p:nvSpPr>
        <p:spPr>
          <a:xfrm>
            <a:off x="820780" y="1505668"/>
            <a:ext cx="3463837" cy="4525963"/>
          </a:xfrm>
        </p:spPr>
        <p:txBody>
          <a:bodyPr>
            <a:normAutofit/>
          </a:bodyPr>
          <a:lstStyle/>
          <a:p>
            <a:pPr marL="339725" indent="-339725"/>
            <a:r>
              <a:rPr lang="en-US" sz="2400" dirty="0">
                <a:latin typeface="Times New Roman" panose="02020603050405020304" pitchFamily="18" charset="0"/>
                <a:cs typeface="Times New Roman" panose="02020603050405020304" pitchFamily="18" charset="0"/>
              </a:rPr>
              <a:t>Define an evaluation function to measure utility </a:t>
            </a:r>
          </a:p>
          <a:p>
            <a:pPr marL="339725" indent="-339725">
              <a:buNone/>
            </a:pPr>
            <a:r>
              <a:rPr lang="en-US" sz="2400" dirty="0">
                <a:latin typeface="Times New Roman" panose="02020603050405020304" pitchFamily="18" charset="0"/>
                <a:cs typeface="Times New Roman" panose="02020603050405020304" pitchFamily="18" charset="0"/>
              </a:rPr>
              <a:t>      f(state)            value</a:t>
            </a:r>
          </a:p>
          <a:p>
            <a:pPr marL="339725" indent="-339725">
              <a:spcBef>
                <a:spcPts val="1800"/>
              </a:spcBef>
            </a:pPr>
            <a:r>
              <a:rPr lang="en-US" sz="2400" dirty="0">
                <a:latin typeface="Times New Roman" panose="02020603050405020304" pitchFamily="18" charset="0"/>
                <a:cs typeface="Times New Roman" panose="02020603050405020304" pitchFamily="18" charset="0"/>
              </a:rPr>
              <a:t>Useful for evaluating competing goals</a:t>
            </a:r>
          </a:p>
          <a:p>
            <a:pPr marL="339725" indent="-339725"/>
            <a:r>
              <a:rPr lang="en-US" sz="2400" dirty="0">
                <a:latin typeface="Times New Roman" panose="02020603050405020304" pitchFamily="18" charset="0"/>
                <a:cs typeface="Times New Roman" panose="02020603050405020304" pitchFamily="18" charset="0"/>
              </a:rPr>
              <a:t>Useful for maximizing their own expected “happiness.”</a:t>
            </a:r>
          </a:p>
        </p:txBody>
      </p:sp>
      <p:cxnSp>
        <p:nvCxnSpPr>
          <p:cNvPr id="5" name="Straight Arrow Connector 4">
            <a:extLst>
              <a:ext uri="{FF2B5EF4-FFF2-40B4-BE49-F238E27FC236}">
                <a16:creationId xmlns:a16="http://schemas.microsoft.com/office/drawing/2014/main" id="{1049883D-603A-4B1D-9912-EAF5F083CAE7}"/>
              </a:ext>
            </a:extLst>
          </p:cNvPr>
          <p:cNvCxnSpPr/>
          <p:nvPr/>
        </p:nvCxnSpPr>
        <p:spPr>
          <a:xfrm>
            <a:off x="2328556" y="2848967"/>
            <a:ext cx="7816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https://img2.tfd.com/pp/wikiimg.ashx?p=commons%2fd%2fd8%2fModel_based_utility_bas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986" y="1134761"/>
            <a:ext cx="7229299" cy="4896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75053" y="6209476"/>
            <a:ext cx="3518912" cy="369332"/>
          </a:xfrm>
          <a:prstGeom prst="rect">
            <a:avLst/>
          </a:prstGeom>
        </p:spPr>
        <p:txBody>
          <a:bodyPr wrap="none">
            <a:spAutoFit/>
          </a:bodyPr>
          <a:lstStyle/>
          <a:p>
            <a:r>
              <a:rPr lang="en-US" dirty="0">
                <a:solidFill>
                  <a:srgbClr val="404040"/>
                </a:solidFill>
                <a:latin typeface="Arial" panose="020B0604020202020204" pitchFamily="34" charset="0"/>
              </a:rPr>
              <a:t>Model-based, utility-based agent</a:t>
            </a:r>
            <a:endParaRPr lang="en-US" dirty="0"/>
          </a:p>
        </p:txBody>
      </p:sp>
      <p:pic>
        <p:nvPicPr>
          <p:cNvPr id="7" name="Picture 6" descr="Image result for smiley face images">
            <a:extLst>
              <a:ext uri="{FF2B5EF4-FFF2-40B4-BE49-F238E27FC236}">
                <a16:creationId xmlns:a16="http://schemas.microsoft.com/office/drawing/2014/main" id="{23D038B7-FFBA-4838-AF97-D6E652D36E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6599">
            <a:off x="412472" y="1057297"/>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7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06E349-236A-4191-862B-86164815840C}"/>
              </a:ext>
            </a:extLst>
          </p:cNvPr>
          <p:cNvSpPr>
            <a:spLocks noGrp="1" noChangeArrowheads="1"/>
          </p:cNvSpPr>
          <p:nvPr>
            <p:ph type="title"/>
          </p:nvPr>
        </p:nvSpPr>
        <p:spPr>
          <a:xfrm>
            <a:off x="1482969" y="83771"/>
            <a:ext cx="6535615" cy="976933"/>
          </a:xfrm>
        </p:spPr>
        <p:txBody>
          <a:bodyPr>
            <a:normAutofit/>
          </a:bodyPr>
          <a:lstStyle/>
          <a:p>
            <a:r>
              <a:rPr lang="en-US" altLang="en-US" sz="3200" dirty="0">
                <a:latin typeface="+mn-lt"/>
              </a:rPr>
              <a:t>A Vacuum-Cleaner Agent</a:t>
            </a:r>
          </a:p>
        </p:txBody>
      </p:sp>
      <p:graphicFrame>
        <p:nvGraphicFramePr>
          <p:cNvPr id="4" name="Table 3">
            <a:extLst>
              <a:ext uri="{FF2B5EF4-FFF2-40B4-BE49-F238E27FC236}">
                <a16:creationId xmlns:a16="http://schemas.microsoft.com/office/drawing/2014/main" id="{17015547-E295-4E45-8C16-27ACB1EFCD51}"/>
              </a:ext>
            </a:extLst>
          </p:cNvPr>
          <p:cNvGraphicFramePr>
            <a:graphicFrameLocks noGrp="1"/>
          </p:cNvGraphicFramePr>
          <p:nvPr>
            <p:extLst>
              <p:ext uri="{D42A27DB-BD31-4B8C-83A1-F6EECF244321}">
                <p14:modId xmlns:p14="http://schemas.microsoft.com/office/powerpoint/2010/main" val="1565338859"/>
              </p:ext>
            </p:extLst>
          </p:nvPr>
        </p:nvGraphicFramePr>
        <p:xfrm>
          <a:off x="1584251" y="1082040"/>
          <a:ext cx="9259257" cy="5775960"/>
        </p:xfrm>
        <a:graphic>
          <a:graphicData uri="http://schemas.openxmlformats.org/drawingml/2006/table">
            <a:tbl>
              <a:tblPr firstRow="1" bandRow="1">
                <a:tableStyleId>{5C22544A-7EE6-4342-B048-85BDC9FD1C3A}</a:tableStyleId>
              </a:tblPr>
              <a:tblGrid>
                <a:gridCol w="5609491">
                  <a:extLst>
                    <a:ext uri="{9D8B030D-6E8A-4147-A177-3AD203B41FA5}">
                      <a16:colId xmlns:a16="http://schemas.microsoft.com/office/drawing/2014/main" val="154854492"/>
                    </a:ext>
                  </a:extLst>
                </a:gridCol>
                <a:gridCol w="3649766">
                  <a:extLst>
                    <a:ext uri="{9D8B030D-6E8A-4147-A177-3AD203B41FA5}">
                      <a16:colId xmlns:a16="http://schemas.microsoft.com/office/drawing/2014/main" val="3304866932"/>
                    </a:ext>
                  </a:extLst>
                </a:gridCol>
              </a:tblGrid>
              <a:tr h="454067">
                <a:tc>
                  <a:txBody>
                    <a:bodyPr/>
                    <a:lstStyle/>
                    <a:p>
                      <a:pPr marL="914400" indent="0">
                        <a:spcAft>
                          <a:spcPts val="600"/>
                        </a:spcAft>
                      </a:pP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Percept sequence  </a:t>
                      </a:r>
                      <a:r>
                        <a:rPr lang="en-US" altLang="en-US" sz="2400" dirty="0">
                          <a:solidFill>
                            <a:schemeClr val="tx1"/>
                          </a:solidFill>
                          <a:latin typeface="Kristen ITC" panose="03050502040202030202" pitchFamily="66" charset="0"/>
                          <a:cs typeface="Times New Roman" panose="02020603050405020304" pitchFamily="18" charset="0"/>
                        </a:rPr>
                        <a:t>P</a:t>
                      </a:r>
                      <a:r>
                        <a:rPr lang="en-US" alt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a:t>
                      </a:r>
                      <a:r>
                        <a:rPr lang="en-US" altLang="en-US" sz="2400" dirty="0">
                          <a:solidFill>
                            <a:schemeClr val="tx1"/>
                          </a:solidFill>
                          <a:latin typeface="Kristen ITC" panose="03050502040202030202" pitchFamily="66" charset="0"/>
                          <a:cs typeface="Times New Roman" panose="02020603050405020304" pitchFamily="18" charset="0"/>
                        </a:rPr>
                        <a:t>A</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185242"/>
                  </a:ext>
                </a:extLst>
              </a:tr>
              <a:tr h="3526587">
                <a:tc>
                  <a:txBody>
                    <a:bodyPr/>
                    <a:lstStyle/>
                    <a:p>
                      <a:pPr marL="914400" indent="0">
                        <a:spcAft>
                          <a:spcPts val="600"/>
                        </a:spcAft>
                      </a:pPr>
                      <a:r>
                        <a:rPr lang="en-US" sz="2400" b="0" i="0" u="none" strike="noStrike" kern="1200" baseline="0" dirty="0">
                          <a:solidFill>
                            <a:schemeClr val="accent5">
                              <a:lumMod val="50000"/>
                            </a:schemeClr>
                          </a:solidFill>
                          <a:latin typeface="Times New Roman" panose="02020603050405020304" pitchFamily="18" charset="0"/>
                          <a:ea typeface="+mn-ea"/>
                          <a:cs typeface="Times New Roman" panose="02020603050405020304" pitchFamily="18" charset="0"/>
                        </a:rPr>
                        <a:t>[A,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Dirty]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[B, Dirty]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Dirty] </a:t>
                      </a:r>
                    </a:p>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Dirty] </a:t>
                      </a:r>
                    </a:p>
                    <a:p>
                      <a:pPr marL="914400" marR="0" lvl="0" indent="0" algn="l" defTabSz="914400" rtl="0" eaLnBrk="1" fontAlgn="auto" latinLnBrk="0" hangingPunct="1">
                        <a:lnSpc>
                          <a:spcPct val="100000"/>
                        </a:lnSpc>
                        <a:spcBef>
                          <a:spcPts val="0"/>
                        </a:spcBef>
                        <a:spcAft>
                          <a:spcPts val="600"/>
                        </a:spcAft>
                        <a:buClrTx/>
                        <a:buSzTx/>
                        <a:buFontTx/>
                        <a:buNone/>
                        <a:tabLst/>
                        <a:defRPr/>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[B,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Clean]  </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 Clean], [A, Clean],  [A, Dirty] </a:t>
                      </a:r>
                    </a:p>
                    <a:p>
                      <a:pPr marL="855663"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Left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Right</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Suck</a:t>
                      </a:r>
                    </a:p>
                    <a:p>
                      <a:pPr marL="914400" indent="0">
                        <a:spcAft>
                          <a:spcPts val="600"/>
                        </a:spcAft>
                      </a:pPr>
                      <a:r>
                        <a:rPr lang="en-US"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829368"/>
                  </a:ext>
                </a:extLst>
              </a:tr>
            </a:tbl>
          </a:graphicData>
        </a:graphic>
      </p:graphicFrame>
    </p:spTree>
    <p:extLst>
      <p:ext uri="{BB962C8B-B14F-4D97-AF65-F5344CB8AC3E}">
        <p14:creationId xmlns:p14="http://schemas.microsoft.com/office/powerpoint/2010/main" val="2390590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237" y="225015"/>
            <a:ext cx="9930649" cy="6309420"/>
          </a:xfrm>
          <a:prstGeom prst="rect">
            <a:avLst/>
          </a:prstGeom>
        </p:spPr>
        <p:txBody>
          <a:bodyPr wrap="square">
            <a:spAutoFit/>
          </a:bodyPr>
          <a:lstStyle/>
          <a:p>
            <a:r>
              <a:rPr lang="en-US" sz="3200" dirty="0">
                <a:solidFill>
                  <a:srgbClr val="404040"/>
                </a:solidFill>
                <a:cs typeface="Times New Roman" panose="02020603050405020304" pitchFamily="18" charset="0"/>
              </a:rPr>
              <a:t>Utility-based agents</a:t>
            </a:r>
          </a:p>
          <a:p>
            <a:endParaRPr lang="en-US" sz="2400" dirty="0">
              <a:solidFill>
                <a:srgbClr val="404040"/>
              </a:solidFill>
              <a:cs typeface="Times New Roman" panose="02020603050405020304" pitchFamily="18" charset="0"/>
            </a:endParaRPr>
          </a:p>
          <a:p>
            <a:pPr marL="461963"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Goal-based agents </a:t>
            </a:r>
          </a:p>
          <a:p>
            <a:pPr marL="919163" lvl="1"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distinguish only between goal states and non-goal states. </a:t>
            </a:r>
          </a:p>
          <a:p>
            <a:pPr marL="461963" indent="-461963">
              <a:spcBef>
                <a:spcPts val="12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An </a:t>
            </a:r>
            <a:r>
              <a:rPr lang="en-US" sz="2400" i="1" dirty="0">
                <a:solidFill>
                  <a:srgbClr val="404040"/>
                </a:solidFill>
                <a:latin typeface="Times New Roman" panose="02020603050405020304" pitchFamily="18" charset="0"/>
                <a:cs typeface="Times New Roman" panose="02020603050405020304" pitchFamily="18" charset="0"/>
              </a:rPr>
              <a:t>utility function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maps a state to a measure of the utility of the state.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defines a measure of how desirable a particular state is.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uses the term </a:t>
            </a:r>
            <a:r>
              <a:rPr lang="en-US" sz="2400" i="1" dirty="0">
                <a:solidFill>
                  <a:srgbClr val="404040"/>
                </a:solidFill>
                <a:latin typeface="Times New Roman" panose="02020603050405020304" pitchFamily="18" charset="0"/>
                <a:cs typeface="Times New Roman" panose="02020603050405020304" pitchFamily="18" charset="0"/>
              </a:rPr>
              <a:t>utility</a:t>
            </a:r>
            <a:r>
              <a:rPr lang="en-US" sz="2400" dirty="0">
                <a:solidFill>
                  <a:srgbClr val="404040"/>
                </a:solidFill>
                <a:latin typeface="Times New Roman" panose="02020603050405020304" pitchFamily="18" charset="0"/>
                <a:cs typeface="Times New Roman" panose="02020603050405020304" pitchFamily="18" charset="0"/>
              </a:rPr>
              <a:t> to describe how "happy“ the agent is for the state.</a:t>
            </a:r>
          </a:p>
          <a:p>
            <a:pPr marL="461963" indent="-461963">
              <a:spcBef>
                <a:spcPts val="600"/>
              </a:spcBef>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 rational utility-based agent </a:t>
            </a:r>
          </a:p>
          <a:p>
            <a:pPr marL="919163" lvl="1" indent="-461963">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chooses the action that maximizes the expected utility of the action outcomes, given the probabilities and utilities of each outcome. </a:t>
            </a:r>
          </a:p>
          <a:p>
            <a:pPr marL="461963" indent="-461963">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An utility-based agent </a:t>
            </a:r>
          </a:p>
          <a:p>
            <a:pPr marL="919163" lvl="1" indent="-461963">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models and keeps track of its environment and task</a:t>
            </a:r>
          </a:p>
          <a:p>
            <a:pPr marL="914400" lvl="1" indent="-4572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involves research on perception, representation, reasoning and learning. </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B88669CB-A5CE-4242-B573-7B0732B41E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72" y="1057297"/>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98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4A576E7-D4F9-448A-98C0-52B1925572DE}"/>
              </a:ext>
            </a:extLst>
          </p:cNvPr>
          <p:cNvSpPr>
            <a:spLocks noGrp="1" noChangeArrowheads="1"/>
          </p:cNvSpPr>
          <p:nvPr>
            <p:ph type="title"/>
          </p:nvPr>
        </p:nvSpPr>
        <p:spPr>
          <a:xfrm>
            <a:off x="1047136" y="0"/>
            <a:ext cx="7620000" cy="1325563"/>
          </a:xfrm>
        </p:spPr>
        <p:txBody>
          <a:bodyPr>
            <a:normAutofit/>
          </a:bodyPr>
          <a:lstStyle/>
          <a:p>
            <a:r>
              <a:rPr lang="en-US" altLang="en-US" sz="3200" dirty="0">
                <a:latin typeface="+mn-lt"/>
              </a:rPr>
              <a:t>Learning agents</a:t>
            </a:r>
          </a:p>
        </p:txBody>
      </p:sp>
      <p:pic>
        <p:nvPicPr>
          <p:cNvPr id="30729" name="Picture 9" descr="learning-agent">
            <a:extLst>
              <a:ext uri="{FF2B5EF4-FFF2-40B4-BE49-F238E27FC236}">
                <a16:creationId xmlns:a16="http://schemas.microsoft.com/office/drawing/2014/main" id="{5441C237-8E6E-4822-96BA-D7F1C81A1F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4903" y="1194619"/>
            <a:ext cx="8465574" cy="548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1">
            <a:extLst>
              <a:ext uri="{FF2B5EF4-FFF2-40B4-BE49-F238E27FC236}">
                <a16:creationId xmlns:a16="http://schemas.microsoft.com/office/drawing/2014/main" id="{80E28C84-9F93-49B0-9099-9F3F67B3067B}"/>
              </a:ext>
            </a:extLst>
          </p:cNvPr>
          <p:cNvSpPr txBox="1">
            <a:spLocks/>
          </p:cNvSpPr>
          <p:nvPr/>
        </p:nvSpPr>
        <p:spPr>
          <a:xfrm>
            <a:off x="4263929" y="179389"/>
            <a:ext cx="77102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solidFill>
                  <a:srgbClr val="FF0000"/>
                </a:solidFill>
                <a:latin typeface="Times New Roman" panose="02020603050405020304" pitchFamily="18" charset="0"/>
                <a:cs typeface="Times New Roman" panose="02020603050405020304" pitchFamily="18" charset="0"/>
              </a:rPr>
              <a:t>A general learning agent:</a:t>
            </a:r>
            <a:r>
              <a:rPr lang="en-US" sz="2400" dirty="0">
                <a:latin typeface="Times New Roman" panose="02020603050405020304" pitchFamily="18" charset="0"/>
                <a:cs typeface="Times New Roman" panose="02020603050405020304" pitchFamily="18" charset="0"/>
              </a:rPr>
              <a:t> Adapt and improve over time.</a:t>
            </a: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More complicated when agent needs to learn utility information: Reinforcement learning (based on action payoff)</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9CAE161-98E3-442E-BBA5-34E87F44DC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70" y="927202"/>
            <a:ext cx="667124" cy="467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CE1BC4-110B-4EC1-A1FF-20A42FEDA193}"/>
              </a:ext>
            </a:extLst>
          </p:cNvPr>
          <p:cNvSpPr/>
          <p:nvPr/>
        </p:nvSpPr>
        <p:spPr>
          <a:xfrm>
            <a:off x="2308528" y="5955214"/>
            <a:ext cx="2446352" cy="646331"/>
          </a:xfrm>
          <a:prstGeom prst="rect">
            <a:avLst/>
          </a:prstGeom>
        </p:spPr>
        <p:txBody>
          <a:bodyPr wrap="square">
            <a:spAutoFit/>
          </a:bodyPr>
          <a:lstStyle/>
          <a:p>
            <a:r>
              <a:rPr lang="en-US" dirty="0">
                <a:solidFill>
                  <a:srgbClr val="FF0000"/>
                </a:solidFill>
                <a:latin typeface="Times New Roman" panose="02020603050405020304" pitchFamily="18" charset="0"/>
              </a:rPr>
              <a:t>Try out the brakes on</a:t>
            </a:r>
          </a:p>
          <a:p>
            <a:r>
              <a:rPr lang="en-US" dirty="0">
                <a:solidFill>
                  <a:srgbClr val="FF0000"/>
                </a:solidFill>
                <a:latin typeface="Times New Roman" panose="02020603050405020304" pitchFamily="18" charset="0"/>
              </a:rPr>
              <a:t>different road surfaces</a:t>
            </a:r>
            <a:endParaRPr lang="en-US" dirty="0"/>
          </a:p>
        </p:txBody>
      </p:sp>
      <p:sp>
        <p:nvSpPr>
          <p:cNvPr id="7" name="Rectangle 6">
            <a:extLst>
              <a:ext uri="{FF2B5EF4-FFF2-40B4-BE49-F238E27FC236}">
                <a16:creationId xmlns:a16="http://schemas.microsoft.com/office/drawing/2014/main" id="{CE80DCF8-ACDA-491C-91AB-3FC19A017E32}"/>
              </a:ext>
            </a:extLst>
          </p:cNvPr>
          <p:cNvSpPr/>
          <p:nvPr/>
        </p:nvSpPr>
        <p:spPr>
          <a:xfrm>
            <a:off x="5250512" y="5017050"/>
            <a:ext cx="2144202" cy="646331"/>
          </a:xfrm>
          <a:prstGeom prst="rect">
            <a:avLst/>
          </a:prstGeom>
        </p:spPr>
        <p:txBody>
          <a:bodyPr wrap="square">
            <a:spAutoFit/>
          </a:bodyPr>
          <a:lstStyle/>
          <a:p>
            <a:r>
              <a:rPr lang="en-US" dirty="0">
                <a:solidFill>
                  <a:srgbClr val="FF0000"/>
                </a:solidFill>
                <a:latin typeface="Times New Roman" panose="02020603050405020304" pitchFamily="18" charset="0"/>
              </a:rPr>
              <a:t>Takes percepts</a:t>
            </a:r>
          </a:p>
          <a:p>
            <a:r>
              <a:rPr lang="en-US" dirty="0">
                <a:solidFill>
                  <a:srgbClr val="FF0000"/>
                </a:solidFill>
                <a:latin typeface="Times New Roman" panose="02020603050405020304" pitchFamily="18" charset="0"/>
              </a:rPr>
              <a:t>and selects actions</a:t>
            </a:r>
            <a:endParaRPr lang="en-US" dirty="0"/>
          </a:p>
        </p:txBody>
      </p:sp>
      <p:sp>
        <p:nvSpPr>
          <p:cNvPr id="8" name="Rectangle 7">
            <a:extLst>
              <a:ext uri="{FF2B5EF4-FFF2-40B4-BE49-F238E27FC236}">
                <a16:creationId xmlns:a16="http://schemas.microsoft.com/office/drawing/2014/main" id="{B8CE9992-46DA-4002-8416-35F9DA4E9769}"/>
              </a:ext>
            </a:extLst>
          </p:cNvPr>
          <p:cNvSpPr/>
          <p:nvPr/>
        </p:nvSpPr>
        <p:spPr>
          <a:xfrm>
            <a:off x="3116202" y="4482454"/>
            <a:ext cx="2295453" cy="400110"/>
          </a:xfrm>
          <a:prstGeom prst="rect">
            <a:avLst/>
          </a:prstGeom>
        </p:spPr>
        <p:txBody>
          <a:bodyPr wrap="square">
            <a:spAutoFit/>
          </a:bodyPr>
          <a:lstStyle/>
          <a:p>
            <a:r>
              <a:rPr lang="en-US" sz="2000" dirty="0">
                <a:solidFill>
                  <a:srgbClr val="FF0000"/>
                </a:solidFill>
                <a:latin typeface="Times New Roman" panose="02020603050405020304" pitchFamily="18" charset="0"/>
              </a:rPr>
              <a:t>Road conditions, </a:t>
            </a:r>
            <a:r>
              <a:rPr lang="en-US" sz="2000" dirty="0" err="1">
                <a:solidFill>
                  <a:srgbClr val="FF0000"/>
                </a:solidFill>
                <a:latin typeface="Times New Roman" panose="02020603050405020304" pitchFamily="18" charset="0"/>
              </a:rPr>
              <a:t>etc</a:t>
            </a:r>
            <a:endParaRPr lang="en-US" sz="2000" dirty="0"/>
          </a:p>
        </p:txBody>
      </p:sp>
      <p:sp>
        <p:nvSpPr>
          <p:cNvPr id="9" name="Rectangle 8">
            <a:extLst>
              <a:ext uri="{FF2B5EF4-FFF2-40B4-BE49-F238E27FC236}">
                <a16:creationId xmlns:a16="http://schemas.microsoft.com/office/drawing/2014/main" id="{9E420ADD-E2EE-4CA6-B8BD-854BE3B76C5B}"/>
              </a:ext>
            </a:extLst>
          </p:cNvPr>
          <p:cNvSpPr/>
          <p:nvPr/>
        </p:nvSpPr>
        <p:spPr>
          <a:xfrm>
            <a:off x="3642379" y="3267169"/>
            <a:ext cx="1608133" cy="400110"/>
          </a:xfrm>
          <a:prstGeom prst="rect">
            <a:avLst/>
          </a:prstGeom>
        </p:spPr>
        <p:txBody>
          <a:bodyPr wrap="none">
            <a:spAutoFit/>
          </a:bodyPr>
          <a:lstStyle/>
          <a:p>
            <a:r>
              <a:rPr lang="en-US" sz="2000" dirty="0">
                <a:solidFill>
                  <a:srgbClr val="FF0000"/>
                </a:solidFill>
                <a:latin typeface="Times New Roman" panose="02020603050405020304" pitchFamily="18" charset="0"/>
              </a:rPr>
              <a:t>No quick turn</a:t>
            </a:r>
            <a:endParaRPr lang="en-US" sz="2000" dirty="0"/>
          </a:p>
        </p:txBody>
      </p:sp>
      <p:sp>
        <p:nvSpPr>
          <p:cNvPr id="10" name="Rectangle 9">
            <a:extLst>
              <a:ext uri="{FF2B5EF4-FFF2-40B4-BE49-F238E27FC236}">
                <a16:creationId xmlns:a16="http://schemas.microsoft.com/office/drawing/2014/main" id="{03602D4B-0DE7-48EF-8656-5D24A633876D}"/>
              </a:ext>
            </a:extLst>
          </p:cNvPr>
          <p:cNvSpPr/>
          <p:nvPr/>
        </p:nvSpPr>
        <p:spPr>
          <a:xfrm>
            <a:off x="1092174" y="2648276"/>
            <a:ext cx="2616422" cy="400110"/>
          </a:xfrm>
          <a:prstGeom prst="rect">
            <a:avLst/>
          </a:prstGeom>
        </p:spPr>
        <p:txBody>
          <a:bodyPr wrap="none">
            <a:spAutoFit/>
          </a:bodyPr>
          <a:lstStyle/>
          <a:p>
            <a:r>
              <a:rPr lang="en-US" sz="2000" dirty="0">
                <a:solidFill>
                  <a:srgbClr val="FF0000"/>
                </a:solidFill>
                <a:latin typeface="Times New Roman" panose="02020603050405020304" pitchFamily="18" charset="0"/>
              </a:rPr>
              <a:t>“Quick turn is not safe”</a:t>
            </a:r>
            <a:endParaRPr lang="en-US" sz="2000" dirty="0"/>
          </a:p>
        </p:txBody>
      </p:sp>
      <p:sp>
        <p:nvSpPr>
          <p:cNvPr id="11" name="Rectangle 10">
            <a:extLst>
              <a:ext uri="{FF2B5EF4-FFF2-40B4-BE49-F238E27FC236}">
                <a16:creationId xmlns:a16="http://schemas.microsoft.com/office/drawing/2014/main" id="{74370B92-205E-426D-8484-16EFDCB81ADF}"/>
              </a:ext>
            </a:extLst>
          </p:cNvPr>
          <p:cNvSpPr/>
          <p:nvPr/>
        </p:nvSpPr>
        <p:spPr>
          <a:xfrm>
            <a:off x="747423" y="1871026"/>
            <a:ext cx="1177111" cy="707886"/>
          </a:xfrm>
          <a:prstGeom prst="rect">
            <a:avLst/>
          </a:prstGeom>
        </p:spPr>
        <p:txBody>
          <a:bodyPr wrap="square">
            <a:spAutoFit/>
          </a:bodyPr>
          <a:lstStyle/>
          <a:p>
            <a:r>
              <a:rPr lang="en-US" sz="2000" dirty="0">
                <a:solidFill>
                  <a:srgbClr val="FF0000"/>
                </a:solidFill>
                <a:latin typeface="Times New Roman" panose="02020603050405020304" pitchFamily="18" charset="0"/>
              </a:rPr>
              <a:t>Module:</a:t>
            </a:r>
          </a:p>
          <a:p>
            <a:r>
              <a:rPr lang="en-US" sz="2000" dirty="0">
                <a:solidFill>
                  <a:srgbClr val="FF0000"/>
                </a:solidFill>
                <a:latin typeface="Times New Roman" panose="02020603050405020304" pitchFamily="18" charset="0"/>
              </a:rPr>
              <a:t>Learning</a:t>
            </a:r>
            <a:endParaRPr lang="en-US" sz="2000" dirty="0"/>
          </a:p>
        </p:txBody>
      </p:sp>
    </p:spTree>
    <p:extLst>
      <p:ext uri="{BB962C8B-B14F-4D97-AF65-F5344CB8AC3E}">
        <p14:creationId xmlns:p14="http://schemas.microsoft.com/office/powerpoint/2010/main" val="3132389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411" y="1838241"/>
            <a:ext cx="7772401" cy="2877711"/>
          </a:xfrm>
          <a:prstGeom prst="rect">
            <a:avLst/>
          </a:prstGeom>
        </p:spPr>
        <p:txBody>
          <a:bodyPr wrap="square">
            <a:spAutoFit/>
          </a:bodyPr>
          <a:lstStyle/>
          <a:p>
            <a:r>
              <a:rPr lang="en-US" sz="3200" dirty="0">
                <a:solidFill>
                  <a:srgbClr val="404040"/>
                </a:solidFill>
                <a:latin typeface="Times New Roman" panose="02020603050405020304" pitchFamily="18" charset="0"/>
                <a:cs typeface="Times New Roman" panose="02020603050405020304" pitchFamily="18" charset="0"/>
              </a:rPr>
              <a:t>Learning agents</a:t>
            </a:r>
          </a:p>
          <a:p>
            <a:endParaRPr lang="en-US" sz="2800" b="1" dirty="0">
              <a:solidFill>
                <a:srgbClr val="404040"/>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Learning allows the agents to </a:t>
            </a:r>
          </a:p>
          <a:p>
            <a:pPr marL="800100" lvl="1" indent="-342900">
              <a:spcBef>
                <a:spcPts val="600"/>
              </a:spcBef>
              <a:spcAft>
                <a:spcPts val="600"/>
              </a:spcAft>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initially </a:t>
            </a:r>
            <a:r>
              <a:rPr lang="en-US" sz="2400" dirty="0">
                <a:solidFill>
                  <a:srgbClr val="0000FF"/>
                </a:solidFill>
                <a:latin typeface="Times New Roman" panose="02020603050405020304" pitchFamily="18" charset="0"/>
                <a:cs typeface="Times New Roman" panose="02020603050405020304" pitchFamily="18" charset="0"/>
              </a:rPr>
              <a:t>operate in unknown environments</a:t>
            </a:r>
            <a:r>
              <a:rPr lang="en-US" sz="2400" dirty="0">
                <a:solidFill>
                  <a:srgbClr val="404040"/>
                </a:solidFill>
                <a:latin typeface="Times New Roman" panose="02020603050405020304" pitchFamily="18" charset="0"/>
                <a:cs typeface="Times New Roman" panose="02020603050405020304" pitchFamily="18" charset="0"/>
              </a:rPr>
              <a:t> and </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become more competent </a:t>
            </a:r>
            <a:r>
              <a:rPr lang="en-US" sz="2400" dirty="0">
                <a:solidFill>
                  <a:srgbClr val="404040"/>
                </a:solidFill>
                <a:latin typeface="Times New Roman" panose="02020603050405020304" pitchFamily="18" charset="0"/>
                <a:cs typeface="Times New Roman" panose="02020603050405020304" pitchFamily="18" charset="0"/>
              </a:rPr>
              <a:t>than its initial knowledge alone might allow. </a:t>
            </a:r>
          </a:p>
        </p:txBody>
      </p:sp>
      <p:pic>
        <p:nvPicPr>
          <p:cNvPr id="3" name="Picture 2" descr="Image result for smiley face images">
            <a:extLst>
              <a:ext uri="{FF2B5EF4-FFF2-40B4-BE49-F238E27FC236}">
                <a16:creationId xmlns:a16="http://schemas.microsoft.com/office/drawing/2014/main" id="{EFEB8501-23F6-4A4B-8137-89A976FE3D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69" y="1469505"/>
            <a:ext cx="656681" cy="36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6058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608" y="1586254"/>
            <a:ext cx="6876061" cy="5016758"/>
          </a:xfrm>
          <a:prstGeom prst="rect">
            <a:avLst/>
          </a:prstGeom>
        </p:spPr>
        <p:txBody>
          <a:bodyPr wrap="square">
            <a:spAutoFit/>
          </a:bodyPr>
          <a:lstStyle/>
          <a:p>
            <a:r>
              <a:rPr lang="en-US" sz="3200" dirty="0">
                <a:solidFill>
                  <a:srgbClr val="404040"/>
                </a:solidFill>
                <a:cs typeface="Times New Roman" panose="02020603050405020304" pitchFamily="18" charset="0"/>
              </a:rPr>
              <a:t>Learning agents</a:t>
            </a:r>
          </a:p>
          <a:p>
            <a:pPr marL="342900" indent="-342900">
              <a:buFont typeface="Arial" panose="020B0604020202020204" pitchFamily="34" charset="0"/>
              <a:buChar char="•"/>
            </a:pPr>
            <a:endParaRPr lang="en-US" sz="2400" dirty="0">
              <a:solidFill>
                <a:srgbClr val="40404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most important distinction is between </a:t>
            </a: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"learning element“: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is responsible for </a:t>
            </a:r>
            <a:r>
              <a:rPr lang="en-US" sz="2400" dirty="0">
                <a:solidFill>
                  <a:srgbClr val="0000FF"/>
                </a:solidFill>
                <a:latin typeface="Times New Roman" panose="02020603050405020304" pitchFamily="18" charset="0"/>
                <a:cs typeface="Times New Roman" panose="02020603050405020304" pitchFamily="18" charset="0"/>
              </a:rPr>
              <a:t>making improvements</a:t>
            </a:r>
            <a:r>
              <a:rPr lang="en-US" sz="2400" dirty="0">
                <a:solidFill>
                  <a:srgbClr val="404040"/>
                </a:solidFill>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uses feedback from the “critic” on how the agent is doing and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determines how the performance element should be modified to do better in the future</a:t>
            </a:r>
          </a:p>
          <a:p>
            <a:pPr lvl="2"/>
            <a:endParaRPr lang="en-US" dirty="0">
              <a:solidFill>
                <a:srgbClr val="404040"/>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"performance element“:</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is responsible for selecting external actions.</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takes in percepts and decides on actions.</a:t>
            </a:r>
          </a:p>
        </p:txBody>
      </p:sp>
      <p:pic>
        <p:nvPicPr>
          <p:cNvPr id="3" name="Picture 9" descr="learning-agent">
            <a:extLst>
              <a:ext uri="{FF2B5EF4-FFF2-40B4-BE49-F238E27FC236}">
                <a16:creationId xmlns:a16="http://schemas.microsoft.com/office/drawing/2014/main" id="{D2E43639-CE40-4351-8F8E-CFFEF421F1D6}"/>
              </a:ext>
            </a:extLst>
          </p:cNvPr>
          <p:cNvPicPr>
            <a:picLocks noChangeAspect="1" noChangeArrowheads="1"/>
          </p:cNvPicPr>
          <p:nvPr/>
        </p:nvPicPr>
        <p:blipFill>
          <a:blip r:embed="rId2" cstate="print"/>
          <a:srcRect/>
          <a:stretch>
            <a:fillRect/>
          </a:stretch>
        </p:blipFill>
        <p:spPr>
          <a:xfrm>
            <a:off x="7317669" y="543063"/>
            <a:ext cx="4281034" cy="2996549"/>
          </a:xfrm>
          <a:prstGeom prst="rect">
            <a:avLst/>
          </a:prstGeom>
          <a:noFill/>
          <a:ln/>
        </p:spPr>
      </p:pic>
      <p:sp>
        <p:nvSpPr>
          <p:cNvPr id="4" name="Rectangle 3">
            <a:extLst>
              <a:ext uri="{FF2B5EF4-FFF2-40B4-BE49-F238E27FC236}">
                <a16:creationId xmlns:a16="http://schemas.microsoft.com/office/drawing/2014/main" id="{E7756BCB-DE92-4C57-ABBD-91678AF1E965}"/>
              </a:ext>
            </a:extLst>
          </p:cNvPr>
          <p:cNvSpPr/>
          <p:nvPr/>
        </p:nvSpPr>
        <p:spPr>
          <a:xfrm rot="20778927">
            <a:off x="477533" y="855143"/>
            <a:ext cx="61677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521464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3577" y="413603"/>
            <a:ext cx="7051143" cy="2431435"/>
          </a:xfrm>
          <a:prstGeom prst="rect">
            <a:avLst/>
          </a:prstGeom>
        </p:spPr>
        <p:txBody>
          <a:bodyPr wrap="square">
            <a:spAutoFit/>
          </a:bodyPr>
          <a:lstStyle/>
          <a:p>
            <a:r>
              <a:rPr lang="en-US" sz="3200" dirty="0">
                <a:solidFill>
                  <a:srgbClr val="404040"/>
                </a:solidFill>
                <a:cs typeface="Times New Roman" panose="02020603050405020304" pitchFamily="18" charset="0"/>
              </a:rPr>
              <a:t>Learning agents</a:t>
            </a:r>
          </a:p>
          <a:p>
            <a:pPr marL="342900" indent="-342900">
              <a:buFont typeface="Arial" panose="020B0604020202020204" pitchFamily="34" charset="0"/>
              <a:buChar char="•"/>
            </a:pPr>
            <a:endParaRPr lang="en-US" sz="2400" dirty="0">
              <a:solidFill>
                <a:srgbClr val="40404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last component of the learning agent is </a:t>
            </a:r>
          </a:p>
          <a:p>
            <a:pPr marL="800100" lvl="1"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the "problem generator " : </a:t>
            </a:r>
          </a:p>
          <a:p>
            <a:pPr marL="1257300" lvl="2" indent="-342900">
              <a:buFont typeface="Arial" panose="020B0604020202020204" pitchFamily="34" charset="0"/>
              <a:buChar char="•"/>
            </a:pPr>
            <a:r>
              <a:rPr lang="en-US" sz="2400" dirty="0">
                <a:solidFill>
                  <a:srgbClr val="404040"/>
                </a:solidFill>
                <a:latin typeface="Times New Roman" panose="02020603050405020304" pitchFamily="18" charset="0"/>
                <a:cs typeface="Times New Roman" panose="02020603050405020304" pitchFamily="18" charset="0"/>
              </a:rPr>
              <a:t>It is responsible for suggesting actions that will lead to new and informative experiences. </a:t>
            </a:r>
            <a:endParaRPr lang="en-US" sz="2400" b="0" i="0" dirty="0">
              <a:solidFill>
                <a:srgbClr val="404040"/>
              </a:solidFill>
              <a:effectLst/>
              <a:latin typeface="Times New Roman" panose="02020603050405020304" pitchFamily="18" charset="0"/>
              <a:cs typeface="Times New Roman" panose="02020603050405020304" pitchFamily="18" charset="0"/>
            </a:endParaRPr>
          </a:p>
        </p:txBody>
      </p:sp>
      <p:pic>
        <p:nvPicPr>
          <p:cNvPr id="4" name="Picture 9" descr="learning-agent">
            <a:extLst>
              <a:ext uri="{FF2B5EF4-FFF2-40B4-BE49-F238E27FC236}">
                <a16:creationId xmlns:a16="http://schemas.microsoft.com/office/drawing/2014/main" id="{006A97DA-E865-4177-B006-16811240E394}"/>
              </a:ext>
            </a:extLst>
          </p:cNvPr>
          <p:cNvPicPr>
            <a:picLocks noChangeAspect="1" noChangeArrowheads="1"/>
          </p:cNvPicPr>
          <p:nvPr/>
        </p:nvPicPr>
        <p:blipFill>
          <a:blip r:embed="rId2" cstate="print"/>
          <a:srcRect/>
          <a:stretch>
            <a:fillRect/>
          </a:stretch>
        </p:blipFill>
        <p:spPr>
          <a:xfrm>
            <a:off x="883765" y="2743330"/>
            <a:ext cx="6165964" cy="3849112"/>
          </a:xfrm>
          <a:prstGeom prst="rect">
            <a:avLst/>
          </a:prstGeom>
          <a:noFill/>
          <a:ln/>
        </p:spPr>
      </p:pic>
      <p:sp>
        <p:nvSpPr>
          <p:cNvPr id="5" name="Rectangle 4">
            <a:extLst>
              <a:ext uri="{FF2B5EF4-FFF2-40B4-BE49-F238E27FC236}">
                <a16:creationId xmlns:a16="http://schemas.microsoft.com/office/drawing/2014/main" id="{48B42E4C-CC0C-42CF-ADD8-08F443A1E008}"/>
              </a:ext>
            </a:extLst>
          </p:cNvPr>
          <p:cNvSpPr/>
          <p:nvPr/>
        </p:nvSpPr>
        <p:spPr>
          <a:xfrm rot="20778927">
            <a:off x="477533" y="855143"/>
            <a:ext cx="61677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208761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30A0FD-A474-42B3-9616-DC1124AC53A3}"/>
              </a:ext>
            </a:extLst>
          </p:cNvPr>
          <p:cNvSpPr/>
          <p:nvPr/>
        </p:nvSpPr>
        <p:spPr>
          <a:xfrm>
            <a:off x="5168687" y="2844225"/>
            <a:ext cx="2287628" cy="584775"/>
          </a:xfrm>
          <a:prstGeom prst="rect">
            <a:avLst/>
          </a:prstGeom>
        </p:spPr>
        <p:txBody>
          <a:bodyPr wrap="square">
            <a:spAutoFit/>
          </a:bodyPr>
          <a:lstStyle/>
          <a:p>
            <a:r>
              <a:rPr lang="en-US" sz="3200" dirty="0"/>
              <a:t>Summary</a:t>
            </a:r>
          </a:p>
        </p:txBody>
      </p:sp>
    </p:spTree>
    <p:extLst>
      <p:ext uri="{BB962C8B-B14F-4D97-AF65-F5344CB8AC3E}">
        <p14:creationId xmlns:p14="http://schemas.microsoft.com/office/powerpoint/2010/main" val="737020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68237" y="1560646"/>
            <a:ext cx="8263741" cy="4185761"/>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Agents interact with environments through actuators and sensors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function describes what the agent does in all circumstances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measure evaluates the environment sequence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perfectly rational agent maximizes expected performance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Agent programs implement (some) agent functions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PEAS descriptions define task environments</a:t>
            </a:r>
          </a:p>
        </p:txBody>
      </p:sp>
      <p:sp>
        <p:nvSpPr>
          <p:cNvPr id="4" name="Rectangle 3">
            <a:extLst>
              <a:ext uri="{FF2B5EF4-FFF2-40B4-BE49-F238E27FC236}">
                <a16:creationId xmlns:a16="http://schemas.microsoft.com/office/drawing/2014/main" id="{801A525C-298E-4537-839C-B2588A623421}"/>
              </a:ext>
            </a:extLst>
          </p:cNvPr>
          <p:cNvSpPr/>
          <p:nvPr/>
        </p:nvSpPr>
        <p:spPr>
          <a:xfrm>
            <a:off x="1568237" y="461946"/>
            <a:ext cx="2287628" cy="584775"/>
          </a:xfrm>
          <a:prstGeom prst="rect">
            <a:avLst/>
          </a:prstGeom>
        </p:spPr>
        <p:txBody>
          <a:bodyPr wrap="squar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0909">
            <a:off x="742950" y="1046721"/>
            <a:ext cx="615588" cy="39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883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430932" y="1998627"/>
            <a:ext cx="8784222" cy="2616101"/>
          </a:xfrm>
          <a:prstGeom prst="rect">
            <a:avLst/>
          </a:prstGeom>
        </p:spPr>
        <p:txBody>
          <a:bodyPr wrap="square">
            <a:spAutoFit/>
          </a:bodyPr>
          <a:lstStyle/>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agent perceives and acts in an environment, has an architecture, and is implemented by an agent program.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rational agent always chooses the action that maximizes its expected performance, given its percept sequence.</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autonomous agent uses its own experience rather than the designer's built-in knowledge of the environment.</a:t>
            </a:r>
          </a:p>
        </p:txBody>
      </p:sp>
      <p:sp>
        <p:nvSpPr>
          <p:cNvPr id="4" name="Rectangle 3">
            <a:extLst>
              <a:ext uri="{FF2B5EF4-FFF2-40B4-BE49-F238E27FC236}">
                <a16:creationId xmlns:a16="http://schemas.microsoft.com/office/drawing/2014/main" id="{801A525C-298E-4537-839C-B2588A623421}"/>
              </a:ext>
            </a:extLst>
          </p:cNvPr>
          <p:cNvSpPr/>
          <p:nvPr/>
        </p:nvSpPr>
        <p:spPr>
          <a:xfrm>
            <a:off x="1430932" y="925646"/>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3484">
            <a:off x="489926" y="1159537"/>
            <a:ext cx="614703" cy="44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83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356644" y="1000660"/>
            <a:ext cx="8814967" cy="5447645"/>
          </a:xfrm>
          <a:prstGeom prst="rect">
            <a:avLst/>
          </a:prstGeom>
        </p:spPr>
        <p:txBody>
          <a:bodyPr wrap="square">
            <a:spAutoFit/>
          </a:bodyPr>
          <a:lstStyle/>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agent program maps from percept to action and updates its internal state.</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 agents (simple / model-based) respond immediately to percepts.</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Goal-based agents act to achieve their goal(s), possible sequence of steps.</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Utility-based agents maximize their own utility function.</a:t>
            </a:r>
          </a:p>
          <a:p>
            <a:pPr marL="919163" lvl="1"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Learning agents improve their performance through learning.</a:t>
            </a:r>
          </a:p>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Representing knowledge is important for successful agent design.</a:t>
            </a:r>
          </a:p>
          <a:p>
            <a:pPr marL="461963"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most challenging environments are partially observable, stochastic, sequential, dynamic, and continuous and contain multiple intelligent agents.</a:t>
            </a:r>
          </a:p>
        </p:txBody>
      </p:sp>
      <p:sp>
        <p:nvSpPr>
          <p:cNvPr id="4" name="Rectangle 3">
            <a:extLst>
              <a:ext uri="{FF2B5EF4-FFF2-40B4-BE49-F238E27FC236}">
                <a16:creationId xmlns:a16="http://schemas.microsoft.com/office/drawing/2014/main" id="{801A525C-298E-4537-839C-B2588A623421}"/>
              </a:ext>
            </a:extLst>
          </p:cNvPr>
          <p:cNvSpPr/>
          <p:nvPr/>
        </p:nvSpPr>
        <p:spPr>
          <a:xfrm>
            <a:off x="1430932" y="348735"/>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2703">
            <a:off x="469242" y="928486"/>
            <a:ext cx="614791" cy="36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58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9389F-2E45-4ADB-80FD-03D34F81E0F3}"/>
              </a:ext>
            </a:extLst>
          </p:cNvPr>
          <p:cNvSpPr/>
          <p:nvPr/>
        </p:nvSpPr>
        <p:spPr>
          <a:xfrm>
            <a:off x="1559528" y="1304000"/>
            <a:ext cx="9125889" cy="4555093"/>
          </a:xfrm>
          <a:prstGeom prst="rect">
            <a:avLst/>
          </a:prstGeom>
        </p:spPr>
        <p:txBody>
          <a:bodyPr wrap="square">
            <a:spAutoFit/>
          </a:bodyPr>
          <a:lstStyle/>
          <a:p>
            <a:pPr marL="457200" indent="-457200">
              <a:spcBef>
                <a:spcPts val="600"/>
              </a:spcBef>
              <a:spcAft>
                <a:spcPts val="600"/>
              </a:spcAft>
              <a:buFont typeface="+mj-lt"/>
              <a:buAutoNum type="arabicParenR"/>
            </a:pPr>
            <a:r>
              <a:rPr lang="en-US" sz="2400" dirty="0">
                <a:latin typeface="Times New Roman" panose="02020603050405020304" pitchFamily="18" charset="0"/>
                <a:cs typeface="Times New Roman" panose="02020603050405020304" pitchFamily="18" charset="0"/>
              </a:rPr>
              <a:t>Table-driven agents</a:t>
            </a:r>
          </a:p>
          <a:p>
            <a:pPr marL="914400" indent="-452438">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percept sequence/action table in memory to find the next action. A (large) lookup table implements them.</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2)    Simple reflex agents</a:t>
            </a:r>
          </a:p>
          <a:p>
            <a:pPr marL="914400" indent="-454025">
              <a:spcBef>
                <a:spcPts val="60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cs typeface="Times New Roman" panose="02020603050405020304" pitchFamily="18" charset="0"/>
              </a:rPr>
              <a:t> are based on condition-action rules, implemented with an appropriate production system. They are stateless devices that do not have a memory of past world states.</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3)    Agents with memory – Model-based reflex agents</a:t>
            </a:r>
          </a:p>
          <a:p>
            <a:pPr marL="914400" indent="-46196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Have an internal state, which is used to keep track of past states of the world.</a:t>
            </a:r>
          </a:p>
        </p:txBody>
      </p:sp>
      <p:sp>
        <p:nvSpPr>
          <p:cNvPr id="4" name="Rectangle 3">
            <a:extLst>
              <a:ext uri="{FF2B5EF4-FFF2-40B4-BE49-F238E27FC236}">
                <a16:creationId xmlns:a16="http://schemas.microsoft.com/office/drawing/2014/main" id="{801A525C-298E-4537-839C-B2588A623421}"/>
              </a:ext>
            </a:extLst>
          </p:cNvPr>
          <p:cNvSpPr/>
          <p:nvPr/>
        </p:nvSpPr>
        <p:spPr>
          <a:xfrm>
            <a:off x="1559528" y="453237"/>
            <a:ext cx="1775230" cy="584775"/>
          </a:xfrm>
          <a:prstGeom prst="rect">
            <a:avLst/>
          </a:prstGeom>
        </p:spPr>
        <p:txBody>
          <a:bodyPr wrap="none">
            <a:spAutoFit/>
          </a:bodyPr>
          <a:lstStyle/>
          <a:p>
            <a:r>
              <a:rPr lang="en-US" sz="3200" dirty="0"/>
              <a:t>Summary</a:t>
            </a:r>
          </a:p>
        </p:txBody>
      </p:sp>
      <p:pic>
        <p:nvPicPr>
          <p:cNvPr id="5" name="Picture 4" descr="Image result for smiley face images">
            <a:extLst>
              <a:ext uri="{FF2B5EF4-FFF2-40B4-BE49-F238E27FC236}">
                <a16:creationId xmlns:a16="http://schemas.microsoft.com/office/drawing/2014/main" id="{F0ED3791-B128-4D06-BFD7-75409524FF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2125">
            <a:off x="685800" y="1133475"/>
            <a:ext cx="463732" cy="33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62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19317</TotalTime>
  <Words>7581</Words>
  <Application>Microsoft Office PowerPoint</Application>
  <PresentationFormat>Widescreen</PresentationFormat>
  <Paragraphs>1276</Paragraphs>
  <Slides>102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Arial</vt:lpstr>
      <vt:lpstr>Calibri</vt:lpstr>
      <vt:lpstr>Calibri Light</vt:lpstr>
      <vt:lpstr>Cambria Math</vt:lpstr>
      <vt:lpstr>Kristen ITC</vt:lpstr>
      <vt:lpstr>MSPGothic-WinCharSetFFFF-H</vt:lpstr>
      <vt:lpstr>Söhne</vt:lpstr>
      <vt:lpstr>Times New Roman</vt:lpstr>
      <vt:lpstr>Wingdings</vt:lpstr>
      <vt:lpstr>Office Theme</vt:lpstr>
      <vt:lpstr>    Heuristic Problem-Solving   Chapter 02_00  Intelligent Agents </vt:lpstr>
      <vt:lpstr>Outline</vt:lpstr>
      <vt:lpstr>Agents</vt:lpstr>
      <vt:lpstr>PowerPoint Presentation</vt:lpstr>
      <vt:lpstr>PowerPoint Presentation</vt:lpstr>
      <vt:lpstr>Agents and environments</vt:lpstr>
      <vt:lpstr>PowerPoint Presentation</vt:lpstr>
      <vt:lpstr>Vacuum-cleaner world: An Agent</vt:lpstr>
      <vt:lpstr>A Vacuum-Cleaner Agent</vt:lpstr>
      <vt:lpstr>A vacuum-cleaner agent</vt:lpstr>
      <vt:lpstr>A vacuum-cleaner agent</vt:lpstr>
      <vt:lpstr>A vacuum-cleaner agent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Rational Agents </vt:lpstr>
      <vt:lpstr>Rational agents</vt:lpstr>
      <vt:lpstr>Rationality</vt:lpstr>
      <vt:lpstr>PowerPoint Presentation</vt:lpstr>
      <vt:lpstr>PEAS : Applications</vt:lpstr>
      <vt:lpstr>Rationality</vt:lpstr>
      <vt:lpstr>PowerPoint Presentation</vt:lpstr>
      <vt:lpstr>PEAS : Applications</vt:lpstr>
      <vt:lpstr>PEAS : Applications</vt:lpstr>
      <vt:lpstr>PEAS : Applications</vt:lpstr>
      <vt:lpstr>PEAS : Applications</vt:lpstr>
      <vt:lpstr>PowerPoint Presentation</vt:lpstr>
      <vt:lpstr>Environment types</vt:lpstr>
      <vt:lpstr>PowerPoint Presentation</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PowerPoint Presentation</vt:lpstr>
      <vt:lpstr>Environment types</vt:lpstr>
      <vt:lpstr>Environment Types</vt:lpstr>
      <vt:lpstr>Environment Examples</vt:lpstr>
      <vt:lpstr>Environment Examples</vt:lpstr>
      <vt:lpstr>Environment Examples</vt:lpstr>
      <vt:lpstr>Environment Examples</vt:lpstr>
      <vt:lpstr>Environment Examples</vt:lpstr>
      <vt:lpstr>PowerPoint Presentation</vt:lpstr>
      <vt:lpstr>Agent Programs</vt:lpstr>
      <vt:lpstr>PowerPoint Presentation</vt:lpstr>
      <vt:lpstr>PowerPoint Presentation</vt:lpstr>
      <vt:lpstr>PowerPoint Presentation</vt:lpstr>
      <vt:lpstr>PowerPoint Presentation</vt:lpstr>
      <vt:lpstr>PowerPoint Presentation</vt:lpstr>
      <vt:lpstr>PowerPoint Presentation</vt:lpstr>
      <vt:lpstr>Different Types of Agents</vt:lpstr>
      <vt:lpstr>PowerPoint Presentation</vt:lpstr>
      <vt:lpstr>Agent types : Classes of intelligent agents</vt:lpstr>
      <vt:lpstr>PowerPoint Presentation</vt:lpstr>
      <vt:lpstr>Simple reflex agents</vt:lpstr>
      <vt:lpstr>A Reflex Taxi-Driver Agent - Example</vt:lpstr>
      <vt:lpstr>PowerPoint Presentation</vt:lpstr>
      <vt:lpstr>PowerPoint Presentation</vt:lpstr>
      <vt:lpstr>Model-based reflex agents</vt:lpstr>
      <vt:lpstr>Model-based reflex agents - Reflex Agent With State</vt:lpstr>
      <vt:lpstr>PowerPoint Presentation</vt:lpstr>
      <vt:lpstr>PowerPoint Presentation</vt:lpstr>
      <vt:lpstr>PowerPoint Presentation</vt:lpstr>
      <vt:lpstr>PowerPoint Presentation</vt:lpstr>
      <vt:lpstr>PowerPoint Presentation</vt:lpstr>
      <vt:lpstr>Goal-based agents</vt:lpstr>
      <vt:lpstr>PowerPoint Presentation</vt:lpstr>
      <vt:lpstr>PowerPoint Presentation</vt:lpstr>
      <vt:lpstr>Goal-based agents</vt:lpstr>
      <vt:lpstr>Goal-Based Agents</vt:lpstr>
      <vt:lpstr>PowerPoint Presentation</vt:lpstr>
      <vt:lpstr>PowerPoint Presentation</vt:lpstr>
      <vt:lpstr>PowerPoint Presentation</vt:lpstr>
      <vt:lpstr>Utility-based agents</vt:lpstr>
      <vt:lpstr>Utility-Based Agents</vt:lpstr>
      <vt:lpstr>PowerPoint Presentation</vt:lpstr>
      <vt:lpstr>Learning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582</cp:revision>
  <cp:lastPrinted>2023-01-24T17:27:08Z</cp:lastPrinted>
  <dcterms:created xsi:type="dcterms:W3CDTF">2016-10-13T00:10:31Z</dcterms:created>
  <dcterms:modified xsi:type="dcterms:W3CDTF">2025-01-24T13:35:18Z</dcterms:modified>
</cp:coreProperties>
</file>