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307" r:id="rId4"/>
    <p:sldId id="258" r:id="rId5"/>
    <p:sldId id="259" r:id="rId6"/>
    <p:sldId id="261" r:id="rId7"/>
    <p:sldId id="321" r:id="rId8"/>
    <p:sldId id="268" r:id="rId9"/>
    <p:sldId id="264" r:id="rId10"/>
    <p:sldId id="266" r:id="rId11"/>
    <p:sldId id="324" r:id="rId12"/>
    <p:sldId id="278" r:id="rId13"/>
    <p:sldId id="279" r:id="rId14"/>
    <p:sldId id="280" r:id="rId15"/>
    <p:sldId id="281" r:id="rId16"/>
    <p:sldId id="282" r:id="rId17"/>
    <p:sldId id="283" r:id="rId18"/>
    <p:sldId id="322" r:id="rId19"/>
    <p:sldId id="285"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300" r:id="rId33"/>
    <p:sldId id="301" r:id="rId34"/>
    <p:sldId id="302" r:id="rId35"/>
    <p:sldId id="303" r:id="rId36"/>
    <p:sldId id="304" r:id="rId37"/>
    <p:sldId id="308" r:id="rId38"/>
    <p:sldId id="309" r:id="rId39"/>
    <p:sldId id="310" r:id="rId40"/>
    <p:sldId id="311" r:id="rId41"/>
    <p:sldId id="312" r:id="rId42"/>
    <p:sldId id="313" r:id="rId43"/>
    <p:sldId id="314" r:id="rId44"/>
    <p:sldId id="315" r:id="rId45"/>
    <p:sldId id="316" r:id="rId46"/>
    <p:sldId id="317" r:id="rId47"/>
    <p:sldId id="319" r:id="rId48"/>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4" autoAdjust="0"/>
    <p:restoredTop sz="94660"/>
  </p:normalViewPr>
  <p:slideViewPr>
    <p:cSldViewPr snapToGrid="0">
      <p:cViewPr varScale="1">
        <p:scale>
          <a:sx n="83" d="100"/>
          <a:sy n="83" d="100"/>
        </p:scale>
        <p:origin x="566"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E8749-1A96-425B-9362-7EFDDEEB7D5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AB76124-E992-48E9-A260-C6FA0FA013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B254536-3D2A-45D5-BB9D-239F41F48AE9}"/>
              </a:ext>
            </a:extLst>
          </p:cNvPr>
          <p:cNvSpPr>
            <a:spLocks noGrp="1"/>
          </p:cNvSpPr>
          <p:nvPr>
            <p:ph type="dt" sz="half" idx="10"/>
          </p:nvPr>
        </p:nvSpPr>
        <p:spPr/>
        <p:txBody>
          <a:bodyPr/>
          <a:lstStyle/>
          <a:p>
            <a:fld id="{5BECEA56-D5E8-4DA5-8971-3F9E923020D5}" type="datetimeFigureOut">
              <a:rPr lang="en-US" smtClean="0"/>
              <a:t>1/22/2025</a:t>
            </a:fld>
            <a:endParaRPr lang="en-US"/>
          </a:p>
        </p:txBody>
      </p:sp>
      <p:sp>
        <p:nvSpPr>
          <p:cNvPr id="5" name="Footer Placeholder 4">
            <a:extLst>
              <a:ext uri="{FF2B5EF4-FFF2-40B4-BE49-F238E27FC236}">
                <a16:creationId xmlns:a16="http://schemas.microsoft.com/office/drawing/2014/main" id="{4502FB6F-4ED8-4C15-A153-22C5F65852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06C2AC-02FD-4C22-BE1E-0868362FF71A}"/>
              </a:ext>
            </a:extLst>
          </p:cNvPr>
          <p:cNvSpPr>
            <a:spLocks noGrp="1"/>
          </p:cNvSpPr>
          <p:nvPr>
            <p:ph type="sldNum" sz="quarter" idx="12"/>
          </p:nvPr>
        </p:nvSpPr>
        <p:spPr/>
        <p:txBody>
          <a:bodyPr/>
          <a:lstStyle/>
          <a:p>
            <a:fld id="{D5A1A30F-9CD8-437E-B150-376B397C362C}" type="slidenum">
              <a:rPr lang="en-US" smtClean="0"/>
              <a:t>‹#›</a:t>
            </a:fld>
            <a:endParaRPr lang="en-US"/>
          </a:p>
        </p:txBody>
      </p:sp>
    </p:spTree>
    <p:extLst>
      <p:ext uri="{BB962C8B-B14F-4D97-AF65-F5344CB8AC3E}">
        <p14:creationId xmlns:p14="http://schemas.microsoft.com/office/powerpoint/2010/main" val="369872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78831-C93C-4520-A2E2-1B6A144485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06952A0-9C97-4260-9043-98803E8FF01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8A3578-FC01-4623-ABD6-BBEAF33EF841}"/>
              </a:ext>
            </a:extLst>
          </p:cNvPr>
          <p:cNvSpPr>
            <a:spLocks noGrp="1"/>
          </p:cNvSpPr>
          <p:nvPr>
            <p:ph type="dt" sz="half" idx="10"/>
          </p:nvPr>
        </p:nvSpPr>
        <p:spPr/>
        <p:txBody>
          <a:bodyPr/>
          <a:lstStyle/>
          <a:p>
            <a:fld id="{5BECEA56-D5E8-4DA5-8971-3F9E923020D5}" type="datetimeFigureOut">
              <a:rPr lang="en-US" smtClean="0"/>
              <a:t>1/22/2025</a:t>
            </a:fld>
            <a:endParaRPr lang="en-US"/>
          </a:p>
        </p:txBody>
      </p:sp>
      <p:sp>
        <p:nvSpPr>
          <p:cNvPr id="5" name="Footer Placeholder 4">
            <a:extLst>
              <a:ext uri="{FF2B5EF4-FFF2-40B4-BE49-F238E27FC236}">
                <a16:creationId xmlns:a16="http://schemas.microsoft.com/office/drawing/2014/main" id="{56E84F55-5674-4D95-99A9-69D03F8162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6EEA51-1CF7-46E5-90D7-05A4D4E1B3D0}"/>
              </a:ext>
            </a:extLst>
          </p:cNvPr>
          <p:cNvSpPr>
            <a:spLocks noGrp="1"/>
          </p:cNvSpPr>
          <p:nvPr>
            <p:ph type="sldNum" sz="quarter" idx="12"/>
          </p:nvPr>
        </p:nvSpPr>
        <p:spPr/>
        <p:txBody>
          <a:bodyPr/>
          <a:lstStyle/>
          <a:p>
            <a:fld id="{D5A1A30F-9CD8-437E-B150-376B397C362C}" type="slidenum">
              <a:rPr lang="en-US" smtClean="0"/>
              <a:t>‹#›</a:t>
            </a:fld>
            <a:endParaRPr lang="en-US"/>
          </a:p>
        </p:txBody>
      </p:sp>
    </p:spTree>
    <p:extLst>
      <p:ext uri="{BB962C8B-B14F-4D97-AF65-F5344CB8AC3E}">
        <p14:creationId xmlns:p14="http://schemas.microsoft.com/office/powerpoint/2010/main" val="664255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F85093-59D3-435C-B203-EA72EDBAC5C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1471BA-6807-44E0-8D8A-D2D18B50691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9DCB5C-738B-46CF-93BB-5041F6A0218A}"/>
              </a:ext>
            </a:extLst>
          </p:cNvPr>
          <p:cNvSpPr>
            <a:spLocks noGrp="1"/>
          </p:cNvSpPr>
          <p:nvPr>
            <p:ph type="dt" sz="half" idx="10"/>
          </p:nvPr>
        </p:nvSpPr>
        <p:spPr/>
        <p:txBody>
          <a:bodyPr/>
          <a:lstStyle/>
          <a:p>
            <a:fld id="{5BECEA56-D5E8-4DA5-8971-3F9E923020D5}" type="datetimeFigureOut">
              <a:rPr lang="en-US" smtClean="0"/>
              <a:t>1/22/2025</a:t>
            </a:fld>
            <a:endParaRPr lang="en-US"/>
          </a:p>
        </p:txBody>
      </p:sp>
      <p:sp>
        <p:nvSpPr>
          <p:cNvPr id="5" name="Footer Placeholder 4">
            <a:extLst>
              <a:ext uri="{FF2B5EF4-FFF2-40B4-BE49-F238E27FC236}">
                <a16:creationId xmlns:a16="http://schemas.microsoft.com/office/drawing/2014/main" id="{5CAF82AA-D161-4132-A0D2-3C285F374D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DD9F79-B81E-4BF7-8FA1-BE4B48DD8DDF}"/>
              </a:ext>
            </a:extLst>
          </p:cNvPr>
          <p:cNvSpPr>
            <a:spLocks noGrp="1"/>
          </p:cNvSpPr>
          <p:nvPr>
            <p:ph type="sldNum" sz="quarter" idx="12"/>
          </p:nvPr>
        </p:nvSpPr>
        <p:spPr/>
        <p:txBody>
          <a:bodyPr/>
          <a:lstStyle/>
          <a:p>
            <a:fld id="{D5A1A30F-9CD8-437E-B150-376B397C362C}" type="slidenum">
              <a:rPr lang="en-US" smtClean="0"/>
              <a:t>‹#›</a:t>
            </a:fld>
            <a:endParaRPr lang="en-US"/>
          </a:p>
        </p:txBody>
      </p:sp>
    </p:spTree>
    <p:extLst>
      <p:ext uri="{BB962C8B-B14F-4D97-AF65-F5344CB8AC3E}">
        <p14:creationId xmlns:p14="http://schemas.microsoft.com/office/powerpoint/2010/main" val="633860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1E01E-6F96-49EA-8203-0D5337ED15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0650F7-0D26-4973-905F-D340B16EC18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A6EAB2-F55C-4C8A-87AA-14569479AE4A}"/>
              </a:ext>
            </a:extLst>
          </p:cNvPr>
          <p:cNvSpPr>
            <a:spLocks noGrp="1"/>
          </p:cNvSpPr>
          <p:nvPr>
            <p:ph type="dt" sz="half" idx="10"/>
          </p:nvPr>
        </p:nvSpPr>
        <p:spPr/>
        <p:txBody>
          <a:bodyPr/>
          <a:lstStyle/>
          <a:p>
            <a:fld id="{5BECEA56-D5E8-4DA5-8971-3F9E923020D5}" type="datetimeFigureOut">
              <a:rPr lang="en-US" smtClean="0"/>
              <a:t>1/22/2025</a:t>
            </a:fld>
            <a:endParaRPr lang="en-US"/>
          </a:p>
        </p:txBody>
      </p:sp>
      <p:sp>
        <p:nvSpPr>
          <p:cNvPr id="5" name="Footer Placeholder 4">
            <a:extLst>
              <a:ext uri="{FF2B5EF4-FFF2-40B4-BE49-F238E27FC236}">
                <a16:creationId xmlns:a16="http://schemas.microsoft.com/office/drawing/2014/main" id="{E642BC31-9038-4610-992D-0E1FB995EA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1C3DB4-92AE-477F-9250-3CCD708E83D1}"/>
              </a:ext>
            </a:extLst>
          </p:cNvPr>
          <p:cNvSpPr>
            <a:spLocks noGrp="1"/>
          </p:cNvSpPr>
          <p:nvPr>
            <p:ph type="sldNum" sz="quarter" idx="12"/>
          </p:nvPr>
        </p:nvSpPr>
        <p:spPr/>
        <p:txBody>
          <a:bodyPr/>
          <a:lstStyle/>
          <a:p>
            <a:fld id="{D5A1A30F-9CD8-437E-B150-376B397C362C}" type="slidenum">
              <a:rPr lang="en-US" smtClean="0"/>
              <a:t>‹#›</a:t>
            </a:fld>
            <a:endParaRPr lang="en-US"/>
          </a:p>
        </p:txBody>
      </p:sp>
    </p:spTree>
    <p:extLst>
      <p:ext uri="{BB962C8B-B14F-4D97-AF65-F5344CB8AC3E}">
        <p14:creationId xmlns:p14="http://schemas.microsoft.com/office/powerpoint/2010/main" val="3639890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EB118-010F-4239-AEDF-DA46689A1C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0D77472-D348-4A5D-8136-CE64451D63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EE60DF7-4598-4EAE-8CA4-4A2D2629A4F2}"/>
              </a:ext>
            </a:extLst>
          </p:cNvPr>
          <p:cNvSpPr>
            <a:spLocks noGrp="1"/>
          </p:cNvSpPr>
          <p:nvPr>
            <p:ph type="dt" sz="half" idx="10"/>
          </p:nvPr>
        </p:nvSpPr>
        <p:spPr/>
        <p:txBody>
          <a:bodyPr/>
          <a:lstStyle/>
          <a:p>
            <a:fld id="{5BECEA56-D5E8-4DA5-8971-3F9E923020D5}" type="datetimeFigureOut">
              <a:rPr lang="en-US" smtClean="0"/>
              <a:t>1/22/2025</a:t>
            </a:fld>
            <a:endParaRPr lang="en-US"/>
          </a:p>
        </p:txBody>
      </p:sp>
      <p:sp>
        <p:nvSpPr>
          <p:cNvPr id="5" name="Footer Placeholder 4">
            <a:extLst>
              <a:ext uri="{FF2B5EF4-FFF2-40B4-BE49-F238E27FC236}">
                <a16:creationId xmlns:a16="http://schemas.microsoft.com/office/drawing/2014/main" id="{220E02DD-5C98-4535-96BD-05040AB073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42FC06-AAFB-4B8F-A087-66108BA96B81}"/>
              </a:ext>
            </a:extLst>
          </p:cNvPr>
          <p:cNvSpPr>
            <a:spLocks noGrp="1"/>
          </p:cNvSpPr>
          <p:nvPr>
            <p:ph type="sldNum" sz="quarter" idx="12"/>
          </p:nvPr>
        </p:nvSpPr>
        <p:spPr/>
        <p:txBody>
          <a:bodyPr/>
          <a:lstStyle/>
          <a:p>
            <a:fld id="{D5A1A30F-9CD8-437E-B150-376B397C362C}" type="slidenum">
              <a:rPr lang="en-US" smtClean="0"/>
              <a:t>‹#›</a:t>
            </a:fld>
            <a:endParaRPr lang="en-US"/>
          </a:p>
        </p:txBody>
      </p:sp>
    </p:spTree>
    <p:extLst>
      <p:ext uri="{BB962C8B-B14F-4D97-AF65-F5344CB8AC3E}">
        <p14:creationId xmlns:p14="http://schemas.microsoft.com/office/powerpoint/2010/main" val="1838842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CA93A-A491-4494-BE98-92A6935FA4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A278CC-51C2-42F3-9910-4A973701EB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4AC5A9B-F6CC-419C-9BF6-7787BB0DAE2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4D94C09-4539-4898-9011-D14153208739}"/>
              </a:ext>
            </a:extLst>
          </p:cNvPr>
          <p:cNvSpPr>
            <a:spLocks noGrp="1"/>
          </p:cNvSpPr>
          <p:nvPr>
            <p:ph type="dt" sz="half" idx="10"/>
          </p:nvPr>
        </p:nvSpPr>
        <p:spPr/>
        <p:txBody>
          <a:bodyPr/>
          <a:lstStyle/>
          <a:p>
            <a:fld id="{5BECEA56-D5E8-4DA5-8971-3F9E923020D5}" type="datetimeFigureOut">
              <a:rPr lang="en-US" smtClean="0"/>
              <a:t>1/22/2025</a:t>
            </a:fld>
            <a:endParaRPr lang="en-US"/>
          </a:p>
        </p:txBody>
      </p:sp>
      <p:sp>
        <p:nvSpPr>
          <p:cNvPr id="6" name="Footer Placeholder 5">
            <a:extLst>
              <a:ext uri="{FF2B5EF4-FFF2-40B4-BE49-F238E27FC236}">
                <a16:creationId xmlns:a16="http://schemas.microsoft.com/office/drawing/2014/main" id="{41B61BE2-021A-4AAA-A099-FF2BF5D29D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19C425-0A09-4B1B-9140-E63F21D748B1}"/>
              </a:ext>
            </a:extLst>
          </p:cNvPr>
          <p:cNvSpPr>
            <a:spLocks noGrp="1"/>
          </p:cNvSpPr>
          <p:nvPr>
            <p:ph type="sldNum" sz="quarter" idx="12"/>
          </p:nvPr>
        </p:nvSpPr>
        <p:spPr/>
        <p:txBody>
          <a:bodyPr/>
          <a:lstStyle/>
          <a:p>
            <a:fld id="{D5A1A30F-9CD8-437E-B150-376B397C362C}" type="slidenum">
              <a:rPr lang="en-US" smtClean="0"/>
              <a:t>‹#›</a:t>
            </a:fld>
            <a:endParaRPr lang="en-US"/>
          </a:p>
        </p:txBody>
      </p:sp>
    </p:spTree>
    <p:extLst>
      <p:ext uri="{BB962C8B-B14F-4D97-AF65-F5344CB8AC3E}">
        <p14:creationId xmlns:p14="http://schemas.microsoft.com/office/powerpoint/2010/main" val="2999616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2BA03-47FB-494F-B0A4-F70EDAB226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251E62E-E5B2-429A-93A0-E3B5F2706B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01B50B0-2331-4B4E-A6F5-514D0AE19C6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FA0A9BE-FEF3-4D43-A515-1BA8FECCFB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B86A653-06C4-43C6-B88B-9A609B5D432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2994223-9C39-4A14-93E3-C09E83FDC2F3}"/>
              </a:ext>
            </a:extLst>
          </p:cNvPr>
          <p:cNvSpPr>
            <a:spLocks noGrp="1"/>
          </p:cNvSpPr>
          <p:nvPr>
            <p:ph type="dt" sz="half" idx="10"/>
          </p:nvPr>
        </p:nvSpPr>
        <p:spPr/>
        <p:txBody>
          <a:bodyPr/>
          <a:lstStyle/>
          <a:p>
            <a:fld id="{5BECEA56-D5E8-4DA5-8971-3F9E923020D5}" type="datetimeFigureOut">
              <a:rPr lang="en-US" smtClean="0"/>
              <a:t>1/22/2025</a:t>
            </a:fld>
            <a:endParaRPr lang="en-US"/>
          </a:p>
        </p:txBody>
      </p:sp>
      <p:sp>
        <p:nvSpPr>
          <p:cNvPr id="8" name="Footer Placeholder 7">
            <a:extLst>
              <a:ext uri="{FF2B5EF4-FFF2-40B4-BE49-F238E27FC236}">
                <a16:creationId xmlns:a16="http://schemas.microsoft.com/office/drawing/2014/main" id="{237A498C-E0AF-4DFF-AF61-1747F8A9F61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F9ADE3A-3C4B-4150-AE51-3954FF95E2EC}"/>
              </a:ext>
            </a:extLst>
          </p:cNvPr>
          <p:cNvSpPr>
            <a:spLocks noGrp="1"/>
          </p:cNvSpPr>
          <p:nvPr>
            <p:ph type="sldNum" sz="quarter" idx="12"/>
          </p:nvPr>
        </p:nvSpPr>
        <p:spPr/>
        <p:txBody>
          <a:bodyPr/>
          <a:lstStyle/>
          <a:p>
            <a:fld id="{D5A1A30F-9CD8-437E-B150-376B397C362C}" type="slidenum">
              <a:rPr lang="en-US" smtClean="0"/>
              <a:t>‹#›</a:t>
            </a:fld>
            <a:endParaRPr lang="en-US"/>
          </a:p>
        </p:txBody>
      </p:sp>
    </p:spTree>
    <p:extLst>
      <p:ext uri="{BB962C8B-B14F-4D97-AF65-F5344CB8AC3E}">
        <p14:creationId xmlns:p14="http://schemas.microsoft.com/office/powerpoint/2010/main" val="940240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EE56-A0C4-45C5-83D2-1F0E438E438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E75D9BC-ADD0-4E1D-9049-9E2686D8353A}"/>
              </a:ext>
            </a:extLst>
          </p:cNvPr>
          <p:cNvSpPr>
            <a:spLocks noGrp="1"/>
          </p:cNvSpPr>
          <p:nvPr>
            <p:ph type="dt" sz="half" idx="10"/>
          </p:nvPr>
        </p:nvSpPr>
        <p:spPr/>
        <p:txBody>
          <a:bodyPr/>
          <a:lstStyle/>
          <a:p>
            <a:fld id="{5BECEA56-D5E8-4DA5-8971-3F9E923020D5}" type="datetimeFigureOut">
              <a:rPr lang="en-US" smtClean="0"/>
              <a:t>1/22/2025</a:t>
            </a:fld>
            <a:endParaRPr lang="en-US"/>
          </a:p>
        </p:txBody>
      </p:sp>
      <p:sp>
        <p:nvSpPr>
          <p:cNvPr id="4" name="Footer Placeholder 3">
            <a:extLst>
              <a:ext uri="{FF2B5EF4-FFF2-40B4-BE49-F238E27FC236}">
                <a16:creationId xmlns:a16="http://schemas.microsoft.com/office/drawing/2014/main" id="{097C6861-B532-4F87-90E2-E3332E33FE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5A99BAD-15A2-4030-B9E0-3414F8292029}"/>
              </a:ext>
            </a:extLst>
          </p:cNvPr>
          <p:cNvSpPr>
            <a:spLocks noGrp="1"/>
          </p:cNvSpPr>
          <p:nvPr>
            <p:ph type="sldNum" sz="quarter" idx="12"/>
          </p:nvPr>
        </p:nvSpPr>
        <p:spPr/>
        <p:txBody>
          <a:bodyPr/>
          <a:lstStyle/>
          <a:p>
            <a:fld id="{D5A1A30F-9CD8-437E-B150-376B397C362C}" type="slidenum">
              <a:rPr lang="en-US" smtClean="0"/>
              <a:t>‹#›</a:t>
            </a:fld>
            <a:endParaRPr lang="en-US"/>
          </a:p>
        </p:txBody>
      </p:sp>
    </p:spTree>
    <p:extLst>
      <p:ext uri="{BB962C8B-B14F-4D97-AF65-F5344CB8AC3E}">
        <p14:creationId xmlns:p14="http://schemas.microsoft.com/office/powerpoint/2010/main" val="215725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C8803F-9AA7-45DD-BB13-62770CC769C4}"/>
              </a:ext>
            </a:extLst>
          </p:cNvPr>
          <p:cNvSpPr>
            <a:spLocks noGrp="1"/>
          </p:cNvSpPr>
          <p:nvPr>
            <p:ph type="dt" sz="half" idx="10"/>
          </p:nvPr>
        </p:nvSpPr>
        <p:spPr/>
        <p:txBody>
          <a:bodyPr/>
          <a:lstStyle/>
          <a:p>
            <a:fld id="{5BECEA56-D5E8-4DA5-8971-3F9E923020D5}" type="datetimeFigureOut">
              <a:rPr lang="en-US" smtClean="0"/>
              <a:t>1/22/2025</a:t>
            </a:fld>
            <a:endParaRPr lang="en-US"/>
          </a:p>
        </p:txBody>
      </p:sp>
      <p:sp>
        <p:nvSpPr>
          <p:cNvPr id="3" name="Footer Placeholder 2">
            <a:extLst>
              <a:ext uri="{FF2B5EF4-FFF2-40B4-BE49-F238E27FC236}">
                <a16:creationId xmlns:a16="http://schemas.microsoft.com/office/drawing/2014/main" id="{B4E9014F-AE32-4F3F-B005-76D7751561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9A3919E-F4E8-434C-A9B1-1730CF1C310B}"/>
              </a:ext>
            </a:extLst>
          </p:cNvPr>
          <p:cNvSpPr>
            <a:spLocks noGrp="1"/>
          </p:cNvSpPr>
          <p:nvPr>
            <p:ph type="sldNum" sz="quarter" idx="12"/>
          </p:nvPr>
        </p:nvSpPr>
        <p:spPr/>
        <p:txBody>
          <a:bodyPr/>
          <a:lstStyle/>
          <a:p>
            <a:fld id="{D5A1A30F-9CD8-437E-B150-376B397C362C}" type="slidenum">
              <a:rPr lang="en-US" smtClean="0"/>
              <a:t>‹#›</a:t>
            </a:fld>
            <a:endParaRPr lang="en-US"/>
          </a:p>
        </p:txBody>
      </p:sp>
    </p:spTree>
    <p:extLst>
      <p:ext uri="{BB962C8B-B14F-4D97-AF65-F5344CB8AC3E}">
        <p14:creationId xmlns:p14="http://schemas.microsoft.com/office/powerpoint/2010/main" val="2448540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5CB20-A2B1-4A65-9467-CB28010ED9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A3CEC1-2BB9-40F5-818D-B45BF8CB7A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017738-4283-48E4-8F85-A14B6AED6A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5B875F5-6DF6-4E46-9D8C-F6649CD31E8A}"/>
              </a:ext>
            </a:extLst>
          </p:cNvPr>
          <p:cNvSpPr>
            <a:spLocks noGrp="1"/>
          </p:cNvSpPr>
          <p:nvPr>
            <p:ph type="dt" sz="half" idx="10"/>
          </p:nvPr>
        </p:nvSpPr>
        <p:spPr/>
        <p:txBody>
          <a:bodyPr/>
          <a:lstStyle/>
          <a:p>
            <a:fld id="{5BECEA56-D5E8-4DA5-8971-3F9E923020D5}" type="datetimeFigureOut">
              <a:rPr lang="en-US" smtClean="0"/>
              <a:t>1/22/2025</a:t>
            </a:fld>
            <a:endParaRPr lang="en-US"/>
          </a:p>
        </p:txBody>
      </p:sp>
      <p:sp>
        <p:nvSpPr>
          <p:cNvPr id="6" name="Footer Placeholder 5">
            <a:extLst>
              <a:ext uri="{FF2B5EF4-FFF2-40B4-BE49-F238E27FC236}">
                <a16:creationId xmlns:a16="http://schemas.microsoft.com/office/drawing/2014/main" id="{84798B50-A426-480B-A78F-8189FE7790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83322A-09D4-46AA-909D-BC1BA2C9CCD3}"/>
              </a:ext>
            </a:extLst>
          </p:cNvPr>
          <p:cNvSpPr>
            <a:spLocks noGrp="1"/>
          </p:cNvSpPr>
          <p:nvPr>
            <p:ph type="sldNum" sz="quarter" idx="12"/>
          </p:nvPr>
        </p:nvSpPr>
        <p:spPr/>
        <p:txBody>
          <a:bodyPr/>
          <a:lstStyle/>
          <a:p>
            <a:fld id="{D5A1A30F-9CD8-437E-B150-376B397C362C}" type="slidenum">
              <a:rPr lang="en-US" smtClean="0"/>
              <a:t>‹#›</a:t>
            </a:fld>
            <a:endParaRPr lang="en-US"/>
          </a:p>
        </p:txBody>
      </p:sp>
    </p:spTree>
    <p:extLst>
      <p:ext uri="{BB962C8B-B14F-4D97-AF65-F5344CB8AC3E}">
        <p14:creationId xmlns:p14="http://schemas.microsoft.com/office/powerpoint/2010/main" val="3960377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6FFCC-266C-464F-8793-CC4E7B4764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9806FA-D676-4D55-8AEE-CB4508F986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777B751-DADD-4A24-A5F5-3A35E05D6B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87F8163-57C0-4D25-B10D-85B18ED9E21D}"/>
              </a:ext>
            </a:extLst>
          </p:cNvPr>
          <p:cNvSpPr>
            <a:spLocks noGrp="1"/>
          </p:cNvSpPr>
          <p:nvPr>
            <p:ph type="dt" sz="half" idx="10"/>
          </p:nvPr>
        </p:nvSpPr>
        <p:spPr/>
        <p:txBody>
          <a:bodyPr/>
          <a:lstStyle/>
          <a:p>
            <a:fld id="{5BECEA56-D5E8-4DA5-8971-3F9E923020D5}" type="datetimeFigureOut">
              <a:rPr lang="en-US" smtClean="0"/>
              <a:t>1/22/2025</a:t>
            </a:fld>
            <a:endParaRPr lang="en-US"/>
          </a:p>
        </p:txBody>
      </p:sp>
      <p:sp>
        <p:nvSpPr>
          <p:cNvPr id="6" name="Footer Placeholder 5">
            <a:extLst>
              <a:ext uri="{FF2B5EF4-FFF2-40B4-BE49-F238E27FC236}">
                <a16:creationId xmlns:a16="http://schemas.microsoft.com/office/drawing/2014/main" id="{0B87F962-E981-4C22-9971-BB141DFCF1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A558ED-A446-4999-82C7-29F1990C8756}"/>
              </a:ext>
            </a:extLst>
          </p:cNvPr>
          <p:cNvSpPr>
            <a:spLocks noGrp="1"/>
          </p:cNvSpPr>
          <p:nvPr>
            <p:ph type="sldNum" sz="quarter" idx="12"/>
          </p:nvPr>
        </p:nvSpPr>
        <p:spPr/>
        <p:txBody>
          <a:bodyPr/>
          <a:lstStyle/>
          <a:p>
            <a:fld id="{D5A1A30F-9CD8-437E-B150-376B397C362C}" type="slidenum">
              <a:rPr lang="en-US" smtClean="0"/>
              <a:t>‹#›</a:t>
            </a:fld>
            <a:endParaRPr lang="en-US"/>
          </a:p>
        </p:txBody>
      </p:sp>
    </p:spTree>
    <p:extLst>
      <p:ext uri="{BB962C8B-B14F-4D97-AF65-F5344CB8AC3E}">
        <p14:creationId xmlns:p14="http://schemas.microsoft.com/office/powerpoint/2010/main" val="1566543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6BAA82-669F-48B0-9A19-8361A84403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302FAA-8D23-46BE-9839-954B9C577E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D8F01D-2A96-4558-BC7A-9B1EAE6C1D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ECEA56-D5E8-4DA5-8971-3F9E923020D5}" type="datetimeFigureOut">
              <a:rPr lang="en-US" smtClean="0"/>
              <a:t>1/22/2025</a:t>
            </a:fld>
            <a:endParaRPr lang="en-US"/>
          </a:p>
        </p:txBody>
      </p:sp>
      <p:sp>
        <p:nvSpPr>
          <p:cNvPr id="5" name="Footer Placeholder 4">
            <a:extLst>
              <a:ext uri="{FF2B5EF4-FFF2-40B4-BE49-F238E27FC236}">
                <a16:creationId xmlns:a16="http://schemas.microsoft.com/office/drawing/2014/main" id="{EA6B1924-E812-470E-A075-69CF51187B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FFE6ABB-D9AB-4851-80CE-2F04D4877F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A1A30F-9CD8-437E-B150-376B397C362C}" type="slidenum">
              <a:rPr lang="en-US" smtClean="0"/>
              <a:t>‹#›</a:t>
            </a:fld>
            <a:endParaRPr lang="en-US"/>
          </a:p>
        </p:txBody>
      </p:sp>
    </p:spTree>
    <p:extLst>
      <p:ext uri="{BB962C8B-B14F-4D97-AF65-F5344CB8AC3E}">
        <p14:creationId xmlns:p14="http://schemas.microsoft.com/office/powerpoint/2010/main" val="1556329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en.wikipedia.org/wiki/Heuristic_(computer_science)"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en.wikipedia.org/wiki/George_P%C3%B3lya"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hyperlink" Target="https://press.princeton.edu/" TargetMode="External"/><Relationship Id="rId2" Type="http://schemas.openxmlformats.org/officeDocument/2006/relationships/hyperlink" Target="https://en.wikipedia.org/wiki/Routledge" TargetMode="Externa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hyperlink" Target="https://www.investopedia.com/terms/h/hedgefund.asp" TargetMode="Externa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D0743-1576-4BA7-BEA3-3FDD475D3FE2}"/>
              </a:ext>
            </a:extLst>
          </p:cNvPr>
          <p:cNvSpPr>
            <a:spLocks noGrp="1"/>
          </p:cNvSpPr>
          <p:nvPr>
            <p:ph type="title"/>
          </p:nvPr>
        </p:nvSpPr>
        <p:spPr>
          <a:xfrm>
            <a:off x="838200" y="622578"/>
            <a:ext cx="10515600" cy="1325563"/>
          </a:xfrm>
        </p:spPr>
        <p:txBody>
          <a:bodyPr>
            <a:normAutofit fontScale="90000"/>
          </a:bodyPr>
          <a:lstStyle/>
          <a:p>
            <a:pPr algn="ctr" fontAlgn="t"/>
            <a:r>
              <a:rPr lang="en-US" sz="3100" dirty="0">
                <a:solidFill>
                  <a:srgbClr val="000000"/>
                </a:solidFill>
                <a:latin typeface="Times New Roman" panose="02020603050405020304" pitchFamily="18" charset="0"/>
                <a:cs typeface="Times New Roman" panose="02020603050405020304" pitchFamily="18" charset="0"/>
              </a:rPr>
              <a:t>Course for CRN: 23609</a:t>
            </a:r>
            <a:br>
              <a:rPr lang="en-US" sz="4000" b="1" dirty="0">
                <a:solidFill>
                  <a:srgbClr val="000000"/>
                </a:solidFill>
                <a:latin typeface="Verdana" panose="020B0604030504040204" pitchFamily="34" charset="0"/>
              </a:rPr>
            </a:br>
            <a:r>
              <a:rPr lang="en-US" sz="4000" dirty="0">
                <a:solidFill>
                  <a:srgbClr val="000000"/>
                </a:solidFill>
                <a:latin typeface="Verdana" panose="020B0604030504040204" pitchFamily="34" charset="0"/>
              </a:rPr>
              <a:t>CS 57200 Heuristic Problem Solving </a:t>
            </a:r>
            <a:r>
              <a:rPr lang="en-US" sz="3600" dirty="0">
                <a:solidFill>
                  <a:srgbClr val="000000"/>
                </a:solidFill>
                <a:latin typeface="Verdana" panose="020B0604030504040204" pitchFamily="34" charset="0"/>
              </a:rPr>
              <a:t>(3 cr.)</a:t>
            </a:r>
            <a:br>
              <a:rPr lang="en-US" dirty="0">
                <a:solidFill>
                  <a:srgbClr val="000000"/>
                </a:solidFill>
                <a:latin typeface="Verdana" panose="020B0604030504040204" pitchFamily="34" charset="0"/>
              </a:rPr>
            </a:br>
            <a:r>
              <a:rPr lang="en-US" sz="3100" dirty="0">
                <a:solidFill>
                  <a:srgbClr val="444444"/>
                </a:solidFill>
                <a:latin typeface="Times New Roman" panose="02020603050405020304" pitchFamily="18" charset="0"/>
                <a:cs typeface="Times New Roman" panose="02020603050405020304" pitchFamily="18" charset="0"/>
              </a:rPr>
              <a:t>Your level status must be: </a:t>
            </a:r>
            <a:r>
              <a:rPr lang="en-US" sz="3100" dirty="0">
                <a:solidFill>
                  <a:srgbClr val="000000"/>
                </a:solidFill>
                <a:latin typeface="Times New Roman" panose="02020603050405020304" pitchFamily="18" charset="0"/>
                <a:cs typeface="Times New Roman" panose="02020603050405020304" pitchFamily="18" charset="0"/>
              </a:rPr>
              <a:t>Graduate</a:t>
            </a:r>
            <a:endParaRPr lang="en-US" sz="3100" dirty="0">
              <a:solidFill>
                <a:srgbClr val="000000"/>
              </a:solidFill>
              <a:latin typeface="Verdana" panose="020B060403050404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485576042"/>
              </p:ext>
            </p:extLst>
          </p:nvPr>
        </p:nvGraphicFramePr>
        <p:xfrm>
          <a:off x="838200" y="2353598"/>
          <a:ext cx="10492666" cy="3688080"/>
        </p:xfrm>
        <a:graphic>
          <a:graphicData uri="http://schemas.openxmlformats.org/drawingml/2006/table">
            <a:tbl>
              <a:tblPr/>
              <a:tblGrid>
                <a:gridCol w="10492666">
                  <a:extLst>
                    <a:ext uri="{9D8B030D-6E8A-4147-A177-3AD203B41FA5}">
                      <a16:colId xmlns:a16="http://schemas.microsoft.com/office/drawing/2014/main" val="20000"/>
                    </a:ext>
                  </a:extLst>
                </a:gridCol>
              </a:tblGrid>
              <a:tr h="474842">
                <a:tc>
                  <a:txBody>
                    <a:bodyPr/>
                    <a:lstStyle/>
                    <a:p>
                      <a:pPr algn="l" fontAlgn="t"/>
                      <a:r>
                        <a:rPr lang="en-US" sz="2800" b="1" i="0" dirty="0">
                          <a:solidFill>
                            <a:srgbClr val="444444"/>
                          </a:solidFill>
                          <a:effectLst/>
                          <a:latin typeface="+mn-lt"/>
                        </a:rPr>
                        <a:t>Course Description</a:t>
                      </a:r>
                    </a:p>
                  </a:txBody>
                  <a:tcPr>
                    <a:lnL w="12700" cap="flat" cmpd="sng" algn="ctr">
                      <a:solidFill>
                        <a:srgbClr val="C889D7"/>
                      </a:solidFill>
                      <a:prstDash val="solid"/>
                      <a:round/>
                      <a:headEnd type="none" w="med" len="med"/>
                      <a:tailEnd type="none" w="med" len="med"/>
                    </a:lnL>
                    <a:lnR w="12700" cap="flat" cmpd="sng" algn="ctr">
                      <a:solidFill>
                        <a:srgbClr val="C889D7"/>
                      </a:solidFill>
                      <a:prstDash val="solid"/>
                      <a:round/>
                      <a:headEnd type="none" w="med" len="med"/>
                      <a:tailEnd type="none" w="med" len="med"/>
                    </a:lnR>
                    <a:lnT w="12700" cap="flat" cmpd="sng" algn="ctr">
                      <a:solidFill>
                        <a:srgbClr val="C889D7"/>
                      </a:solidFill>
                      <a:prstDash val="solid"/>
                      <a:round/>
                      <a:headEnd type="none" w="med" len="med"/>
                      <a:tailEnd type="none" w="med" len="med"/>
                    </a:lnT>
                    <a:lnB w="12700" cap="flat" cmpd="sng" algn="ctr">
                      <a:solidFill>
                        <a:srgbClr val="C889D7"/>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474842">
                <a:tc>
                  <a:txBody>
                    <a:bodyPr/>
                    <a:lstStyle/>
                    <a:p>
                      <a:pPr algn="l" fontAlgn="t"/>
                      <a:r>
                        <a:rPr lang="en-US" sz="2800" b="0" i="0" dirty="0">
                          <a:solidFill>
                            <a:srgbClr val="000000"/>
                          </a:solidFill>
                          <a:effectLst/>
                          <a:latin typeface="+mn-lt"/>
                          <a:cs typeface="Times New Roman" panose="02020603050405020304" pitchFamily="18" charset="0"/>
                        </a:rPr>
                        <a:t>P: CS 26000, or consent of instructor.</a:t>
                      </a:r>
                    </a:p>
                  </a:txBody>
                  <a:tcPr>
                    <a:lnL w="12700" cap="flat" cmpd="sng" algn="ctr">
                      <a:solidFill>
                        <a:srgbClr val="C889D7"/>
                      </a:solidFill>
                      <a:prstDash val="solid"/>
                      <a:round/>
                      <a:headEnd type="none" w="med" len="med"/>
                      <a:tailEnd type="none" w="med" len="med"/>
                    </a:lnL>
                    <a:lnR w="12700" cap="flat" cmpd="sng" algn="ctr">
                      <a:solidFill>
                        <a:srgbClr val="C889D7"/>
                      </a:solidFill>
                      <a:prstDash val="solid"/>
                      <a:round/>
                      <a:headEnd type="none" w="med" len="med"/>
                      <a:tailEnd type="none" w="med" len="med"/>
                    </a:lnR>
                    <a:lnT w="12700" cap="flat" cmpd="sng" algn="ctr">
                      <a:solidFill>
                        <a:srgbClr val="C889D7"/>
                      </a:solidFill>
                      <a:prstDash val="solid"/>
                      <a:round/>
                      <a:headEnd type="none" w="med" len="med"/>
                      <a:tailEnd type="none" w="med" len="med"/>
                    </a:lnT>
                    <a:lnB w="12700" cap="flat" cmpd="sng" algn="ctr">
                      <a:solidFill>
                        <a:srgbClr val="C889D7"/>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531378">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US" sz="2400" b="0" i="0" dirty="0">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US" sz="2400" b="0" i="0" dirty="0">
                          <a:solidFill>
                            <a:srgbClr val="000000"/>
                          </a:solidFill>
                          <a:effectLst/>
                          <a:latin typeface="Times New Roman" panose="02020603050405020304" pitchFamily="18" charset="0"/>
                          <a:cs typeface="Times New Roman" panose="02020603050405020304" pitchFamily="18" charset="0"/>
                        </a:rPr>
                        <a:t>Design and development of heuristic problem-solving systems. The emphasis is on</a:t>
                      </a:r>
                      <a:r>
                        <a:rPr lang="en-US" sz="2400" b="0" i="0" baseline="0" dirty="0">
                          <a:solidFill>
                            <a:srgbClr val="000000"/>
                          </a:solidFill>
                          <a:effectLst/>
                          <a:latin typeface="Times New Roman" panose="02020603050405020304" pitchFamily="18" charset="0"/>
                          <a:cs typeface="Times New Roman" panose="02020603050405020304" pitchFamily="18" charset="0"/>
                        </a:rPr>
                        <a:t> the development of general data representations, heuristics, and problem-solving </a:t>
                      </a:r>
                      <a:r>
                        <a:rPr lang="en-US" sz="2400" b="0" i="0" dirty="0">
                          <a:solidFill>
                            <a:srgbClr val="000000"/>
                          </a:solidFill>
                          <a:effectLst/>
                          <a:latin typeface="Times New Roman" panose="02020603050405020304" pitchFamily="18" charset="0"/>
                          <a:cs typeface="Times New Roman" panose="02020603050405020304" pitchFamily="18" charset="0"/>
                        </a:rPr>
                        <a:t>strategies which can be applied to wide classes of problems. The task areas explored include game playing, theorem proving, pattern recognition, semantic information processing, cognitive psychology, design synthesis, </a:t>
                      </a:r>
                      <a:r>
                        <a:rPr lang="en-US" sz="2400" b="0" i="0" dirty="0" err="1">
                          <a:solidFill>
                            <a:srgbClr val="000000"/>
                          </a:solidFill>
                          <a:effectLst/>
                          <a:latin typeface="Times New Roman" panose="02020603050405020304" pitchFamily="18" charset="0"/>
                          <a:cs typeface="Times New Roman" panose="02020603050405020304" pitchFamily="18" charset="0"/>
                        </a:rPr>
                        <a:t>robotology</a:t>
                      </a:r>
                      <a:r>
                        <a:rPr lang="en-US" sz="2400" b="0" i="0" dirty="0">
                          <a:solidFill>
                            <a:srgbClr val="000000"/>
                          </a:solidFill>
                          <a:effectLst/>
                          <a:latin typeface="Times New Roman" panose="02020603050405020304" pitchFamily="18" charset="0"/>
                          <a:cs typeface="Times New Roman" panose="02020603050405020304" pitchFamily="18" charset="0"/>
                        </a:rPr>
                        <a:t>, and integrated artificial intelligence systems.</a:t>
                      </a:r>
                      <a:r>
                        <a:rPr lang="en-US" sz="2400" b="0" i="0" baseline="0" dirty="0">
                          <a:solidFill>
                            <a:srgbClr val="000000"/>
                          </a:solidFill>
                          <a:effectLst/>
                          <a:latin typeface="Times New Roman" panose="02020603050405020304" pitchFamily="18" charset="0"/>
                          <a:cs typeface="Times New Roman" panose="02020603050405020304" pitchFamily="18" charset="0"/>
                        </a:rPr>
                        <a:t> </a:t>
                      </a:r>
                      <a:endParaRPr lang="en-US" sz="2400" b="0" i="0" dirty="0">
                        <a:solidFill>
                          <a:srgbClr val="000000"/>
                        </a:solidFill>
                        <a:effectLst/>
                        <a:latin typeface="Times New Roman" panose="02020603050405020304" pitchFamily="18" charset="0"/>
                        <a:cs typeface="Times New Roman" panose="02020603050405020304" pitchFamily="18" charset="0"/>
                      </a:endParaRPr>
                    </a:p>
                  </a:txBody>
                  <a:tcPr>
                    <a:lnL w="12700" cap="flat" cmpd="sng" algn="ctr">
                      <a:solidFill>
                        <a:srgbClr val="C889D7"/>
                      </a:solidFill>
                      <a:prstDash val="solid"/>
                      <a:round/>
                      <a:headEnd type="none" w="med" len="med"/>
                      <a:tailEnd type="none" w="med" len="med"/>
                    </a:lnL>
                    <a:lnR w="12700" cap="flat" cmpd="sng" algn="ctr">
                      <a:solidFill>
                        <a:srgbClr val="C889D7"/>
                      </a:solidFill>
                      <a:prstDash val="solid"/>
                      <a:round/>
                      <a:headEnd type="none" w="med" len="med"/>
                      <a:tailEnd type="none" w="med" len="med"/>
                    </a:lnR>
                    <a:lnT w="12700" cap="flat" cmpd="sng" algn="ctr">
                      <a:solidFill>
                        <a:srgbClr val="C889D7"/>
                      </a:solidFill>
                      <a:prstDash val="solid"/>
                      <a:round/>
                      <a:headEnd type="none" w="med" len="med"/>
                      <a:tailEnd type="none" w="med" len="med"/>
                    </a:lnT>
                    <a:lnB w="12700" cap="flat" cmpd="sng" algn="ctr">
                      <a:solidFill>
                        <a:srgbClr val="C889D7"/>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771340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84FFF3A-DAA1-450D-9810-1A24B39AF591}"/>
              </a:ext>
            </a:extLst>
          </p:cNvPr>
          <p:cNvSpPr>
            <a:spLocks noGrp="1"/>
          </p:cNvSpPr>
          <p:nvPr>
            <p:ph type="subTitle" idx="1"/>
          </p:nvPr>
        </p:nvSpPr>
        <p:spPr>
          <a:xfrm>
            <a:off x="2141224" y="1580504"/>
            <a:ext cx="8171176" cy="3696992"/>
          </a:xfrm>
        </p:spPr>
        <p:txBody>
          <a:bodyPr>
            <a:noAutofit/>
          </a:bodyPr>
          <a:lstStyle/>
          <a:p>
            <a:pPr algn="l"/>
            <a:r>
              <a:rPr lang="en-US" dirty="0">
                <a:latin typeface="Times New Roman" panose="02020603050405020304" pitchFamily="18" charset="0"/>
                <a:cs typeface="Times New Roman" panose="02020603050405020304" pitchFamily="18" charset="0"/>
              </a:rPr>
              <a:t>Heuristics do </a:t>
            </a:r>
            <a:r>
              <a:rPr lang="en-US" i="1" dirty="0">
                <a:solidFill>
                  <a:srgbClr val="0000FF"/>
                </a:solidFill>
                <a:latin typeface="Times New Roman" panose="02020603050405020304" pitchFamily="18" charset="0"/>
                <a:cs typeface="Times New Roman" panose="02020603050405020304" pitchFamily="18" charset="0"/>
              </a:rPr>
              <a:t>not</a:t>
            </a:r>
            <a:r>
              <a:rPr lang="en-US" dirty="0">
                <a:latin typeface="Times New Roman" panose="02020603050405020304" pitchFamily="18" charset="0"/>
                <a:cs typeface="Times New Roman" panose="02020603050405020304" pitchFamily="18" charset="0"/>
              </a:rPr>
              <a:t> </a:t>
            </a:r>
            <a:r>
              <a:rPr lang="en-US" dirty="0">
                <a:solidFill>
                  <a:srgbClr val="0000FF"/>
                </a:solidFill>
                <a:latin typeface="Times New Roman" panose="02020603050405020304" pitchFamily="18" charset="0"/>
                <a:cs typeface="Times New Roman" panose="02020603050405020304" pitchFamily="18" charset="0"/>
              </a:rPr>
              <a:t>aim for novel solutions</a:t>
            </a:r>
            <a:r>
              <a:rPr lang="en-US" dirty="0">
                <a:latin typeface="Times New Roman" panose="02020603050405020304" pitchFamily="18" charset="0"/>
                <a:cs typeface="Times New Roman" panose="02020603050405020304" pitchFamily="18" charset="0"/>
              </a:rPr>
              <a:t>, </a:t>
            </a:r>
          </a:p>
          <a:p>
            <a:pPr algn="l"/>
            <a:r>
              <a:rPr lang="en-US" dirty="0">
                <a:latin typeface="Times New Roman" panose="02020603050405020304" pitchFamily="18" charset="0"/>
                <a:cs typeface="Times New Roman" panose="02020603050405020304" pitchFamily="18" charset="0"/>
              </a:rPr>
              <a:t>but aim to implement</a:t>
            </a:r>
          </a:p>
          <a:p>
            <a:pPr marL="919163" lvl="1" indent="-461963" algn="l">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known, </a:t>
            </a:r>
          </a:p>
          <a:p>
            <a:pPr marL="919163" lvl="1" indent="-461963" algn="l">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readily accessible, </a:t>
            </a:r>
          </a:p>
          <a:p>
            <a:pPr marL="919163" lvl="1" indent="-461963" algn="l">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loosely applicable</a:t>
            </a:r>
            <a:r>
              <a:rPr lang="en-US" dirty="0">
                <a:latin typeface="Times New Roman" panose="02020603050405020304" pitchFamily="18" charset="0"/>
                <a:cs typeface="Times New Roman" panose="02020603050405020304" pitchFamily="18" charset="0"/>
              </a:rPr>
              <a:t>.               ?</a:t>
            </a:r>
            <a:r>
              <a:rPr lang="en-US" sz="2400" dirty="0">
                <a:solidFill>
                  <a:srgbClr val="0000FF"/>
                </a:solidFill>
                <a:latin typeface="Times New Roman" panose="02020603050405020304" pitchFamily="18" charset="0"/>
                <a:cs typeface="Times New Roman" panose="02020603050405020304" pitchFamily="18" charset="0"/>
              </a:rPr>
              <a:t>prototyping</a:t>
            </a:r>
          </a:p>
          <a:p>
            <a:pPr algn="l"/>
            <a:endParaRPr lang="en-US" dirty="0">
              <a:latin typeface="Times New Roman" panose="02020603050405020304" pitchFamily="18" charset="0"/>
              <a:cs typeface="Times New Roman" panose="02020603050405020304" pitchFamily="18" charset="0"/>
            </a:endParaRPr>
          </a:p>
          <a:p>
            <a:pPr algn="l"/>
            <a:r>
              <a:rPr lang="en-US" dirty="0">
                <a:latin typeface="Times New Roman" panose="02020603050405020304" pitchFamily="18" charset="0"/>
                <a:cs typeface="Times New Roman" panose="02020603050405020304" pitchFamily="18" charset="0"/>
              </a:rPr>
              <a:t>It often uses trial and error </a:t>
            </a:r>
          </a:p>
          <a:p>
            <a:pPr marL="919163" lvl="1" indent="-461963" algn="l">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to find the solution that works.</a:t>
            </a:r>
          </a:p>
        </p:txBody>
      </p:sp>
    </p:spTree>
    <p:extLst>
      <p:ext uri="{BB962C8B-B14F-4D97-AF65-F5344CB8AC3E}">
        <p14:creationId xmlns:p14="http://schemas.microsoft.com/office/powerpoint/2010/main" val="1560446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2F8EF516-C4BB-4814-9607-1EE0A84A569B}"/>
              </a:ext>
            </a:extLst>
          </p:cNvPr>
          <p:cNvSpPr/>
          <p:nvPr/>
        </p:nvSpPr>
        <p:spPr>
          <a:xfrm flipH="1">
            <a:off x="9357197" y="2289047"/>
            <a:ext cx="2101996" cy="2014729"/>
          </a:xfrm>
          <a:prstGeom prst="ellipse">
            <a:avLst/>
          </a:prstGeom>
          <a:solidFill>
            <a:schemeClr val="bg1">
              <a:alpha val="7000"/>
            </a:schemeClr>
          </a:solidFill>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Oval 7">
            <a:extLst>
              <a:ext uri="{FF2B5EF4-FFF2-40B4-BE49-F238E27FC236}">
                <a16:creationId xmlns:a16="http://schemas.microsoft.com/office/drawing/2014/main" id="{AE876805-1DDF-45A9-AF4E-83230D02A158}"/>
              </a:ext>
            </a:extLst>
          </p:cNvPr>
          <p:cNvSpPr/>
          <p:nvPr/>
        </p:nvSpPr>
        <p:spPr>
          <a:xfrm>
            <a:off x="6473750" y="2302162"/>
            <a:ext cx="3934445" cy="3959159"/>
          </a:xfrm>
          <a:prstGeom prst="ellipse">
            <a:avLst/>
          </a:prstGeom>
          <a:solidFill>
            <a:schemeClr val="lt1">
              <a:alpha val="0"/>
            </a:schemeClr>
          </a:solidFill>
          <a:ln w="31750">
            <a:solidFill>
              <a:schemeClr val="accent6">
                <a:alpha val="97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cxnSp>
        <p:nvCxnSpPr>
          <p:cNvPr id="12" name="Straight Connector 11">
            <a:extLst>
              <a:ext uri="{FF2B5EF4-FFF2-40B4-BE49-F238E27FC236}">
                <a16:creationId xmlns:a16="http://schemas.microsoft.com/office/drawing/2014/main" id="{6B2E9857-1EDA-4791-B7E8-B93D5D5CFAF2}"/>
              </a:ext>
            </a:extLst>
          </p:cNvPr>
          <p:cNvCxnSpPr>
            <a:cxnSpLocks/>
          </p:cNvCxnSpPr>
          <p:nvPr/>
        </p:nvCxnSpPr>
        <p:spPr>
          <a:xfrm flipH="1">
            <a:off x="6473750" y="2276271"/>
            <a:ext cx="3934445" cy="1966804"/>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0C4CA24-5045-4C4E-9523-1198C719897A}"/>
              </a:ext>
            </a:extLst>
          </p:cNvPr>
          <p:cNvCxnSpPr>
            <a:cxnSpLocks/>
            <a:stCxn id="8" idx="2"/>
            <a:endCxn id="9" idx="4"/>
          </p:cNvCxnSpPr>
          <p:nvPr/>
        </p:nvCxnSpPr>
        <p:spPr>
          <a:xfrm>
            <a:off x="6473750" y="4281742"/>
            <a:ext cx="3934445" cy="22034"/>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0968253A-8179-4795-9B96-A2B7C8058809}"/>
              </a:ext>
            </a:extLst>
          </p:cNvPr>
          <p:cNvSpPr txBox="1"/>
          <p:nvPr/>
        </p:nvSpPr>
        <p:spPr>
          <a:xfrm>
            <a:off x="5870256" y="4342443"/>
            <a:ext cx="5126366" cy="2014729"/>
          </a:xfrm>
          <a:prstGeom prst="rect">
            <a:avLst/>
          </a:prstGeom>
          <a:solidFill>
            <a:schemeClr val="bg1"/>
          </a:solidFill>
        </p:spPr>
        <p:txBody>
          <a:bodyPr wrap="square" rtlCol="0">
            <a:spAutoFit/>
          </a:bodyPr>
          <a:lstStyle/>
          <a:p>
            <a:endParaRPr lang="en-US" dirty="0"/>
          </a:p>
        </p:txBody>
      </p:sp>
      <p:cxnSp>
        <p:nvCxnSpPr>
          <p:cNvPr id="19" name="Straight Connector 18">
            <a:extLst>
              <a:ext uri="{FF2B5EF4-FFF2-40B4-BE49-F238E27FC236}">
                <a16:creationId xmlns:a16="http://schemas.microsoft.com/office/drawing/2014/main" id="{5271F231-5711-4C58-AB61-9CD5CB6E7F3D}"/>
              </a:ext>
            </a:extLst>
          </p:cNvPr>
          <p:cNvCxnSpPr>
            <a:cxnSpLocks/>
            <a:stCxn id="9" idx="0"/>
            <a:endCxn id="9" idx="4"/>
          </p:cNvCxnSpPr>
          <p:nvPr/>
        </p:nvCxnSpPr>
        <p:spPr>
          <a:xfrm>
            <a:off x="10408195" y="2289047"/>
            <a:ext cx="0" cy="2014729"/>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57703A18-98AE-4D79-B84D-D15B73FD1B7B}"/>
              </a:ext>
            </a:extLst>
          </p:cNvPr>
          <p:cNvSpPr txBox="1"/>
          <p:nvPr/>
        </p:nvSpPr>
        <p:spPr>
          <a:xfrm>
            <a:off x="10458299" y="2041742"/>
            <a:ext cx="1228483" cy="2300701"/>
          </a:xfrm>
          <a:prstGeom prst="rect">
            <a:avLst/>
          </a:prstGeom>
          <a:solidFill>
            <a:schemeClr val="bg1"/>
          </a:solidFill>
        </p:spPr>
        <p:txBody>
          <a:bodyPr wrap="square" rtlCol="0">
            <a:spAutoFit/>
          </a:bodyPr>
          <a:lstStyle/>
          <a:p>
            <a:endParaRPr lang="en-US" dirty="0"/>
          </a:p>
        </p:txBody>
      </p:sp>
      <p:sp>
        <p:nvSpPr>
          <p:cNvPr id="60" name="Chord 59">
            <a:extLst>
              <a:ext uri="{FF2B5EF4-FFF2-40B4-BE49-F238E27FC236}">
                <a16:creationId xmlns:a16="http://schemas.microsoft.com/office/drawing/2014/main" id="{8C16EFDF-8FF9-4382-A176-E888703C0291}"/>
              </a:ext>
            </a:extLst>
          </p:cNvPr>
          <p:cNvSpPr/>
          <p:nvPr/>
        </p:nvSpPr>
        <p:spPr>
          <a:xfrm rot="4519898">
            <a:off x="7529001" y="1809358"/>
            <a:ext cx="1114729" cy="2644952"/>
          </a:xfrm>
          <a:prstGeom prst="chord">
            <a:avLst>
              <a:gd name="adj1" fmla="val 3831336"/>
              <a:gd name="adj2" fmla="val 161289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lowchart: Connector 60">
            <a:extLst>
              <a:ext uri="{FF2B5EF4-FFF2-40B4-BE49-F238E27FC236}">
                <a16:creationId xmlns:a16="http://schemas.microsoft.com/office/drawing/2014/main" id="{FE4DD342-2551-466D-9E84-385AEE9382C6}"/>
              </a:ext>
            </a:extLst>
          </p:cNvPr>
          <p:cNvSpPr/>
          <p:nvPr/>
        </p:nvSpPr>
        <p:spPr>
          <a:xfrm rot="20181225">
            <a:off x="9534500" y="2846447"/>
            <a:ext cx="615986" cy="133886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Moon 61">
            <a:extLst>
              <a:ext uri="{FF2B5EF4-FFF2-40B4-BE49-F238E27FC236}">
                <a16:creationId xmlns:a16="http://schemas.microsoft.com/office/drawing/2014/main" id="{8B93DF4A-D6F0-4000-8302-282DA2973CE5}"/>
              </a:ext>
            </a:extLst>
          </p:cNvPr>
          <p:cNvSpPr/>
          <p:nvPr/>
        </p:nvSpPr>
        <p:spPr>
          <a:xfrm rot="3564032">
            <a:off x="9867149" y="2187878"/>
            <a:ext cx="114401" cy="591313"/>
          </a:xfrm>
          <a:prstGeom prst="mo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4" name="Straight Arrow Connector 63">
            <a:extLst>
              <a:ext uri="{FF2B5EF4-FFF2-40B4-BE49-F238E27FC236}">
                <a16:creationId xmlns:a16="http://schemas.microsoft.com/office/drawing/2014/main" id="{B18FDD5E-ECF5-4CD0-A45C-6405B6FF4C09}"/>
              </a:ext>
            </a:extLst>
          </p:cNvPr>
          <p:cNvCxnSpPr/>
          <p:nvPr/>
        </p:nvCxnSpPr>
        <p:spPr>
          <a:xfrm>
            <a:off x="6473750" y="4581728"/>
            <a:ext cx="3919379"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D0F16B5C-8139-46C0-A8EE-1C251D4F285A}"/>
              </a:ext>
            </a:extLst>
          </p:cNvPr>
          <p:cNvCxnSpPr/>
          <p:nvPr/>
        </p:nvCxnSpPr>
        <p:spPr>
          <a:xfrm>
            <a:off x="10680970" y="2302162"/>
            <a:ext cx="0" cy="200161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F8217F1C-AE61-448F-9198-61DBEAB068EF}"/>
              </a:ext>
            </a:extLst>
          </p:cNvPr>
          <p:cNvSpPr txBox="1"/>
          <p:nvPr/>
        </p:nvSpPr>
        <p:spPr>
          <a:xfrm>
            <a:off x="10807430" y="2779120"/>
            <a:ext cx="636697" cy="369332"/>
          </a:xfrm>
          <a:prstGeom prst="rect">
            <a:avLst/>
          </a:prstGeom>
          <a:noFill/>
        </p:spPr>
        <p:txBody>
          <a:bodyPr wrap="square" rtlCol="0">
            <a:spAutoFit/>
          </a:bodyPr>
          <a:lstStyle/>
          <a:p>
            <a:r>
              <a:rPr lang="en-US" dirty="0"/>
              <a:t>4cm</a:t>
            </a:r>
          </a:p>
        </p:txBody>
      </p:sp>
      <p:sp>
        <p:nvSpPr>
          <p:cNvPr id="68" name="TextBox 67">
            <a:extLst>
              <a:ext uri="{FF2B5EF4-FFF2-40B4-BE49-F238E27FC236}">
                <a16:creationId xmlns:a16="http://schemas.microsoft.com/office/drawing/2014/main" id="{75C543A9-E828-4410-AAB8-9D9157FD63C5}"/>
              </a:ext>
            </a:extLst>
          </p:cNvPr>
          <p:cNvSpPr txBox="1"/>
          <p:nvPr/>
        </p:nvSpPr>
        <p:spPr>
          <a:xfrm>
            <a:off x="8122623" y="4603306"/>
            <a:ext cx="636697" cy="369332"/>
          </a:xfrm>
          <a:prstGeom prst="rect">
            <a:avLst/>
          </a:prstGeom>
          <a:noFill/>
        </p:spPr>
        <p:txBody>
          <a:bodyPr wrap="square" rtlCol="0">
            <a:spAutoFit/>
          </a:bodyPr>
          <a:lstStyle/>
          <a:p>
            <a:r>
              <a:rPr lang="en-US" dirty="0"/>
              <a:t>8cm</a:t>
            </a:r>
          </a:p>
        </p:txBody>
      </p:sp>
      <p:sp>
        <p:nvSpPr>
          <p:cNvPr id="69" name="TextBox 68">
            <a:extLst>
              <a:ext uri="{FF2B5EF4-FFF2-40B4-BE49-F238E27FC236}">
                <a16:creationId xmlns:a16="http://schemas.microsoft.com/office/drawing/2014/main" id="{CC8DAD25-2208-41C1-9348-7D8219EBDB34}"/>
              </a:ext>
            </a:extLst>
          </p:cNvPr>
          <p:cNvSpPr txBox="1"/>
          <p:nvPr/>
        </p:nvSpPr>
        <p:spPr>
          <a:xfrm>
            <a:off x="875490" y="1207555"/>
            <a:ext cx="5447878" cy="4524315"/>
          </a:xfrm>
          <a:prstGeom prst="rect">
            <a:avLst/>
          </a:prstGeom>
          <a:noFill/>
        </p:spPr>
        <p:txBody>
          <a:bodyPr wrap="square" rtlCol="0">
            <a:spAutoFit/>
          </a:bodyPr>
          <a:lstStyle/>
          <a:p>
            <a:r>
              <a:rPr lang="en-US" sz="2400" dirty="0"/>
              <a:t>Area of the Shaped Regions  (Area)</a:t>
            </a:r>
          </a:p>
          <a:p>
            <a:r>
              <a:rPr lang="en-US" sz="2400" dirty="0"/>
              <a:t>= A + B + C </a:t>
            </a:r>
          </a:p>
          <a:p>
            <a:r>
              <a:rPr lang="en-US" sz="2400" dirty="0"/>
              <a:t>Area = (A+ B + X) + ( B + Y + C) – (X + B + Y)</a:t>
            </a:r>
          </a:p>
          <a:p>
            <a:r>
              <a:rPr lang="en-US" sz="2400" dirty="0"/>
              <a:t>         = (A + X + Y + C + 2B) – (X + B + Y)</a:t>
            </a:r>
          </a:p>
          <a:p>
            <a:r>
              <a:rPr lang="en-US" sz="2400" dirty="0"/>
              <a:t>         = (A + B + C) </a:t>
            </a:r>
          </a:p>
          <a:p>
            <a:endParaRPr lang="en-US" sz="2400" dirty="0"/>
          </a:p>
          <a:p>
            <a:r>
              <a:rPr lang="en-US" sz="2400" dirty="0"/>
              <a:t>After the about heuristic method, compute: </a:t>
            </a:r>
          </a:p>
          <a:p>
            <a:r>
              <a:rPr lang="en-US" sz="2400" dirty="0"/>
              <a:t>Area of the Shaped Regions </a:t>
            </a:r>
          </a:p>
          <a:p>
            <a:r>
              <a:rPr lang="en-US" sz="2400" dirty="0"/>
              <a:t>= ½(3.14 * 4</a:t>
            </a:r>
            <a:r>
              <a:rPr lang="en-US" sz="2400" baseline="30000" dirty="0"/>
              <a:t>2</a:t>
            </a:r>
            <a:r>
              <a:rPr lang="en-US" sz="2400" dirty="0"/>
              <a:t> ) + ½(3.14 * 1</a:t>
            </a:r>
            <a:r>
              <a:rPr lang="en-US" sz="2400" baseline="30000" dirty="0"/>
              <a:t>2</a:t>
            </a:r>
            <a:r>
              <a:rPr lang="en-US" sz="2400" dirty="0"/>
              <a:t> ) - ½(8 * 4) </a:t>
            </a:r>
          </a:p>
          <a:p>
            <a:r>
              <a:rPr lang="en-US" sz="2400" dirty="0"/>
              <a:t>= 14.69 cm</a:t>
            </a:r>
            <a:r>
              <a:rPr lang="en-US" sz="2400" baseline="30000" dirty="0"/>
              <a:t>2</a:t>
            </a:r>
            <a:r>
              <a:rPr lang="en-US" sz="2400" dirty="0"/>
              <a:t>.</a:t>
            </a:r>
          </a:p>
          <a:p>
            <a:endParaRPr lang="en-US" sz="2400" dirty="0"/>
          </a:p>
        </p:txBody>
      </p:sp>
      <p:sp>
        <p:nvSpPr>
          <p:cNvPr id="70" name="TextBox 69">
            <a:extLst>
              <a:ext uri="{FF2B5EF4-FFF2-40B4-BE49-F238E27FC236}">
                <a16:creationId xmlns:a16="http://schemas.microsoft.com/office/drawing/2014/main" id="{BAD11BDF-0AA1-4377-A11C-731C96C752C5}"/>
              </a:ext>
            </a:extLst>
          </p:cNvPr>
          <p:cNvSpPr txBox="1"/>
          <p:nvPr/>
        </p:nvSpPr>
        <p:spPr>
          <a:xfrm>
            <a:off x="7577847" y="2859932"/>
            <a:ext cx="428017" cy="369332"/>
          </a:xfrm>
          <a:prstGeom prst="rect">
            <a:avLst/>
          </a:prstGeom>
          <a:noFill/>
        </p:spPr>
        <p:txBody>
          <a:bodyPr wrap="square" rtlCol="0">
            <a:spAutoFit/>
          </a:bodyPr>
          <a:lstStyle/>
          <a:p>
            <a:r>
              <a:rPr lang="en-US" dirty="0">
                <a:solidFill>
                  <a:srgbClr val="FFFF00"/>
                </a:solidFill>
              </a:rPr>
              <a:t>A</a:t>
            </a:r>
          </a:p>
        </p:txBody>
      </p:sp>
      <p:sp>
        <p:nvSpPr>
          <p:cNvPr id="71" name="TextBox 70">
            <a:extLst>
              <a:ext uri="{FF2B5EF4-FFF2-40B4-BE49-F238E27FC236}">
                <a16:creationId xmlns:a16="http://schemas.microsoft.com/office/drawing/2014/main" id="{0AC5EA55-5D5E-41B2-A194-EAD9E88C7234}"/>
              </a:ext>
            </a:extLst>
          </p:cNvPr>
          <p:cNvSpPr txBox="1"/>
          <p:nvPr/>
        </p:nvSpPr>
        <p:spPr>
          <a:xfrm>
            <a:off x="9641630" y="3338570"/>
            <a:ext cx="282719" cy="377396"/>
          </a:xfrm>
          <a:prstGeom prst="rect">
            <a:avLst/>
          </a:prstGeom>
          <a:noFill/>
        </p:spPr>
        <p:txBody>
          <a:bodyPr wrap="square" rtlCol="0">
            <a:spAutoFit/>
          </a:bodyPr>
          <a:lstStyle/>
          <a:p>
            <a:r>
              <a:rPr lang="en-US" dirty="0">
                <a:solidFill>
                  <a:srgbClr val="FFFF00"/>
                </a:solidFill>
              </a:rPr>
              <a:t>B</a:t>
            </a:r>
          </a:p>
        </p:txBody>
      </p:sp>
      <p:sp>
        <p:nvSpPr>
          <p:cNvPr id="72" name="TextBox 71">
            <a:extLst>
              <a:ext uri="{FF2B5EF4-FFF2-40B4-BE49-F238E27FC236}">
                <a16:creationId xmlns:a16="http://schemas.microsoft.com/office/drawing/2014/main" id="{D91F887A-F797-4CFA-A9EB-901150E90B03}"/>
              </a:ext>
            </a:extLst>
          </p:cNvPr>
          <p:cNvSpPr txBox="1"/>
          <p:nvPr/>
        </p:nvSpPr>
        <p:spPr>
          <a:xfrm>
            <a:off x="9782989" y="2037115"/>
            <a:ext cx="282719" cy="377396"/>
          </a:xfrm>
          <a:prstGeom prst="rect">
            <a:avLst/>
          </a:prstGeom>
          <a:noFill/>
        </p:spPr>
        <p:txBody>
          <a:bodyPr wrap="square" rtlCol="0">
            <a:spAutoFit/>
          </a:bodyPr>
          <a:lstStyle/>
          <a:p>
            <a:r>
              <a:rPr lang="en-US" dirty="0"/>
              <a:t>C</a:t>
            </a:r>
          </a:p>
        </p:txBody>
      </p:sp>
      <p:sp>
        <p:nvSpPr>
          <p:cNvPr id="73" name="TextBox 72">
            <a:extLst>
              <a:ext uri="{FF2B5EF4-FFF2-40B4-BE49-F238E27FC236}">
                <a16:creationId xmlns:a16="http://schemas.microsoft.com/office/drawing/2014/main" id="{4687C5B5-9BB5-41BD-A1F2-12932A262D3E}"/>
              </a:ext>
            </a:extLst>
          </p:cNvPr>
          <p:cNvSpPr txBox="1"/>
          <p:nvPr/>
        </p:nvSpPr>
        <p:spPr>
          <a:xfrm>
            <a:off x="8489384" y="3561389"/>
            <a:ext cx="282719" cy="377396"/>
          </a:xfrm>
          <a:prstGeom prst="rect">
            <a:avLst/>
          </a:prstGeom>
          <a:noFill/>
        </p:spPr>
        <p:txBody>
          <a:bodyPr wrap="square" rtlCol="0">
            <a:spAutoFit/>
          </a:bodyPr>
          <a:lstStyle/>
          <a:p>
            <a:r>
              <a:rPr lang="en-US" dirty="0"/>
              <a:t>X</a:t>
            </a:r>
          </a:p>
        </p:txBody>
      </p:sp>
      <p:sp>
        <p:nvSpPr>
          <p:cNvPr id="74" name="TextBox 73">
            <a:extLst>
              <a:ext uri="{FF2B5EF4-FFF2-40B4-BE49-F238E27FC236}">
                <a16:creationId xmlns:a16="http://schemas.microsoft.com/office/drawing/2014/main" id="{8F2A6928-BF00-4331-9472-A93A0DE8DD85}"/>
              </a:ext>
            </a:extLst>
          </p:cNvPr>
          <p:cNvSpPr txBox="1"/>
          <p:nvPr/>
        </p:nvSpPr>
        <p:spPr>
          <a:xfrm>
            <a:off x="9984117" y="2602150"/>
            <a:ext cx="282719" cy="377396"/>
          </a:xfrm>
          <a:prstGeom prst="rect">
            <a:avLst/>
          </a:prstGeom>
          <a:noFill/>
        </p:spPr>
        <p:txBody>
          <a:bodyPr wrap="square" rtlCol="0">
            <a:spAutoFit/>
          </a:bodyPr>
          <a:lstStyle/>
          <a:p>
            <a:r>
              <a:rPr lang="en-US" dirty="0"/>
              <a:t>Y</a:t>
            </a:r>
          </a:p>
        </p:txBody>
      </p:sp>
    </p:spTree>
    <p:extLst>
      <p:ext uri="{BB962C8B-B14F-4D97-AF65-F5344CB8AC3E}">
        <p14:creationId xmlns:p14="http://schemas.microsoft.com/office/powerpoint/2010/main" val="1360704896"/>
      </p:ext>
    </p:extLst>
  </p:cSld>
  <p:clrMapOvr>
    <a:masterClrMapping/>
  </p:clrMapOvr>
  <mc:AlternateContent xmlns:mc="http://schemas.openxmlformats.org/markup-compatibility/2006" xmlns:p14="http://schemas.microsoft.com/office/powerpoint/2010/main">
    <mc:Choice Requires="p14">
      <p:transition spd="slow" p14:dur="1200">
        <p:zoom dir="in"/>
      </p:transition>
    </mc:Choice>
    <mc:Fallback xmlns="">
      <p:transition spd="slow">
        <p:zoom dir="in"/>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739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83A3000-8542-4FB7-85A8-0F3246D9DCAB}"/>
              </a:ext>
            </a:extLst>
          </p:cNvPr>
          <p:cNvSpPr/>
          <p:nvPr/>
        </p:nvSpPr>
        <p:spPr>
          <a:xfrm>
            <a:off x="2151017" y="377777"/>
            <a:ext cx="8237001" cy="5632311"/>
          </a:xfrm>
          <a:prstGeom prst="rect">
            <a:avLst/>
          </a:prstGeom>
        </p:spPr>
        <p:txBody>
          <a:bodyPr wrap="square">
            <a:spAutoFit/>
          </a:bodyPr>
          <a:lstStyle/>
          <a:p>
            <a:r>
              <a:rPr lang="en-US" sz="2400" b="0" i="0" dirty="0">
                <a:solidFill>
                  <a:srgbClr val="555555"/>
                </a:solidFill>
                <a:effectLst/>
                <a:latin typeface="Times New Roman" panose="02020603050405020304" pitchFamily="18" charset="0"/>
                <a:cs typeface="Times New Roman" panose="02020603050405020304" pitchFamily="18" charset="0"/>
              </a:rPr>
              <a:t>“In </a:t>
            </a:r>
            <a:r>
              <a:rPr lang="en-US" sz="2400" b="0" i="0" dirty="0">
                <a:solidFill>
                  <a:srgbClr val="0000FF"/>
                </a:solidFill>
                <a:effectLst/>
                <a:latin typeface="Times New Roman" panose="02020603050405020304" pitchFamily="18" charset="0"/>
                <a:cs typeface="Times New Roman" panose="02020603050405020304" pitchFamily="18" charset="0"/>
              </a:rPr>
              <a:t>computer science</a:t>
            </a:r>
            <a:r>
              <a:rPr lang="en-US" sz="2400" b="0" i="0" dirty="0">
                <a:solidFill>
                  <a:srgbClr val="555555"/>
                </a:solidFill>
                <a:effectLst/>
                <a:latin typeface="Times New Roman" panose="02020603050405020304" pitchFamily="18" charset="0"/>
                <a:cs typeface="Times New Roman" panose="02020603050405020304" pitchFamily="18" charset="0"/>
              </a:rPr>
              <a:t>, a </a:t>
            </a:r>
            <a:r>
              <a:rPr lang="en-US" sz="2400" b="0" i="0" dirty="0">
                <a:solidFill>
                  <a:srgbClr val="0000FF"/>
                </a:solidFill>
                <a:effectLst/>
                <a:latin typeface="Times New Roman" panose="02020603050405020304" pitchFamily="18" charset="0"/>
                <a:cs typeface="Times New Roman" panose="02020603050405020304" pitchFamily="18" charset="0"/>
              </a:rPr>
              <a:t>heuristic</a:t>
            </a:r>
            <a:r>
              <a:rPr lang="en-US" sz="2400" b="0" i="0" dirty="0">
                <a:solidFill>
                  <a:srgbClr val="555555"/>
                </a:solidFill>
                <a:effectLst/>
                <a:latin typeface="Times New Roman" panose="02020603050405020304" pitchFamily="18" charset="0"/>
                <a:cs typeface="Times New Roman" panose="02020603050405020304" pitchFamily="18" charset="0"/>
              </a:rPr>
              <a:t> is a technique designed </a:t>
            </a:r>
          </a:p>
          <a:p>
            <a:pPr marL="914400" lvl="1" indent="-457200">
              <a:buFont typeface="Arial" panose="020B0604020202020204" pitchFamily="34" charset="0"/>
              <a:buChar char="•"/>
            </a:pPr>
            <a:r>
              <a:rPr lang="en-US" sz="2400" b="0" i="0" dirty="0">
                <a:solidFill>
                  <a:srgbClr val="555555"/>
                </a:solidFill>
                <a:effectLst/>
                <a:latin typeface="Times New Roman" panose="02020603050405020304" pitchFamily="18" charset="0"/>
                <a:cs typeface="Times New Roman" panose="02020603050405020304" pitchFamily="18" charset="0"/>
              </a:rPr>
              <a:t>for </a:t>
            </a:r>
            <a:r>
              <a:rPr lang="en-US" sz="2400" b="0" i="0" dirty="0">
                <a:solidFill>
                  <a:srgbClr val="0000FF"/>
                </a:solidFill>
                <a:effectLst/>
                <a:latin typeface="Times New Roman" panose="02020603050405020304" pitchFamily="18" charset="0"/>
                <a:cs typeface="Times New Roman" panose="02020603050405020304" pitchFamily="18" charset="0"/>
              </a:rPr>
              <a:t>solving a problem more quickly </a:t>
            </a:r>
          </a:p>
          <a:p>
            <a:pPr marL="1371600" lvl="2" indent="-457200">
              <a:buFont typeface="Arial" panose="020B0604020202020204" pitchFamily="34" charset="0"/>
              <a:buChar char="•"/>
            </a:pPr>
            <a:r>
              <a:rPr lang="en-US" sz="2400" b="0" i="0" dirty="0">
                <a:solidFill>
                  <a:srgbClr val="555555"/>
                </a:solidFill>
                <a:effectLst/>
                <a:latin typeface="Times New Roman" panose="02020603050405020304" pitchFamily="18" charset="0"/>
                <a:cs typeface="Times New Roman" panose="02020603050405020304" pitchFamily="18" charset="0"/>
              </a:rPr>
              <a:t>when classic methods are too slow, or </a:t>
            </a:r>
          </a:p>
          <a:p>
            <a:pPr marL="914400" lvl="1" indent="-457200">
              <a:buFont typeface="Arial" panose="020B0604020202020204" pitchFamily="34" charset="0"/>
              <a:buChar char="•"/>
            </a:pPr>
            <a:r>
              <a:rPr lang="en-US" sz="2400" b="0" i="0" dirty="0">
                <a:solidFill>
                  <a:srgbClr val="555555"/>
                </a:solidFill>
                <a:effectLst/>
                <a:latin typeface="Times New Roman" panose="02020603050405020304" pitchFamily="18" charset="0"/>
                <a:cs typeface="Times New Roman" panose="02020603050405020304" pitchFamily="18" charset="0"/>
              </a:rPr>
              <a:t>for </a:t>
            </a:r>
            <a:r>
              <a:rPr lang="en-US" sz="2400" b="0" i="0" dirty="0">
                <a:solidFill>
                  <a:srgbClr val="0000FF"/>
                </a:solidFill>
                <a:effectLst/>
                <a:latin typeface="Times New Roman" panose="02020603050405020304" pitchFamily="18" charset="0"/>
                <a:cs typeface="Times New Roman" panose="02020603050405020304" pitchFamily="18" charset="0"/>
              </a:rPr>
              <a:t>finding an approximate solution </a:t>
            </a:r>
          </a:p>
          <a:p>
            <a:pPr marL="1371600" lvl="2" indent="-457200">
              <a:buFont typeface="Arial" panose="020B0604020202020204" pitchFamily="34" charset="0"/>
              <a:buChar char="•"/>
            </a:pPr>
            <a:r>
              <a:rPr lang="en-US" sz="2400" b="0" i="0" dirty="0">
                <a:solidFill>
                  <a:srgbClr val="555555"/>
                </a:solidFill>
                <a:effectLst/>
                <a:latin typeface="Times New Roman" panose="02020603050405020304" pitchFamily="18" charset="0"/>
                <a:cs typeface="Times New Roman" panose="02020603050405020304" pitchFamily="18" charset="0"/>
              </a:rPr>
              <a:t>when classic methods fail to find any exact solution.</a:t>
            </a:r>
            <a:r>
              <a:rPr lang="en-US" sz="2400" b="1" i="0" dirty="0">
                <a:solidFill>
                  <a:srgbClr val="555555"/>
                </a:solidFill>
                <a:effectLst/>
                <a:latin typeface="Times New Roman" panose="02020603050405020304" pitchFamily="18" charset="0"/>
                <a:cs typeface="Times New Roman" panose="02020603050405020304" pitchFamily="18" charset="0"/>
              </a:rPr>
              <a:t> </a:t>
            </a:r>
          </a:p>
          <a:p>
            <a:endParaRPr lang="en-US" sz="2400" i="0" dirty="0">
              <a:solidFill>
                <a:srgbClr val="555555"/>
              </a:solidFill>
              <a:effectLst/>
              <a:latin typeface="Times New Roman" panose="02020603050405020304" pitchFamily="18" charset="0"/>
              <a:cs typeface="Times New Roman" panose="02020603050405020304" pitchFamily="18" charset="0"/>
            </a:endParaRPr>
          </a:p>
          <a:p>
            <a:r>
              <a:rPr lang="en-US" sz="2400" i="0" dirty="0">
                <a:solidFill>
                  <a:srgbClr val="555555"/>
                </a:solidFill>
                <a:effectLst/>
                <a:latin typeface="Times New Roman" panose="02020603050405020304" pitchFamily="18" charset="0"/>
                <a:cs typeface="Times New Roman" panose="02020603050405020304" pitchFamily="18" charset="0"/>
              </a:rPr>
              <a:t>This is achieved </a:t>
            </a:r>
            <a:r>
              <a:rPr lang="en-US" sz="2400" i="0" dirty="0">
                <a:solidFill>
                  <a:srgbClr val="0000FF"/>
                </a:solidFill>
                <a:effectLst/>
                <a:latin typeface="Times New Roman" panose="02020603050405020304" pitchFamily="18" charset="0"/>
                <a:cs typeface="Times New Roman" panose="02020603050405020304" pitchFamily="18" charset="0"/>
              </a:rPr>
              <a:t>by trading </a:t>
            </a:r>
          </a:p>
          <a:p>
            <a:pPr marL="914400" lvl="1" indent="-457200">
              <a:buFont typeface="Arial" panose="020B0604020202020204" pitchFamily="34" charset="0"/>
              <a:buChar char="•"/>
            </a:pPr>
            <a:r>
              <a:rPr lang="en-US" sz="2400" i="0" dirty="0">
                <a:solidFill>
                  <a:srgbClr val="555555"/>
                </a:solidFill>
                <a:effectLst/>
                <a:latin typeface="Times New Roman" panose="02020603050405020304" pitchFamily="18" charset="0"/>
                <a:cs typeface="Times New Roman" panose="02020603050405020304" pitchFamily="18" charset="0"/>
              </a:rPr>
              <a:t>optimality, </a:t>
            </a:r>
          </a:p>
          <a:p>
            <a:pPr marL="914400" lvl="1" indent="-457200">
              <a:buFont typeface="Arial" panose="020B0604020202020204" pitchFamily="34" charset="0"/>
              <a:buChar char="•"/>
            </a:pPr>
            <a:r>
              <a:rPr lang="en-US" sz="2400" i="0" dirty="0">
                <a:solidFill>
                  <a:srgbClr val="555555"/>
                </a:solidFill>
                <a:effectLst/>
                <a:latin typeface="Times New Roman" panose="02020603050405020304" pitchFamily="18" charset="0"/>
                <a:cs typeface="Times New Roman" panose="02020603050405020304" pitchFamily="18" charset="0"/>
              </a:rPr>
              <a:t>completeness, </a:t>
            </a:r>
          </a:p>
          <a:p>
            <a:pPr marL="914400" lvl="1" indent="-457200">
              <a:buFont typeface="Arial" panose="020B0604020202020204" pitchFamily="34" charset="0"/>
              <a:buChar char="•"/>
            </a:pPr>
            <a:r>
              <a:rPr lang="en-US" sz="2400" i="0" dirty="0">
                <a:solidFill>
                  <a:srgbClr val="555555"/>
                </a:solidFill>
                <a:effectLst/>
                <a:latin typeface="Times New Roman" panose="02020603050405020304" pitchFamily="18" charset="0"/>
                <a:cs typeface="Times New Roman" panose="02020603050405020304" pitchFamily="18" charset="0"/>
              </a:rPr>
              <a:t>accuracy, or </a:t>
            </a:r>
          </a:p>
          <a:p>
            <a:pPr marL="914400" lvl="1" indent="-457200">
              <a:buFont typeface="Arial" panose="020B0604020202020204" pitchFamily="34" charset="0"/>
              <a:buChar char="•"/>
            </a:pPr>
            <a:r>
              <a:rPr lang="en-US" sz="2400" i="0" dirty="0">
                <a:solidFill>
                  <a:srgbClr val="555555"/>
                </a:solidFill>
                <a:effectLst/>
                <a:latin typeface="Times New Roman" panose="02020603050405020304" pitchFamily="18" charset="0"/>
                <a:cs typeface="Times New Roman" panose="02020603050405020304" pitchFamily="18" charset="0"/>
              </a:rPr>
              <a:t>precision </a:t>
            </a:r>
          </a:p>
          <a:p>
            <a:r>
              <a:rPr lang="en-US" sz="2400" i="0" dirty="0">
                <a:solidFill>
                  <a:srgbClr val="0000FF"/>
                </a:solidFill>
                <a:effectLst/>
                <a:latin typeface="Times New Roman" panose="02020603050405020304" pitchFamily="18" charset="0"/>
                <a:cs typeface="Times New Roman" panose="02020603050405020304" pitchFamily="18" charset="0"/>
              </a:rPr>
              <a:t>for speed</a:t>
            </a:r>
            <a:r>
              <a:rPr lang="en-US" sz="2400" i="0" dirty="0">
                <a:solidFill>
                  <a:srgbClr val="555555"/>
                </a:solidFill>
                <a:effectLst/>
                <a:latin typeface="Times New Roman" panose="02020603050405020304" pitchFamily="18" charset="0"/>
                <a:cs typeface="Times New Roman" panose="02020603050405020304" pitchFamily="18" charset="0"/>
              </a:rPr>
              <a:t>. </a:t>
            </a:r>
          </a:p>
          <a:p>
            <a:endParaRPr lang="en-US" sz="2400" b="0" i="0" dirty="0">
              <a:solidFill>
                <a:srgbClr val="555555"/>
              </a:solidFill>
              <a:effectLst/>
              <a:latin typeface="Times New Roman" panose="02020603050405020304" pitchFamily="18" charset="0"/>
              <a:cs typeface="Times New Roman" panose="02020603050405020304" pitchFamily="18" charset="0"/>
            </a:endParaRPr>
          </a:p>
          <a:p>
            <a:r>
              <a:rPr lang="en-US" sz="2400" b="0" i="0" dirty="0">
                <a:solidFill>
                  <a:srgbClr val="555555"/>
                </a:solidFill>
                <a:effectLst/>
                <a:latin typeface="Times New Roman" panose="02020603050405020304" pitchFamily="18" charset="0"/>
                <a:cs typeface="Times New Roman" panose="02020603050405020304" pitchFamily="18" charset="0"/>
              </a:rPr>
              <a:t>In a way, it can be considered a </a:t>
            </a:r>
            <a:r>
              <a:rPr lang="en-US" sz="2400" b="0" i="0" dirty="0">
                <a:solidFill>
                  <a:srgbClr val="0000FF"/>
                </a:solidFill>
                <a:effectLst/>
                <a:latin typeface="Times New Roman" panose="02020603050405020304" pitchFamily="18" charset="0"/>
                <a:cs typeface="Times New Roman" panose="02020603050405020304" pitchFamily="18" charset="0"/>
              </a:rPr>
              <a:t>shortcut</a:t>
            </a:r>
            <a:r>
              <a:rPr lang="en-US" sz="2400" b="0" i="0" dirty="0">
                <a:solidFill>
                  <a:srgbClr val="555555"/>
                </a:solidFill>
                <a:effectLst/>
                <a:latin typeface="Times New Roman" panose="02020603050405020304" pitchFamily="18" charset="0"/>
                <a:cs typeface="Times New Roman" panose="02020603050405020304" pitchFamily="18" charset="0"/>
              </a:rPr>
              <a:t>.”</a:t>
            </a:r>
          </a:p>
          <a:p>
            <a:r>
              <a:rPr lang="en-US" sz="2400" b="0" i="1" dirty="0">
                <a:solidFill>
                  <a:srgbClr val="555555"/>
                </a:solidFill>
                <a:effectLst/>
                <a:latin typeface="Times New Roman" panose="02020603050405020304" pitchFamily="18" charset="0"/>
                <a:cs typeface="Times New Roman" panose="02020603050405020304" pitchFamily="18" charset="0"/>
              </a:rPr>
              <a:t>(Source: </a:t>
            </a:r>
            <a:r>
              <a:rPr lang="en-US" sz="2400" b="0" i="1" u="sng" dirty="0">
                <a:solidFill>
                  <a:srgbClr val="7030A0"/>
                </a:solidFill>
                <a:effectLst/>
                <a:latin typeface="Times New Roman" panose="02020603050405020304" pitchFamily="18" charset="0"/>
                <a:cs typeface="Times New Roman" panose="02020603050405020304" pitchFamily="18" charset="0"/>
                <a:hlinkClick r:id="rId2"/>
              </a:rPr>
              <a:t>Wikipedia</a:t>
            </a:r>
            <a:r>
              <a:rPr lang="en-US" sz="2400" b="0" i="1" dirty="0">
                <a:solidFill>
                  <a:srgbClr val="555555"/>
                </a:solidFill>
                <a:effectLst/>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09B7322B-BB54-4CA1-8B1C-B60423BDA63F}"/>
              </a:ext>
            </a:extLst>
          </p:cNvPr>
          <p:cNvSpPr/>
          <p:nvPr/>
        </p:nvSpPr>
        <p:spPr>
          <a:xfrm>
            <a:off x="2151017" y="6010088"/>
            <a:ext cx="7905619" cy="400110"/>
          </a:xfrm>
          <a:prstGeom prst="rect">
            <a:avLst/>
          </a:prstGeom>
        </p:spPr>
        <p:txBody>
          <a:bodyPr wrap="square">
            <a:spAutoFit/>
          </a:bodyPr>
          <a:lstStyle/>
          <a:p>
            <a:r>
              <a:rPr lang="en-US" sz="2000" dirty="0"/>
              <a:t>https://www.101computing.net/heuristic-approaches-to-problem-solving/</a:t>
            </a:r>
          </a:p>
        </p:txBody>
      </p:sp>
    </p:spTree>
    <p:extLst>
      <p:ext uri="{BB962C8B-B14F-4D97-AF65-F5344CB8AC3E}">
        <p14:creationId xmlns:p14="http://schemas.microsoft.com/office/powerpoint/2010/main" val="1948916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AC5BA11-D03D-46EE-961C-D74884A919FB}"/>
              </a:ext>
            </a:extLst>
          </p:cNvPr>
          <p:cNvSpPr/>
          <p:nvPr/>
        </p:nvSpPr>
        <p:spPr>
          <a:xfrm>
            <a:off x="2120538" y="1351508"/>
            <a:ext cx="8172994" cy="4154984"/>
          </a:xfrm>
          <a:prstGeom prst="rect">
            <a:avLst/>
          </a:prstGeom>
        </p:spPr>
        <p:txBody>
          <a:bodyPr wrap="square">
            <a:spAutoFit/>
          </a:bodyPr>
          <a:lstStyle/>
          <a:p>
            <a:r>
              <a:rPr lang="en-US" sz="2400" b="0" i="0" dirty="0">
                <a:solidFill>
                  <a:srgbClr val="555555"/>
                </a:solidFill>
                <a:effectLst/>
                <a:latin typeface="Times New Roman" panose="02020603050405020304" pitchFamily="18" charset="0"/>
                <a:cs typeface="Times New Roman" panose="02020603050405020304" pitchFamily="18" charset="0"/>
              </a:rPr>
              <a:t>The </a:t>
            </a:r>
            <a:r>
              <a:rPr lang="en-US" sz="2400" b="0" i="0" dirty="0">
                <a:solidFill>
                  <a:srgbClr val="0000FF"/>
                </a:solidFill>
                <a:effectLst/>
                <a:latin typeface="Times New Roman" panose="02020603050405020304" pitchFamily="18" charset="0"/>
                <a:cs typeface="Times New Roman" panose="02020603050405020304" pitchFamily="18" charset="0"/>
              </a:rPr>
              <a:t>objective of a heuristic algorithm </a:t>
            </a:r>
            <a:r>
              <a:rPr lang="en-US" sz="2400" b="0" i="0" dirty="0">
                <a:solidFill>
                  <a:srgbClr val="555555"/>
                </a:solidFill>
                <a:effectLst/>
                <a:latin typeface="Times New Roman" panose="02020603050405020304" pitchFamily="18" charset="0"/>
                <a:cs typeface="Times New Roman" panose="02020603050405020304" pitchFamily="18" charset="0"/>
              </a:rPr>
              <a:t>is </a:t>
            </a:r>
          </a:p>
          <a:p>
            <a:pPr marL="800100" lvl="1" indent="-342900">
              <a:buFont typeface="Arial" panose="020B0604020202020204" pitchFamily="34" charset="0"/>
              <a:buChar char="•"/>
            </a:pPr>
            <a:r>
              <a:rPr lang="en-US" sz="2400" b="0" i="0" dirty="0">
                <a:solidFill>
                  <a:srgbClr val="555555"/>
                </a:solidFill>
                <a:effectLst/>
                <a:latin typeface="Times New Roman" panose="02020603050405020304" pitchFamily="18" charset="0"/>
                <a:cs typeface="Times New Roman" panose="02020603050405020304" pitchFamily="18" charset="0"/>
              </a:rPr>
              <a:t>to apply </a:t>
            </a:r>
            <a:r>
              <a:rPr lang="en-US" sz="2400" b="0" i="1" dirty="0">
                <a:solidFill>
                  <a:srgbClr val="0000FF"/>
                </a:solidFill>
                <a:effectLst/>
                <a:latin typeface="Times New Roman" panose="02020603050405020304" pitchFamily="18" charset="0"/>
                <a:cs typeface="Times New Roman" panose="02020603050405020304" pitchFamily="18" charset="0"/>
              </a:rPr>
              <a:t>a </a:t>
            </a:r>
            <a:r>
              <a:rPr lang="en-US" sz="2400" i="1" dirty="0">
                <a:solidFill>
                  <a:srgbClr val="0000FF"/>
                </a:solidFill>
                <a:effectLst/>
                <a:latin typeface="Times New Roman" panose="02020603050405020304" pitchFamily="18" charset="0"/>
                <a:cs typeface="Times New Roman" panose="02020603050405020304" pitchFamily="18" charset="0"/>
              </a:rPr>
              <a:t>rule of thumb </a:t>
            </a:r>
            <a:r>
              <a:rPr lang="en-US" sz="2400" i="1" dirty="0">
                <a:solidFill>
                  <a:srgbClr val="555555"/>
                </a:solidFill>
                <a:effectLst/>
                <a:latin typeface="Times New Roman" panose="02020603050405020304" pitchFamily="18" charset="0"/>
                <a:cs typeface="Times New Roman" panose="02020603050405020304" pitchFamily="18" charset="0"/>
              </a:rPr>
              <a:t>approach </a:t>
            </a:r>
          </a:p>
          <a:p>
            <a:pPr marL="800100" lvl="1" indent="-342900">
              <a:buFont typeface="Arial" panose="020B0604020202020204" pitchFamily="34" charset="0"/>
              <a:buChar char="•"/>
            </a:pPr>
            <a:r>
              <a:rPr lang="en-US" sz="2400" b="0" i="0" dirty="0">
                <a:solidFill>
                  <a:srgbClr val="555555"/>
                </a:solidFill>
                <a:effectLst/>
                <a:latin typeface="Times New Roman" panose="02020603050405020304" pitchFamily="18" charset="0"/>
                <a:cs typeface="Times New Roman" panose="02020603050405020304" pitchFamily="18" charset="0"/>
              </a:rPr>
              <a:t>to produce a </a:t>
            </a:r>
            <a:r>
              <a:rPr lang="en-US" sz="2400" b="0" i="0" dirty="0">
                <a:solidFill>
                  <a:srgbClr val="0000FF"/>
                </a:solidFill>
                <a:effectLst/>
                <a:latin typeface="Times New Roman" panose="02020603050405020304" pitchFamily="18" charset="0"/>
                <a:cs typeface="Times New Roman" panose="02020603050405020304" pitchFamily="18" charset="0"/>
              </a:rPr>
              <a:t>“</a:t>
            </a:r>
            <a:r>
              <a:rPr lang="en-US" sz="2400" i="1" dirty="0">
                <a:solidFill>
                  <a:srgbClr val="0000FF"/>
                </a:solidFill>
                <a:effectLst/>
                <a:latin typeface="Times New Roman" panose="02020603050405020304" pitchFamily="18" charset="0"/>
                <a:cs typeface="Times New Roman" panose="02020603050405020304" pitchFamily="18" charset="0"/>
              </a:rPr>
              <a:t>good enough” </a:t>
            </a:r>
            <a:r>
              <a:rPr lang="en-US" sz="2400" b="0" i="0" dirty="0">
                <a:solidFill>
                  <a:srgbClr val="0000FF"/>
                </a:solidFill>
                <a:effectLst/>
                <a:latin typeface="Times New Roman" panose="02020603050405020304" pitchFamily="18" charset="0"/>
                <a:cs typeface="Times New Roman" panose="02020603050405020304" pitchFamily="18" charset="0"/>
              </a:rPr>
              <a:t>solution </a:t>
            </a:r>
            <a:r>
              <a:rPr lang="en-US" sz="2400" i="1" dirty="0">
                <a:solidFill>
                  <a:srgbClr val="555555"/>
                </a:solidFill>
                <a:effectLst/>
                <a:latin typeface="Times New Roman" panose="02020603050405020304" pitchFamily="18" charset="0"/>
                <a:cs typeface="Times New Roman" panose="02020603050405020304" pitchFamily="18" charset="0"/>
              </a:rPr>
              <a:t>for solving the problem </a:t>
            </a:r>
            <a:r>
              <a:rPr lang="en-US" sz="2400" b="0" i="0" dirty="0">
                <a:solidFill>
                  <a:srgbClr val="555555"/>
                </a:solidFill>
                <a:effectLst/>
                <a:latin typeface="Times New Roman" panose="02020603050405020304" pitchFamily="18" charset="0"/>
                <a:cs typeface="Times New Roman" panose="02020603050405020304" pitchFamily="18" charset="0"/>
              </a:rPr>
              <a:t>at hand </a:t>
            </a:r>
            <a:r>
              <a:rPr lang="en-US" sz="2400" i="1" dirty="0">
                <a:solidFill>
                  <a:srgbClr val="555555"/>
                </a:solidFill>
                <a:effectLst/>
                <a:latin typeface="Times New Roman" panose="02020603050405020304" pitchFamily="18" charset="0"/>
                <a:cs typeface="Times New Roman" panose="02020603050405020304" pitchFamily="18" charset="0"/>
              </a:rPr>
              <a:t>in a </a:t>
            </a:r>
            <a:r>
              <a:rPr lang="en-US" sz="2400" i="1" dirty="0">
                <a:solidFill>
                  <a:srgbClr val="0000FF"/>
                </a:solidFill>
                <a:effectLst/>
                <a:latin typeface="Times New Roman" panose="02020603050405020304" pitchFamily="18" charset="0"/>
                <a:cs typeface="Times New Roman" panose="02020603050405020304" pitchFamily="18" charset="0"/>
              </a:rPr>
              <a:t>reasonable time frame</a:t>
            </a:r>
            <a:r>
              <a:rPr lang="en-US" sz="2400" b="0" i="0" dirty="0">
                <a:solidFill>
                  <a:srgbClr val="555555"/>
                </a:solidFill>
                <a:effectLst/>
                <a:latin typeface="Times New Roman" panose="02020603050405020304" pitchFamily="18" charset="0"/>
                <a:cs typeface="Times New Roman" panose="02020603050405020304" pitchFamily="18" charset="0"/>
              </a:rPr>
              <a:t>.</a:t>
            </a:r>
          </a:p>
          <a:p>
            <a:endParaRPr lang="en-US" sz="2400" dirty="0">
              <a:solidFill>
                <a:srgbClr val="555555"/>
              </a:solidFill>
              <a:latin typeface="Times New Roman" panose="02020603050405020304" pitchFamily="18" charset="0"/>
              <a:cs typeface="Times New Roman" panose="02020603050405020304" pitchFamily="18" charset="0"/>
            </a:endParaRPr>
          </a:p>
          <a:p>
            <a:r>
              <a:rPr lang="en-US" sz="2400" b="0" i="0" dirty="0">
                <a:solidFill>
                  <a:srgbClr val="555555"/>
                </a:solidFill>
                <a:effectLst/>
                <a:latin typeface="Times New Roman" panose="02020603050405020304" pitchFamily="18" charset="0"/>
                <a:cs typeface="Times New Roman" panose="02020603050405020304" pitchFamily="18" charset="0"/>
              </a:rPr>
              <a:t>There is </a:t>
            </a:r>
            <a:r>
              <a:rPr lang="en-US" sz="2400" b="0" i="1" dirty="0">
                <a:solidFill>
                  <a:srgbClr val="0000FF"/>
                </a:solidFill>
                <a:effectLst/>
                <a:latin typeface="Times New Roman" panose="02020603050405020304" pitchFamily="18" charset="0"/>
                <a:cs typeface="Times New Roman" panose="02020603050405020304" pitchFamily="18" charset="0"/>
              </a:rPr>
              <a:t>no</a:t>
            </a:r>
            <a:r>
              <a:rPr lang="en-US" sz="2400" b="0" i="0" dirty="0">
                <a:solidFill>
                  <a:srgbClr val="0000FF"/>
                </a:solidFill>
                <a:effectLst/>
                <a:latin typeface="Times New Roman" panose="02020603050405020304" pitchFamily="18" charset="0"/>
                <a:cs typeface="Times New Roman" panose="02020603050405020304" pitchFamily="18" charset="0"/>
              </a:rPr>
              <a:t> guarantee that the solution found </a:t>
            </a:r>
            <a:r>
              <a:rPr lang="en-US" sz="2400" b="0" i="0" dirty="0">
                <a:solidFill>
                  <a:srgbClr val="555555"/>
                </a:solidFill>
                <a:effectLst/>
                <a:latin typeface="Times New Roman" panose="02020603050405020304" pitchFamily="18" charset="0"/>
                <a:cs typeface="Times New Roman" panose="02020603050405020304" pitchFamily="18" charset="0"/>
              </a:rPr>
              <a:t>will be </a:t>
            </a:r>
          </a:p>
          <a:p>
            <a:pPr marL="800100" lvl="1" indent="-342900">
              <a:buFont typeface="Arial" panose="020B0604020202020204" pitchFamily="34" charset="0"/>
              <a:buChar char="•"/>
            </a:pPr>
            <a:r>
              <a:rPr lang="en-US" sz="2400" b="0" i="0" dirty="0">
                <a:solidFill>
                  <a:srgbClr val="555555"/>
                </a:solidFill>
                <a:effectLst/>
                <a:latin typeface="Times New Roman" panose="02020603050405020304" pitchFamily="18" charset="0"/>
                <a:cs typeface="Times New Roman" panose="02020603050405020304" pitchFamily="18" charset="0"/>
              </a:rPr>
              <a:t>the most accurate or </a:t>
            </a:r>
          </a:p>
          <a:p>
            <a:pPr marL="800100" lvl="1" indent="-342900">
              <a:buFont typeface="Arial" panose="020B0604020202020204" pitchFamily="34" charset="0"/>
              <a:buChar char="•"/>
            </a:pPr>
            <a:r>
              <a:rPr lang="en-US" sz="2400" b="0" i="0" dirty="0">
                <a:solidFill>
                  <a:srgbClr val="555555"/>
                </a:solidFill>
                <a:effectLst/>
                <a:latin typeface="Times New Roman" panose="02020603050405020304" pitchFamily="18" charset="0"/>
                <a:cs typeface="Times New Roman" panose="02020603050405020304" pitchFamily="18" charset="0"/>
              </a:rPr>
              <a:t>optimal solution </a:t>
            </a:r>
          </a:p>
          <a:p>
            <a:r>
              <a:rPr lang="en-US" sz="2400" b="0" i="0" dirty="0">
                <a:solidFill>
                  <a:srgbClr val="555555"/>
                </a:solidFill>
                <a:effectLst/>
                <a:latin typeface="Times New Roman" panose="02020603050405020304" pitchFamily="18" charset="0"/>
                <a:cs typeface="Times New Roman" panose="02020603050405020304" pitchFamily="18" charset="0"/>
              </a:rPr>
              <a:t>for the given problem. </a:t>
            </a:r>
          </a:p>
          <a:p>
            <a:endParaRPr lang="en-US" sz="2400" b="0" i="0" dirty="0">
              <a:solidFill>
                <a:srgbClr val="555555"/>
              </a:solidFill>
              <a:effectLst/>
              <a:latin typeface="Times New Roman" panose="02020603050405020304" pitchFamily="18" charset="0"/>
              <a:cs typeface="Times New Roman" panose="02020603050405020304" pitchFamily="18" charset="0"/>
            </a:endParaRPr>
          </a:p>
          <a:p>
            <a:r>
              <a:rPr lang="en-US" sz="2400" dirty="0">
                <a:solidFill>
                  <a:srgbClr val="555555"/>
                </a:solidFill>
                <a:latin typeface="Times New Roman" panose="02020603050405020304" pitchFamily="18" charset="0"/>
                <a:cs typeface="Times New Roman" panose="02020603050405020304" pitchFamily="18" charset="0"/>
              </a:rPr>
              <a:t>O</a:t>
            </a:r>
            <a:r>
              <a:rPr lang="en-US" sz="2400" b="0" i="0" dirty="0">
                <a:solidFill>
                  <a:srgbClr val="555555"/>
                </a:solidFill>
                <a:effectLst/>
                <a:latin typeface="Times New Roman" panose="02020603050405020304" pitchFamily="18" charset="0"/>
                <a:cs typeface="Times New Roman" panose="02020603050405020304" pitchFamily="18" charset="0"/>
              </a:rPr>
              <a:t>ften </a:t>
            </a:r>
            <a:r>
              <a:rPr lang="en-US" sz="2400" b="0" i="0" dirty="0">
                <a:solidFill>
                  <a:srgbClr val="0000FF"/>
                </a:solidFill>
                <a:effectLst/>
                <a:latin typeface="Times New Roman" panose="02020603050405020304" pitchFamily="18" charset="0"/>
                <a:cs typeface="Times New Roman" panose="02020603050405020304" pitchFamily="18" charset="0"/>
              </a:rPr>
              <a:t>refer the solution as “good enough” </a:t>
            </a:r>
            <a:r>
              <a:rPr lang="en-US" sz="2400" b="0" i="0" dirty="0">
                <a:solidFill>
                  <a:srgbClr val="555555"/>
                </a:solidFill>
                <a:effectLst/>
                <a:latin typeface="Times New Roman" panose="02020603050405020304" pitchFamily="18" charset="0"/>
                <a:cs typeface="Times New Roman" panose="02020603050405020304" pitchFamily="18" charset="0"/>
              </a:rPr>
              <a:t>in most cases.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8619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E2FC05-818C-46E9-98FC-97F574030581}"/>
              </a:ext>
            </a:extLst>
          </p:cNvPr>
          <p:cNvSpPr/>
          <p:nvPr/>
        </p:nvSpPr>
        <p:spPr>
          <a:xfrm>
            <a:off x="2144402" y="1266143"/>
            <a:ext cx="6852213" cy="3370153"/>
          </a:xfrm>
          <a:prstGeom prst="rect">
            <a:avLst/>
          </a:prstGeom>
        </p:spPr>
        <p:txBody>
          <a:bodyPr wrap="square">
            <a:spAutoFit/>
          </a:bodyPr>
          <a:lstStyle/>
          <a:p>
            <a:pPr fontAlgn="base"/>
            <a:r>
              <a:rPr lang="en-US" sz="2400" b="0" i="0" dirty="0">
                <a:solidFill>
                  <a:srgbClr val="555555"/>
                </a:solidFill>
                <a:effectLst/>
                <a:latin typeface="Times New Roman" panose="02020603050405020304" pitchFamily="18" charset="0"/>
                <a:cs typeface="Times New Roman" panose="02020603050405020304" pitchFamily="18" charset="0"/>
              </a:rPr>
              <a:t>Heuristic Algorithms can be found in:</a:t>
            </a:r>
          </a:p>
          <a:p>
            <a:pPr fontAlgn="base"/>
            <a:endParaRPr lang="en-US" sz="2400" b="0" i="0" dirty="0">
              <a:solidFill>
                <a:srgbClr val="555555"/>
              </a:solidFill>
              <a:effectLst/>
              <a:latin typeface="Times New Roman" panose="02020603050405020304" pitchFamily="18" charset="0"/>
              <a:cs typeface="Times New Roman" panose="02020603050405020304" pitchFamily="18" charset="0"/>
            </a:endParaRPr>
          </a:p>
          <a:p>
            <a:pPr marL="800100" lvl="1" indent="-342900" fontAlgn="base">
              <a:spcBef>
                <a:spcPts val="600"/>
              </a:spcBef>
              <a:spcAft>
                <a:spcPts val="600"/>
              </a:spcAft>
              <a:buFont typeface="Arial" panose="020B0604020202020204" pitchFamily="34" charset="0"/>
              <a:buChar char="•"/>
            </a:pPr>
            <a:r>
              <a:rPr lang="en-US" sz="2400" i="0" dirty="0">
                <a:solidFill>
                  <a:srgbClr val="333333"/>
                </a:solidFill>
                <a:effectLst/>
                <a:latin typeface="Times New Roman" panose="02020603050405020304" pitchFamily="18" charset="0"/>
                <a:cs typeface="Times New Roman" panose="02020603050405020304" pitchFamily="18" charset="0"/>
              </a:rPr>
              <a:t>Artificial Intelligence</a:t>
            </a:r>
          </a:p>
          <a:p>
            <a:pPr marL="800100" lvl="1" indent="-342900" fontAlgn="base">
              <a:spcBef>
                <a:spcPts val="600"/>
              </a:spcBef>
              <a:spcAft>
                <a:spcPts val="600"/>
              </a:spcAft>
              <a:buFont typeface="Arial" panose="020B0604020202020204" pitchFamily="34" charset="0"/>
              <a:buChar char="•"/>
            </a:pPr>
            <a:r>
              <a:rPr lang="en-US" sz="2400" i="0" dirty="0">
                <a:solidFill>
                  <a:srgbClr val="333333"/>
                </a:solidFill>
                <a:effectLst/>
                <a:latin typeface="Times New Roman" panose="02020603050405020304" pitchFamily="18" charset="0"/>
                <a:cs typeface="Times New Roman" panose="02020603050405020304" pitchFamily="18" charset="0"/>
              </a:rPr>
              <a:t>Language recognition</a:t>
            </a:r>
          </a:p>
          <a:p>
            <a:pPr marL="800100" lvl="1" indent="-342900" fontAlgn="base">
              <a:spcBef>
                <a:spcPts val="600"/>
              </a:spcBef>
              <a:spcAft>
                <a:spcPts val="600"/>
              </a:spcAft>
              <a:buFont typeface="Arial" panose="020B0604020202020204" pitchFamily="34" charset="0"/>
              <a:buChar char="•"/>
            </a:pPr>
            <a:r>
              <a:rPr lang="en-US" sz="2400" i="0" dirty="0">
                <a:solidFill>
                  <a:srgbClr val="333333"/>
                </a:solidFill>
                <a:effectLst/>
                <a:latin typeface="Times New Roman" panose="02020603050405020304" pitchFamily="18" charset="0"/>
                <a:cs typeface="Times New Roman" panose="02020603050405020304" pitchFamily="18" charset="0"/>
              </a:rPr>
              <a:t>Big Data Analysis</a:t>
            </a:r>
          </a:p>
          <a:p>
            <a:pPr marL="800100" lvl="1" indent="-342900" fontAlgn="base">
              <a:spcBef>
                <a:spcPts val="600"/>
              </a:spcBef>
              <a:spcAft>
                <a:spcPts val="600"/>
              </a:spcAft>
              <a:buFont typeface="Arial" panose="020B0604020202020204" pitchFamily="34" charset="0"/>
              <a:buChar char="•"/>
            </a:pPr>
            <a:r>
              <a:rPr lang="en-US" sz="2400" i="0" dirty="0">
                <a:solidFill>
                  <a:srgbClr val="333333"/>
                </a:solidFill>
                <a:effectLst/>
                <a:latin typeface="Times New Roman" panose="02020603050405020304" pitchFamily="18" charset="0"/>
                <a:cs typeface="Times New Roman" panose="02020603050405020304" pitchFamily="18" charset="0"/>
              </a:rPr>
              <a:t>Shortest Path Algorithms</a:t>
            </a:r>
          </a:p>
          <a:p>
            <a:pPr marL="800100" lvl="1" indent="-342900" fontAlgn="base">
              <a:spcBef>
                <a:spcPts val="600"/>
              </a:spcBef>
              <a:spcAft>
                <a:spcPts val="600"/>
              </a:spcAft>
              <a:buFont typeface="Arial" panose="020B0604020202020204" pitchFamily="34" charset="0"/>
              <a:buChar char="•"/>
            </a:pPr>
            <a:r>
              <a:rPr lang="en-US" sz="2400" i="0" dirty="0">
                <a:solidFill>
                  <a:srgbClr val="333333"/>
                </a:solidFill>
                <a:effectLst/>
                <a:latin typeface="Times New Roman" panose="02020603050405020304" pitchFamily="18" charset="0"/>
                <a:cs typeface="Times New Roman" panose="02020603050405020304" pitchFamily="18" charset="0"/>
              </a:rPr>
              <a:t>Machine Learning</a:t>
            </a:r>
          </a:p>
        </p:txBody>
      </p:sp>
    </p:spTree>
    <p:extLst>
      <p:ext uri="{BB962C8B-B14F-4D97-AF65-F5344CB8AC3E}">
        <p14:creationId xmlns:p14="http://schemas.microsoft.com/office/powerpoint/2010/main" val="31132040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26AF94-080D-4D36-A7F7-809726EBD07F}"/>
              </a:ext>
            </a:extLst>
          </p:cNvPr>
          <p:cNvSpPr/>
          <p:nvPr/>
        </p:nvSpPr>
        <p:spPr>
          <a:xfrm>
            <a:off x="2116182" y="1894395"/>
            <a:ext cx="8586651" cy="3739485"/>
          </a:xfrm>
          <a:prstGeom prst="rect">
            <a:avLst/>
          </a:prstGeom>
        </p:spPr>
        <p:txBody>
          <a:bodyPr wrap="square">
            <a:spAutoFit/>
          </a:bodyPr>
          <a:lstStyle/>
          <a:p>
            <a:r>
              <a:rPr lang="en-US" sz="2400" b="0" i="0" dirty="0">
                <a:solidFill>
                  <a:srgbClr val="555555"/>
                </a:solidFill>
                <a:effectLst/>
                <a:latin typeface="Times New Roman" panose="02020603050405020304" pitchFamily="18" charset="0"/>
                <a:cs typeface="Times New Roman" panose="02020603050405020304" pitchFamily="18" charset="0"/>
              </a:rPr>
              <a:t>Let’s investigate </a:t>
            </a:r>
            <a:r>
              <a:rPr lang="en-US" sz="2400" b="0" i="0" dirty="0">
                <a:solidFill>
                  <a:srgbClr val="0000FF"/>
                </a:solidFill>
                <a:effectLst/>
                <a:latin typeface="Times New Roman" panose="02020603050405020304" pitchFamily="18" charset="0"/>
                <a:cs typeface="Times New Roman" panose="02020603050405020304" pitchFamily="18" charset="0"/>
              </a:rPr>
              <a:t>a few basic examples </a:t>
            </a:r>
            <a:r>
              <a:rPr lang="en-US" sz="2400" b="0" i="0" dirty="0">
                <a:solidFill>
                  <a:srgbClr val="555555"/>
                </a:solidFill>
                <a:effectLst/>
                <a:latin typeface="Times New Roman" panose="02020603050405020304" pitchFamily="18" charset="0"/>
                <a:cs typeface="Times New Roman" panose="02020603050405020304" pitchFamily="18" charset="0"/>
              </a:rPr>
              <a:t>where a heuristic algorithm can be used:</a:t>
            </a:r>
          </a:p>
          <a:p>
            <a:endParaRPr lang="en-US" sz="2400" b="0" i="0" dirty="0">
              <a:solidFill>
                <a:srgbClr val="555555"/>
              </a:solidFill>
              <a:effectLst/>
              <a:latin typeface="Times New Roman" panose="02020603050405020304" pitchFamily="18" charset="0"/>
              <a:cs typeface="Times New Roman" panose="02020603050405020304" pitchFamily="18" charset="0"/>
            </a:endParaRPr>
          </a:p>
          <a:p>
            <a:pPr marL="800100" lvl="1" indent="-342900">
              <a:spcBef>
                <a:spcPts val="600"/>
              </a:spcBef>
              <a:spcAft>
                <a:spcPts val="600"/>
              </a:spcAft>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Noughts</a:t>
            </a:r>
            <a:r>
              <a:rPr lang="en-US" sz="2400" dirty="0">
                <a:latin typeface="Times New Roman" panose="02020603050405020304" pitchFamily="18" charset="0"/>
                <a:cs typeface="Times New Roman" panose="02020603050405020304" pitchFamily="18" charset="0"/>
              </a:rPr>
              <a:t> &amp; Crosses</a:t>
            </a:r>
          </a:p>
          <a:p>
            <a:pPr marL="800100" lvl="1" indent="-342900">
              <a:spcBef>
                <a:spcPts val="600"/>
              </a:spcBef>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Game of Chess</a:t>
            </a:r>
          </a:p>
          <a:p>
            <a:pPr marL="800100" lvl="1" indent="-342900">
              <a:spcBef>
                <a:spcPts val="600"/>
              </a:spcBef>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Top Trumps</a:t>
            </a:r>
          </a:p>
          <a:p>
            <a:pPr marL="800100" lvl="1" indent="-342900">
              <a:spcBef>
                <a:spcPts val="600"/>
              </a:spcBef>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Language Recognition</a:t>
            </a:r>
          </a:p>
          <a:p>
            <a:pPr marL="800100" lvl="1" indent="-342900">
              <a:spcBef>
                <a:spcPts val="600"/>
              </a:spcBef>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Shortest Path Algorithms</a:t>
            </a:r>
          </a:p>
        </p:txBody>
      </p:sp>
    </p:spTree>
    <p:extLst>
      <p:ext uri="{BB962C8B-B14F-4D97-AF65-F5344CB8AC3E}">
        <p14:creationId xmlns:p14="http://schemas.microsoft.com/office/powerpoint/2010/main" val="1843271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EC620B8-1653-42C4-8DB9-B7BF595CB9F4}"/>
              </a:ext>
            </a:extLst>
          </p:cNvPr>
          <p:cNvSpPr/>
          <p:nvPr/>
        </p:nvSpPr>
        <p:spPr>
          <a:xfrm>
            <a:off x="1589589" y="378276"/>
            <a:ext cx="8789824" cy="1569660"/>
          </a:xfrm>
          <a:prstGeom prst="rect">
            <a:avLst/>
          </a:prstGeom>
        </p:spPr>
        <p:txBody>
          <a:bodyPr wrap="square">
            <a:spAutoFit/>
          </a:bodyPr>
          <a:lstStyle/>
          <a:p>
            <a:r>
              <a:rPr lang="en-US" sz="2400" b="0" i="0" dirty="0">
                <a:solidFill>
                  <a:srgbClr val="333333"/>
                </a:solidFill>
                <a:effectLst/>
                <a:latin typeface="Times New Roman" panose="02020603050405020304" pitchFamily="18" charset="0"/>
                <a:cs typeface="Times New Roman" panose="02020603050405020304" pitchFamily="18" charset="0"/>
              </a:rPr>
              <a:t>To </a:t>
            </a:r>
            <a:r>
              <a:rPr lang="en-US" sz="2400" b="0" i="0" dirty="0">
                <a:solidFill>
                  <a:srgbClr val="0000FF"/>
                </a:solidFill>
                <a:effectLst/>
                <a:latin typeface="Times New Roman" panose="02020603050405020304" pitchFamily="18" charset="0"/>
                <a:cs typeface="Times New Roman" panose="02020603050405020304" pitchFamily="18" charset="0"/>
              </a:rPr>
              <a:t>help the computer make a decision as to where to place a token on a 3×3 </a:t>
            </a:r>
            <a:r>
              <a:rPr lang="en-US" sz="2400" b="0" i="0" dirty="0" err="1">
                <a:solidFill>
                  <a:srgbClr val="0000FF"/>
                </a:solidFill>
                <a:effectLst/>
                <a:latin typeface="Times New Roman" panose="02020603050405020304" pitchFamily="18" charset="0"/>
                <a:cs typeface="Times New Roman" panose="02020603050405020304" pitchFamily="18" charset="0"/>
              </a:rPr>
              <a:t>noughts</a:t>
            </a:r>
            <a:r>
              <a:rPr lang="en-US" sz="2400" b="0" i="0" dirty="0">
                <a:solidFill>
                  <a:srgbClr val="0000FF"/>
                </a:solidFill>
                <a:effectLst/>
                <a:latin typeface="Times New Roman" panose="02020603050405020304" pitchFamily="18" charset="0"/>
                <a:cs typeface="Times New Roman" panose="02020603050405020304" pitchFamily="18" charset="0"/>
              </a:rPr>
              <a:t> and crosses grid</a:t>
            </a:r>
            <a:r>
              <a:rPr lang="en-US" sz="2400" b="0" i="0" dirty="0">
                <a:solidFill>
                  <a:srgbClr val="333333"/>
                </a:solidFill>
                <a:effectLst/>
                <a:latin typeface="Times New Roman" panose="02020603050405020304" pitchFamily="18" charset="0"/>
                <a:cs typeface="Times New Roman" panose="02020603050405020304" pitchFamily="18" charset="0"/>
              </a:rPr>
              <a:t>, a basic heuristic algorithm should be based </a:t>
            </a:r>
            <a:r>
              <a:rPr lang="en-US" sz="2400" b="0" i="1" dirty="0">
                <a:solidFill>
                  <a:srgbClr val="0000FF"/>
                </a:solidFill>
                <a:effectLst/>
                <a:latin typeface="Times New Roman" panose="02020603050405020304" pitchFamily="18" charset="0"/>
                <a:cs typeface="Times New Roman" panose="02020603050405020304" pitchFamily="18" charset="0"/>
              </a:rPr>
              <a:t>on the rule of thumb that some cells of the grid are more likely to lead to a win</a:t>
            </a:r>
            <a:r>
              <a:rPr lang="en-US" sz="2400" b="0" i="0" dirty="0">
                <a:solidFill>
                  <a:srgbClr val="333333"/>
                </a:solidFill>
                <a:effectLst/>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pic>
        <p:nvPicPr>
          <p:cNvPr id="7170" name="Picture 2" descr="heuristic-noughts-and-crosses">
            <a:extLst>
              <a:ext uri="{FF2B5EF4-FFF2-40B4-BE49-F238E27FC236}">
                <a16:creationId xmlns:a16="http://schemas.microsoft.com/office/drawing/2014/main" id="{85E64015-FA12-41F7-B483-0568A97C11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0241" y="2137542"/>
            <a:ext cx="7324725" cy="252412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0AD4911C-1C1D-4F4C-8D24-43C77B9B1C74}"/>
              </a:ext>
            </a:extLst>
          </p:cNvPr>
          <p:cNvSpPr/>
          <p:nvPr/>
        </p:nvSpPr>
        <p:spPr>
          <a:xfrm>
            <a:off x="1589589" y="4851274"/>
            <a:ext cx="8442685" cy="1938992"/>
          </a:xfrm>
          <a:prstGeom prst="rect">
            <a:avLst/>
          </a:prstGeom>
        </p:spPr>
        <p:txBody>
          <a:bodyPr wrap="square">
            <a:spAutoFit/>
          </a:bodyPr>
          <a:lstStyle/>
          <a:p>
            <a:pPr fontAlgn="base"/>
            <a:r>
              <a:rPr lang="en-US" sz="2400" b="0" i="0" dirty="0">
                <a:solidFill>
                  <a:srgbClr val="333333"/>
                </a:solidFill>
                <a:effectLst/>
                <a:latin typeface="Times New Roman" panose="02020603050405020304" pitchFamily="18" charset="0"/>
                <a:cs typeface="Times New Roman" panose="02020603050405020304" pitchFamily="18" charset="0"/>
              </a:rPr>
              <a:t>Based on this approach, can you think of how a similar approach could be used for an algorithm to play:</a:t>
            </a:r>
          </a:p>
          <a:p>
            <a:pPr marL="919163" lvl="1" indent="-461963" fontAlgn="base">
              <a:buFont typeface="Arial" panose="020B0604020202020204" pitchFamily="34" charset="0"/>
              <a:buChar char="•"/>
            </a:pPr>
            <a:r>
              <a:rPr lang="en-US" sz="2400" b="0" i="0" dirty="0">
                <a:solidFill>
                  <a:srgbClr val="333333"/>
                </a:solidFill>
                <a:effectLst/>
                <a:latin typeface="Times New Roman" panose="02020603050405020304" pitchFamily="18" charset="0"/>
                <a:cs typeface="Times New Roman" panose="02020603050405020304" pitchFamily="18" charset="0"/>
              </a:rPr>
              <a:t>Othello (also known as, </a:t>
            </a:r>
            <a:r>
              <a:rPr lang="en-US" sz="2400" b="0" i="0" dirty="0" err="1">
                <a:solidFill>
                  <a:srgbClr val="333333"/>
                </a:solidFill>
                <a:effectLst/>
                <a:latin typeface="Times New Roman" panose="02020603050405020304" pitchFamily="18" charset="0"/>
                <a:cs typeface="Times New Roman" panose="02020603050405020304" pitchFamily="18" charset="0"/>
              </a:rPr>
              <a:t>Reversi</a:t>
            </a:r>
            <a:r>
              <a:rPr lang="en-US" sz="2400" b="0" i="0" dirty="0">
                <a:solidFill>
                  <a:srgbClr val="333333"/>
                </a:solidFill>
                <a:effectLst/>
                <a:latin typeface="Times New Roman" panose="02020603050405020304" pitchFamily="18" charset="0"/>
                <a:cs typeface="Times New Roman" panose="02020603050405020304" pitchFamily="18" charset="0"/>
              </a:rPr>
              <a:t> Game)</a:t>
            </a:r>
          </a:p>
          <a:p>
            <a:pPr marL="919163" lvl="1" indent="-461963" fontAlgn="base">
              <a:buFont typeface="Arial" panose="020B0604020202020204" pitchFamily="34" charset="0"/>
              <a:buChar char="•"/>
            </a:pPr>
            <a:r>
              <a:rPr lang="en-US" sz="2400" b="0" i="0" dirty="0">
                <a:solidFill>
                  <a:srgbClr val="333333"/>
                </a:solidFill>
                <a:effectLst/>
                <a:latin typeface="Times New Roman" panose="02020603050405020304" pitchFamily="18" charset="0"/>
                <a:cs typeface="Times New Roman" panose="02020603050405020304" pitchFamily="18" charset="0"/>
              </a:rPr>
              <a:t>A Battleship game?</a:t>
            </a:r>
          </a:p>
          <a:p>
            <a:pPr marL="919163" lvl="1" indent="-461963" fontAlgn="base">
              <a:buFont typeface="Arial" panose="020B0604020202020204" pitchFamily="34" charset="0"/>
              <a:buChar char="•"/>
            </a:pPr>
            <a:r>
              <a:rPr lang="en-US" sz="2400" b="0" i="0" dirty="0">
                <a:solidFill>
                  <a:srgbClr val="333333"/>
                </a:solidFill>
                <a:effectLst/>
                <a:latin typeface="Times New Roman" panose="02020603050405020304" pitchFamily="18" charset="0"/>
                <a:cs typeface="Times New Roman" panose="02020603050405020304" pitchFamily="18" charset="0"/>
              </a:rPr>
              <a:t>Rock/Paper/Scissors?</a:t>
            </a:r>
          </a:p>
        </p:txBody>
      </p:sp>
    </p:spTree>
    <p:extLst>
      <p:ext uri="{BB962C8B-B14F-4D97-AF65-F5344CB8AC3E}">
        <p14:creationId xmlns:p14="http://schemas.microsoft.com/office/powerpoint/2010/main" val="2295576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ED5D2-086A-449C-9494-6A292197B9DA}"/>
              </a:ext>
            </a:extLst>
          </p:cNvPr>
          <p:cNvSpPr/>
          <p:nvPr/>
        </p:nvSpPr>
        <p:spPr>
          <a:xfrm>
            <a:off x="1035657" y="797510"/>
            <a:ext cx="9032471" cy="5632311"/>
          </a:xfrm>
          <a:prstGeom prst="rect">
            <a:avLst/>
          </a:prstGeom>
        </p:spPr>
        <p:txBody>
          <a:bodyPr wrap="square">
            <a:spAutoFit/>
          </a:bodyPr>
          <a:lstStyle/>
          <a:p>
            <a:pPr fontAlgn="base"/>
            <a:r>
              <a:rPr lang="en-US" sz="2400" dirty="0">
                <a:solidFill>
                  <a:srgbClr val="333333"/>
                </a:solidFill>
                <a:latin typeface="Times New Roman" panose="02020603050405020304" pitchFamily="18" charset="0"/>
                <a:cs typeface="Times New Roman" panose="02020603050405020304" pitchFamily="18" charset="0"/>
              </a:rPr>
              <a:t>E</a:t>
            </a:r>
            <a:r>
              <a:rPr lang="en-US" sz="2400" b="0" i="0" dirty="0">
                <a:solidFill>
                  <a:srgbClr val="0000FF"/>
                </a:solidFill>
                <a:effectLst/>
                <a:latin typeface="Times New Roman" panose="02020603050405020304" pitchFamily="18" charset="0"/>
                <a:cs typeface="Times New Roman" panose="02020603050405020304" pitchFamily="18" charset="0"/>
              </a:rPr>
              <a:t>xpert players can “see” several moves ahead, </a:t>
            </a:r>
            <a:r>
              <a:rPr lang="en-US" sz="2400" dirty="0">
                <a:solidFill>
                  <a:srgbClr val="333333"/>
                </a:solidFill>
                <a:latin typeface="Times New Roman" panose="02020603050405020304" pitchFamily="18" charset="0"/>
                <a:cs typeface="Times New Roman" panose="02020603050405020304" pitchFamily="18" charset="0"/>
              </a:rPr>
              <a:t>w</a:t>
            </a:r>
            <a:r>
              <a:rPr lang="en-US" sz="2400" b="0" i="0" dirty="0">
                <a:solidFill>
                  <a:srgbClr val="333333"/>
                </a:solidFill>
                <a:effectLst/>
                <a:latin typeface="Times New Roman" panose="02020603050405020304" pitchFamily="18" charset="0"/>
                <a:cs typeface="Times New Roman" panose="02020603050405020304" pitchFamily="18" charset="0"/>
              </a:rPr>
              <a:t>hen playing a game of chess, </a:t>
            </a:r>
            <a:r>
              <a:rPr lang="en-US" sz="2400" b="0" i="0" dirty="0">
                <a:solidFill>
                  <a:srgbClr val="0000FF"/>
                </a:solidFill>
                <a:effectLst/>
                <a:latin typeface="Times New Roman" panose="02020603050405020304" pitchFamily="18" charset="0"/>
                <a:cs typeface="Times New Roman" panose="02020603050405020304" pitchFamily="18" charset="0"/>
              </a:rPr>
              <a:t>. </a:t>
            </a:r>
          </a:p>
          <a:p>
            <a:pPr fontAlgn="base"/>
            <a:r>
              <a:rPr lang="en-US" sz="2400" dirty="0">
                <a:solidFill>
                  <a:srgbClr val="333333"/>
                </a:solidFill>
                <a:latin typeface="Times New Roman" panose="02020603050405020304" pitchFamily="18" charset="0"/>
                <a:cs typeface="Times New Roman" panose="02020603050405020304" pitchFamily="18" charset="0"/>
              </a:rPr>
              <a:t>T</a:t>
            </a:r>
            <a:r>
              <a:rPr lang="en-US" sz="2400" b="0" i="0" dirty="0">
                <a:solidFill>
                  <a:srgbClr val="333333"/>
                </a:solidFill>
                <a:effectLst/>
                <a:latin typeface="Times New Roman" panose="02020603050405020304" pitchFamily="18" charset="0"/>
                <a:cs typeface="Times New Roman" panose="02020603050405020304" pitchFamily="18" charset="0"/>
              </a:rPr>
              <a:t>empted to design an algorithm that could investigate</a:t>
            </a:r>
          </a:p>
          <a:p>
            <a:pPr marL="800100" lvl="1" indent="-342900" fontAlgn="base">
              <a:buFont typeface="Arial" panose="020B0604020202020204" pitchFamily="34" charset="0"/>
              <a:buChar char="•"/>
            </a:pPr>
            <a:r>
              <a:rPr lang="en-US" sz="2400" b="0" i="0" dirty="0">
                <a:solidFill>
                  <a:srgbClr val="0000FF"/>
                </a:solidFill>
                <a:effectLst/>
                <a:latin typeface="Times New Roman" panose="02020603050405020304" pitchFamily="18" charset="0"/>
                <a:cs typeface="Times New Roman" panose="02020603050405020304" pitchFamily="18" charset="0"/>
              </a:rPr>
              <a:t>every single possible move </a:t>
            </a:r>
            <a:r>
              <a:rPr lang="en-US" sz="2400" b="0" i="0" dirty="0">
                <a:solidFill>
                  <a:srgbClr val="333333"/>
                </a:solidFill>
                <a:effectLst/>
                <a:latin typeface="Times New Roman" panose="02020603050405020304" pitchFamily="18" charset="0"/>
                <a:cs typeface="Times New Roman" panose="02020603050405020304" pitchFamily="18" charset="0"/>
              </a:rPr>
              <a:t>that players can make, and </a:t>
            </a:r>
          </a:p>
          <a:p>
            <a:pPr marL="800100" lvl="1" indent="-342900" fontAlgn="base">
              <a:buFont typeface="Arial" panose="020B0604020202020204" pitchFamily="34" charset="0"/>
              <a:buChar char="•"/>
            </a:pPr>
            <a:r>
              <a:rPr lang="en-US" sz="2400" b="0" i="0" dirty="0">
                <a:solidFill>
                  <a:srgbClr val="0000FF"/>
                </a:solidFill>
                <a:effectLst/>
                <a:latin typeface="Times New Roman" panose="02020603050405020304" pitchFamily="18" charset="0"/>
                <a:cs typeface="Times New Roman" panose="02020603050405020304" pitchFamily="18" charset="0"/>
              </a:rPr>
              <a:t>the impacts of such moves on the outcome of the game. </a:t>
            </a:r>
          </a:p>
          <a:p>
            <a:pPr fontAlgn="base"/>
            <a:r>
              <a:rPr lang="en-US" sz="2400" dirty="0">
                <a:solidFill>
                  <a:srgbClr val="333333"/>
                </a:solidFill>
                <a:latin typeface="Times New Roman" panose="02020603050405020304" pitchFamily="18" charset="0"/>
                <a:cs typeface="Times New Roman" panose="02020603050405020304" pitchFamily="18" charset="0"/>
              </a:rPr>
              <a:t>S</a:t>
            </a:r>
            <a:r>
              <a:rPr lang="en-US" sz="2400" b="0" i="0" dirty="0">
                <a:solidFill>
                  <a:srgbClr val="333333"/>
                </a:solidFill>
                <a:effectLst/>
                <a:latin typeface="Times New Roman" panose="02020603050405020304" pitchFamily="18" charset="0"/>
                <a:cs typeface="Times New Roman" panose="02020603050405020304" pitchFamily="18" charset="0"/>
              </a:rPr>
              <a:t>uch an algorithm would</a:t>
            </a:r>
          </a:p>
          <a:p>
            <a:pPr marL="800100" lvl="1" indent="-342900" fontAlgn="base">
              <a:buFont typeface="Arial" panose="020B0604020202020204" pitchFamily="34" charset="0"/>
              <a:buChar char="•"/>
            </a:pPr>
            <a:r>
              <a:rPr lang="en-US" sz="2400" b="0" i="0" dirty="0">
                <a:solidFill>
                  <a:srgbClr val="333333"/>
                </a:solidFill>
                <a:effectLst/>
                <a:latin typeface="Times New Roman" panose="02020603050405020304" pitchFamily="18" charset="0"/>
                <a:cs typeface="Times New Roman" panose="02020603050405020304" pitchFamily="18" charset="0"/>
              </a:rPr>
              <a:t>have to investigate </a:t>
            </a:r>
            <a:r>
              <a:rPr lang="en-US" sz="2400" b="0" i="0" dirty="0">
                <a:solidFill>
                  <a:srgbClr val="0000FF"/>
                </a:solidFill>
                <a:effectLst/>
                <a:latin typeface="Times New Roman" panose="02020603050405020304" pitchFamily="18" charset="0"/>
                <a:cs typeface="Times New Roman" panose="02020603050405020304" pitchFamily="18" charset="0"/>
              </a:rPr>
              <a:t>too many possible moves </a:t>
            </a:r>
            <a:r>
              <a:rPr lang="en-US" sz="2400" b="0" i="0" dirty="0">
                <a:solidFill>
                  <a:srgbClr val="333333"/>
                </a:solidFill>
                <a:effectLst/>
                <a:latin typeface="Times New Roman" panose="02020603050405020304" pitchFamily="18" charset="0"/>
                <a:cs typeface="Times New Roman" panose="02020603050405020304" pitchFamily="18" charset="0"/>
              </a:rPr>
              <a:t>and </a:t>
            </a:r>
          </a:p>
          <a:p>
            <a:pPr marL="800100" lvl="1" indent="-342900" fontAlgn="base">
              <a:buFont typeface="Arial" panose="020B0604020202020204" pitchFamily="34" charset="0"/>
              <a:buChar char="•"/>
            </a:pPr>
            <a:r>
              <a:rPr lang="en-US" sz="2400" b="0" i="0" dirty="0">
                <a:solidFill>
                  <a:srgbClr val="333333"/>
                </a:solidFill>
                <a:effectLst/>
                <a:latin typeface="Times New Roman" panose="02020603050405020304" pitchFamily="18" charset="0"/>
                <a:cs typeface="Times New Roman" panose="02020603050405020304" pitchFamily="18" charset="0"/>
              </a:rPr>
              <a:t>become </a:t>
            </a:r>
            <a:r>
              <a:rPr lang="en-US" sz="2400" b="0" i="0" dirty="0">
                <a:solidFill>
                  <a:srgbClr val="0000FF"/>
                </a:solidFill>
                <a:effectLst/>
                <a:latin typeface="Times New Roman" panose="02020603050405020304" pitchFamily="18" charset="0"/>
                <a:cs typeface="Times New Roman" panose="02020603050405020304" pitchFamily="18" charset="0"/>
              </a:rPr>
              <a:t>too slow </a:t>
            </a:r>
            <a:r>
              <a:rPr lang="en-US" sz="2400" b="0" i="0" dirty="0">
                <a:solidFill>
                  <a:srgbClr val="333333"/>
                </a:solidFill>
                <a:effectLst/>
                <a:latin typeface="Times New Roman" panose="02020603050405020304" pitchFamily="18" charset="0"/>
                <a:cs typeface="Times New Roman" panose="02020603050405020304" pitchFamily="18" charset="0"/>
              </a:rPr>
              <a:t>and </a:t>
            </a:r>
            <a:r>
              <a:rPr lang="en-US" sz="2400" b="0" i="0" dirty="0">
                <a:solidFill>
                  <a:srgbClr val="0000FF"/>
                </a:solidFill>
                <a:effectLst/>
                <a:latin typeface="Times New Roman" panose="02020603050405020304" pitchFamily="18" charset="0"/>
                <a:cs typeface="Times New Roman" panose="02020603050405020304" pitchFamily="18" charset="0"/>
              </a:rPr>
              <a:t>too demanding </a:t>
            </a:r>
            <a:r>
              <a:rPr lang="en-US" sz="2400" b="0" i="0" dirty="0">
                <a:solidFill>
                  <a:srgbClr val="333333"/>
                </a:solidFill>
                <a:effectLst/>
                <a:latin typeface="Times New Roman" panose="02020603050405020304" pitchFamily="18" charset="0"/>
                <a:cs typeface="Times New Roman" panose="02020603050405020304" pitchFamily="18" charset="0"/>
              </a:rPr>
              <a:t>in terms of </a:t>
            </a:r>
            <a:r>
              <a:rPr lang="en-US" sz="2400" b="0" i="0" dirty="0">
                <a:solidFill>
                  <a:srgbClr val="0000FF"/>
                </a:solidFill>
                <a:effectLst/>
                <a:latin typeface="Times New Roman" panose="02020603050405020304" pitchFamily="18" charset="0"/>
                <a:cs typeface="Times New Roman" panose="02020603050405020304" pitchFamily="18" charset="0"/>
              </a:rPr>
              <a:t>memory resources </a:t>
            </a:r>
            <a:endParaRPr lang="en-US" sz="2400" dirty="0">
              <a:solidFill>
                <a:srgbClr val="0000FF"/>
              </a:solidFill>
              <a:latin typeface="Times New Roman" panose="02020603050405020304" pitchFamily="18" charset="0"/>
              <a:cs typeface="Times New Roman" panose="02020603050405020304" pitchFamily="18" charset="0"/>
            </a:endParaRPr>
          </a:p>
          <a:p>
            <a:pPr marL="0" lvl="1" fontAlgn="base"/>
            <a:r>
              <a:rPr lang="en-US" sz="2400" b="0" i="0" dirty="0">
                <a:solidFill>
                  <a:srgbClr val="333333"/>
                </a:solidFill>
                <a:effectLst/>
                <a:latin typeface="Times New Roman" panose="02020603050405020304" pitchFamily="18" charset="0"/>
                <a:cs typeface="Times New Roman" panose="02020603050405020304" pitchFamily="18" charset="0"/>
              </a:rPr>
              <a:t>in order to perform effectively.</a:t>
            </a:r>
          </a:p>
          <a:p>
            <a:pPr fontAlgn="base"/>
            <a:endParaRPr lang="en-US" sz="2400" b="0" i="0" dirty="0">
              <a:solidFill>
                <a:srgbClr val="333333"/>
              </a:solidFill>
              <a:effectLst/>
              <a:latin typeface="Times New Roman" panose="02020603050405020304" pitchFamily="18" charset="0"/>
              <a:cs typeface="Times New Roman" panose="02020603050405020304" pitchFamily="18" charset="0"/>
            </a:endParaRPr>
          </a:p>
          <a:p>
            <a:pPr fontAlgn="base"/>
            <a:r>
              <a:rPr lang="en-US" sz="2400" b="0" i="0" dirty="0">
                <a:solidFill>
                  <a:srgbClr val="333333"/>
                </a:solidFill>
                <a:effectLst/>
                <a:latin typeface="Times New Roman" panose="02020603050405020304" pitchFamily="18" charset="0"/>
                <a:cs typeface="Times New Roman" panose="02020603050405020304" pitchFamily="18" charset="0"/>
              </a:rPr>
              <a:t>U</a:t>
            </a:r>
            <a:r>
              <a:rPr lang="en-US" sz="2400" b="0" i="0" dirty="0">
                <a:solidFill>
                  <a:srgbClr val="0000FF"/>
                </a:solidFill>
                <a:effectLst/>
                <a:latin typeface="Times New Roman" panose="02020603050405020304" pitchFamily="18" charset="0"/>
                <a:cs typeface="Times New Roman" panose="02020603050405020304" pitchFamily="18" charset="0"/>
              </a:rPr>
              <a:t>se a heuristic approach </a:t>
            </a:r>
          </a:p>
          <a:p>
            <a:pPr marL="796925" indent="-342900" fontAlgn="base">
              <a:buFont typeface="Arial" panose="020B0604020202020204" pitchFamily="34" charset="0"/>
              <a:buChar char="•"/>
            </a:pPr>
            <a:r>
              <a:rPr lang="en-US" sz="2400" b="0" i="0" dirty="0">
                <a:solidFill>
                  <a:srgbClr val="0000FF"/>
                </a:solidFill>
                <a:effectLst/>
                <a:latin typeface="Times New Roman" panose="02020603050405020304" pitchFamily="18" charset="0"/>
                <a:cs typeface="Times New Roman" panose="02020603050405020304" pitchFamily="18" charset="0"/>
              </a:rPr>
              <a:t>quickly discard some moves </a:t>
            </a:r>
            <a:r>
              <a:rPr lang="en-US" sz="2400" b="0" i="0" dirty="0">
                <a:solidFill>
                  <a:srgbClr val="333333"/>
                </a:solidFill>
                <a:effectLst/>
                <a:latin typeface="Times New Roman" panose="02020603050405020304" pitchFamily="18" charset="0"/>
                <a:cs typeface="Times New Roman" panose="02020603050405020304" pitchFamily="18" charset="0"/>
              </a:rPr>
              <a:t>which would most likely lead to a defeat </a:t>
            </a:r>
          </a:p>
          <a:p>
            <a:pPr marL="796925" indent="-342900" fontAlgn="base">
              <a:buFont typeface="Arial" panose="020B0604020202020204" pitchFamily="34" charset="0"/>
              <a:buChar char="•"/>
            </a:pPr>
            <a:r>
              <a:rPr lang="en-US" sz="2400" b="0" i="0" dirty="0">
                <a:solidFill>
                  <a:srgbClr val="0000FF"/>
                </a:solidFill>
                <a:effectLst/>
                <a:latin typeface="Times New Roman" panose="02020603050405020304" pitchFamily="18" charset="0"/>
                <a:cs typeface="Times New Roman" panose="02020603050405020304" pitchFamily="18" charset="0"/>
              </a:rPr>
              <a:t>focus on moves </a:t>
            </a:r>
            <a:r>
              <a:rPr lang="en-US" sz="2400" b="0" i="0" dirty="0">
                <a:solidFill>
                  <a:srgbClr val="333333"/>
                </a:solidFill>
                <a:effectLst/>
                <a:latin typeface="Times New Roman" panose="02020603050405020304" pitchFamily="18" charset="0"/>
                <a:cs typeface="Times New Roman" panose="02020603050405020304" pitchFamily="18" charset="0"/>
              </a:rPr>
              <a:t>that would seem to be a good step towards a win!</a:t>
            </a:r>
          </a:p>
        </p:txBody>
      </p:sp>
      <p:pic>
        <p:nvPicPr>
          <p:cNvPr id="8194" name="Picture 2" descr="heuristic-chess-move">
            <a:extLst>
              <a:ext uri="{FF2B5EF4-FFF2-40B4-BE49-F238E27FC236}">
                <a16:creationId xmlns:a16="http://schemas.microsoft.com/office/drawing/2014/main" id="{52AD8670-6EA6-46A7-84DC-A455282096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31343" y="665383"/>
            <a:ext cx="2260657" cy="22725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2258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26879EF-AD47-4A42-90B0-F3A332EA998B}"/>
              </a:ext>
            </a:extLst>
          </p:cNvPr>
          <p:cNvSpPr/>
          <p:nvPr/>
        </p:nvSpPr>
        <p:spPr>
          <a:xfrm>
            <a:off x="1125166" y="3119288"/>
            <a:ext cx="8934994" cy="2677656"/>
          </a:xfrm>
          <a:prstGeom prst="rect">
            <a:avLst/>
          </a:prstGeom>
        </p:spPr>
        <p:txBody>
          <a:bodyPr wrap="square">
            <a:spAutoFit/>
          </a:bodyPr>
          <a:lstStyle/>
          <a:p>
            <a:pPr fontAlgn="base"/>
            <a:r>
              <a:rPr lang="en-US" sz="2400" dirty="0">
                <a:solidFill>
                  <a:srgbClr val="333333"/>
                </a:solidFill>
                <a:latin typeface="Times New Roman" panose="02020603050405020304" pitchFamily="18" charset="0"/>
                <a:cs typeface="Times New Roman" panose="02020603050405020304" pitchFamily="18" charset="0"/>
              </a:rPr>
              <a:t>C</a:t>
            </a:r>
            <a:r>
              <a:rPr lang="en-US" sz="2400" b="0" i="0" dirty="0">
                <a:solidFill>
                  <a:srgbClr val="333333"/>
                </a:solidFill>
                <a:effectLst/>
                <a:latin typeface="Times New Roman" panose="02020603050405020304" pitchFamily="18" charset="0"/>
                <a:cs typeface="Times New Roman" panose="02020603050405020304" pitchFamily="18" charset="0"/>
              </a:rPr>
              <a:t>onsider the above scenario:</a:t>
            </a:r>
          </a:p>
          <a:p>
            <a:pPr fontAlgn="base"/>
            <a:r>
              <a:rPr lang="en-US" sz="2400" b="0" i="0" dirty="0">
                <a:solidFill>
                  <a:srgbClr val="333333"/>
                </a:solidFill>
                <a:effectLst/>
                <a:latin typeface="Times New Roman" panose="02020603050405020304" pitchFamily="18" charset="0"/>
                <a:cs typeface="Times New Roman" panose="02020603050405020304" pitchFamily="18" charset="0"/>
              </a:rPr>
              <a:t>when investigating all the possible moves for this white pawn. </a:t>
            </a:r>
          </a:p>
          <a:p>
            <a:pPr marL="342900" indent="-342900" fontAlgn="base">
              <a:buFont typeface="Arial" panose="020B0604020202020204" pitchFamily="34" charset="0"/>
              <a:buChar char="•"/>
            </a:pPr>
            <a:r>
              <a:rPr lang="en-US" sz="2400" b="0" i="0" dirty="0">
                <a:solidFill>
                  <a:srgbClr val="333333"/>
                </a:solidFill>
                <a:effectLst/>
                <a:latin typeface="Times New Roman" panose="02020603050405020304" pitchFamily="18" charset="0"/>
                <a:cs typeface="Times New Roman" panose="02020603050405020304" pitchFamily="18" charset="0"/>
              </a:rPr>
              <a:t>Can the computer make a quick decision as to what would most likely be the best option?</a:t>
            </a:r>
          </a:p>
          <a:p>
            <a:pPr fontAlgn="base"/>
            <a:endParaRPr lang="en-US" sz="2400" b="0" i="0" dirty="0">
              <a:solidFill>
                <a:srgbClr val="333333"/>
              </a:solidFill>
              <a:effectLst/>
              <a:latin typeface="Times New Roman" panose="02020603050405020304" pitchFamily="18" charset="0"/>
              <a:cs typeface="Times New Roman" panose="02020603050405020304" pitchFamily="18" charset="0"/>
            </a:endParaRPr>
          </a:p>
          <a:p>
            <a:pPr fontAlgn="base"/>
            <a:r>
              <a:rPr lang="en-US" sz="2400" b="0" i="0" dirty="0">
                <a:solidFill>
                  <a:srgbClr val="333333"/>
                </a:solidFill>
                <a:effectLst/>
                <a:latin typeface="Times New Roman" panose="02020603050405020304" pitchFamily="18" charset="0"/>
                <a:cs typeface="Times New Roman" panose="02020603050405020304" pitchFamily="18" charset="0"/>
              </a:rPr>
              <a:t>Heuristic approaches do not always give you the best solution. </a:t>
            </a:r>
          </a:p>
          <a:p>
            <a:pPr marL="342900" indent="-342900" fontAlgn="base">
              <a:buFont typeface="Arial" panose="020B0604020202020204" pitchFamily="34" charset="0"/>
              <a:buChar char="•"/>
            </a:pPr>
            <a:r>
              <a:rPr lang="en-US" sz="2400" b="0" i="0" dirty="0">
                <a:solidFill>
                  <a:srgbClr val="C00000"/>
                </a:solidFill>
                <a:effectLst/>
                <a:latin typeface="Times New Roman" panose="02020603050405020304" pitchFamily="18" charset="0"/>
                <a:cs typeface="Times New Roman" panose="02020603050405020304" pitchFamily="18" charset="0"/>
              </a:rPr>
              <a:t>Can you explain how this could be the case with this scenario?</a:t>
            </a:r>
          </a:p>
        </p:txBody>
      </p:sp>
      <p:pic>
        <p:nvPicPr>
          <p:cNvPr id="3" name="Picture 2" descr="heuristic-chess-move">
            <a:extLst>
              <a:ext uri="{FF2B5EF4-FFF2-40B4-BE49-F238E27FC236}">
                <a16:creationId xmlns:a16="http://schemas.microsoft.com/office/drawing/2014/main" id="{35234DFE-A854-41C0-8231-01A216EC98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39707" y="744964"/>
            <a:ext cx="2260657" cy="227255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D4F7CF3-C443-40D9-BCF8-042049675EAD}"/>
              </a:ext>
            </a:extLst>
          </p:cNvPr>
          <p:cNvSpPr txBox="1"/>
          <p:nvPr/>
        </p:nvSpPr>
        <p:spPr>
          <a:xfrm>
            <a:off x="9593093" y="219670"/>
            <a:ext cx="2305455" cy="4801314"/>
          </a:xfrm>
          <a:prstGeom prst="rect">
            <a:avLst/>
          </a:prstGeom>
          <a:noFill/>
        </p:spPr>
        <p:txBody>
          <a:bodyPr wrap="square" rtlCol="0">
            <a:spAutoFit/>
          </a:bodyPr>
          <a:lstStyle/>
          <a:p>
            <a:r>
              <a:rPr lang="en-US" dirty="0"/>
              <a:t>White pawn has three decisions:</a:t>
            </a:r>
          </a:p>
          <a:p>
            <a:pPr marL="342900" indent="-342900">
              <a:buAutoNum type="arabicPeriod"/>
            </a:pPr>
            <a:r>
              <a:rPr lang="en-US" dirty="0"/>
              <a:t>Moves forward</a:t>
            </a:r>
          </a:p>
          <a:p>
            <a:pPr marL="342900" indent="-342900">
              <a:buAutoNum type="arabicPeriod"/>
            </a:pPr>
            <a:r>
              <a:rPr lang="en-US" dirty="0"/>
              <a:t>Moves diagonally right to take away bishop</a:t>
            </a:r>
          </a:p>
          <a:p>
            <a:pPr marL="342900" indent="-342900">
              <a:buAutoNum type="arabicPeriod"/>
            </a:pPr>
            <a:r>
              <a:rPr lang="en-US" dirty="0"/>
              <a:t>Moves diagonally left to take away queen.</a:t>
            </a:r>
          </a:p>
          <a:p>
            <a:r>
              <a:rPr lang="en-US" dirty="0"/>
              <a:t>The impacts from the choice of a move:</a:t>
            </a:r>
          </a:p>
          <a:p>
            <a:pPr marL="342900" indent="-342900">
              <a:buAutoNum type="arabicPeriod"/>
            </a:pPr>
            <a:r>
              <a:rPr lang="en-US" dirty="0"/>
              <a:t>The queen takes away white pawn</a:t>
            </a:r>
          </a:p>
          <a:p>
            <a:pPr marL="342900" indent="-342900">
              <a:buAutoNum type="arabicPeriod"/>
            </a:pPr>
            <a:r>
              <a:rPr lang="en-US" dirty="0"/>
              <a:t>The queen takes away white pawn</a:t>
            </a:r>
          </a:p>
          <a:p>
            <a:pPr marL="342900" indent="-342900">
              <a:buAutoNum type="arabicPeriod"/>
            </a:pPr>
            <a:r>
              <a:rPr lang="en-US" dirty="0"/>
              <a:t>White pawn has a safely move.</a:t>
            </a:r>
          </a:p>
        </p:txBody>
      </p:sp>
    </p:spTree>
    <p:extLst>
      <p:ext uri="{BB962C8B-B14F-4D97-AF65-F5344CB8AC3E}">
        <p14:creationId xmlns:p14="http://schemas.microsoft.com/office/powerpoint/2010/main" val="3834647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euristic Techniques for Problem Solving">
            <a:extLst>
              <a:ext uri="{FF2B5EF4-FFF2-40B4-BE49-F238E27FC236}">
                <a16:creationId xmlns:a16="http://schemas.microsoft.com/office/drawing/2014/main" id="{52E28939-BDDF-42E1-8208-E44DD04508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9750" y="404693"/>
            <a:ext cx="8572500" cy="572452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25511003-3981-4FCF-8900-B5DC9771B860}"/>
              </a:ext>
            </a:extLst>
          </p:cNvPr>
          <p:cNvSpPr/>
          <p:nvPr/>
        </p:nvSpPr>
        <p:spPr>
          <a:xfrm>
            <a:off x="1651442" y="6268641"/>
            <a:ext cx="8889116" cy="369332"/>
          </a:xfrm>
          <a:prstGeom prst="rect">
            <a:avLst/>
          </a:prstGeom>
        </p:spPr>
        <p:txBody>
          <a:bodyPr wrap="square">
            <a:spAutoFit/>
          </a:bodyPr>
          <a:lstStyle/>
          <a:p>
            <a:r>
              <a:rPr lang="en-US" dirty="0"/>
              <a:t>http://www.free-management-ebooks.com/news/heuristic-techniques-for-problem-solving/</a:t>
            </a:r>
          </a:p>
        </p:txBody>
      </p:sp>
    </p:spTree>
    <p:extLst>
      <p:ext uri="{BB962C8B-B14F-4D97-AF65-F5344CB8AC3E}">
        <p14:creationId xmlns:p14="http://schemas.microsoft.com/office/powerpoint/2010/main" val="14004229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FB447DA-4844-4C93-857B-89CD53EA4F9C}"/>
              </a:ext>
            </a:extLst>
          </p:cNvPr>
          <p:cNvSpPr/>
          <p:nvPr/>
        </p:nvSpPr>
        <p:spPr>
          <a:xfrm>
            <a:off x="1792203" y="760628"/>
            <a:ext cx="7935271" cy="3046988"/>
          </a:xfrm>
          <a:prstGeom prst="rect">
            <a:avLst/>
          </a:prstGeom>
        </p:spPr>
        <p:txBody>
          <a:bodyPr wrap="square">
            <a:spAutoFit/>
          </a:bodyPr>
          <a:lstStyle/>
          <a:p>
            <a:r>
              <a:rPr lang="en-US" sz="2400" b="0" i="0" dirty="0">
                <a:solidFill>
                  <a:srgbClr val="333333"/>
                </a:solidFill>
                <a:effectLst/>
                <a:latin typeface="Times New Roman" panose="02020603050405020304" pitchFamily="18" charset="0"/>
                <a:cs typeface="Times New Roman" panose="02020603050405020304" pitchFamily="18" charset="0"/>
              </a:rPr>
              <a:t>Language </a:t>
            </a:r>
            <a:r>
              <a:rPr lang="en-US" sz="2400" dirty="0">
                <a:solidFill>
                  <a:srgbClr val="333333"/>
                </a:solidFill>
                <a:latin typeface="Times New Roman" panose="02020603050405020304" pitchFamily="18" charset="0"/>
                <a:cs typeface="Times New Roman" panose="02020603050405020304" pitchFamily="18" charset="0"/>
              </a:rPr>
              <a:t>Recognition:</a:t>
            </a:r>
          </a:p>
          <a:p>
            <a:endParaRPr lang="en-US" sz="2400" dirty="0">
              <a:solidFill>
                <a:srgbClr val="333333"/>
              </a:solidFill>
              <a:latin typeface="Times New Roman" panose="02020603050405020304" pitchFamily="18" charset="0"/>
              <a:cs typeface="Times New Roman" panose="02020603050405020304" pitchFamily="18" charset="0"/>
            </a:endParaRPr>
          </a:p>
          <a:p>
            <a:r>
              <a:rPr lang="en-US" sz="2400" b="0" i="0" dirty="0">
                <a:solidFill>
                  <a:srgbClr val="333333"/>
                </a:solidFill>
                <a:effectLst/>
                <a:latin typeface="Times New Roman" panose="02020603050405020304" pitchFamily="18" charset="0"/>
                <a:cs typeface="Times New Roman" panose="02020603050405020304" pitchFamily="18" charset="0"/>
              </a:rPr>
              <a:t>Heuristic methods can be used when developing algorithms which try to understand what the user is saying, or asking for. </a:t>
            </a:r>
          </a:p>
          <a:p>
            <a:endParaRPr lang="en-US" sz="2400" dirty="0">
              <a:solidFill>
                <a:srgbClr val="333333"/>
              </a:solidFill>
              <a:latin typeface="Times New Roman" panose="02020603050405020304" pitchFamily="18" charset="0"/>
              <a:cs typeface="Times New Roman" panose="02020603050405020304" pitchFamily="18" charset="0"/>
            </a:endParaRPr>
          </a:p>
          <a:p>
            <a:r>
              <a:rPr lang="en-US" sz="2400" b="0" i="0" dirty="0">
                <a:solidFill>
                  <a:srgbClr val="333333"/>
                </a:solidFill>
                <a:effectLst/>
                <a:latin typeface="Times New Roman" panose="02020603050405020304" pitchFamily="18" charset="0"/>
                <a:cs typeface="Times New Roman" panose="02020603050405020304" pitchFamily="18" charset="0"/>
              </a:rPr>
              <a:t>For instance, by looking for words associations, an algorithm can narrow down the meaning of words especially when a word can have two different meanings:</a:t>
            </a:r>
            <a:endParaRPr lang="en-US" sz="2400" dirty="0">
              <a:latin typeface="Times New Roman" panose="02020603050405020304" pitchFamily="18" charset="0"/>
              <a:cs typeface="Times New Roman" panose="02020603050405020304" pitchFamily="18" charset="0"/>
            </a:endParaRPr>
          </a:p>
        </p:txBody>
      </p:sp>
      <p:pic>
        <p:nvPicPr>
          <p:cNvPr id="10242" name="Picture 2" descr="heuristic-raspberry">
            <a:extLst>
              <a:ext uri="{FF2B5EF4-FFF2-40B4-BE49-F238E27FC236}">
                <a16:creationId xmlns:a16="http://schemas.microsoft.com/office/drawing/2014/main" id="{4FB9D93B-D4AE-4964-97BA-923F851E70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7759" y="4264070"/>
            <a:ext cx="4945929" cy="17219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7867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9338D34-78BA-4538-921B-7135DC502E1D}"/>
              </a:ext>
            </a:extLst>
          </p:cNvPr>
          <p:cNvSpPr/>
          <p:nvPr/>
        </p:nvSpPr>
        <p:spPr>
          <a:xfrm>
            <a:off x="1685109" y="1552865"/>
            <a:ext cx="9096102" cy="3046988"/>
          </a:xfrm>
          <a:prstGeom prst="rect">
            <a:avLst/>
          </a:prstGeom>
        </p:spPr>
        <p:txBody>
          <a:bodyPr wrap="square">
            <a:spAutoFit/>
          </a:bodyPr>
          <a:lstStyle/>
          <a:p>
            <a:pPr fontAlgn="base"/>
            <a:r>
              <a:rPr lang="en-US" sz="2400" b="0" i="0" dirty="0">
                <a:solidFill>
                  <a:srgbClr val="333333"/>
                </a:solidFill>
                <a:effectLst/>
                <a:latin typeface="Times New Roman" panose="02020603050405020304" pitchFamily="18" charset="0"/>
                <a:cs typeface="Times New Roman" panose="02020603050405020304" pitchFamily="18" charset="0"/>
              </a:rPr>
              <a:t>For example: When using Google search </a:t>
            </a:r>
          </a:p>
          <a:p>
            <a:pPr fontAlgn="base"/>
            <a:r>
              <a:rPr lang="en-US" sz="2400" b="0" i="0" dirty="0">
                <a:solidFill>
                  <a:srgbClr val="333333"/>
                </a:solidFill>
                <a:effectLst/>
                <a:latin typeface="Times New Roman" panose="02020603050405020304" pitchFamily="18" charset="0"/>
                <a:cs typeface="Times New Roman" panose="02020603050405020304" pitchFamily="18" charset="0"/>
              </a:rPr>
              <a:t>a user types </a:t>
            </a:r>
            <a:r>
              <a:rPr lang="en-US" sz="2400" i="1" dirty="0">
                <a:solidFill>
                  <a:srgbClr val="C00000"/>
                </a:solidFill>
                <a:effectLst/>
                <a:latin typeface="Times New Roman" panose="02020603050405020304" pitchFamily="18" charset="0"/>
                <a:cs typeface="Times New Roman" panose="02020603050405020304" pitchFamily="18" charset="0"/>
              </a:rPr>
              <a:t>“</a:t>
            </a:r>
            <a:r>
              <a:rPr lang="en-US" sz="2400" i="1" dirty="0" err="1">
                <a:solidFill>
                  <a:srgbClr val="C00000"/>
                </a:solidFill>
                <a:effectLst/>
                <a:latin typeface="Times New Roman" panose="02020603050405020304" pitchFamily="18" charset="0"/>
                <a:cs typeface="Times New Roman" panose="02020603050405020304" pitchFamily="18" charset="0"/>
              </a:rPr>
              <a:t>Raspeberry</a:t>
            </a:r>
            <a:r>
              <a:rPr lang="en-US" sz="2400" i="1" dirty="0">
                <a:solidFill>
                  <a:srgbClr val="C00000"/>
                </a:solidFill>
                <a:effectLst/>
                <a:latin typeface="Times New Roman" panose="02020603050405020304" pitchFamily="18" charset="0"/>
                <a:cs typeface="Times New Roman" panose="02020603050405020304" pitchFamily="18" charset="0"/>
              </a:rPr>
              <a:t> Pie Hardware”, </a:t>
            </a:r>
            <a:r>
              <a:rPr lang="en-US" sz="2400" dirty="0">
                <a:solidFill>
                  <a:srgbClr val="333333"/>
                </a:solidFill>
                <a:latin typeface="Times New Roman" panose="02020603050405020304" pitchFamily="18" charset="0"/>
                <a:cs typeface="Times New Roman" panose="02020603050405020304" pitchFamily="18" charset="0"/>
              </a:rPr>
              <a:t>w</a:t>
            </a:r>
            <a:r>
              <a:rPr lang="en-US" sz="2400" b="0" i="0" dirty="0">
                <a:solidFill>
                  <a:srgbClr val="333333"/>
                </a:solidFill>
                <a:effectLst/>
                <a:latin typeface="Times New Roman" panose="02020603050405020304" pitchFamily="18" charset="0"/>
                <a:cs typeface="Times New Roman" panose="02020603050405020304" pitchFamily="18" charset="0"/>
              </a:rPr>
              <a:t>e can deduct that in this case Raspberry has nothing to do with the piece of fruit, so there is no need to give results on healthy eating, cooking recipes or grocery stores…</a:t>
            </a:r>
          </a:p>
          <a:p>
            <a:pPr fontAlgn="base"/>
            <a:endParaRPr lang="en-US" sz="2400" b="0" i="0" dirty="0">
              <a:solidFill>
                <a:srgbClr val="333333"/>
              </a:solidFill>
              <a:effectLst/>
              <a:latin typeface="Times New Roman" panose="02020603050405020304" pitchFamily="18" charset="0"/>
              <a:cs typeface="Times New Roman" panose="02020603050405020304" pitchFamily="18" charset="0"/>
            </a:endParaRPr>
          </a:p>
          <a:p>
            <a:pPr fontAlgn="base"/>
            <a:r>
              <a:rPr lang="en-US" sz="2400" b="0" i="0" dirty="0">
                <a:solidFill>
                  <a:srgbClr val="333333"/>
                </a:solidFill>
                <a:effectLst/>
                <a:latin typeface="Times New Roman" panose="02020603050405020304" pitchFamily="18" charset="0"/>
                <a:cs typeface="Times New Roman" panose="02020603050405020304" pitchFamily="18" charset="0"/>
              </a:rPr>
              <a:t>However, if the user searches for </a:t>
            </a:r>
            <a:r>
              <a:rPr lang="en-US" sz="2400" i="1" dirty="0">
                <a:solidFill>
                  <a:srgbClr val="C00000"/>
                </a:solidFill>
                <a:effectLst/>
                <a:latin typeface="Times New Roman" panose="02020603050405020304" pitchFamily="18" charset="0"/>
                <a:cs typeface="Times New Roman" panose="02020603050405020304" pitchFamily="18" charset="0"/>
              </a:rPr>
              <a:t>“</a:t>
            </a:r>
            <a:r>
              <a:rPr lang="en-US" sz="2400" i="1" dirty="0" err="1">
                <a:solidFill>
                  <a:srgbClr val="C00000"/>
                </a:solidFill>
                <a:effectLst/>
                <a:latin typeface="Times New Roman" panose="02020603050405020304" pitchFamily="18" charset="0"/>
                <a:cs typeface="Times New Roman" panose="02020603050405020304" pitchFamily="18" charset="0"/>
              </a:rPr>
              <a:t>Raspeberry</a:t>
            </a:r>
            <a:r>
              <a:rPr lang="en-US" sz="2400" i="1" dirty="0">
                <a:solidFill>
                  <a:srgbClr val="C00000"/>
                </a:solidFill>
                <a:effectLst/>
                <a:latin typeface="Times New Roman" panose="02020603050405020304" pitchFamily="18" charset="0"/>
                <a:cs typeface="Times New Roman" panose="02020603050405020304" pitchFamily="18" charset="0"/>
              </a:rPr>
              <a:t> Pie ingredients</a:t>
            </a:r>
            <a:r>
              <a:rPr lang="en-US" sz="2400" i="1" dirty="0">
                <a:solidFill>
                  <a:srgbClr val="333333"/>
                </a:solidFill>
                <a:effectLst/>
                <a:latin typeface="Times New Roman" panose="02020603050405020304" pitchFamily="18" charset="0"/>
                <a:cs typeface="Times New Roman" panose="02020603050405020304" pitchFamily="18" charset="0"/>
              </a:rPr>
              <a:t>”</a:t>
            </a:r>
            <a:r>
              <a:rPr lang="en-US" sz="2400" b="0" i="0" dirty="0">
                <a:solidFill>
                  <a:srgbClr val="333333"/>
                </a:solidFill>
                <a:effectLst/>
                <a:latin typeface="Times New Roman" panose="02020603050405020304" pitchFamily="18" charset="0"/>
                <a:cs typeface="Times New Roman" panose="02020603050405020304" pitchFamily="18" charset="0"/>
              </a:rPr>
              <a:t>, we can deduct that the user is searching for a recipe and is less likely to be interested in programming blogs or computer hardware online shops.</a:t>
            </a:r>
          </a:p>
        </p:txBody>
      </p:sp>
    </p:spTree>
    <p:extLst>
      <p:ext uri="{BB962C8B-B14F-4D97-AF65-F5344CB8AC3E}">
        <p14:creationId xmlns:p14="http://schemas.microsoft.com/office/powerpoint/2010/main" val="3374726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DFEF2A-CF3B-4578-9EFB-5A4BE3CBB43F}"/>
              </a:ext>
            </a:extLst>
          </p:cNvPr>
          <p:cNvSpPr/>
          <p:nvPr/>
        </p:nvSpPr>
        <p:spPr>
          <a:xfrm>
            <a:off x="1560377" y="757875"/>
            <a:ext cx="8567692" cy="2677656"/>
          </a:xfrm>
          <a:prstGeom prst="rect">
            <a:avLst/>
          </a:prstGeom>
        </p:spPr>
        <p:txBody>
          <a:bodyPr wrap="square">
            <a:spAutoFit/>
          </a:bodyPr>
          <a:lstStyle/>
          <a:p>
            <a:r>
              <a:rPr lang="en-US" sz="2400" b="1" i="0" dirty="0">
                <a:solidFill>
                  <a:srgbClr val="333333"/>
                </a:solidFill>
                <a:effectLst/>
                <a:latin typeface="Times New Roman" panose="02020603050405020304" pitchFamily="18" charset="0"/>
                <a:cs typeface="Times New Roman" panose="02020603050405020304" pitchFamily="18" charset="0"/>
              </a:rPr>
              <a:t>Short Path Algorithms</a:t>
            </a:r>
            <a:r>
              <a:rPr lang="en-US" sz="2400" b="0" i="0" dirty="0">
                <a:solidFill>
                  <a:srgbClr val="333333"/>
                </a:solidFill>
                <a:effectLst/>
                <a:latin typeface="Times New Roman" panose="02020603050405020304" pitchFamily="18" charset="0"/>
                <a:cs typeface="Times New Roman" panose="02020603050405020304" pitchFamily="18" charset="0"/>
              </a:rPr>
              <a:t> used by GPS systems. </a:t>
            </a:r>
          </a:p>
          <a:p>
            <a:r>
              <a:rPr lang="en-US" sz="2400" dirty="0">
                <a:solidFill>
                  <a:srgbClr val="333333"/>
                </a:solidFill>
                <a:latin typeface="Times New Roman" panose="02020603050405020304" pitchFamily="18" charset="0"/>
                <a:cs typeface="Times New Roman" panose="02020603050405020304" pitchFamily="18" charset="0"/>
              </a:rPr>
              <a:t>S</a:t>
            </a:r>
            <a:r>
              <a:rPr lang="en-US" sz="2400" b="0" i="0" dirty="0">
                <a:solidFill>
                  <a:srgbClr val="333333"/>
                </a:solidFill>
                <a:effectLst/>
                <a:latin typeface="Times New Roman" panose="02020603050405020304" pitchFamily="18" charset="0"/>
                <a:cs typeface="Times New Roman" panose="02020603050405020304" pitchFamily="18" charset="0"/>
              </a:rPr>
              <a:t>elf-driving cars use a heuristic approach to decide on the best route to go from A to Z. </a:t>
            </a:r>
          </a:p>
          <a:p>
            <a:r>
              <a:rPr lang="en-US" sz="2400" b="0" i="0" dirty="0">
                <a:solidFill>
                  <a:srgbClr val="333333"/>
                </a:solidFill>
                <a:effectLst/>
                <a:latin typeface="Times New Roman" panose="02020603050405020304" pitchFamily="18" charset="0"/>
                <a:cs typeface="Times New Roman" panose="02020603050405020304" pitchFamily="18" charset="0"/>
              </a:rPr>
              <a:t>This is the case for </a:t>
            </a:r>
            <a:r>
              <a:rPr lang="en-US" sz="2400" b="0" i="0" dirty="0">
                <a:solidFill>
                  <a:srgbClr val="0000FF"/>
                </a:solidFill>
                <a:effectLst/>
                <a:latin typeface="Times New Roman" panose="02020603050405020304" pitchFamily="18" charset="0"/>
                <a:cs typeface="Times New Roman" panose="02020603050405020304" pitchFamily="18" charset="0"/>
              </a:rPr>
              <a:t>the A* Search algorithm </a:t>
            </a:r>
            <a:r>
              <a:rPr lang="en-US" sz="2400" b="0" i="0" dirty="0">
                <a:solidFill>
                  <a:srgbClr val="333333"/>
                </a:solidFill>
                <a:effectLst/>
                <a:latin typeface="Times New Roman" panose="02020603050405020304" pitchFamily="18" charset="0"/>
                <a:cs typeface="Times New Roman" panose="02020603050405020304" pitchFamily="18" charset="0"/>
              </a:rPr>
              <a:t>which takes into consideration the distance as the crow flies between two nodes </a:t>
            </a:r>
          </a:p>
          <a:p>
            <a:r>
              <a:rPr lang="en-US" sz="2400" b="0" i="0" dirty="0">
                <a:solidFill>
                  <a:srgbClr val="333333"/>
                </a:solidFill>
                <a:effectLst/>
                <a:latin typeface="Times New Roman" panose="02020603050405020304" pitchFamily="18" charset="0"/>
                <a:cs typeface="Times New Roman" panose="02020603050405020304" pitchFamily="18" charset="0"/>
              </a:rPr>
              <a:t>to </a:t>
            </a:r>
            <a:r>
              <a:rPr lang="en-US" sz="2400" b="0" i="0" dirty="0">
                <a:solidFill>
                  <a:srgbClr val="0000FF"/>
                </a:solidFill>
                <a:effectLst/>
                <a:latin typeface="Times New Roman" panose="02020603050405020304" pitchFamily="18" charset="0"/>
                <a:cs typeface="Times New Roman" panose="02020603050405020304" pitchFamily="18" charset="0"/>
              </a:rPr>
              <a:t>decide which paths to explore first</a:t>
            </a:r>
            <a:r>
              <a:rPr lang="en-US" sz="2400" b="0" i="0" dirty="0">
                <a:solidFill>
                  <a:srgbClr val="333333"/>
                </a:solidFill>
                <a:effectLst/>
                <a:latin typeface="Times New Roman" panose="02020603050405020304" pitchFamily="18" charset="0"/>
                <a:cs typeface="Times New Roman" panose="02020603050405020304" pitchFamily="18" charset="0"/>
              </a:rPr>
              <a:t> and </a:t>
            </a:r>
            <a:r>
              <a:rPr lang="en-US" sz="2400" b="0" i="0" dirty="0">
                <a:solidFill>
                  <a:srgbClr val="0000FF"/>
                </a:solidFill>
                <a:effectLst/>
                <a:latin typeface="Times New Roman" panose="02020603050405020304" pitchFamily="18" charset="0"/>
                <a:cs typeface="Times New Roman" panose="02020603050405020304" pitchFamily="18" charset="0"/>
              </a:rPr>
              <a:t>hence more effectively find the shortest path between two nodes.</a:t>
            </a:r>
            <a:endParaRPr lang="en-US" sz="2400" dirty="0">
              <a:solidFill>
                <a:srgbClr val="0000FF"/>
              </a:solidFill>
              <a:latin typeface="Times New Roman" panose="02020603050405020304" pitchFamily="18" charset="0"/>
              <a:cs typeface="Times New Roman" panose="02020603050405020304" pitchFamily="18" charset="0"/>
            </a:endParaRPr>
          </a:p>
        </p:txBody>
      </p:sp>
      <p:pic>
        <p:nvPicPr>
          <p:cNvPr id="11266" name="Picture 2" descr="signs-distance">
            <a:extLst>
              <a:ext uri="{FF2B5EF4-FFF2-40B4-BE49-F238E27FC236}">
                <a16:creationId xmlns:a16="http://schemas.microsoft.com/office/drawing/2014/main" id="{0B50443F-F036-4AAA-8ADB-F5A136DE77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203" y="3668679"/>
            <a:ext cx="3192746" cy="3021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4089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0F1FF75-354D-4B39-A5D7-85F279FCB2BD}"/>
              </a:ext>
            </a:extLst>
          </p:cNvPr>
          <p:cNvSpPr/>
          <p:nvPr/>
        </p:nvSpPr>
        <p:spPr>
          <a:xfrm>
            <a:off x="1807028" y="2182505"/>
            <a:ext cx="8577943" cy="2492990"/>
          </a:xfrm>
          <a:prstGeom prst="rect">
            <a:avLst/>
          </a:prstGeom>
        </p:spPr>
        <p:txBody>
          <a:bodyPr wrap="square">
            <a:spAutoFit/>
          </a:bodyPr>
          <a:lstStyle/>
          <a:p>
            <a:pPr fontAlgn="base"/>
            <a:r>
              <a:rPr lang="en-US" sz="2600" b="0" i="0" dirty="0">
                <a:solidFill>
                  <a:srgbClr val="333333"/>
                </a:solidFill>
                <a:effectLst/>
                <a:latin typeface="Times New Roman" panose="02020603050405020304" pitchFamily="18" charset="0"/>
                <a:cs typeface="Times New Roman" panose="02020603050405020304" pitchFamily="18" charset="0"/>
              </a:rPr>
              <a:t>Let compare two different algorithms used to find the shortest route from two nodes of a graph:</a:t>
            </a:r>
          </a:p>
          <a:p>
            <a:pPr fontAlgn="base"/>
            <a:endParaRPr lang="en-US" sz="2600" b="0" i="0" dirty="0">
              <a:solidFill>
                <a:srgbClr val="333333"/>
              </a:solidFill>
              <a:effectLst/>
              <a:latin typeface="Times New Roman" panose="02020603050405020304" pitchFamily="18" charset="0"/>
              <a:cs typeface="Times New Roman" panose="02020603050405020304" pitchFamily="18" charset="0"/>
            </a:endParaRPr>
          </a:p>
          <a:p>
            <a:pPr marL="914400" lvl="1" indent="-457200" fontAlgn="base">
              <a:buFont typeface="Arial" panose="020B0604020202020204" pitchFamily="34" charset="0"/>
              <a:buChar char="•"/>
            </a:pPr>
            <a:r>
              <a:rPr lang="en-US" sz="2600" dirty="0">
                <a:solidFill>
                  <a:srgbClr val="333333"/>
                </a:solidFill>
                <a:latin typeface="Times New Roman" panose="02020603050405020304" pitchFamily="18" charset="0"/>
                <a:cs typeface="Times New Roman" panose="02020603050405020304" pitchFamily="18" charset="0"/>
              </a:rPr>
              <a:t>Dijkstra’s Shortest Path Algorithm (without using a heuristic approach)</a:t>
            </a:r>
          </a:p>
          <a:p>
            <a:pPr marL="914400" lvl="1" indent="-457200" fontAlgn="base">
              <a:buFont typeface="Arial" panose="020B0604020202020204" pitchFamily="34" charset="0"/>
              <a:buChar char="•"/>
            </a:pPr>
            <a:r>
              <a:rPr lang="en-US" sz="2600" b="0" i="0" dirty="0">
                <a:solidFill>
                  <a:srgbClr val="333333"/>
                </a:solidFill>
                <a:effectLst/>
                <a:latin typeface="Times New Roman" panose="02020603050405020304" pitchFamily="18" charset="0"/>
                <a:cs typeface="Times New Roman" panose="02020603050405020304" pitchFamily="18" charset="0"/>
              </a:rPr>
              <a:t>A* Search Algorithm (Using a heuristic approach)</a:t>
            </a:r>
          </a:p>
        </p:txBody>
      </p:sp>
    </p:spTree>
    <p:extLst>
      <p:ext uri="{BB962C8B-B14F-4D97-AF65-F5344CB8AC3E}">
        <p14:creationId xmlns:p14="http://schemas.microsoft.com/office/powerpoint/2010/main" val="39534563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33315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42E5D64-CD8D-4081-A669-F99C8A00B483}"/>
              </a:ext>
            </a:extLst>
          </p:cNvPr>
          <p:cNvSpPr/>
          <p:nvPr/>
        </p:nvSpPr>
        <p:spPr>
          <a:xfrm>
            <a:off x="2368731" y="2084160"/>
            <a:ext cx="7585166" cy="2092881"/>
          </a:xfrm>
          <a:prstGeom prst="rect">
            <a:avLst/>
          </a:prstGeom>
        </p:spPr>
        <p:txBody>
          <a:bodyPr wrap="square">
            <a:spAutoFit/>
          </a:bodyPr>
          <a:lstStyle/>
          <a:p>
            <a:pPr marL="342900" indent="-342900">
              <a:spcBef>
                <a:spcPts val="600"/>
              </a:spcBef>
              <a:spcAft>
                <a:spcPts val="600"/>
              </a:spcAft>
              <a:buFont typeface="Arial" panose="020B0604020202020204" pitchFamily="34" charset="0"/>
              <a:buChar char="•"/>
            </a:pPr>
            <a:r>
              <a:rPr lang="en-US" sz="2400" i="0" dirty="0">
                <a:solidFill>
                  <a:srgbClr val="535353"/>
                </a:solidFill>
                <a:effectLst/>
                <a:latin typeface="Times New Roman" panose="02020603050405020304" pitchFamily="18" charset="0"/>
                <a:cs typeface="Times New Roman" panose="02020603050405020304" pitchFamily="18" charset="0"/>
              </a:rPr>
              <a:t>There is an article that </a:t>
            </a:r>
            <a:r>
              <a:rPr lang="en-US" sz="2400" i="0" dirty="0">
                <a:solidFill>
                  <a:srgbClr val="0000FF"/>
                </a:solidFill>
                <a:effectLst/>
                <a:latin typeface="Times New Roman" panose="02020603050405020304" pitchFamily="18" charset="0"/>
                <a:cs typeface="Times New Roman" panose="02020603050405020304" pitchFamily="18" charset="0"/>
              </a:rPr>
              <a:t>explains the concept of the Heuristic Method</a:t>
            </a:r>
            <a:r>
              <a:rPr lang="en-US" sz="2400" i="0" dirty="0">
                <a:solidFill>
                  <a:srgbClr val="535353"/>
                </a:solidFill>
                <a:effectLst/>
                <a:latin typeface="Times New Roman" panose="02020603050405020304" pitchFamily="18" charset="0"/>
                <a:cs typeface="Times New Roman" panose="02020603050405020304" pitchFamily="18" charset="0"/>
              </a:rPr>
              <a:t>, developed by George </a:t>
            </a:r>
            <a:r>
              <a:rPr lang="en-US" sz="2400" i="0" dirty="0" err="1">
                <a:solidFill>
                  <a:srgbClr val="535353"/>
                </a:solidFill>
                <a:effectLst/>
                <a:latin typeface="Times New Roman" panose="02020603050405020304" pitchFamily="18" charset="0"/>
                <a:cs typeface="Times New Roman" panose="02020603050405020304" pitchFamily="18" charset="0"/>
              </a:rPr>
              <a:t>Pólya</a:t>
            </a:r>
            <a:r>
              <a:rPr lang="en-US" sz="2400" i="0" dirty="0">
                <a:solidFill>
                  <a:srgbClr val="535353"/>
                </a:solidFill>
                <a:effectLst/>
                <a:latin typeface="Times New Roman" panose="02020603050405020304" pitchFamily="18" charset="0"/>
                <a:cs typeface="Times New Roman" panose="02020603050405020304" pitchFamily="18" charset="0"/>
              </a:rPr>
              <a:t> in a practical way. </a:t>
            </a:r>
          </a:p>
          <a:p>
            <a:pPr marL="342900" indent="-342900">
              <a:spcBef>
                <a:spcPts val="600"/>
              </a:spcBef>
              <a:spcAft>
                <a:spcPts val="600"/>
              </a:spcAft>
              <a:buFont typeface="Arial" panose="020B0604020202020204" pitchFamily="34" charset="0"/>
              <a:buChar char="•"/>
            </a:pPr>
            <a:r>
              <a:rPr lang="en-US" sz="2400" i="0" dirty="0">
                <a:solidFill>
                  <a:srgbClr val="535353"/>
                </a:solidFill>
                <a:effectLst/>
                <a:latin typeface="Times New Roman" panose="02020603050405020304" pitchFamily="18" charset="0"/>
                <a:cs typeface="Times New Roman" panose="02020603050405020304" pitchFamily="18" charset="0"/>
              </a:rPr>
              <a:t>After reading it, you will understand the basics of this powerful </a:t>
            </a:r>
            <a:r>
              <a:rPr lang="en-US" sz="2400" dirty="0">
                <a:solidFill>
                  <a:srgbClr val="535353"/>
                </a:solidFill>
                <a:latin typeface="Times New Roman" panose="02020603050405020304" pitchFamily="18" charset="0"/>
                <a:cs typeface="Times New Roman" panose="02020603050405020304" pitchFamily="18" charset="0"/>
              </a:rPr>
              <a:t>p</a:t>
            </a:r>
            <a:r>
              <a:rPr lang="en-US" sz="2400" i="0" dirty="0">
                <a:solidFill>
                  <a:srgbClr val="535353"/>
                </a:solidFill>
                <a:effectLst/>
                <a:latin typeface="Times New Roman" panose="02020603050405020304" pitchFamily="18" charset="0"/>
                <a:cs typeface="Times New Roman" panose="02020603050405020304" pitchFamily="18" charset="0"/>
              </a:rPr>
              <a:t>roblem-solving tool.</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87138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66626C-908E-4E09-99A6-588A705835D0}"/>
              </a:ext>
            </a:extLst>
          </p:cNvPr>
          <p:cNvSpPr/>
          <p:nvPr/>
        </p:nvSpPr>
        <p:spPr>
          <a:xfrm>
            <a:off x="1824445" y="931711"/>
            <a:ext cx="8834846" cy="5632311"/>
          </a:xfrm>
          <a:prstGeom prst="rect">
            <a:avLst/>
          </a:prstGeom>
        </p:spPr>
        <p:txBody>
          <a:bodyPr wrap="square">
            <a:spAutoFit/>
          </a:bodyPr>
          <a:lstStyle/>
          <a:p>
            <a:r>
              <a:rPr lang="en-US" sz="2400" b="1" i="0" dirty="0">
                <a:solidFill>
                  <a:srgbClr val="2A2A2A"/>
                </a:solidFill>
                <a:effectLst/>
                <a:latin typeface="Times New Roman" panose="02020603050405020304" pitchFamily="18" charset="0"/>
                <a:cs typeface="Times New Roman" panose="02020603050405020304" pitchFamily="18" charset="0"/>
              </a:rPr>
              <a:t>What is the Heuristic Method?</a:t>
            </a:r>
          </a:p>
          <a:p>
            <a:pPr marL="342900" indent="-342900">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A heuristic method is an approach to </a:t>
            </a:r>
            <a:r>
              <a:rPr lang="en-US" sz="2400" b="0" i="0" dirty="0">
                <a:solidFill>
                  <a:srgbClr val="0000FF"/>
                </a:solidFill>
                <a:effectLst/>
                <a:latin typeface="Times New Roman" panose="02020603050405020304" pitchFamily="18" charset="0"/>
                <a:cs typeface="Times New Roman" panose="02020603050405020304" pitchFamily="18" charset="0"/>
              </a:rPr>
              <a:t>finding (searching, discovering) a solution </a:t>
            </a:r>
            <a:r>
              <a:rPr lang="en-US" sz="2400" b="0" i="0" dirty="0">
                <a:solidFill>
                  <a:srgbClr val="535353"/>
                </a:solidFill>
                <a:effectLst/>
                <a:latin typeface="Times New Roman" panose="02020603050405020304" pitchFamily="18" charset="0"/>
                <a:cs typeface="Times New Roman" panose="02020603050405020304" pitchFamily="18" charset="0"/>
              </a:rPr>
              <a:t>to a problem.</a:t>
            </a:r>
          </a:p>
          <a:p>
            <a:pPr marL="342900" indent="-342900">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It </a:t>
            </a:r>
            <a:r>
              <a:rPr lang="en-US" sz="2400" dirty="0">
                <a:solidFill>
                  <a:srgbClr val="535353"/>
                </a:solidFill>
                <a:latin typeface="Times New Roman" panose="02020603050405020304" pitchFamily="18" charset="0"/>
                <a:cs typeface="Times New Roman" panose="02020603050405020304" pitchFamily="18" charset="0"/>
              </a:rPr>
              <a:t>uses</a:t>
            </a:r>
            <a:r>
              <a:rPr lang="en-US" sz="2400" b="0" i="0" dirty="0">
                <a:solidFill>
                  <a:srgbClr val="535353"/>
                </a:solidFill>
                <a:effectLst/>
                <a:latin typeface="Times New Roman" panose="02020603050405020304" pitchFamily="18" charset="0"/>
                <a:cs typeface="Times New Roman" panose="02020603050405020304" pitchFamily="18" charset="0"/>
              </a:rPr>
              <a:t> a practical method that </a:t>
            </a:r>
            <a:r>
              <a:rPr lang="en-US" sz="2400" b="0" i="0" dirty="0">
                <a:solidFill>
                  <a:srgbClr val="0000FF"/>
                </a:solidFill>
                <a:effectLst/>
                <a:latin typeface="Times New Roman" panose="02020603050405020304" pitchFamily="18" charset="0"/>
                <a:cs typeface="Times New Roman" panose="02020603050405020304" pitchFamily="18" charset="0"/>
              </a:rPr>
              <a:t>doesn’t </a:t>
            </a:r>
            <a:r>
              <a:rPr lang="en-US" sz="2400" b="0" i="0" dirty="0">
                <a:solidFill>
                  <a:srgbClr val="535353"/>
                </a:solidFill>
                <a:effectLst/>
                <a:latin typeface="Times New Roman" panose="02020603050405020304" pitchFamily="18" charset="0"/>
                <a:cs typeface="Times New Roman" panose="02020603050405020304" pitchFamily="18" charset="0"/>
              </a:rPr>
              <a:t>necessarily need to be </a:t>
            </a:r>
            <a:r>
              <a:rPr lang="en-US" sz="2400" b="0" i="0" dirty="0">
                <a:solidFill>
                  <a:srgbClr val="0000FF"/>
                </a:solidFill>
                <a:effectLst/>
                <a:latin typeface="Times New Roman" panose="02020603050405020304" pitchFamily="18" charset="0"/>
                <a:cs typeface="Times New Roman" panose="02020603050405020304" pitchFamily="18" charset="0"/>
              </a:rPr>
              <a:t>perfect. </a:t>
            </a:r>
          </a:p>
          <a:p>
            <a:pPr marL="342900" indent="-342900">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Heuristic methods </a:t>
            </a:r>
            <a:r>
              <a:rPr lang="en-US" sz="2400" b="0" i="0" dirty="0">
                <a:solidFill>
                  <a:srgbClr val="0000FF"/>
                </a:solidFill>
                <a:effectLst/>
                <a:latin typeface="Times New Roman" panose="02020603050405020304" pitchFamily="18" charset="0"/>
                <a:cs typeface="Times New Roman" panose="02020603050405020304" pitchFamily="18" charset="0"/>
              </a:rPr>
              <a:t>speed up the process </a:t>
            </a:r>
            <a:r>
              <a:rPr lang="en-US" sz="2400" b="0" i="0" dirty="0">
                <a:solidFill>
                  <a:srgbClr val="535353"/>
                </a:solidFill>
                <a:effectLst/>
                <a:latin typeface="Times New Roman" panose="02020603050405020304" pitchFamily="18" charset="0"/>
                <a:cs typeface="Times New Roman" panose="02020603050405020304" pitchFamily="18" charset="0"/>
              </a:rPr>
              <a:t>of reaching a satisfactory solution. </a:t>
            </a:r>
          </a:p>
          <a:p>
            <a:pPr marL="342900" indent="-342900">
              <a:buFont typeface="Arial" panose="020B0604020202020204" pitchFamily="34" charset="0"/>
              <a:buChar char="•"/>
            </a:pPr>
            <a:r>
              <a:rPr lang="en-US" sz="2400" b="0" i="0" dirty="0">
                <a:solidFill>
                  <a:srgbClr val="0000FF"/>
                </a:solidFill>
                <a:effectLst/>
                <a:latin typeface="Times New Roman" panose="02020603050405020304" pitchFamily="18" charset="0"/>
                <a:cs typeface="Times New Roman" panose="02020603050405020304" pitchFamily="18" charset="0"/>
              </a:rPr>
              <a:t>It uses previous experiences </a:t>
            </a:r>
            <a:r>
              <a:rPr lang="en-US" sz="2400" b="0" i="0" dirty="0">
                <a:solidFill>
                  <a:srgbClr val="535353"/>
                </a:solidFill>
                <a:effectLst/>
                <a:latin typeface="Times New Roman" panose="02020603050405020304" pitchFamily="18" charset="0"/>
                <a:cs typeface="Times New Roman" panose="02020603050405020304" pitchFamily="18" charset="0"/>
              </a:rPr>
              <a:t>with comparable problems for dealing with problem situations concerning people, machines, or abstract issues. </a:t>
            </a:r>
          </a:p>
          <a:p>
            <a:pPr marL="342900" indent="-342900">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One of the founders of heuristics is the Hungarian mathematician </a:t>
            </a:r>
            <a:r>
              <a:rPr lang="en-US" sz="2400" b="0" i="0" u="none" strike="noStrike" dirty="0" err="1">
                <a:solidFill>
                  <a:srgbClr val="00DE7E"/>
                </a:solidFill>
                <a:effectLst/>
                <a:latin typeface="Times New Roman" panose="02020603050405020304" pitchFamily="18" charset="0"/>
                <a:cs typeface="Times New Roman" panose="02020603050405020304" pitchFamily="18" charset="0"/>
                <a:hlinkClick r:id="rId2"/>
              </a:rPr>
              <a:t>György</a:t>
            </a:r>
            <a:r>
              <a:rPr lang="en-US" sz="2400" b="0" i="0" u="none" strike="noStrike" dirty="0">
                <a:solidFill>
                  <a:srgbClr val="00DE7E"/>
                </a:solidFill>
                <a:effectLst/>
                <a:latin typeface="Times New Roman" panose="02020603050405020304" pitchFamily="18" charset="0"/>
                <a:cs typeface="Times New Roman" panose="02020603050405020304" pitchFamily="18" charset="0"/>
                <a:hlinkClick r:id="rId2"/>
              </a:rPr>
              <a:t> (George) </a:t>
            </a:r>
            <a:r>
              <a:rPr lang="en-US" sz="2400" b="0" i="0" u="none" strike="noStrike" dirty="0" err="1">
                <a:solidFill>
                  <a:srgbClr val="00DE7E"/>
                </a:solidFill>
                <a:effectLst/>
                <a:latin typeface="Times New Roman" panose="02020603050405020304" pitchFamily="18" charset="0"/>
                <a:cs typeface="Times New Roman" panose="02020603050405020304" pitchFamily="18" charset="0"/>
                <a:hlinkClick r:id="rId2"/>
              </a:rPr>
              <a:t>Pólya</a:t>
            </a:r>
            <a:r>
              <a:rPr lang="en-US" sz="2400" u="none" strike="noStrike" dirty="0">
                <a:solidFill>
                  <a:srgbClr val="535353"/>
                </a:solidFill>
                <a:latin typeface="Times New Roman" panose="02020603050405020304" pitchFamily="18" charset="0"/>
                <a:cs typeface="Times New Roman" panose="02020603050405020304" pitchFamily="18" charset="0"/>
              </a:rPr>
              <a:t> </a:t>
            </a:r>
            <a:r>
              <a:rPr lang="en-US" sz="2400" dirty="0">
                <a:solidFill>
                  <a:srgbClr val="535353"/>
                </a:solidFill>
                <a:latin typeface="Times New Roman" panose="02020603050405020304" pitchFamily="18" charset="0"/>
                <a:cs typeface="Times New Roman" panose="02020603050405020304" pitchFamily="18" charset="0"/>
              </a:rPr>
              <a:t>who is one of the founders of heuristics,</a:t>
            </a:r>
            <a:r>
              <a:rPr lang="en-US" sz="2400" b="0" i="0" dirty="0">
                <a:solidFill>
                  <a:srgbClr val="535353"/>
                </a:solidFill>
                <a:effectLst/>
                <a:latin typeface="Times New Roman" panose="02020603050405020304" pitchFamily="18" charset="0"/>
                <a:cs typeface="Times New Roman" panose="02020603050405020304" pitchFamily="18" charset="0"/>
              </a:rPr>
              <a:t> published a book about the subject in 1945 called ‘How to Solve It’. </a:t>
            </a:r>
          </a:p>
          <a:p>
            <a:pPr marL="342900" indent="-342900">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He used four principles that form the basis for problem-solving.</a:t>
            </a:r>
          </a:p>
        </p:txBody>
      </p:sp>
    </p:spTree>
    <p:extLst>
      <p:ext uri="{BB962C8B-B14F-4D97-AF65-F5344CB8AC3E}">
        <p14:creationId xmlns:p14="http://schemas.microsoft.com/office/powerpoint/2010/main" val="19197649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F713CCF-2CCA-4F01-A2A4-515A7CF8A6F8}"/>
              </a:ext>
            </a:extLst>
          </p:cNvPr>
          <p:cNvSpPr/>
          <p:nvPr/>
        </p:nvSpPr>
        <p:spPr>
          <a:xfrm>
            <a:off x="1763100" y="1412954"/>
            <a:ext cx="7589906" cy="3200876"/>
          </a:xfrm>
          <a:prstGeom prst="rect">
            <a:avLst/>
          </a:prstGeom>
        </p:spPr>
        <p:txBody>
          <a:bodyPr wrap="square">
            <a:spAutoFit/>
          </a:bodyPr>
          <a:lstStyle/>
          <a:p>
            <a:r>
              <a:rPr lang="en-US" sz="3200" i="0" dirty="0">
                <a:solidFill>
                  <a:srgbClr val="0000FF"/>
                </a:solidFill>
                <a:effectLst/>
                <a:latin typeface="Times New Roman" panose="02020603050405020304" pitchFamily="18" charset="0"/>
                <a:cs typeface="Times New Roman" panose="02020603050405020304" pitchFamily="18" charset="0"/>
              </a:rPr>
              <a:t>Four principles</a:t>
            </a:r>
          </a:p>
          <a:p>
            <a:pPr>
              <a:spcBef>
                <a:spcPts val="1200"/>
              </a:spcBef>
            </a:pPr>
            <a:r>
              <a:rPr lang="en-US" sz="2400" b="0" i="0" dirty="0" err="1">
                <a:solidFill>
                  <a:srgbClr val="535353"/>
                </a:solidFill>
                <a:effectLst/>
                <a:latin typeface="Times New Roman" panose="02020603050405020304" pitchFamily="18" charset="0"/>
                <a:cs typeface="Times New Roman" panose="02020603050405020304" pitchFamily="18" charset="0"/>
              </a:rPr>
              <a:t>Pólya</a:t>
            </a:r>
            <a:r>
              <a:rPr lang="en-US" sz="2400" b="0" i="0" dirty="0">
                <a:solidFill>
                  <a:srgbClr val="535353"/>
                </a:solidFill>
                <a:effectLst/>
                <a:latin typeface="Times New Roman" panose="02020603050405020304" pitchFamily="18" charset="0"/>
                <a:cs typeface="Times New Roman" panose="02020603050405020304" pitchFamily="18" charset="0"/>
              </a:rPr>
              <a:t> describes the following four principles in his book:</a:t>
            </a:r>
          </a:p>
          <a:p>
            <a:pPr marL="919163" lvl="1" indent="-461963">
              <a:spcBef>
                <a:spcPts val="1200"/>
              </a:spcBef>
              <a:buFont typeface="+mj-lt"/>
              <a:buAutoNum type="arabicPeriod"/>
            </a:pPr>
            <a:r>
              <a:rPr lang="en-US" sz="2400" b="0" i="0" dirty="0">
                <a:solidFill>
                  <a:srgbClr val="0000FF"/>
                </a:solidFill>
                <a:effectLst/>
                <a:latin typeface="Times New Roman" panose="02020603050405020304" pitchFamily="18" charset="0"/>
                <a:cs typeface="Times New Roman" panose="02020603050405020304" pitchFamily="18" charset="0"/>
              </a:rPr>
              <a:t>try to understand the problem</a:t>
            </a:r>
          </a:p>
          <a:p>
            <a:pPr marL="919163" lvl="1" indent="-461963">
              <a:spcBef>
                <a:spcPts val="1200"/>
              </a:spcBef>
              <a:buFont typeface="+mj-lt"/>
              <a:buAutoNum type="arabicPeriod"/>
            </a:pPr>
            <a:r>
              <a:rPr lang="en-US" sz="2400" b="0" i="0" dirty="0">
                <a:solidFill>
                  <a:srgbClr val="0000FF"/>
                </a:solidFill>
                <a:effectLst/>
                <a:latin typeface="Times New Roman" panose="02020603050405020304" pitchFamily="18" charset="0"/>
                <a:cs typeface="Times New Roman" panose="02020603050405020304" pitchFamily="18" charset="0"/>
              </a:rPr>
              <a:t>make a plan</a:t>
            </a:r>
          </a:p>
          <a:p>
            <a:pPr marL="919163" lvl="1" indent="-461963">
              <a:spcBef>
                <a:spcPts val="1200"/>
              </a:spcBef>
              <a:buFont typeface="+mj-lt"/>
              <a:buAutoNum type="arabicPeriod"/>
            </a:pPr>
            <a:r>
              <a:rPr lang="en-US" sz="2400" b="0" i="0" dirty="0">
                <a:solidFill>
                  <a:srgbClr val="0000FF"/>
                </a:solidFill>
                <a:effectLst/>
                <a:latin typeface="Times New Roman" panose="02020603050405020304" pitchFamily="18" charset="0"/>
                <a:cs typeface="Times New Roman" panose="02020603050405020304" pitchFamily="18" charset="0"/>
              </a:rPr>
              <a:t>carry out this plan</a:t>
            </a:r>
          </a:p>
          <a:p>
            <a:pPr marL="919163" lvl="1" indent="-461963">
              <a:spcBef>
                <a:spcPts val="1200"/>
              </a:spcBef>
              <a:buFont typeface="+mj-lt"/>
              <a:buAutoNum type="arabicPeriod"/>
            </a:pPr>
            <a:r>
              <a:rPr lang="en-US" sz="2400" b="0" i="0" dirty="0">
                <a:solidFill>
                  <a:srgbClr val="0000FF"/>
                </a:solidFill>
                <a:effectLst/>
                <a:latin typeface="Times New Roman" panose="02020603050405020304" pitchFamily="18" charset="0"/>
                <a:cs typeface="Times New Roman" panose="02020603050405020304" pitchFamily="18" charset="0"/>
              </a:rPr>
              <a:t>evaluate and adapt </a:t>
            </a:r>
            <a:r>
              <a:rPr lang="en-US" sz="2400" b="0" i="0" dirty="0">
                <a:solidFill>
                  <a:srgbClr val="535353"/>
                </a:solidFill>
                <a:effectLst/>
                <a:latin typeface="Times New Roman" panose="02020603050405020304" pitchFamily="18" charset="0"/>
                <a:cs typeface="Times New Roman" panose="02020603050405020304" pitchFamily="18" charset="0"/>
              </a:rPr>
              <a:t>(Look back, evaluate, and adjust)</a:t>
            </a:r>
          </a:p>
        </p:txBody>
      </p:sp>
    </p:spTree>
    <p:extLst>
      <p:ext uri="{BB962C8B-B14F-4D97-AF65-F5344CB8AC3E}">
        <p14:creationId xmlns:p14="http://schemas.microsoft.com/office/powerpoint/2010/main" val="42094869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50C99E7-84E6-4B31-8934-6023DF0241FD}"/>
              </a:ext>
            </a:extLst>
          </p:cNvPr>
          <p:cNvSpPr/>
          <p:nvPr/>
        </p:nvSpPr>
        <p:spPr>
          <a:xfrm>
            <a:off x="2329543" y="1870901"/>
            <a:ext cx="7532914" cy="4570482"/>
          </a:xfrm>
          <a:prstGeom prst="rect">
            <a:avLst/>
          </a:prstGeom>
        </p:spPr>
        <p:txBody>
          <a:bodyPr wrap="square">
            <a:spAutoFit/>
          </a:bodyPr>
          <a:lstStyle/>
          <a:p>
            <a:pPr marL="342900" indent="-342900">
              <a:spcBef>
                <a:spcPts val="1200"/>
              </a:spcBef>
              <a:spcAft>
                <a:spcPts val="600"/>
              </a:spcAft>
              <a:buFont typeface="Arial" panose="020B0604020202020204" pitchFamily="34" charset="0"/>
              <a:buChar char="•"/>
            </a:pPr>
            <a:r>
              <a:rPr lang="en-US" sz="2400" b="0" i="0" dirty="0">
                <a:solidFill>
                  <a:srgbClr val="0000FF"/>
                </a:solidFill>
                <a:effectLst/>
                <a:latin typeface="Times New Roman" panose="02020603050405020304" pitchFamily="18" charset="0"/>
                <a:cs typeface="Times New Roman" panose="02020603050405020304" pitchFamily="18" charset="0"/>
              </a:rPr>
              <a:t>If this sequence doesn’t lead to the right solution</a:t>
            </a:r>
            <a:r>
              <a:rPr lang="en-US" sz="2400" b="0" i="0" dirty="0">
                <a:solidFill>
                  <a:srgbClr val="535353"/>
                </a:solidFill>
                <a:effectLst/>
                <a:latin typeface="Times New Roman" panose="02020603050405020304" pitchFamily="18" charset="0"/>
                <a:cs typeface="Times New Roman" panose="02020603050405020304" pitchFamily="18" charset="0"/>
              </a:rPr>
              <a:t>, </a:t>
            </a:r>
            <a:r>
              <a:rPr lang="en-US" sz="2400" b="0" i="0" dirty="0" err="1">
                <a:solidFill>
                  <a:srgbClr val="535353"/>
                </a:solidFill>
                <a:effectLst/>
                <a:latin typeface="Times New Roman" panose="02020603050405020304" pitchFamily="18" charset="0"/>
                <a:cs typeface="Times New Roman" panose="02020603050405020304" pitchFamily="18" charset="0"/>
              </a:rPr>
              <a:t>Pólya</a:t>
            </a:r>
            <a:r>
              <a:rPr lang="en-US" sz="2400" b="0" i="0" dirty="0">
                <a:solidFill>
                  <a:srgbClr val="535353"/>
                </a:solidFill>
                <a:effectLst/>
                <a:latin typeface="Times New Roman" panose="02020603050405020304" pitchFamily="18" charset="0"/>
                <a:cs typeface="Times New Roman" panose="02020603050405020304" pitchFamily="18" charset="0"/>
              </a:rPr>
              <a:t> advises </a:t>
            </a:r>
          </a:p>
          <a:p>
            <a:pPr marL="800100" lvl="1" indent="-342900">
              <a:spcBef>
                <a:spcPts val="1200"/>
              </a:spcBef>
              <a:spcAft>
                <a:spcPts val="600"/>
              </a:spcAft>
              <a:buFont typeface="Arial" panose="020B0604020202020204" pitchFamily="34" charset="0"/>
              <a:buChar char="•"/>
            </a:pPr>
            <a:r>
              <a:rPr lang="en-US" sz="2400" b="0" i="0" dirty="0">
                <a:solidFill>
                  <a:srgbClr val="0000FF"/>
                </a:solidFill>
                <a:effectLst/>
                <a:latin typeface="Times New Roman" panose="02020603050405020304" pitchFamily="18" charset="0"/>
                <a:cs typeface="Times New Roman" panose="02020603050405020304" pitchFamily="18" charset="0"/>
              </a:rPr>
              <a:t>first looking for a simpler problem</a:t>
            </a:r>
            <a:r>
              <a:rPr lang="en-US" sz="2400" dirty="0">
                <a:solidFill>
                  <a:srgbClr val="535353"/>
                </a:solidFill>
                <a:latin typeface="Times New Roman" panose="02020603050405020304" pitchFamily="18" charset="0"/>
                <a:cs typeface="Times New Roman" panose="02020603050405020304" pitchFamily="18" charset="0"/>
              </a:rPr>
              <a:t>, or</a:t>
            </a:r>
            <a:r>
              <a:rPr lang="en-US" sz="2400" b="0" i="0" dirty="0">
                <a:solidFill>
                  <a:srgbClr val="535353"/>
                </a:solidFill>
                <a:effectLst/>
                <a:latin typeface="Times New Roman" panose="02020603050405020304" pitchFamily="18" charset="0"/>
                <a:cs typeface="Times New Roman" panose="02020603050405020304" pitchFamily="18" charset="0"/>
              </a:rPr>
              <a:t> </a:t>
            </a:r>
          </a:p>
          <a:p>
            <a:pPr marL="800100" lvl="1" indent="-342900">
              <a:spcBef>
                <a:spcPts val="1200"/>
              </a:spcBef>
              <a:spcAft>
                <a:spcPts val="600"/>
              </a:spcAft>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looking at a similar problem that was possible to solve, or </a:t>
            </a:r>
          </a:p>
          <a:p>
            <a:pPr marL="800100" lvl="1" indent="-342900">
              <a:spcBef>
                <a:spcPts val="1200"/>
              </a:spcBef>
              <a:spcAft>
                <a:spcPts val="600"/>
              </a:spcAft>
              <a:buFont typeface="Arial" panose="020B0604020202020204" pitchFamily="34" charset="0"/>
              <a:buChar char="•"/>
            </a:pPr>
            <a:r>
              <a:rPr lang="en-US" sz="2400" b="0" i="0" dirty="0">
                <a:solidFill>
                  <a:srgbClr val="0000FF"/>
                </a:solidFill>
                <a:effectLst/>
                <a:latin typeface="Times New Roman" panose="02020603050405020304" pitchFamily="18" charset="0"/>
                <a:cs typeface="Times New Roman" panose="02020603050405020304" pitchFamily="18" charset="0"/>
              </a:rPr>
              <a:t>possibly looking at the current problem in another way</a:t>
            </a:r>
            <a:r>
              <a:rPr lang="en-US" sz="2400" b="0" i="0" dirty="0">
                <a:solidFill>
                  <a:srgbClr val="535353"/>
                </a:solidFill>
                <a:effectLst/>
                <a:latin typeface="Times New Roman" panose="02020603050405020304" pitchFamily="18" charset="0"/>
                <a:cs typeface="Times New Roman" panose="02020603050405020304" pitchFamily="18" charset="0"/>
              </a:rPr>
              <a:t>.</a:t>
            </a:r>
          </a:p>
          <a:p>
            <a:pPr marL="800100" lvl="1" indent="-342900">
              <a:spcBef>
                <a:spcPts val="1200"/>
              </a:spcBef>
              <a:spcAft>
                <a:spcPts val="600"/>
              </a:spcAft>
              <a:buFont typeface="Arial" panose="020B0604020202020204" pitchFamily="34" charset="0"/>
              <a:buChar char="•"/>
            </a:pPr>
            <a:r>
              <a:rPr lang="en-US" sz="2400" b="0" i="0" dirty="0">
                <a:solidFill>
                  <a:srgbClr val="0000FF"/>
                </a:solidFill>
                <a:effectLst/>
                <a:latin typeface="Times New Roman" panose="02020603050405020304" pitchFamily="18" charset="0"/>
                <a:cs typeface="Times New Roman" panose="02020603050405020304" pitchFamily="18" charset="0"/>
              </a:rPr>
              <a:t>A solution may potentially be found, </a:t>
            </a:r>
          </a:p>
          <a:p>
            <a:pPr marL="800100" lvl="1" indent="-342900">
              <a:spcBef>
                <a:spcPts val="1200"/>
              </a:spcBef>
              <a:spcAft>
                <a:spcPts val="600"/>
              </a:spcAf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77298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352D8BD-F3EC-4526-844B-14D2A27B5D69}"/>
              </a:ext>
            </a:extLst>
          </p:cNvPr>
          <p:cNvSpPr/>
          <p:nvPr/>
        </p:nvSpPr>
        <p:spPr>
          <a:xfrm>
            <a:off x="2211977" y="1336119"/>
            <a:ext cx="8133805" cy="3662541"/>
          </a:xfrm>
          <a:prstGeom prst="rect">
            <a:avLst/>
          </a:prstGeom>
        </p:spPr>
        <p:txBody>
          <a:bodyPr wrap="square">
            <a:spAutoFit/>
          </a:bodyPr>
          <a:lstStyle/>
          <a:p>
            <a:r>
              <a:rPr lang="en-US" sz="2400" b="1" i="0" dirty="0">
                <a:solidFill>
                  <a:srgbClr val="2A2A2A"/>
                </a:solidFill>
                <a:effectLst/>
                <a:latin typeface="Times New Roman" panose="02020603050405020304" pitchFamily="18" charset="0"/>
                <a:cs typeface="Times New Roman" panose="02020603050405020304" pitchFamily="18" charset="0"/>
              </a:rPr>
              <a:t>The first principle – understand the problem</a:t>
            </a:r>
            <a:endParaRPr lang="en-US" sz="2400" b="0" i="0" dirty="0">
              <a:solidFill>
                <a:srgbClr val="535353"/>
              </a:solidFill>
              <a:effectLst/>
              <a:latin typeface="Times New Roman" panose="02020603050405020304" pitchFamily="18" charset="0"/>
              <a:cs typeface="Times New Roman" panose="02020603050405020304" pitchFamily="18" charset="0"/>
            </a:endParaRPr>
          </a:p>
          <a:p>
            <a:pPr marL="461963" indent="-461963">
              <a:spcBef>
                <a:spcPts val="1200"/>
              </a:spcBef>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L</a:t>
            </a:r>
            <a:r>
              <a:rPr lang="en-US" sz="2400" b="0" i="0" dirty="0">
                <a:solidFill>
                  <a:srgbClr val="0000FF"/>
                </a:solidFill>
                <a:effectLst/>
                <a:latin typeface="Times New Roman" panose="02020603050405020304" pitchFamily="18" charset="0"/>
                <a:cs typeface="Times New Roman" panose="02020603050405020304" pitchFamily="18" charset="0"/>
              </a:rPr>
              <a:t>ook at the problem from another angle. </a:t>
            </a:r>
          </a:p>
          <a:p>
            <a:pPr marL="461963" indent="-461963">
              <a:spcBef>
                <a:spcPts val="1200"/>
              </a:spcBef>
              <a:buFont typeface="Arial" panose="020B0604020202020204" pitchFamily="34" charset="0"/>
              <a:buChar char="•"/>
            </a:pPr>
            <a:r>
              <a:rPr lang="en-US" sz="2400" dirty="0">
                <a:solidFill>
                  <a:srgbClr val="535353"/>
                </a:solidFill>
                <a:latin typeface="Times New Roman" panose="02020603050405020304" pitchFamily="18" charset="0"/>
                <a:cs typeface="Times New Roman" panose="02020603050405020304" pitchFamily="18" charset="0"/>
              </a:rPr>
              <a:t>Questions can </a:t>
            </a:r>
            <a:r>
              <a:rPr lang="en-US" sz="2400" dirty="0">
                <a:solidFill>
                  <a:srgbClr val="0000FF"/>
                </a:solidFill>
                <a:latin typeface="Times New Roman" panose="02020603050405020304" pitchFamily="18" charset="0"/>
                <a:cs typeface="Times New Roman" panose="02020603050405020304" pitchFamily="18" charset="0"/>
              </a:rPr>
              <a:t>help with the first evaluation</a:t>
            </a:r>
            <a:r>
              <a:rPr lang="en-US" sz="2400" dirty="0">
                <a:solidFill>
                  <a:srgbClr val="535353"/>
                </a:solidFill>
                <a:latin typeface="Times New Roman" panose="02020603050405020304" pitchFamily="18" charset="0"/>
                <a:cs typeface="Times New Roman" panose="02020603050405020304" pitchFamily="18" charset="0"/>
              </a:rPr>
              <a:t> of a problem issue, such as</a:t>
            </a:r>
            <a:endParaRPr lang="en-US" sz="2400" b="0" i="0" dirty="0">
              <a:solidFill>
                <a:srgbClr val="535353"/>
              </a:solidFill>
              <a:effectLst/>
              <a:latin typeface="Times New Roman" panose="02020603050405020304" pitchFamily="18" charset="0"/>
              <a:cs typeface="Times New Roman" panose="02020603050405020304" pitchFamily="18" charset="0"/>
            </a:endParaRPr>
          </a:p>
          <a:p>
            <a:pPr marL="919163" lvl="1" indent="-461963">
              <a:spcBef>
                <a:spcPts val="600"/>
              </a:spcBef>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what is the problem? </a:t>
            </a:r>
          </a:p>
          <a:p>
            <a:pPr marL="919163" lvl="1" indent="-461963">
              <a:spcBef>
                <a:spcPts val="600"/>
              </a:spcBef>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what is happening? </a:t>
            </a:r>
          </a:p>
          <a:p>
            <a:pPr marL="919163" lvl="1" indent="-461963">
              <a:spcBef>
                <a:spcPts val="600"/>
              </a:spcBef>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can the problem be explained in other words? </a:t>
            </a:r>
          </a:p>
          <a:p>
            <a:pPr marL="919163" lvl="1" indent="-461963">
              <a:spcBef>
                <a:spcPts val="600"/>
              </a:spcBef>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is there enough information available? etc. </a:t>
            </a:r>
          </a:p>
        </p:txBody>
      </p:sp>
    </p:spTree>
    <p:extLst>
      <p:ext uri="{BB962C8B-B14F-4D97-AF65-F5344CB8AC3E}">
        <p14:creationId xmlns:p14="http://schemas.microsoft.com/office/powerpoint/2010/main" val="1894707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177E978-E1A3-48C6-95F9-395A42E66626}"/>
              </a:ext>
            </a:extLst>
          </p:cNvPr>
          <p:cNvSpPr/>
          <p:nvPr/>
        </p:nvSpPr>
        <p:spPr>
          <a:xfrm>
            <a:off x="1876102" y="735955"/>
            <a:ext cx="8439795" cy="538609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461963" indent="-461963">
              <a:spcBef>
                <a:spcPts val="600"/>
              </a:spcBef>
              <a:spcAft>
                <a:spcPts val="600"/>
              </a:spcAft>
              <a:buFont typeface="Arial" panose="020B0604020202020204" pitchFamily="34" charset="0"/>
              <a:buChar char="•"/>
            </a:pPr>
            <a:r>
              <a:rPr lang="en-US" sz="2400" b="0" i="0" dirty="0">
                <a:solidFill>
                  <a:srgbClr val="444444"/>
                </a:solidFill>
                <a:effectLst/>
                <a:latin typeface="Times New Roman" panose="02020603050405020304" pitchFamily="18" charset="0"/>
                <a:cs typeface="Times New Roman" panose="02020603050405020304" pitchFamily="18" charset="0"/>
              </a:rPr>
              <a:t>“heuristic” means "to </a:t>
            </a:r>
            <a:r>
              <a:rPr lang="en-US" sz="2400" dirty="0">
                <a:solidFill>
                  <a:srgbClr val="444444"/>
                </a:solidFill>
                <a:latin typeface="Times New Roman" panose="02020603050405020304" pitchFamily="18" charset="0"/>
                <a:cs typeface="Times New Roman" panose="02020603050405020304" pitchFamily="18" charset="0"/>
              </a:rPr>
              <a:t>discover, " </a:t>
            </a:r>
            <a:r>
              <a:rPr lang="en-US" sz="2400" b="0" i="0" dirty="0">
                <a:solidFill>
                  <a:srgbClr val="444444"/>
                </a:solidFill>
                <a:effectLst/>
                <a:latin typeface="Times New Roman" panose="02020603050405020304" pitchFamily="18" charset="0"/>
                <a:cs typeface="Times New Roman" panose="02020603050405020304" pitchFamily="18" charset="0"/>
              </a:rPr>
              <a:t>derived from a Greek word, </a:t>
            </a:r>
            <a:r>
              <a:rPr lang="en-US" sz="2400" dirty="0">
                <a:solidFill>
                  <a:srgbClr val="535353"/>
                </a:solidFill>
                <a:latin typeface="Times New Roman" panose="02020603050405020304" pitchFamily="18" charset="0"/>
                <a:cs typeface="Times New Roman" panose="02020603050405020304" pitchFamily="18" charset="0"/>
              </a:rPr>
              <a:t>‘</a:t>
            </a:r>
            <a:r>
              <a:rPr lang="en-US" sz="2400" dirty="0" err="1">
                <a:solidFill>
                  <a:srgbClr val="535353"/>
                </a:solidFill>
                <a:latin typeface="Times New Roman" panose="02020603050405020304" pitchFamily="18" charset="0"/>
                <a:cs typeface="Times New Roman" panose="02020603050405020304" pitchFamily="18" charset="0"/>
              </a:rPr>
              <a:t>eurisko</a:t>
            </a:r>
            <a:r>
              <a:rPr lang="en-US" sz="2400" dirty="0">
                <a:solidFill>
                  <a:srgbClr val="535353"/>
                </a:solidFill>
                <a:latin typeface="Times New Roman" panose="02020603050405020304" pitchFamily="18" charset="0"/>
                <a:cs typeface="Times New Roman" panose="02020603050405020304" pitchFamily="18" charset="0"/>
              </a:rPr>
              <a:t>’, </a:t>
            </a:r>
            <a:endParaRPr lang="en-US" sz="2400" dirty="0">
              <a:solidFill>
                <a:srgbClr val="444444"/>
              </a:solidFill>
              <a:latin typeface="Times New Roman" panose="02020603050405020304" pitchFamily="18" charset="0"/>
              <a:cs typeface="Times New Roman" panose="02020603050405020304" pitchFamily="18" charset="0"/>
            </a:endParaRPr>
          </a:p>
          <a:p>
            <a:pPr marL="461963" indent="-461963">
              <a:spcBef>
                <a:spcPts val="600"/>
              </a:spcBef>
              <a:spcAft>
                <a:spcPts val="6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A</a:t>
            </a:r>
            <a:r>
              <a:rPr lang="en-US" sz="2400" i="1" dirty="0">
                <a:solidFill>
                  <a:srgbClr val="0000FF"/>
                </a:solidFill>
                <a:latin typeface="Times New Roman" panose="02020603050405020304" pitchFamily="18" charset="0"/>
                <a:cs typeface="Times New Roman" panose="02020603050405020304" pitchFamily="18" charset="0"/>
              </a:rPr>
              <a:t> heuristic</a:t>
            </a:r>
            <a:r>
              <a:rPr lang="en-US" sz="2400" b="0" i="0" dirty="0">
                <a:solidFill>
                  <a:srgbClr val="0000FF"/>
                </a:solidFill>
                <a:effectLst/>
                <a:latin typeface="Times New Roman" panose="02020603050405020304" pitchFamily="18" charset="0"/>
                <a:cs typeface="Times New Roman" panose="02020603050405020304" pitchFamily="18" charset="0"/>
              </a:rPr>
              <a:t> is a rule or a method </a:t>
            </a:r>
            <a:r>
              <a:rPr lang="en-US" sz="2400" b="0" i="0" dirty="0">
                <a:solidFill>
                  <a:srgbClr val="444444"/>
                </a:solidFill>
                <a:effectLst/>
                <a:latin typeface="Times New Roman" panose="02020603050405020304" pitchFamily="18" charset="0"/>
                <a:cs typeface="Times New Roman" panose="02020603050405020304" pitchFamily="18" charset="0"/>
              </a:rPr>
              <a:t>that </a:t>
            </a:r>
          </a:p>
          <a:p>
            <a:pPr marL="914400" lvl="1" indent="-457200">
              <a:spcBef>
                <a:spcPts val="600"/>
              </a:spcBef>
              <a:spcAft>
                <a:spcPts val="600"/>
              </a:spcAft>
              <a:buFont typeface="Arial" panose="020B0604020202020204" pitchFamily="34" charset="0"/>
              <a:buChar char="•"/>
            </a:pPr>
            <a:r>
              <a:rPr lang="en-US" sz="2400" b="0" i="0" dirty="0">
                <a:solidFill>
                  <a:srgbClr val="444444"/>
                </a:solidFill>
                <a:effectLst/>
                <a:latin typeface="Times New Roman" panose="02020603050405020304" pitchFamily="18" charset="0"/>
                <a:cs typeface="Times New Roman" panose="02020603050405020304" pitchFamily="18" charset="0"/>
              </a:rPr>
              <a:t>comes from experience and </a:t>
            </a:r>
          </a:p>
          <a:p>
            <a:pPr marL="914400" lvl="1" indent="-457200">
              <a:spcBef>
                <a:spcPts val="600"/>
              </a:spcBef>
              <a:spcAft>
                <a:spcPts val="600"/>
              </a:spcAft>
              <a:buFont typeface="Arial" panose="020B0604020202020204" pitchFamily="34" charset="0"/>
              <a:buChar char="•"/>
            </a:pPr>
            <a:r>
              <a:rPr lang="en-US" sz="2400" b="0" i="0" dirty="0">
                <a:solidFill>
                  <a:srgbClr val="444444"/>
                </a:solidFill>
                <a:effectLst/>
                <a:latin typeface="Times New Roman" panose="02020603050405020304" pitchFamily="18" charset="0"/>
                <a:cs typeface="Times New Roman" panose="02020603050405020304" pitchFamily="18" charset="0"/>
              </a:rPr>
              <a:t>helps you think through things, such as</a:t>
            </a:r>
          </a:p>
          <a:p>
            <a:pPr marL="1371600" lvl="2" indent="-457200">
              <a:spcBef>
                <a:spcPts val="600"/>
              </a:spcBef>
              <a:spcAft>
                <a:spcPts val="600"/>
              </a:spcAft>
              <a:buFont typeface="Arial" panose="020B0604020202020204" pitchFamily="34" charset="0"/>
              <a:buChar char="•"/>
            </a:pPr>
            <a:r>
              <a:rPr lang="en-US" sz="2400" b="0" i="0" dirty="0">
                <a:solidFill>
                  <a:srgbClr val="0000FF"/>
                </a:solidFill>
                <a:effectLst/>
                <a:latin typeface="Times New Roman" panose="02020603050405020304" pitchFamily="18" charset="0"/>
                <a:cs typeface="Times New Roman" panose="02020603050405020304" pitchFamily="18" charset="0"/>
              </a:rPr>
              <a:t>the process of elimin</a:t>
            </a:r>
            <a:r>
              <a:rPr lang="en-US" sz="2400" b="0" i="0" dirty="0">
                <a:solidFill>
                  <a:srgbClr val="444444"/>
                </a:solidFill>
                <a:effectLst/>
                <a:latin typeface="Times New Roman" panose="02020603050405020304" pitchFamily="18" charset="0"/>
                <a:cs typeface="Times New Roman" panose="02020603050405020304" pitchFamily="18" charset="0"/>
              </a:rPr>
              <a:t>ation, or </a:t>
            </a:r>
          </a:p>
          <a:p>
            <a:pPr marL="1371600" lvl="2" indent="-457200">
              <a:spcBef>
                <a:spcPts val="600"/>
              </a:spcBef>
              <a:spcAft>
                <a:spcPts val="600"/>
              </a:spcAft>
              <a:buFont typeface="Arial" panose="020B0604020202020204" pitchFamily="34" charset="0"/>
              <a:buChar char="•"/>
            </a:pPr>
            <a:r>
              <a:rPr lang="en-US" sz="2400" b="0" i="0" dirty="0">
                <a:solidFill>
                  <a:srgbClr val="0000FF"/>
                </a:solidFill>
                <a:effectLst/>
                <a:latin typeface="Times New Roman" panose="02020603050405020304" pitchFamily="18" charset="0"/>
                <a:cs typeface="Times New Roman" panose="02020603050405020304" pitchFamily="18" charset="0"/>
              </a:rPr>
              <a:t>the process of trial and error</a:t>
            </a:r>
            <a:r>
              <a:rPr lang="en-US" sz="2400" b="0" i="0" dirty="0">
                <a:solidFill>
                  <a:srgbClr val="444444"/>
                </a:solidFill>
                <a:effectLst/>
                <a:latin typeface="Times New Roman" panose="02020603050405020304" pitchFamily="18" charset="0"/>
                <a:cs typeface="Times New Roman" panose="02020603050405020304" pitchFamily="18" charset="0"/>
              </a:rPr>
              <a:t>. </a:t>
            </a:r>
          </a:p>
          <a:p>
            <a:pPr marL="914400" lvl="1" indent="-457200">
              <a:spcBef>
                <a:spcPts val="600"/>
              </a:spcBef>
              <a:spcAft>
                <a:spcPts val="600"/>
              </a:spcAft>
              <a:buFont typeface="Arial" panose="020B0604020202020204" pitchFamily="34" charset="0"/>
              <a:buChar char="•"/>
            </a:pPr>
            <a:r>
              <a:rPr lang="en-US" sz="2400" b="0" i="0" dirty="0">
                <a:solidFill>
                  <a:srgbClr val="444444"/>
                </a:solidFill>
                <a:effectLst/>
                <a:latin typeface="Times New Roman" panose="02020603050405020304" pitchFamily="18" charset="0"/>
                <a:cs typeface="Times New Roman" panose="02020603050405020304" pitchFamily="18" charset="0"/>
              </a:rPr>
              <a:t>helps solve problems faster than if you did all the computing. </a:t>
            </a:r>
          </a:p>
          <a:p>
            <a:pPr marL="457200" indent="-457200">
              <a:spcBef>
                <a:spcPts val="600"/>
              </a:spcBef>
              <a:spcAft>
                <a:spcPts val="600"/>
              </a:spcAft>
              <a:buFont typeface="Arial" panose="020B0604020202020204" pitchFamily="34" charset="0"/>
              <a:buChar char="•"/>
            </a:pPr>
            <a:r>
              <a:rPr lang="en-US" sz="2400" dirty="0">
                <a:solidFill>
                  <a:srgbClr val="444444"/>
                </a:solidFill>
                <a:latin typeface="Times New Roman" panose="02020603050405020304" pitchFamily="18" charset="0"/>
                <a:cs typeface="Times New Roman" panose="02020603050405020304" pitchFamily="18" charset="0"/>
              </a:rPr>
              <a:t>K</a:t>
            </a:r>
            <a:r>
              <a:rPr lang="en-US" sz="2400" b="0" i="0" dirty="0">
                <a:solidFill>
                  <a:srgbClr val="444444"/>
                </a:solidFill>
                <a:effectLst/>
                <a:latin typeface="Times New Roman" panose="02020603050405020304" pitchFamily="18" charset="0"/>
                <a:cs typeface="Times New Roman" panose="02020603050405020304" pitchFamily="18" charset="0"/>
              </a:rPr>
              <a:t>now a </a:t>
            </a:r>
            <a:r>
              <a:rPr lang="en-US" sz="2400" b="0" i="1" dirty="0">
                <a:solidFill>
                  <a:srgbClr val="444444"/>
                </a:solidFill>
                <a:effectLst/>
                <a:latin typeface="Times New Roman" panose="02020603050405020304" pitchFamily="18" charset="0"/>
                <a:cs typeface="Times New Roman" panose="02020603050405020304" pitchFamily="18" charset="0"/>
              </a:rPr>
              <a:t>heuristic</a:t>
            </a:r>
            <a:r>
              <a:rPr lang="en-US" sz="2400" b="0" i="0" dirty="0">
                <a:solidFill>
                  <a:srgbClr val="444444"/>
                </a:solidFill>
                <a:effectLst/>
                <a:latin typeface="Times New Roman" panose="02020603050405020304" pitchFamily="18" charset="0"/>
                <a:cs typeface="Times New Roman" panose="02020603050405020304" pitchFamily="18" charset="0"/>
              </a:rPr>
              <a:t> as a "rule of thumb."</a:t>
            </a:r>
            <a:endParaRPr lang="en-US" sz="2400" dirty="0">
              <a:latin typeface="Times New Roman" panose="02020603050405020304" pitchFamily="18" charset="0"/>
              <a:cs typeface="Times New Roman" panose="02020603050405020304" pitchFamily="18" charset="0"/>
            </a:endParaRPr>
          </a:p>
          <a:p>
            <a:pPr marL="457200" indent="-457200">
              <a:spcBef>
                <a:spcPts val="600"/>
              </a:spcBef>
              <a:spcAft>
                <a:spcPts val="600"/>
              </a:spcAft>
              <a:buFont typeface="Arial" panose="020B0604020202020204" pitchFamily="34" charset="0"/>
              <a:buChar char="•"/>
            </a:pPr>
            <a:r>
              <a:rPr lang="en-US" sz="2400" b="0" i="0" dirty="0">
                <a:solidFill>
                  <a:srgbClr val="444444"/>
                </a:solidFill>
                <a:effectLst/>
                <a:latin typeface="Times New Roman" panose="02020603050405020304" pitchFamily="18" charset="0"/>
                <a:cs typeface="Times New Roman" panose="02020603050405020304" pitchFamily="18" charset="0"/>
              </a:rPr>
              <a:t>Think, a heuristic is </a:t>
            </a:r>
            <a:r>
              <a:rPr lang="en-US" sz="2400" b="0" i="0" dirty="0">
                <a:solidFill>
                  <a:srgbClr val="0000FF"/>
                </a:solidFill>
                <a:effectLst/>
                <a:latin typeface="Times New Roman" panose="02020603050405020304" pitchFamily="18" charset="0"/>
                <a:cs typeface="Times New Roman" panose="02020603050405020304" pitchFamily="18" charset="0"/>
              </a:rPr>
              <a:t>a shortcut. </a:t>
            </a:r>
          </a:p>
        </p:txBody>
      </p:sp>
    </p:spTree>
    <p:extLst>
      <p:ext uri="{BB962C8B-B14F-4D97-AF65-F5344CB8AC3E}">
        <p14:creationId xmlns:p14="http://schemas.microsoft.com/office/powerpoint/2010/main" val="15288275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3647D36-64A2-43E6-A45A-A6A8F994A088}"/>
              </a:ext>
            </a:extLst>
          </p:cNvPr>
          <p:cNvSpPr/>
          <p:nvPr/>
        </p:nvSpPr>
        <p:spPr>
          <a:xfrm>
            <a:off x="1837508" y="633833"/>
            <a:ext cx="8516983" cy="6032421"/>
          </a:xfrm>
          <a:prstGeom prst="rect">
            <a:avLst/>
          </a:prstGeom>
        </p:spPr>
        <p:txBody>
          <a:bodyPr wrap="square">
            <a:spAutoFit/>
          </a:bodyPr>
          <a:lstStyle/>
          <a:p>
            <a:r>
              <a:rPr lang="en-US" sz="2400" b="1" i="0" dirty="0">
                <a:solidFill>
                  <a:srgbClr val="2A2A2A"/>
                </a:solidFill>
                <a:effectLst/>
                <a:latin typeface="Times New Roman" panose="02020603050405020304" pitchFamily="18" charset="0"/>
                <a:cs typeface="Times New Roman" panose="02020603050405020304" pitchFamily="18" charset="0"/>
              </a:rPr>
              <a:t>The second principle – make a plan</a:t>
            </a:r>
          </a:p>
          <a:p>
            <a:endParaRPr lang="en-US" sz="2400" b="0" i="0" dirty="0">
              <a:solidFill>
                <a:srgbClr val="535353"/>
              </a:solidFill>
              <a:effectLst/>
              <a:latin typeface="Times New Roman" panose="02020603050405020304" pitchFamily="18" charset="0"/>
              <a:cs typeface="Times New Roman" panose="02020603050405020304" pitchFamily="18" charset="0"/>
            </a:endParaRPr>
          </a:p>
          <a:p>
            <a:pPr>
              <a:spcBef>
                <a:spcPts val="600"/>
              </a:spcBef>
            </a:pPr>
            <a:r>
              <a:rPr lang="en-US" sz="2400" b="0" i="0" dirty="0">
                <a:solidFill>
                  <a:srgbClr val="535353"/>
                </a:solidFill>
                <a:effectLst/>
                <a:latin typeface="Times New Roman" panose="02020603050405020304" pitchFamily="18" charset="0"/>
                <a:cs typeface="Times New Roman" panose="02020603050405020304" pitchFamily="18" charset="0"/>
              </a:rPr>
              <a:t>There are </a:t>
            </a:r>
            <a:r>
              <a:rPr lang="en-US" sz="2400" b="0" i="0" dirty="0">
                <a:solidFill>
                  <a:srgbClr val="0000FF"/>
                </a:solidFill>
                <a:effectLst/>
                <a:latin typeface="Times New Roman" panose="02020603050405020304" pitchFamily="18" charset="0"/>
                <a:cs typeface="Times New Roman" panose="02020603050405020304" pitchFamily="18" charset="0"/>
              </a:rPr>
              <a:t>many ways to solve </a:t>
            </a:r>
            <a:r>
              <a:rPr lang="en-US" sz="2400" b="0" i="0" dirty="0">
                <a:solidFill>
                  <a:srgbClr val="535353"/>
                </a:solidFill>
                <a:effectLst/>
                <a:latin typeface="Times New Roman" panose="02020603050405020304" pitchFamily="18" charset="0"/>
                <a:cs typeface="Times New Roman" panose="02020603050405020304" pitchFamily="18" charset="0"/>
              </a:rPr>
              <a:t>problems. </a:t>
            </a:r>
          </a:p>
          <a:p>
            <a:pPr marL="461963" indent="-461963">
              <a:spcBef>
                <a:spcPts val="600"/>
              </a:spcBef>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C</a:t>
            </a:r>
            <a:r>
              <a:rPr lang="en-US" sz="2400" b="0" i="0" dirty="0">
                <a:solidFill>
                  <a:srgbClr val="0000FF"/>
                </a:solidFill>
                <a:effectLst/>
                <a:latin typeface="Times New Roman" panose="02020603050405020304" pitchFamily="18" charset="0"/>
                <a:cs typeface="Times New Roman" panose="02020603050405020304" pitchFamily="18" charset="0"/>
              </a:rPr>
              <a:t>hoose </a:t>
            </a:r>
            <a:r>
              <a:rPr lang="en-US" sz="2400" dirty="0">
                <a:solidFill>
                  <a:srgbClr val="0000FF"/>
                </a:solidFill>
                <a:latin typeface="Times New Roman" panose="02020603050405020304" pitchFamily="18" charset="0"/>
                <a:cs typeface="Times New Roman" panose="02020603050405020304" pitchFamily="18" charset="0"/>
              </a:rPr>
              <a:t>the </a:t>
            </a:r>
            <a:r>
              <a:rPr lang="en-US" sz="2400" b="0" i="0" dirty="0">
                <a:solidFill>
                  <a:srgbClr val="0000FF"/>
                </a:solidFill>
                <a:effectLst/>
                <a:latin typeface="Times New Roman" panose="02020603050405020304" pitchFamily="18" charset="0"/>
                <a:cs typeface="Times New Roman" panose="02020603050405020304" pitchFamily="18" charset="0"/>
              </a:rPr>
              <a:t>right strategy </a:t>
            </a:r>
            <a:r>
              <a:rPr lang="en-US" sz="2400" b="0" i="0" dirty="0">
                <a:solidFill>
                  <a:srgbClr val="535353"/>
                </a:solidFill>
                <a:effectLst/>
                <a:latin typeface="Times New Roman" panose="02020603050405020304" pitchFamily="18" charset="0"/>
                <a:cs typeface="Times New Roman" panose="02020603050405020304" pitchFamily="18" charset="0"/>
              </a:rPr>
              <a:t>that best fits the problem at hand. </a:t>
            </a:r>
          </a:p>
          <a:p>
            <a:pPr marL="461963" indent="-461963">
              <a:spcBef>
                <a:spcPts val="600"/>
              </a:spcBef>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Choose the reversed ‘</a:t>
            </a:r>
            <a:r>
              <a:rPr lang="en-US" sz="2400" b="0" i="0" dirty="0">
                <a:solidFill>
                  <a:srgbClr val="0000FF"/>
                </a:solidFill>
                <a:effectLst/>
                <a:latin typeface="Times New Roman" panose="02020603050405020304" pitchFamily="18" charset="0"/>
                <a:cs typeface="Times New Roman" panose="02020603050405020304" pitchFamily="18" charset="0"/>
              </a:rPr>
              <a:t>working backward</a:t>
            </a:r>
            <a:r>
              <a:rPr lang="en-US" sz="2400" b="0" i="0" dirty="0">
                <a:solidFill>
                  <a:srgbClr val="535353"/>
                </a:solidFill>
                <a:effectLst/>
                <a:latin typeface="Times New Roman" panose="02020603050405020304" pitchFamily="18" charset="0"/>
                <a:cs typeface="Times New Roman" panose="02020603050405020304" pitchFamily="18" charset="0"/>
              </a:rPr>
              <a:t>’ strategy; </a:t>
            </a:r>
          </a:p>
          <a:p>
            <a:pPr marL="919163" lvl="1" indent="-461963">
              <a:spcBef>
                <a:spcPts val="600"/>
              </a:spcBef>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assume a solution and </a:t>
            </a:r>
          </a:p>
          <a:p>
            <a:pPr marL="919163" lvl="1" indent="-461963">
              <a:spcBef>
                <a:spcPts val="600"/>
              </a:spcBef>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use this assumed solution as a starting point for </a:t>
            </a:r>
            <a:r>
              <a:rPr lang="en-US" sz="2400" dirty="0">
                <a:solidFill>
                  <a:srgbClr val="535353"/>
                </a:solidFill>
                <a:latin typeface="Times New Roman" panose="02020603050405020304" pitchFamily="18" charset="0"/>
                <a:cs typeface="Times New Roman" panose="02020603050405020304" pitchFamily="18" charset="0"/>
              </a:rPr>
              <a:t>working</a:t>
            </a:r>
            <a:r>
              <a:rPr lang="en-US" sz="2400" b="0" i="0" dirty="0">
                <a:solidFill>
                  <a:srgbClr val="535353"/>
                </a:solidFill>
                <a:effectLst/>
                <a:latin typeface="Times New Roman" panose="02020603050405020304" pitchFamily="18" charset="0"/>
                <a:cs typeface="Times New Roman" panose="02020603050405020304" pitchFamily="18" charset="0"/>
              </a:rPr>
              <a:t> toward the problem. </a:t>
            </a:r>
          </a:p>
          <a:p>
            <a:pPr marL="461963" indent="-461963">
              <a:spcBef>
                <a:spcPts val="600"/>
              </a:spcBef>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It </a:t>
            </a:r>
            <a:r>
              <a:rPr lang="en-US" sz="2400" dirty="0">
                <a:solidFill>
                  <a:srgbClr val="535353"/>
                </a:solidFill>
                <a:latin typeface="Times New Roman" panose="02020603050405020304" pitchFamily="18" charset="0"/>
                <a:cs typeface="Times New Roman" panose="02020603050405020304" pitchFamily="18" charset="0"/>
              </a:rPr>
              <a:t>is</a:t>
            </a:r>
            <a:r>
              <a:rPr lang="en-US" sz="2400" b="0" i="0" dirty="0">
                <a:solidFill>
                  <a:srgbClr val="535353"/>
                </a:solidFill>
                <a:effectLst/>
                <a:latin typeface="Times New Roman" panose="02020603050405020304" pitchFamily="18" charset="0"/>
                <a:cs typeface="Times New Roman" panose="02020603050405020304" pitchFamily="18" charset="0"/>
              </a:rPr>
              <a:t> also useful to </a:t>
            </a:r>
          </a:p>
          <a:p>
            <a:pPr marL="919163" lvl="1" indent="-461963">
              <a:spcBef>
                <a:spcPts val="600"/>
              </a:spcBef>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make an </a:t>
            </a:r>
            <a:r>
              <a:rPr lang="en-US" sz="2400" b="0" i="0" dirty="0">
                <a:solidFill>
                  <a:srgbClr val="0000FF"/>
                </a:solidFill>
                <a:effectLst/>
                <a:latin typeface="Times New Roman" panose="02020603050405020304" pitchFamily="18" charset="0"/>
                <a:cs typeface="Times New Roman" panose="02020603050405020304" pitchFamily="18" charset="0"/>
              </a:rPr>
              <a:t>overview of the possibilities</a:t>
            </a:r>
            <a:r>
              <a:rPr lang="en-US" sz="2400" b="0" i="0" dirty="0">
                <a:solidFill>
                  <a:srgbClr val="535353"/>
                </a:solidFill>
                <a:effectLst/>
                <a:latin typeface="Times New Roman" panose="02020603050405020304" pitchFamily="18" charset="0"/>
                <a:cs typeface="Times New Roman" panose="02020603050405020304" pitchFamily="18" charset="0"/>
              </a:rPr>
              <a:t>, </a:t>
            </a:r>
          </a:p>
          <a:p>
            <a:pPr marL="919163" lvl="1" indent="-461963">
              <a:spcBef>
                <a:spcPts val="600"/>
              </a:spcBef>
              <a:buFont typeface="Arial" panose="020B0604020202020204" pitchFamily="34" charset="0"/>
              <a:buChar char="•"/>
            </a:pPr>
            <a:r>
              <a:rPr lang="en-US" sz="2400" b="0" i="0" dirty="0">
                <a:solidFill>
                  <a:srgbClr val="0000FF"/>
                </a:solidFill>
                <a:effectLst/>
                <a:latin typeface="Times New Roman" panose="02020603050405020304" pitchFamily="18" charset="0"/>
                <a:cs typeface="Times New Roman" panose="02020603050405020304" pitchFamily="18" charset="0"/>
              </a:rPr>
              <a:t>delete some of them </a:t>
            </a:r>
            <a:r>
              <a:rPr lang="en-US" sz="2400" b="0" i="0" dirty="0">
                <a:solidFill>
                  <a:srgbClr val="535353"/>
                </a:solidFill>
                <a:effectLst/>
                <a:latin typeface="Times New Roman" panose="02020603050405020304" pitchFamily="18" charset="0"/>
                <a:cs typeface="Times New Roman" panose="02020603050405020304" pitchFamily="18" charset="0"/>
              </a:rPr>
              <a:t>immediately, </a:t>
            </a:r>
          </a:p>
          <a:p>
            <a:pPr marL="919163" lvl="1" indent="-461963">
              <a:spcBef>
                <a:spcPts val="600"/>
              </a:spcBef>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work with comparisons, or apply symmetry. </a:t>
            </a:r>
          </a:p>
          <a:p>
            <a:pPr marL="461963" indent="-461963">
              <a:spcBef>
                <a:spcPts val="600"/>
              </a:spcBef>
              <a:buFont typeface="Arial" panose="020B0604020202020204" pitchFamily="34" charset="0"/>
              <a:buChar char="•"/>
            </a:pPr>
            <a:r>
              <a:rPr lang="en-US" sz="2400" b="0" i="0" dirty="0">
                <a:solidFill>
                  <a:srgbClr val="0000FF"/>
                </a:solidFill>
                <a:effectLst/>
                <a:latin typeface="Times New Roman" panose="02020603050405020304" pitchFamily="18" charset="0"/>
                <a:cs typeface="Times New Roman" panose="02020603050405020304" pitchFamily="18" charset="0"/>
              </a:rPr>
              <a:t>Creativity</a:t>
            </a:r>
            <a:r>
              <a:rPr lang="en-US" sz="2400" b="0" i="0" dirty="0">
                <a:solidFill>
                  <a:srgbClr val="535353"/>
                </a:solidFill>
                <a:effectLst/>
                <a:latin typeface="Times New Roman" panose="02020603050405020304" pitchFamily="18" charset="0"/>
                <a:cs typeface="Times New Roman" panose="02020603050405020304" pitchFamily="18" charset="0"/>
              </a:rPr>
              <a:t> comes into play here and will improve </a:t>
            </a:r>
            <a:r>
              <a:rPr lang="en-US" sz="2400" b="0" i="0" dirty="0">
                <a:solidFill>
                  <a:srgbClr val="0000FF"/>
                </a:solidFill>
                <a:effectLst/>
                <a:latin typeface="Times New Roman" panose="02020603050405020304" pitchFamily="18" charset="0"/>
                <a:cs typeface="Times New Roman" panose="02020603050405020304" pitchFamily="18" charset="0"/>
              </a:rPr>
              <a:t>the ability to judge.</a:t>
            </a:r>
          </a:p>
        </p:txBody>
      </p:sp>
    </p:spTree>
    <p:extLst>
      <p:ext uri="{BB962C8B-B14F-4D97-AF65-F5344CB8AC3E}">
        <p14:creationId xmlns:p14="http://schemas.microsoft.com/office/powerpoint/2010/main" val="33637469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B92208E-EBBC-44AA-8483-B09828671940}"/>
              </a:ext>
            </a:extLst>
          </p:cNvPr>
          <p:cNvSpPr/>
          <p:nvPr/>
        </p:nvSpPr>
        <p:spPr>
          <a:xfrm>
            <a:off x="2233748" y="1951784"/>
            <a:ext cx="7724503" cy="3139321"/>
          </a:xfrm>
          <a:prstGeom prst="rect">
            <a:avLst/>
          </a:prstGeom>
        </p:spPr>
        <p:txBody>
          <a:bodyPr wrap="square">
            <a:spAutoFit/>
          </a:bodyPr>
          <a:lstStyle/>
          <a:p>
            <a:r>
              <a:rPr lang="en-US" sz="2400" b="1" i="0" dirty="0">
                <a:solidFill>
                  <a:srgbClr val="2A2A2A"/>
                </a:solidFill>
                <a:effectLst/>
                <a:latin typeface="Times New Roman" panose="02020603050405020304" pitchFamily="18" charset="0"/>
                <a:cs typeface="Times New Roman" panose="02020603050405020304" pitchFamily="18" charset="0"/>
              </a:rPr>
              <a:t>The third principle – carry out the plan</a:t>
            </a:r>
          </a:p>
          <a:p>
            <a:pPr marL="461963" indent="-461963">
              <a:spcBef>
                <a:spcPts val="1200"/>
              </a:spcBef>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Once a strategy has been chosen, </a:t>
            </a:r>
            <a:r>
              <a:rPr lang="en-US" sz="2400" b="0" i="0" dirty="0">
                <a:solidFill>
                  <a:srgbClr val="0000FF"/>
                </a:solidFill>
                <a:effectLst/>
                <a:latin typeface="Times New Roman" panose="02020603050405020304" pitchFamily="18" charset="0"/>
                <a:cs typeface="Times New Roman" panose="02020603050405020304" pitchFamily="18" charset="0"/>
              </a:rPr>
              <a:t>the plan can quickly be implemented. </a:t>
            </a:r>
          </a:p>
          <a:p>
            <a:pPr marL="461963" indent="-461963">
              <a:spcBef>
                <a:spcPts val="1200"/>
              </a:spcBef>
              <a:buFont typeface="Arial" panose="020B0604020202020204" pitchFamily="34" charset="0"/>
              <a:buChar char="•"/>
            </a:pPr>
            <a:r>
              <a:rPr lang="en-US" sz="2400" dirty="0">
                <a:solidFill>
                  <a:srgbClr val="535353"/>
                </a:solidFill>
                <a:latin typeface="Times New Roman" panose="02020603050405020304" pitchFamily="18" charset="0"/>
                <a:cs typeface="Times New Roman" panose="02020603050405020304" pitchFamily="18" charset="0"/>
              </a:rPr>
              <a:t>I</a:t>
            </a:r>
            <a:r>
              <a:rPr lang="en-US" sz="2400" b="0" i="0" dirty="0">
                <a:solidFill>
                  <a:srgbClr val="535353"/>
                </a:solidFill>
                <a:effectLst/>
                <a:latin typeface="Times New Roman" panose="02020603050405020304" pitchFamily="18" charset="0"/>
                <a:cs typeface="Times New Roman" panose="02020603050405020304" pitchFamily="18" charset="0"/>
              </a:rPr>
              <a:t>t requires </a:t>
            </a:r>
            <a:r>
              <a:rPr lang="en-US" sz="2400" b="0" i="0" dirty="0">
                <a:solidFill>
                  <a:srgbClr val="0000FF"/>
                </a:solidFill>
                <a:effectLst/>
                <a:latin typeface="Times New Roman" panose="02020603050405020304" pitchFamily="18" charset="0"/>
                <a:cs typeface="Times New Roman" panose="02020603050405020304" pitchFamily="18" charset="0"/>
              </a:rPr>
              <a:t>time</a:t>
            </a:r>
            <a:r>
              <a:rPr lang="en-US" sz="2400" b="0" i="0" dirty="0">
                <a:solidFill>
                  <a:srgbClr val="535353"/>
                </a:solidFill>
                <a:effectLst/>
                <a:latin typeface="Times New Roman" panose="02020603050405020304" pitchFamily="18" charset="0"/>
                <a:cs typeface="Times New Roman" panose="02020603050405020304" pitchFamily="18" charset="0"/>
              </a:rPr>
              <a:t> and</a:t>
            </a:r>
            <a:r>
              <a:rPr lang="en-US" sz="2400" b="0" i="0" dirty="0">
                <a:solidFill>
                  <a:srgbClr val="0000FF"/>
                </a:solidFill>
                <a:effectLst/>
                <a:latin typeface="Times New Roman" panose="02020603050405020304" pitchFamily="18" charset="0"/>
                <a:cs typeface="Times New Roman" panose="02020603050405020304" pitchFamily="18" charset="0"/>
              </a:rPr>
              <a:t> patience </a:t>
            </a:r>
            <a:r>
              <a:rPr lang="en-US" sz="2400" b="0" i="0" dirty="0">
                <a:solidFill>
                  <a:srgbClr val="535353"/>
                </a:solidFill>
                <a:effectLst/>
                <a:latin typeface="Times New Roman" panose="02020603050405020304" pitchFamily="18" charset="0"/>
                <a:cs typeface="Times New Roman" panose="02020603050405020304" pitchFamily="18" charset="0"/>
              </a:rPr>
              <a:t>because the solution will not simply appear. </a:t>
            </a:r>
          </a:p>
          <a:p>
            <a:pPr marL="461963" indent="-461963">
              <a:spcBef>
                <a:spcPts val="1200"/>
              </a:spcBef>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If the plan doesn’t go anywhere, the advice is to </a:t>
            </a:r>
            <a:r>
              <a:rPr lang="en-US" sz="2400" b="0" i="0" dirty="0">
                <a:solidFill>
                  <a:srgbClr val="0000FF"/>
                </a:solidFill>
                <a:effectLst/>
                <a:latin typeface="Times New Roman" panose="02020603050405020304" pitchFamily="18" charset="0"/>
                <a:cs typeface="Times New Roman" panose="02020603050405020304" pitchFamily="18" charset="0"/>
              </a:rPr>
              <a:t>throw it overboard and find a new way.</a:t>
            </a:r>
          </a:p>
        </p:txBody>
      </p:sp>
    </p:spTree>
    <p:extLst>
      <p:ext uri="{BB962C8B-B14F-4D97-AF65-F5344CB8AC3E}">
        <p14:creationId xmlns:p14="http://schemas.microsoft.com/office/powerpoint/2010/main" val="7709712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9A267AE-5D4D-4A99-80E4-DB708A49186C}"/>
              </a:ext>
            </a:extLst>
          </p:cNvPr>
          <p:cNvSpPr/>
          <p:nvPr/>
        </p:nvSpPr>
        <p:spPr>
          <a:xfrm>
            <a:off x="2690949" y="1969201"/>
            <a:ext cx="7262949" cy="3508653"/>
          </a:xfrm>
          <a:prstGeom prst="rect">
            <a:avLst/>
          </a:prstGeom>
        </p:spPr>
        <p:txBody>
          <a:bodyPr wrap="square">
            <a:spAutoFit/>
          </a:bodyPr>
          <a:lstStyle/>
          <a:p>
            <a:r>
              <a:rPr lang="en-US" sz="2400" b="1" dirty="0">
                <a:solidFill>
                  <a:srgbClr val="2A2A2A"/>
                </a:solidFill>
                <a:latin typeface="Times New Roman" panose="02020603050405020304" pitchFamily="18" charset="0"/>
                <a:cs typeface="Times New Roman" panose="02020603050405020304" pitchFamily="18" charset="0"/>
              </a:rPr>
              <a:t>The f</a:t>
            </a:r>
            <a:r>
              <a:rPr lang="en-US" sz="2400" b="1" i="0" dirty="0">
                <a:solidFill>
                  <a:srgbClr val="2A2A2A"/>
                </a:solidFill>
                <a:effectLst/>
                <a:latin typeface="Times New Roman" panose="02020603050405020304" pitchFamily="18" charset="0"/>
                <a:cs typeface="Times New Roman" panose="02020603050405020304" pitchFamily="18" charset="0"/>
              </a:rPr>
              <a:t>ourth principle – evaluate and adapt</a:t>
            </a:r>
          </a:p>
          <a:p>
            <a:endParaRPr lang="en-US" sz="2400" b="0" i="0" dirty="0">
              <a:solidFill>
                <a:srgbClr val="535353"/>
              </a:solidFill>
              <a:effectLst/>
              <a:latin typeface="Times New Roman" panose="02020603050405020304" pitchFamily="18" charset="0"/>
              <a:cs typeface="Times New Roman" panose="02020603050405020304" pitchFamily="18" charset="0"/>
            </a:endParaRPr>
          </a:p>
          <a:p>
            <a:pPr marL="342900" indent="-342900">
              <a:spcBef>
                <a:spcPts val="1200"/>
              </a:spcBef>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Take the time </a:t>
            </a:r>
            <a:r>
              <a:rPr lang="en-US" sz="2400" b="0" i="0" dirty="0">
                <a:solidFill>
                  <a:srgbClr val="0000FF"/>
                </a:solidFill>
                <a:effectLst/>
                <a:latin typeface="Times New Roman" panose="02020603050405020304" pitchFamily="18" charset="0"/>
                <a:cs typeface="Times New Roman" panose="02020603050405020304" pitchFamily="18" charset="0"/>
              </a:rPr>
              <a:t>to carefully consider </a:t>
            </a:r>
            <a:r>
              <a:rPr lang="en-US" sz="2400" b="0" i="0" dirty="0">
                <a:solidFill>
                  <a:srgbClr val="535353"/>
                </a:solidFill>
                <a:effectLst/>
                <a:latin typeface="Times New Roman" panose="02020603050405020304" pitchFamily="18" charset="0"/>
                <a:cs typeface="Times New Roman" panose="02020603050405020304" pitchFamily="18" charset="0"/>
              </a:rPr>
              <a:t>and reflect upon the work that’s already been done. </a:t>
            </a:r>
          </a:p>
          <a:p>
            <a:pPr marL="342900" indent="-342900">
              <a:spcBef>
                <a:spcPts val="1200"/>
              </a:spcBef>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The things that are going </a:t>
            </a:r>
            <a:r>
              <a:rPr lang="en-US" sz="2400" b="0" i="0" dirty="0">
                <a:solidFill>
                  <a:srgbClr val="0000FF"/>
                </a:solidFill>
                <a:effectLst/>
                <a:latin typeface="Times New Roman" panose="02020603050405020304" pitchFamily="18" charset="0"/>
                <a:cs typeface="Times New Roman" panose="02020603050405020304" pitchFamily="18" charset="0"/>
              </a:rPr>
              <a:t>well should be maintained</a:t>
            </a:r>
            <a:r>
              <a:rPr lang="en-US" sz="2400" b="0" i="0" dirty="0">
                <a:solidFill>
                  <a:srgbClr val="535353"/>
                </a:solidFill>
                <a:effectLst/>
                <a:latin typeface="Times New Roman" panose="02020603050405020304" pitchFamily="18" charset="0"/>
                <a:cs typeface="Times New Roman" panose="02020603050405020304" pitchFamily="18" charset="0"/>
              </a:rPr>
              <a:t>, and those leading to </a:t>
            </a:r>
            <a:r>
              <a:rPr lang="en-US" sz="2400" b="0" i="0" dirty="0">
                <a:solidFill>
                  <a:srgbClr val="0000FF"/>
                </a:solidFill>
                <a:effectLst/>
                <a:latin typeface="Times New Roman" panose="02020603050405020304" pitchFamily="18" charset="0"/>
                <a:cs typeface="Times New Roman" panose="02020603050405020304" pitchFamily="18" charset="0"/>
              </a:rPr>
              <a:t>a lesser solution should be adjusted</a:t>
            </a:r>
            <a:r>
              <a:rPr lang="en-US" sz="2400" b="0" i="0" dirty="0">
                <a:solidFill>
                  <a:srgbClr val="535353"/>
                </a:solidFill>
                <a:effectLst/>
                <a:latin typeface="Times New Roman" panose="02020603050405020304" pitchFamily="18" charset="0"/>
                <a:cs typeface="Times New Roman" panose="02020603050405020304" pitchFamily="18" charset="0"/>
              </a:rPr>
              <a:t>. </a:t>
            </a:r>
          </a:p>
          <a:p>
            <a:pPr marL="342900" indent="-342900">
              <a:spcBef>
                <a:spcPts val="1200"/>
              </a:spcBef>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Some </a:t>
            </a:r>
            <a:r>
              <a:rPr lang="en-US" sz="2400" b="0" i="0" dirty="0">
                <a:solidFill>
                  <a:srgbClr val="0000FF"/>
                </a:solidFill>
                <a:effectLst/>
                <a:latin typeface="Times New Roman" panose="02020603050405020304" pitchFamily="18" charset="0"/>
                <a:cs typeface="Times New Roman" panose="02020603050405020304" pitchFamily="18" charset="0"/>
              </a:rPr>
              <a:t>things simply work</a:t>
            </a:r>
            <a:r>
              <a:rPr lang="en-US" sz="2400" b="0" i="0" dirty="0">
                <a:solidFill>
                  <a:srgbClr val="535353"/>
                </a:solidFill>
                <a:effectLst/>
                <a:latin typeface="Times New Roman" panose="02020603050405020304" pitchFamily="18" charset="0"/>
                <a:cs typeface="Times New Roman" panose="02020603050405020304" pitchFamily="18" charset="0"/>
              </a:rPr>
              <a:t>, </a:t>
            </a:r>
            <a:r>
              <a:rPr lang="en-US" sz="2400" b="0" i="0" dirty="0">
                <a:solidFill>
                  <a:srgbClr val="0000FF"/>
                </a:solidFill>
                <a:effectLst/>
                <a:latin typeface="Times New Roman" panose="02020603050405020304" pitchFamily="18" charset="0"/>
                <a:cs typeface="Times New Roman" panose="02020603050405020304" pitchFamily="18" charset="0"/>
              </a:rPr>
              <a:t>while others simply don’t</a:t>
            </a:r>
            <a:r>
              <a:rPr lang="en-US" sz="2400" b="0" i="0" dirty="0">
                <a:solidFill>
                  <a:srgbClr val="535353"/>
                </a:solidFill>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394568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3E92AC9-69D7-4288-BEA6-5A4FA9A529B9}"/>
              </a:ext>
            </a:extLst>
          </p:cNvPr>
          <p:cNvSpPr/>
          <p:nvPr/>
        </p:nvSpPr>
        <p:spPr>
          <a:xfrm>
            <a:off x="2029097" y="1475325"/>
            <a:ext cx="8473440" cy="3662541"/>
          </a:xfrm>
          <a:prstGeom prst="rect">
            <a:avLst/>
          </a:prstGeom>
        </p:spPr>
        <p:txBody>
          <a:bodyPr wrap="square">
            <a:spAutoFit/>
          </a:bodyPr>
          <a:lstStyle/>
          <a:p>
            <a:pPr>
              <a:spcBef>
                <a:spcPts val="600"/>
              </a:spcBef>
              <a:spcAft>
                <a:spcPts val="600"/>
              </a:spcAft>
            </a:pPr>
            <a:r>
              <a:rPr lang="en-US" sz="2400" b="1" i="0" dirty="0">
                <a:solidFill>
                  <a:srgbClr val="2A2A2A"/>
                </a:solidFill>
                <a:effectLst/>
                <a:latin typeface="Times New Roman" panose="02020603050405020304" pitchFamily="18" charset="0"/>
                <a:cs typeface="Times New Roman" panose="02020603050405020304" pitchFamily="18" charset="0"/>
              </a:rPr>
              <a:t>Heuristics</a:t>
            </a:r>
          </a:p>
          <a:p>
            <a:pPr>
              <a:spcBef>
                <a:spcPts val="600"/>
              </a:spcBef>
              <a:spcAft>
                <a:spcPts val="600"/>
              </a:spcAft>
            </a:pPr>
            <a:r>
              <a:rPr lang="en-US" sz="2400" b="0" i="0" dirty="0">
                <a:solidFill>
                  <a:srgbClr val="535353"/>
                </a:solidFill>
                <a:effectLst/>
                <a:latin typeface="Times New Roman" panose="02020603050405020304" pitchFamily="18" charset="0"/>
                <a:cs typeface="Times New Roman" panose="02020603050405020304" pitchFamily="18" charset="0"/>
              </a:rPr>
              <a:t>There are </a:t>
            </a:r>
            <a:r>
              <a:rPr lang="en-US" sz="2400" b="0" i="0" dirty="0">
                <a:solidFill>
                  <a:srgbClr val="0000FF"/>
                </a:solidFill>
                <a:effectLst/>
                <a:latin typeface="Times New Roman" panose="02020603050405020304" pitchFamily="18" charset="0"/>
                <a:cs typeface="Times New Roman" panose="02020603050405020304" pitchFamily="18" charset="0"/>
              </a:rPr>
              <a:t>many different heuristic methods</a:t>
            </a:r>
            <a:r>
              <a:rPr lang="en-US" sz="2400" dirty="0">
                <a:solidFill>
                  <a:srgbClr val="535353"/>
                </a:solidFill>
                <a:latin typeface="Times New Roman" panose="02020603050405020304" pitchFamily="18" charset="0"/>
                <a:cs typeface="Times New Roman" panose="02020603050405020304" pitchFamily="18" charset="0"/>
              </a:rPr>
              <a:t>.</a:t>
            </a:r>
            <a:endParaRPr lang="en-US" sz="2400" b="0" i="0" dirty="0">
              <a:solidFill>
                <a:srgbClr val="535353"/>
              </a:solidFill>
              <a:effectLst/>
              <a:latin typeface="Times New Roman" panose="02020603050405020304" pitchFamily="18" charset="0"/>
              <a:cs typeface="Times New Roman" panose="02020603050405020304" pitchFamily="18" charset="0"/>
            </a:endParaRPr>
          </a:p>
          <a:p>
            <a:pPr>
              <a:spcBef>
                <a:spcPts val="600"/>
              </a:spcBef>
              <a:spcAft>
                <a:spcPts val="600"/>
              </a:spcAft>
            </a:pPr>
            <a:r>
              <a:rPr lang="en-US" sz="2400" b="0" i="0" dirty="0">
                <a:solidFill>
                  <a:srgbClr val="0000FF"/>
                </a:solidFill>
                <a:effectLst/>
                <a:latin typeface="Times New Roman" panose="02020603050405020304" pitchFamily="18" charset="0"/>
                <a:cs typeface="Times New Roman" panose="02020603050405020304" pitchFamily="18" charset="0"/>
              </a:rPr>
              <a:t>The most well-known heuristics are </a:t>
            </a:r>
            <a:r>
              <a:rPr lang="en-US" sz="2400" b="0" i="0" dirty="0">
                <a:solidFill>
                  <a:srgbClr val="535353"/>
                </a:solidFill>
                <a:effectLst/>
                <a:latin typeface="Times New Roman" panose="02020603050405020304" pitchFamily="18" charset="0"/>
                <a:cs typeface="Times New Roman" panose="02020603050405020304" pitchFamily="18" charset="0"/>
              </a:rPr>
              <a:t>found below:</a:t>
            </a:r>
          </a:p>
          <a:p>
            <a:pPr marL="461963" indent="-461963">
              <a:spcBef>
                <a:spcPts val="600"/>
              </a:spcBef>
            </a:pPr>
            <a:r>
              <a:rPr lang="en-US" sz="2400" b="1" i="0" dirty="0">
                <a:solidFill>
                  <a:srgbClr val="2A2A2A"/>
                </a:solidFill>
                <a:effectLst/>
                <a:latin typeface="Times New Roman" panose="02020603050405020304" pitchFamily="18" charset="0"/>
                <a:cs typeface="Times New Roman" panose="02020603050405020304" pitchFamily="18" charset="0"/>
              </a:rPr>
              <a:t>1.   Dividing technique</a:t>
            </a:r>
          </a:p>
          <a:p>
            <a:pPr marL="461963" indent="-461963">
              <a:spcBef>
                <a:spcPts val="600"/>
              </a:spcBef>
            </a:pPr>
            <a:r>
              <a:rPr lang="en-US" sz="2400" b="0" i="0" dirty="0">
                <a:solidFill>
                  <a:srgbClr val="535353"/>
                </a:solidFill>
                <a:effectLst/>
                <a:latin typeface="Times New Roman" panose="02020603050405020304" pitchFamily="18" charset="0"/>
                <a:cs typeface="Times New Roman" panose="02020603050405020304" pitchFamily="18" charset="0"/>
              </a:rPr>
              <a:t>	Divide </a:t>
            </a:r>
            <a:r>
              <a:rPr lang="en-US" sz="2400" dirty="0">
                <a:solidFill>
                  <a:srgbClr val="0000FF"/>
                </a:solidFill>
                <a:latin typeface="Times New Roman" panose="02020603050405020304" pitchFamily="18" charset="0"/>
                <a:cs typeface="Times New Roman" panose="02020603050405020304" pitchFamily="18" charset="0"/>
              </a:rPr>
              <a:t>t</a:t>
            </a:r>
            <a:r>
              <a:rPr lang="en-US" sz="2400" b="0" i="0" dirty="0">
                <a:solidFill>
                  <a:srgbClr val="0000FF"/>
                </a:solidFill>
                <a:effectLst/>
                <a:latin typeface="Times New Roman" panose="02020603050405020304" pitchFamily="18" charset="0"/>
                <a:cs typeface="Times New Roman" panose="02020603050405020304" pitchFamily="18" charset="0"/>
              </a:rPr>
              <a:t>he original problem </a:t>
            </a:r>
            <a:r>
              <a:rPr lang="en-US" sz="2400" b="0" i="0" dirty="0">
                <a:solidFill>
                  <a:srgbClr val="535353"/>
                </a:solidFill>
                <a:effectLst/>
                <a:latin typeface="Times New Roman" panose="02020603050405020304" pitchFamily="18" charset="0"/>
                <a:cs typeface="Times New Roman" panose="02020603050405020304" pitchFamily="18" charset="0"/>
              </a:rPr>
              <a:t>into smaller sub-problems that can be solved more easily. </a:t>
            </a:r>
          </a:p>
          <a:p>
            <a:pPr marL="461963" indent="-461963">
              <a:spcBef>
                <a:spcPts val="600"/>
              </a:spcBef>
            </a:pPr>
            <a:r>
              <a:rPr lang="en-US" sz="2400" dirty="0">
                <a:solidFill>
                  <a:srgbClr val="535353"/>
                </a:solidFill>
                <a:latin typeface="Times New Roman" panose="02020603050405020304" pitchFamily="18" charset="0"/>
                <a:cs typeface="Times New Roman" panose="02020603050405020304" pitchFamily="18" charset="0"/>
              </a:rPr>
              <a:t>      Link and combine t</a:t>
            </a:r>
            <a:r>
              <a:rPr lang="en-US" sz="2400" b="0" i="0" dirty="0">
                <a:solidFill>
                  <a:srgbClr val="535353"/>
                </a:solidFill>
                <a:effectLst/>
                <a:latin typeface="Times New Roman" panose="02020603050405020304" pitchFamily="18" charset="0"/>
                <a:cs typeface="Times New Roman" panose="02020603050405020304" pitchFamily="18" charset="0"/>
              </a:rPr>
              <a:t>hese sub-problems, </a:t>
            </a:r>
            <a:r>
              <a:rPr lang="en-US" sz="2400" dirty="0">
                <a:solidFill>
                  <a:srgbClr val="535353"/>
                </a:solidFill>
                <a:latin typeface="Times New Roman" panose="02020603050405020304" pitchFamily="18" charset="0"/>
                <a:cs typeface="Times New Roman" panose="02020603050405020304" pitchFamily="18" charset="0"/>
              </a:rPr>
              <a:t>which</a:t>
            </a:r>
            <a:r>
              <a:rPr lang="en-US" sz="2400" b="0" i="0" dirty="0">
                <a:solidFill>
                  <a:srgbClr val="535353"/>
                </a:solidFill>
                <a:effectLst/>
                <a:latin typeface="Times New Roman" panose="02020603050405020304" pitchFamily="18" charset="0"/>
                <a:cs typeface="Times New Roman" panose="02020603050405020304" pitchFamily="18" charset="0"/>
              </a:rPr>
              <a:t> will eventually lead to the solving of the original problem.</a:t>
            </a:r>
          </a:p>
        </p:txBody>
      </p:sp>
    </p:spTree>
    <p:extLst>
      <p:ext uri="{BB962C8B-B14F-4D97-AF65-F5344CB8AC3E}">
        <p14:creationId xmlns:p14="http://schemas.microsoft.com/office/powerpoint/2010/main" val="29100874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F1B874-2817-4A39-8EC7-EE4BAB8512F6}"/>
              </a:ext>
            </a:extLst>
          </p:cNvPr>
          <p:cNvSpPr/>
          <p:nvPr/>
        </p:nvSpPr>
        <p:spPr>
          <a:xfrm>
            <a:off x="2325466" y="1520982"/>
            <a:ext cx="7276012" cy="4247317"/>
          </a:xfrm>
          <a:prstGeom prst="rect">
            <a:avLst/>
          </a:prstGeom>
        </p:spPr>
        <p:txBody>
          <a:bodyPr wrap="square">
            <a:spAutoFit/>
          </a:bodyPr>
          <a:lstStyle/>
          <a:p>
            <a:r>
              <a:rPr lang="en-US" sz="2400" b="1" i="0" dirty="0">
                <a:solidFill>
                  <a:srgbClr val="2A2A2A"/>
                </a:solidFill>
                <a:effectLst/>
                <a:latin typeface="Times New Roman" panose="02020603050405020304" pitchFamily="18" charset="0"/>
                <a:cs typeface="Times New Roman" panose="02020603050405020304" pitchFamily="18" charset="0"/>
              </a:rPr>
              <a:t>2.   Inductive method</a:t>
            </a:r>
          </a:p>
          <a:p>
            <a:pPr marL="461963" indent="-461963">
              <a:spcBef>
                <a:spcPts val="600"/>
              </a:spcBef>
            </a:pPr>
            <a:r>
              <a:rPr lang="en-US" sz="2400" b="0" i="0" dirty="0">
                <a:solidFill>
                  <a:srgbClr val="535353"/>
                </a:solidFill>
                <a:effectLst/>
                <a:latin typeface="Times New Roman" panose="02020603050405020304" pitchFamily="18" charset="0"/>
                <a:cs typeface="Times New Roman" panose="02020603050405020304" pitchFamily="18" charset="0"/>
              </a:rPr>
              <a:t>	</a:t>
            </a:r>
          </a:p>
          <a:p>
            <a:pPr marL="461963" indent="-461963">
              <a:spcBef>
                <a:spcPts val="600"/>
              </a:spcBef>
            </a:pPr>
            <a:r>
              <a:rPr lang="en-US" sz="2400" dirty="0">
                <a:solidFill>
                  <a:srgbClr val="535353"/>
                </a:solidFill>
                <a:latin typeface="Times New Roman" panose="02020603050405020304" pitchFamily="18" charset="0"/>
                <a:cs typeface="Times New Roman" panose="02020603050405020304" pitchFamily="18" charset="0"/>
              </a:rPr>
              <a:t>	</a:t>
            </a:r>
            <a:r>
              <a:rPr lang="en-US" sz="2400" b="0" i="0" dirty="0">
                <a:solidFill>
                  <a:srgbClr val="0000FF"/>
                </a:solidFill>
                <a:effectLst/>
                <a:latin typeface="Times New Roman" panose="02020603050405020304" pitchFamily="18" charset="0"/>
                <a:cs typeface="Times New Roman" panose="02020603050405020304" pitchFamily="18" charset="0"/>
              </a:rPr>
              <a:t>[Solve a smaller problem first]</a:t>
            </a:r>
          </a:p>
          <a:p>
            <a:pPr marL="461963" indent="-461963">
              <a:spcBef>
                <a:spcPts val="600"/>
              </a:spcBef>
            </a:pPr>
            <a:r>
              <a:rPr lang="en-US" sz="2400" dirty="0">
                <a:solidFill>
                  <a:srgbClr val="535353"/>
                </a:solidFill>
                <a:latin typeface="Times New Roman" panose="02020603050405020304" pitchFamily="18" charset="0"/>
                <a:cs typeface="Times New Roman" panose="02020603050405020304" pitchFamily="18" charset="0"/>
              </a:rPr>
              <a:t>	</a:t>
            </a:r>
            <a:r>
              <a:rPr lang="en-US" sz="2400" b="0" i="0" dirty="0">
                <a:solidFill>
                  <a:srgbClr val="535353"/>
                </a:solidFill>
                <a:effectLst/>
                <a:latin typeface="Times New Roman" panose="02020603050405020304" pitchFamily="18" charset="0"/>
                <a:cs typeface="Times New Roman" panose="02020603050405020304" pitchFamily="18" charset="0"/>
              </a:rPr>
              <a:t>This involves a problem that has already been solved, but is smaller than the original problem. </a:t>
            </a:r>
          </a:p>
          <a:p>
            <a:pPr marL="461963" indent="-461963">
              <a:spcBef>
                <a:spcPts val="600"/>
              </a:spcBef>
            </a:pPr>
            <a:r>
              <a:rPr lang="en-US" sz="2400" dirty="0">
                <a:solidFill>
                  <a:srgbClr val="535353"/>
                </a:solidFill>
                <a:latin typeface="Times New Roman" panose="02020603050405020304" pitchFamily="18" charset="0"/>
                <a:cs typeface="Times New Roman" panose="02020603050405020304" pitchFamily="18" charset="0"/>
              </a:rPr>
              <a:t>       </a:t>
            </a:r>
          </a:p>
          <a:p>
            <a:pPr marL="461963" indent="-461963">
              <a:spcBef>
                <a:spcPts val="600"/>
              </a:spcBef>
            </a:pPr>
            <a:r>
              <a:rPr lang="en-US" sz="2400" b="0" i="0" dirty="0">
                <a:solidFill>
                  <a:srgbClr val="535353"/>
                </a:solidFill>
                <a:effectLst/>
                <a:latin typeface="Times New Roman" panose="02020603050405020304" pitchFamily="18" charset="0"/>
                <a:cs typeface="Times New Roman" panose="02020603050405020304" pitchFamily="18" charset="0"/>
              </a:rPr>
              <a:t>	[</a:t>
            </a:r>
            <a:r>
              <a:rPr lang="en-US" sz="2400" b="0" i="0" dirty="0">
                <a:solidFill>
                  <a:srgbClr val="0000FF"/>
                </a:solidFill>
                <a:effectLst/>
                <a:latin typeface="Times New Roman" panose="02020603050405020304" pitchFamily="18" charset="0"/>
                <a:cs typeface="Times New Roman" panose="02020603050405020304" pitchFamily="18" charset="0"/>
              </a:rPr>
              <a:t>Generalize th</a:t>
            </a:r>
            <a:r>
              <a:rPr lang="en-US" sz="2400" dirty="0">
                <a:solidFill>
                  <a:srgbClr val="0000FF"/>
                </a:solidFill>
                <a:latin typeface="Times New Roman" panose="02020603050405020304" pitchFamily="18" charset="0"/>
                <a:cs typeface="Times New Roman" panose="02020603050405020304" pitchFamily="18" charset="0"/>
              </a:rPr>
              <a:t>e  previously solved problem]</a:t>
            </a:r>
            <a:endParaRPr lang="en-US" sz="2400" b="0" i="0" dirty="0">
              <a:solidFill>
                <a:srgbClr val="0000FF"/>
              </a:solidFill>
              <a:effectLst/>
              <a:latin typeface="Times New Roman" panose="02020603050405020304" pitchFamily="18" charset="0"/>
              <a:cs typeface="Times New Roman" panose="02020603050405020304" pitchFamily="18" charset="0"/>
            </a:endParaRPr>
          </a:p>
          <a:p>
            <a:pPr marL="461963" indent="-461963">
              <a:spcBef>
                <a:spcPts val="600"/>
              </a:spcBef>
            </a:pPr>
            <a:r>
              <a:rPr lang="en-US" sz="2400" b="0" i="0" dirty="0">
                <a:solidFill>
                  <a:srgbClr val="535353"/>
                </a:solidFill>
                <a:effectLst/>
                <a:latin typeface="Times New Roman" panose="02020603050405020304" pitchFamily="18" charset="0"/>
                <a:cs typeface="Times New Roman" panose="02020603050405020304" pitchFamily="18" charset="0"/>
              </a:rPr>
              <a:t>	Generalization can be derived from the previously solved problem, which can help in </a:t>
            </a:r>
            <a:r>
              <a:rPr lang="en-US" sz="2400" b="0" i="0" dirty="0">
                <a:solidFill>
                  <a:srgbClr val="0000FF"/>
                </a:solidFill>
                <a:effectLst/>
                <a:latin typeface="Times New Roman" panose="02020603050405020304" pitchFamily="18" charset="0"/>
                <a:cs typeface="Times New Roman" panose="02020603050405020304" pitchFamily="18" charset="0"/>
              </a:rPr>
              <a:t>solving the bigger, original problem</a:t>
            </a:r>
            <a:r>
              <a:rPr lang="en-US" b="0" i="0" dirty="0">
                <a:solidFill>
                  <a:srgbClr val="0000FF"/>
                </a:solidFill>
                <a:effectLst/>
                <a:latin typeface="Verdana" panose="020B0604030504040204" pitchFamily="34" charset="0"/>
              </a:rPr>
              <a:t>.</a:t>
            </a:r>
          </a:p>
        </p:txBody>
      </p:sp>
    </p:spTree>
    <p:extLst>
      <p:ext uri="{BB962C8B-B14F-4D97-AF65-F5344CB8AC3E}">
        <p14:creationId xmlns:p14="http://schemas.microsoft.com/office/powerpoint/2010/main" val="39516307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52998F-DAAD-4E95-9ECC-163E974F1ADA}"/>
              </a:ext>
            </a:extLst>
          </p:cNvPr>
          <p:cNvSpPr/>
          <p:nvPr/>
        </p:nvSpPr>
        <p:spPr>
          <a:xfrm>
            <a:off x="2322594" y="1948722"/>
            <a:ext cx="7768045" cy="4247317"/>
          </a:xfrm>
          <a:prstGeom prst="rect">
            <a:avLst/>
          </a:prstGeom>
        </p:spPr>
        <p:txBody>
          <a:bodyPr wrap="square">
            <a:spAutoFit/>
          </a:bodyPr>
          <a:lstStyle/>
          <a:p>
            <a:r>
              <a:rPr lang="en-US" sz="2400" b="1" i="0" dirty="0">
                <a:solidFill>
                  <a:srgbClr val="2A2A2A"/>
                </a:solidFill>
                <a:effectLst/>
                <a:latin typeface="Times New Roman" panose="02020603050405020304" pitchFamily="18" charset="0"/>
                <a:cs typeface="Times New Roman" panose="02020603050405020304" pitchFamily="18" charset="0"/>
              </a:rPr>
              <a:t>3.   Reduction method</a:t>
            </a:r>
          </a:p>
          <a:p>
            <a:pPr lvl="1">
              <a:spcBef>
                <a:spcPts val="600"/>
              </a:spcBef>
            </a:pPr>
            <a:endParaRPr lang="en-US" sz="2400" b="0" i="0" dirty="0">
              <a:solidFill>
                <a:srgbClr val="535353"/>
              </a:solidFill>
              <a:effectLst/>
              <a:latin typeface="Times New Roman" panose="02020603050405020304" pitchFamily="18" charset="0"/>
              <a:cs typeface="Times New Roman" panose="02020603050405020304" pitchFamily="18" charset="0"/>
            </a:endParaRPr>
          </a:p>
          <a:p>
            <a:pPr lvl="1">
              <a:spcBef>
                <a:spcPts val="600"/>
              </a:spcBef>
            </a:pPr>
            <a:r>
              <a:rPr lang="en-US" sz="2400" dirty="0">
                <a:solidFill>
                  <a:srgbClr val="535353"/>
                </a:solidFill>
                <a:latin typeface="Times New Roman" panose="02020603050405020304" pitchFamily="18" charset="0"/>
                <a:cs typeface="Times New Roman" panose="02020603050405020304" pitchFamily="18" charset="0"/>
              </a:rPr>
              <a:t>[</a:t>
            </a:r>
            <a:r>
              <a:rPr lang="en-US" sz="2400" dirty="0">
                <a:solidFill>
                  <a:srgbClr val="0000FF"/>
                </a:solidFill>
                <a:latin typeface="Times New Roman" panose="02020603050405020304" pitchFamily="18" charset="0"/>
                <a:cs typeface="Times New Roman" panose="02020603050405020304" pitchFamily="18" charset="0"/>
              </a:rPr>
              <a:t>Plenty room without limits: Too generalized</a:t>
            </a:r>
            <a:r>
              <a:rPr lang="en-US" sz="2400" dirty="0">
                <a:solidFill>
                  <a:srgbClr val="535353"/>
                </a:solidFill>
                <a:latin typeface="Times New Roman" panose="02020603050405020304" pitchFamily="18" charset="0"/>
                <a:cs typeface="Times New Roman" panose="02020603050405020304" pitchFamily="18" charset="0"/>
              </a:rPr>
              <a:t>]</a:t>
            </a:r>
            <a:endParaRPr lang="en-US" sz="2400" b="0" i="0" dirty="0">
              <a:solidFill>
                <a:srgbClr val="535353"/>
              </a:solidFill>
              <a:effectLst/>
              <a:latin typeface="Times New Roman" panose="02020603050405020304" pitchFamily="18" charset="0"/>
              <a:cs typeface="Times New Roman" panose="02020603050405020304" pitchFamily="18" charset="0"/>
            </a:endParaRPr>
          </a:p>
          <a:p>
            <a:pPr lvl="1">
              <a:spcBef>
                <a:spcPts val="600"/>
              </a:spcBef>
            </a:pPr>
            <a:r>
              <a:rPr lang="en-US" sz="2400" dirty="0">
                <a:solidFill>
                  <a:srgbClr val="0000FF"/>
                </a:solidFill>
                <a:latin typeface="Times New Roman" panose="02020603050405020304" pitchFamily="18" charset="0"/>
                <a:cs typeface="Times New Roman" panose="02020603050405020304" pitchFamily="18" charset="0"/>
              </a:rPr>
              <a:t>Use the </a:t>
            </a:r>
            <a:r>
              <a:rPr lang="en-US" sz="2400" b="0" i="0" dirty="0">
                <a:solidFill>
                  <a:srgbClr val="0000FF"/>
                </a:solidFill>
                <a:effectLst/>
                <a:latin typeface="Times New Roman" panose="02020603050405020304" pitchFamily="18" charset="0"/>
                <a:cs typeface="Times New Roman" panose="02020603050405020304" pitchFamily="18" charset="0"/>
              </a:rPr>
              <a:t>reduction method to set limits for the problem in advance, </a:t>
            </a:r>
            <a:r>
              <a:rPr lang="en-US" sz="2400" dirty="0">
                <a:solidFill>
                  <a:srgbClr val="535353"/>
                </a:solidFill>
                <a:latin typeface="Times New Roman" panose="02020603050405020304" pitchFamily="18" charset="0"/>
                <a:cs typeface="Times New Roman" panose="02020603050405020304" pitchFamily="18" charset="0"/>
              </a:rPr>
              <a:t>b</a:t>
            </a:r>
            <a:r>
              <a:rPr lang="en-US" sz="2400" b="0" i="0" dirty="0">
                <a:solidFill>
                  <a:srgbClr val="535353"/>
                </a:solidFill>
                <a:effectLst/>
                <a:latin typeface="Times New Roman" panose="02020603050405020304" pitchFamily="18" charset="0"/>
                <a:cs typeface="Times New Roman" panose="02020603050405020304" pitchFamily="18" charset="0"/>
              </a:rPr>
              <a:t>ecause the problem is larger than assumed and deals with different causes and factors, </a:t>
            </a:r>
          </a:p>
          <a:p>
            <a:pPr lvl="1">
              <a:spcBef>
                <a:spcPts val="600"/>
              </a:spcBef>
            </a:pPr>
            <a:endParaRPr lang="en-US" sz="2400" dirty="0">
              <a:solidFill>
                <a:srgbClr val="535353"/>
              </a:solidFill>
              <a:latin typeface="Times New Roman" panose="02020603050405020304" pitchFamily="18" charset="0"/>
              <a:cs typeface="Times New Roman" panose="02020603050405020304" pitchFamily="18" charset="0"/>
            </a:endParaRPr>
          </a:p>
          <a:p>
            <a:pPr lvl="1">
              <a:spcBef>
                <a:spcPts val="600"/>
              </a:spcBef>
            </a:pPr>
            <a:r>
              <a:rPr lang="en-US" sz="2400" dirty="0">
                <a:solidFill>
                  <a:srgbClr val="535353"/>
                </a:solidFill>
                <a:latin typeface="Times New Roman" panose="02020603050405020304" pitchFamily="18" charset="0"/>
                <a:cs typeface="Times New Roman" panose="02020603050405020304" pitchFamily="18" charset="0"/>
              </a:rPr>
              <a:t>[</a:t>
            </a:r>
            <a:r>
              <a:rPr lang="en-US" sz="2400" dirty="0">
                <a:solidFill>
                  <a:srgbClr val="0000FF"/>
                </a:solidFill>
                <a:latin typeface="Times New Roman" panose="02020603050405020304" pitchFamily="18" charset="0"/>
                <a:cs typeface="Times New Roman" panose="02020603050405020304" pitchFamily="18" charset="0"/>
              </a:rPr>
              <a:t>Reduce plenty of </a:t>
            </a:r>
            <a:r>
              <a:rPr lang="en-US" sz="2400" dirty="0" err="1">
                <a:solidFill>
                  <a:srgbClr val="0000FF"/>
                </a:solidFill>
                <a:latin typeface="Times New Roman" panose="02020603050405020304" pitchFamily="18" charset="0"/>
                <a:cs typeface="Times New Roman" panose="02020603050405020304" pitchFamily="18" charset="0"/>
              </a:rPr>
              <a:t>leeways</a:t>
            </a:r>
            <a:r>
              <a:rPr lang="en-US" sz="2400" dirty="0">
                <a:solidFill>
                  <a:srgbClr val="535353"/>
                </a:solidFill>
                <a:latin typeface="Times New Roman" panose="02020603050405020304" pitchFamily="18" charset="0"/>
                <a:cs typeface="Times New Roman" panose="02020603050405020304" pitchFamily="18" charset="0"/>
              </a:rPr>
              <a:t>]</a:t>
            </a:r>
            <a:endParaRPr lang="en-US" sz="2400" b="0" i="0" dirty="0">
              <a:solidFill>
                <a:srgbClr val="535353"/>
              </a:solidFill>
              <a:effectLst/>
              <a:latin typeface="Times New Roman" panose="02020603050405020304" pitchFamily="18" charset="0"/>
              <a:cs typeface="Times New Roman" panose="02020603050405020304" pitchFamily="18" charset="0"/>
            </a:endParaRPr>
          </a:p>
          <a:p>
            <a:pPr lvl="1">
              <a:spcBef>
                <a:spcPts val="600"/>
              </a:spcBef>
            </a:pPr>
            <a:r>
              <a:rPr lang="en-US" sz="2400" b="0" i="0" dirty="0">
                <a:solidFill>
                  <a:srgbClr val="535353"/>
                </a:solidFill>
                <a:effectLst/>
                <a:latin typeface="Times New Roman" panose="02020603050405020304" pitchFamily="18" charset="0"/>
                <a:cs typeface="Times New Roman" panose="02020603050405020304" pitchFamily="18" charset="0"/>
              </a:rPr>
              <a:t>This reduces the leeway of the original problem, making it easier to solve.</a:t>
            </a:r>
          </a:p>
        </p:txBody>
      </p:sp>
    </p:spTree>
    <p:extLst>
      <p:ext uri="{BB962C8B-B14F-4D97-AF65-F5344CB8AC3E}">
        <p14:creationId xmlns:p14="http://schemas.microsoft.com/office/powerpoint/2010/main" val="9324555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BBDCAB1-D5BA-41D4-9373-DD9C13D1255C}"/>
              </a:ext>
            </a:extLst>
          </p:cNvPr>
          <p:cNvSpPr/>
          <p:nvPr/>
        </p:nvSpPr>
        <p:spPr>
          <a:xfrm>
            <a:off x="1108953" y="1131599"/>
            <a:ext cx="9299643" cy="5216813"/>
          </a:xfrm>
          <a:prstGeom prst="rect">
            <a:avLst/>
          </a:prstGeom>
        </p:spPr>
        <p:txBody>
          <a:bodyPr wrap="square">
            <a:spAutoFit/>
          </a:bodyPr>
          <a:lstStyle/>
          <a:p>
            <a:r>
              <a:rPr lang="en-US" sz="2400" b="1" i="0" dirty="0">
                <a:solidFill>
                  <a:srgbClr val="2A2A2A"/>
                </a:solidFill>
                <a:effectLst/>
                <a:latin typeface="Times New Roman" panose="02020603050405020304" pitchFamily="18" charset="0"/>
                <a:cs typeface="Times New Roman" panose="02020603050405020304" pitchFamily="18" charset="0"/>
              </a:rPr>
              <a:t>4.   Constructive method</a:t>
            </a:r>
          </a:p>
          <a:p>
            <a:pPr lvl="1">
              <a:spcBef>
                <a:spcPts val="600"/>
              </a:spcBef>
            </a:pPr>
            <a:endParaRPr lang="en-US" sz="2400" b="0" i="0" dirty="0">
              <a:solidFill>
                <a:srgbClr val="535353"/>
              </a:solidFill>
              <a:effectLst/>
              <a:latin typeface="Times New Roman" panose="02020603050405020304" pitchFamily="18" charset="0"/>
              <a:cs typeface="Times New Roman" panose="02020603050405020304" pitchFamily="18" charset="0"/>
            </a:endParaRPr>
          </a:p>
          <a:p>
            <a:pPr lvl="1">
              <a:spcBef>
                <a:spcPts val="600"/>
              </a:spcBef>
            </a:pPr>
            <a:r>
              <a:rPr lang="en-US" sz="2400" dirty="0">
                <a:solidFill>
                  <a:srgbClr val="0000FF"/>
                </a:solidFill>
                <a:latin typeface="Times New Roman" panose="02020603050405020304" pitchFamily="18" charset="0"/>
                <a:cs typeface="Times New Roman" panose="02020603050405020304" pitchFamily="18" charset="0"/>
              </a:rPr>
              <a:t>[Solving problem step by step]</a:t>
            </a:r>
            <a:endParaRPr lang="en-US" sz="2400" b="0" i="0" dirty="0">
              <a:solidFill>
                <a:srgbClr val="0000FF"/>
              </a:solidFill>
              <a:effectLst/>
              <a:latin typeface="Times New Roman" panose="02020603050405020304" pitchFamily="18" charset="0"/>
              <a:cs typeface="Times New Roman" panose="02020603050405020304" pitchFamily="18" charset="0"/>
            </a:endParaRPr>
          </a:p>
          <a:p>
            <a:pPr lvl="1">
              <a:spcBef>
                <a:spcPts val="600"/>
              </a:spcBef>
            </a:pPr>
            <a:r>
              <a:rPr lang="en-US" sz="2400" dirty="0">
                <a:solidFill>
                  <a:srgbClr val="0000FF"/>
                </a:solidFill>
                <a:latin typeface="Times New Roman" panose="02020603050405020304" pitchFamily="18" charset="0"/>
                <a:cs typeface="Times New Roman" panose="02020603050405020304" pitchFamily="18" charset="0"/>
              </a:rPr>
              <a:t>W</a:t>
            </a:r>
            <a:r>
              <a:rPr lang="en-US" sz="2400" b="0" i="0" dirty="0">
                <a:solidFill>
                  <a:srgbClr val="0000FF"/>
                </a:solidFill>
                <a:effectLst/>
                <a:latin typeface="Times New Roman" panose="02020603050405020304" pitchFamily="18" charset="0"/>
                <a:cs typeface="Times New Roman" panose="02020603050405020304" pitchFamily="18" charset="0"/>
              </a:rPr>
              <a:t>ork on the problem step by step, from small to large</a:t>
            </a:r>
            <a:r>
              <a:rPr lang="en-US" sz="2400" b="0" i="0" dirty="0">
                <a:solidFill>
                  <a:srgbClr val="535353"/>
                </a:solidFill>
                <a:effectLst/>
                <a:latin typeface="Times New Roman" panose="02020603050405020304" pitchFamily="18" charset="0"/>
                <a:cs typeface="Times New Roman" panose="02020603050405020304" pitchFamily="18" charset="0"/>
              </a:rPr>
              <a:t>. </a:t>
            </a:r>
          </a:p>
          <a:p>
            <a:pPr lvl="1">
              <a:spcBef>
                <a:spcPts val="600"/>
              </a:spcBef>
            </a:pPr>
            <a:endParaRPr lang="en-US" sz="2400" dirty="0">
              <a:solidFill>
                <a:srgbClr val="535353"/>
              </a:solidFill>
              <a:latin typeface="Times New Roman" panose="02020603050405020304" pitchFamily="18" charset="0"/>
              <a:cs typeface="Times New Roman" panose="02020603050405020304" pitchFamily="18" charset="0"/>
            </a:endParaRPr>
          </a:p>
          <a:p>
            <a:pPr lvl="1">
              <a:spcBef>
                <a:spcPts val="600"/>
              </a:spcBef>
            </a:pPr>
            <a:r>
              <a:rPr lang="en-US" sz="2400" dirty="0">
                <a:solidFill>
                  <a:srgbClr val="535353"/>
                </a:solidFill>
                <a:latin typeface="Times New Roman" panose="02020603050405020304" pitchFamily="18" charset="0"/>
                <a:cs typeface="Times New Roman" panose="02020603050405020304" pitchFamily="18" charset="0"/>
              </a:rPr>
              <a:t>[</a:t>
            </a:r>
            <a:r>
              <a:rPr lang="en-US" sz="2400" dirty="0">
                <a:solidFill>
                  <a:srgbClr val="0000FF"/>
                </a:solidFill>
                <a:latin typeface="Times New Roman" panose="02020603050405020304" pitchFamily="18" charset="0"/>
                <a:cs typeface="Times New Roman" panose="02020603050405020304" pitchFamily="18" charset="0"/>
              </a:rPr>
              <a:t>Continue solving next with the current solution</a:t>
            </a:r>
            <a:r>
              <a:rPr lang="en-US" sz="2400" dirty="0">
                <a:solidFill>
                  <a:srgbClr val="535353"/>
                </a:solidFill>
                <a:latin typeface="Times New Roman" panose="02020603050405020304" pitchFamily="18" charset="0"/>
                <a:cs typeface="Times New Roman" panose="02020603050405020304" pitchFamily="18" charset="0"/>
              </a:rPr>
              <a:t>]</a:t>
            </a:r>
            <a:endParaRPr lang="en-US" sz="2400" b="0" i="0" dirty="0">
              <a:solidFill>
                <a:srgbClr val="535353"/>
              </a:solidFill>
              <a:effectLst/>
              <a:latin typeface="Times New Roman" panose="02020603050405020304" pitchFamily="18" charset="0"/>
              <a:cs typeface="Times New Roman" panose="02020603050405020304" pitchFamily="18" charset="0"/>
            </a:endParaRPr>
          </a:p>
          <a:p>
            <a:pPr lvl="1">
              <a:spcBef>
                <a:spcPts val="600"/>
              </a:spcBef>
            </a:pPr>
            <a:r>
              <a:rPr lang="en-US" sz="2400" b="0" i="0" dirty="0">
                <a:solidFill>
                  <a:srgbClr val="535353"/>
                </a:solidFill>
                <a:effectLst/>
                <a:latin typeface="Times New Roman" panose="02020603050405020304" pitchFamily="18" charset="0"/>
                <a:cs typeface="Times New Roman" panose="02020603050405020304" pitchFamily="18" charset="0"/>
              </a:rPr>
              <a:t>Take consecutive steps to solve the problem with the smaller solutions that already have. </a:t>
            </a:r>
          </a:p>
          <a:p>
            <a:pPr lvl="1">
              <a:spcBef>
                <a:spcPts val="600"/>
              </a:spcBef>
            </a:pPr>
            <a:endParaRPr lang="en-US" sz="2400" b="0" i="0" dirty="0">
              <a:solidFill>
                <a:srgbClr val="535353"/>
              </a:solidFill>
              <a:effectLst/>
              <a:latin typeface="Times New Roman" panose="02020603050405020304" pitchFamily="18" charset="0"/>
              <a:cs typeface="Times New Roman" panose="02020603050405020304" pitchFamily="18" charset="0"/>
            </a:endParaRPr>
          </a:p>
          <a:p>
            <a:pPr lvl="1">
              <a:spcBef>
                <a:spcPts val="600"/>
              </a:spcBef>
            </a:pPr>
            <a:r>
              <a:rPr lang="en-US" sz="2400" b="0" i="0" dirty="0">
                <a:solidFill>
                  <a:srgbClr val="0000FF"/>
                </a:solidFill>
                <a:effectLst/>
                <a:latin typeface="Times New Roman" panose="02020603050405020304" pitchFamily="18" charset="0"/>
                <a:cs typeface="Times New Roman" panose="02020603050405020304" pitchFamily="18" charset="0"/>
              </a:rPr>
              <a:t>[Make the best choices in every step</a:t>
            </a:r>
            <a:r>
              <a:rPr lang="en-US" sz="2400" b="0" i="0" dirty="0">
                <a:solidFill>
                  <a:srgbClr val="535353"/>
                </a:solidFill>
                <a:effectLst/>
                <a:latin typeface="Times New Roman" panose="02020603050405020304" pitchFamily="18" charset="0"/>
                <a:cs typeface="Times New Roman" panose="02020603050405020304" pitchFamily="18" charset="0"/>
              </a:rPr>
              <a:t>]</a:t>
            </a:r>
          </a:p>
          <a:p>
            <a:pPr lvl="1">
              <a:spcBef>
                <a:spcPts val="600"/>
              </a:spcBef>
            </a:pPr>
            <a:r>
              <a:rPr lang="en-US" sz="2400" dirty="0">
                <a:solidFill>
                  <a:srgbClr val="535353"/>
                </a:solidFill>
                <a:latin typeface="Times New Roman" panose="02020603050405020304" pitchFamily="18" charset="0"/>
                <a:cs typeface="Times New Roman" panose="02020603050405020304" pitchFamily="18" charset="0"/>
              </a:rPr>
              <a:t>The way of </a:t>
            </a:r>
            <a:r>
              <a:rPr lang="en-US" sz="2400" b="0" i="0" dirty="0">
                <a:solidFill>
                  <a:srgbClr val="535353"/>
                </a:solidFill>
                <a:effectLst/>
                <a:latin typeface="Times New Roman" panose="02020603050405020304" pitchFamily="18" charset="0"/>
                <a:cs typeface="Times New Roman" panose="02020603050405020304" pitchFamily="18" charset="0"/>
              </a:rPr>
              <a:t>making the best choices will eventually lead to a successful end result.</a:t>
            </a:r>
          </a:p>
        </p:txBody>
      </p:sp>
    </p:spTree>
    <p:extLst>
      <p:ext uri="{BB962C8B-B14F-4D97-AF65-F5344CB8AC3E}">
        <p14:creationId xmlns:p14="http://schemas.microsoft.com/office/powerpoint/2010/main" val="39536484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2913858-B3B6-4DD3-B80C-0BC3A39E229D}"/>
              </a:ext>
            </a:extLst>
          </p:cNvPr>
          <p:cNvSpPr/>
          <p:nvPr/>
        </p:nvSpPr>
        <p:spPr>
          <a:xfrm>
            <a:off x="2227203" y="1796472"/>
            <a:ext cx="8083684" cy="2554545"/>
          </a:xfrm>
          <a:prstGeom prst="rect">
            <a:avLst/>
          </a:prstGeom>
        </p:spPr>
        <p:txBody>
          <a:bodyPr wrap="square">
            <a:spAutoFit/>
          </a:bodyPr>
          <a:lstStyle/>
          <a:p>
            <a:r>
              <a:rPr lang="en-US" sz="2400" b="1" i="0" dirty="0">
                <a:solidFill>
                  <a:srgbClr val="2A2A2A"/>
                </a:solidFill>
                <a:effectLst/>
                <a:latin typeface="Times New Roman" panose="02020603050405020304" pitchFamily="18" charset="0"/>
                <a:cs typeface="Times New Roman" panose="02020603050405020304" pitchFamily="18" charset="0"/>
              </a:rPr>
              <a:t>5.   Local search method</a:t>
            </a:r>
          </a:p>
          <a:p>
            <a:pPr lvl="1">
              <a:spcBef>
                <a:spcPts val="600"/>
              </a:spcBef>
            </a:pPr>
            <a:endParaRPr lang="en-US" sz="2400" b="0" i="0" dirty="0">
              <a:solidFill>
                <a:srgbClr val="535353"/>
              </a:solidFill>
              <a:effectLst/>
              <a:latin typeface="Times New Roman" panose="02020603050405020304" pitchFamily="18" charset="0"/>
              <a:cs typeface="Times New Roman" panose="02020603050405020304" pitchFamily="18" charset="0"/>
            </a:endParaRPr>
          </a:p>
          <a:p>
            <a:pPr lvl="1">
              <a:spcBef>
                <a:spcPts val="600"/>
              </a:spcBef>
              <a:spcAft>
                <a:spcPts val="1200"/>
              </a:spcAft>
            </a:pPr>
            <a:r>
              <a:rPr lang="en-US" sz="2400" dirty="0">
                <a:solidFill>
                  <a:srgbClr val="0000FF"/>
                </a:solidFill>
                <a:latin typeface="Times New Roman" panose="02020603050405020304" pitchFamily="18" charset="0"/>
                <a:cs typeface="Times New Roman" panose="02020603050405020304" pitchFamily="18" charset="0"/>
              </a:rPr>
              <a:t>S</a:t>
            </a:r>
            <a:r>
              <a:rPr lang="en-US" sz="2400" b="0" i="0" dirty="0">
                <a:solidFill>
                  <a:srgbClr val="0000FF"/>
                </a:solidFill>
                <a:effectLst/>
                <a:latin typeface="Times New Roman" panose="02020603050405020304" pitchFamily="18" charset="0"/>
                <a:cs typeface="Times New Roman" panose="02020603050405020304" pitchFamily="18" charset="0"/>
              </a:rPr>
              <a:t>earch for the most attainable solution to the problem</a:t>
            </a:r>
            <a:r>
              <a:rPr lang="en-US" sz="2400" b="0" i="0" dirty="0">
                <a:solidFill>
                  <a:srgbClr val="535353"/>
                </a:solidFill>
                <a:effectLst/>
                <a:latin typeface="Times New Roman" panose="02020603050405020304" pitchFamily="18" charset="0"/>
                <a:cs typeface="Times New Roman" panose="02020603050405020304" pitchFamily="18" charset="0"/>
              </a:rPr>
              <a:t>. </a:t>
            </a:r>
          </a:p>
          <a:p>
            <a:pPr lvl="1">
              <a:spcBef>
                <a:spcPts val="600"/>
              </a:spcBef>
              <a:spcAft>
                <a:spcPts val="1200"/>
              </a:spcAft>
            </a:pPr>
            <a:r>
              <a:rPr lang="en-US" sz="2400" b="0" i="0" dirty="0">
                <a:solidFill>
                  <a:srgbClr val="0000FF"/>
                </a:solidFill>
                <a:effectLst/>
                <a:latin typeface="Times New Roman" panose="02020603050405020304" pitchFamily="18" charset="0"/>
                <a:cs typeface="Times New Roman" panose="02020603050405020304" pitchFamily="18" charset="0"/>
              </a:rPr>
              <a:t>Improve this solution </a:t>
            </a:r>
            <a:r>
              <a:rPr lang="en-US" sz="2400" b="0" i="0" dirty="0">
                <a:solidFill>
                  <a:srgbClr val="535353"/>
                </a:solidFill>
                <a:effectLst/>
                <a:latin typeface="Times New Roman" panose="02020603050405020304" pitchFamily="18" charset="0"/>
                <a:cs typeface="Times New Roman" panose="02020603050405020304" pitchFamily="18" charset="0"/>
              </a:rPr>
              <a:t>along the way. </a:t>
            </a:r>
          </a:p>
          <a:p>
            <a:pPr lvl="1">
              <a:spcBef>
                <a:spcPts val="600"/>
              </a:spcBef>
              <a:spcAft>
                <a:spcPts val="1200"/>
              </a:spcAft>
            </a:pPr>
            <a:r>
              <a:rPr lang="en-US" sz="2400" b="0" i="0" dirty="0">
                <a:solidFill>
                  <a:srgbClr val="535353"/>
                </a:solidFill>
                <a:effectLst/>
                <a:latin typeface="Times New Roman" panose="02020603050405020304" pitchFamily="18" charset="0"/>
                <a:cs typeface="Times New Roman" panose="02020603050405020304" pitchFamily="18" charset="0"/>
              </a:rPr>
              <a:t>This method </a:t>
            </a:r>
            <a:r>
              <a:rPr lang="en-US" sz="2400" b="0" i="0" dirty="0">
                <a:solidFill>
                  <a:srgbClr val="0000FF"/>
                </a:solidFill>
                <a:effectLst/>
                <a:latin typeface="Times New Roman" panose="02020603050405020304" pitchFamily="18" charset="0"/>
                <a:cs typeface="Times New Roman" panose="02020603050405020304" pitchFamily="18" charset="0"/>
              </a:rPr>
              <a:t>ends when improvement is no longer possible.</a:t>
            </a:r>
          </a:p>
        </p:txBody>
      </p:sp>
    </p:spTree>
    <p:extLst>
      <p:ext uri="{BB962C8B-B14F-4D97-AF65-F5344CB8AC3E}">
        <p14:creationId xmlns:p14="http://schemas.microsoft.com/office/powerpoint/2010/main" val="33166557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E0097A7-6F32-431E-9848-739A631CF3E1}"/>
              </a:ext>
            </a:extLst>
          </p:cNvPr>
          <p:cNvSpPr/>
          <p:nvPr/>
        </p:nvSpPr>
        <p:spPr>
          <a:xfrm>
            <a:off x="1865117" y="1032010"/>
            <a:ext cx="7924800" cy="5062924"/>
          </a:xfrm>
          <a:prstGeom prst="rect">
            <a:avLst/>
          </a:prstGeom>
        </p:spPr>
        <p:txBody>
          <a:bodyPr wrap="square">
            <a:spAutoFit/>
          </a:bodyPr>
          <a:lstStyle/>
          <a:p>
            <a:r>
              <a:rPr lang="en-US" sz="2400" b="1" i="0" dirty="0">
                <a:solidFill>
                  <a:srgbClr val="2A2A2A"/>
                </a:solidFill>
                <a:effectLst/>
                <a:latin typeface="Times New Roman" panose="02020603050405020304" pitchFamily="18" charset="0"/>
                <a:cs typeface="Times New Roman" panose="02020603050405020304" pitchFamily="18" charset="0"/>
              </a:rPr>
              <a:t>Exact solutions versus heuristics</a:t>
            </a:r>
          </a:p>
          <a:p>
            <a:endParaRPr lang="en-US" sz="2400" i="0" dirty="0">
              <a:solidFill>
                <a:srgbClr val="2A2A2A"/>
              </a:solidFill>
              <a:effectLst/>
              <a:latin typeface="Times New Roman" panose="02020603050405020304" pitchFamily="18" charset="0"/>
              <a:cs typeface="Times New Roman" panose="02020603050405020304" pitchFamily="18" charset="0"/>
            </a:endParaRPr>
          </a:p>
          <a:p>
            <a:pPr marL="461963" indent="-461963">
              <a:spcBef>
                <a:spcPts val="600"/>
              </a:spcBef>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The heuristic approach is </a:t>
            </a:r>
            <a:r>
              <a:rPr lang="en-US" sz="2400" b="0" i="0" dirty="0">
                <a:solidFill>
                  <a:srgbClr val="0000FF"/>
                </a:solidFill>
                <a:effectLst/>
                <a:latin typeface="Times New Roman" panose="02020603050405020304" pitchFamily="18" charset="0"/>
                <a:cs typeface="Times New Roman" panose="02020603050405020304" pitchFamily="18" charset="0"/>
              </a:rPr>
              <a:t>a mathematical method </a:t>
            </a:r>
            <a:r>
              <a:rPr lang="en-US" sz="2400" b="0" i="0" dirty="0">
                <a:solidFill>
                  <a:srgbClr val="535353"/>
                </a:solidFill>
                <a:effectLst/>
                <a:latin typeface="Times New Roman" panose="02020603050405020304" pitchFamily="18" charset="0"/>
                <a:cs typeface="Times New Roman" panose="02020603050405020304" pitchFamily="18" charset="0"/>
              </a:rPr>
              <a:t>with which proof of a good solution to a problem is delivered.</a:t>
            </a:r>
          </a:p>
          <a:p>
            <a:pPr marL="461963" indent="-461963">
              <a:spcBef>
                <a:spcPts val="600"/>
              </a:spcBef>
              <a:buFont typeface="Arial" panose="020B0604020202020204" pitchFamily="34" charset="0"/>
              <a:buChar char="•"/>
            </a:pPr>
            <a:endParaRPr lang="en-US" sz="2400" b="0" i="0" dirty="0">
              <a:solidFill>
                <a:srgbClr val="535353"/>
              </a:solidFill>
              <a:effectLst/>
              <a:latin typeface="Times New Roman" panose="02020603050405020304" pitchFamily="18" charset="0"/>
              <a:cs typeface="Times New Roman" panose="02020603050405020304" pitchFamily="18" charset="0"/>
            </a:endParaRPr>
          </a:p>
          <a:p>
            <a:pPr>
              <a:spcBef>
                <a:spcPts val="600"/>
              </a:spcBef>
            </a:pPr>
            <a:r>
              <a:rPr lang="en-US" sz="2400" dirty="0">
                <a:solidFill>
                  <a:srgbClr val="535353"/>
                </a:solidFill>
                <a:latin typeface="Times New Roman" panose="02020603050405020304" pitchFamily="18" charset="0"/>
                <a:cs typeface="Times New Roman" panose="02020603050405020304" pitchFamily="18" charset="0"/>
              </a:rPr>
              <a:t>      </a:t>
            </a:r>
            <a:r>
              <a:rPr lang="en-US" sz="2400" b="0" i="0" dirty="0">
                <a:solidFill>
                  <a:srgbClr val="535353"/>
                </a:solidFill>
                <a:effectLst/>
                <a:latin typeface="Times New Roman" panose="02020603050405020304" pitchFamily="18" charset="0"/>
                <a:cs typeface="Times New Roman" panose="02020603050405020304" pitchFamily="18" charset="0"/>
              </a:rPr>
              <a:t>[</a:t>
            </a:r>
            <a:r>
              <a:rPr lang="en-US" sz="2400" b="0" i="0" dirty="0">
                <a:solidFill>
                  <a:srgbClr val="0000FF"/>
                </a:solidFill>
                <a:effectLst/>
                <a:latin typeface="Times New Roman" panose="02020603050405020304" pitchFamily="18" charset="0"/>
                <a:cs typeface="Times New Roman" panose="02020603050405020304" pitchFamily="18" charset="0"/>
              </a:rPr>
              <a:t>Application of good solutions</a:t>
            </a:r>
            <a:r>
              <a:rPr lang="en-US" sz="2400" b="0" i="0" dirty="0">
                <a:solidFill>
                  <a:srgbClr val="535353"/>
                </a:solidFill>
                <a:effectLst/>
                <a:latin typeface="Times New Roman" panose="02020603050405020304" pitchFamily="18" charset="0"/>
                <a:cs typeface="Times New Roman" panose="02020603050405020304" pitchFamily="18" charset="0"/>
              </a:rPr>
              <a:t>]</a:t>
            </a:r>
          </a:p>
          <a:p>
            <a:pPr marL="461963" indent="-461963">
              <a:spcBef>
                <a:spcPts val="600"/>
              </a:spcBef>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Use good solutions to a large number of different problems. </a:t>
            </a:r>
          </a:p>
          <a:p>
            <a:pPr marL="461963" indent="-461963">
              <a:spcBef>
                <a:spcPts val="600"/>
              </a:spcBef>
              <a:buFont typeface="Arial" panose="020B0604020202020204" pitchFamily="34" charset="0"/>
              <a:buChar char="•"/>
            </a:pPr>
            <a:endParaRPr lang="en-US" sz="2400" b="0" i="0" dirty="0">
              <a:solidFill>
                <a:srgbClr val="535353"/>
              </a:solidFill>
              <a:effectLst/>
              <a:latin typeface="Times New Roman" panose="02020603050405020304" pitchFamily="18" charset="0"/>
              <a:cs typeface="Times New Roman" panose="02020603050405020304" pitchFamily="18" charset="0"/>
            </a:endParaRPr>
          </a:p>
          <a:p>
            <a:pPr>
              <a:spcBef>
                <a:spcPts val="600"/>
              </a:spcBef>
            </a:pPr>
            <a:r>
              <a:rPr lang="en-US" sz="2400" dirty="0">
                <a:solidFill>
                  <a:srgbClr val="535353"/>
                </a:solidFill>
                <a:latin typeface="Times New Roman" panose="02020603050405020304" pitchFamily="18" charset="0"/>
                <a:cs typeface="Times New Roman" panose="02020603050405020304" pitchFamily="18" charset="0"/>
              </a:rPr>
              <a:t>      [</a:t>
            </a:r>
            <a:r>
              <a:rPr lang="en-US" sz="2400" dirty="0">
                <a:solidFill>
                  <a:srgbClr val="0000FF"/>
                </a:solidFill>
                <a:latin typeface="Times New Roman" panose="02020603050405020304" pitchFamily="18" charset="0"/>
                <a:cs typeface="Times New Roman" panose="02020603050405020304" pitchFamily="18" charset="0"/>
              </a:rPr>
              <a:t>Processing speed and finding solution</a:t>
            </a:r>
            <a:r>
              <a:rPr lang="en-US" sz="2400" dirty="0">
                <a:solidFill>
                  <a:srgbClr val="535353"/>
                </a:solidFill>
                <a:latin typeface="Times New Roman" panose="02020603050405020304" pitchFamily="18" charset="0"/>
                <a:cs typeface="Times New Roman" panose="02020603050405020304" pitchFamily="18" charset="0"/>
              </a:rPr>
              <a:t>]</a:t>
            </a:r>
            <a:endParaRPr lang="en-US" sz="2400" b="0" i="0" dirty="0">
              <a:solidFill>
                <a:srgbClr val="535353"/>
              </a:solidFill>
              <a:effectLst/>
              <a:latin typeface="Times New Roman" panose="02020603050405020304" pitchFamily="18" charset="0"/>
              <a:cs typeface="Times New Roman" panose="02020603050405020304" pitchFamily="18" charset="0"/>
            </a:endParaRPr>
          </a:p>
          <a:p>
            <a:pPr marL="461963" indent="-461963">
              <a:spcBef>
                <a:spcPts val="600"/>
              </a:spcBef>
              <a:buFont typeface="Arial" panose="020B0604020202020204" pitchFamily="34" charset="0"/>
              <a:buChar char="•"/>
            </a:pPr>
            <a:r>
              <a:rPr lang="en-US" sz="2400" b="0" i="0" dirty="0">
                <a:solidFill>
                  <a:srgbClr val="535353"/>
                </a:solidFill>
                <a:effectLst/>
                <a:latin typeface="Times New Roman" panose="02020603050405020304" pitchFamily="18" charset="0"/>
                <a:cs typeface="Times New Roman" panose="02020603050405020304" pitchFamily="18" charset="0"/>
              </a:rPr>
              <a:t>When the </a:t>
            </a:r>
            <a:r>
              <a:rPr lang="en-US" sz="2400" b="0" i="0" dirty="0">
                <a:solidFill>
                  <a:srgbClr val="0000FF"/>
                </a:solidFill>
                <a:effectLst/>
                <a:latin typeface="Times New Roman" panose="02020603050405020304" pitchFamily="18" charset="0"/>
                <a:cs typeface="Times New Roman" panose="02020603050405020304" pitchFamily="18" charset="0"/>
              </a:rPr>
              <a:t>processing speed </a:t>
            </a:r>
            <a:r>
              <a:rPr lang="en-US" sz="2400" b="0" i="0" dirty="0">
                <a:solidFill>
                  <a:srgbClr val="535353"/>
                </a:solidFill>
                <a:effectLst/>
                <a:latin typeface="Times New Roman" panose="02020603050405020304" pitchFamily="18" charset="0"/>
                <a:cs typeface="Times New Roman" panose="02020603050405020304" pitchFamily="18" charset="0"/>
              </a:rPr>
              <a:t>is equally as important as the </a:t>
            </a:r>
            <a:r>
              <a:rPr lang="en-US" sz="2400" b="0" i="0" dirty="0">
                <a:solidFill>
                  <a:srgbClr val="0000FF"/>
                </a:solidFill>
                <a:effectLst/>
                <a:latin typeface="Times New Roman" panose="02020603050405020304" pitchFamily="18" charset="0"/>
                <a:cs typeface="Times New Roman" panose="02020603050405020304" pitchFamily="18" charset="0"/>
              </a:rPr>
              <a:t>obtained solution</a:t>
            </a:r>
            <a:r>
              <a:rPr lang="en-US" sz="2400" b="0" i="0" dirty="0">
                <a:solidFill>
                  <a:srgbClr val="535353"/>
                </a:solidFill>
                <a:effectLst/>
                <a:latin typeface="Times New Roman" panose="02020603050405020304" pitchFamily="18" charset="0"/>
                <a:cs typeface="Times New Roman" panose="02020603050405020304" pitchFamily="18" charset="0"/>
              </a:rPr>
              <a:t>, we speak of a heuristic method.</a:t>
            </a:r>
          </a:p>
        </p:txBody>
      </p:sp>
    </p:spTree>
    <p:extLst>
      <p:ext uri="{BB962C8B-B14F-4D97-AF65-F5344CB8AC3E}">
        <p14:creationId xmlns:p14="http://schemas.microsoft.com/office/powerpoint/2010/main" val="28909872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7D9762-2DBC-4090-A0A9-CC1F9F4EE4D2}"/>
              </a:ext>
            </a:extLst>
          </p:cNvPr>
          <p:cNvSpPr/>
          <p:nvPr/>
        </p:nvSpPr>
        <p:spPr>
          <a:xfrm>
            <a:off x="1752600" y="3713480"/>
            <a:ext cx="9271155" cy="2308324"/>
          </a:xfrm>
          <a:prstGeom prst="rect">
            <a:avLst/>
          </a:prstGeom>
        </p:spPr>
        <p:txBody>
          <a:bodyPr wrap="square">
            <a:spAutoFit/>
          </a:bodyPr>
          <a:lstStyle/>
          <a:p>
            <a:pPr marL="457200" indent="-457200">
              <a:buFont typeface="Arial" panose="020B0604020202020204" pitchFamily="34" charset="0"/>
              <a:buChar char="•"/>
            </a:pPr>
            <a:r>
              <a:rPr lang="en-US" sz="2400" dirty="0">
                <a:solidFill>
                  <a:srgbClr val="535353"/>
                </a:solidFill>
                <a:latin typeface="Times New Roman" panose="02020603050405020304" pitchFamily="18" charset="0"/>
                <a:cs typeface="Times New Roman" panose="02020603050405020304" pitchFamily="18" charset="0"/>
              </a:rPr>
              <a:t>T</a:t>
            </a:r>
            <a:r>
              <a:rPr lang="en-US" sz="2400" b="0" i="0" dirty="0">
                <a:solidFill>
                  <a:srgbClr val="535353"/>
                </a:solidFill>
                <a:effectLst/>
                <a:latin typeface="Times New Roman" panose="02020603050405020304" pitchFamily="18" charset="0"/>
                <a:cs typeface="Times New Roman" panose="02020603050405020304" pitchFamily="18" charset="0"/>
              </a:rPr>
              <a:t>he heuristic method does have to satisfy several criteria. </a:t>
            </a:r>
          </a:p>
          <a:p>
            <a:pPr marL="1376363" lvl="2" indent="-461963">
              <a:buFont typeface="Arial" panose="020B0604020202020204" pitchFamily="34" charset="0"/>
              <a:buChar char="•"/>
            </a:pPr>
            <a:r>
              <a:rPr lang="en-US" sz="2400" dirty="0">
                <a:solidFill>
                  <a:srgbClr val="535353"/>
                </a:solidFill>
                <a:latin typeface="Times New Roman" panose="02020603050405020304" pitchFamily="18" charset="0"/>
                <a:cs typeface="Times New Roman" panose="02020603050405020304" pitchFamily="18" charset="0"/>
              </a:rPr>
              <a:t>T</a:t>
            </a:r>
            <a:r>
              <a:rPr lang="en-US" sz="2400" b="0" i="0" dirty="0">
                <a:solidFill>
                  <a:srgbClr val="535353"/>
                </a:solidFill>
                <a:effectLst/>
                <a:latin typeface="Times New Roman" panose="02020603050405020304" pitchFamily="18" charset="0"/>
                <a:cs typeface="Times New Roman" panose="02020603050405020304" pitchFamily="18" charset="0"/>
              </a:rPr>
              <a:t>he heuristic solution must offer a reasonable calculation effort. </a:t>
            </a:r>
          </a:p>
          <a:p>
            <a:pPr marL="1376363" lvl="2" indent="-461963">
              <a:buFont typeface="Arial" panose="020B0604020202020204" pitchFamily="34" charset="0"/>
              <a:buChar char="•"/>
            </a:pPr>
            <a:r>
              <a:rPr lang="en-US" sz="2400" dirty="0">
                <a:solidFill>
                  <a:srgbClr val="535353"/>
                </a:solidFill>
                <a:latin typeface="Times New Roman" panose="02020603050405020304" pitchFamily="18" charset="0"/>
                <a:cs typeface="Times New Roman" panose="02020603050405020304" pitchFamily="18" charset="0"/>
              </a:rPr>
              <a:t>T</a:t>
            </a:r>
            <a:r>
              <a:rPr lang="en-US" sz="2400" b="0" i="0" dirty="0">
                <a:solidFill>
                  <a:srgbClr val="535353"/>
                </a:solidFill>
                <a:effectLst/>
                <a:latin typeface="Times New Roman" panose="02020603050405020304" pitchFamily="18" charset="0"/>
                <a:cs typeface="Times New Roman" panose="02020603050405020304" pitchFamily="18" charset="0"/>
              </a:rPr>
              <a:t>here must be a high probability that the solution is feasible (optimal functioning), and </a:t>
            </a:r>
          </a:p>
          <a:p>
            <a:pPr marL="1376363" lvl="2" indent="-461963">
              <a:buFont typeface="Arial" panose="020B0604020202020204" pitchFamily="34" charset="0"/>
              <a:buChar char="•"/>
            </a:pPr>
            <a:r>
              <a:rPr lang="en-US" sz="2400" dirty="0">
                <a:solidFill>
                  <a:srgbClr val="535353"/>
                </a:solidFill>
                <a:latin typeface="Times New Roman" panose="02020603050405020304" pitchFamily="18" charset="0"/>
                <a:cs typeface="Times New Roman" panose="02020603050405020304" pitchFamily="18" charset="0"/>
              </a:rPr>
              <a:t>T</a:t>
            </a:r>
            <a:r>
              <a:rPr lang="en-US" sz="2400" b="0" i="0" dirty="0">
                <a:solidFill>
                  <a:srgbClr val="535353"/>
                </a:solidFill>
                <a:effectLst/>
                <a:latin typeface="Times New Roman" panose="02020603050405020304" pitchFamily="18" charset="0"/>
                <a:cs typeface="Times New Roman" panose="02020603050405020304" pitchFamily="18" charset="0"/>
              </a:rPr>
              <a:t>he chance of the creation of a bad solution must be minimal.</a:t>
            </a:r>
            <a:endParaRPr lang="en-US" sz="2400" dirty="0">
              <a:latin typeface="Times New Roman" panose="02020603050405020304" pitchFamily="18" charset="0"/>
              <a:cs typeface="Times New Roman" panose="02020603050405020304" pitchFamily="18" charset="0"/>
            </a:endParaRPr>
          </a:p>
        </p:txBody>
      </p:sp>
      <p:graphicFrame>
        <p:nvGraphicFramePr>
          <p:cNvPr id="3" name="Table 3">
            <a:extLst>
              <a:ext uri="{FF2B5EF4-FFF2-40B4-BE49-F238E27FC236}">
                <a16:creationId xmlns:a16="http://schemas.microsoft.com/office/drawing/2014/main" id="{37E8BC51-6F0D-FFFF-DDD3-B4452AD064E4}"/>
              </a:ext>
            </a:extLst>
          </p:cNvPr>
          <p:cNvGraphicFramePr>
            <a:graphicFrameLocks noGrp="1"/>
          </p:cNvGraphicFramePr>
          <p:nvPr>
            <p:extLst>
              <p:ext uri="{D42A27DB-BD31-4B8C-83A1-F6EECF244321}">
                <p14:modId xmlns:p14="http://schemas.microsoft.com/office/powerpoint/2010/main" val="1875024554"/>
              </p:ext>
            </p:extLst>
          </p:nvPr>
        </p:nvGraphicFramePr>
        <p:xfrm>
          <a:off x="1752600" y="1061720"/>
          <a:ext cx="8686800" cy="2194560"/>
        </p:xfrm>
        <a:graphic>
          <a:graphicData uri="http://schemas.openxmlformats.org/drawingml/2006/table">
            <a:tbl>
              <a:tblPr firstRow="1" bandRow="1">
                <a:tableStyleId>{5C22544A-7EE6-4342-B048-85BDC9FD1C3A}</a:tableStyleId>
              </a:tblPr>
              <a:tblGrid>
                <a:gridCol w="4338320">
                  <a:extLst>
                    <a:ext uri="{9D8B030D-6E8A-4147-A177-3AD203B41FA5}">
                      <a16:colId xmlns:a16="http://schemas.microsoft.com/office/drawing/2014/main" val="136770573"/>
                    </a:ext>
                  </a:extLst>
                </a:gridCol>
                <a:gridCol w="4348480">
                  <a:extLst>
                    <a:ext uri="{9D8B030D-6E8A-4147-A177-3AD203B41FA5}">
                      <a16:colId xmlns:a16="http://schemas.microsoft.com/office/drawing/2014/main" val="3018229940"/>
                    </a:ext>
                  </a:extLst>
                </a:gridCol>
              </a:tblGrid>
              <a:tr h="370840">
                <a:tc>
                  <a:txBody>
                    <a:bodyPr/>
                    <a:lstStyle/>
                    <a:p>
                      <a:r>
                        <a:rPr lang="en-US" sz="2400" dirty="0">
                          <a:solidFill>
                            <a:srgbClr val="0000FF"/>
                          </a:solidFill>
                          <a:latin typeface="Times New Roman" panose="02020603050405020304" pitchFamily="18" charset="0"/>
                          <a:cs typeface="Times New Roman" panose="02020603050405020304" pitchFamily="18" charset="0"/>
                        </a:rPr>
                        <a:t>The Heuristic Method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400" dirty="0">
                          <a:solidFill>
                            <a:srgbClr val="0000FF"/>
                          </a:solidFill>
                          <a:latin typeface="Times New Roman" panose="02020603050405020304" pitchFamily="18" charset="0"/>
                          <a:cs typeface="Times New Roman" panose="02020603050405020304" pitchFamily="18" charset="0"/>
                        </a:rPr>
                        <a:t>Exact Solution Methods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2751166"/>
                  </a:ext>
                </a:extLst>
              </a:tr>
              <a:tr h="370840">
                <a:tc>
                  <a:txBody>
                    <a:bodyPr/>
                    <a:lstStyle/>
                    <a:p>
                      <a:r>
                        <a:rPr lang="en-US" sz="2400" dirty="0">
                          <a:solidFill>
                            <a:srgbClr val="0000FF"/>
                          </a:solidFill>
                          <a:latin typeface="Times New Roman" panose="02020603050405020304" pitchFamily="18" charset="0"/>
                          <a:cs typeface="Times New Roman" panose="02020603050405020304" pitchFamily="18" charset="0"/>
                        </a:rPr>
                        <a:t>Tries to find a good, but not necessarily optimal solution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400" dirty="0">
                          <a:solidFill>
                            <a:srgbClr val="0000FF"/>
                          </a:solidFill>
                          <a:latin typeface="Times New Roman" panose="02020603050405020304" pitchFamily="18" charset="0"/>
                          <a:cs typeface="Times New Roman" panose="02020603050405020304" pitchFamily="18" charset="0"/>
                        </a:rPr>
                        <a:t>Find an optimal solution to a problem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1564340"/>
                  </a:ext>
                </a:extLst>
              </a:tr>
              <a:tr h="370840">
                <a:tc>
                  <a:txBody>
                    <a:bodyPr/>
                    <a:lstStyle/>
                    <a:p>
                      <a:r>
                        <a:rPr lang="en-US" sz="2400" dirty="0">
                          <a:solidFill>
                            <a:srgbClr val="0000FF"/>
                          </a:solidFill>
                          <a:latin typeface="Times New Roman" panose="02020603050405020304" pitchFamily="18" charset="0"/>
                          <a:cs typeface="Times New Roman" panose="02020603050405020304" pitchFamily="18" charset="0"/>
                        </a:rPr>
                        <a:t>Quicker and more flexible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400" dirty="0">
                          <a:solidFill>
                            <a:srgbClr val="0000FF"/>
                          </a:solidFill>
                          <a:latin typeface="Times New Roman" panose="02020603050405020304" pitchFamily="18" charset="0"/>
                          <a:cs typeface="Times New Roman" panose="02020603050405020304" pitchFamily="18" charset="0"/>
                        </a:rPr>
                        <a:t>Time-consuming and less flexible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6926332"/>
                  </a:ext>
                </a:extLst>
              </a:tr>
              <a:tr h="370840">
                <a:tc>
                  <a:txBody>
                    <a:bodyPr/>
                    <a:lstStyle/>
                    <a:p>
                      <a:r>
                        <a:rPr lang="en-US" sz="2400" dirty="0">
                          <a:solidFill>
                            <a:srgbClr val="0000FF"/>
                          </a:solidFill>
                          <a:latin typeface="Times New Roman" panose="02020603050405020304" pitchFamily="18" charset="0"/>
                          <a:cs typeface="Times New Roman" panose="02020603050405020304" pitchFamily="18" charset="0"/>
                        </a:rPr>
                        <a:t>Prove preferable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400" dirty="0">
                          <a:solidFill>
                            <a:srgbClr val="0000FF"/>
                          </a:solidFill>
                          <a:latin typeface="Times New Roman" panose="02020603050405020304" pitchFamily="18" charset="0"/>
                          <a:cs typeface="Times New Roman" panose="02020603050405020304" pitchFamily="18" charset="0"/>
                        </a:rPr>
                        <a:t>Less preferable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77620725"/>
                  </a:ext>
                </a:extLst>
              </a:tr>
            </a:tbl>
          </a:graphicData>
        </a:graphic>
      </p:graphicFrame>
    </p:spTree>
    <p:extLst>
      <p:ext uri="{BB962C8B-B14F-4D97-AF65-F5344CB8AC3E}">
        <p14:creationId xmlns:p14="http://schemas.microsoft.com/office/powerpoint/2010/main" val="339374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9A1D68A-9458-4048-8606-7CAD6639E848}"/>
              </a:ext>
            </a:extLst>
          </p:cNvPr>
          <p:cNvSpPr/>
          <p:nvPr/>
        </p:nvSpPr>
        <p:spPr>
          <a:xfrm>
            <a:off x="1860695" y="1751617"/>
            <a:ext cx="8289145" cy="3354765"/>
          </a:xfrm>
          <a:prstGeom prst="rect">
            <a:avLst/>
          </a:prstGeom>
        </p:spPr>
        <p:txBody>
          <a:bodyPr wrap="square">
            <a:spAutoFit/>
          </a:bodyPr>
          <a:lstStyle/>
          <a:p>
            <a:r>
              <a:rPr lang="en-US" sz="3200" i="0" dirty="0">
                <a:solidFill>
                  <a:srgbClr val="295584"/>
                </a:solidFill>
                <a:effectLst/>
              </a:rPr>
              <a:t>Heuristic Techniques for Problem-Solving</a:t>
            </a:r>
          </a:p>
          <a:p>
            <a:pPr algn="ctr"/>
            <a:endParaRPr lang="en-US" b="1" dirty="0">
              <a:solidFill>
                <a:srgbClr val="295584"/>
              </a:solidFill>
              <a:latin typeface="Lato"/>
            </a:endParaRPr>
          </a:p>
          <a:p>
            <a:pPr algn="ctr"/>
            <a:endParaRPr lang="en-US" b="1" i="0" dirty="0">
              <a:solidFill>
                <a:srgbClr val="295584"/>
              </a:solidFill>
              <a:effectLst/>
              <a:latin typeface="Lato"/>
            </a:endParaRPr>
          </a:p>
          <a:p>
            <a:pPr fontAlgn="base"/>
            <a:r>
              <a:rPr lang="en-US" sz="2400" b="0" i="0" dirty="0">
                <a:solidFill>
                  <a:srgbClr val="424242"/>
                </a:solidFill>
                <a:effectLst/>
                <a:latin typeface="Times New Roman" panose="02020603050405020304" pitchFamily="18" charset="0"/>
                <a:cs typeface="Times New Roman" panose="02020603050405020304" pitchFamily="18" charset="0"/>
              </a:rPr>
              <a:t>Heuristic techniques are </a:t>
            </a:r>
            <a:r>
              <a:rPr lang="en-US" sz="2400" b="0" i="0" dirty="0">
                <a:solidFill>
                  <a:srgbClr val="0000FF"/>
                </a:solidFill>
                <a:effectLst/>
                <a:latin typeface="Times New Roman" panose="02020603050405020304" pitchFamily="18" charset="0"/>
                <a:cs typeface="Times New Roman" panose="02020603050405020304" pitchFamily="18" charset="0"/>
              </a:rPr>
              <a:t>not formal problem-solving models</a:t>
            </a:r>
            <a:r>
              <a:rPr lang="en-US" sz="2400" b="0" i="0" dirty="0">
                <a:solidFill>
                  <a:srgbClr val="424242"/>
                </a:solidFill>
                <a:effectLst/>
                <a:latin typeface="Times New Roman" panose="02020603050405020304" pitchFamily="18" charset="0"/>
                <a:cs typeface="Times New Roman" panose="02020603050405020304" pitchFamily="18" charset="0"/>
              </a:rPr>
              <a:t>. </a:t>
            </a:r>
          </a:p>
          <a:p>
            <a:pPr fontAlgn="base"/>
            <a:endParaRPr lang="en-US" sz="2400" b="0" i="0" dirty="0">
              <a:solidFill>
                <a:srgbClr val="424242"/>
              </a:solidFill>
              <a:effectLst/>
              <a:latin typeface="Times New Roman" panose="02020603050405020304" pitchFamily="18" charset="0"/>
              <a:cs typeface="Times New Roman" panose="02020603050405020304" pitchFamily="18" charset="0"/>
            </a:endParaRPr>
          </a:p>
          <a:p>
            <a:pPr fontAlgn="base"/>
            <a:r>
              <a:rPr lang="en-US" sz="2400" b="0" i="0" dirty="0">
                <a:solidFill>
                  <a:srgbClr val="424242"/>
                </a:solidFill>
                <a:effectLst/>
                <a:latin typeface="Times New Roman" panose="02020603050405020304" pitchFamily="18" charset="0"/>
                <a:cs typeface="Times New Roman" panose="02020603050405020304" pitchFamily="18" charset="0"/>
              </a:rPr>
              <a:t>The techniques  can be used as </a:t>
            </a:r>
          </a:p>
          <a:p>
            <a:pPr marL="461963" indent="-461963" fontAlgn="base">
              <a:buFont typeface="Arial" panose="020B0604020202020204" pitchFamily="34" charset="0"/>
              <a:buChar char="•"/>
            </a:pPr>
            <a:r>
              <a:rPr lang="en-US" sz="2400" b="0" i="0" dirty="0">
                <a:solidFill>
                  <a:srgbClr val="0000FF"/>
                </a:solidFill>
                <a:effectLst/>
                <a:latin typeface="Times New Roman" panose="02020603050405020304" pitchFamily="18" charset="0"/>
                <a:cs typeface="Times New Roman" panose="02020603050405020304" pitchFamily="18" charset="0"/>
              </a:rPr>
              <a:t>an approach to problem-solving</a:t>
            </a:r>
            <a:r>
              <a:rPr lang="en-US" sz="2400" b="0" i="0" dirty="0">
                <a:solidFill>
                  <a:srgbClr val="424242"/>
                </a:solidFill>
                <a:effectLst/>
                <a:latin typeface="Times New Roman" panose="02020603050405020304" pitchFamily="18" charset="0"/>
                <a:cs typeface="Times New Roman" panose="02020603050405020304" pitchFamily="18" charset="0"/>
              </a:rPr>
              <a:t>, where </a:t>
            </a:r>
          </a:p>
          <a:p>
            <a:pPr marL="919163" lvl="1" indent="-461963" fontAlgn="base">
              <a:buFont typeface="Arial" panose="020B0604020202020204" pitchFamily="34" charset="0"/>
              <a:buChar char="•"/>
            </a:pPr>
            <a:r>
              <a:rPr lang="en-US" sz="2400" b="0" i="0" dirty="0">
                <a:solidFill>
                  <a:srgbClr val="0000FF"/>
                </a:solidFill>
                <a:effectLst/>
                <a:latin typeface="Times New Roman" panose="02020603050405020304" pitchFamily="18" charset="0"/>
                <a:cs typeface="Times New Roman" panose="02020603050405020304" pitchFamily="18" charset="0"/>
              </a:rPr>
              <a:t>solutions</a:t>
            </a:r>
            <a:r>
              <a:rPr lang="en-US" sz="2400" b="0" i="0" dirty="0">
                <a:solidFill>
                  <a:srgbClr val="424242"/>
                </a:solidFill>
                <a:effectLst/>
                <a:latin typeface="Times New Roman" panose="02020603050405020304" pitchFamily="18" charset="0"/>
                <a:cs typeface="Times New Roman" panose="02020603050405020304" pitchFamily="18" charset="0"/>
              </a:rPr>
              <a:t> are </a:t>
            </a:r>
            <a:r>
              <a:rPr lang="en-US" sz="2400" b="0" i="1" dirty="0">
                <a:solidFill>
                  <a:srgbClr val="0000FF"/>
                </a:solidFill>
                <a:effectLst/>
                <a:latin typeface="Times New Roman" panose="02020603050405020304" pitchFamily="18" charset="0"/>
                <a:cs typeface="Times New Roman" panose="02020603050405020304" pitchFamily="18" charset="0"/>
              </a:rPr>
              <a:t>NOT</a:t>
            </a:r>
            <a:r>
              <a:rPr lang="en-US" sz="2400" b="0" i="0" dirty="0">
                <a:solidFill>
                  <a:srgbClr val="424242"/>
                </a:solidFill>
                <a:effectLst/>
                <a:latin typeface="Times New Roman" panose="02020603050405020304" pitchFamily="18" charset="0"/>
                <a:cs typeface="Times New Roman" panose="02020603050405020304" pitchFamily="18" charset="0"/>
              </a:rPr>
              <a:t> expected to produce a </a:t>
            </a:r>
            <a:r>
              <a:rPr lang="en-US" sz="2400" b="0" i="0" dirty="0">
                <a:solidFill>
                  <a:srgbClr val="0000FF"/>
                </a:solidFill>
                <a:effectLst/>
                <a:latin typeface="Times New Roman" panose="02020603050405020304" pitchFamily="18" charset="0"/>
                <a:cs typeface="Times New Roman" panose="02020603050405020304" pitchFamily="18" charset="0"/>
              </a:rPr>
              <a:t>perfect</a:t>
            </a:r>
            <a:r>
              <a:rPr lang="en-US" sz="2400" b="0" i="0" dirty="0">
                <a:solidFill>
                  <a:srgbClr val="424242"/>
                </a:solidFill>
                <a:effectLst/>
                <a:latin typeface="Times New Roman" panose="02020603050405020304" pitchFamily="18" charset="0"/>
                <a:cs typeface="Times New Roman" panose="02020603050405020304" pitchFamily="18" charset="0"/>
              </a:rPr>
              <a:t> or </a:t>
            </a:r>
            <a:r>
              <a:rPr lang="en-US" sz="2400" b="0" i="0" dirty="0">
                <a:solidFill>
                  <a:srgbClr val="0000FF"/>
                </a:solidFill>
                <a:effectLst/>
                <a:latin typeface="Times New Roman" panose="02020603050405020304" pitchFamily="18" charset="0"/>
                <a:cs typeface="Times New Roman" panose="02020603050405020304" pitchFamily="18" charset="0"/>
              </a:rPr>
              <a:t>optimal</a:t>
            </a:r>
            <a:r>
              <a:rPr lang="en-US" sz="2400" b="0" i="0" dirty="0">
                <a:solidFill>
                  <a:srgbClr val="424242"/>
                </a:solidFill>
                <a:effectLst/>
                <a:latin typeface="Times New Roman" panose="02020603050405020304" pitchFamily="18" charset="0"/>
                <a:cs typeface="Times New Roman" panose="02020603050405020304" pitchFamily="18" charset="0"/>
              </a:rPr>
              <a:t> solution.</a:t>
            </a:r>
          </a:p>
        </p:txBody>
      </p:sp>
    </p:spTree>
    <p:extLst>
      <p:ext uri="{BB962C8B-B14F-4D97-AF65-F5344CB8AC3E}">
        <p14:creationId xmlns:p14="http://schemas.microsoft.com/office/powerpoint/2010/main" val="32034434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492031F-8E82-4B8C-A0A6-FB5DDA84EE28}"/>
              </a:ext>
            </a:extLst>
          </p:cNvPr>
          <p:cNvSpPr/>
          <p:nvPr/>
        </p:nvSpPr>
        <p:spPr>
          <a:xfrm>
            <a:off x="1471749" y="2136339"/>
            <a:ext cx="9640388" cy="3139321"/>
          </a:xfrm>
          <a:prstGeom prst="rect">
            <a:avLst/>
          </a:prstGeom>
        </p:spPr>
        <p:txBody>
          <a:bodyPr wrap="square">
            <a:spAutoFit/>
          </a:bodyPr>
          <a:lstStyle/>
          <a:p>
            <a:pPr>
              <a:spcBef>
                <a:spcPts val="600"/>
              </a:spcBef>
              <a:spcAft>
                <a:spcPts val="600"/>
              </a:spcAft>
            </a:pPr>
            <a:r>
              <a:rPr lang="en-US" sz="2400" b="1" i="0" dirty="0">
                <a:solidFill>
                  <a:srgbClr val="535353"/>
                </a:solidFill>
                <a:effectLst/>
                <a:latin typeface="Times New Roman" panose="02020603050405020304" pitchFamily="18" charset="0"/>
                <a:cs typeface="Times New Roman" panose="02020603050405020304" pitchFamily="18" charset="0"/>
              </a:rPr>
              <a:t>More information</a:t>
            </a:r>
            <a:endParaRPr lang="en-US" sz="2400" b="0" i="0" dirty="0">
              <a:solidFill>
                <a:srgbClr val="535353"/>
              </a:solidFill>
              <a:effectLst/>
              <a:latin typeface="Times New Roman" panose="02020603050405020304" pitchFamily="18" charset="0"/>
              <a:cs typeface="Times New Roman" panose="02020603050405020304" pitchFamily="18" charset="0"/>
            </a:endParaRPr>
          </a:p>
          <a:p>
            <a:pPr marL="461963" indent="-461963">
              <a:spcBef>
                <a:spcPts val="600"/>
              </a:spcBef>
              <a:spcAft>
                <a:spcPts val="600"/>
              </a:spcAft>
              <a:buFont typeface="+mj-lt"/>
              <a:buAutoNum type="arabicPeriod"/>
            </a:pPr>
            <a:r>
              <a:rPr lang="en-US" sz="2400" b="0" i="0" dirty="0" err="1">
                <a:solidFill>
                  <a:srgbClr val="535353"/>
                </a:solidFill>
                <a:effectLst/>
                <a:latin typeface="Times New Roman" panose="02020603050405020304" pitchFamily="18" charset="0"/>
                <a:cs typeface="Times New Roman" panose="02020603050405020304" pitchFamily="18" charset="0"/>
              </a:rPr>
              <a:t>Groner</a:t>
            </a:r>
            <a:r>
              <a:rPr lang="en-US" sz="2400" b="0" i="0" dirty="0">
                <a:solidFill>
                  <a:srgbClr val="535353"/>
                </a:solidFill>
                <a:effectLst/>
                <a:latin typeface="Times New Roman" panose="02020603050405020304" pitchFamily="18" charset="0"/>
                <a:cs typeface="Times New Roman" panose="02020603050405020304" pitchFamily="18" charset="0"/>
              </a:rPr>
              <a:t>, R., </a:t>
            </a:r>
            <a:r>
              <a:rPr lang="en-US" sz="2400" b="0" i="0" dirty="0" err="1">
                <a:solidFill>
                  <a:srgbClr val="535353"/>
                </a:solidFill>
                <a:effectLst/>
                <a:latin typeface="Times New Roman" panose="02020603050405020304" pitchFamily="18" charset="0"/>
                <a:cs typeface="Times New Roman" panose="02020603050405020304" pitchFamily="18" charset="0"/>
              </a:rPr>
              <a:t>Groner</a:t>
            </a:r>
            <a:r>
              <a:rPr lang="en-US" sz="2400" b="0" i="0" dirty="0">
                <a:solidFill>
                  <a:srgbClr val="535353"/>
                </a:solidFill>
                <a:effectLst/>
                <a:latin typeface="Times New Roman" panose="02020603050405020304" pitchFamily="18" charset="0"/>
                <a:cs typeface="Times New Roman" panose="02020603050405020304" pitchFamily="18" charset="0"/>
              </a:rPr>
              <a:t>, M., &amp; Bischof, W. F. (2014). </a:t>
            </a:r>
            <a:r>
              <a:rPr lang="en-US" sz="2400" b="0" i="1" dirty="0">
                <a:solidFill>
                  <a:srgbClr val="535353"/>
                </a:solidFill>
                <a:effectLst/>
                <a:latin typeface="Times New Roman" panose="02020603050405020304" pitchFamily="18" charset="0"/>
                <a:cs typeface="Times New Roman" panose="02020603050405020304" pitchFamily="18" charset="0"/>
              </a:rPr>
              <a:t>Methods of heuristics.   </a:t>
            </a:r>
            <a:r>
              <a:rPr lang="en-US" sz="2400" b="0" i="0" u="none" strike="noStrike" dirty="0">
                <a:solidFill>
                  <a:srgbClr val="00DE7E"/>
                </a:solidFill>
                <a:effectLst/>
                <a:latin typeface="Times New Roman" panose="02020603050405020304" pitchFamily="18" charset="0"/>
                <a:cs typeface="Times New Roman" panose="02020603050405020304" pitchFamily="18" charset="0"/>
                <a:hlinkClick r:id="rId2"/>
              </a:rPr>
              <a:t>Routledge</a:t>
            </a:r>
            <a:r>
              <a:rPr lang="en-US" sz="2400" b="0" i="0" dirty="0">
                <a:solidFill>
                  <a:srgbClr val="535353"/>
                </a:solidFill>
                <a:effectLst/>
                <a:latin typeface="Times New Roman" panose="02020603050405020304" pitchFamily="18" charset="0"/>
                <a:cs typeface="Times New Roman" panose="02020603050405020304" pitchFamily="18" charset="0"/>
              </a:rPr>
              <a:t>.</a:t>
            </a:r>
          </a:p>
          <a:p>
            <a:pPr marL="461963" indent="-461963">
              <a:spcBef>
                <a:spcPts val="600"/>
              </a:spcBef>
              <a:spcAft>
                <a:spcPts val="600"/>
              </a:spcAft>
              <a:buFont typeface="+mj-lt"/>
              <a:buAutoNum type="arabicPeriod"/>
            </a:pPr>
            <a:r>
              <a:rPr lang="en-US" sz="2400" b="0" i="0" dirty="0">
                <a:solidFill>
                  <a:srgbClr val="535353"/>
                </a:solidFill>
                <a:effectLst/>
                <a:latin typeface="Times New Roman" panose="02020603050405020304" pitchFamily="18" charset="0"/>
                <a:cs typeface="Times New Roman" panose="02020603050405020304" pitchFamily="18" charset="0"/>
              </a:rPr>
              <a:t>Newell, A. (1983). </a:t>
            </a:r>
            <a:r>
              <a:rPr lang="en-US" sz="2400" b="0" i="1" dirty="0">
                <a:solidFill>
                  <a:srgbClr val="535353"/>
                </a:solidFill>
                <a:effectLst/>
                <a:latin typeface="Times New Roman" panose="02020603050405020304" pitchFamily="18" charset="0"/>
                <a:cs typeface="Times New Roman" panose="02020603050405020304" pitchFamily="18" charset="0"/>
              </a:rPr>
              <a:t>The heuristic of George </a:t>
            </a:r>
            <a:r>
              <a:rPr lang="en-US" sz="2400" b="0" i="1" dirty="0" err="1">
                <a:solidFill>
                  <a:srgbClr val="535353"/>
                </a:solidFill>
                <a:effectLst/>
                <a:latin typeface="Times New Roman" panose="02020603050405020304" pitchFamily="18" charset="0"/>
                <a:cs typeface="Times New Roman" panose="02020603050405020304" pitchFamily="18" charset="0"/>
              </a:rPr>
              <a:t>Polya</a:t>
            </a:r>
            <a:r>
              <a:rPr lang="en-US" sz="2400" b="0" i="1" dirty="0">
                <a:solidFill>
                  <a:srgbClr val="535353"/>
                </a:solidFill>
                <a:effectLst/>
                <a:latin typeface="Times New Roman" panose="02020603050405020304" pitchFamily="18" charset="0"/>
                <a:cs typeface="Times New Roman" panose="02020603050405020304" pitchFamily="18" charset="0"/>
              </a:rPr>
              <a:t> and its relation to artificial intelligence</a:t>
            </a:r>
            <a:r>
              <a:rPr lang="en-US" sz="2400" b="0" i="0" dirty="0">
                <a:solidFill>
                  <a:srgbClr val="535353"/>
                </a:solidFill>
                <a:effectLst/>
                <a:latin typeface="Times New Roman" panose="02020603050405020304" pitchFamily="18" charset="0"/>
                <a:cs typeface="Times New Roman" panose="02020603050405020304" pitchFamily="18" charset="0"/>
              </a:rPr>
              <a:t>. Methods of heuristics, 195-243.</a:t>
            </a:r>
          </a:p>
          <a:p>
            <a:pPr marL="461963" indent="-461963">
              <a:spcBef>
                <a:spcPts val="600"/>
              </a:spcBef>
              <a:spcAft>
                <a:spcPts val="600"/>
              </a:spcAft>
              <a:buFont typeface="+mj-lt"/>
              <a:buAutoNum type="arabicPeriod"/>
            </a:pPr>
            <a:r>
              <a:rPr lang="en-US" sz="2400" b="0" i="0" dirty="0" err="1">
                <a:solidFill>
                  <a:srgbClr val="535353"/>
                </a:solidFill>
                <a:effectLst/>
                <a:latin typeface="Times New Roman" panose="02020603050405020304" pitchFamily="18" charset="0"/>
                <a:cs typeface="Times New Roman" panose="02020603050405020304" pitchFamily="18" charset="0"/>
              </a:rPr>
              <a:t>Polya</a:t>
            </a:r>
            <a:r>
              <a:rPr lang="en-US" sz="2400" b="0" i="0" dirty="0">
                <a:solidFill>
                  <a:srgbClr val="535353"/>
                </a:solidFill>
                <a:effectLst/>
                <a:latin typeface="Times New Roman" panose="02020603050405020304" pitchFamily="18" charset="0"/>
                <a:cs typeface="Times New Roman" panose="02020603050405020304" pitchFamily="18" charset="0"/>
              </a:rPr>
              <a:t>, G. (2014, 1945). </a:t>
            </a:r>
            <a:r>
              <a:rPr lang="en-US" sz="2400" b="0" i="1" dirty="0">
                <a:solidFill>
                  <a:srgbClr val="535353"/>
                </a:solidFill>
                <a:effectLst/>
                <a:latin typeface="Times New Roman" panose="02020603050405020304" pitchFamily="18" charset="0"/>
                <a:cs typeface="Times New Roman" panose="02020603050405020304" pitchFamily="18" charset="0"/>
              </a:rPr>
              <a:t>How to solve it: A new aspect of mathematical method</a:t>
            </a:r>
            <a:r>
              <a:rPr lang="en-US" sz="2400" b="0" i="0" dirty="0">
                <a:solidFill>
                  <a:srgbClr val="535353"/>
                </a:solidFill>
                <a:effectLst/>
                <a:latin typeface="Times New Roman" panose="02020603050405020304" pitchFamily="18" charset="0"/>
                <a:cs typeface="Times New Roman" panose="02020603050405020304" pitchFamily="18" charset="0"/>
              </a:rPr>
              <a:t>. </a:t>
            </a:r>
            <a:r>
              <a:rPr lang="en-US" sz="2400" b="0" i="0" u="none" strike="noStrike" dirty="0">
                <a:solidFill>
                  <a:srgbClr val="00DE7E"/>
                </a:solidFill>
                <a:effectLst/>
                <a:latin typeface="Times New Roman" panose="02020603050405020304" pitchFamily="18" charset="0"/>
                <a:cs typeface="Times New Roman" panose="02020603050405020304" pitchFamily="18" charset="0"/>
                <a:hlinkClick r:id="rId3"/>
              </a:rPr>
              <a:t>Princeton university press</a:t>
            </a:r>
            <a:r>
              <a:rPr lang="en-US" sz="2400" b="0" i="0" dirty="0">
                <a:solidFill>
                  <a:srgbClr val="535353"/>
                </a:solidFill>
                <a:effectLst/>
                <a:latin typeface="Times New Roman" panose="02020603050405020304" pitchFamily="18" charset="0"/>
                <a:cs typeface="Times New Roman" panose="02020603050405020304" pitchFamily="18" charset="0"/>
              </a:rPr>
              <a:t>.</a:t>
            </a:r>
          </a:p>
        </p:txBody>
      </p:sp>
      <p:sp>
        <p:nvSpPr>
          <p:cNvPr id="3" name="Rectangle 2">
            <a:extLst>
              <a:ext uri="{FF2B5EF4-FFF2-40B4-BE49-F238E27FC236}">
                <a16:creationId xmlns:a16="http://schemas.microsoft.com/office/drawing/2014/main" id="{7415F633-61CF-44A1-B876-8B5873B43D7D}"/>
              </a:ext>
            </a:extLst>
          </p:cNvPr>
          <p:cNvSpPr/>
          <p:nvPr/>
        </p:nvSpPr>
        <p:spPr>
          <a:xfrm>
            <a:off x="1813257" y="5666706"/>
            <a:ext cx="7200114" cy="369332"/>
          </a:xfrm>
          <a:prstGeom prst="rect">
            <a:avLst/>
          </a:prstGeom>
        </p:spPr>
        <p:txBody>
          <a:bodyPr wrap="square">
            <a:spAutoFit/>
          </a:bodyPr>
          <a:lstStyle/>
          <a:p>
            <a:r>
              <a:rPr lang="en-US" dirty="0"/>
              <a:t>https://www.toolshero.com/problem-solving/heuristic-method/</a:t>
            </a:r>
          </a:p>
        </p:txBody>
      </p:sp>
    </p:spTree>
    <p:extLst>
      <p:ext uri="{BB962C8B-B14F-4D97-AF65-F5344CB8AC3E}">
        <p14:creationId xmlns:p14="http://schemas.microsoft.com/office/powerpoint/2010/main" val="11662266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9849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CBE9A98-F576-4D24-B41A-A56E9DC2E244}"/>
              </a:ext>
            </a:extLst>
          </p:cNvPr>
          <p:cNvSpPr/>
          <p:nvPr/>
        </p:nvSpPr>
        <p:spPr>
          <a:xfrm>
            <a:off x="2098764" y="1263807"/>
            <a:ext cx="8273143" cy="4585871"/>
          </a:xfrm>
          <a:prstGeom prst="rect">
            <a:avLst/>
          </a:prstGeom>
        </p:spPr>
        <p:txBody>
          <a:bodyPr wrap="square">
            <a:spAutoFit/>
          </a:bodyPr>
          <a:lstStyle/>
          <a:p>
            <a:r>
              <a:rPr lang="en-US" sz="2800" b="0" i="0" dirty="0">
                <a:solidFill>
                  <a:srgbClr val="111111"/>
                </a:solidFill>
                <a:effectLst/>
                <a:latin typeface="Times New Roman" panose="02020603050405020304" pitchFamily="18" charset="0"/>
                <a:cs typeface="Times New Roman" panose="02020603050405020304" pitchFamily="18" charset="0"/>
              </a:rPr>
              <a:t>Why Use Heuristics?</a:t>
            </a:r>
          </a:p>
          <a:p>
            <a:endParaRPr lang="en-US" sz="2400" b="0" i="0" dirty="0">
              <a:solidFill>
                <a:srgbClr val="111111"/>
              </a:solidFill>
              <a:effectLst/>
              <a:latin typeface="Times New Roman" panose="02020603050405020304" pitchFamily="18" charset="0"/>
              <a:cs typeface="Times New Roman" panose="02020603050405020304" pitchFamily="18" charset="0"/>
            </a:endParaRPr>
          </a:p>
          <a:p>
            <a:pPr marL="461963" indent="-461963">
              <a:buFont typeface="Arial" panose="020B0604020202020204" pitchFamily="34" charset="0"/>
              <a:buChar char="•"/>
            </a:pPr>
            <a:r>
              <a:rPr lang="en-US" sz="2400" b="0" i="0" dirty="0">
                <a:solidFill>
                  <a:srgbClr val="111111"/>
                </a:solidFill>
                <a:effectLst/>
                <a:latin typeface="Times New Roman" panose="02020603050405020304" pitchFamily="18" charset="0"/>
                <a:cs typeface="Times New Roman" panose="02020603050405020304" pitchFamily="18" charset="0"/>
              </a:rPr>
              <a:t>Heuristics </a:t>
            </a:r>
            <a:r>
              <a:rPr lang="en-US" sz="2400" b="0" i="0" dirty="0">
                <a:solidFill>
                  <a:srgbClr val="0000FF"/>
                </a:solidFill>
                <a:effectLst/>
                <a:latin typeface="Times New Roman" panose="02020603050405020304" pitchFamily="18" charset="0"/>
                <a:cs typeface="Times New Roman" panose="02020603050405020304" pitchFamily="18" charset="0"/>
              </a:rPr>
              <a:t>facilitate timely decisions</a:t>
            </a:r>
            <a:r>
              <a:rPr lang="en-US" sz="2400" b="0" i="0" dirty="0">
                <a:solidFill>
                  <a:srgbClr val="111111"/>
                </a:solidFill>
                <a:effectLst/>
                <a:latin typeface="Times New Roman" panose="02020603050405020304" pitchFamily="18" charset="0"/>
                <a:cs typeface="Times New Roman" panose="02020603050405020304" pitchFamily="18" charset="0"/>
              </a:rPr>
              <a:t>. </a:t>
            </a:r>
          </a:p>
          <a:p>
            <a:pPr marL="461963" indent="-461963">
              <a:buFont typeface="Arial" panose="020B0604020202020204" pitchFamily="34" charset="0"/>
              <a:buChar char="•"/>
            </a:pPr>
            <a:r>
              <a:rPr lang="en-US" sz="2400" b="0" i="0" dirty="0">
                <a:solidFill>
                  <a:srgbClr val="111111"/>
                </a:solidFill>
                <a:effectLst/>
                <a:latin typeface="Times New Roman" panose="02020603050405020304" pitchFamily="18" charset="0"/>
                <a:cs typeface="Times New Roman" panose="02020603050405020304" pitchFamily="18" charset="0"/>
              </a:rPr>
              <a:t>Analysts in every industry </a:t>
            </a:r>
            <a:r>
              <a:rPr lang="en-US" sz="2400" b="0" i="0" dirty="0">
                <a:solidFill>
                  <a:srgbClr val="0000FF"/>
                </a:solidFill>
                <a:effectLst/>
                <a:latin typeface="Times New Roman" panose="02020603050405020304" pitchFamily="18" charset="0"/>
                <a:cs typeface="Times New Roman" panose="02020603050405020304" pitchFamily="18" charset="0"/>
              </a:rPr>
              <a:t>use rules of thumb </a:t>
            </a:r>
            <a:r>
              <a:rPr lang="en-US" sz="2400" b="0" i="0" dirty="0">
                <a:solidFill>
                  <a:srgbClr val="111111"/>
                </a:solidFill>
                <a:effectLst/>
                <a:latin typeface="Times New Roman" panose="02020603050405020304" pitchFamily="18" charset="0"/>
                <a:cs typeface="Times New Roman" panose="02020603050405020304" pitchFamily="18" charset="0"/>
              </a:rPr>
              <a:t>such as </a:t>
            </a:r>
          </a:p>
          <a:p>
            <a:pPr marL="1376363" lvl="2" indent="-461963">
              <a:buFont typeface="Arial" panose="020B0604020202020204" pitchFamily="34" charset="0"/>
              <a:buChar char="•"/>
            </a:pPr>
            <a:r>
              <a:rPr lang="en-US" sz="2400" b="0" i="0" dirty="0">
                <a:solidFill>
                  <a:srgbClr val="111111"/>
                </a:solidFill>
                <a:effectLst/>
                <a:latin typeface="Times New Roman" panose="02020603050405020304" pitchFamily="18" charset="0"/>
                <a:cs typeface="Times New Roman" panose="02020603050405020304" pitchFamily="18" charset="0"/>
              </a:rPr>
              <a:t>intelligent guesswork, </a:t>
            </a:r>
          </a:p>
          <a:p>
            <a:pPr marL="1376363" lvl="2" indent="-461963">
              <a:buFont typeface="Arial" panose="020B0604020202020204" pitchFamily="34" charset="0"/>
              <a:buChar char="•"/>
            </a:pPr>
            <a:r>
              <a:rPr lang="en-US" sz="2400" b="0" i="0" dirty="0">
                <a:solidFill>
                  <a:srgbClr val="111111"/>
                </a:solidFill>
                <a:effectLst/>
                <a:latin typeface="Times New Roman" panose="02020603050405020304" pitchFamily="18" charset="0"/>
                <a:cs typeface="Times New Roman" panose="02020603050405020304" pitchFamily="18" charset="0"/>
              </a:rPr>
              <a:t>trial and error, </a:t>
            </a:r>
          </a:p>
          <a:p>
            <a:pPr marL="1376363" lvl="2" indent="-461963">
              <a:buFont typeface="Arial" panose="020B0604020202020204" pitchFamily="34" charset="0"/>
              <a:buChar char="•"/>
            </a:pPr>
            <a:r>
              <a:rPr lang="en-US" sz="2400" b="0" i="0" dirty="0">
                <a:solidFill>
                  <a:srgbClr val="111111"/>
                </a:solidFill>
                <a:effectLst/>
                <a:latin typeface="Times New Roman" panose="02020603050405020304" pitchFamily="18" charset="0"/>
                <a:cs typeface="Times New Roman" panose="02020603050405020304" pitchFamily="18" charset="0"/>
              </a:rPr>
              <a:t>process of elimination, </a:t>
            </a:r>
          </a:p>
          <a:p>
            <a:pPr marL="1376363" lvl="2" indent="-461963">
              <a:buFont typeface="Arial" panose="020B0604020202020204" pitchFamily="34" charset="0"/>
              <a:buChar char="•"/>
            </a:pPr>
            <a:r>
              <a:rPr lang="en-US" sz="2400" b="0" i="0" dirty="0">
                <a:solidFill>
                  <a:srgbClr val="111111"/>
                </a:solidFill>
                <a:effectLst/>
                <a:latin typeface="Times New Roman" panose="02020603050405020304" pitchFamily="18" charset="0"/>
                <a:cs typeface="Times New Roman" panose="02020603050405020304" pitchFamily="18" charset="0"/>
              </a:rPr>
              <a:t>past formulas and </a:t>
            </a:r>
          </a:p>
          <a:p>
            <a:pPr marL="1376363" lvl="2" indent="-461963">
              <a:buFont typeface="Arial" panose="020B0604020202020204" pitchFamily="34" charset="0"/>
              <a:buChar char="•"/>
            </a:pPr>
            <a:r>
              <a:rPr lang="en-US" sz="2400" b="0" i="0" dirty="0">
                <a:solidFill>
                  <a:srgbClr val="111111"/>
                </a:solidFill>
                <a:effectLst/>
                <a:latin typeface="Times New Roman" panose="02020603050405020304" pitchFamily="18" charset="0"/>
                <a:cs typeface="Times New Roman" panose="02020603050405020304" pitchFamily="18" charset="0"/>
              </a:rPr>
              <a:t>the analysis of historical data </a:t>
            </a:r>
          </a:p>
          <a:p>
            <a:pPr marL="461963" indent="-461963"/>
            <a:r>
              <a:rPr lang="en-US" sz="2400" dirty="0">
                <a:solidFill>
                  <a:srgbClr val="111111"/>
                </a:solidFill>
                <a:latin typeface="Times New Roman" panose="02020603050405020304" pitchFamily="18" charset="0"/>
                <a:cs typeface="Times New Roman" panose="02020603050405020304" pitchFamily="18" charset="0"/>
              </a:rPr>
              <a:t>      </a:t>
            </a:r>
            <a:r>
              <a:rPr lang="en-US" sz="2400" b="0" i="0" dirty="0">
                <a:solidFill>
                  <a:srgbClr val="111111"/>
                </a:solidFill>
                <a:effectLst/>
                <a:latin typeface="Times New Roman" panose="02020603050405020304" pitchFamily="18" charset="0"/>
                <a:cs typeface="Times New Roman" panose="02020603050405020304" pitchFamily="18" charset="0"/>
              </a:rPr>
              <a:t>to solve a problem. </a:t>
            </a:r>
          </a:p>
          <a:p>
            <a:pPr marL="461963" indent="-461963">
              <a:buFont typeface="Arial" panose="020B0604020202020204" pitchFamily="34" charset="0"/>
              <a:buChar char="•"/>
            </a:pPr>
            <a:r>
              <a:rPr lang="en-US" sz="2400" b="0" i="0" dirty="0">
                <a:solidFill>
                  <a:srgbClr val="111111"/>
                </a:solidFill>
                <a:effectLst/>
                <a:latin typeface="Times New Roman" panose="02020603050405020304" pitchFamily="18" charset="0"/>
                <a:cs typeface="Times New Roman" panose="02020603050405020304" pitchFamily="18" charset="0"/>
              </a:rPr>
              <a:t>Heuristic methods </a:t>
            </a:r>
            <a:r>
              <a:rPr lang="en-US" sz="2400" b="0" i="0" dirty="0">
                <a:solidFill>
                  <a:srgbClr val="0000FF"/>
                </a:solidFill>
                <a:effectLst/>
                <a:latin typeface="Times New Roman" panose="02020603050405020304" pitchFamily="18" charset="0"/>
                <a:cs typeface="Times New Roman" panose="02020603050405020304" pitchFamily="18" charset="0"/>
              </a:rPr>
              <a:t>make decision-making simpler and faster </a:t>
            </a:r>
            <a:r>
              <a:rPr lang="en-US" sz="2400" b="0" i="0" dirty="0">
                <a:solidFill>
                  <a:srgbClr val="111111"/>
                </a:solidFill>
                <a:effectLst/>
                <a:latin typeface="Times New Roman" panose="02020603050405020304" pitchFamily="18" charset="0"/>
                <a:cs typeface="Times New Roman" panose="02020603050405020304" pitchFamily="18" charset="0"/>
              </a:rPr>
              <a:t>through </a:t>
            </a:r>
            <a:r>
              <a:rPr lang="en-US" sz="2400" b="0" i="0" dirty="0">
                <a:solidFill>
                  <a:srgbClr val="0000FF"/>
                </a:solidFill>
                <a:effectLst/>
                <a:latin typeface="Times New Roman" panose="02020603050405020304" pitchFamily="18" charset="0"/>
                <a:cs typeface="Times New Roman" panose="02020603050405020304" pitchFamily="18" charset="0"/>
              </a:rPr>
              <a:t>shortcuts and good-enough calculations</a:t>
            </a:r>
            <a:r>
              <a:rPr lang="en-US" sz="2400" b="0" i="0" dirty="0">
                <a:solidFill>
                  <a:srgbClr val="111111"/>
                </a:solidFill>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9082352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4F2A441-5F14-44DA-A2B2-07D81D8D2F51}"/>
              </a:ext>
            </a:extLst>
          </p:cNvPr>
          <p:cNvSpPr/>
          <p:nvPr/>
        </p:nvSpPr>
        <p:spPr>
          <a:xfrm>
            <a:off x="1715587" y="1353405"/>
            <a:ext cx="9056915" cy="4909036"/>
          </a:xfrm>
          <a:prstGeom prst="rect">
            <a:avLst/>
          </a:prstGeom>
        </p:spPr>
        <p:txBody>
          <a:bodyPr wrap="square">
            <a:spAutoFit/>
          </a:bodyPr>
          <a:lstStyle/>
          <a:p>
            <a:r>
              <a:rPr lang="en-US" sz="2400" b="0" i="0" dirty="0">
                <a:solidFill>
                  <a:srgbClr val="111111"/>
                </a:solidFill>
                <a:effectLst/>
                <a:latin typeface="Times New Roman" panose="02020603050405020304" pitchFamily="18" charset="0"/>
                <a:cs typeface="Times New Roman" panose="02020603050405020304" pitchFamily="18" charset="0"/>
              </a:rPr>
              <a:t>The Disadvantages of Using Heuristics</a:t>
            </a:r>
          </a:p>
          <a:p>
            <a:endParaRPr lang="en-US" sz="2400" b="0" i="0" dirty="0">
              <a:solidFill>
                <a:srgbClr val="111111"/>
              </a:solidFill>
              <a:effectLst/>
              <a:latin typeface="Times New Roman" panose="02020603050405020304" pitchFamily="18" charset="0"/>
              <a:cs typeface="Times New Roman" panose="02020603050405020304" pitchFamily="18" charset="0"/>
            </a:endParaRPr>
          </a:p>
          <a:p>
            <a:pPr>
              <a:spcBef>
                <a:spcPts val="600"/>
              </a:spcBef>
            </a:pPr>
            <a:r>
              <a:rPr lang="en-US" sz="2400" b="0" i="0" dirty="0">
                <a:solidFill>
                  <a:srgbClr val="111111"/>
                </a:solidFill>
                <a:effectLst/>
                <a:latin typeface="Times New Roman" panose="02020603050405020304" pitchFamily="18" charset="0"/>
                <a:cs typeface="Times New Roman" panose="02020603050405020304" pitchFamily="18" charset="0"/>
              </a:rPr>
              <a:t>There are trade-offs with the use of heuristics that render the approach </a:t>
            </a:r>
            <a:r>
              <a:rPr lang="en-US" sz="2400" b="0" i="0" dirty="0">
                <a:solidFill>
                  <a:srgbClr val="0000FF"/>
                </a:solidFill>
                <a:effectLst/>
                <a:latin typeface="Times New Roman" panose="02020603050405020304" pitchFamily="18" charset="0"/>
                <a:cs typeface="Times New Roman" panose="02020603050405020304" pitchFamily="18" charset="0"/>
              </a:rPr>
              <a:t>prone to bias and errors in judgment</a:t>
            </a:r>
            <a:r>
              <a:rPr lang="en-US" sz="2400" b="0" i="0" dirty="0">
                <a:solidFill>
                  <a:srgbClr val="111111"/>
                </a:solidFill>
                <a:effectLst/>
                <a:latin typeface="Times New Roman" panose="02020603050405020304" pitchFamily="18" charset="0"/>
                <a:cs typeface="Times New Roman" panose="02020603050405020304" pitchFamily="18" charset="0"/>
              </a:rPr>
              <a:t>. </a:t>
            </a:r>
          </a:p>
          <a:p>
            <a:pPr marL="800100" lvl="1" indent="-342900">
              <a:spcBef>
                <a:spcPts val="600"/>
              </a:spcBef>
              <a:buFont typeface="Arial" panose="020B0604020202020204" pitchFamily="34" charset="0"/>
              <a:buChar char="•"/>
            </a:pPr>
            <a:r>
              <a:rPr lang="en-US" sz="2400" b="0" i="0" dirty="0">
                <a:solidFill>
                  <a:srgbClr val="111111"/>
                </a:solidFill>
                <a:effectLst/>
                <a:latin typeface="Times New Roman" panose="02020603050405020304" pitchFamily="18" charset="0"/>
                <a:cs typeface="Times New Roman" panose="02020603050405020304" pitchFamily="18" charset="0"/>
              </a:rPr>
              <a:t>The user’s </a:t>
            </a:r>
            <a:r>
              <a:rPr lang="en-US" sz="2400" b="0" i="0" dirty="0">
                <a:solidFill>
                  <a:srgbClr val="0000FF"/>
                </a:solidFill>
                <a:effectLst/>
                <a:latin typeface="Times New Roman" panose="02020603050405020304" pitchFamily="18" charset="0"/>
                <a:cs typeface="Times New Roman" panose="02020603050405020304" pitchFamily="18" charset="0"/>
              </a:rPr>
              <a:t>final decision may not be the optimal or best so</a:t>
            </a:r>
            <a:r>
              <a:rPr lang="en-US" sz="2400" b="0" i="0" dirty="0">
                <a:solidFill>
                  <a:srgbClr val="111111"/>
                </a:solidFill>
                <a:effectLst/>
                <a:latin typeface="Times New Roman" panose="02020603050405020304" pitchFamily="18" charset="0"/>
                <a:cs typeface="Times New Roman" panose="02020603050405020304" pitchFamily="18" charset="0"/>
              </a:rPr>
              <a:t>lution, </a:t>
            </a:r>
          </a:p>
          <a:p>
            <a:pPr marL="800100" lvl="1" indent="-342900">
              <a:spcBef>
                <a:spcPts val="600"/>
              </a:spcBef>
              <a:buFont typeface="Arial" panose="020B0604020202020204" pitchFamily="34" charset="0"/>
              <a:buChar char="•"/>
            </a:pPr>
            <a:r>
              <a:rPr lang="en-US" sz="2400" b="0" i="0" dirty="0">
                <a:solidFill>
                  <a:srgbClr val="0000FF"/>
                </a:solidFill>
                <a:effectLst/>
                <a:latin typeface="Times New Roman" panose="02020603050405020304" pitchFamily="18" charset="0"/>
                <a:cs typeface="Times New Roman" panose="02020603050405020304" pitchFamily="18" charset="0"/>
              </a:rPr>
              <a:t>the decision made may be inaccurate </a:t>
            </a:r>
            <a:r>
              <a:rPr lang="en-US" sz="2400" b="0" i="0" dirty="0">
                <a:solidFill>
                  <a:srgbClr val="111111"/>
                </a:solidFill>
                <a:effectLst/>
                <a:latin typeface="Times New Roman" panose="02020603050405020304" pitchFamily="18" charset="0"/>
                <a:cs typeface="Times New Roman" panose="02020603050405020304" pitchFamily="18" charset="0"/>
              </a:rPr>
              <a:t>and </a:t>
            </a:r>
          </a:p>
          <a:p>
            <a:pPr marL="800100" lvl="1" indent="-342900">
              <a:spcBef>
                <a:spcPts val="600"/>
              </a:spcBef>
              <a:buFont typeface="Arial" panose="020B0604020202020204" pitchFamily="34" charset="0"/>
              <a:buChar char="•"/>
            </a:pPr>
            <a:r>
              <a:rPr lang="en-US" sz="2400" b="0" i="0" dirty="0">
                <a:solidFill>
                  <a:srgbClr val="111111"/>
                </a:solidFill>
                <a:effectLst/>
                <a:latin typeface="Times New Roman" panose="02020603050405020304" pitchFamily="18" charset="0"/>
                <a:cs typeface="Times New Roman" panose="02020603050405020304" pitchFamily="18" charset="0"/>
              </a:rPr>
              <a:t>the </a:t>
            </a:r>
            <a:r>
              <a:rPr lang="en-US" sz="2400" b="0" i="0" dirty="0">
                <a:solidFill>
                  <a:srgbClr val="0000FF"/>
                </a:solidFill>
                <a:effectLst/>
                <a:latin typeface="Times New Roman" panose="02020603050405020304" pitchFamily="18" charset="0"/>
                <a:cs typeface="Times New Roman" panose="02020603050405020304" pitchFamily="18" charset="0"/>
              </a:rPr>
              <a:t>data selected might be insufficient </a:t>
            </a:r>
            <a:r>
              <a:rPr lang="en-US" sz="2400" b="0" i="0" dirty="0">
                <a:solidFill>
                  <a:srgbClr val="111111"/>
                </a:solidFill>
                <a:effectLst/>
                <a:latin typeface="Times New Roman" panose="02020603050405020304" pitchFamily="18" charset="0"/>
                <a:cs typeface="Times New Roman" panose="02020603050405020304" pitchFamily="18" charset="0"/>
              </a:rPr>
              <a:t>leading to </a:t>
            </a:r>
            <a:r>
              <a:rPr lang="en-US" sz="2400" b="0" i="0" dirty="0">
                <a:solidFill>
                  <a:srgbClr val="0000FF"/>
                </a:solidFill>
                <a:effectLst/>
                <a:latin typeface="Times New Roman" panose="02020603050405020304" pitchFamily="18" charset="0"/>
                <a:cs typeface="Times New Roman" panose="02020603050405020304" pitchFamily="18" charset="0"/>
              </a:rPr>
              <a:t>an imprecise solution to a problem. </a:t>
            </a:r>
          </a:p>
          <a:p>
            <a:pPr>
              <a:spcBef>
                <a:spcPts val="600"/>
              </a:spcBef>
            </a:pPr>
            <a:r>
              <a:rPr lang="en-US" sz="2400" b="0" i="0" dirty="0">
                <a:solidFill>
                  <a:srgbClr val="111111"/>
                </a:solidFill>
                <a:effectLst/>
                <a:latin typeface="Times New Roman" panose="02020603050405020304" pitchFamily="18" charset="0"/>
                <a:cs typeface="Times New Roman" panose="02020603050405020304" pitchFamily="18" charset="0"/>
              </a:rPr>
              <a:t>For example, copycat investors often</a:t>
            </a:r>
            <a:r>
              <a:rPr lang="en-US" sz="2400" b="0" i="0" dirty="0">
                <a:solidFill>
                  <a:srgbClr val="0000FF"/>
                </a:solidFill>
                <a:effectLst/>
                <a:latin typeface="Times New Roman" panose="02020603050405020304" pitchFamily="18" charset="0"/>
                <a:cs typeface="Times New Roman" panose="02020603050405020304" pitchFamily="18" charset="0"/>
              </a:rPr>
              <a:t> imitate </a:t>
            </a:r>
            <a:r>
              <a:rPr lang="en-US" sz="2400" b="0" i="0" dirty="0">
                <a:solidFill>
                  <a:srgbClr val="111111"/>
                </a:solidFill>
                <a:effectLst/>
                <a:latin typeface="Times New Roman" panose="02020603050405020304" pitchFamily="18" charset="0"/>
                <a:cs typeface="Times New Roman" panose="02020603050405020304" pitchFamily="18" charset="0"/>
              </a:rPr>
              <a:t>the investment pattern of successful investment managers who use tested methods to avoid researching securities and </a:t>
            </a:r>
            <a:r>
              <a:rPr lang="en-US" sz="2400" dirty="0">
                <a:solidFill>
                  <a:srgbClr val="111111"/>
                </a:solidFill>
                <a:latin typeface="Times New Roman" panose="02020603050405020304" pitchFamily="18" charset="0"/>
                <a:cs typeface="Times New Roman" panose="02020603050405020304" pitchFamily="18" charset="0"/>
              </a:rPr>
              <a:t>the associated </a:t>
            </a:r>
            <a:r>
              <a:rPr lang="en-US" sz="2400" i="1" dirty="0">
                <a:solidFill>
                  <a:srgbClr val="111111"/>
                </a:solidFill>
                <a:latin typeface="Times New Roman" panose="02020603050405020304" pitchFamily="18" charset="0"/>
                <a:cs typeface="Times New Roman" panose="02020603050405020304" pitchFamily="18" charset="0"/>
              </a:rPr>
              <a:t>quantitative</a:t>
            </a:r>
            <a:r>
              <a:rPr lang="en-US" sz="2400" dirty="0">
                <a:solidFill>
                  <a:srgbClr val="111111"/>
                </a:solidFill>
                <a:latin typeface="Times New Roman" panose="02020603050405020304" pitchFamily="18" charset="0"/>
                <a:cs typeface="Times New Roman" panose="02020603050405020304" pitchFamily="18" charset="0"/>
              </a:rPr>
              <a:t> and </a:t>
            </a:r>
            <a:r>
              <a:rPr lang="en-US" sz="2400" i="1" dirty="0">
                <a:solidFill>
                  <a:srgbClr val="111111"/>
                </a:solidFill>
                <a:latin typeface="Times New Roman" panose="02020603050405020304" pitchFamily="18" charset="0"/>
                <a:cs typeface="Times New Roman" panose="02020603050405020304" pitchFamily="18" charset="0"/>
              </a:rPr>
              <a:t>qualitative</a:t>
            </a:r>
            <a:r>
              <a:rPr lang="en-US" sz="2400" dirty="0">
                <a:solidFill>
                  <a:srgbClr val="111111"/>
                </a:solidFill>
                <a:latin typeface="Times New Roman" panose="02020603050405020304" pitchFamily="18" charset="0"/>
                <a:cs typeface="Times New Roman" panose="02020603050405020304" pitchFamily="18" charset="0"/>
              </a:rPr>
              <a:t> information. </a:t>
            </a:r>
            <a:r>
              <a:rPr lang="en-US" sz="2400" b="0" i="0" dirty="0">
                <a:solidFill>
                  <a:srgbClr val="11111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002671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52C1822-A69B-4988-B027-A6887D22CB9E}"/>
              </a:ext>
            </a:extLst>
          </p:cNvPr>
          <p:cNvSpPr/>
          <p:nvPr/>
        </p:nvSpPr>
        <p:spPr>
          <a:xfrm>
            <a:off x="1907177" y="1857053"/>
            <a:ext cx="8229600" cy="3416320"/>
          </a:xfrm>
          <a:prstGeom prst="rect">
            <a:avLst/>
          </a:prstGeom>
        </p:spPr>
        <p:txBody>
          <a:bodyPr wrap="square">
            <a:spAutoFit/>
          </a:bodyPr>
          <a:lstStyle/>
          <a:p>
            <a:pPr marL="342900" indent="-342900">
              <a:buFont typeface="Arial" panose="020B0604020202020204" pitchFamily="34" charset="0"/>
              <a:buChar char="•"/>
            </a:pPr>
            <a:r>
              <a:rPr lang="en-US" sz="2400" b="0" i="0" dirty="0">
                <a:solidFill>
                  <a:srgbClr val="111111"/>
                </a:solidFill>
                <a:effectLst/>
                <a:latin typeface="Times New Roman" panose="02020603050405020304" pitchFamily="18" charset="0"/>
                <a:cs typeface="Times New Roman" panose="02020603050405020304" pitchFamily="18" charset="0"/>
              </a:rPr>
              <a:t>By using a heuristic approach underlying past performance, copycat investors hope that the formulas used by these managers will continually earn them profits, but this is not always the case. </a:t>
            </a:r>
          </a:p>
          <a:p>
            <a:pPr marL="800100" lvl="1" indent="-342900">
              <a:buFont typeface="Arial" panose="020B0604020202020204" pitchFamily="34" charset="0"/>
              <a:buChar char="•"/>
            </a:pPr>
            <a:r>
              <a:rPr lang="en-US" sz="2400" b="0" i="0" dirty="0">
                <a:solidFill>
                  <a:srgbClr val="111111"/>
                </a:solidFill>
                <a:effectLst/>
                <a:latin typeface="Times New Roman" panose="02020603050405020304" pitchFamily="18" charset="0"/>
                <a:cs typeface="Times New Roman" panose="02020603050405020304" pitchFamily="18" charset="0"/>
              </a:rPr>
              <a:t>The crash of Valeant Pharmaceutical International was a shock to investors when the company saw its stock plunge 90% from 2015 to 2016. </a:t>
            </a:r>
          </a:p>
          <a:p>
            <a:pPr marL="800100" lvl="1" indent="-342900">
              <a:buFont typeface="Arial" panose="020B0604020202020204" pitchFamily="34" charset="0"/>
              <a:buChar char="•"/>
            </a:pPr>
            <a:r>
              <a:rPr lang="en-US" sz="2400" b="0" i="0" dirty="0">
                <a:solidFill>
                  <a:srgbClr val="111111"/>
                </a:solidFill>
                <a:effectLst/>
                <a:latin typeface="Times New Roman" panose="02020603050405020304" pitchFamily="18" charset="0"/>
                <a:cs typeface="Times New Roman" panose="02020603050405020304" pitchFamily="18" charset="0"/>
              </a:rPr>
              <a:t>Valeant was a stock held in the portfolios of many </a:t>
            </a:r>
            <a:r>
              <a:rPr lang="en-US" sz="2400" b="0" i="0" u="sng" dirty="0">
                <a:solidFill>
                  <a:srgbClr val="005B9D"/>
                </a:solidFill>
                <a:effectLst/>
                <a:latin typeface="Times New Roman" panose="02020603050405020304" pitchFamily="18" charset="0"/>
                <a:cs typeface="Times New Roman" panose="02020603050405020304" pitchFamily="18" charset="0"/>
                <a:hlinkClick r:id="rId2"/>
              </a:rPr>
              <a:t>hedge fund</a:t>
            </a:r>
            <a:r>
              <a:rPr lang="en-US" sz="2400" b="0" i="0" dirty="0">
                <a:solidFill>
                  <a:srgbClr val="111111"/>
                </a:solidFill>
                <a:effectLst/>
                <a:latin typeface="Times New Roman" panose="02020603050405020304" pitchFamily="18" charset="0"/>
                <a:cs typeface="Times New Roman" panose="02020603050405020304" pitchFamily="18" charset="0"/>
              </a:rPr>
              <a:t> managers.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31108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CA39EA5-2CA8-4DE5-8718-055E77FDEABA}"/>
              </a:ext>
            </a:extLst>
          </p:cNvPr>
          <p:cNvSpPr/>
          <p:nvPr/>
        </p:nvSpPr>
        <p:spPr>
          <a:xfrm>
            <a:off x="2002971" y="1456232"/>
            <a:ext cx="8682446" cy="4693593"/>
          </a:xfrm>
          <a:prstGeom prst="rect">
            <a:avLst/>
          </a:prstGeom>
        </p:spPr>
        <p:txBody>
          <a:bodyPr wrap="square">
            <a:spAutoFit/>
          </a:bodyPr>
          <a:lstStyle/>
          <a:p>
            <a:r>
              <a:rPr lang="en-US" sz="2400" b="0" i="0" dirty="0">
                <a:solidFill>
                  <a:srgbClr val="111111"/>
                </a:solidFill>
                <a:effectLst/>
                <a:latin typeface="Times New Roman" panose="02020603050405020304" pitchFamily="18" charset="0"/>
                <a:cs typeface="Times New Roman" panose="02020603050405020304" pitchFamily="18" charset="0"/>
              </a:rPr>
              <a:t>Representativeness Heuristics</a:t>
            </a:r>
          </a:p>
          <a:p>
            <a:endParaRPr lang="en-US" sz="2400" b="0" i="0" dirty="0">
              <a:solidFill>
                <a:srgbClr val="111111"/>
              </a:solidFill>
              <a:effectLst/>
              <a:latin typeface="Times New Roman" panose="02020603050405020304" pitchFamily="18" charset="0"/>
              <a:cs typeface="Times New Roman" panose="02020603050405020304" pitchFamily="18" charset="0"/>
            </a:endParaRPr>
          </a:p>
          <a:p>
            <a:pPr marL="342900" indent="-342900">
              <a:spcBef>
                <a:spcPts val="600"/>
              </a:spcBef>
              <a:spcAft>
                <a:spcPts val="600"/>
              </a:spcAft>
              <a:buFont typeface="Arial" panose="020B0604020202020204" pitchFamily="34" charset="0"/>
              <a:buChar char="•"/>
            </a:pPr>
            <a:r>
              <a:rPr lang="en-US" sz="2400" b="0" i="0" dirty="0">
                <a:solidFill>
                  <a:srgbClr val="111111"/>
                </a:solidFill>
                <a:effectLst/>
                <a:latin typeface="Times New Roman" panose="02020603050405020304" pitchFamily="18" charset="0"/>
                <a:cs typeface="Times New Roman" panose="02020603050405020304" pitchFamily="18" charset="0"/>
              </a:rPr>
              <a:t>A popular shortcut method in problem-solving is </a:t>
            </a:r>
            <a:r>
              <a:rPr lang="en-US" sz="2400" b="0" i="0" dirty="0">
                <a:solidFill>
                  <a:srgbClr val="0000FF"/>
                </a:solidFill>
                <a:effectLst/>
                <a:latin typeface="Times New Roman" panose="02020603050405020304" pitchFamily="18" charset="0"/>
                <a:cs typeface="Times New Roman" panose="02020603050405020304" pitchFamily="18" charset="0"/>
              </a:rPr>
              <a:t>Representativeness Heuristics</a:t>
            </a:r>
            <a:r>
              <a:rPr lang="en-US" sz="2400" b="0" i="0" dirty="0">
                <a:solidFill>
                  <a:srgbClr val="111111"/>
                </a:solidFill>
                <a:effectLst/>
                <a:latin typeface="Times New Roman" panose="02020603050405020304" pitchFamily="18" charset="0"/>
                <a:cs typeface="Times New Roman" panose="02020603050405020304" pitchFamily="18" charset="0"/>
              </a:rPr>
              <a:t>. </a:t>
            </a:r>
          </a:p>
          <a:p>
            <a:pPr marL="342900" indent="-342900">
              <a:spcBef>
                <a:spcPts val="600"/>
              </a:spcBef>
              <a:spcAft>
                <a:spcPts val="600"/>
              </a:spcAft>
              <a:buFont typeface="Arial" panose="020B0604020202020204" pitchFamily="34" charset="0"/>
              <a:buChar char="•"/>
            </a:pPr>
            <a:r>
              <a:rPr lang="en-US" sz="2400" b="0" i="0" dirty="0">
                <a:solidFill>
                  <a:srgbClr val="111111"/>
                </a:solidFill>
                <a:effectLst/>
                <a:latin typeface="Times New Roman" panose="02020603050405020304" pitchFamily="18" charset="0"/>
                <a:cs typeface="Times New Roman" panose="02020603050405020304" pitchFamily="18" charset="0"/>
              </a:rPr>
              <a:t>Representativeness uses mental shortcuts to make decisions based on past events or traits that are representative of or similar to the current situation. </a:t>
            </a:r>
          </a:p>
          <a:p>
            <a:pPr marL="342900" indent="-342900">
              <a:spcBef>
                <a:spcPts val="600"/>
              </a:spcBef>
              <a:spcAft>
                <a:spcPts val="600"/>
              </a:spcAft>
              <a:buFont typeface="Arial" panose="020B0604020202020204" pitchFamily="34" charset="0"/>
              <a:buChar char="•"/>
            </a:pPr>
            <a:r>
              <a:rPr lang="en-US" sz="2400" b="0" i="0" dirty="0">
                <a:solidFill>
                  <a:srgbClr val="111111"/>
                </a:solidFill>
                <a:effectLst/>
                <a:latin typeface="Times New Roman" panose="02020603050405020304" pitchFamily="18" charset="0"/>
                <a:cs typeface="Times New Roman" panose="02020603050405020304" pitchFamily="18" charset="0"/>
              </a:rPr>
              <a:t>For example, in 2017, Fast Food ABC expanded its operations to India and its stock price soared. </a:t>
            </a:r>
          </a:p>
          <a:p>
            <a:pPr marL="800100" lvl="1" indent="-342900">
              <a:spcBef>
                <a:spcPts val="600"/>
              </a:spcBef>
              <a:spcAft>
                <a:spcPts val="600"/>
              </a:spcAft>
              <a:buFont typeface="Arial" panose="020B0604020202020204" pitchFamily="34" charset="0"/>
              <a:buChar char="•"/>
            </a:pPr>
            <a:r>
              <a:rPr lang="en-US" sz="2400" b="0" i="0" dirty="0">
                <a:solidFill>
                  <a:srgbClr val="111111"/>
                </a:solidFill>
                <a:effectLst/>
                <a:latin typeface="Times New Roman" panose="02020603050405020304" pitchFamily="18" charset="0"/>
                <a:cs typeface="Times New Roman" panose="02020603050405020304" pitchFamily="18" charset="0"/>
              </a:rPr>
              <a:t>An analyst mentally noted that India is a profitable venture for all fast food chains. </a:t>
            </a:r>
          </a:p>
        </p:txBody>
      </p:sp>
    </p:spTree>
    <p:extLst>
      <p:ext uri="{BB962C8B-B14F-4D97-AF65-F5344CB8AC3E}">
        <p14:creationId xmlns:p14="http://schemas.microsoft.com/office/powerpoint/2010/main" val="10402099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D0E3E7B-C9F4-40A0-9B63-EDF58EEACDFF}"/>
              </a:ext>
            </a:extLst>
          </p:cNvPr>
          <p:cNvSpPr/>
          <p:nvPr/>
        </p:nvSpPr>
        <p:spPr>
          <a:xfrm>
            <a:off x="1767840" y="1562411"/>
            <a:ext cx="8769531" cy="4154984"/>
          </a:xfrm>
          <a:prstGeom prst="rect">
            <a:avLst/>
          </a:prstGeom>
        </p:spPr>
        <p:txBody>
          <a:bodyPr wrap="square">
            <a:spAutoFit/>
          </a:bodyPr>
          <a:lstStyle/>
          <a:p>
            <a:pPr marL="342900" indent="-342900">
              <a:buFont typeface="Arial" panose="020B0604020202020204" pitchFamily="34" charset="0"/>
              <a:buChar char="•"/>
            </a:pPr>
            <a:r>
              <a:rPr lang="en-US" sz="2400" b="0" i="0" dirty="0">
                <a:solidFill>
                  <a:srgbClr val="111111"/>
                </a:solidFill>
                <a:effectLst/>
                <a:latin typeface="Times New Roman" panose="02020603050405020304" pitchFamily="18" charset="0"/>
                <a:cs typeface="Times New Roman" panose="02020603050405020304" pitchFamily="18" charset="0"/>
              </a:rPr>
              <a:t>Therefore, when Fast Food XYZ announced its plan to explore the Indian market in 2018, the analyst wasted no time in giving XYZ a “buy” recommendation. </a:t>
            </a:r>
          </a:p>
          <a:p>
            <a:pPr marL="342900" indent="-342900">
              <a:buFont typeface="Arial" panose="020B0604020202020204" pitchFamily="34" charset="0"/>
              <a:buChar char="•"/>
            </a:pPr>
            <a:r>
              <a:rPr lang="en-US" sz="2400" b="0" i="0" dirty="0">
                <a:solidFill>
                  <a:srgbClr val="111111"/>
                </a:solidFill>
                <a:effectLst/>
                <a:latin typeface="Times New Roman" panose="02020603050405020304" pitchFamily="18" charset="0"/>
                <a:cs typeface="Times New Roman" panose="02020603050405020304" pitchFamily="18" charset="0"/>
              </a:rPr>
              <a:t>His shortcut approach, although it saved reviewing data for both companies, may not have been the best decision. </a:t>
            </a:r>
          </a:p>
          <a:p>
            <a:pPr marL="342900" indent="-342900">
              <a:buFont typeface="Arial" panose="020B0604020202020204" pitchFamily="34" charset="0"/>
              <a:buChar char="•"/>
            </a:pPr>
            <a:r>
              <a:rPr lang="en-US" sz="2400" b="0" i="0" dirty="0">
                <a:solidFill>
                  <a:srgbClr val="111111"/>
                </a:solidFill>
                <a:effectLst/>
                <a:latin typeface="Times New Roman" panose="02020603050405020304" pitchFamily="18" charset="0"/>
                <a:cs typeface="Times New Roman" panose="02020603050405020304" pitchFamily="18" charset="0"/>
              </a:rPr>
              <a:t>XYZ may have food that is not appealing to Indian consumers, which research would have revealed. </a:t>
            </a:r>
          </a:p>
          <a:p>
            <a:pPr marL="342900" indent="-342900">
              <a:buFont typeface="Arial" panose="020B0604020202020204" pitchFamily="34" charset="0"/>
              <a:buChar char="•"/>
            </a:pPr>
            <a:r>
              <a:rPr lang="en-US" sz="2400" b="0" i="0" dirty="0">
                <a:solidFill>
                  <a:srgbClr val="111111"/>
                </a:solidFill>
                <a:effectLst/>
                <a:latin typeface="Times New Roman" panose="02020603050405020304" pitchFamily="18" charset="0"/>
                <a:cs typeface="Times New Roman" panose="02020603050405020304" pitchFamily="18" charset="0"/>
              </a:rPr>
              <a:t>Other prevalent heuristic approaches for decision-making and problem-solving include Availability Bias, Anchoring and Adjustment, Familiarity Heuristic, Hindsight Bias and Naïve Diversification.</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51004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493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free-management-ebooks.com/news/wp-content/uploads/2016/12/ht1-1.png">
            <a:extLst>
              <a:ext uri="{FF2B5EF4-FFF2-40B4-BE49-F238E27FC236}">
                <a16:creationId xmlns:a16="http://schemas.microsoft.com/office/drawing/2014/main" id="{DC57D420-EA66-4691-AD93-6BB79D3485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9433" y="1319514"/>
            <a:ext cx="9282895" cy="4780344"/>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7159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175A83-F1ED-43C5-9BE0-F7CBBBD0A212}"/>
              </a:ext>
            </a:extLst>
          </p:cNvPr>
          <p:cNvSpPr/>
          <p:nvPr/>
        </p:nvSpPr>
        <p:spPr>
          <a:xfrm>
            <a:off x="1696270" y="1743336"/>
            <a:ext cx="8799460" cy="3893374"/>
          </a:xfrm>
          <a:prstGeom prst="rect">
            <a:avLst/>
          </a:prstGeom>
        </p:spPr>
        <p:txBody>
          <a:bodyPr wrap="square">
            <a:spAutoFit/>
          </a:bodyPr>
          <a:lstStyle/>
          <a:p>
            <a:pPr fontAlgn="base">
              <a:spcBef>
                <a:spcPts val="600"/>
              </a:spcBef>
              <a:spcAft>
                <a:spcPts val="600"/>
              </a:spcAft>
            </a:pPr>
            <a:r>
              <a:rPr lang="en-US" sz="2400" b="0" i="0" dirty="0">
                <a:solidFill>
                  <a:srgbClr val="424242"/>
                </a:solidFill>
                <a:effectLst/>
                <a:latin typeface="Times New Roman" panose="02020603050405020304" pitchFamily="18" charset="0"/>
                <a:cs typeface="Times New Roman" panose="02020603050405020304" pitchFamily="18" charset="0"/>
              </a:rPr>
              <a:t>Relying on only heuristics to solve a problem works</a:t>
            </a:r>
          </a:p>
          <a:p>
            <a:pPr marL="919163" lvl="1" indent="-461963" fontAlgn="base">
              <a:spcBef>
                <a:spcPts val="600"/>
              </a:spcBef>
              <a:spcAft>
                <a:spcPts val="600"/>
              </a:spcAft>
              <a:buFont typeface="Arial" panose="020B0604020202020204" pitchFamily="34" charset="0"/>
              <a:buChar char="•"/>
            </a:pPr>
            <a:r>
              <a:rPr lang="en-US" sz="2400" dirty="0">
                <a:solidFill>
                  <a:srgbClr val="424242"/>
                </a:solidFill>
                <a:latin typeface="Times New Roman" panose="02020603050405020304" pitchFamily="18" charset="0"/>
                <a:cs typeface="Times New Roman" panose="02020603050405020304" pitchFamily="18" charset="0"/>
              </a:rPr>
              <a:t>when </a:t>
            </a:r>
            <a:r>
              <a:rPr lang="en-US" sz="2400" b="0" i="0" dirty="0">
                <a:solidFill>
                  <a:srgbClr val="424242"/>
                </a:solidFill>
                <a:effectLst/>
                <a:latin typeface="Times New Roman" panose="02020603050405020304" pitchFamily="18" charset="0"/>
                <a:cs typeface="Times New Roman" panose="02020603050405020304" pitchFamily="18" charset="0"/>
              </a:rPr>
              <a:t>a </a:t>
            </a:r>
            <a:r>
              <a:rPr lang="en-US" sz="2400" b="0" i="0" dirty="0">
                <a:solidFill>
                  <a:srgbClr val="0000FF"/>
                </a:solidFill>
                <a:effectLst/>
                <a:latin typeface="Times New Roman" panose="02020603050405020304" pitchFamily="18" charset="0"/>
                <a:cs typeface="Times New Roman" panose="02020603050405020304" pitchFamily="18" charset="0"/>
              </a:rPr>
              <a:t>quick fix </a:t>
            </a:r>
            <a:r>
              <a:rPr lang="en-US" sz="2400" dirty="0">
                <a:solidFill>
                  <a:srgbClr val="0000FF"/>
                </a:solidFill>
                <a:latin typeface="Times New Roman" panose="02020603050405020304" pitchFamily="18" charset="0"/>
                <a:cs typeface="Times New Roman" panose="02020603050405020304" pitchFamily="18" charset="0"/>
              </a:rPr>
              <a:t>is needed </a:t>
            </a:r>
            <a:r>
              <a:rPr lang="en-US" sz="2400" b="0" i="0" dirty="0">
                <a:solidFill>
                  <a:srgbClr val="424242"/>
                </a:solidFill>
                <a:effectLst/>
                <a:latin typeface="Times New Roman" panose="02020603050405020304" pitchFamily="18" charset="0"/>
                <a:cs typeface="Times New Roman" panose="02020603050405020304" pitchFamily="18" charset="0"/>
              </a:rPr>
              <a:t>or </a:t>
            </a:r>
          </a:p>
          <a:p>
            <a:pPr marL="919163" lvl="1" indent="-461963" fontAlgn="base">
              <a:spcBef>
                <a:spcPts val="600"/>
              </a:spcBef>
              <a:spcAft>
                <a:spcPts val="600"/>
              </a:spcAft>
              <a:buFont typeface="Arial" panose="020B0604020202020204" pitchFamily="34" charset="0"/>
              <a:buChar char="•"/>
            </a:pPr>
            <a:r>
              <a:rPr lang="en-US" sz="2400" b="0" i="0" dirty="0">
                <a:solidFill>
                  <a:srgbClr val="424242"/>
                </a:solidFill>
                <a:effectLst/>
                <a:latin typeface="Times New Roman" panose="02020603050405020304" pitchFamily="18" charset="0"/>
                <a:cs typeface="Times New Roman" panose="02020603050405020304" pitchFamily="18" charset="0"/>
              </a:rPr>
              <a:t>when the alternative solution (technique) is </a:t>
            </a:r>
            <a:r>
              <a:rPr lang="en-US" sz="2400" b="0" i="0" dirty="0">
                <a:solidFill>
                  <a:srgbClr val="0000FF"/>
                </a:solidFill>
                <a:effectLst/>
                <a:latin typeface="Times New Roman" panose="02020603050405020304" pitchFamily="18" charset="0"/>
                <a:cs typeface="Times New Roman" panose="02020603050405020304" pitchFamily="18" charset="0"/>
              </a:rPr>
              <a:t>impractical</a:t>
            </a:r>
            <a:r>
              <a:rPr lang="en-US" sz="2400" b="0" i="0" dirty="0">
                <a:solidFill>
                  <a:srgbClr val="424242"/>
                </a:solidFill>
                <a:effectLst/>
                <a:latin typeface="Times New Roman" panose="02020603050405020304" pitchFamily="18" charset="0"/>
                <a:cs typeface="Times New Roman" panose="02020603050405020304" pitchFamily="18" charset="0"/>
              </a:rPr>
              <a:t> because of: </a:t>
            </a:r>
          </a:p>
          <a:p>
            <a:pPr marL="1376363" lvl="2" indent="-461963" fontAlgn="base">
              <a:spcBef>
                <a:spcPts val="600"/>
              </a:spcBef>
              <a:spcAft>
                <a:spcPts val="600"/>
              </a:spcAft>
              <a:buFont typeface="Arial" panose="020B0604020202020204" pitchFamily="34" charset="0"/>
              <a:buChar char="•"/>
            </a:pPr>
            <a:r>
              <a:rPr lang="en-US" sz="2400" dirty="0">
                <a:solidFill>
                  <a:srgbClr val="424242"/>
                </a:solidFill>
                <a:latin typeface="Times New Roman" panose="02020603050405020304" pitchFamily="18" charset="0"/>
                <a:cs typeface="Times New Roman" panose="02020603050405020304" pitchFamily="18" charset="0"/>
              </a:rPr>
              <a:t>high </a:t>
            </a:r>
            <a:r>
              <a:rPr lang="en-US" sz="2400" b="0" i="0" dirty="0">
                <a:solidFill>
                  <a:srgbClr val="424242"/>
                </a:solidFill>
                <a:effectLst/>
                <a:latin typeface="Times New Roman" panose="02020603050405020304" pitchFamily="18" charset="0"/>
                <a:cs typeface="Times New Roman" panose="02020603050405020304" pitchFamily="18" charset="0"/>
              </a:rPr>
              <a:t>cost, </a:t>
            </a:r>
          </a:p>
          <a:p>
            <a:pPr marL="1376363" lvl="2" indent="-461963" fontAlgn="base">
              <a:spcBef>
                <a:spcPts val="600"/>
              </a:spcBef>
              <a:spcAft>
                <a:spcPts val="600"/>
              </a:spcAft>
              <a:buFont typeface="Arial" panose="020B0604020202020204" pitchFamily="34" charset="0"/>
              <a:buChar char="•"/>
            </a:pPr>
            <a:r>
              <a:rPr lang="en-US" sz="2400" b="0" i="0" dirty="0">
                <a:solidFill>
                  <a:srgbClr val="424242"/>
                </a:solidFill>
                <a:effectLst/>
                <a:latin typeface="Times New Roman" panose="02020603050405020304" pitchFamily="18" charset="0"/>
                <a:cs typeface="Times New Roman" panose="02020603050405020304" pitchFamily="18" charset="0"/>
              </a:rPr>
              <a:t>unusable in the current environment, or </a:t>
            </a:r>
          </a:p>
          <a:p>
            <a:pPr marL="1376363" lvl="2" indent="-461963" fontAlgn="base">
              <a:spcBef>
                <a:spcPts val="600"/>
              </a:spcBef>
              <a:spcAft>
                <a:spcPts val="600"/>
              </a:spcAft>
              <a:buFont typeface="Arial" panose="020B0604020202020204" pitchFamily="34" charset="0"/>
              <a:buChar char="•"/>
            </a:pPr>
            <a:r>
              <a:rPr lang="en-US" sz="2400" b="0" i="0" dirty="0">
                <a:solidFill>
                  <a:srgbClr val="424242"/>
                </a:solidFill>
                <a:effectLst/>
                <a:latin typeface="Times New Roman" panose="02020603050405020304" pitchFamily="18" charset="0"/>
                <a:cs typeface="Times New Roman" panose="02020603050405020304" pitchFamily="18" charset="0"/>
              </a:rPr>
              <a:t>a long-term project. </a:t>
            </a:r>
          </a:p>
          <a:p>
            <a:pPr fontAlgn="base"/>
            <a:endParaRPr lang="en-US" sz="2400" b="0" i="0" dirty="0">
              <a:solidFill>
                <a:srgbClr val="4242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3240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175A83-F1ED-43C5-9BE0-F7CBBBD0A212}"/>
              </a:ext>
            </a:extLst>
          </p:cNvPr>
          <p:cNvSpPr/>
          <p:nvPr/>
        </p:nvSpPr>
        <p:spPr>
          <a:xfrm>
            <a:off x="1012197" y="855063"/>
            <a:ext cx="9167150" cy="4524315"/>
          </a:xfrm>
          <a:prstGeom prst="rect">
            <a:avLst/>
          </a:prstGeom>
        </p:spPr>
        <p:txBody>
          <a:bodyPr wrap="square">
            <a:spAutoFit/>
          </a:bodyPr>
          <a:lstStyle/>
          <a:p>
            <a:pPr fontAlgn="base"/>
            <a:r>
              <a:rPr lang="en-US" sz="2400" dirty="0">
                <a:solidFill>
                  <a:srgbClr val="424242"/>
                </a:solidFill>
                <a:latin typeface="Times New Roman" panose="02020603050405020304" pitchFamily="18" charset="0"/>
                <a:cs typeface="Times New Roman" panose="02020603050405020304" pitchFamily="18" charset="0"/>
              </a:rPr>
              <a:t>Examples of heuristics include </a:t>
            </a:r>
            <a:r>
              <a:rPr lang="en-US" sz="2400" dirty="0">
                <a:solidFill>
                  <a:srgbClr val="0000FF"/>
                </a:solidFill>
                <a:latin typeface="Times New Roman" panose="02020603050405020304" pitchFamily="18" charset="0"/>
                <a:cs typeface="Times New Roman" panose="02020603050405020304" pitchFamily="18" charset="0"/>
              </a:rPr>
              <a:t>using</a:t>
            </a:r>
            <a:r>
              <a:rPr lang="en-US" sz="2400" dirty="0">
                <a:solidFill>
                  <a:srgbClr val="424242"/>
                </a:solidFill>
                <a:latin typeface="Times New Roman" panose="02020603050405020304" pitchFamily="18" charset="0"/>
                <a:cs typeface="Times New Roman" panose="02020603050405020304" pitchFamily="18" charset="0"/>
              </a:rPr>
              <a:t>:</a:t>
            </a:r>
          </a:p>
          <a:p>
            <a:pPr marL="920750" lvl="1" indent="-463550" fontAlgn="base">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A rule of thumb</a:t>
            </a:r>
          </a:p>
          <a:p>
            <a:pPr marL="920750" lvl="1" indent="-463550" fontAlgn="base">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An educated guess</a:t>
            </a:r>
          </a:p>
          <a:p>
            <a:pPr marL="920750" lvl="1" indent="-463550" fontAlgn="base">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An intuitive judgment</a:t>
            </a:r>
          </a:p>
          <a:p>
            <a:pPr marL="920750" lvl="1" indent="-463550" fontAlgn="base">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Stereotyping</a:t>
            </a:r>
          </a:p>
          <a:p>
            <a:pPr marL="920750" lvl="1" indent="-463550" fontAlgn="base">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Profiling</a:t>
            </a:r>
          </a:p>
          <a:p>
            <a:pPr marL="920750" lvl="1" indent="-463550" fontAlgn="base">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Common sense</a:t>
            </a:r>
          </a:p>
          <a:p>
            <a:pPr marL="920750" lvl="1" indent="-463550" fontAlgn="base">
              <a:buFont typeface="Arial" panose="020B0604020202020204" pitchFamily="34" charset="0"/>
              <a:buChar char="•"/>
            </a:pPr>
            <a:endParaRPr lang="en-US" sz="2400" dirty="0">
              <a:solidFill>
                <a:srgbClr val="424242"/>
              </a:solidFill>
              <a:latin typeface="Times New Roman" panose="02020603050405020304" pitchFamily="18" charset="0"/>
              <a:cs typeface="Times New Roman" panose="02020603050405020304" pitchFamily="18" charset="0"/>
            </a:endParaRPr>
          </a:p>
          <a:p>
            <a:pPr fontAlgn="base"/>
            <a:r>
              <a:rPr lang="en-US" sz="2400" dirty="0">
                <a:latin typeface="Times New Roman" panose="02020603050405020304" pitchFamily="18" charset="0"/>
                <a:cs typeface="Times New Roman" panose="02020603050405020304" pitchFamily="18" charset="0"/>
              </a:rPr>
              <a:t>They can be used as </a:t>
            </a:r>
          </a:p>
          <a:p>
            <a:pPr marL="800100" lvl="1" indent="-342900" fontAlgn="base">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part of creative problem-solving techniques, </a:t>
            </a:r>
          </a:p>
          <a:p>
            <a:pPr fontAlgn="base"/>
            <a:r>
              <a:rPr lang="en-US" sz="2400" dirty="0">
                <a:latin typeface="Times New Roman" panose="02020603050405020304" pitchFamily="18" charset="0"/>
                <a:cs typeface="Times New Roman" panose="02020603050405020304" pitchFamily="18" charset="0"/>
              </a:rPr>
              <a:t>but should only be used as </a:t>
            </a:r>
          </a:p>
          <a:p>
            <a:pPr marL="800100" lvl="1" indent="-342900" fontAlgn="base">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one of the ways to </a:t>
            </a:r>
            <a:r>
              <a:rPr lang="en-US" sz="2400" dirty="0">
                <a:solidFill>
                  <a:srgbClr val="0000FF"/>
                </a:solidFill>
                <a:latin typeface="Times New Roman" panose="02020603050405020304" pitchFamily="18" charset="0"/>
                <a:cs typeface="Times New Roman" panose="02020603050405020304" pitchFamily="18" charset="0"/>
              </a:rPr>
              <a:t>generate ideas, or overcome a bar</a:t>
            </a:r>
            <a:r>
              <a:rPr lang="en-US" sz="2400" dirty="0">
                <a:latin typeface="Times New Roman" panose="02020603050405020304" pitchFamily="18" charset="0"/>
                <a:cs typeface="Times New Roman" panose="02020603050405020304" pitchFamily="18" charset="0"/>
              </a:rPr>
              <a:t>rier</a:t>
            </a:r>
            <a:endParaRPr lang="en-US" sz="2400" b="0" i="0" dirty="0">
              <a:solidFill>
                <a:srgbClr val="424242"/>
              </a:solidFill>
              <a:effectLst/>
              <a:latin typeface="Times New Roman" panose="02020603050405020304" pitchFamily="18" charset="0"/>
              <a:cs typeface="Times New Roman" panose="02020603050405020304" pitchFamily="18" charset="0"/>
            </a:endParaRPr>
          </a:p>
        </p:txBody>
      </p:sp>
      <p:pic>
        <p:nvPicPr>
          <p:cNvPr id="3" name="Picture 2" descr="http://www.free-management-ebooks.com/news/wp-content/uploads/2016/12/ht2-1.png">
            <a:extLst>
              <a:ext uri="{FF2B5EF4-FFF2-40B4-BE49-F238E27FC236}">
                <a16:creationId xmlns:a16="http://schemas.microsoft.com/office/drawing/2014/main" id="{96404CD5-9F3C-4C65-8F46-EB1D1A6BF6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4842" y="231371"/>
            <a:ext cx="6856581" cy="466290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52520328-6D06-47B4-A6D2-7A8B285172F7}"/>
              </a:ext>
            </a:extLst>
          </p:cNvPr>
          <p:cNvSpPr txBox="1"/>
          <p:nvPr/>
        </p:nvSpPr>
        <p:spPr>
          <a:xfrm>
            <a:off x="1138804" y="5589084"/>
            <a:ext cx="9251005" cy="1015663"/>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A rule of thumb: </a:t>
            </a:r>
          </a:p>
          <a:p>
            <a:r>
              <a:rPr lang="en-US" sz="2000" dirty="0">
                <a:latin typeface="Times New Roman" panose="02020603050405020304" pitchFamily="18" charset="0"/>
                <a:cs typeface="Times New Roman" panose="02020603050405020304" pitchFamily="18" charset="0"/>
              </a:rPr>
              <a:t>A general principle or rule, or a rough or practical approach, based on experience or practice, as opposed to a scientific calculation or precision one based on theory. </a:t>
            </a:r>
          </a:p>
        </p:txBody>
      </p:sp>
    </p:spTree>
    <p:extLst>
      <p:ext uri="{BB962C8B-B14F-4D97-AF65-F5344CB8AC3E}">
        <p14:creationId xmlns:p14="http://schemas.microsoft.com/office/powerpoint/2010/main" val="21468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free-management-ebooks.com/news/wp-content/uploads/2016/12/ht4-1.png">
            <a:extLst>
              <a:ext uri="{FF2B5EF4-FFF2-40B4-BE49-F238E27FC236}">
                <a16:creationId xmlns:a16="http://schemas.microsoft.com/office/drawing/2014/main" id="{4E118798-7A93-42F4-BC3E-502D48A2B2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8698" y="2446759"/>
            <a:ext cx="9476864" cy="361130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730FCEA7-D20D-CBAF-DA58-141C282C6362}"/>
              </a:ext>
            </a:extLst>
          </p:cNvPr>
          <p:cNvSpPr txBox="1"/>
          <p:nvPr/>
        </p:nvSpPr>
        <p:spPr>
          <a:xfrm>
            <a:off x="2346960" y="1537454"/>
            <a:ext cx="6725920" cy="461665"/>
          </a:xfrm>
          <a:prstGeom prst="rect">
            <a:avLst/>
          </a:prstGeom>
          <a:noFill/>
        </p:spPr>
        <p:txBody>
          <a:bodyPr wrap="square">
            <a:spAutoFit/>
          </a:bodyPr>
          <a:lstStyle/>
          <a:p>
            <a:pPr algn="l">
              <a:spcBef>
                <a:spcPts val="600"/>
              </a:spcBef>
              <a:spcAft>
                <a:spcPts val="600"/>
              </a:spcAft>
            </a:pPr>
            <a:r>
              <a:rPr lang="en-US" sz="2400" dirty="0">
                <a:solidFill>
                  <a:srgbClr val="0000FF"/>
                </a:solidFill>
                <a:latin typeface="Times New Roman" panose="02020603050405020304" pitchFamily="18" charset="0"/>
                <a:cs typeface="Times New Roman" panose="02020603050405020304" pitchFamily="18" charset="0"/>
              </a:rPr>
              <a:t>Formal method problem solvers </a:t>
            </a:r>
            <a:r>
              <a:rPr lang="en-US" sz="2400" dirty="0">
                <a:latin typeface="Times New Roman" panose="02020603050405020304" pitchFamily="18" charset="0"/>
                <a:cs typeface="Times New Roman" panose="02020603050405020304" pitchFamily="18" charset="0"/>
              </a:rPr>
              <a:t>should be aware:</a:t>
            </a:r>
          </a:p>
        </p:txBody>
      </p:sp>
    </p:spTree>
    <p:extLst>
      <p:ext uri="{BB962C8B-B14F-4D97-AF65-F5344CB8AC3E}">
        <p14:creationId xmlns:p14="http://schemas.microsoft.com/office/powerpoint/2010/main" val="1877634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507F0E-21DC-41BC-8EC9-E7C1E4432EA4}"/>
              </a:ext>
            </a:extLst>
          </p:cNvPr>
          <p:cNvSpPr/>
          <p:nvPr/>
        </p:nvSpPr>
        <p:spPr>
          <a:xfrm>
            <a:off x="1736203" y="1173875"/>
            <a:ext cx="9155575" cy="4708981"/>
          </a:xfrm>
          <a:prstGeom prst="rect">
            <a:avLst/>
          </a:prstGeom>
        </p:spPr>
        <p:txBody>
          <a:bodyPr wrap="square">
            <a:spAutoFit/>
          </a:bodyPr>
          <a:lstStyle/>
          <a:p>
            <a:r>
              <a:rPr lang="en-US" sz="3600" i="0" dirty="0">
                <a:solidFill>
                  <a:srgbClr val="295584"/>
                </a:solidFill>
                <a:effectLst/>
                <a:cs typeface="Times New Roman" panose="02020603050405020304" pitchFamily="18" charset="0"/>
              </a:rPr>
              <a:t>Overview</a:t>
            </a:r>
          </a:p>
          <a:p>
            <a:endParaRPr lang="en-US" sz="2400" b="1" i="0" dirty="0">
              <a:solidFill>
                <a:srgbClr val="295584"/>
              </a:solidFill>
              <a:effectLst/>
              <a:latin typeface="Times New Roman" panose="02020603050405020304" pitchFamily="18" charset="0"/>
              <a:cs typeface="Times New Roman" panose="02020603050405020304" pitchFamily="18" charset="0"/>
            </a:endParaRPr>
          </a:p>
          <a:p>
            <a:pPr fontAlgn="base"/>
            <a:r>
              <a:rPr lang="en-US" sz="2400" b="0" i="0" dirty="0">
                <a:solidFill>
                  <a:srgbClr val="424242"/>
                </a:solidFill>
                <a:effectLst/>
                <a:latin typeface="Times New Roman" panose="02020603050405020304" pitchFamily="18" charset="0"/>
                <a:cs typeface="Times New Roman" panose="02020603050405020304" pitchFamily="18" charset="0"/>
              </a:rPr>
              <a:t>Heuristics are  </a:t>
            </a:r>
            <a:r>
              <a:rPr lang="en-US" sz="2400" b="0" i="0" dirty="0">
                <a:solidFill>
                  <a:srgbClr val="0000FF"/>
                </a:solidFill>
                <a:effectLst/>
                <a:latin typeface="Times New Roman" panose="02020603050405020304" pitchFamily="18" charset="0"/>
                <a:cs typeface="Times New Roman" panose="02020603050405020304" pitchFamily="18" charset="0"/>
              </a:rPr>
              <a:t>simple, efficient rules </a:t>
            </a:r>
          </a:p>
          <a:p>
            <a:pPr marL="461963" indent="-461963" fontAlgn="base">
              <a:buFont typeface="Arial" panose="020B0604020202020204" pitchFamily="34" charset="0"/>
              <a:buChar char="•"/>
            </a:pPr>
            <a:r>
              <a:rPr lang="en-US" sz="2400" b="0" i="0" dirty="0">
                <a:solidFill>
                  <a:srgbClr val="424242"/>
                </a:solidFill>
                <a:effectLst/>
                <a:latin typeface="Times New Roman" panose="02020603050405020304" pitchFamily="18" charset="0"/>
                <a:cs typeface="Times New Roman" panose="02020603050405020304" pitchFamily="18" charset="0"/>
              </a:rPr>
              <a:t>that </a:t>
            </a:r>
            <a:r>
              <a:rPr lang="en-US" sz="2400" b="0" i="0" dirty="0">
                <a:solidFill>
                  <a:srgbClr val="0000FF"/>
                </a:solidFill>
                <a:effectLst/>
                <a:latin typeface="Times New Roman" panose="02020603050405020304" pitchFamily="18" charset="0"/>
                <a:cs typeface="Times New Roman" panose="02020603050405020304" pitchFamily="18" charset="0"/>
              </a:rPr>
              <a:t>helps to explain how people solve problems focusing on doable. </a:t>
            </a:r>
          </a:p>
          <a:p>
            <a:pPr fontAlgn="base"/>
            <a:endParaRPr lang="en-US" sz="2400" dirty="0">
              <a:solidFill>
                <a:srgbClr val="424242"/>
              </a:solidFill>
              <a:latin typeface="Times New Roman" panose="02020603050405020304" pitchFamily="18" charset="0"/>
              <a:cs typeface="Times New Roman" panose="02020603050405020304" pitchFamily="18" charset="0"/>
            </a:endParaRPr>
          </a:p>
          <a:p>
            <a:pPr fontAlgn="base"/>
            <a:r>
              <a:rPr lang="en-US" sz="2400" b="0" i="0" dirty="0">
                <a:solidFill>
                  <a:srgbClr val="424242"/>
                </a:solidFill>
                <a:effectLst/>
                <a:latin typeface="Times New Roman" panose="02020603050405020304" pitchFamily="18" charset="0"/>
                <a:cs typeface="Times New Roman" panose="02020603050405020304" pitchFamily="18" charset="0"/>
              </a:rPr>
              <a:t>These rules usually work but </a:t>
            </a:r>
          </a:p>
          <a:p>
            <a:pPr marL="461963" indent="-461963" fontAlgn="base">
              <a:buFont typeface="Arial" panose="020B0604020202020204" pitchFamily="34" charset="0"/>
              <a:buChar char="•"/>
            </a:pPr>
            <a:r>
              <a:rPr lang="en-US" sz="2400" b="0" i="0" dirty="0">
                <a:solidFill>
                  <a:srgbClr val="424242"/>
                </a:solidFill>
                <a:effectLst/>
                <a:latin typeface="Times New Roman" panose="02020603050405020304" pitchFamily="18" charset="0"/>
                <a:cs typeface="Times New Roman" panose="02020603050405020304" pitchFamily="18" charset="0"/>
              </a:rPr>
              <a:t>are </a:t>
            </a:r>
            <a:r>
              <a:rPr lang="en-US" sz="2400" b="0" i="0" dirty="0">
                <a:solidFill>
                  <a:srgbClr val="0000FF"/>
                </a:solidFill>
                <a:effectLst/>
                <a:latin typeface="Times New Roman" panose="02020603050405020304" pitchFamily="18" charset="0"/>
                <a:cs typeface="Times New Roman" panose="02020603050405020304" pitchFamily="18" charset="0"/>
              </a:rPr>
              <a:t>prone to preconceptions (an idea formed beforehand)</a:t>
            </a:r>
            <a:r>
              <a:rPr lang="en-US" sz="2400" b="0" i="0" dirty="0">
                <a:solidFill>
                  <a:srgbClr val="424242"/>
                </a:solidFill>
                <a:effectLst/>
                <a:latin typeface="Times New Roman" panose="02020603050405020304" pitchFamily="18" charset="0"/>
                <a:cs typeface="Times New Roman" panose="02020603050405020304" pitchFamily="18" charset="0"/>
              </a:rPr>
              <a:t>, and </a:t>
            </a:r>
          </a:p>
          <a:p>
            <a:pPr marL="461963" indent="-461963" fontAlgn="base">
              <a:buFont typeface="Arial" panose="020B0604020202020204" pitchFamily="34" charset="0"/>
              <a:buChar char="•"/>
            </a:pPr>
            <a:r>
              <a:rPr lang="en-US" sz="2400" b="0" i="0" dirty="0">
                <a:solidFill>
                  <a:srgbClr val="424242"/>
                </a:solidFill>
                <a:effectLst/>
                <a:latin typeface="Times New Roman" panose="02020603050405020304" pitchFamily="18" charset="0"/>
                <a:cs typeface="Times New Roman" panose="02020603050405020304" pitchFamily="18" charset="0"/>
              </a:rPr>
              <a:t>can </a:t>
            </a:r>
            <a:r>
              <a:rPr lang="en-US" sz="2400" b="0" i="0" dirty="0">
                <a:solidFill>
                  <a:srgbClr val="0000FF"/>
                </a:solidFill>
                <a:effectLst/>
                <a:latin typeface="Times New Roman" panose="02020603050405020304" pitchFamily="18" charset="0"/>
                <a:cs typeface="Times New Roman" panose="02020603050405020304" pitchFamily="18" charset="0"/>
              </a:rPr>
              <a:t>introduce errors, bias, and prejudice. </a:t>
            </a:r>
          </a:p>
          <a:p>
            <a:pPr fontAlgn="base"/>
            <a:endParaRPr lang="en-US" sz="2400" dirty="0">
              <a:solidFill>
                <a:srgbClr val="424242"/>
              </a:solidFill>
              <a:latin typeface="Times New Roman" panose="02020603050405020304" pitchFamily="18" charset="0"/>
              <a:cs typeface="Times New Roman" panose="02020603050405020304" pitchFamily="18" charset="0"/>
            </a:endParaRPr>
          </a:p>
          <a:p>
            <a:pPr fontAlgn="base"/>
            <a:r>
              <a:rPr lang="en-US" sz="2400" b="0" i="0" dirty="0">
                <a:solidFill>
                  <a:srgbClr val="424242"/>
                </a:solidFill>
                <a:effectLst/>
                <a:latin typeface="Times New Roman" panose="02020603050405020304" pitchFamily="18" charset="0"/>
                <a:cs typeface="Times New Roman" panose="02020603050405020304" pitchFamily="18" charset="0"/>
              </a:rPr>
              <a:t>For example, an educated guess is </a:t>
            </a:r>
          </a:p>
          <a:p>
            <a:pPr marL="461963" indent="-461963" fontAlgn="base">
              <a:buFont typeface="Arial" panose="020B0604020202020204" pitchFamily="34" charset="0"/>
              <a:buChar char="•"/>
            </a:pPr>
            <a:r>
              <a:rPr lang="en-US" sz="2400" b="0" i="0" dirty="0">
                <a:solidFill>
                  <a:srgbClr val="424242"/>
                </a:solidFill>
                <a:effectLst/>
                <a:latin typeface="Times New Roman" panose="02020603050405020304" pitchFamily="18" charset="0"/>
                <a:cs typeface="Times New Roman" panose="02020603050405020304" pitchFamily="18" charset="0"/>
              </a:rPr>
              <a:t>based on knowledge and experience, but </a:t>
            </a:r>
          </a:p>
          <a:p>
            <a:pPr marL="461963" indent="-461963" fontAlgn="base">
              <a:buFont typeface="Arial" panose="020B0604020202020204" pitchFamily="34" charset="0"/>
              <a:buChar char="•"/>
            </a:pPr>
            <a:r>
              <a:rPr lang="en-US" sz="2400" b="0" i="0" dirty="0">
                <a:solidFill>
                  <a:srgbClr val="424242"/>
                </a:solidFill>
                <a:effectLst/>
                <a:latin typeface="Times New Roman" panose="02020603050405020304" pitchFamily="18" charset="0"/>
                <a:cs typeface="Times New Roman" panose="02020603050405020304" pitchFamily="18" charset="0"/>
              </a:rPr>
              <a:t>excludes what you </a:t>
            </a:r>
            <a:r>
              <a:rPr lang="en-US" sz="2400" dirty="0">
                <a:solidFill>
                  <a:srgbClr val="424242"/>
                </a:solidFill>
                <a:latin typeface="Times New Roman" panose="02020603050405020304" pitchFamily="18" charset="0"/>
                <a:cs typeface="Times New Roman" panose="02020603050405020304" pitchFamily="18" charset="0"/>
              </a:rPr>
              <a:t>have not learned (</a:t>
            </a:r>
            <a:r>
              <a:rPr lang="en-US" sz="2400" b="0" i="0" dirty="0">
                <a:solidFill>
                  <a:srgbClr val="424242"/>
                </a:solidFill>
                <a:effectLst/>
                <a:latin typeface="Times New Roman" panose="02020603050405020304" pitchFamily="18" charset="0"/>
                <a:cs typeface="Times New Roman" panose="02020603050405020304" pitchFamily="18" charset="0"/>
              </a:rPr>
              <a:t>what you have yet to learn).</a:t>
            </a:r>
          </a:p>
        </p:txBody>
      </p:sp>
    </p:spTree>
    <p:extLst>
      <p:ext uri="{BB962C8B-B14F-4D97-AF65-F5344CB8AC3E}">
        <p14:creationId xmlns:p14="http://schemas.microsoft.com/office/powerpoint/2010/main" val="32516001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1373</TotalTime>
  <Words>2753</Words>
  <Application>Microsoft Office PowerPoint</Application>
  <PresentationFormat>Widescreen</PresentationFormat>
  <Paragraphs>309</Paragraphs>
  <Slides>47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Arial</vt:lpstr>
      <vt:lpstr>Calibri</vt:lpstr>
      <vt:lpstr>Calibri Light</vt:lpstr>
      <vt:lpstr>Lato</vt:lpstr>
      <vt:lpstr>Times New Roman</vt:lpstr>
      <vt:lpstr>Verdana</vt:lpstr>
      <vt:lpstr>Office Theme</vt:lpstr>
      <vt:lpstr>Course for CRN: 23609 CS 57200 Heuristic Problem Solving (3 cr.) Your level status must be: Graduate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Ng</dc:creator>
  <cp:lastModifiedBy>Peter Ng</cp:lastModifiedBy>
  <cp:revision>92</cp:revision>
  <cp:lastPrinted>2021-01-16T20:46:28Z</cp:lastPrinted>
  <dcterms:created xsi:type="dcterms:W3CDTF">2018-12-11T02:16:39Z</dcterms:created>
  <dcterms:modified xsi:type="dcterms:W3CDTF">2025-01-22T16:41:24Z</dcterms:modified>
</cp:coreProperties>
</file>