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547" r:id="rId3"/>
    <p:sldId id="554" r:id="rId4"/>
    <p:sldId id="285" r:id="rId5"/>
    <p:sldId id="544" r:id="rId6"/>
    <p:sldId id="540" r:id="rId7"/>
    <p:sldId id="499" r:id="rId8"/>
    <p:sldId id="539" r:id="rId9"/>
    <p:sldId id="521" r:id="rId10"/>
    <p:sldId id="404" r:id="rId11"/>
    <p:sldId id="542" r:id="rId12"/>
    <p:sldId id="406" r:id="rId13"/>
    <p:sldId id="500" r:id="rId14"/>
    <p:sldId id="541" r:id="rId15"/>
    <p:sldId id="411" r:id="rId16"/>
    <p:sldId id="412" r:id="rId17"/>
    <p:sldId id="560" r:id="rId18"/>
    <p:sldId id="413" r:id="rId19"/>
    <p:sldId id="561" r:id="rId20"/>
    <p:sldId id="414" r:id="rId21"/>
    <p:sldId id="415" r:id="rId22"/>
    <p:sldId id="422" r:id="rId23"/>
    <p:sldId id="423" r:id="rId24"/>
    <p:sldId id="555" r:id="rId25"/>
    <p:sldId id="556" r:id="rId26"/>
    <p:sldId id="419" r:id="rId27"/>
    <p:sldId id="557" r:id="rId28"/>
    <p:sldId id="558" r:id="rId29"/>
    <p:sldId id="501" r:id="rId30"/>
    <p:sldId id="304" r:id="rId31"/>
    <p:sldId id="489" r:id="rId32"/>
    <p:sldId id="349" r:id="rId33"/>
    <p:sldId id="354" r:id="rId34"/>
    <p:sldId id="545" r:id="rId35"/>
    <p:sldId id="549" r:id="rId36"/>
    <p:sldId id="466" r:id="rId37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7800"/>
    <a:srgbClr val="ED0000"/>
    <a:srgbClr val="3333FF"/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01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-19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25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99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8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322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08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5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5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1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5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6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4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E8F66-6DC0-4A7A-8B77-CE543AB8653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0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Chapter 00_03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Prime Numbers</a:t>
            </a:r>
          </a:p>
        </p:txBody>
      </p:sp>
    </p:spTree>
    <p:extLst>
      <p:ext uri="{BB962C8B-B14F-4D97-AF65-F5344CB8AC3E}">
        <p14:creationId xmlns:p14="http://schemas.microsoft.com/office/powerpoint/2010/main" val="3132188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3091" y="852721"/>
            <a:ext cx="3123926" cy="43053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Rectangle 2" descr="a^p \equiv a \pmod p."/>
          <p:cNvSpPr>
            <a:spLocks noChangeAspect="1" noChangeArrowheads="1"/>
          </p:cNvSpPr>
          <p:nvPr/>
        </p:nvSpPr>
        <p:spPr bwMode="auto">
          <a:xfrm>
            <a:off x="144378" y="2791326"/>
            <a:ext cx="328908" cy="328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Thought Bubble: Cloud 3">
            <a:extLst>
              <a:ext uri="{FF2B5EF4-FFF2-40B4-BE49-F238E27FC236}">
                <a16:creationId xmlns:a16="http://schemas.microsoft.com/office/drawing/2014/main" id="{58B1090B-5ADB-4715-8C56-41BA8261FFF2}"/>
              </a:ext>
            </a:extLst>
          </p:cNvPr>
          <p:cNvSpPr/>
          <p:nvPr/>
        </p:nvSpPr>
        <p:spPr>
          <a:xfrm rot="20706359" flipH="1">
            <a:off x="969891" y="1729822"/>
            <a:ext cx="459310" cy="323341"/>
          </a:xfrm>
          <a:prstGeom prst="cloudCallout">
            <a:avLst>
              <a:gd name="adj1" fmla="val -31983"/>
              <a:gd name="adj2" fmla="val 1541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ticon making a point Stock Vector - 14709057">
            <a:extLst>
              <a:ext uri="{FF2B5EF4-FFF2-40B4-BE49-F238E27FC236}">
                <a16:creationId xmlns:a16="http://schemas.microsoft.com/office/drawing/2014/main" id="{7707BA3D-8FE9-4875-8B86-BC1A181B4E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460" y="1713805"/>
            <a:ext cx="520065" cy="34988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45335" y="748676"/>
            <a:ext cx="8854028" cy="5616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r>
              <a:rPr kumimoji="0" lang="en-US" altLang="en-US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Primality testing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we have any way to know a number is prime without actually trying to factor the number?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Fermat's little theorem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states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a prime number, then  for any integer 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number 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en-US" sz="2400" u="none" strike="noStrike" cap="none" normalizeH="0" baseline="3000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− a 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an integer multiple of 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marR="0" lvl="0" indent="-342900" algn="l" defTabSz="914400" rtl="0" eaLnBrk="0" fontAlgn="base" latinLnBrk="0" hangingPunct="0"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notation of modular arithmetic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en-US" sz="2400" i="0" u="none" strike="noStrike" cap="none" normalizeH="0" baseline="30000" dirty="0" err="1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≡ a (mod p).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is,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alt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| (a</a:t>
            </a:r>
            <a:r>
              <a:rPr lang="en-US" altLang="en-US" sz="2400" baseline="30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a) </a:t>
            </a:r>
            <a:endParaRPr lang="en-US" altLang="en-US" sz="2400" dirty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example, 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a = 2 and p = 11, 2</a:t>
            </a:r>
            <a:r>
              <a:rPr lang="en-US" alt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2048, and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2048 − 2 = 186 × 11, an integer 186 multiple of 11. 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is, 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 | 2</a:t>
            </a:r>
            <a:r>
              <a:rPr lang="en-US" altLang="en-US" sz="2400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2</a:t>
            </a:r>
            <a:r>
              <a:rPr lang="en-US" alt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where 11 is a prime. i.e., 2</a:t>
            </a:r>
            <a:r>
              <a:rPr lang="en-US" altLang="en-US" sz="2400" baseline="30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alt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≡ 2(mod 11).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a = 2, and p = 12, 2</a:t>
            </a:r>
            <a:r>
              <a:rPr lang="en-US" altLang="en-US" sz="24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4096, then 12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┼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4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865959" y="3464148"/>
            <a:ext cx="244098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i.e., (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baseline="300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a) mod p = 0.</a:t>
            </a:r>
          </a:p>
        </p:txBody>
      </p:sp>
    </p:spTree>
    <p:extLst>
      <p:ext uri="{BB962C8B-B14F-4D97-AF65-F5344CB8AC3E}">
        <p14:creationId xmlns:p14="http://schemas.microsoft.com/office/powerpoint/2010/main" val="236049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9CAFA3E-BEC8-6231-F163-64739F4B8124}"/>
              </a:ext>
            </a:extLst>
          </p:cNvPr>
          <p:cNvSpPr txBox="1"/>
          <p:nvPr/>
        </p:nvSpPr>
        <p:spPr>
          <a:xfrm>
            <a:off x="1182253" y="4551875"/>
            <a:ext cx="10371733" cy="19391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253875" y="474018"/>
            <a:ext cx="313840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16323" y="366950"/>
            <a:ext cx="8492019" cy="5832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r>
              <a:rPr kumimoji="0" lang="en-US" altLang="en-US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Primality testing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we know a number is prime without actually trying to factor the number?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Fermat’s little theorem states that: 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en-US" altLang="en-US" sz="2400" i="1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a prime number, 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then, 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kumimoji="0" lang="en-US" altLang="en-US" sz="2400" b="1" i="1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integer 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the number 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en-US" sz="2400" u="none" strike="noStrike" cap="none" normalizeH="0" baseline="3000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− a 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an integer </a:t>
            </a:r>
          </a:p>
          <a:p>
            <a:pPr lvl="1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multiple of </a:t>
            </a:r>
            <a:r>
              <a:rPr kumimoji="0" lang="en-US" altLang="en-US" sz="240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240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notation of modular arithmetic, 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en-US" sz="2400" i="0" u="none" strike="noStrike" cap="none" normalizeH="0" baseline="30000" dirty="0" err="1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≡ a (mod p).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a is not divisible by p, Fermat's little theorem is equivalent to 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statement that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400" baseline="300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− 1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− 1 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an integer multiple of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in symbols.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</a:t>
            </a:r>
            <a:r>
              <a:rPr lang="en-US" alt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p-1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≡ 1 (mod p).            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 descr="a^p \equiv a \pmod p."/>
          <p:cNvSpPr>
            <a:spLocks noChangeAspect="1" noChangeArrowheads="1"/>
          </p:cNvSpPr>
          <p:nvPr/>
        </p:nvSpPr>
        <p:spPr bwMode="auto">
          <a:xfrm>
            <a:off x="144378" y="2791326"/>
            <a:ext cx="328908" cy="328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Thought Bubble: Cloud 3">
            <a:extLst>
              <a:ext uri="{FF2B5EF4-FFF2-40B4-BE49-F238E27FC236}">
                <a16:creationId xmlns:a16="http://schemas.microsoft.com/office/drawing/2014/main" id="{58B1090B-5ADB-4715-8C56-41BA8261FFF2}"/>
              </a:ext>
            </a:extLst>
          </p:cNvPr>
          <p:cNvSpPr/>
          <p:nvPr/>
        </p:nvSpPr>
        <p:spPr>
          <a:xfrm rot="20706359" flipH="1">
            <a:off x="516770" y="4174937"/>
            <a:ext cx="459310" cy="323341"/>
          </a:xfrm>
          <a:prstGeom prst="cloudCallout">
            <a:avLst>
              <a:gd name="adj1" fmla="val -31983"/>
              <a:gd name="adj2" fmla="val 1541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87A318F-0823-48B4-8DC3-64ADE8866D88}"/>
                  </a:ext>
                </a:extLst>
              </p:cNvPr>
              <p:cNvSpPr txBox="1"/>
              <p:nvPr/>
            </p:nvSpPr>
            <p:spPr>
              <a:xfrm>
                <a:off x="6795932" y="5466067"/>
                <a:ext cx="4758054" cy="830997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For p | (</a:t>
                </a:r>
                <a:r>
                  <a:rPr lang="en-US" altLang="en-US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altLang="en-US" sz="2400" baseline="300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alt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− a) =  p | a (a </a:t>
                </a:r>
                <a:r>
                  <a:rPr lang="en-US" altLang="en-US" sz="24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 − 1</a:t>
                </a:r>
                <a:r>
                  <a:rPr lang="en-US" alt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− 1 ), </a:t>
                </a:r>
              </a:p>
              <a:p>
                <a:r>
                  <a:rPr lang="en-US" alt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if p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∤</m:t>
                    </m:r>
                  </m:oMath>
                </a14:m>
                <a:r>
                  <a:rPr lang="en-US" alt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a, then p | (a </a:t>
                </a:r>
                <a:r>
                  <a:rPr lang="en-US" altLang="en-US" sz="24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 − 1</a:t>
                </a:r>
                <a:r>
                  <a:rPr lang="en-US" alt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− 1 ). </a:t>
                </a:r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87A318F-0823-48B4-8DC3-64ADE8866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5932" y="5466067"/>
                <a:ext cx="4758054" cy="830997"/>
              </a:xfrm>
              <a:prstGeom prst="rect">
                <a:avLst/>
              </a:prstGeom>
              <a:blipFill>
                <a:blip r:embed="rId2"/>
                <a:stretch>
                  <a:fillRect l="-1918" t="-5072" b="-14493"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183658" y="5835399"/>
            <a:ext cx="2539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</a:t>
            </a:r>
            <a:r>
              <a:rPr lang="en-US" sz="2400" dirty="0" err="1"/>
              <a:t>gcd</a:t>
            </a:r>
            <a:r>
              <a:rPr lang="en-US" sz="2400" dirty="0"/>
              <a:t>(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p-1</a:t>
            </a:r>
            <a:r>
              <a:rPr lang="en-US" sz="2400" dirty="0"/>
              <a:t>, p) = 1</a:t>
            </a:r>
          </a:p>
        </p:txBody>
      </p:sp>
      <p:pic>
        <p:nvPicPr>
          <p:cNvPr id="8" name="Picture 7" descr="Emoticon making a point Stock Vector - 14709057">
            <a:extLst>
              <a:ext uri="{FF2B5EF4-FFF2-40B4-BE49-F238E27FC236}">
                <a16:creationId xmlns:a16="http://schemas.microsoft.com/office/drawing/2014/main" id="{7707BA3D-8FE9-4875-8B86-BC1A181B4EB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32" y="4121340"/>
            <a:ext cx="520065" cy="34988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9113003" y="3413277"/>
            <a:ext cx="2440983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i.e., (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baseline="300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a) mod p = 0.</a:t>
            </a:r>
          </a:p>
          <a:p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a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</a:t>
            </a:r>
            <a:r>
              <a:rPr lang="en-US" altLang="en-US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p-1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1) mod p = 0</a:t>
            </a:r>
          </a:p>
          <a:p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</a:t>
            </a:r>
            <a:r>
              <a:rPr lang="en-US" altLang="en-US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p-1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1) mod p = 0</a:t>
            </a:r>
          </a:p>
          <a:p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a</a:t>
            </a:r>
            <a:r>
              <a:rPr lang="en-US" altLang="en-US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p-1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≡ 1 (mod 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322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885627" y="756377"/>
                <a:ext cx="8718151" cy="53452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Let’s formally state:</a:t>
                </a:r>
                <a:endParaRPr lang="en-US" sz="2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sz="2400" i="1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Fermat’s little theorem (1640):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</a:p>
              <a:p>
                <a:pPr marL="800100" lvl="1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 p is prime, then for every integer </a:t>
                </a:r>
                <a:r>
                  <a:rPr lang="en-US" sz="2400" dirty="0">
                    <a:solidFill>
                      <a:srgbClr val="C00000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 ≤ a &lt; p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	</a:t>
                </a:r>
                <a:endParaRPr lang="en-US" sz="2400" dirty="0">
                  <a:highlight>
                    <a:srgbClr val="FFFF00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≡ 1 (mod p).</a:t>
                </a:r>
              </a:p>
              <a:p>
                <a:pPr>
                  <a:spcAft>
                    <a:spcPts val="600"/>
                  </a:spcAft>
                </a:pPr>
                <a:endParaRPr lang="en-US" sz="2400" dirty="0">
                  <a:solidFill>
                    <a:srgbClr val="0000FF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m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 mod n  if, and only if 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 | (m – k), </a:t>
                </a:r>
                <a:endPara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a</a:t>
                </a:r>
                <a:r>
                  <a:rPr lang="en-US" sz="2400" baseline="30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≡ 1 (mod p)  if, and only if p | (a</a:t>
                </a:r>
                <a:r>
                  <a:rPr lang="en-US" sz="2400" baseline="30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- 1).</a:t>
                </a:r>
              </a:p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is congruent to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1 </a:t>
                </a:r>
                <a:r>
                  <a:rPr lang="en-US" sz="2400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modulo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n</a:t>
                </a:r>
              </a:p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 ≤ a &lt; p condition is to define the equivalence classes modulo p, such as [1]</a:t>
                </a:r>
                <a:r>
                  <a:rPr lang="en-US" sz="2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[2]</a:t>
                </a:r>
                <a:r>
                  <a:rPr lang="en-US" sz="2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…, [a]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[a+1]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…, [</a:t>
                </a: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p-2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]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and [p-1]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</a:p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 a = 0, a</a:t>
                </a:r>
                <a:r>
                  <a:rPr lang="en-US" sz="2400" baseline="30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 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is </a:t>
                </a: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undefined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 a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p then it will repeat the equivalence classes.  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5627" y="756377"/>
                <a:ext cx="8718151" cy="5345246"/>
              </a:xfrm>
              <a:prstGeom prst="rect">
                <a:avLst/>
              </a:prstGeom>
              <a:blipFill>
                <a:blip r:embed="rId2"/>
                <a:stretch>
                  <a:fillRect l="-1049" t="-912" b="-17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1DEE6FB7-0218-456C-AD43-2801B62C903C}"/>
              </a:ext>
            </a:extLst>
          </p:cNvPr>
          <p:cNvSpPr/>
          <p:nvPr/>
        </p:nvSpPr>
        <p:spPr>
          <a:xfrm rot="20706359" flipH="1">
            <a:off x="725876" y="1592019"/>
            <a:ext cx="583183" cy="305945"/>
          </a:xfrm>
          <a:prstGeom prst="cloudCallout">
            <a:avLst>
              <a:gd name="adj1" fmla="val -31983"/>
              <a:gd name="adj2" fmla="val 1541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Emoticon making a point Stock Vector - 14709057">
            <a:extLst>
              <a:ext uri="{FF2B5EF4-FFF2-40B4-BE49-F238E27FC236}">
                <a16:creationId xmlns:a16="http://schemas.microsoft.com/office/drawing/2014/main" id="{BAAF14AF-6009-4324-810A-06A3F909D01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41" y="1568784"/>
            <a:ext cx="617841" cy="4101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2703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B647EB4-6A68-4F9F-9ABB-846652742D4D}"/>
              </a:ext>
            </a:extLst>
          </p:cNvPr>
          <p:cNvSpPr txBox="1"/>
          <p:nvPr/>
        </p:nvSpPr>
        <p:spPr>
          <a:xfrm>
            <a:off x="1715589" y="3100251"/>
            <a:ext cx="9144000" cy="24993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B8D4CB1-5405-4F8C-A4A5-CB2C27C8ADE4}"/>
                  </a:ext>
                </a:extLst>
              </p:cNvPr>
              <p:cNvSpPr txBox="1"/>
              <p:nvPr/>
            </p:nvSpPr>
            <p:spPr>
              <a:xfrm>
                <a:off x="1682537" y="1318610"/>
                <a:ext cx="9570720" cy="533325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Theorem 0.1.4.1 Modular Equivalences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Let a, b, and n be any integers. Let n &gt; 1.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following statements are all equivalent: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AutoNum type="arabicPeriod"/>
                </a:pP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| (a – b)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FontTx/>
                  <a:buAutoNum type="arabicPeriod"/>
                </a:pP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≡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(mod n), 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 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is congruent to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b 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modulo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n </a:t>
                </a:r>
                <a:endParaRPr lang="en-US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AutoNum type="arabicPeriod"/>
                </a:pP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b + </a:t>
                </a:r>
                <a:r>
                  <a:rPr lang="en-US" sz="2400" dirty="0" err="1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*n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some integer i, the division theorem a =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*n + b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AutoNum type="arabicPeriod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 and b have the same (nonnegative) remainder when divided by n; </a:t>
                </a:r>
              </a:p>
              <a:p>
                <a:pPr lvl="1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i.e.,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2400" b="0" i="1" smtClean="0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2400" i="1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r</a:t>
                </a:r>
              </a:p>
              <a:p>
                <a:pPr lvl="1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   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mod n = b mod n.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Proof:  Obvious.  Example:  5 | (33 -18).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B8D4CB1-5405-4F8C-A4A5-CB2C27C8AD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2537" y="1318610"/>
                <a:ext cx="9570720" cy="5333255"/>
              </a:xfrm>
              <a:prstGeom prst="rect">
                <a:avLst/>
              </a:prstGeom>
              <a:blipFill>
                <a:blip r:embed="rId2"/>
                <a:stretch>
                  <a:fillRect l="-955" t="-914" b="-1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B0B95B17-2F34-460E-87D2-45FA0EFA0524}"/>
              </a:ext>
            </a:extLst>
          </p:cNvPr>
          <p:cNvSpPr/>
          <p:nvPr/>
        </p:nvSpPr>
        <p:spPr>
          <a:xfrm>
            <a:off x="1632857" y="485615"/>
            <a:ext cx="4039373" cy="671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Congruence Modulo n 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0" y="67227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[3]</a:t>
            </a:r>
            <a:r>
              <a:rPr lang="en-US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{ …, -7, -2, 3, 8, 13, 18, 23, 28, 33, … } is </a:t>
            </a:r>
            <a:r>
              <a:rPr lang="en-US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equivalence class modulo 5 containing 3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loud Callout 2">
            <a:extLst>
              <a:ext uri="{FF2B5EF4-FFF2-40B4-BE49-F238E27FC236}">
                <a16:creationId xmlns:a16="http://schemas.microsoft.com/office/drawing/2014/main" id="{ECDFC120-6EC9-B4D6-D309-181EECEAEB40}"/>
              </a:ext>
            </a:extLst>
          </p:cNvPr>
          <p:cNvSpPr/>
          <p:nvPr/>
        </p:nvSpPr>
        <p:spPr>
          <a:xfrm flipH="1">
            <a:off x="718079" y="1953195"/>
            <a:ext cx="540688" cy="405516"/>
          </a:xfrm>
          <a:prstGeom prst="cloudCallout">
            <a:avLst>
              <a:gd name="adj1" fmla="val -59429"/>
              <a:gd name="adj2" fmla="val 1257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Image result for smiley face images">
            <a:extLst>
              <a:ext uri="{FF2B5EF4-FFF2-40B4-BE49-F238E27FC236}">
                <a16:creationId xmlns:a16="http://schemas.microsoft.com/office/drawing/2014/main" id="{D07DCE4B-9149-B63C-E6FE-7E1D6584E65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22458">
            <a:off x="705430" y="1968993"/>
            <a:ext cx="565986" cy="373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2465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5AA1EBA7-CFD0-4E4A-AC9B-CA9AD53D0569}"/>
                  </a:ext>
                </a:extLst>
              </p:cNvPr>
              <p:cNvSpPr/>
              <p:nvPr/>
            </p:nvSpPr>
            <p:spPr>
              <a:xfrm>
                <a:off x="2234724" y="2031021"/>
                <a:ext cx="8773610" cy="33499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Definition:  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 mod n  if, and only if  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 | (m – k) 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According to Theorem 0.1.4.1 Modular Equivalences, we have</a:t>
                </a:r>
                <a:endParaRPr lang="en-US" sz="2400" dirty="0">
                  <a:solidFill>
                    <a:srgbClr val="0000FF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≡ 1 (mod p)  if, and only if  p | (a</a:t>
                </a:r>
                <a:r>
                  <a:rPr lang="en-US" sz="24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- 1).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 +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kp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for some integer k.  Example: 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7-1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 + 9*7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and 1 have the same (nonnegative) remainder when divided by p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p-1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mod p = 1 mod p.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5AA1EBA7-CFD0-4E4A-AC9B-CA9AD53D05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4724" y="2031021"/>
                <a:ext cx="8773610" cy="3349956"/>
              </a:xfrm>
              <a:prstGeom prst="rect">
                <a:avLst/>
              </a:prstGeom>
              <a:blipFill>
                <a:blip r:embed="rId2"/>
                <a:stretch>
                  <a:fillRect l="-1112" b="-3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 descr="Confused emoticon Stock Vector - 11275856">
            <a:extLst>
              <a:ext uri="{FF2B5EF4-FFF2-40B4-BE49-F238E27FC236}">
                <a16:creationId xmlns:a16="http://schemas.microsoft.com/office/drawing/2014/main" id="{F884BC17-4E28-B061-65E7-ECC302C4316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642" y="1706177"/>
            <a:ext cx="378563" cy="3248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9625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432749" y="3578575"/>
            <a:ext cx="9919760" cy="296970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603841" y="662862"/>
            <a:ext cx="9155410" cy="6439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Recall: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600" i="1" dirty="0">
                <a:ea typeface="Calibri" panose="020F0502020204030204" pitchFamily="34" charset="0"/>
                <a:cs typeface="Times New Roman" panose="02020603050405020304" pitchFamily="18" charset="0"/>
              </a:rPr>
              <a:t>Fermat’s little theorem (1640):</a:t>
            </a: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spcAft>
                <a:spcPts val="12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p is prime, then for every integer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≤ a &lt; p,</a:t>
            </a:r>
            <a:endParaRPr lang="en-US" sz="24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baseline="30000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p-1</a:t>
            </a:r>
            <a:r>
              <a:rPr lang="en-US" sz="2400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≡ 1 (mod p). 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i.e.,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4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p-1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p) = 1;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p|(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p-1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-1); 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p-1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 p = 1 mod p.</a:t>
            </a:r>
            <a:endParaRPr lang="en-US" sz="2400" dirty="0">
              <a:solidFill>
                <a:srgbClr val="0000CC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0000CC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theorem suggests a “</a:t>
            </a:r>
            <a:r>
              <a:rPr lang="en-US" sz="2400" dirty="0" err="1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factorless</a:t>
            </a:r>
            <a:r>
              <a:rPr lang="en-US" sz="24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test for determining whether a number</a:t>
            </a:r>
            <a:r>
              <a:rPr lang="en-US" sz="2400" b="1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 </a:t>
            </a:r>
            <a:r>
              <a:rPr lang="en-US" sz="2400" dirty="0">
                <a:solidFill>
                  <a:srgbClr val="0000CC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prime:</a:t>
            </a:r>
          </a:p>
          <a:p>
            <a:pPr>
              <a:lnSpc>
                <a:spcPct val="150000"/>
              </a:lnSpc>
            </a:pPr>
            <a:endParaRPr lang="en-US" sz="22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200" b="1" dirty="0">
              <a:solidFill>
                <a:srgbClr val="0000CC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2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200" b="1" dirty="0">
              <a:solidFill>
                <a:srgbClr val="0000CC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 Box 592"/>
          <p:cNvSpPr txBox="1">
            <a:spLocks/>
          </p:cNvSpPr>
          <p:nvPr/>
        </p:nvSpPr>
        <p:spPr>
          <a:xfrm>
            <a:off x="1905662" y="4454465"/>
            <a:ext cx="8380675" cy="18224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				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Pass		“prime”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Pick some a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		  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Fail		“composite”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			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Fermat’s test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Box 593"/>
          <p:cNvSpPr txBox="1">
            <a:spLocks/>
          </p:cNvSpPr>
          <p:nvPr/>
        </p:nvSpPr>
        <p:spPr>
          <a:xfrm>
            <a:off x="4468633" y="4836852"/>
            <a:ext cx="2182522" cy="1098550"/>
          </a:xfrm>
          <a:prstGeom prst="rect">
            <a:avLst/>
          </a:prstGeom>
          <a:solidFill>
            <a:schemeClr val="lt1"/>
          </a:solidFill>
          <a:ln w="28575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 a</a:t>
            </a:r>
            <a:r>
              <a:rPr lang="en-US" sz="2000" baseline="30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≡ 1 mod 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Arrow Connector 4"/>
          <p:cNvCxnSpPr>
            <a:cxnSpLocks/>
          </p:cNvCxnSpPr>
          <p:nvPr/>
        </p:nvCxnSpPr>
        <p:spPr>
          <a:xfrm flipV="1">
            <a:off x="6651155" y="4857290"/>
            <a:ext cx="1928302" cy="5084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cxnSpLocks/>
          </p:cNvCxnSpPr>
          <p:nvPr/>
        </p:nvCxnSpPr>
        <p:spPr>
          <a:xfrm>
            <a:off x="6651155" y="5386127"/>
            <a:ext cx="1983962" cy="36641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cxnSpLocks/>
          </p:cNvCxnSpPr>
          <p:nvPr/>
        </p:nvCxnSpPr>
        <p:spPr>
          <a:xfrm flipV="1">
            <a:off x="3371353" y="5386127"/>
            <a:ext cx="1097280" cy="913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hought Bubble: Cloud 9">
            <a:extLst>
              <a:ext uri="{FF2B5EF4-FFF2-40B4-BE49-F238E27FC236}">
                <a16:creationId xmlns:a16="http://schemas.microsoft.com/office/drawing/2014/main" id="{722140D5-2923-4A04-ABAA-C9B2D7960529}"/>
              </a:ext>
            </a:extLst>
          </p:cNvPr>
          <p:cNvSpPr/>
          <p:nvPr/>
        </p:nvSpPr>
        <p:spPr>
          <a:xfrm rot="20706359" flipH="1">
            <a:off x="602729" y="3753683"/>
            <a:ext cx="459310" cy="388836"/>
          </a:xfrm>
          <a:prstGeom prst="cloudCallout">
            <a:avLst>
              <a:gd name="adj1" fmla="val -31983"/>
              <a:gd name="adj2" fmla="val 1541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6838">
            <a:off x="531193" y="3772797"/>
            <a:ext cx="602382" cy="40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462075" y="1105056"/>
            <a:ext cx="3378630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Determine whether 13 is a prime.</a:t>
            </a:r>
          </a:p>
          <a:p>
            <a:r>
              <a:rPr lang="en-US" dirty="0"/>
              <a:t>Assume that p =13 is a prime.</a:t>
            </a:r>
          </a:p>
          <a:p>
            <a:r>
              <a:rPr lang="en-US" dirty="0"/>
              <a:t>Pick a = 2, such that 1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≤</a:t>
            </a:r>
            <a:r>
              <a:rPr lang="en-US" dirty="0"/>
              <a:t> 2 &lt; 13.</a:t>
            </a:r>
          </a:p>
          <a:p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Check whether 2</a:t>
            </a:r>
            <a:r>
              <a:rPr lang="en-US" baseline="30000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13-1</a:t>
            </a:r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≡ 1 (mod 13). </a:t>
            </a:r>
          </a:p>
          <a:p>
            <a:r>
              <a:rPr lang="en-US" dirty="0"/>
              <a:t>1. </a:t>
            </a:r>
            <a:r>
              <a:rPr lang="en-US" dirty="0" err="1"/>
              <a:t>gcd</a:t>
            </a:r>
            <a:r>
              <a:rPr lang="en-US" dirty="0"/>
              <a:t>(</a:t>
            </a:r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baseline="30000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13-1</a:t>
            </a:r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13) = 1; or</a:t>
            </a:r>
          </a:p>
          <a:p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13| </a:t>
            </a:r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baseline="30000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13-1</a:t>
            </a:r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- 1; i.e., 13|4096-1.</a:t>
            </a:r>
          </a:p>
          <a:p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baseline="30000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13-1</a:t>
            </a:r>
            <a:r>
              <a:rPr lang="en-US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mod 13 = 1 mod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574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33969" y="2855933"/>
            <a:ext cx="10357285" cy="15713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33969" y="751562"/>
            <a:ext cx="10357285" cy="199163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700396" y="81930"/>
            <a:ext cx="9457635" cy="66941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The problem is that Fermat’s theorem : 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Fermat’s theorem is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 an if-and-only-if condition;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says that </a:t>
            </a:r>
            <a:r>
              <a:rPr lang="en-US" sz="2400" dirty="0"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p is prime → </a:t>
            </a:r>
            <a:r>
              <a:rPr 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baseline="300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p-1</a:t>
            </a:r>
            <a:r>
              <a:rPr lang="en-US" sz="2400" dirty="0">
                <a:solidFill>
                  <a:srgbClr val="3333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≡ 1 (mod p). But not vice versa.</a:t>
            </a:r>
            <a:endParaRPr lang="en-US" sz="2400" dirty="0">
              <a:highlight>
                <a:srgbClr val="FFFF00"/>
              </a:highligh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does not say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happens when N is not prime. </a:t>
            </a:r>
          </a:p>
          <a:p>
            <a:pPr marL="9144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N is not prime, Fermat’s test diagram is questionable. i.e., 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any N, if a</a:t>
            </a:r>
            <a:r>
              <a:rPr lang="en-US" sz="2400" baseline="300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≡ 1 (mod N), can we say that N is prime?</a:t>
            </a:r>
            <a:endParaRPr lang="en-US" sz="2400" dirty="0">
              <a:solidFill>
                <a:srgbClr val="C00000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fact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 composite number N can possibly pass Fermat’s test (that is,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baseline="30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≡ 1 (mod N), for certain choices of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e.g., for a non-prime N = 341 = 11 * 31,  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340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≡ 1 (mod 341).  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But it is true that for composite N,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values of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will fail the test.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Show 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340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 341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256+64+16+4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 341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=  (2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256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 341 * 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64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 341 * 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mod 341 * 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 341) mod 341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= (64 * 16 * 64 *16) mod 341 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= (1024 mod 341 * 1024 mod 341) mod 341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= (1 * 1) mod 341 = 1 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6760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57292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5977" y="1197864"/>
            <a:ext cx="8385344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Figure 1.7 An algorithm for testing primality.</a:t>
            </a:r>
            <a:r>
              <a:rPr lang="en-US" sz="2600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1200"/>
              </a:spcAft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this algorithm, choose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randomly from {1, 2, … N-1}, rather than fixing an arbitrary value of 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in advance. 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600" spc="-100" dirty="0">
                <a:highlight>
                  <a:srgbClr val="FFFF00"/>
                </a:highlight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function primality(N)</a:t>
            </a:r>
          </a:p>
          <a:p>
            <a:pPr>
              <a:spcAft>
                <a:spcPts val="10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Input: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Positive integer N</a:t>
            </a:r>
            <a:endParaRPr lang="en-US" sz="24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Output: yes/no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1000"/>
              </a:spcAft>
            </a:pPr>
            <a:r>
              <a:rPr lang="en-US" sz="2400" spc="-100" dirty="0"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Pick a positive integer a &lt; N at random</a:t>
            </a:r>
          </a:p>
          <a:p>
            <a:pPr marL="457200" marR="0">
              <a:spcBef>
                <a:spcPts val="0"/>
              </a:spcBef>
              <a:spcAft>
                <a:spcPts val="1000"/>
              </a:spcAft>
            </a:pP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if </a:t>
            </a:r>
            <a:r>
              <a:rPr lang="en-US" sz="2400" i="1" spc="-100" dirty="0">
                <a:solidFill>
                  <a:srgbClr val="0000FF"/>
                </a:solidFill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spc="-100" baseline="30000" dirty="0">
                <a:solidFill>
                  <a:srgbClr val="0000FF"/>
                </a:solidFill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≡ 1 (mod N)</a:t>
            </a:r>
            <a:endParaRPr lang="en-US" sz="2400" spc="-100" dirty="0">
              <a:latin typeface="Consolas" panose="020B06090202040302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1000"/>
              </a:spcAft>
            </a:pPr>
            <a:r>
              <a:rPr lang="en-US" sz="2400" spc="-100" dirty="0"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then return yes;</a:t>
            </a:r>
          </a:p>
          <a:p>
            <a:pPr marL="457200" marR="0">
              <a:spcBef>
                <a:spcPts val="0"/>
              </a:spcBef>
              <a:spcAft>
                <a:spcPts val="1000"/>
              </a:spcAft>
            </a:pPr>
            <a:r>
              <a:rPr lang="en-US" sz="2400" spc="-100" dirty="0"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else return no;</a:t>
            </a:r>
            <a:endParaRPr lang="en-US" sz="2400" spc="-100" dirty="0">
              <a:effectLst/>
              <a:latin typeface="Consolas" panose="020B06090202040302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2254FD-B4D6-414A-B8EE-C04700A07759}"/>
              </a:ext>
            </a:extLst>
          </p:cNvPr>
          <p:cNvSpPr txBox="1"/>
          <p:nvPr/>
        </p:nvSpPr>
        <p:spPr>
          <a:xfrm>
            <a:off x="6223439" y="4822524"/>
            <a:ext cx="3481988" cy="1200329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whether N |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1?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or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N-1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N) = 1?  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 N = 1 mod N?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0366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2476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98913" y="1663368"/>
            <a:ext cx="7777133" cy="2583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Outlines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Congruence Modulo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Primality testing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Relative Prime</a:t>
            </a:r>
          </a:p>
        </p:txBody>
      </p:sp>
      <p:pic>
        <p:nvPicPr>
          <p:cNvPr id="3" name="Picture 2" descr="Image result for sad face">
            <a:extLst>
              <a:ext uri="{FF2B5EF4-FFF2-40B4-BE49-F238E27FC236}">
                <a16:creationId xmlns:a16="http://schemas.microsoft.com/office/drawing/2014/main" id="{AC47F7E9-EC01-43B9-9459-81C16BC50A9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49233" y="1288869"/>
            <a:ext cx="435429" cy="4009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010634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51142" y="2720306"/>
            <a:ext cx="10155611" cy="29675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605425" y="2029174"/>
            <a:ext cx="8837023" cy="3396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In analyzing the behavior of this algorithm for testing primality: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turns out that 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certain extremely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rare composite numbers N, called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Carmichael numbers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pass Fermat’s test for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relatively prime to N.  [i.e., </a:t>
            </a:r>
            <a:r>
              <a:rPr lang="en-US" sz="2400" i="1" spc="-1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spc="-100" baseline="300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spc="-100" dirty="0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≡ 1 (mod N)</a:t>
            </a:r>
            <a:r>
              <a:rPr lang="en-US" sz="2400" spc="-100" dirty="0">
                <a:highlight>
                  <a:srgbClr val="FFFF00"/>
                </a:highlight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endParaRPr lang="en-US" sz="2400" dirty="0">
              <a:solidFill>
                <a:srgbClr val="0000FF"/>
              </a:solidFill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such numbers, </a:t>
            </a:r>
            <a:r>
              <a:rPr lang="en-US" sz="2400" dirty="0">
                <a:solidFill>
                  <a:srgbClr val="3333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algorithm will fail.</a:t>
            </a:r>
          </a:p>
        </p:txBody>
      </p:sp>
    </p:spTree>
    <p:extLst>
      <p:ext uri="{BB962C8B-B14F-4D97-AF65-F5344CB8AC3E}">
        <p14:creationId xmlns:p14="http://schemas.microsoft.com/office/powerpoint/2010/main" val="3849775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38884" y="1733994"/>
                <a:ext cx="8714232" cy="39816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600" dirty="0">
                    <a:solidFill>
                      <a:schemeClr val="tx1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What is Carmichael number?</a:t>
                </a: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</a:t>
                </a:r>
                <a:r>
                  <a:rPr lang="en-US" sz="24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smallest</a:t>
                </a:r>
                <a:r>
                  <a:rPr lang="en-US" sz="2400" dirty="0">
                    <a:solidFill>
                      <a:schemeClr val="tx1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Carmichael number is 561 = 3 * 11 * 17.  </a:t>
                </a: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It </a:t>
                </a:r>
                <a:r>
                  <a:rPr lang="en-US" sz="2400" dirty="0">
                    <a:solidFill>
                      <a:schemeClr val="tx1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is </a:t>
                </a:r>
                <a:r>
                  <a:rPr lang="en-US" sz="24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not a prime</a:t>
                </a:r>
                <a:r>
                  <a:rPr lang="en-US" sz="2400" dirty="0">
                    <a:solidFill>
                      <a:schemeClr val="tx1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It 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passes the Fermat test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because </a:t>
                </a:r>
                <a:r>
                  <a:rPr lang="en-US" sz="2400" i="1" dirty="0">
                    <a:solidFill>
                      <a:schemeClr val="tx1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solidFill>
                      <a:schemeClr val="tx1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560</a:t>
                </a:r>
                <a:r>
                  <a:rPr lang="en-US" sz="2400" dirty="0">
                    <a:solidFill>
                      <a:schemeClr val="tx1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≡ 1 (mod 561) 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 all values of </a:t>
                </a:r>
                <a:r>
                  <a:rPr lang="en-US" sz="2400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relatively prime to 561, </a:t>
                </a: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 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𝑖𝑠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𝑛𝑜𝑡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𝑜𝑛𝑒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𝑜𝑓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{3, 11, 17}. [i.e.,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gcd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(a, 561) = 1.] </a:t>
                </a: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numbers of this type are infinite but exceedingly rare.   </a:t>
                </a:r>
                <a:endParaRPr lang="en-US" sz="2400" dirty="0"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8884" y="1733994"/>
                <a:ext cx="8714232" cy="3981621"/>
              </a:xfrm>
              <a:prstGeom prst="rect">
                <a:avLst/>
              </a:prstGeom>
              <a:blipFill>
                <a:blip r:embed="rId2"/>
                <a:stretch>
                  <a:fillRect l="-1259" r="-1888" b="-16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D5665517-AE76-4548-8CB7-1323904955E4}"/>
              </a:ext>
            </a:extLst>
          </p:cNvPr>
          <p:cNvSpPr/>
          <p:nvPr/>
        </p:nvSpPr>
        <p:spPr>
          <a:xfrm rot="20706359" flipH="1">
            <a:off x="784253" y="1712678"/>
            <a:ext cx="459310" cy="388836"/>
          </a:xfrm>
          <a:prstGeom prst="cloudCallout">
            <a:avLst>
              <a:gd name="adj1" fmla="val -31983"/>
              <a:gd name="adj2" fmla="val 1541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21181">
            <a:off x="697769" y="1690613"/>
            <a:ext cx="632278" cy="426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33250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2081" y="1034538"/>
            <a:ext cx="10050651" cy="34289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28427" y="1318959"/>
                <a:ext cx="9112195" cy="48858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Disregarding the Carmichael numbers, let us assert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 N is prime, </a:t>
                </a:r>
                <a:r>
                  <a:rPr lang="en-US" sz="22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then a</a:t>
                </a:r>
                <a:r>
                  <a:rPr lang="en-US" sz="2200" baseline="300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N-1</a:t>
                </a:r>
                <a:r>
                  <a:rPr lang="en-US" sz="22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≡ 1 (mod N), for all a &lt; N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Aft>
                    <a:spcPts val="12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 N is not prime, </a:t>
                </a:r>
                <a:r>
                  <a:rPr lang="en-US" sz="22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then a</a:t>
                </a:r>
                <a:r>
                  <a:rPr lang="en-US" sz="2200" baseline="300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N-1</a:t>
                </a:r>
                <a:r>
                  <a:rPr lang="en-US" sz="22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≡ 1 (mod N), for at most half the values of a &lt; N.</a:t>
                </a:r>
                <a:endParaRPr lang="en-US" sz="2200" dirty="0">
                  <a:effectLst/>
                  <a:highlight>
                    <a:srgbClr val="FFFF00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algorithm of Figure 1.7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therefore, has the following probabilistic behavior.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800100" lvl="1" indent="-3429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 err="1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</a:t>
                </a:r>
                <a:r>
                  <a:rPr lang="en-US" sz="22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(Algorithm 1.7 returns yes when N is prime)  = 1</a:t>
                </a:r>
                <a:endParaRPr lang="en-US" sz="2200" dirty="0">
                  <a:effectLst/>
                  <a:highlight>
                    <a:srgbClr val="FFFF00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800100" lvl="1" indent="-3429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 err="1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</a:t>
                </a:r>
                <a:r>
                  <a:rPr lang="en-US" sz="2200" dirty="0"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(Algorithm 1.7 returns yes when N is not prime) ≤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effectLst/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effectLst/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i="1">
                            <a:effectLst/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educe this one-sided error by repeating the procedure many times, by randomly picking several values of </a:t>
                </a:r>
                <a:r>
                  <a:rPr lang="en-US" sz="22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and testing them all (Figure 1.8).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 err="1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</a:t>
                </a:r>
                <a:r>
                  <a:rPr lang="en-US" sz="22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(Algorithm 1.8 returns yes when N is not prime) ≤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solidFill>
                              <a:srgbClr val="0000FF"/>
                            </a:solidFill>
                            <a:effectLst/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200" i="1">
                                <a:solidFill>
                                  <a:srgbClr val="0000FF"/>
                                </a:solidFill>
                                <a:effectLst/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200" i="1">
                                <a:solidFill>
                                  <a:srgbClr val="0000FF"/>
                                </a:solidFill>
                                <a:effectLst/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2</m:t>
                            </m:r>
                          </m:e>
                          <m:sup>
                            <m:r>
                              <a:rPr lang="en-US" sz="2200" i="1">
                                <a:solidFill>
                                  <a:srgbClr val="0000FF"/>
                                </a:solidFill>
                                <a:effectLst/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𝑘</m:t>
                            </m:r>
                            <m:r>
                              <a:rPr lang="en-US" sz="2200" i="1">
                                <a:solidFill>
                                  <a:srgbClr val="0000FF"/>
                                </a:solidFill>
                                <a:effectLst/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2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  <a:endParaRPr lang="en-US" sz="2200" dirty="0">
                  <a:effectLst/>
                  <a:highlight>
                    <a:srgbClr val="FFFF00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8427" y="1318959"/>
                <a:ext cx="9112195" cy="4885825"/>
              </a:xfrm>
              <a:prstGeom prst="rect">
                <a:avLst/>
              </a:prstGeom>
              <a:blipFill>
                <a:blip r:embed="rId2"/>
                <a:stretch>
                  <a:fillRect l="-870" t="-748" r="-468" b="-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55178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50569" y="3789336"/>
            <a:ext cx="9542307" cy="5811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930793" y="1431451"/>
                <a:ext cx="9316327" cy="50724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6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Figure 1.8   An algorithm for testing primality,                                     	     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with low error probability.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Bef>
                    <a:spcPts val="1200"/>
                  </a:spcBef>
                  <a:spcAft>
                    <a:spcPts val="600"/>
                  </a:spcAft>
                </a:pPr>
                <a:r>
                  <a:rPr lang="en-US" sz="2200" spc="-100" dirty="0">
                    <a:solidFill>
                      <a:srgbClr val="0000FF"/>
                    </a:solidFill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function primality2( N )</a:t>
                </a:r>
                <a:endParaRPr lang="en-US" sz="2200" spc="-100" dirty="0">
                  <a:effectLst/>
                  <a:latin typeface="Consolas" panose="020B0609020204030204" pitchFamily="49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Input: Positive integer N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Output: yes/no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marR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Pick positive integers a</a:t>
                </a:r>
                <a:r>
                  <a:rPr lang="en-US" sz="2400" spc="-100" baseline="-250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a</a:t>
                </a:r>
                <a:r>
                  <a:rPr lang="en-US" sz="2400" spc="-100" baseline="-250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…, </a:t>
                </a:r>
                <a:r>
                  <a:rPr lang="en-US" sz="2400" spc="-100" dirty="0" err="1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spc="-100" baseline="-25000" dirty="0" err="1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&lt; N at random</a:t>
                </a:r>
              </a:p>
              <a:p>
                <a:pPr marL="457200" marR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 spc="-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sz="2400" i="1" spc="-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i="1" spc="-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400" i="1" spc="-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  <m:r>
                          <a:rPr lang="en-US" sz="2400" i="1" spc="-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≡ 1 (mod N), for all </a:t>
                </a:r>
                <a:r>
                  <a:rPr lang="en-US" sz="2400" spc="-100" dirty="0" err="1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1, 2, …, k:</a:t>
                </a:r>
              </a:p>
              <a:p>
                <a:pPr marL="457200" marR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then	</a:t>
                </a:r>
              </a:p>
              <a:p>
                <a:pPr marL="457200" marR="0" indent="45720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return yes;</a:t>
                </a:r>
              </a:p>
              <a:p>
                <a:pPr marL="457200" marR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else</a:t>
                </a:r>
              </a:p>
              <a:p>
                <a:pPr marL="457200" marR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spc="-100" dirty="0">
                    <a:effectLst/>
                    <a:latin typeface="Consolas" panose="020B0609020204030204" pitchFamily="49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return no;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0793" y="1431451"/>
                <a:ext cx="9316327" cy="5072479"/>
              </a:xfrm>
              <a:prstGeom prst="rect">
                <a:avLst/>
              </a:prstGeom>
              <a:blipFill>
                <a:blip r:embed="rId2"/>
                <a:stretch>
                  <a:fillRect l="-1178" t="-841" b="-18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25815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D6F696D-05DB-4A17-9946-B88D9E2D7074}"/>
                  </a:ext>
                </a:extLst>
              </p:cNvPr>
              <p:cNvSpPr txBox="1"/>
              <p:nvPr/>
            </p:nvSpPr>
            <p:spPr>
              <a:xfrm>
                <a:off x="1335989" y="-221246"/>
                <a:ext cx="9996755" cy="70792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en-US" sz="2600" dirty="0">
                    <a:solidFill>
                      <a:srgbClr val="0000CC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The Rabin and Miller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Choose an </a:t>
                </a: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integer a, 1 &lt; a &lt; N-1.</a:t>
                </a:r>
              </a:p>
              <a:p>
                <a:pPr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Compute </a:t>
                </a:r>
                <a:r>
                  <a:rPr lang="en-US" sz="2400" i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- 1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 N:</a:t>
                </a:r>
                <a:r>
                  <a:rPr lang="en-US" sz="24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by </a:t>
                </a:r>
                <a:r>
                  <a:rPr lang="en-US" sz="2600" dirty="0">
                    <a:solidFill>
                      <a:srgbClr val="0000CC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primality test for N, which is a way around Carmichael numbers. </a:t>
                </a:r>
                <a:endParaRPr lang="en-US" sz="26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800100" marR="0" indent="-34290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Factor N -1:  Write N – 1 = 2</a:t>
                </a:r>
                <a:r>
                  <a:rPr lang="en-US" sz="2400" baseline="30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u, where u is odd. </a:t>
                </a:r>
                <a:endParaRPr lang="en-US" sz="2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800100" marR="0" indent="-34290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Choose a random base </a:t>
                </a:r>
                <a:r>
                  <a:rPr lang="en-US" sz="2400" i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a, 1 &lt; a &lt; N-1.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1257300" lvl="1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Compute x </a:t>
                </a:r>
                <a14:m>
                  <m:oMath xmlns:m="http://schemas.openxmlformats.org/officeDocument/2006/math">
                    <m:r>
                      <a:rPr lang="en-US" sz="2400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≡</m:t>
                    </m:r>
                  </m:oMath>
                </a14:m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 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 N  and then </a:t>
                </a:r>
              </a:p>
              <a:p>
                <a:pPr marL="1257300" lvl="1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repeatedly squaring, to get the following sequence x</a:t>
                </a:r>
                <a:r>
                  <a:rPr lang="en-US" sz="2400" baseline="-25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</a:t>
                </a: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x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….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914400" lvl="1">
                  <a:lnSpc>
                    <a:spcPct val="150000"/>
                  </a:lnSpc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</a:t>
                </a:r>
                <a:r>
                  <a:rPr lang="en-US" sz="24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i="1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 </a:t>
                </a:r>
                <a:r>
                  <a:rPr lang="en-US" sz="24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 N,  </a:t>
                </a:r>
                <a:r>
                  <a:rPr lang="en-US" sz="24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2u 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 N,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p>
                        <m:sSup>
                          <m:sSup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𝑢</m:t>
                        </m:r>
                      </m:sup>
                    </m:sSup>
                  </m:oMath>
                </a14:m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 N, …,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p>
                        <m:sSup>
                          <m:sSup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400" b="0" i="1" smtClean="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p>
                        </m:sSup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𝑢</m:t>
                        </m:r>
                      </m:sup>
                    </m:sSup>
                  </m:oMath>
                </a14:m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</a:t>
                </a:r>
                <a:r>
                  <a:rPr lang="en-US" sz="24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- 1 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 N.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800100" marR="0" indent="-34290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Check for compositeness: If  </a:t>
                </a:r>
                <a:r>
                  <a:rPr lang="en-US" sz="2400" i="1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- 1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0" dirty="0" smtClean="0">
                        <a:solidFill>
                          <a:srgbClr val="0000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≢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1</a:t>
                </a:r>
                <a:r>
                  <a:rPr lang="en-US" sz="2400" baseline="30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 N  is found, then Fermat’s Theorem is violated. This implies that N is definitely composite.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[i.e., the value of (</a:t>
                </a:r>
                <a:r>
                  <a:rPr lang="en-US" sz="2400" i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aseline="300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- 1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mod N) is not the value of 1 mod N], then N is composite by Fermat’s theorem and we are done.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D6F696D-05DB-4A17-9946-B88D9E2D70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5989" y="-221246"/>
                <a:ext cx="9996755" cy="7079246"/>
              </a:xfrm>
              <a:prstGeom prst="rect">
                <a:avLst/>
              </a:prstGeom>
              <a:blipFill>
                <a:blip r:embed="rId2"/>
                <a:stretch>
                  <a:fillRect l="-1098" r="-793" b="-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09938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E96B68-4CA8-4D1F-8A8B-532DF97FF44E}"/>
              </a:ext>
            </a:extLst>
          </p:cNvPr>
          <p:cNvSpPr txBox="1"/>
          <p:nvPr/>
        </p:nvSpPr>
        <p:spPr>
          <a:xfrm>
            <a:off x="1972639" y="1343814"/>
            <a:ext cx="8722760" cy="4539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this is important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Fermat’s test alone can be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fooled by Carmichael numbers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because those composites can satisfy a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N−1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≡ 1 (mod N) for many bases a.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Miller–Rabin refinement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looks at the entire chain of intermediate squaring steps. If N is composite, these steps almost always reveal it, instead of trusting only the final result a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N−1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≡ 1 (mod N).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N is prime, the sequence will always behave exactly as expected.</a:t>
            </a:r>
          </a:p>
        </p:txBody>
      </p:sp>
    </p:spTree>
    <p:extLst>
      <p:ext uri="{BB962C8B-B14F-4D97-AF65-F5344CB8AC3E}">
        <p14:creationId xmlns:p14="http://schemas.microsoft.com/office/powerpoint/2010/main" val="14027820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8530" y="1611824"/>
            <a:ext cx="9938996" cy="38854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612897" y="1526960"/>
            <a:ext cx="877710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a Carmichael-free universe, the algorithm (Figure 1.7) works well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 prime number N will pass Fermat’s test and produce the right answer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 non-Carmichael composite number N must fail Fermat’s test </a:t>
            </a:r>
            <a:r>
              <a:rPr lang="en-US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some value of  a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implies immediately that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fails Fermat’s test for </a:t>
            </a:r>
            <a:r>
              <a:rPr lang="en-US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least half the possible values of a!</a:t>
            </a:r>
            <a:endParaRPr lang="en-US" sz="24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509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4C0E3AA-0491-452F-BC38-43A00AF17561}"/>
                  </a:ext>
                </a:extLst>
              </p:cNvPr>
              <p:cNvSpPr txBox="1"/>
              <p:nvPr/>
            </p:nvSpPr>
            <p:spPr>
              <a:xfrm>
                <a:off x="1366462" y="437845"/>
                <a:ext cx="9144000" cy="60508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Example: A concrete walk-through with the classic Carmichael number N=561. (561 = 11 * 51)</a:t>
                </a:r>
              </a:p>
              <a:p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 A — factor N−1.</a:t>
                </a:r>
                <a:b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561−1 = 560 = 2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⋅35. So i = 4 and u=35.</a:t>
                </a:r>
              </a:p>
              <a:p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 B — pick a base.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Use a = 2. (Also check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gcd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(2, 561) = 1.)</a:t>
                </a:r>
              </a:p>
              <a:p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 C — form the squaring sequence.</a:t>
                </a:r>
                <a:b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Compute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  mod  561, 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2 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2u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mod  561, …, 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4 </m:t>
                            </m:r>
                          </m:sup>
                        </m:sSup>
                      </m:sup>
                    </m:sSup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 =2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560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  mod 561.</a:t>
                </a:r>
              </a:p>
              <a:p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Calculated these exactly (modular exponentiation):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35 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mod  561 = 263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263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 mod  561 = 166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166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  mod  561 = 67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67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 mod  561 = 1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 mod 561 = 1, (so 2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560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≡ 1 (mod561))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the sequence is: [263,  166,  67,  1,  1].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4C0E3AA-0491-452F-BC38-43A00AF175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6462" y="437845"/>
                <a:ext cx="9144000" cy="6050824"/>
              </a:xfrm>
              <a:prstGeom prst="rect">
                <a:avLst/>
              </a:prstGeom>
              <a:blipFill>
                <a:blip r:embed="rId2"/>
                <a:stretch>
                  <a:fillRect l="-1000" t="-806" b="-14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09743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C0A98E6-C4DE-4359-AB13-D4F527707394}"/>
                  </a:ext>
                </a:extLst>
              </p:cNvPr>
              <p:cNvSpPr txBox="1"/>
              <p:nvPr/>
            </p:nvSpPr>
            <p:spPr>
              <a:xfrm>
                <a:off x="1441807" y="881622"/>
                <a:ext cx="9308386" cy="45243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 D — apply the Miller–Rabin checks.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Fermat alone: Since 2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560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≡ 1 (mod561), a plain Fermat test would say “maybe prime” (it passes for this base).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Miller–Rabin look: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 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≡ 1 (mod N), we accept (for this base). But 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263 ≠ 1.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Otherwise, we look for some j &lt;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with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≡ 1 (mod N). Here −1 (mod 561) = 560. None of 263, 166, 67, 1 equals 560.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 do encounter a 1 at 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​, but the previous value 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67 is 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not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−1. That means we have a nontrivial square root of 1 (i.e., a value y with y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≡ 1 but y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≢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±1), which cannot happen modulo a prime.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Because neither x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 nor any earlier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−1 occurred, Miller–Rabin concludes that 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561 is composite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(and indeed it is: 561=3⋅11.17).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C0A98E6-C4DE-4359-AB13-D4F5277073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1807" y="881622"/>
                <a:ext cx="9308386" cy="4524315"/>
              </a:xfrm>
              <a:prstGeom prst="rect">
                <a:avLst/>
              </a:prstGeom>
              <a:blipFill>
                <a:blip r:embed="rId2"/>
                <a:stretch>
                  <a:fillRect l="-1048" t="-1078" r="-1835" b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80099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8F4709E-6C64-47E9-AB29-1E1E2822BB53}"/>
              </a:ext>
            </a:extLst>
          </p:cNvPr>
          <p:cNvSpPr/>
          <p:nvPr/>
        </p:nvSpPr>
        <p:spPr>
          <a:xfrm>
            <a:off x="2784356" y="3240542"/>
            <a:ext cx="66232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Prime Factorization and Relative Prime</a:t>
            </a:r>
          </a:p>
        </p:txBody>
      </p:sp>
    </p:spTree>
    <p:extLst>
      <p:ext uri="{BB962C8B-B14F-4D97-AF65-F5344CB8AC3E}">
        <p14:creationId xmlns:p14="http://schemas.microsoft.com/office/powerpoint/2010/main" val="296816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BEA8C-E0C6-4CEC-A8FE-B2BB1745777B}"/>
              </a:ext>
            </a:extLst>
          </p:cNvPr>
          <p:cNvSpPr/>
          <p:nvPr/>
        </p:nvSpPr>
        <p:spPr>
          <a:xfrm>
            <a:off x="4034971" y="3136612"/>
            <a:ext cx="39470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Congruence Modulo n</a:t>
            </a:r>
            <a:endParaRPr lang="en-US" altLang="en-US" sz="3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6712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18570F-8C3C-4C05-8458-272F49871F5F}"/>
              </a:ext>
            </a:extLst>
          </p:cNvPr>
          <p:cNvSpPr txBox="1"/>
          <p:nvPr/>
        </p:nvSpPr>
        <p:spPr>
          <a:xfrm>
            <a:off x="1796073" y="1354926"/>
            <a:ext cx="8018487" cy="19282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987920" y="1354926"/>
            <a:ext cx="7469590" cy="4680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Relatively prime integers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 integers a and b are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relatively prime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if, and only if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(a, b) = 1, that is,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iff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their only common divisor is 1.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example: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and 15 are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relatively prime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because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(8, 15) =1.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(8 15) = 1, because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the divisors of 8 are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2, 4, and 8, and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the divisors of 15 are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3, 5, and 15.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0211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075EB7D-64AE-48BB-88BB-5C4EE05738B6}"/>
              </a:ext>
            </a:extLst>
          </p:cNvPr>
          <p:cNvSpPr txBox="1"/>
          <p:nvPr/>
        </p:nvSpPr>
        <p:spPr>
          <a:xfrm>
            <a:off x="1683331" y="2126985"/>
            <a:ext cx="8591181" cy="19282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112451" y="1318281"/>
                <a:ext cx="8760112" cy="2882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Pairwise relatively prime integers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1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Integers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dirty="0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i="1" dirty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dirty="0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i="1" dirty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  <m:r>
                      <a:rPr lang="en-US" sz="2400" b="0" i="1" dirty="0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…,</m:t>
                    </m:r>
                    <m:sSub>
                      <m:sSubPr>
                        <m:ctrlPr>
                          <a:rPr lang="en-US" sz="2400" i="1" dirty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are </a:t>
                </a:r>
                <a:r>
                  <a:rPr lang="en-US" sz="2400" i="1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pairwise relatively primes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if, and only if  </a:t>
                </a:r>
                <a:r>
                  <a:rPr lang="en-US" sz="2400" dirty="0" err="1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gcd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dirty="0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i="1" dirty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0000FF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= 1,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 all integers </a:t>
                </a:r>
                <a:r>
                  <a:rPr lang="en-US" sz="2400" dirty="0" err="1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and j with 1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,  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𝑗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𝑎𝑛𝑑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≠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𝑗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2400" dirty="0">
                  <a:solidFill>
                    <a:srgbClr val="0000FF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2451" y="1318281"/>
                <a:ext cx="8760112" cy="2882777"/>
              </a:xfrm>
              <a:prstGeom prst="rect">
                <a:avLst/>
              </a:prstGeom>
              <a:blipFill>
                <a:blip r:embed="rId2"/>
                <a:stretch>
                  <a:fillRect l="-1461" t="-16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B19F959-CE7D-F401-850D-DD0E95DA2CE8}"/>
                  </a:ext>
                </a:extLst>
              </p:cNvPr>
              <p:cNvSpPr txBox="1"/>
              <p:nvPr/>
            </p:nvSpPr>
            <p:spPr>
              <a:xfrm>
                <a:off x="1601081" y="4385557"/>
                <a:ext cx="8309754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2, 3, 5, 7, 9, 11, 13, 17, 19, 21, 23, 25; they are </a:t>
                </a:r>
                <a:r>
                  <a:rPr lang="en-US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not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pairwise relatively prime, for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gcd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(3, 9)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 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So as, gcd(3, 21)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 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and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gcd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(5, 25)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 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2, 7, 9, 11, 13, 17, 19, 21, 23, 25 are pairwise relative primes. Although 21 and 25 are not primes, they are pairwise relatively primes with other integers.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B19F959-CE7D-F401-850D-DD0E95DA2C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1081" y="4385557"/>
                <a:ext cx="8309754" cy="2308324"/>
              </a:xfrm>
              <a:prstGeom prst="rect">
                <a:avLst/>
              </a:prstGeom>
              <a:blipFill>
                <a:blip r:embed="rId4"/>
                <a:stretch>
                  <a:fillRect t="-2111" r="-1247" b="-50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05262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3937" y="1863633"/>
            <a:ext cx="8833103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Prime Factorization and Relative Prime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Every integer greater than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can be written as a unique product of primes. </a:t>
            </a:r>
            <a:endParaRPr lang="en-US" sz="24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next develop theory that proves this assertion.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following theorem states that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two integers are each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relatively prime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an integer p, then their product is relatively prime to 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Example: Let p = 15, x = 4, y = 16 such that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(4, 15) = 1 and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(16, 15) = 1. Then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(4*16, 15) = 1.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9963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F8439E4-1C04-400D-9071-FC45FE2646EF}"/>
              </a:ext>
            </a:extLst>
          </p:cNvPr>
          <p:cNvSpPr txBox="1"/>
          <p:nvPr/>
        </p:nvSpPr>
        <p:spPr>
          <a:xfrm>
            <a:off x="1099127" y="4771321"/>
            <a:ext cx="9520845" cy="12212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572028" y="1888706"/>
            <a:ext cx="9328954" cy="3875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Theorem 0.7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all primes p and all integers a, b, if p | ab, then p | a or p | b (or both).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Example: Let p = 7, x = 5, y = 7 such that 7 | 5*7, and 7 | 7.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(5, 7) = 1.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Note: 	   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(4, 15) = 1 and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(16, 15) = 1. Then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gcd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(4*16, 15) = 1.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consequence of Theorem 0.7 is that 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every integer n &gt; 1 has a unique factorization as a product of prime numbers. </a:t>
            </a:r>
          </a:p>
        </p:txBody>
      </p:sp>
    </p:spTree>
    <p:extLst>
      <p:ext uri="{BB962C8B-B14F-4D97-AF65-F5344CB8AC3E}">
        <p14:creationId xmlns:p14="http://schemas.microsoft.com/office/powerpoint/2010/main" val="35067019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16415" y="710573"/>
                <a:ext cx="9429538" cy="5819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following </a:t>
                </a:r>
                <a:r>
                  <a:rPr lang="en-US" sz="24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unique factorization theorem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is also called </a:t>
                </a:r>
                <a:r>
                  <a:rPr lang="en-US" sz="24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fundamental theorem of arithmetic.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Every integer greater than 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one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can be written as a unique product of primes. </a:t>
                </a:r>
                <a:endParaRPr lang="en-US" sz="2400" dirty="0">
                  <a:solidFill>
                    <a:srgbClr val="0000FF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600" dirty="0">
                    <a:effectLst/>
                    <a:highlight>
                      <a:srgbClr val="FFFF00"/>
                    </a:highlight>
                    <a:ea typeface="Calibri" panose="020F0502020204030204" pitchFamily="34" charset="0"/>
                    <a:cs typeface="Times New Roman" panose="02020603050405020304" pitchFamily="18" charset="0"/>
                  </a:rPr>
                  <a:t>Theorem 0.8 (Unique factorization)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There is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exactly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one way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 write any composite integer n 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as a product of the form </a:t>
                </a:r>
              </a:p>
              <a:p>
                <a:pPr marL="45720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	n  =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  <m:sup>
                        <m:sSub>
                          <m:sSubPr>
                            <m:ctrlPr>
                              <a:rPr lang="en-US" sz="2400" i="1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sup>
                    </m:sSubSup>
                    <m:r>
                      <a:rPr lang="en-US" sz="2400" b="0" i="1" smtClean="0">
                        <a:solidFill>
                          <a:srgbClr val="0000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sSubSup>
                      <m:sSubSupPr>
                        <m:ctrlPr>
                          <a:rPr lang="en-US" sz="24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  <m:sup>
                        <m:sSub>
                          <m:sSubPr>
                            <m:ctrlPr>
                              <a:rPr lang="en-US" sz="2400" i="1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sup>
                    </m:sSubSup>
                    <m:r>
                      <a:rPr lang="en-US" sz="2400" b="0" i="1" smtClean="0">
                        <a:solidFill>
                          <a:srgbClr val="0000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… </m:t>
                    </m:r>
                    <m:sSubSup>
                      <m:sSubSupPr>
                        <m:ctrlPr>
                          <a:rPr lang="en-US" sz="24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  <m:sup>
                        <m:sSub>
                          <m:sSubPr>
                            <m:ctrlPr>
                              <a:rPr lang="en-US" sz="2400" i="1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sub>
                        </m:sSub>
                      </m:sup>
                    </m:sSubSup>
                  </m:oMath>
                </a14:m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endPara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where the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i="1" baseline="-25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are prime,  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i="1" baseline="-25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&lt;  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i="1" baseline="-25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&lt; 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i="1" baseline="-25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&lt; …. &lt; </a:t>
                </a:r>
                <a:r>
                  <a:rPr lang="en-US" sz="2400" i="1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i="1" baseline="-25000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, and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</a:t>
                </a:r>
                <a:r>
                  <a:rPr lang="en-US" sz="2400" i="1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r>
                  <a:rPr lang="en-US" sz="2400" i="1" baseline="-25000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are positive integers.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This representation of n is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unique.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integer </a:t>
                </a:r>
                <a:r>
                  <a:rPr lang="en-US" sz="2400" i="1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r>
                  <a:rPr lang="en-US" sz="2400" i="1" baseline="-25000" dirty="0" err="1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is called the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order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of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i="1" baseline="-25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in n.</a:t>
                </a:r>
                <a:endPara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6415" y="710573"/>
                <a:ext cx="9429538" cy="5819094"/>
              </a:xfrm>
              <a:prstGeom prst="rect">
                <a:avLst/>
              </a:prstGeom>
              <a:blipFill>
                <a:blip r:embed="rId2"/>
                <a:stretch>
                  <a:fillRect l="-1164" t="-839" b="-15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F9C0D7B3-8E8E-0D45-8BC6-E0924F5A9CC9}"/>
              </a:ext>
            </a:extLst>
          </p:cNvPr>
          <p:cNvSpPr/>
          <p:nvPr/>
        </p:nvSpPr>
        <p:spPr>
          <a:xfrm rot="20706359" flipH="1">
            <a:off x="430652" y="3262581"/>
            <a:ext cx="595129" cy="437843"/>
          </a:xfrm>
          <a:prstGeom prst="cloudCallout">
            <a:avLst>
              <a:gd name="adj1" fmla="val -31983"/>
              <a:gd name="adj2" fmla="val 1541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6" name="Picture 5" descr="Emoticon making a point Stock Vector - 14709057">
            <a:extLst>
              <a:ext uri="{FF2B5EF4-FFF2-40B4-BE49-F238E27FC236}">
                <a16:creationId xmlns:a16="http://schemas.microsoft.com/office/drawing/2014/main" id="{E8A72D51-9A0F-4BA5-B46E-C1ED4B2E4D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691" y="3288030"/>
            <a:ext cx="417830" cy="281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46070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07465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6076" y="1326902"/>
            <a:ext cx="9382541" cy="5024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Cryptography – The RSA Public Key Cryptosystem</a:t>
            </a:r>
            <a:endParaRPr 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Rivest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-Shamir-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Adleman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RSA) cryptosystem uses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the ideas we have introduced in this lecture note.  It derives very strong guarantees of security by ingeniously exploiting the wide gulf between the polynomial-time computability of certain number-theoretic tasks: (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modular exponentiation,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greatest common divisor,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primality testing) and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intractability of others (factoring).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07026">
            <a:off x="898635" y="957569"/>
            <a:ext cx="562704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2595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82857" y="911323"/>
            <a:ext cx="8584688" cy="51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Elementary Number-Theoretic Notions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 application of number-theoretic algorithms is in </a:t>
            </a:r>
            <a:r>
              <a:rPr lang="en-US" sz="2400" b="1" i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cryptography </a:t>
            </a:r>
          </a:p>
          <a:p>
            <a:pPr marL="914400" lvl="1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discipline concerned with encrypting a message sent from one party to another, such that someone who intercepts the message will not be able to decode it.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 the set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 = { …., -2, -1, 0, 1, 2, 3, ….} of integers.</a:t>
            </a:r>
            <a:endParaRPr lang="en-US" sz="24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 the set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= {0, 1, 2, 3, ….} of natural numbers (nonnegative integers.</a:t>
            </a:r>
            <a:endParaRPr lang="en-US" sz="24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notation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 | a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(read “d 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divides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a”) means </a:t>
            </a:r>
          </a:p>
          <a:p>
            <a:pPr marL="914400" lvl="1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= k*d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some integer k, (i.e., a is k multiple of d).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441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60945" y="1742739"/>
                <a:ext cx="8540496" cy="40958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efinition of Congruency Modulo n: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Let m and k be integers and n be a positive integer (n &gt; 0).  </a:t>
                </a: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6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 </a:t>
                </a:r>
                <a:r>
                  <a:rPr lang="en-US" sz="2600" i="1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is congruent to</a:t>
                </a:r>
                <a:r>
                  <a:rPr lang="en-US" sz="26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k </a:t>
                </a:r>
                <a:r>
                  <a:rPr lang="en-US" sz="2600" i="1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modulo</a:t>
                </a:r>
                <a:r>
                  <a:rPr lang="en-US" sz="26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n, denoted as</a:t>
                </a:r>
                <a:endParaRPr lang="en-US" sz="2600" dirty="0">
                  <a:effectLst/>
                  <a:highlight>
                    <a:srgbClr val="FFFF00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6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</a:t>
                </a:r>
                <a:r>
                  <a:rPr lang="en-US" sz="26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00FF"/>
                        </a:solidFill>
                        <a:effectLst/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6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 mod n</a:t>
                </a: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6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if</a:t>
                </a:r>
                <a:r>
                  <a:rPr lang="en-US" sz="26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and only if </a:t>
                </a:r>
                <a:r>
                  <a:rPr lang="en-US" sz="26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 | (m – k)</a:t>
                </a:r>
                <a:r>
                  <a:rPr lang="en-US" sz="26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2600" dirty="0">
                  <a:effectLst/>
                  <a:highlight>
                    <a:srgbClr val="FFFF00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 said that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 and k are equivalent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 n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342900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Symbolically, 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 | (m – k)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↔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m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 mod n.</a:t>
                </a:r>
                <a:endParaRPr lang="en-US" sz="2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0945" y="1742739"/>
                <a:ext cx="8540496" cy="4095801"/>
              </a:xfrm>
              <a:prstGeom prst="rect">
                <a:avLst/>
              </a:prstGeom>
              <a:blipFill>
                <a:blip r:embed="rId2"/>
                <a:stretch>
                  <a:fillRect l="-1285" b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loud Callout 2">
            <a:extLst>
              <a:ext uri="{FF2B5EF4-FFF2-40B4-BE49-F238E27FC236}">
                <a16:creationId xmlns:a16="http://schemas.microsoft.com/office/drawing/2014/main" id="{311C4A01-AAA7-4B10-986D-9E2E323EF91F}"/>
              </a:ext>
            </a:extLst>
          </p:cNvPr>
          <p:cNvSpPr/>
          <p:nvPr/>
        </p:nvSpPr>
        <p:spPr>
          <a:xfrm flipH="1">
            <a:off x="747803" y="4159387"/>
            <a:ext cx="540688" cy="405516"/>
          </a:xfrm>
          <a:prstGeom prst="cloudCallout">
            <a:avLst>
              <a:gd name="adj1" fmla="val -59429"/>
              <a:gd name="adj2" fmla="val 1257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Confused emoticon Stock Vector - 11275856">
            <a:extLst>
              <a:ext uri="{FF2B5EF4-FFF2-40B4-BE49-F238E27FC236}">
                <a16:creationId xmlns:a16="http://schemas.microsoft.com/office/drawing/2014/main" id="{600D1B36-E3ED-4C14-89CD-88D9A775F99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509" y="4159387"/>
            <a:ext cx="447982" cy="40551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E0380C-168F-9C7C-AC1B-8923C6C3EE53}"/>
              </a:ext>
            </a:extLst>
          </p:cNvPr>
          <p:cNvSpPr txBox="1"/>
          <p:nvPr/>
        </p:nvSpPr>
        <p:spPr>
          <a:xfrm>
            <a:off x="1480958" y="748146"/>
            <a:ext cx="90300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Congruence Modulo n :  </a:t>
            </a: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m and k are congruent modulo n </a:t>
            </a:r>
            <a:endParaRPr lang="en-US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435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68231" y="1556012"/>
                <a:ext cx="9058403" cy="45243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Let Z be the set of integers {…, -2, -1, 0, 1, 2, … }.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All integers can be partitioned into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 equivalence classes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according to their remainders modulo n.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efine the equivalence class modulo n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containing an integer a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to be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		[a]</a:t>
                </a:r>
                <a:r>
                  <a:rPr lang="en-US" sz="2400" baseline="-250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= {a + k n | k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ɛ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Z}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 example,  [3]</a:t>
                </a:r>
                <a:r>
                  <a:rPr lang="en-US" sz="2400" baseline="-25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</a:t>
                </a: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=  { …, - 25, -18, -11, -4, 3, 10, 17, 24, 31, 38, …}.</a:t>
                </a:r>
              </a:p>
              <a:p>
                <a:endPara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i.e.,  </a:t>
                </a: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[a]</a:t>
                </a:r>
                <a:r>
                  <a:rPr lang="en-US" sz="2400" baseline="-250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sz="2400" dirty="0" err="1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iff</a:t>
                </a: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b ≡ a (mod n).  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   </a:t>
                </a:r>
                <a:r>
                  <a:rPr lang="en-US" sz="2400" dirty="0" err="1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iff</a:t>
                </a: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n | (b – a). i.e., b = a + kn.</a:t>
                </a:r>
                <a:endParaRPr lang="en-US" sz="2400" dirty="0">
                  <a:highlight>
                    <a:srgbClr val="FFFF00"/>
                  </a:highlight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8231" y="1556012"/>
                <a:ext cx="9058403" cy="4524315"/>
              </a:xfrm>
              <a:prstGeom prst="rect">
                <a:avLst/>
              </a:prstGeom>
              <a:blipFill>
                <a:blip r:embed="rId2"/>
                <a:stretch>
                  <a:fillRect l="-1009" b="-20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loud Callout 2">
            <a:extLst>
              <a:ext uri="{FF2B5EF4-FFF2-40B4-BE49-F238E27FC236}">
                <a16:creationId xmlns:a16="http://schemas.microsoft.com/office/drawing/2014/main" id="{9548BFC4-988A-4BD1-8D39-ED7C402ED865}"/>
              </a:ext>
            </a:extLst>
          </p:cNvPr>
          <p:cNvSpPr/>
          <p:nvPr/>
        </p:nvSpPr>
        <p:spPr>
          <a:xfrm flipH="1">
            <a:off x="791746" y="3615411"/>
            <a:ext cx="540688" cy="405516"/>
          </a:xfrm>
          <a:prstGeom prst="cloudCallout">
            <a:avLst>
              <a:gd name="adj1" fmla="val -59429"/>
              <a:gd name="adj2" fmla="val 1257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9268EF8-69F4-4FCB-839C-F6218B77E95C}"/>
                  </a:ext>
                </a:extLst>
              </p:cNvPr>
              <p:cNvSpPr txBox="1"/>
              <p:nvPr/>
            </p:nvSpPr>
            <p:spPr>
              <a:xfrm>
                <a:off x="1630017" y="603923"/>
                <a:ext cx="466741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 = x mod y.</a:t>
                </a:r>
              </a:p>
              <a:p>
                <a:r>
                  <a:rPr lang="en-US" alt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 = q*y + r        [ r ]</a:t>
                </a:r>
                <a:r>
                  <a:rPr lang="en-US" altLang="en-US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y</a:t>
                </a:r>
                <a:r>
                  <a:rPr lang="en-US" alt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 { r + q*y | q </a:t>
                </a:r>
                <a14:m>
                  <m:oMath xmlns:m="http://schemas.openxmlformats.org/officeDocument/2006/math">
                    <m:r>
                      <a:rPr lang="en-US" alt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alt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𝑍</m:t>
                    </m:r>
                    <m:r>
                      <a:rPr lang="en-US" alt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}</m:t>
                    </m:r>
                  </m:oMath>
                </a14:m>
                <a:r>
                  <a:rPr lang="en-US" alt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9268EF8-69F4-4FCB-839C-F6218B77E9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0017" y="603923"/>
                <a:ext cx="4667416" cy="646331"/>
              </a:xfrm>
              <a:prstGeom prst="rect">
                <a:avLst/>
              </a:prstGeom>
              <a:blipFill>
                <a:blip r:embed="rId3"/>
                <a:stretch>
                  <a:fillRect l="-1044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Arrow: Right 7">
            <a:extLst>
              <a:ext uri="{FF2B5EF4-FFF2-40B4-BE49-F238E27FC236}">
                <a16:creationId xmlns:a16="http://schemas.microsoft.com/office/drawing/2014/main" id="{5889729B-7856-4502-8E32-AB25A08145D6}"/>
              </a:ext>
            </a:extLst>
          </p:cNvPr>
          <p:cNvSpPr/>
          <p:nvPr/>
        </p:nvSpPr>
        <p:spPr>
          <a:xfrm>
            <a:off x="2911163" y="1057108"/>
            <a:ext cx="20972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0B9510-AF12-4E8A-BA87-86339FE19ECC}"/>
              </a:ext>
            </a:extLst>
          </p:cNvPr>
          <p:cNvSpPr txBox="1"/>
          <p:nvPr/>
        </p:nvSpPr>
        <p:spPr>
          <a:xfrm>
            <a:off x="1630017" y="3259694"/>
            <a:ext cx="8931993" cy="173528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1" name="Picture 10" descr="Confused emoticon Stock Vector - 11275856">
            <a:extLst>
              <a:ext uri="{FF2B5EF4-FFF2-40B4-BE49-F238E27FC236}">
                <a16:creationId xmlns:a16="http://schemas.microsoft.com/office/drawing/2014/main" id="{09499A61-C1A4-5DE0-98C1-DC1D32681579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99" y="3590283"/>
            <a:ext cx="447982" cy="4055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0370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122998" y="437461"/>
                <a:ext cx="7766726" cy="62786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6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Example</a:t>
                </a:r>
                <a:r>
                  <a:rPr lang="en-US" sz="26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0.47: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</a:t>
                </a:r>
                <a:r>
                  <a:rPr lang="en-US" sz="2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), 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</m:t>
                    </m:r>
                    <m:r>
                      <a:rPr lang="en-US" sz="2200" b="0" i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33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mod 5.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28),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28 mod 5.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23),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23 mod 5.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18),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18 mod 5.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13),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13 mod 5.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8),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8 mod 5.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3),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 mod 5.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(-2)),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-2 mod 5.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Since 5 | (33 – (-7)),</a:t>
                </a:r>
                <a:r>
                  <a:rPr lang="en-US" sz="22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≡ 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-7 mod 5.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[3]</a:t>
                </a:r>
                <a:r>
                  <a:rPr lang="en-US" sz="2400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{ …, -7, -2, 3, 8, 13, 18, 23, 28, 33, … } is 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equivalence class modulo 5 containing 3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  <a:endParaRPr lang="en-US" sz="2400" dirty="0">
                  <a:solidFill>
                    <a:srgbClr val="0000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2998" y="437461"/>
                <a:ext cx="7766726" cy="6278642"/>
              </a:xfrm>
              <a:prstGeom prst="rect">
                <a:avLst/>
              </a:prstGeom>
              <a:blipFill>
                <a:blip r:embed="rId2"/>
                <a:stretch>
                  <a:fillRect l="-1413" b="-17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loud Callout 2">
            <a:extLst>
              <a:ext uri="{FF2B5EF4-FFF2-40B4-BE49-F238E27FC236}">
                <a16:creationId xmlns:a16="http://schemas.microsoft.com/office/drawing/2014/main" id="{A125B78C-1469-4F8C-916F-61ECD151E2B1}"/>
              </a:ext>
            </a:extLst>
          </p:cNvPr>
          <p:cNvSpPr/>
          <p:nvPr/>
        </p:nvSpPr>
        <p:spPr>
          <a:xfrm flipH="1">
            <a:off x="1004515" y="5466117"/>
            <a:ext cx="540688" cy="405516"/>
          </a:xfrm>
          <a:prstGeom prst="cloudCallout">
            <a:avLst>
              <a:gd name="adj1" fmla="val -59429"/>
              <a:gd name="adj2" fmla="val 1257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644EF7-C7BD-47A7-8123-A3FD3BD53813}"/>
              </a:ext>
            </a:extLst>
          </p:cNvPr>
          <p:cNvSpPr txBox="1"/>
          <p:nvPr/>
        </p:nvSpPr>
        <p:spPr>
          <a:xfrm>
            <a:off x="8285259" y="5096785"/>
            <a:ext cx="290222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5 | (33 – (-7)) or 5 | (-7-33)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BE51878-2291-4DC7-B70E-35182E636D79}"/>
              </a:ext>
            </a:extLst>
          </p:cNvPr>
          <p:cNvCxnSpPr>
            <a:endCxn id="4" idx="1"/>
          </p:cNvCxnSpPr>
          <p:nvPr/>
        </p:nvCxnSpPr>
        <p:spPr>
          <a:xfrm flipV="1">
            <a:off x="6599583" y="5281451"/>
            <a:ext cx="1685676" cy="14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onfused emoticon Stock Vector - 11275856">
            <a:extLst>
              <a:ext uri="{FF2B5EF4-FFF2-40B4-BE49-F238E27FC236}">
                <a16:creationId xmlns:a16="http://schemas.microsoft.com/office/drawing/2014/main" id="{E8D5778B-2549-427E-83EA-FFA3F0355CA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515" y="5370512"/>
            <a:ext cx="540688" cy="5011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0730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B8D4CB1-5405-4F8C-A4A5-CB2C27C8ADE4}"/>
                  </a:ext>
                </a:extLst>
              </p:cNvPr>
              <p:cNvSpPr txBox="1"/>
              <p:nvPr/>
            </p:nvSpPr>
            <p:spPr>
              <a:xfrm>
                <a:off x="1670740" y="1157466"/>
                <a:ext cx="9570720" cy="46474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Theorem 0.1.4.1 Modular Equivalences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Let a and b and n be any integers and suppose n &gt; 1.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following statements are all equivalent: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AutoNum type="arabicPeriod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| (a – b)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AutoNum type="arabicPeriod"/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≡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(mod n)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AutoNum type="arabicPeriod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b +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kn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for some integer k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AutoNum type="arabicPeriod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 and b have the same (nonnegative) remainder when divided by n</a:t>
                </a:r>
              </a:p>
              <a:p>
                <a:pPr marL="914400" lvl="1" indent="-457200">
                  <a:spcBef>
                    <a:spcPts val="600"/>
                  </a:spcBef>
                  <a:spcAft>
                    <a:spcPts val="600"/>
                  </a:spcAft>
                  <a:buAutoNum type="arabicPeriod"/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mod n = b mod n.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Proof:  Obvious.  Example:  5 | (33 -18).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B8D4CB1-5405-4F8C-A4A5-CB2C27C8AD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0740" y="1157466"/>
                <a:ext cx="9570720" cy="4647426"/>
              </a:xfrm>
              <a:prstGeom prst="rect">
                <a:avLst/>
              </a:prstGeom>
              <a:blipFill>
                <a:blip r:embed="rId2"/>
                <a:stretch>
                  <a:fillRect l="-955" t="-1050" b="-2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loud Callout 2">
            <a:extLst>
              <a:ext uri="{FF2B5EF4-FFF2-40B4-BE49-F238E27FC236}">
                <a16:creationId xmlns:a16="http://schemas.microsoft.com/office/drawing/2014/main" id="{D2DFCF15-5B2B-439A-AF5E-61F57C8307A3}"/>
              </a:ext>
            </a:extLst>
          </p:cNvPr>
          <p:cNvSpPr/>
          <p:nvPr/>
        </p:nvSpPr>
        <p:spPr>
          <a:xfrm flipH="1">
            <a:off x="833789" y="1002511"/>
            <a:ext cx="540688" cy="405516"/>
          </a:xfrm>
          <a:prstGeom prst="cloudCallout">
            <a:avLst>
              <a:gd name="adj1" fmla="val -59429"/>
              <a:gd name="adj2" fmla="val 1257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nfused emoticon Stock Vector - 11275856">
            <a:extLst>
              <a:ext uri="{FF2B5EF4-FFF2-40B4-BE49-F238E27FC236}">
                <a16:creationId xmlns:a16="http://schemas.microsoft.com/office/drawing/2014/main" id="{4DC1D0C0-8EF6-4DD5-8388-8E2202EDF3B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539" y="1002511"/>
            <a:ext cx="378563" cy="4055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0679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BEA8C-E0C6-4CEC-A8FE-B2BB1745777B}"/>
              </a:ext>
            </a:extLst>
          </p:cNvPr>
          <p:cNvSpPr/>
          <p:nvPr/>
        </p:nvSpPr>
        <p:spPr>
          <a:xfrm>
            <a:off x="4770235" y="3136612"/>
            <a:ext cx="32118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ea typeface="Times New Roman" panose="02020603050405020304" pitchFamily="18" charset="0"/>
                <a:cs typeface="Times New Roman" panose="02020603050405020304" pitchFamily="18" charset="0"/>
              </a:rPr>
              <a:t>Primality testing</a:t>
            </a:r>
          </a:p>
        </p:txBody>
      </p:sp>
    </p:spTree>
    <p:extLst>
      <p:ext uri="{BB962C8B-B14F-4D97-AF65-F5344CB8AC3E}">
        <p14:creationId xmlns:p14="http://schemas.microsoft.com/office/powerpoint/2010/main" val="4074351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38600</TotalTime>
  <Words>3622</Words>
  <Application>Microsoft Office PowerPoint</Application>
  <PresentationFormat>Widescreen</PresentationFormat>
  <Paragraphs>276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Calibri</vt:lpstr>
      <vt:lpstr>Calibri Light</vt:lpstr>
      <vt:lpstr>Cambria Math</vt:lpstr>
      <vt:lpstr>Consolas</vt:lpstr>
      <vt:lpstr>Times New Roman</vt:lpstr>
      <vt:lpstr>Office Theme</vt:lpstr>
      <vt:lpstr>Chapter 00_03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HannaEdwin</dc:creator>
  <cp:lastModifiedBy>Peter Ng</cp:lastModifiedBy>
  <cp:revision>973</cp:revision>
  <cp:lastPrinted>2019-07-15T20:33:15Z</cp:lastPrinted>
  <dcterms:created xsi:type="dcterms:W3CDTF">2016-10-13T00:10:31Z</dcterms:created>
  <dcterms:modified xsi:type="dcterms:W3CDTF">2025-09-18T03:02:21Z</dcterms:modified>
</cp:coreProperties>
</file>