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468" r:id="rId3"/>
    <p:sldId id="515" r:id="rId4"/>
    <p:sldId id="290" r:id="rId5"/>
    <p:sldId id="377" r:id="rId6"/>
    <p:sldId id="291" r:id="rId7"/>
    <p:sldId id="379" r:id="rId8"/>
    <p:sldId id="380" r:id="rId9"/>
    <p:sldId id="381" r:id="rId10"/>
    <p:sldId id="292" r:id="rId11"/>
    <p:sldId id="293" r:id="rId12"/>
    <p:sldId id="294" r:id="rId13"/>
    <p:sldId id="532" r:id="rId14"/>
    <p:sldId id="530" r:id="rId15"/>
    <p:sldId id="298" r:id="rId16"/>
    <p:sldId id="299" r:id="rId17"/>
    <p:sldId id="300" r:id="rId18"/>
    <p:sldId id="301" r:id="rId19"/>
    <p:sldId id="302" r:id="rId20"/>
    <p:sldId id="465" r:id="rId21"/>
    <p:sldId id="306" r:id="rId22"/>
    <p:sldId id="307" r:id="rId23"/>
    <p:sldId id="305" r:id="rId24"/>
    <p:sldId id="517" r:id="rId25"/>
    <p:sldId id="533" r:id="rId26"/>
    <p:sldId id="308" r:id="rId27"/>
    <p:sldId id="309" r:id="rId28"/>
    <p:sldId id="414" r:id="rId29"/>
    <p:sldId id="513" r:id="rId30"/>
    <p:sldId id="311" r:id="rId31"/>
    <p:sldId id="511" r:id="rId32"/>
    <p:sldId id="313" r:id="rId33"/>
    <p:sldId id="512" r:id="rId34"/>
    <p:sldId id="534" r:id="rId35"/>
    <p:sldId id="314" r:id="rId36"/>
    <p:sldId id="315" r:id="rId37"/>
    <p:sldId id="426" r:id="rId38"/>
    <p:sldId id="424" r:id="rId39"/>
    <p:sldId id="425" r:id="rId40"/>
    <p:sldId id="335" r:id="rId41"/>
    <p:sldId id="430" r:id="rId42"/>
    <p:sldId id="536" r:id="rId43"/>
    <p:sldId id="316" r:id="rId44"/>
    <p:sldId id="535" r:id="rId45"/>
    <p:sldId id="317" r:id="rId46"/>
    <p:sldId id="318" r:id="rId47"/>
    <p:sldId id="319" r:id="rId48"/>
    <p:sldId id="320" r:id="rId49"/>
    <p:sldId id="321" r:id="rId50"/>
    <p:sldId id="470" r:id="rId51"/>
    <p:sldId id="329" r:id="rId52"/>
    <p:sldId id="531" r:id="rId53"/>
    <p:sldId id="447" r:id="rId54"/>
    <p:sldId id="518" r:id="rId55"/>
    <p:sldId id="448" r:id="rId56"/>
    <p:sldId id="519" r:id="rId57"/>
    <p:sldId id="520" r:id="rId58"/>
    <p:sldId id="451" r:id="rId59"/>
    <p:sldId id="450" r:id="rId60"/>
    <p:sldId id="522" r:id="rId61"/>
    <p:sldId id="523" r:id="rId62"/>
    <p:sldId id="524" r:id="rId63"/>
    <p:sldId id="330" r:id="rId64"/>
    <p:sldId id="331" r:id="rId65"/>
    <p:sldId id="332" r:id="rId66"/>
    <p:sldId id="525" r:id="rId67"/>
    <p:sldId id="526" r:id="rId68"/>
    <p:sldId id="527" r:id="rId69"/>
    <p:sldId id="528" r:id="rId70"/>
    <p:sldId id="529" r:id="rId71"/>
    <p:sldId id="429" r:id="rId72"/>
    <p:sldId id="469" r:id="rId73"/>
    <p:sldId id="537" r:id="rId74"/>
    <p:sldId id="538" r:id="rId75"/>
    <p:sldId id="539" r:id="rId76"/>
    <p:sldId id="540" r:id="rId77"/>
    <p:sldId id="543" r:id="rId78"/>
    <p:sldId id="541" r:id="rId79"/>
    <p:sldId id="542" r:id="rId80"/>
    <p:sldId id="544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67" autoAdjust="0"/>
    <p:restoredTop sz="92762" autoAdjust="0"/>
  </p:normalViewPr>
  <p:slideViewPr>
    <p:cSldViewPr snapToGrid="0">
      <p:cViewPr varScale="1">
        <p:scale>
          <a:sx n="73" d="100"/>
          <a:sy n="73" d="100"/>
        </p:scale>
        <p:origin x="316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2AC7-7165-401F-B311-25868F90603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D323-304C-4871-89CF-3C66EE93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D323-304C-4871-89CF-3C66EE93D7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8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D323-304C-4871-89CF-3C66EE93D7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2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D323-304C-4871-89CF-3C66EE93D7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3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D323-304C-4871-89CF-3C66EE93D7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D323-304C-4871-89CF-3C66EE93D72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6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16.jpe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Chapter 0_02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1467" y="1099096"/>
            <a:ext cx="873469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Example 0.6: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exact formula for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times, C(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the comparison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1  to be executed is: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C(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	=  k,  	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= (k-1)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= k -1</a:t>
            </a:r>
          </a:p>
          <a:p>
            <a:pPr>
              <a:spcAft>
                <a:spcPts val="1200"/>
              </a:spcAft>
            </a:pP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baseline="-250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k-1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Θ( log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)?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bits in the binary representation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k =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bits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B100D-4EE7-D63C-0908-5F21B930A768}"/>
              </a:ext>
            </a:extLst>
          </p:cNvPr>
          <p:cNvSpPr txBox="1"/>
          <p:nvPr/>
        </p:nvSpPr>
        <p:spPr>
          <a:xfrm>
            <a:off x="8796611" y="4280627"/>
            <a:ext cx="316631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Binary(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2000" spc="-100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k← 1;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1) do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altLang="en-US" sz="2000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  k ← k + 1;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sz="2000" spc="-1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Emoticon making a point Stock Vector - 14709057">
            <a:extLst>
              <a:ext uri="{FF2B5EF4-FFF2-40B4-BE49-F238E27FC236}">
                <a16:creationId xmlns:a16="http://schemas.microsoft.com/office/drawing/2014/main" id="{1DDF1DE9-77A0-4EFA-BAE1-05F75A2DCD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37982" y="2324500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2628" y="1010389"/>
            <a:ext cx="9195758" cy="541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	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bits k for representing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         			        k =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number of bits representing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16 are: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 = 3 + 1, where  8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1 0 0 0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 = 3 + 1 				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1 0 0 1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= 3 + 1			   	   1 1 1 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= 4 + 1 where 16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1 0 0 0 0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show 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=  ⌈log (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+ 1)⌉.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does the size of a number change when we change the base?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7177" y="535339"/>
                <a:ext cx="9091750" cy="6048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much does the size of a number change, when we change base?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rule of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converting logarithms from base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base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61963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That is,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</m:t>
                        </m:r>
                      </m:e>
                    </m:func>
                    <m:func>
                      <m:func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size of integer N in base 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same as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constant factor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its size in base b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Example:  Consider 256</a:t>
                </a:r>
                <a:r>
                  <a:rPr lang="en-US" sz="2400" baseline="-25000" dirty="0"/>
                  <a:t>10</a:t>
                </a:r>
                <a:r>
                  <a:rPr lang="en-US" sz="2400" dirty="0"/>
                  <a:t> = 100</a:t>
                </a:r>
                <a:r>
                  <a:rPr lang="en-US" sz="2400" baseline="-25000" dirty="0"/>
                  <a:t>16</a:t>
                </a:r>
                <a:r>
                  <a:rPr lang="en-US" sz="2400" dirty="0"/>
                  <a:t> = 1 0000 0000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	log</a:t>
                </a:r>
                <a:r>
                  <a:rPr lang="en-US" sz="2400" baseline="-25000" dirty="0"/>
                  <a:t>16</a:t>
                </a:r>
                <a:r>
                  <a:rPr lang="en-US" sz="2400" dirty="0"/>
                  <a:t> 256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256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/>
                  <a:t> .   i.e.,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256= </m:t>
                        </m:r>
                      </m:e>
                    </m:func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256</m:t>
                            </m:r>
                          </m:e>
                        </m:func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		    2 = 2	</a:t>
                </a: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shows that it requires 3 characters to represent 256 in base 16, which is 100</a:t>
                </a:r>
                <a:r>
                  <a:rPr lang="en-US" sz="2400" baseline="-25000" dirty="0"/>
                  <a:t>16  </a:t>
                </a:r>
                <a:r>
                  <a:rPr lang="en-US" sz="2400" dirty="0"/>
                  <a:t>and 9 bits binary representation  1 0000 0000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177" y="535339"/>
                <a:ext cx="9091750" cy="6048579"/>
              </a:xfrm>
              <a:prstGeom prst="rect">
                <a:avLst/>
              </a:prstGeom>
              <a:blipFill>
                <a:blip r:embed="rId2"/>
                <a:stretch>
                  <a:fillRect l="-1073" r="-604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Emoticon making a point Stock Vector - 14709057">
            <a:extLst>
              <a:ext uri="{FF2B5EF4-FFF2-40B4-BE49-F238E27FC236}">
                <a16:creationId xmlns:a16="http://schemas.microsoft.com/office/drawing/2014/main" id="{567A8218-701B-4488-BA5F-AF8A936970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45656" y="1289785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6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19FC19-8AF0-4A10-A2E7-488AC44E38FE}"/>
              </a:ext>
            </a:extLst>
          </p:cNvPr>
          <p:cNvSpPr/>
          <p:nvPr/>
        </p:nvSpPr>
        <p:spPr>
          <a:xfrm>
            <a:off x="1917839" y="2066787"/>
            <a:ext cx="8356321" cy="252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the addition algorithm take to add two given numbers?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75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onfused emoticon Stock Vector - 11275856">
            <a:extLst>
              <a:ext uri="{FF2B5EF4-FFF2-40B4-BE49-F238E27FC236}">
                <a16:creationId xmlns:a16="http://schemas.microsoft.com/office/drawing/2014/main" id="{D5DD9BCD-CE65-4981-B04C-66F5C78084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7" y="2066787"/>
            <a:ext cx="456961" cy="37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68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185" y="692934"/>
            <a:ext cx="89450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an addition algorithm of two numbers in any base.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</a:p>
          <a:p>
            <a:pPr marL="461963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basic property of numbers in any base,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 of two single-digit numbers is a two-digit number;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carry is always a single digit; and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any given step, three single-digit numbers are added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6363" lvl="2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 of three single-digit numbers is a two-digit number.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Align their right-hand ends, and then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 a single right-to-left pass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which </a:t>
            </a:r>
          </a:p>
          <a:p>
            <a:pPr marL="1376363" lvl="2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sum is computed digit by digit, </a:t>
            </a:r>
          </a:p>
          <a:p>
            <a:pPr marL="1376363" lvl="2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maintaining the overflow as a carry.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  Given two binary numbers x and y, how long does our algorithm 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take to add them?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373" y="1280380"/>
            <a:ext cx="9161253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our algorithm take to add two given binary numbers x = 53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y = 35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Carry	1			1	1	1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1	0	1	0	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(53)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0	0	0	1	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(35)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0	1	1	0	0	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	(88)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otal running time as a function of the size of the input: the maximum number of bits of x or y.	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 flipH="1">
            <a:off x="646707" y="503583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149A6151-3907-4450-B077-CADAF86F73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75612" y="481071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996" y="1097593"/>
            <a:ext cx="87402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Analysis:  Total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running time as a function of the size of the input: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the number of bits for representing two integers x and y.	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Assume that each of x and y is n bits long.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sum of x and y is  n+1 bits at most.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Adding three binary digits requires a fixed amount of time.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Adding two n-bit numbers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n operations,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disregarding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least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them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down the answer.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running time for the addition algorithm is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form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some constants.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linear. The running time is O(n).</a:t>
            </a:r>
            <a:endParaRPr lang="en-US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997134" y="5226132"/>
            <a:ext cx="540385" cy="3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8461" y="2759585"/>
            <a:ext cx="9010719" cy="126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faster algorithm for adding two numbers?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addition algorithm is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optimal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up to multiplicative constants.</a:t>
            </a:r>
            <a:endParaRPr lang="en-US" sz="26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2472" y="43284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running time for the addition algorithm is of the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some constants. </a:t>
            </a: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0ECBC365-E690-4F3B-99A4-C7C1F6C6C7C4}"/>
              </a:ext>
            </a:extLst>
          </p:cNvPr>
          <p:cNvSpPr/>
          <p:nvPr/>
        </p:nvSpPr>
        <p:spPr>
          <a:xfrm flipH="1">
            <a:off x="671387" y="2987930"/>
            <a:ext cx="540385" cy="405130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26991" y="2982815"/>
            <a:ext cx="540385" cy="3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FE7E7D-3D93-9EDA-1D9F-06BF80C6B713}"/>
              </a:ext>
            </a:extLst>
          </p:cNvPr>
          <p:cNvSpPr txBox="1"/>
          <p:nvPr/>
        </p:nvSpPr>
        <p:spPr>
          <a:xfrm>
            <a:off x="3450226" y="2733658"/>
            <a:ext cx="4257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and Division</a:t>
            </a:r>
            <a:endParaRPr lang="en-US" sz="28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6D620F-A87F-402F-B606-E5FCFC535D59}"/>
              </a:ext>
            </a:extLst>
          </p:cNvPr>
          <p:cNvSpPr/>
          <p:nvPr/>
        </p:nvSpPr>
        <p:spPr>
          <a:xfrm>
            <a:off x="2209682" y="3429000"/>
            <a:ext cx="833359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Left-shifting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quick way to multiply by the power of 2.</a:t>
            </a:r>
          </a:p>
          <a:p>
            <a:pPr marL="914400" lvl="1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Right-shifting is a quick way to integer-divide by the power of 2.</a:t>
            </a:r>
          </a:p>
          <a:p>
            <a:pPr marL="914400" lvl="1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the multiplication algorithm take? </a:t>
            </a:r>
          </a:p>
        </p:txBody>
      </p:sp>
      <p:pic>
        <p:nvPicPr>
          <p:cNvPr id="3" name="Picture 2" descr="Confused emoticon Stock Vector - 11275856">
            <a:extLst>
              <a:ext uri="{FF2B5EF4-FFF2-40B4-BE49-F238E27FC236}">
                <a16:creationId xmlns:a16="http://schemas.microsoft.com/office/drawing/2014/main" id="{3B9D7A7B-926A-F383-BC05-6402E567B0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46" y="3167390"/>
            <a:ext cx="456961" cy="37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470991" y="2584174"/>
            <a:ext cx="92632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0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Analysis (AL)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 Analysis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empirical measurement.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among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best, average, and worst case behaviors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algorithm.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classes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constant, logarithmic linear, quadratic, and exponential.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Recurrence Relations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solutions.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trade-offs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algorithms.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183FC-BB73-4AE9-BB44-B237E30A3B7D}"/>
              </a:ext>
            </a:extLst>
          </p:cNvPr>
          <p:cNvSpPr txBox="1"/>
          <p:nvPr/>
        </p:nvSpPr>
        <p:spPr>
          <a:xfrm>
            <a:off x="1484243" y="834887"/>
            <a:ext cx="83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Body of Knowledge Coverage:</a:t>
            </a:r>
          </a:p>
          <a:p>
            <a:r>
              <a:rPr lang="en-US" sz="3600" dirty="0"/>
              <a:t>Basis Analysis (AL)</a:t>
            </a:r>
          </a:p>
        </p:txBody>
      </p:sp>
      <p:pic>
        <p:nvPicPr>
          <p:cNvPr id="1026" name="Picture 2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302">
            <a:off x="740979" y="2010801"/>
            <a:ext cx="565307" cy="4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9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431" y="458956"/>
            <a:ext cx="99944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Left-shifting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quick way to multiply an integer by a power of 2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Reason:</a:t>
            </a:r>
          </a:p>
          <a:p>
            <a:pPr marL="461963" marR="0" lvl="0" indent="-4619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 two integers 13 and 2,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x 2 can be written in binary representation as 1101 x 10.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26 (11010 in bit representation) can be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obtained by left-shifting one bit position 1101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packing a 0 on the rightmost bit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form 11010.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1	1	0	1    (multiplicand)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			1	0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(multiplier)</a:t>
            </a:r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	0	0	0    (multiply 1101 by 0)</a:t>
            </a:r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1	0	1	</a:t>
            </a:r>
            <a:r>
              <a:rPr lang="en-US" sz="2000" u="sng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(multiply 1101 by 1, left-shift once)</a:t>
            </a:r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1	0	1	0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binary multiplication,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intermediate row 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either filling with 0’s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multiplier’s bit is 0,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copying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multiplicand if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multiplier’s bit is 1.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right-align the multiplicand with the multiplier’s bit,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left-shifted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appropriate number of times with packing 0 on the rightmost bit(s). 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958F2-0AF7-937B-F096-C5E7A5169EBF}"/>
              </a:ext>
            </a:extLst>
          </p:cNvPr>
          <p:cNvSpPr txBox="1"/>
          <p:nvPr/>
        </p:nvSpPr>
        <p:spPr>
          <a:xfrm>
            <a:off x="1070376" y="3075624"/>
            <a:ext cx="200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array of intermediate sums</a:t>
            </a:r>
          </a:p>
        </p:txBody>
      </p:sp>
      <p:pic>
        <p:nvPicPr>
          <p:cNvPr id="7" name="Picture 6" descr="Confused emoticon Stock Vector - 11275856">
            <a:extLst>
              <a:ext uri="{FF2B5EF4-FFF2-40B4-BE49-F238E27FC236}">
                <a16:creationId xmlns:a16="http://schemas.microsoft.com/office/drawing/2014/main" id="{658BF12D-D38A-4DA6-AF9E-74B878A579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8" y="1340995"/>
            <a:ext cx="54038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47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0248" y="1365241"/>
            <a:ext cx="992900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the grade-school algorithm take?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13 x 11, which is (1101 x 1011)</a:t>
            </a:r>
          </a:p>
          <a:p>
            <a:pPr>
              <a:spcAft>
                <a:spcPts val="1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multiplication would proceed as follows.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1        1        0        1</a:t>
            </a:r>
          </a:p>
          <a:p>
            <a:pPr>
              <a:lnSpc>
                <a:spcPct val="150000"/>
              </a:lnSpc>
            </a:pP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			x        </a:t>
            </a:r>
            <a:r>
              <a:rPr lang="en-US" sz="2200" b="1" u="sng" dirty="0">
                <a:solidFill>
                  <a:srgbClr val="CC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sz="2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1        1        0        1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(1101 times 1)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2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       1	       0	    1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 0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(1101 times 1, shift once)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sz="22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0        0        0        0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    0 	 0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(1101 times 0, shift twice)</a:t>
            </a:r>
          </a:p>
          <a:p>
            <a:pPr>
              <a:lnSpc>
                <a:spcPct val="150000"/>
              </a:lnSpc>
            </a:pP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        </a:t>
            </a:r>
            <a:r>
              <a:rPr lang="en-US" sz="2200" b="1" u="sng" dirty="0">
                <a:solidFill>
                  <a:srgbClr val="CC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1        1        0        1</a:t>
            </a:r>
            <a:r>
              <a:rPr lang="en-US" sz="2200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       0 	    0        0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(1101 times 1, shift thrice)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        0        0        0        1        1	    1        1    (binary for 143)</a:t>
            </a:r>
          </a:p>
        </p:txBody>
      </p:sp>
      <p:sp>
        <p:nvSpPr>
          <p:cNvPr id="3" name="Left Brace 2"/>
          <p:cNvSpPr/>
          <p:nvPr/>
        </p:nvSpPr>
        <p:spPr>
          <a:xfrm>
            <a:off x="1885098" y="4929809"/>
            <a:ext cx="237899" cy="9216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2260121" y="4520242"/>
            <a:ext cx="135491" cy="7909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2470716" y="4220702"/>
            <a:ext cx="110639" cy="5779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845389" y="4437872"/>
            <a:ext cx="1058517" cy="8733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 times row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additions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Cloud Callout 6"/>
          <p:cNvSpPr/>
          <p:nvPr/>
        </p:nvSpPr>
        <p:spPr>
          <a:xfrm flipH="1">
            <a:off x="463827" y="3686252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956615-9342-4693-855C-2178E515B130}"/>
              </a:ext>
            </a:extLst>
          </p:cNvPr>
          <p:cNvSpPr/>
          <p:nvPr/>
        </p:nvSpPr>
        <p:spPr>
          <a:xfrm>
            <a:off x="8038915" y="1259175"/>
            <a:ext cx="313138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1        3</a:t>
            </a: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x        1        1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1        3	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	3       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	      1        4        3</a:t>
            </a:r>
          </a:p>
        </p:txBody>
      </p:sp>
      <p:pic>
        <p:nvPicPr>
          <p:cNvPr id="10" name="Picture 2" descr="Image result for smiley face images">
            <a:extLst>
              <a:ext uri="{FF2B5EF4-FFF2-40B4-BE49-F238E27FC236}">
                <a16:creationId xmlns:a16="http://schemas.microsoft.com/office/drawing/2014/main" id="{03262508-84DE-4025-8C5A-EFB0A5B77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438593" y="3707861"/>
            <a:ext cx="522515" cy="3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AE0E74-5A2B-6520-96B3-28691C8A655E}"/>
              </a:ext>
            </a:extLst>
          </p:cNvPr>
          <p:cNvSpPr txBox="1"/>
          <p:nvPr/>
        </p:nvSpPr>
        <p:spPr>
          <a:xfrm>
            <a:off x="1549959" y="428346"/>
            <a:ext cx="2891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9738" y="1045840"/>
            <a:ext cx="918279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Let x and y be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both n bits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There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 intermediate rows,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 lengths of up to 2n bits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(take the shifting into account).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total time taken is to add up these rows: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doing two numbers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(per two rows) at a time.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O(n) + O(n) + … + O(n),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[Sum of each two intermediate rows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requires O(n).]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 – 1 times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[Requires n-1 times of 2 number addition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for n rows]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i.e.,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(n-1) * O(n) = 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).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i.e., (n-1) *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+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)n 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time efficiency is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), quadratic in the size of the inputs: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 is polynomial,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much slower than addition.</a:t>
            </a:r>
          </a:p>
        </p:txBody>
      </p:sp>
      <p:sp>
        <p:nvSpPr>
          <p:cNvPr id="3" name="Left Brace 2"/>
          <p:cNvSpPr>
            <a:spLocks/>
          </p:cNvSpPr>
          <p:nvPr/>
        </p:nvSpPr>
        <p:spPr>
          <a:xfrm rot="16200000">
            <a:off x="3747371" y="2545896"/>
            <a:ext cx="161225" cy="27787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 flipH="1">
            <a:off x="526562" y="3333372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7C41B29E-23C6-475A-A9EA-B3031087EA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2" y="3354258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135" y="58846"/>
            <a:ext cx="90529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Likewise, the effect of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right shift (for division by 2) is to divide by the base, rounding down if needed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Integer Division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13/2 is 1101 ÷ 10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is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6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110 in bit representation) can be obtained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right-shift one-bit position 1101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 a 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leftmost bit to form 0110, which is 6. (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 division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13/4, which is (13/2)/2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shift-right 1101 twice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packs 00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leftmost (i.e., significant) bits to obtain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11, which is equal to 3.  That is 13/2 = 6, and then 6/2 = 3.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13/8 = ((13/2)/2)/2.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to shift-right thrice 1101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packs 000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significant bits to obtain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which is equal to 1.   Since    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(13/2)/2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3,  then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13/16 = (((13/2)/2)/2)/2.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us to shift right four times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 0000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significant bits to obtain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is equal to 0.  Continue from above,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731120" y="1315049"/>
            <a:ext cx="8891723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Is there a faster algorithm for multiplication?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Algorithm: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(Persian mathematician)</a:t>
            </a:r>
            <a:endParaRPr lang="en-US" sz="2400" spc="-100" dirty="0">
              <a:solidFill>
                <a:srgbClr val="0000FF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à la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recursive algorithm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analysis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ẚ la Russe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nonorthodox algorithm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multiplying two positive integers.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3255D863-EC54-447F-9EC1-8762825607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74" y="1323871"/>
            <a:ext cx="432008" cy="42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149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937C7-D8C1-2F36-27C8-3910AF21B223}"/>
                  </a:ext>
                </a:extLst>
              </p:cNvPr>
              <p:cNvSpPr txBox="1"/>
              <p:nvPr/>
            </p:nvSpPr>
            <p:spPr>
              <a:xfrm>
                <a:off x="1543160" y="144671"/>
                <a:ext cx="9351818" cy="6674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spc="-100" dirty="0"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Basic Foundation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even, </a:t>
                </a: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(x * y)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* y)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</a:t>
                </a: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2*x    *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pc="-10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(twice of the x and half of the y).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odd, </a:t>
                </a: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(x * y)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* y)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</a:t>
                </a: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2*x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b="0" i="1" spc="-10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−1+1</m:t>
                        </m:r>
                      </m:num>
                      <m:den>
                        <m:r>
                          <a:rPr lang="en-US" sz="2400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2*x 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2*x 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+ 2*x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</a:t>
                </a: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2*x  *  </a:t>
                </a:r>
                <a:r>
                  <a:rPr lang="en-US" sz="2400" b="1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x    </a:t>
                </a: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(Add the result of “twice of the x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integer half of the y” to the previous value x.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937C7-D8C1-2F36-27C8-3910AF21B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160" y="144671"/>
                <a:ext cx="9351818" cy="6674199"/>
              </a:xfrm>
              <a:prstGeom prst="rect">
                <a:avLst/>
              </a:prstGeom>
              <a:blipFill>
                <a:blip r:embed="rId2"/>
                <a:stretch>
                  <a:fillRect l="-1304" r="-1043" b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3401740D-A5CA-81EA-D43F-6B1161AE3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457048" y="2547097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91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364" y="1146657"/>
            <a:ext cx="9257130" cy="50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there a faster algorithm for multiplication?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Algorithm: x * y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 two decimal numbers x and y: (multiplicand * multiplier)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following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until the multiplier y gets down to 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376363" lvl="3" indent="-461963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integer-divide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multiplier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by 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</a:p>
          <a:p>
            <a:pPr marL="1376363" lvl="3" indent="-461963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multiplicand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Strike out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rows in which the y in the first (multiplier) column is even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why?),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up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remains in the second (multiplicand) column.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5071" y="5264190"/>
            <a:ext cx="346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it because of the 0 digit in 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E23C30-BB6F-BB52-199B-D68548486C60}"/>
                  </a:ext>
                </a:extLst>
              </p:cNvPr>
              <p:cNvSpPr txBox="1"/>
              <p:nvPr/>
            </p:nvSpPr>
            <p:spPr>
              <a:xfrm>
                <a:off x="7438122" y="653227"/>
                <a:ext cx="4672814" cy="12186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even, (x * y) = 2*x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odd, </a:t>
                </a:r>
                <a:r>
                  <a:rPr lang="en-US" sz="1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* y) = </a:t>
                </a:r>
                <a:r>
                  <a:rPr lang="en-US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2*x 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x    </a:t>
                </a:r>
                <a:r>
                  <a:rPr lang="en-US" sz="18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E23C30-BB6F-BB52-199B-D68548486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22" y="653227"/>
                <a:ext cx="4672814" cy="1218603"/>
              </a:xfrm>
              <a:prstGeom prst="rect">
                <a:avLst/>
              </a:prstGeom>
              <a:blipFill>
                <a:blip r:embed="rId2"/>
                <a:stretch>
                  <a:fillRect l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2">
            <a:extLst>
              <a:ext uri="{FF2B5EF4-FFF2-40B4-BE49-F238E27FC236}">
                <a16:creationId xmlns:a16="http://schemas.microsoft.com/office/drawing/2014/main" id="{3A51395A-BE1D-48AE-A659-11289D93CD05}"/>
              </a:ext>
            </a:extLst>
          </p:cNvPr>
          <p:cNvSpPr/>
          <p:nvPr/>
        </p:nvSpPr>
        <p:spPr>
          <a:xfrm flipH="1">
            <a:off x="594978" y="2586596"/>
            <a:ext cx="540385" cy="405130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03262508-84DE-4025-8C5A-EFB0A5B772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626135" y="2593436"/>
            <a:ext cx="521970" cy="3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/>
          </p:cNvSpPr>
          <p:nvPr/>
        </p:nvSpPr>
        <p:spPr>
          <a:xfrm>
            <a:off x="1396314" y="158432"/>
            <a:ext cx="9187133" cy="304914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0.7: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y = 11 (1011) and x = 13  (11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* y = 13 * 11 = 1101 * 1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bit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y yields 0000 for an intermediate row.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is: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odd, then x + 2z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 2z, where z = x * (y/2) and (y/2) is an integer division.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8585"/>
              </p:ext>
            </p:extLst>
          </p:nvPr>
        </p:nvGraphicFramePr>
        <p:xfrm>
          <a:off x="1396313" y="3207579"/>
          <a:ext cx="9187133" cy="2897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* y = 1101 * 1</a:t>
                      </a:r>
                      <a:r>
                        <a:rPr lang="en-US" sz="24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47581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(why x*2?)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0        0  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0        0    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(why x*2?)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0        0        0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2059384-7E16-4483-80BF-BC0017498275}"/>
              </a:ext>
            </a:extLst>
          </p:cNvPr>
          <p:cNvSpPr/>
          <p:nvPr/>
        </p:nvSpPr>
        <p:spPr>
          <a:xfrm>
            <a:off x="6849086" y="1617614"/>
            <a:ext cx="384048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              x + 2 ( x * (y/2)),  if y is odd</a:t>
            </a:r>
          </a:p>
          <a:p>
            <a:pPr>
              <a:spcAft>
                <a:spcPts val="600"/>
              </a:spcAft>
            </a:pPr>
            <a:r>
              <a:rPr lang="en-US" dirty="0"/>
              <a:t>y * x = </a:t>
            </a:r>
          </a:p>
          <a:p>
            <a:pPr>
              <a:spcAft>
                <a:spcPts val="600"/>
              </a:spcAft>
            </a:pPr>
            <a:r>
              <a:rPr lang="en-US" dirty="0"/>
              <a:t>                2 (x * (y/2)), if y is even.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A02AEDA-8349-49B7-8EBF-D9EB38908AA7}"/>
              </a:ext>
            </a:extLst>
          </p:cNvPr>
          <p:cNvSpPr/>
          <p:nvPr/>
        </p:nvSpPr>
        <p:spPr>
          <a:xfrm>
            <a:off x="7593884" y="1746208"/>
            <a:ext cx="143124" cy="86262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A3D20-522F-2A8E-37BA-75DBAD35072F}"/>
              </a:ext>
            </a:extLst>
          </p:cNvPr>
          <p:cNvSpPr txBox="1"/>
          <p:nvPr/>
        </p:nvSpPr>
        <p:spPr>
          <a:xfrm>
            <a:off x="132836" y="4384839"/>
            <a:ext cx="126347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(why y/2?)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03262508-84DE-4025-8C5A-EFB0A5B772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653414" y="2761658"/>
            <a:ext cx="521970" cy="3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DDA72-332A-5219-2428-48F5E2B3A24D}"/>
              </a:ext>
            </a:extLst>
          </p:cNvPr>
          <p:cNvSpPr txBox="1"/>
          <p:nvPr/>
        </p:nvSpPr>
        <p:spPr>
          <a:xfrm>
            <a:off x="764575" y="6105087"/>
            <a:ext cx="1091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11*13 = x + 2 (x * y/2) = 13 + 2(13 * 11/2) = 13 + </a:t>
            </a:r>
            <a:r>
              <a:rPr lang="en-US" b="1" dirty="0">
                <a:solidFill>
                  <a:srgbClr val="FF0000"/>
                </a:solidFill>
              </a:rPr>
              <a:t>26 *5 </a:t>
            </a:r>
            <a:r>
              <a:rPr lang="en-US" dirty="0"/>
              <a:t>= 13 + </a:t>
            </a:r>
            <a:r>
              <a:rPr lang="en-US" b="1" dirty="0">
                <a:solidFill>
                  <a:srgbClr val="FF0000"/>
                </a:solidFill>
              </a:rPr>
              <a:t>26 + 2(26 * 5/2) </a:t>
            </a:r>
            <a:r>
              <a:rPr lang="en-US" dirty="0"/>
              <a:t>= 13 + 26 + </a:t>
            </a:r>
            <a:r>
              <a:rPr lang="en-US" b="1" u="sng" dirty="0"/>
              <a:t>(52*2)</a:t>
            </a:r>
          </a:p>
          <a:p>
            <a:r>
              <a:rPr lang="en-US" dirty="0"/>
              <a:t>            = 13 + 26 + </a:t>
            </a:r>
            <a:r>
              <a:rPr lang="en-US" b="1" u="sng" dirty="0"/>
              <a:t>2(52 * 2/2) </a:t>
            </a:r>
            <a:r>
              <a:rPr lang="en-US" dirty="0"/>
              <a:t>= 13 + 26 + </a:t>
            </a:r>
            <a:r>
              <a:rPr lang="en-US" b="1" dirty="0">
                <a:solidFill>
                  <a:srgbClr val="0000FF"/>
                </a:solidFill>
              </a:rPr>
              <a:t>(104 * 1) </a:t>
            </a:r>
            <a:r>
              <a:rPr lang="en-US" dirty="0"/>
              <a:t>= 13 + 26 + </a:t>
            </a:r>
            <a:r>
              <a:rPr lang="en-US" b="1" u="sng" dirty="0">
                <a:solidFill>
                  <a:srgbClr val="0000FF"/>
                </a:solidFill>
              </a:rPr>
              <a:t>104 + 2(104 * ½) </a:t>
            </a:r>
            <a:r>
              <a:rPr lang="en-US" dirty="0"/>
              <a:t>= 13 + 26 + 104 = 143</a:t>
            </a: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412" y="899507"/>
            <a:ext cx="9605176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	     x + 2 ( x * (y/2)),  if y is odd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x * y = 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     2 (x * (y/2)), if y is even.</a:t>
            </a:r>
          </a:p>
          <a:p>
            <a:pPr>
              <a:spcAft>
                <a:spcPts val="600"/>
              </a:spcAft>
            </a:pP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C00000"/>
                </a:solidFill>
              </a:rPr>
              <a:t>13 * 11 </a:t>
            </a:r>
            <a:r>
              <a:rPr lang="en-US" sz="2200" dirty="0"/>
              <a:t>	= </a:t>
            </a:r>
            <a:r>
              <a:rPr lang="en-US" sz="2200" dirty="0">
                <a:solidFill>
                  <a:srgbClr val="0000FF"/>
                </a:solidFill>
              </a:rPr>
              <a:t>13 + 2( 13 * (11/2)) </a:t>
            </a:r>
            <a:r>
              <a:rPr lang="en-US" sz="2200" dirty="0"/>
              <a:t>= 13 + (2 * 13 *5) since y is 11, an odd number.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13 + </a:t>
            </a:r>
            <a:r>
              <a:rPr lang="en-US" sz="2200" b="1" dirty="0"/>
              <a:t>(</a:t>
            </a:r>
            <a:r>
              <a:rPr lang="en-US" sz="2200" b="1" dirty="0">
                <a:solidFill>
                  <a:srgbClr val="C00000"/>
                </a:solidFill>
              </a:rPr>
              <a:t>26 * 5</a:t>
            </a:r>
            <a:r>
              <a:rPr lang="en-US" sz="2200" b="1" dirty="0"/>
              <a:t>) </a:t>
            </a:r>
            <a:r>
              <a:rPr lang="en-US" sz="2200" dirty="0"/>
              <a:t>	= </a:t>
            </a:r>
            <a:r>
              <a:rPr lang="en-US" sz="2200" dirty="0">
                <a:solidFill>
                  <a:srgbClr val="0000FF"/>
                </a:solidFill>
              </a:rPr>
              <a:t>13 + (26 + 2(26 * (5/2))), </a:t>
            </a:r>
            <a:r>
              <a:rPr lang="en-US" sz="2200" dirty="0"/>
              <a:t>since y = 5, an odd number.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= 13 + (</a:t>
            </a:r>
            <a:r>
              <a:rPr lang="en-US" sz="2200" b="1" dirty="0">
                <a:solidFill>
                  <a:srgbClr val="C00000"/>
                </a:solidFill>
              </a:rPr>
              <a:t>26 + (52 * (5/2)))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13 + (26 + </a:t>
            </a:r>
            <a:r>
              <a:rPr lang="en-US" sz="2200" b="1" u="sng" dirty="0"/>
              <a:t>(52 *</a:t>
            </a:r>
            <a:r>
              <a:rPr lang="en-US" sz="2200" b="1" u="sng" dirty="0">
                <a:solidFill>
                  <a:srgbClr val="C00000"/>
                </a:solidFill>
              </a:rPr>
              <a:t> 2</a:t>
            </a:r>
            <a:r>
              <a:rPr lang="en-US" sz="2200" b="1" u="sng" dirty="0"/>
              <a:t>)</a:t>
            </a:r>
            <a:r>
              <a:rPr lang="en-US" sz="2200" b="1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= </a:t>
            </a:r>
            <a:r>
              <a:rPr lang="en-US" sz="2200" dirty="0">
                <a:solidFill>
                  <a:srgbClr val="0000FF"/>
                </a:solidFill>
              </a:rPr>
              <a:t>13 + 26 + </a:t>
            </a:r>
            <a:r>
              <a:rPr lang="en-US" sz="2200" u="sng" dirty="0">
                <a:solidFill>
                  <a:srgbClr val="0000FF"/>
                </a:solidFill>
              </a:rPr>
              <a:t>(</a:t>
            </a:r>
            <a:r>
              <a:rPr lang="en-US" sz="2200" b="1" u="sng" dirty="0"/>
              <a:t>2 (52 * (2/2))</a:t>
            </a:r>
            <a:r>
              <a:rPr lang="en-US" sz="2200" u="sng" dirty="0">
                <a:solidFill>
                  <a:srgbClr val="0000FF"/>
                </a:solidFill>
              </a:rPr>
              <a:t>)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since y = 2, an even number.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13 + 26 </a:t>
            </a:r>
            <a:r>
              <a:rPr lang="en-US" sz="2200" b="1" dirty="0"/>
              <a:t>+ (</a:t>
            </a:r>
            <a:r>
              <a:rPr lang="en-US" sz="2200" b="1" dirty="0">
                <a:solidFill>
                  <a:srgbClr val="C00000"/>
                </a:solidFill>
              </a:rPr>
              <a:t>104 *1</a:t>
            </a:r>
            <a:r>
              <a:rPr lang="en-US" sz="2200" b="1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               = </a:t>
            </a:r>
            <a:r>
              <a:rPr lang="en-US" sz="2200" dirty="0"/>
              <a:t>13 + 26 + </a:t>
            </a:r>
            <a:r>
              <a:rPr lang="en-US" sz="2200" b="1" dirty="0"/>
              <a:t>(104 + 2(104 * (1/ 2)))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00FF"/>
                </a:solidFill>
              </a:rPr>
              <a:t>13 + 26 + 104 + 2(104 * 0)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= 13 + 26 + 104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143.</a:t>
            </a: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>
            <a:off x="2382761" y="920753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ACF8EB-DD39-4DBF-B844-7D721E8C8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19763"/>
              </p:ext>
            </p:extLst>
          </p:nvPr>
        </p:nvGraphicFramePr>
        <p:xfrm>
          <a:off x="9388504" y="3566160"/>
          <a:ext cx="1357874" cy="289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70">
                  <a:extLst>
                    <a:ext uri="{9D8B030D-6E8A-4147-A177-3AD203B41FA5}">
                      <a16:colId xmlns:a16="http://schemas.microsoft.com/office/drawing/2014/main" val="2346076868"/>
                    </a:ext>
                  </a:extLst>
                </a:gridCol>
                <a:gridCol w="753804">
                  <a:extLst>
                    <a:ext uri="{9D8B030D-6E8A-4147-A177-3AD203B41FA5}">
                      <a16:colId xmlns:a16="http://schemas.microsoft.com/office/drawing/2014/main" val="1459158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52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8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6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2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3015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05585" y="415941"/>
            <a:ext cx="2965837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 * 26 = 26 + 2(26 * (5/2))</a:t>
            </a:r>
          </a:p>
          <a:p>
            <a:r>
              <a:rPr lang="en-US" dirty="0"/>
              <a:t>            = 26 + 26 * 4</a:t>
            </a:r>
          </a:p>
          <a:p>
            <a:endParaRPr lang="en-US" dirty="0"/>
          </a:p>
          <a:p>
            <a:r>
              <a:rPr lang="en-US" dirty="0"/>
              <a:t>2 * 52 = 2(52 * (2/2))</a:t>
            </a:r>
          </a:p>
          <a:p>
            <a:endParaRPr lang="en-US" dirty="0"/>
          </a:p>
          <a:p>
            <a:r>
              <a:rPr lang="en-US" dirty="0"/>
              <a:t>4 * 52 = 2(52 * (4/2))       Facts!</a:t>
            </a:r>
          </a:p>
        </p:txBody>
      </p:sp>
      <p:pic>
        <p:nvPicPr>
          <p:cNvPr id="7" name="Picture 2" descr="Image result for smiley face images">
            <a:extLst>
              <a:ext uri="{FF2B5EF4-FFF2-40B4-BE49-F238E27FC236}">
                <a16:creationId xmlns:a16="http://schemas.microsoft.com/office/drawing/2014/main" id="{10FD383E-2DB6-4245-A8AE-F85D0139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677496" y="3449867"/>
            <a:ext cx="522515" cy="3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EC0476-80B4-463D-9F30-DA5FB5887EDC}"/>
                  </a:ext>
                </a:extLst>
              </p:cNvPr>
              <p:cNvSpPr/>
              <p:nvPr/>
            </p:nvSpPr>
            <p:spPr>
              <a:xfrm>
                <a:off x="5082024" y="6089157"/>
                <a:ext cx="12798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𝐼𝑡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EC0476-80B4-463D-9F30-DA5FB5887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24" y="6089157"/>
                <a:ext cx="127986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69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78878" y="150867"/>
                <a:ext cx="7394013" cy="66412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Revisit the reason: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* 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(X * Y)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−1+1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 is odd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= 2 * X *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+ 2 * 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X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X + 2 * X *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X + 2(X * </a:t>
                </a:r>
                <a:r>
                  <a:rPr lang="en-US" sz="2400" baseline="-250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* 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(X * Y)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* (X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if Y is even.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878" y="150867"/>
                <a:ext cx="7394013" cy="6641242"/>
              </a:xfrm>
              <a:prstGeom prst="rect">
                <a:avLst/>
              </a:prstGeom>
              <a:blipFill>
                <a:blip r:embed="rId2"/>
                <a:stretch>
                  <a:fillRect l="-1319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284376" y="561562"/>
            <a:ext cx="4387809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	     x + 2 ( x * (y/2)),  if y is odd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y * x =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     2 (x * (y/2)), if y is even.</a:t>
            </a: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>
            <a:off x="8264661" y="666307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959FB5-BF6A-4A7D-A2B8-0FFF1D4DA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52980"/>
              </p:ext>
            </p:extLst>
          </p:nvPr>
        </p:nvGraphicFramePr>
        <p:xfrm>
          <a:off x="7284378" y="1827528"/>
          <a:ext cx="4387809" cy="289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45">
                  <a:extLst>
                    <a:ext uri="{9D8B030D-6E8A-4147-A177-3AD203B41FA5}">
                      <a16:colId xmlns:a16="http://schemas.microsoft.com/office/drawing/2014/main" val="2346076868"/>
                    </a:ext>
                  </a:extLst>
                </a:gridCol>
                <a:gridCol w="856788">
                  <a:extLst>
                    <a:ext uri="{9D8B030D-6E8A-4147-A177-3AD203B41FA5}">
                      <a16:colId xmlns:a16="http://schemas.microsoft.com/office/drawing/2014/main" val="1459158445"/>
                    </a:ext>
                  </a:extLst>
                </a:gridCol>
                <a:gridCol w="2768776">
                  <a:extLst>
                    <a:ext uri="{9D8B030D-6E8A-4147-A177-3AD203B41FA5}">
                      <a16:colId xmlns:a16="http://schemas.microsoft.com/office/drawing/2014/main" val="3929651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52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13*11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13 + 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(26*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8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26*5 =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(52*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52*2 = (104*</a:t>
                      </a:r>
                      <a:r>
                        <a:rPr lang="en-US" sz="20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6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104*1 =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(104*</a:t>
                      </a:r>
                      <a:r>
                        <a:rPr lang="en-US" sz="20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23459"/>
                  </a:ext>
                </a:extLst>
              </a:tr>
              <a:tr h="424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 = 13+26+104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30158"/>
                  </a:ext>
                </a:extLst>
              </a:tr>
            </a:tbl>
          </a:graphicData>
        </a:graphic>
      </p:graphicFrame>
      <p:pic>
        <p:nvPicPr>
          <p:cNvPr id="7" name="Picture 6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1144538" y="1231649"/>
            <a:ext cx="540385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C7F1C-9CCE-BB22-6F95-358014CA43F7}"/>
              </a:ext>
            </a:extLst>
          </p:cNvPr>
          <p:cNvSpPr txBox="1"/>
          <p:nvPr/>
        </p:nvSpPr>
        <p:spPr>
          <a:xfrm>
            <a:off x="7284376" y="4819507"/>
            <a:ext cx="438780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11*13 = 13 + 5 * 26</a:t>
            </a:r>
          </a:p>
          <a:p>
            <a:r>
              <a:rPr lang="en-US" dirty="0"/>
              <a:t>            = 13 + (26 + 2 (26 * 5/2) ) </a:t>
            </a:r>
          </a:p>
          <a:p>
            <a:r>
              <a:rPr lang="en-US" dirty="0"/>
              <a:t>            = 13 + 26 + (52 * 2)</a:t>
            </a:r>
          </a:p>
          <a:p>
            <a:r>
              <a:rPr lang="en-US" dirty="0"/>
              <a:t>            = 13 + 26 + ( 2*(52 * 2/2))</a:t>
            </a:r>
          </a:p>
          <a:p>
            <a:r>
              <a:rPr lang="en-US" dirty="0"/>
              <a:t>            = 13 + 26 + (104 * 1))</a:t>
            </a:r>
          </a:p>
          <a:p>
            <a:r>
              <a:rPr lang="en-US" dirty="0"/>
              <a:t>            = 13 + 26 + (104)</a:t>
            </a:r>
          </a:p>
          <a:p>
            <a:r>
              <a:rPr lang="en-US" dirty="0"/>
              <a:t>            = 143</a:t>
            </a:r>
          </a:p>
        </p:txBody>
      </p:sp>
    </p:spTree>
    <p:extLst>
      <p:ext uri="{BB962C8B-B14F-4D97-AF65-F5344CB8AC3E}">
        <p14:creationId xmlns:p14="http://schemas.microsoft.com/office/powerpoint/2010/main" val="103960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557700" y="1677656"/>
            <a:ext cx="9263269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 of any three single-digit numbers is at most two digits long.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digits needed to represent the number N ≥ 0 in base b.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for determining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binary digits needed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binary representation of a positive decimal integer n. 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analysis framework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does the size of a number change, when changing base?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3255D863-EC54-447F-9EC1-8762825607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3" y="1908788"/>
            <a:ext cx="432008" cy="421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81CD5-99D3-A380-3D34-205EABF93B83}"/>
              </a:ext>
            </a:extLst>
          </p:cNvPr>
          <p:cNvSpPr txBox="1"/>
          <p:nvPr/>
        </p:nvSpPr>
        <p:spPr>
          <a:xfrm>
            <a:off x="1289191" y="1013254"/>
            <a:ext cx="181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Outlines:</a:t>
            </a:r>
          </a:p>
        </p:txBody>
      </p:sp>
    </p:spTree>
    <p:extLst>
      <p:ext uri="{BB962C8B-B14F-4D97-AF65-F5344CB8AC3E}">
        <p14:creationId xmlns:p14="http://schemas.microsoft.com/office/powerpoint/2010/main" val="2106406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9687" y="3192326"/>
            <a:ext cx="9152626" cy="322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same algorithm can be rewritten in a different way based on the following rule: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2(x *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	if y is even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x * y  = 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x + 2(x *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	if y is odd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>
            <a:spLocks/>
          </p:cNvSpPr>
          <p:nvPr/>
        </p:nvSpPr>
        <p:spPr bwMode="auto">
          <a:xfrm>
            <a:off x="4840616" y="4882707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 flipH="1">
            <a:off x="951682" y="3602420"/>
            <a:ext cx="388387" cy="262777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AA84A-B287-4160-9790-D0A522CA9088}"/>
              </a:ext>
            </a:extLst>
          </p:cNvPr>
          <p:cNvSpPr/>
          <p:nvPr/>
        </p:nvSpPr>
        <p:spPr>
          <a:xfrm>
            <a:off x="2260600" y="2025603"/>
            <a:ext cx="711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	     x + 2 ( x * (y/2)),  if y is odd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y * x =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     2 (x * (y/2)), if y is even.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Al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</a:t>
            </a:r>
            <a:endParaRPr lang="en-US" sz="2000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CD68AAA-6F1A-4897-B602-DF6D49B277D6}"/>
              </a:ext>
            </a:extLst>
          </p:cNvPr>
          <p:cNvSpPr>
            <a:spLocks/>
          </p:cNvSpPr>
          <p:nvPr/>
        </p:nvSpPr>
        <p:spPr bwMode="auto">
          <a:xfrm>
            <a:off x="3229530" y="2116552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A44E8-A8E0-4003-AD91-F0D18528679E}"/>
              </a:ext>
            </a:extLst>
          </p:cNvPr>
          <p:cNvSpPr/>
          <p:nvPr/>
        </p:nvSpPr>
        <p:spPr>
          <a:xfrm>
            <a:off x="1434202" y="835589"/>
            <a:ext cx="923811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n-US" sz="2400" i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is a fascinating mixture of decimal and binary.</a:t>
            </a: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50D72-C563-4572-803A-6D187695A53E}"/>
              </a:ext>
            </a:extLst>
          </p:cNvPr>
          <p:cNvSpPr txBox="1"/>
          <p:nvPr/>
        </p:nvSpPr>
        <p:spPr>
          <a:xfrm>
            <a:off x="4960763" y="1569095"/>
            <a:ext cx="17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Integer division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919A2D-0C07-47AB-8482-E7E4AFD984C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778735" y="1753761"/>
            <a:ext cx="182028" cy="362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smiley face images">
            <a:extLst>
              <a:ext uri="{FF2B5EF4-FFF2-40B4-BE49-F238E27FC236}">
                <a16:creationId xmlns:a16="http://schemas.microsoft.com/office/drawing/2014/main" id="{FC85EDEC-BCC8-4E3F-95CA-9AD8F7A8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875531" y="3473651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8E8630-8A01-474C-9BC0-544E42C43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22768"/>
              </p:ext>
            </p:extLst>
          </p:nvPr>
        </p:nvGraphicFramePr>
        <p:xfrm>
          <a:off x="1702709" y="3335337"/>
          <a:ext cx="9299275" cy="2975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3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* y = 1101 * 1</a:t>
                      </a:r>
                      <a:r>
                        <a:rPr lang="en-US" sz="24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47581"/>
                  </a:ext>
                </a:extLst>
              </a:tr>
              <a:tr h="488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40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0      0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0      0    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0      0      0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10001111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857C4D2A-DA1F-4C17-8CDD-02294032B42B}"/>
              </a:ext>
            </a:extLst>
          </p:cNvPr>
          <p:cNvSpPr>
            <a:spLocks/>
          </p:cNvSpPr>
          <p:nvPr/>
        </p:nvSpPr>
        <p:spPr bwMode="auto">
          <a:xfrm rot="16200000">
            <a:off x="2796077" y="5685448"/>
            <a:ext cx="149387" cy="1474669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9A057B-3692-4021-9AAD-2CA4AAFEA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91866"/>
              </p:ext>
            </p:extLst>
          </p:nvPr>
        </p:nvGraphicFramePr>
        <p:xfrm>
          <a:off x="4518446" y="3335337"/>
          <a:ext cx="1577554" cy="2956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777">
                  <a:extLst>
                    <a:ext uri="{9D8B030D-6E8A-4147-A177-3AD203B41FA5}">
                      <a16:colId xmlns:a16="http://schemas.microsoft.com/office/drawing/2014/main" val="2346076868"/>
                    </a:ext>
                  </a:extLst>
                </a:gridCol>
                <a:gridCol w="788777">
                  <a:extLst>
                    <a:ext uri="{9D8B030D-6E8A-4147-A177-3AD203B41FA5}">
                      <a16:colId xmlns:a16="http://schemas.microsoft.com/office/drawing/2014/main" val="1459158445"/>
                    </a:ext>
                  </a:extLst>
                </a:gridCol>
              </a:tblGrid>
              <a:tr h="451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52883"/>
                  </a:ext>
                </a:extLst>
              </a:tr>
              <a:tr h="498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88861"/>
                  </a:ext>
                </a:extLst>
              </a:tr>
              <a:tr h="46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1266"/>
                  </a:ext>
                </a:extLst>
              </a:tr>
              <a:tr h="472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65743"/>
                  </a:ext>
                </a:extLst>
              </a:tr>
              <a:tr h="451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23459"/>
                  </a:ext>
                </a:extLst>
              </a:tr>
              <a:tr h="526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30158"/>
                  </a:ext>
                </a:extLst>
              </a:tr>
            </a:tbl>
          </a:graphicData>
        </a:graphic>
      </p:graphicFrame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D2C76BF0-206E-3CD7-25C9-308DC8E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 flipH="1">
            <a:off x="10710216" y="2199362"/>
            <a:ext cx="583537" cy="4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2FADE2-176F-776F-4183-CC11D7AF2366}"/>
              </a:ext>
            </a:extLst>
          </p:cNvPr>
          <p:cNvSpPr txBox="1"/>
          <p:nvPr/>
        </p:nvSpPr>
        <p:spPr>
          <a:xfrm>
            <a:off x="1366505" y="80237"/>
            <a:ext cx="9475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bits require to represent x and y are j =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k =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+ 1, respectively. The product would be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atmost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= j + k bits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long. The total number of shifts left of x (i.e., x = x*2) would be k-1 times, which is the total number of shifts right of y (i.e., y = y/2). This algorithm will compute x * y and generate k intermediate results.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Thus, it requires (k-1)(n) number of additions. Assume that j = n, k = n. It requires (n-1)(2n) = 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2n =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Thus, if both x and y have n bits,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then 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884998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1906"/>
              </p:ext>
            </p:extLst>
          </p:nvPr>
        </p:nvGraphicFramePr>
        <p:xfrm>
          <a:off x="1493520" y="2550764"/>
          <a:ext cx="5382767" cy="3749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1101*10000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87257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208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208(answer)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14169" y="408237"/>
            <a:ext cx="929244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 0.8: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x = 13 and y = 16. Find x * y. (13 = 1101, 16 = 10000)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= 1101, 16 = 10000)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3435" y="2550764"/>
            <a:ext cx="4344838" cy="3191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the algorithm, we have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16 =  13 *2 * 16/2 =  2(13 * 8)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*   8 =  26*2 * 8/2 = 2(26 * 4)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 *   4 =  52*2 * 4/2 = 2(52 * 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104 * 2 = 104 *2 * 2/2 = 2(104 * 1)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208 * 1 =  208 + 2*(208* 1/2) = 208.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DEA19-E47A-4A21-9B34-6CE14849F1E9}"/>
              </a:ext>
            </a:extLst>
          </p:cNvPr>
          <p:cNvSpPr txBox="1"/>
          <p:nvPr/>
        </p:nvSpPr>
        <p:spPr>
          <a:xfrm>
            <a:off x="1493520" y="1978570"/>
            <a:ext cx="225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by hands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04F5EE-AE5C-F408-DBDD-A5F866CD3441}"/>
              </a:ext>
            </a:extLst>
          </p:cNvPr>
          <p:cNvSpPr/>
          <p:nvPr/>
        </p:nvSpPr>
        <p:spPr>
          <a:xfrm>
            <a:off x="4306273" y="1162626"/>
            <a:ext cx="711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	     x + 2 ( x * (y/2)),  if y is odd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y * x =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     2 (x * (y/2)), if y is even.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Al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27215"/>
              </p:ext>
            </p:extLst>
          </p:nvPr>
        </p:nvGraphicFramePr>
        <p:xfrm>
          <a:off x="787078" y="2365829"/>
          <a:ext cx="6435524" cy="3749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1101*10000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87257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 strike="noStrike" baseline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2200" b="0" strike="noStrike" baseline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n-US" sz="2200" b="0" strike="noStrike" baseline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 208)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6751" y="339637"/>
            <a:ext cx="929244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0.8:    Let x = 13 and y = 16. Find x * y. (13 = 1101, 16 = 10000)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= 1101, 16 = 10000)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9129" y="2438264"/>
            <a:ext cx="4344838" cy="3191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the algorithm, we have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16 =  13 *2 * 16/2 =  2(13 * 8)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*   8 =  26*2 * 8/2 = 2(26 * 4)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 *   4 =  52*2 * 4/2 = 2(52 * 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104 * 2 = 104 *2 * 2/2 = 2(104 * 1)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208 * 1 =  208 + 2*(208* 1/2) = 208.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0B7D9-CD8B-47AB-8417-E4C1910904B0}"/>
              </a:ext>
            </a:extLst>
          </p:cNvPr>
          <p:cNvSpPr txBox="1"/>
          <p:nvPr/>
        </p:nvSpPr>
        <p:spPr>
          <a:xfrm>
            <a:off x="700367" y="1885036"/>
            <a:ext cx="350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by bit-representations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569749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B93644-9221-8C78-25E7-1B6BDD24AA6B}"/>
              </a:ext>
            </a:extLst>
          </p:cNvPr>
          <p:cNvSpPr txBox="1"/>
          <p:nvPr/>
        </p:nvSpPr>
        <p:spPr>
          <a:xfrm>
            <a:off x="3261198" y="3040053"/>
            <a:ext cx="470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à la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3010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35216"/>
              </p:ext>
            </p:extLst>
          </p:nvPr>
        </p:nvGraphicFramePr>
        <p:xfrm>
          <a:off x="328773" y="2426699"/>
          <a:ext cx="6420373" cy="3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1101*100110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496659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100110 (38)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(13)</a:t>
                      </a:r>
                      <a:endParaRPr lang="en-US" sz="20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0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 (19)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 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(26)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 (9)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 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(52)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(4)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</a:t>
                      </a: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(104)</a:t>
                      </a:r>
                      <a:endParaRPr lang="en-US" sz="20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</a:t>
                      </a:r>
                      <a:endParaRPr lang="en-US" sz="20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(2)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(208)</a:t>
                      </a:r>
                      <a:endParaRPr lang="en-US" sz="20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20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110100000 (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110100000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111101110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 494)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111101110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7864" y="1137934"/>
            <a:ext cx="93251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0.9: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x = 13 and y = 38. Find x * y.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= 1101, 38 = 100110)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9146" y="1828977"/>
            <a:ext cx="53138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the algorithm, we have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2(13 * 38/2) = 2(13 * 19)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13 *(1 + 18) =  13 + (13 * 18)</a:t>
            </a: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13 + 2(13 * 18/2) = 13 + 2(13 * 9)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13 *(1 + 8) = 13 + 2(13 * 8/2)</a:t>
            </a: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= 13 + 2(13 * 4)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2(13 * 4/2) = 2(13 * 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2(13 * 2/2) = 2 (13*1)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 = 13 *(1+0) =13 + 2 (13*0/2) = 13</a:t>
            </a:r>
            <a:endParaRPr lang="en-US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13 * 38 = 2(13 * 19)  = 2(13 + 2(13 * 9))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= 2(13 + 2(13 + 2(13 * 4))) 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= 2(13 + 2(13 + 2(2(13 * 2))))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= 2(13 + 2(13 + 2(2(2(13 * 1) ))))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 result for smiley face images">
            <a:extLst>
              <a:ext uri="{FF2B5EF4-FFF2-40B4-BE49-F238E27FC236}">
                <a16:creationId xmlns:a16="http://schemas.microsoft.com/office/drawing/2014/main" id="{982C030A-2121-4D05-91F2-05C52BE8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37">
            <a:off x="830826" y="1663174"/>
            <a:ext cx="461959" cy="3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F5D02-871C-440E-A785-D26E21D935EC}"/>
              </a:ext>
            </a:extLst>
          </p:cNvPr>
          <p:cNvSpPr txBox="1"/>
          <p:nvPr/>
        </p:nvSpPr>
        <p:spPr>
          <a:xfrm>
            <a:off x="641130" y="1995170"/>
            <a:ext cx="350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by bit-representations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436" y="606885"/>
            <a:ext cx="9126747" cy="625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1.1:  Multiplication à la </a:t>
            </a:r>
            <a:r>
              <a:rPr lang="en-US" sz="2200" dirty="0" err="1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recursive algorithm that directly implements this rule :</a:t>
            </a:r>
            <a:endParaRPr lang="en-US" sz="22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2(x *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      if y is even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* y  =  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x + 2(x *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if y is odd</a:t>
            </a:r>
          </a:p>
          <a:p>
            <a:pPr>
              <a:lnSpc>
                <a:spcPct val="107000"/>
              </a:lnSpc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n-bit integers x and y,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(y = 0)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 (x,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//z =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(y is even) then return 2z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 return x + 2z;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 Multiplication à la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431916" y="1638895"/>
            <a:ext cx="136186" cy="9717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 flipH="1">
            <a:off x="514737" y="2562881"/>
            <a:ext cx="540688" cy="361100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32784" y="1455776"/>
                <a:ext cx="4844479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this algorithm, we have (example 0.9)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3363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 *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38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(247) = 494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3363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 *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19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 + 2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(117) = 247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3363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 *  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 + 2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(52) = 117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3363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 *  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 = 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(26) = 52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3363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 *  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 = 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(13)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26,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13 *   1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z  = 13 + 2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(0)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13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13 *   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 = 0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   13 * 38 = 2(13 * 19)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= 2(13 + 2(13 * 9))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= 2(13 + 2(13 + 2(13 * 4)))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= 2(13 + 2(13 + 2(2(13 * 2))))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= 2(13 + 2(13 + 2(2(2(13 * 1) ))))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784" y="1455776"/>
                <a:ext cx="4844479" cy="5016758"/>
              </a:xfrm>
              <a:prstGeom prst="rect">
                <a:avLst/>
              </a:prstGeom>
              <a:blipFill>
                <a:blip r:embed="rId2"/>
                <a:stretch>
                  <a:fillRect l="-1384" t="-851" b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Image result for smiley face images">
            <a:extLst>
              <a:ext uri="{FF2B5EF4-FFF2-40B4-BE49-F238E27FC236}">
                <a16:creationId xmlns:a16="http://schemas.microsoft.com/office/drawing/2014/main" id="{D0E5AE7A-B028-4601-A08A-34B1F3C5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457048" y="2547097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CEEEA1-B9C0-8385-04DE-EA7CC47258D0}"/>
              </a:ext>
            </a:extLst>
          </p:cNvPr>
          <p:cNvCxnSpPr>
            <a:cxnSpLocks/>
          </p:cNvCxnSpPr>
          <p:nvPr/>
        </p:nvCxnSpPr>
        <p:spPr>
          <a:xfrm flipH="1" flipV="1">
            <a:off x="10654301" y="1941816"/>
            <a:ext cx="71919" cy="23219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C6A903-9172-68A5-725D-28BB6DC143C3}"/>
              </a:ext>
            </a:extLst>
          </p:cNvPr>
          <p:cNvCxnSpPr/>
          <p:nvPr/>
        </p:nvCxnSpPr>
        <p:spPr>
          <a:xfrm>
            <a:off x="7017252" y="1859622"/>
            <a:ext cx="71919" cy="2578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031" y="1682760"/>
            <a:ext cx="5433820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an algorithm:</a:t>
            </a:r>
          </a:p>
          <a:p>
            <a:pPr>
              <a:lnSpc>
                <a:spcPct val="107000"/>
              </a:lnSpc>
            </a:pP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this algorithm correct?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the algorithm take?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we do better?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 flipH="1">
            <a:off x="1109346" y="789419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06194" y="1617863"/>
            <a:ext cx="4129756" cy="3622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	     and y,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(y = 0)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(y is even)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else return x + 2z;</a:t>
            </a:r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BA30C522-F53C-439E-908C-A3ADEF85B0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6" y="687166"/>
            <a:ext cx="540688" cy="5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728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490" y="778294"/>
            <a:ext cx="5995649" cy="441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this algorithm correct?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the algorithm behave what it intends to do? (partial correctness)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 input and output specifications, will the algorithm produce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output_data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satisfies the output specification for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input_data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meeting the input specification?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the algorithm halt? (halting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pbm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9725" indent="-339725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It is transparently correct;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reach 0. It also handles the base case (y = 0).</a:t>
            </a:r>
          </a:p>
        </p:txBody>
      </p:sp>
      <p:sp>
        <p:nvSpPr>
          <p:cNvPr id="3" name="Cloud Callout 2"/>
          <p:cNvSpPr/>
          <p:nvPr/>
        </p:nvSpPr>
        <p:spPr>
          <a:xfrm flipH="1">
            <a:off x="575146" y="4477689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78856" y="1417319"/>
            <a:ext cx="4149527" cy="3622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   	     and y,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else return x + 2z;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1399041" y="5382894"/>
            <a:ext cx="5311715" cy="11671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2(x *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      if y is even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* y  =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x + 2(x *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if y is odd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Left Brace 6"/>
          <p:cNvSpPr/>
          <p:nvPr/>
        </p:nvSpPr>
        <p:spPr>
          <a:xfrm>
            <a:off x="2551368" y="5630727"/>
            <a:ext cx="94430" cy="7539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2" descr="Image result for smiley face images">
            <a:extLst>
              <a:ext uri="{FF2B5EF4-FFF2-40B4-BE49-F238E27FC236}">
                <a16:creationId xmlns:a16="http://schemas.microsoft.com/office/drawing/2014/main" id="{7FCD76D9-FF4C-4CA6-BDE0-274D32B7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592725" y="4437147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561B41-2C0E-0621-054E-C7FD5A2CEE76}"/>
              </a:ext>
            </a:extLst>
          </p:cNvPr>
          <p:cNvSpPr txBox="1"/>
          <p:nvPr/>
        </p:nvSpPr>
        <p:spPr>
          <a:xfrm>
            <a:off x="7065818" y="5440681"/>
            <a:ext cx="1764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A1FBF-90C6-633A-2A97-BC56B5EF4BDA}"/>
              </a:ext>
            </a:extLst>
          </p:cNvPr>
          <p:cNvSpPr txBox="1"/>
          <p:nvPr/>
        </p:nvSpPr>
        <p:spPr>
          <a:xfrm>
            <a:off x="8899236" y="5440681"/>
            <a:ext cx="1764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17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4731" y="357051"/>
                <a:ext cx="6904265" cy="6360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600" i="1" spc="-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How long does the algorithm take?</a:t>
                </a:r>
                <a:endParaRPr lang="en-US" sz="2600" spc="-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multiplying two n-bit integers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terminates after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recursive calls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because y is halved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at each call, where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bits.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division by 2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(using right-shift) for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i.e., decrease the number of bits of y by one (i.e., right-shift once). </a:t>
                </a: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Upon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from each recursive call, it requires a total of O(n) bit operations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which are as follows.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test for even/odd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(looking up the rightmost bit, either 0 or 1); … or, if (2*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== y)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multiplication by 2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(using left-shift); and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one addition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y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odd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T(n) = n*O(n)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n*(c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n+c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</a:t>
                </a:r>
                <a:r>
                  <a:rPr lang="en-US" sz="24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).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The total 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taken is thus O(n</a:t>
                </a:r>
                <a:r>
                  <a:rPr lang="en-US" sz="2400" baseline="300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31" y="357051"/>
                <a:ext cx="6904265" cy="6360587"/>
              </a:xfrm>
              <a:prstGeom prst="rect">
                <a:avLst/>
              </a:prstGeom>
              <a:blipFill>
                <a:blip r:embed="rId2"/>
                <a:stretch>
                  <a:fillRect l="-1237" t="-863" r="-883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/>
          <p:cNvSpPr/>
          <p:nvPr/>
        </p:nvSpPr>
        <p:spPr>
          <a:xfrm flipH="1">
            <a:off x="688525" y="5090903"/>
            <a:ext cx="468596" cy="34010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20795" y="481346"/>
            <a:ext cx="4125386" cy="4017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	     and y,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else return x + 2z;</a:t>
            </a:r>
          </a:p>
          <a:p>
            <a:pPr marL="457200"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27E1-6241-45A3-BA7C-14D9BBA41BC6}"/>
              </a:ext>
            </a:extLst>
          </p:cNvPr>
          <p:cNvSpPr txBox="1"/>
          <p:nvPr/>
        </p:nvSpPr>
        <p:spPr>
          <a:xfrm>
            <a:off x="7821088" y="4830845"/>
            <a:ext cx="378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Shift right n times for n-bit y,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n = 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sz="2400" dirty="0"/>
          </a:p>
          <a:p>
            <a:r>
              <a:rPr lang="en-US" sz="2400" dirty="0"/>
              <a:t>Therefore, n recursive calls.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9144C0-DD22-4ECC-A702-ECB31BF37FF0}"/>
              </a:ext>
            </a:extLst>
          </p:cNvPr>
          <p:cNvCxnSpPr>
            <a:cxnSpLocks/>
          </p:cNvCxnSpPr>
          <p:nvPr/>
        </p:nvCxnSpPr>
        <p:spPr>
          <a:xfrm flipH="1" flipV="1">
            <a:off x="11546116" y="3168851"/>
            <a:ext cx="59343" cy="192205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56050" y="5086673"/>
            <a:ext cx="548772" cy="365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4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281" y="637626"/>
            <a:ext cx="9213012" cy="613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Number Theory Review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basic property of numbers in any base b ≥ 2: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sum of any three single-digit numbers is at most two digits long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0.1: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binary numbers in base 2:		1 + 1 + 1 = 11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Octal numbers in base 8:		7 + 7 + 7 = 111 + 111 + 111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= 25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decimal numbers in base 10: 	9 + 9 + 9 = 27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hexadecimal numbers in base 16: F + F + F = 1111 + 1111 + 1111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   =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2D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1101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1561" y="4466048"/>
            <a:ext cx="182084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	1111  F</a:t>
            </a:r>
          </a:p>
          <a:p>
            <a:r>
              <a:rPr lang="en-US" dirty="0"/>
              <a:t>               </a:t>
            </a:r>
            <a:r>
              <a:rPr lang="en-US" u="sng" dirty="0"/>
              <a:t>+1111</a:t>
            </a:r>
            <a:r>
              <a:rPr lang="en-US" dirty="0"/>
              <a:t>  F</a:t>
            </a:r>
          </a:p>
          <a:p>
            <a:r>
              <a:rPr lang="en-US" dirty="0"/>
              <a:t>        0001 1110</a:t>
            </a:r>
          </a:p>
          <a:p>
            <a:r>
              <a:rPr lang="en-US" dirty="0"/>
              <a:t>                </a:t>
            </a:r>
            <a:r>
              <a:rPr lang="en-US" u="sng" dirty="0"/>
              <a:t>+1111 </a:t>
            </a:r>
          </a:p>
          <a:p>
            <a:r>
              <a:rPr lang="en-US" dirty="0"/>
              <a:t>        0010 1101</a:t>
            </a:r>
          </a:p>
          <a:p>
            <a:r>
              <a:rPr lang="en-US" dirty="0"/>
              <a:t>0010 1101 = 2D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1560" y="3912051"/>
            <a:ext cx="1820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010 101 = 25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276F4D62-0016-249B-95E4-DA124B78B4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226689" y="1591463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943" y="919856"/>
            <a:ext cx="9857019" cy="579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T(n)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n/2 </a:t>
            </a:r>
            <a:r>
              <a:rPr lang="en-US" sz="22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 1 --- measured in terms of nos. of calls.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T(1) =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(assume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1); 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  (need to check the correctness of the following)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n =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i.e., n is 	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+ 1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+ 1 + 1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 1 *1 + 1 + … + 1 ---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nos. of time of recursive call.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k*1, if k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1+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2n-1 times of the recursive call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will take at most n calls. Upon returning from each recursive call, an “if statement” must be executed, which requires linear time O(n). and therefore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68A2F-D0D6-4D83-9871-DA7336553E23}"/>
              </a:ext>
            </a:extLst>
          </p:cNvPr>
          <p:cNvSpPr txBox="1"/>
          <p:nvPr/>
        </p:nvSpPr>
        <p:spPr>
          <a:xfrm>
            <a:off x="8008234" y="65707"/>
            <a:ext cx="4076920" cy="3363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and y, 		 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else return x + 2z;</a:t>
            </a:r>
          </a:p>
          <a:p>
            <a:pPr marL="457200"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64BC79F8-2E57-4EBD-BD71-53D5861A390E}"/>
              </a:ext>
            </a:extLst>
          </p:cNvPr>
          <p:cNvSpPr/>
          <p:nvPr/>
        </p:nvSpPr>
        <p:spPr>
          <a:xfrm rot="10800000" flipH="1">
            <a:off x="2129551" y="2678403"/>
            <a:ext cx="8428382" cy="3209491"/>
          </a:xfrm>
          <a:prstGeom prst="cloudCallout">
            <a:avLst>
              <a:gd name="adj1" fmla="val -31067"/>
              <a:gd name="adj2" fmla="val 715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068C6-1176-4664-A7F0-40486380CB5D}"/>
              </a:ext>
            </a:extLst>
          </p:cNvPr>
          <p:cNvSpPr txBox="1"/>
          <p:nvPr/>
        </p:nvSpPr>
        <p:spPr>
          <a:xfrm>
            <a:off x="3656772" y="3336481"/>
            <a:ext cx="6512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 n = 1. </a:t>
            </a:r>
          </a:p>
          <a:p>
            <a:r>
              <a:rPr lang="en-US" sz="2000" dirty="0"/>
              <a:t>	               return 0, if y = 0;</a:t>
            </a:r>
          </a:p>
          <a:p>
            <a:r>
              <a:rPr lang="en-US" sz="2000" dirty="0"/>
              <a:t>                               when y = 1, </a:t>
            </a:r>
          </a:p>
          <a:p>
            <a:r>
              <a:rPr lang="en-US" sz="2000" dirty="0"/>
              <a:t>multiply(x, y) =    z := multiply(x,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= multiply(x, 0) = returns 0, since y = 0.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  T(n =1bit) = 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2">
            <a:extLst>
              <a:ext uri="{FF2B5EF4-FFF2-40B4-BE49-F238E27FC236}">
                <a16:creationId xmlns:a16="http://schemas.microsoft.com/office/drawing/2014/main" id="{C96525A3-752B-4857-B09F-3CEBA34F8BC6}"/>
              </a:ext>
            </a:extLst>
          </p:cNvPr>
          <p:cNvSpPr/>
          <p:nvPr/>
        </p:nvSpPr>
        <p:spPr>
          <a:xfrm>
            <a:off x="4463259" y="2209645"/>
            <a:ext cx="3760966" cy="1470645"/>
          </a:xfrm>
          <a:prstGeom prst="cloudCallout">
            <a:avLst>
              <a:gd name="adj1" fmla="val 58287"/>
              <a:gd name="adj2" fmla="val -189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9BBE-B72F-445C-9BDC-C00C5EC5BD5F}"/>
              </a:ext>
            </a:extLst>
          </p:cNvPr>
          <p:cNvSpPr txBox="1"/>
          <p:nvPr/>
        </p:nvSpPr>
        <p:spPr>
          <a:xfrm>
            <a:off x="4998792" y="2344803"/>
            <a:ext cx="3225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 is even then return 2z 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else return x + 2z;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takes linear time to do it for each round.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862E870-1538-431C-B783-FA2EF55D336B}"/>
              </a:ext>
            </a:extLst>
          </p:cNvPr>
          <p:cNvSpPr>
            <a:spLocks/>
          </p:cNvSpPr>
          <p:nvPr/>
        </p:nvSpPr>
        <p:spPr bwMode="auto">
          <a:xfrm>
            <a:off x="5365432" y="3816611"/>
            <a:ext cx="59323" cy="113553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8598" y="806089"/>
                <a:ext cx="9452154" cy="5194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Prove T(n) = O(n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n =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 bits.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the number of recursive calls is: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T(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n-1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</a:t>
                </a:r>
                <a:endParaRPr lang="en-US" sz="22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T(1) =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(assume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1.)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Suming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gives  T(n)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n is a numeric value of y, then with unit-cost arithmetic, we have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T(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n/2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bit costs but still parameterized by the numeric n, the per-level work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the sum is</a:t>
                </a:r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… =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200" b="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algorithm will take n calls. For each call’s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return, it requires O(n) for addition. Therefore O(n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98" y="806089"/>
                <a:ext cx="9452154" cy="5194051"/>
              </a:xfrm>
              <a:prstGeom prst="rect">
                <a:avLst/>
              </a:prstGeom>
              <a:blipFill>
                <a:blip r:embed="rId2"/>
                <a:stretch>
                  <a:fillRect l="-839" t="-939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FB68A2F-D0D6-4D83-9871-DA7336553E23}"/>
              </a:ext>
            </a:extLst>
          </p:cNvPr>
          <p:cNvSpPr txBox="1"/>
          <p:nvPr/>
        </p:nvSpPr>
        <p:spPr>
          <a:xfrm>
            <a:off x="8115080" y="91517"/>
            <a:ext cx="4076920" cy="3198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and y, 		 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(x,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else return x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2z;</a:t>
            </a:r>
          </a:p>
          <a:p>
            <a:pPr marL="457200"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2">
            <a:extLst>
              <a:ext uri="{FF2B5EF4-FFF2-40B4-BE49-F238E27FC236}">
                <a16:creationId xmlns:a16="http://schemas.microsoft.com/office/drawing/2014/main" id="{FB0F3392-FE0C-A4E7-C852-F13E75E46F7C}"/>
              </a:ext>
            </a:extLst>
          </p:cNvPr>
          <p:cNvSpPr/>
          <p:nvPr/>
        </p:nvSpPr>
        <p:spPr>
          <a:xfrm>
            <a:off x="4076921" y="0"/>
            <a:ext cx="3760966" cy="1470645"/>
          </a:xfrm>
          <a:prstGeom prst="cloudCallout">
            <a:avLst>
              <a:gd name="adj1" fmla="val 71673"/>
              <a:gd name="adj2" fmla="val 1144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A9767-6D15-4D32-B86C-EA590163BAC0}"/>
                  </a:ext>
                </a:extLst>
              </p:cNvPr>
              <p:cNvSpPr txBox="1"/>
              <p:nvPr/>
            </p:nvSpPr>
            <p:spPr>
              <a:xfrm>
                <a:off x="7698187" y="5543687"/>
                <a:ext cx="3282564" cy="101547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n bits integer requires n times of right shifts, that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. Therefore it takes n calls.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A9767-6D15-4D32-B86C-EA590163B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87" y="5543687"/>
                <a:ext cx="3282564" cy="1015471"/>
              </a:xfrm>
              <a:prstGeom prst="rect">
                <a:avLst/>
              </a:prstGeom>
              <a:blipFill>
                <a:blip r:embed="rId3"/>
                <a:stretch>
                  <a:fillRect l="-1481" t="-2367" r="-240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0631A2D-A56B-B74C-5DCD-A635EB9E772B}"/>
              </a:ext>
            </a:extLst>
          </p:cNvPr>
          <p:cNvSpPr txBox="1"/>
          <p:nvPr/>
        </p:nvSpPr>
        <p:spPr>
          <a:xfrm>
            <a:off x="4731664" y="76269"/>
            <a:ext cx="3225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 is even then return 2z 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else return x + 2z;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takes linear time, an n-bit addition/shift.</a:t>
            </a:r>
          </a:p>
        </p:txBody>
      </p:sp>
    </p:spTree>
    <p:extLst>
      <p:ext uri="{BB962C8B-B14F-4D97-AF65-F5344CB8AC3E}">
        <p14:creationId xmlns:p14="http://schemas.microsoft.com/office/powerpoint/2010/main" val="3239098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B861C-5777-E3E1-4ACE-365268351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06E14B-F377-CE8A-6CFD-C5032081790D}"/>
              </a:ext>
            </a:extLst>
          </p:cNvPr>
          <p:cNvSpPr/>
          <p:nvPr/>
        </p:nvSpPr>
        <p:spPr>
          <a:xfrm>
            <a:off x="1528597" y="1470645"/>
            <a:ext cx="945215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T(n)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Clean proof (bit complexity)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b be the bit length of y. Then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T(b) = T(b−1)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T(1) =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Unrolling: since T(b-1) = T(b-2)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b-1),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T(b) = T(b-2)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b-1)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T(b) = T(b-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b-i+1) + …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b-1)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T(b) = T(b-b+1)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b-b+1+1) +…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b-1)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b-1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T(b) =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b−1) + ⋯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with inputs of n bits, the algorithm runs in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n²) time.</a:t>
            </a:r>
          </a:p>
          <a:p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CDBB6-8384-D01B-4E5E-2965FA29926E}"/>
              </a:ext>
            </a:extLst>
          </p:cNvPr>
          <p:cNvSpPr txBox="1"/>
          <p:nvPr/>
        </p:nvSpPr>
        <p:spPr>
          <a:xfrm>
            <a:off x="7580824" y="481935"/>
            <a:ext cx="4076920" cy="3198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and y, 		 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(x,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else return x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2z;</a:t>
            </a:r>
          </a:p>
          <a:p>
            <a:pPr marL="457200"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12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480" y="2361447"/>
            <a:ext cx="4784676" cy="14654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07168" y="2054153"/>
            <a:ext cx="3831442" cy="167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we do better?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do significantly better. (See Chapter 02)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8949" y="1604558"/>
            <a:ext cx="5207726" cy="4017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and y, 		 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else return x + 2z;</a:t>
            </a:r>
          </a:p>
          <a:p>
            <a:pPr marL="457200"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onfused emoticon Stock Vector - 11275856">
            <a:extLst>
              <a:ext uri="{FF2B5EF4-FFF2-40B4-BE49-F238E27FC236}">
                <a16:creationId xmlns:a16="http://schemas.microsoft.com/office/drawing/2014/main" id="{658BF12D-D38A-4DA6-AF9E-74B878A579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76" y="1684421"/>
            <a:ext cx="467236" cy="42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276C49-C8A1-59F5-8CD3-1334E48F7001}"/>
              </a:ext>
            </a:extLst>
          </p:cNvPr>
          <p:cNvSpPr txBox="1"/>
          <p:nvPr/>
        </p:nvSpPr>
        <p:spPr>
          <a:xfrm>
            <a:off x="3757308" y="3059668"/>
            <a:ext cx="4413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Multiplication </a:t>
            </a:r>
            <a:r>
              <a:rPr lang="en-US" sz="3200" i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ẚ la Russe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43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1205C3-5361-4697-86C6-FA32FBDE263C}"/>
              </a:ext>
            </a:extLst>
          </p:cNvPr>
          <p:cNvSpPr txBox="1"/>
          <p:nvPr/>
        </p:nvSpPr>
        <p:spPr>
          <a:xfrm>
            <a:off x="848480" y="2361447"/>
            <a:ext cx="7652969" cy="6241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3579" y="591166"/>
                <a:ext cx="8391942" cy="5416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600" i="1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Multiplication </a:t>
                </a:r>
                <a:r>
                  <a:rPr lang="en-US" sz="2600" i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ẚ la Russe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multiplication ẚ la Russe is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nonorthodox algorithm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multiplying two positive integers, x and y. 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also called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Russian Peasant Method.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x and y be positive integers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61963" indent="-461963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 the product of x and y using:</a:t>
                </a:r>
              </a:p>
              <a:p>
                <a:pPr marL="228600" marR="0"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if y is even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y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if n is odd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79" y="591166"/>
                <a:ext cx="8391942" cy="5416226"/>
              </a:xfrm>
              <a:prstGeom prst="rect">
                <a:avLst/>
              </a:prstGeom>
              <a:blipFill>
                <a:blip r:embed="rId2"/>
                <a:stretch>
                  <a:fillRect l="-1307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>
            <a:spLocks/>
          </p:cNvSpPr>
          <p:nvPr/>
        </p:nvSpPr>
        <p:spPr bwMode="auto">
          <a:xfrm>
            <a:off x="3013882" y="4168211"/>
            <a:ext cx="151375" cy="1375004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ext Box 482"/>
          <p:cNvSpPr txBox="1">
            <a:spLocks/>
          </p:cNvSpPr>
          <p:nvPr/>
        </p:nvSpPr>
        <p:spPr>
          <a:xfrm>
            <a:off x="6896391" y="3872360"/>
            <a:ext cx="4260708" cy="156665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2(x * 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if y is even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x*y =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x + 2(x * </a:t>
            </a:r>
            <a:r>
              <a:rPr lang="en-US" sz="20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if y is odd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Left Brace 4"/>
          <p:cNvSpPr>
            <a:spLocks/>
          </p:cNvSpPr>
          <p:nvPr/>
        </p:nvSpPr>
        <p:spPr bwMode="auto">
          <a:xfrm>
            <a:off x="7645723" y="4361265"/>
            <a:ext cx="97766" cy="912435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 flipH="1">
            <a:off x="524455" y="1862827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nfused emoticon Stock Vector - 11275856">
            <a:extLst>
              <a:ext uri="{FF2B5EF4-FFF2-40B4-BE49-F238E27FC236}">
                <a16:creationId xmlns:a16="http://schemas.microsoft.com/office/drawing/2014/main" id="{3B14063C-D213-43DC-8337-0CD6A8858C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" y="1862827"/>
            <a:ext cx="394583" cy="405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C9B900-2ED1-4111-AA3B-F7385E5E059D}"/>
              </a:ext>
            </a:extLst>
          </p:cNvPr>
          <p:cNvSpPr txBox="1"/>
          <p:nvPr/>
        </p:nvSpPr>
        <p:spPr>
          <a:xfrm>
            <a:off x="841899" y="2185751"/>
            <a:ext cx="8858155" cy="742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13665" y="318858"/>
            <a:ext cx="956466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Compute the product x * y, where y  and x are positive integers.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 product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 y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recursively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iteratively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difference between the Russian Peasant Method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 (coded as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à la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integer (even) division, and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 the value of y by one(1) if y is an odd number.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Let’s measure the instance size by the value of y.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instance of half the size has to deal with y/2 or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457200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* x = (y/2) * 2x.   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Multiplication ẚ la Russe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</a:t>
            </a:r>
          </a:p>
          <a:p>
            <a:pPr marL="457200" marR="0" indent="45720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 (2x *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if y is even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odd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we have 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* x = ((y – 1)/2) * 2x  + x.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Multiplication ẚ la Russe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+ 2(x *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if y is odd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= x + 2x * 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the trivial case of 1 * x = x  to stop.</a:t>
            </a:r>
          </a:p>
        </p:txBody>
      </p:sp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B865CCC7-F84C-4FF3-8E65-B6B2DCD0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429">
            <a:off x="575441" y="4847706"/>
            <a:ext cx="532917" cy="3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443232"/>
              </p:ext>
            </p:extLst>
          </p:nvPr>
        </p:nvGraphicFramePr>
        <p:xfrm>
          <a:off x="1008333" y="2218118"/>
          <a:ext cx="4899804" cy="3541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1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(+26)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is odd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(+52)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is odd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</a:t>
                      </a:r>
                      <a:endParaRPr lang="en-US" sz="220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+26+52+416</a:t>
                      </a:r>
                      <a:endParaRPr lang="en-US" sz="2200" dirty="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92371" y="1068927"/>
            <a:ext cx="91871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0.10: 	Compute 38 * 13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30482" y="1453647"/>
                <a:ext cx="6441058" cy="324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38 * 13 	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∗2∗13=  19 ∗26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19−1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 2∗26+26=9 ∗52+26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9−1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∗2∗52+52)+26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 * 104 + 52 + 26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∗2∗104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+52+26=2∗208+52+26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∗</m:t>
                        </m:r>
                        <m: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∗208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+52+26=1∗416+52+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494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82" y="1453647"/>
                <a:ext cx="6441058" cy="3242683"/>
              </a:xfrm>
              <a:prstGeom prst="rect">
                <a:avLst/>
              </a:prstGeom>
              <a:blipFill rotWithShape="0">
                <a:blip r:embed="rId2"/>
                <a:stretch>
                  <a:fillRect l="-946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103190" y="5198410"/>
            <a:ext cx="549215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time efficiency class of Russian peasant multiplication? 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time taken is thus O(n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[Prove it.]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moticon making a point Stock Vector - 14709057">
            <a:extLst>
              <a:ext uri="{FF2B5EF4-FFF2-40B4-BE49-F238E27FC236}">
                <a16:creationId xmlns:a16="http://schemas.microsoft.com/office/drawing/2014/main" id="{C2CF4D59-579B-4175-8945-2B8269E027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5" y="3592702"/>
            <a:ext cx="520065" cy="34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774DBC-EA89-45F7-867A-FA0BE3BACB71}"/>
              </a:ext>
            </a:extLst>
          </p:cNvPr>
          <p:cNvSpPr txBox="1"/>
          <p:nvPr/>
        </p:nvSpPr>
        <p:spPr>
          <a:xfrm>
            <a:off x="984072" y="5770808"/>
            <a:ext cx="10644989" cy="5368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4348" y="850276"/>
            <a:ext cx="88074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0.11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computing 50 * 65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this algorithm is given in Figure: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 the extra addends shown in the parentheses in the Figure are in the rows with odd values in the first column. Apply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Russian Peasant Method  and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 yielding the following results: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90385"/>
              </p:ext>
            </p:extLst>
          </p:nvPr>
        </p:nvGraphicFramePr>
        <p:xfrm>
          <a:off x="1490703" y="2939448"/>
          <a:ext cx="5839425" cy="26936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0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since 50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(+130),      since 25 is odd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since 12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since 6 is even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(+1040),      since 3 is odd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+(130 + 1040+2080)=3250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73284"/>
              </p:ext>
            </p:extLst>
          </p:nvPr>
        </p:nvGraphicFramePr>
        <p:xfrm>
          <a:off x="7781510" y="2939448"/>
          <a:ext cx="3847551" cy="26936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95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strike-out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strike-out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strike 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5B8D80-1872-43F9-AB93-6547C3E71AC5}"/>
              </a:ext>
            </a:extLst>
          </p:cNvPr>
          <p:cNvSpPr txBox="1"/>
          <p:nvPr/>
        </p:nvSpPr>
        <p:spPr>
          <a:xfrm>
            <a:off x="2686049" y="5783229"/>
            <a:ext cx="8807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Russian Peasant Method                                     	   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991" y="1055392"/>
            <a:ext cx="9192883" cy="79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we can find the product by simply adding all the elements in the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column that have an odd number in the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column. (See figure below)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08650"/>
              </p:ext>
            </p:extLst>
          </p:nvPr>
        </p:nvGraphicFramePr>
        <p:xfrm>
          <a:off x="1961071" y="1948964"/>
          <a:ext cx="5250612" cy="24328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7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61326" y="3225712"/>
            <a:ext cx="69536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4090" y="4558052"/>
            <a:ext cx="8951343" cy="190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involves only the simple operations of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halving, doubling, and adding.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also leads to very fast hardware implementation since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doubling and halving of binary numbers can be performed using the left and right shifts, respectively,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are among the most basic operations at the machine level.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 result for smiley face images">
            <a:extLst>
              <a:ext uri="{FF2B5EF4-FFF2-40B4-BE49-F238E27FC236}">
                <a16:creationId xmlns:a16="http://schemas.microsoft.com/office/drawing/2014/main" id="{17F5403F-6A85-4A7A-B27A-8E0360EC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429">
            <a:off x="575441" y="4847706"/>
            <a:ext cx="532917" cy="3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18376" y="208103"/>
                <a:ext cx="9757165" cy="6649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Number Theory Review</a:t>
                </a:r>
              </a:p>
              <a:p>
                <a:pPr marL="342900" indent="-34290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number of digits (k) are needed to represent an integer N ≥ 0 in base b. </a:t>
                </a:r>
              </a:p>
              <a:p>
                <a:pPr marL="342900" indent="-34290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k digits in base b, there are numbers {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b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baseline="300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k-1</a:t>
                </a:r>
                <a:r>
                  <a:rPr lang="en-US" sz="2400" b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</a:t>
                </a:r>
                <a:r>
                  <a:rPr lang="en-US" sz="2400" b="1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b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k number of digits}.  </a:t>
                </a:r>
              </a:p>
              <a:p>
                <a:pPr marL="342900" indent="-34290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digits k = 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As </a:t>
                </a: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k = 1.</a:t>
                </a:r>
                <a:endParaRPr lang="en-US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0.2:</a:t>
                </a:r>
              </a:p>
              <a:p>
                <a:pPr marL="461963" indent="-461963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k=3 digits in base b=10 (decimal system),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This implies that 100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999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k=8 digits in base b=2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(binary system), 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This implies that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1000 0000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1 0000 0000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[1000 0000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1111 1111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   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1000 0000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128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1111 1111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256 – 1 = 255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FF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k = 4 digits in base b = 16 (hexadecimal system),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16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This implies that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10000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where 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FFFF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6" y="208103"/>
                <a:ext cx="9757165" cy="6649897"/>
              </a:xfrm>
              <a:prstGeom prst="rect">
                <a:avLst/>
              </a:prstGeom>
              <a:blipFill>
                <a:blip r:embed="rId2"/>
                <a:stretch>
                  <a:fillRect l="-1249" t="-733" r="-125" b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C20425D-C66E-106A-7ACB-5D0858591511}"/>
              </a:ext>
            </a:extLst>
          </p:cNvPr>
          <p:cNvSpPr txBox="1"/>
          <p:nvPr/>
        </p:nvSpPr>
        <p:spPr>
          <a:xfrm>
            <a:off x="9489605" y="1793614"/>
            <a:ext cx="216926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sz="1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(k-1)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≤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sz="1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(k-1) ≤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sz="1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4" name="Picture 3" descr="Emoticon making a point Stock Vector - 14709057">
            <a:extLst>
              <a:ext uri="{FF2B5EF4-FFF2-40B4-BE49-F238E27FC236}">
                <a16:creationId xmlns:a16="http://schemas.microsoft.com/office/drawing/2014/main" id="{50072CE6-4F78-DE5C-3CA6-B9187E65D0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58843" y="1285430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3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707F9-A540-421A-B957-6D06D71C5EC5}"/>
              </a:ext>
            </a:extLst>
          </p:cNvPr>
          <p:cNvSpPr txBox="1"/>
          <p:nvPr/>
        </p:nvSpPr>
        <p:spPr>
          <a:xfrm>
            <a:off x="3509555" y="2804161"/>
            <a:ext cx="555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Division</a:t>
            </a:r>
          </a:p>
          <a:p>
            <a:r>
              <a:rPr lang="en-US" sz="3600" dirty="0"/>
              <a:t>Proof of Program Correction.</a:t>
            </a:r>
          </a:p>
        </p:txBody>
      </p:sp>
      <p:pic>
        <p:nvPicPr>
          <p:cNvPr id="3" name="Picture 2" descr="Confused emoticon Stock Vector - 11275856">
            <a:extLst>
              <a:ext uri="{FF2B5EF4-FFF2-40B4-BE49-F238E27FC236}">
                <a16:creationId xmlns:a16="http://schemas.microsoft.com/office/drawing/2014/main" id="{27140C3F-266A-43A7-8AB8-60FC9C83AC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89" y="2165684"/>
            <a:ext cx="544084" cy="49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242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58904" y="1542565"/>
                <a:ext cx="9550979" cy="515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iteration version of division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as follows: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</a:t>
                </a: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integers x and y,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x ≥ 0, y ≥ 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and n =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max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{x, y}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+ 1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and remainder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//if  x = 0, then return (q, r) := (0, 0);  (r ≥ y) takes care it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r := x;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</a:t>
                </a:r>
                <a:r>
                  <a:rPr 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≥ y</a:t>
                </a: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 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</a:t>
                </a:r>
                <a:endParaRPr lang="en-US" sz="2400" spc="-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q + 1;   </a:t>
                </a:r>
                <a:r>
                  <a:rPr lang="en-US" sz="22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//increase quotient by 1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r := r – y};  </a:t>
                </a:r>
                <a:r>
                  <a:rPr lang="en-US" sz="22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200" spc="-1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:= r + (-y)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04" y="1542565"/>
                <a:ext cx="9550979" cy="5152116"/>
              </a:xfrm>
              <a:prstGeom prst="rect">
                <a:avLst/>
              </a:prstGeom>
              <a:blipFill>
                <a:blip r:embed="rId2"/>
                <a:stretch>
                  <a:fillRect l="-1149" t="-11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F5F7B20-5038-E333-DFDE-3A4BA8945677}"/>
              </a:ext>
            </a:extLst>
          </p:cNvPr>
          <p:cNvSpPr txBox="1"/>
          <p:nvPr/>
        </p:nvSpPr>
        <p:spPr>
          <a:xfrm>
            <a:off x="272622" y="1775255"/>
            <a:ext cx="1779914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 q, 0</a:t>
            </a:r>
          </a:p>
          <a:p>
            <a:r>
              <a:rPr lang="en-US" dirty="0"/>
              <a:t>ST r, x</a:t>
            </a:r>
          </a:p>
          <a:p>
            <a:r>
              <a:rPr lang="en-US" dirty="0"/>
              <a:t>L R4, q</a:t>
            </a:r>
          </a:p>
          <a:p>
            <a:r>
              <a:rPr lang="en-US" dirty="0">
                <a:solidFill>
                  <a:srgbClr val="0000FF"/>
                </a:solidFill>
              </a:rPr>
              <a:t>L R1, r</a:t>
            </a:r>
          </a:p>
          <a:p>
            <a:r>
              <a:rPr lang="en-US" dirty="0">
                <a:solidFill>
                  <a:srgbClr val="0000FF"/>
                </a:solidFill>
              </a:rPr>
              <a:t>L R2, y</a:t>
            </a:r>
          </a:p>
          <a:p>
            <a:r>
              <a:rPr lang="en-US" dirty="0">
                <a:solidFill>
                  <a:srgbClr val="0000FF"/>
                </a:solidFill>
              </a:rPr>
              <a:t>L1: SR R5, R1, R2</a:t>
            </a:r>
          </a:p>
          <a:p>
            <a:r>
              <a:rPr lang="en-US" dirty="0">
                <a:solidFill>
                  <a:srgbClr val="0000FF"/>
                </a:solidFill>
              </a:rPr>
              <a:t>JNEG  Ret, R5 </a:t>
            </a:r>
          </a:p>
          <a:p>
            <a:r>
              <a:rPr lang="en-US" dirty="0"/>
              <a:t>A R4, R4, 1</a:t>
            </a:r>
          </a:p>
          <a:p>
            <a:r>
              <a:rPr lang="en-US" dirty="0"/>
              <a:t>SR R1, R1, R2</a:t>
            </a:r>
          </a:p>
          <a:p>
            <a:r>
              <a:rPr lang="en-US" dirty="0"/>
              <a:t>J L1</a:t>
            </a:r>
          </a:p>
          <a:p>
            <a:r>
              <a:rPr lang="en-US" dirty="0"/>
              <a:t>Ret: STR r, R1</a:t>
            </a:r>
          </a:p>
          <a:p>
            <a:r>
              <a:rPr lang="en-US" dirty="0"/>
              <a:t>ST q, R4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x def</a:t>
            </a:r>
          </a:p>
          <a:p>
            <a:r>
              <a:rPr lang="en-US" dirty="0"/>
              <a:t>y def</a:t>
            </a:r>
          </a:p>
          <a:p>
            <a:r>
              <a:rPr lang="en-US" dirty="0"/>
              <a:t>q def </a:t>
            </a:r>
          </a:p>
          <a:p>
            <a:r>
              <a:rPr lang="en-US" dirty="0"/>
              <a:t>r  def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AB67D-1B9D-41E5-A292-1E1805869CF6}"/>
              </a:ext>
            </a:extLst>
          </p:cNvPr>
          <p:cNvSpPr txBox="1"/>
          <p:nvPr/>
        </p:nvSpPr>
        <p:spPr>
          <a:xfrm>
            <a:off x="1653944" y="597157"/>
            <a:ext cx="57334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the Division Algorithm</a:t>
            </a:r>
          </a:p>
        </p:txBody>
      </p:sp>
      <p:pic>
        <p:nvPicPr>
          <p:cNvPr id="4" name="Picture 3" descr="Confused emoticon Stock Vector - 11275856">
            <a:extLst>
              <a:ext uri="{FF2B5EF4-FFF2-40B4-BE49-F238E27FC236}">
                <a16:creationId xmlns:a16="http://schemas.microsoft.com/office/drawing/2014/main" id="{546A95EC-3EE6-8416-9105-EF0345149A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3" y="915686"/>
            <a:ext cx="374377" cy="3780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0C058-5142-4515-9952-E418359C214F}"/>
                  </a:ext>
                </a:extLst>
              </p:cNvPr>
              <p:cNvSpPr txBox="1"/>
              <p:nvPr/>
            </p:nvSpPr>
            <p:spPr>
              <a:xfrm>
                <a:off x="8472686" y="1371365"/>
                <a:ext cx="3120820" cy="1106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 specification:       x = y q + r, where q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0C058-5142-4515-9952-E418359C2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686" y="1371365"/>
                <a:ext cx="3120820" cy="1106986"/>
              </a:xfrm>
              <a:prstGeom prst="rect">
                <a:avLst/>
              </a:prstGeom>
              <a:blipFill>
                <a:blip r:embed="rId4"/>
                <a:stretch>
                  <a:fillRect l="-2335" t="-3261" b="-9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2317" y="120402"/>
                <a:ext cx="10243512" cy="6617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iteration version of the division is as follows:        </a:t>
                </a:r>
              </a:p>
              <a:p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integers x and y, where x ≥ 0, y ≥ 1. </a:t>
                </a:r>
                <a:r>
                  <a:rPr lang="en-US" sz="22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//what is input size?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q and remainder 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//if  x = 0, then return (q, r) := (0, 0); (r ≥ y) takes care it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</a:t>
                </a:r>
                <a:r>
                  <a:rPr lang="en-US" sz="24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:= x;   </a:t>
                </a:r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//The magnitude of </a:t>
                </a:r>
                <a14:m>
                  <m:oMath xmlns:m="http://schemas.openxmlformats.org/officeDocument/2006/math">
                    <m:r>
                      <a:rPr lang="en-US" sz="2000" spc="-1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000" i="1" spc="-1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2000" spc="-1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1, where x is </a:t>
                </a:r>
                <a:r>
                  <a:rPr lang="en-US" sz="20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</a:t>
                </a:r>
                <a:r>
                  <a:rPr lang="en-US" sz="2000" spc="-1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0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log</a:t>
                </a:r>
                <a:r>
                  <a:rPr lang="en-US" sz="2000" spc="-1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 </a:t>
                </a:r>
                <a:r>
                  <a:rPr lang="en-US" sz="20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+ 1</a:t>
                </a:r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bits long.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</a:t>
                </a:r>
                <a:r>
                  <a:rPr 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≥ y</a:t>
                </a: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</a:t>
                </a: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takes 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for the worse case, says x/1</a:t>
                </a:r>
                <a:r>
                  <a:rPr 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r>
                  <a:rPr lang="en-US" sz="28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sz="22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the last iteration is (</a:t>
                </a:r>
                <a:r>
                  <a:rPr lang="en-US" sz="22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≥ y) is false. Note that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n-1</a:t>
                </a:r>
                <a:r>
                  <a:rPr lang="en-US" sz="22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pc="-1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&lt;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spc="-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600"/>
                  </a:spcAft>
                </a:pPr>
                <a:r>
                  <a:rPr lang="en-US" sz="2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 := q + 1;  </a:t>
                </a:r>
                <a:r>
                  <a:rPr lang="en-US" sz="2200" spc="-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takes linear time O(n) for each of iteration.  </a:t>
                </a:r>
                <a:endParaRPr lang="en-US" sz="2200" spc="-100" dirty="0">
                  <a:solidFill>
                    <a:srgbClr val="FF000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600"/>
                  </a:spcAft>
                </a:pPr>
                <a:r>
                  <a:rPr lang="en-US" sz="2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:= r – y;} </a:t>
                </a:r>
                <a:r>
                  <a:rPr lang="en-US" sz="20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spc="-1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O(n) for each r – y, </a:t>
                </a:r>
                <a:r>
                  <a:rPr lang="en-US" sz="2000" spc="-1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r + (-y) are n bits addition, and x, y are  n</a:t>
                </a:r>
                <a:r>
                  <a:rPr lang="en-US" sz="2400" spc="-1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r>
                  <a:rPr lang="en-US" sz="2000" spc="-1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// bits long.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takes linear time O(n) for each iteration.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2400" spc="-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two assignments statements take linear time O(n) for each iteration.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efficiency for the worst case is exponential, O(n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).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i.e.,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O(n) =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 = O(n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&gt;&gt;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O(2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  The best case is if r &lt; y, T = O(1) </a:t>
                </a:r>
                <a:endParaRPr lang="en-US" sz="24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17" y="120402"/>
                <a:ext cx="10243512" cy="6617196"/>
              </a:xfrm>
              <a:prstGeom prst="rect">
                <a:avLst/>
              </a:prstGeom>
              <a:blipFill>
                <a:blip r:embed="rId2"/>
                <a:stretch>
                  <a:fillRect l="-892" t="-737" r="-1428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762623" y="4795425"/>
            <a:ext cx="644915" cy="438188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019">
            <a:off x="830651" y="4818269"/>
            <a:ext cx="538474" cy="3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43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BCEBF7-4773-4FF1-A87A-1709B7370F5E}"/>
              </a:ext>
            </a:extLst>
          </p:cNvPr>
          <p:cNvSpPr txBox="1"/>
          <p:nvPr/>
        </p:nvSpPr>
        <p:spPr>
          <a:xfrm>
            <a:off x="1669986" y="353200"/>
            <a:ext cx="57334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9986" y="1318765"/>
                <a:ext cx="10143734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iteration version of the division is as follows: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nonnegative integers x and y, where x ≥ 0, y ≥ 1.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q and remainder 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r := x; </a:t>
                </a:r>
              </a:p>
              <a:p>
                <a:pPr marL="457200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[0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= x – y – y – … – y = x – </a:t>
                </a:r>
                <a:r>
                  <a:rPr lang="en-US" sz="2400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yq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y,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based on x = q * y + r, 0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(r ≥ y) do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takes 2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the worse case.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 q := q + 1;    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takes linear time O(n) for each iteration. </a:t>
                </a:r>
                <a:endParaRPr lang="en-US" sz="2400" spc="-100" dirty="0">
                  <a:solidFill>
                    <a:srgbClr val="0000FF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r := r – y};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O(n) for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each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+ (-y), where y is n bits long.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After execution of the while loop, x = y q + r, 0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986" y="1318765"/>
                <a:ext cx="10143734" cy="4924425"/>
              </a:xfrm>
              <a:prstGeom prst="rect">
                <a:avLst/>
              </a:prstGeom>
              <a:blipFill>
                <a:blip r:embed="rId3"/>
                <a:stretch>
                  <a:fillRect l="-1082" t="-990" b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1188412" y="2973355"/>
            <a:ext cx="625593" cy="334502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0ECF619-9F02-457F-8605-4C7C425B72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019">
            <a:off x="1126812" y="2921512"/>
            <a:ext cx="644915" cy="4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D0AC6-F31F-4E46-BCBD-190A62A6CA0D}"/>
                  </a:ext>
                </a:extLst>
              </p:cNvPr>
              <p:cNvSpPr txBox="1"/>
              <p:nvPr/>
            </p:nvSpPr>
            <p:spPr>
              <a:xfrm>
                <a:off x="8258784" y="614810"/>
                <a:ext cx="3120820" cy="1106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 specification:       x = y q + r, where q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D0AC6-F31F-4E46-BCBD-190A62A6C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784" y="614810"/>
                <a:ext cx="3120820" cy="1106986"/>
              </a:xfrm>
              <a:prstGeom prst="rect">
                <a:avLst/>
              </a:prstGeom>
              <a:blipFill>
                <a:blip r:embed="rId5"/>
                <a:stretch>
                  <a:fillRect l="-2335" t="-327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78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09A8D54-A322-4F34-8E94-B43FE6B8D0F5}"/>
              </a:ext>
            </a:extLst>
          </p:cNvPr>
          <p:cNvSpPr txBox="1"/>
          <p:nvPr/>
        </p:nvSpPr>
        <p:spPr>
          <a:xfrm>
            <a:off x="737672" y="292269"/>
            <a:ext cx="6976361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988473" y="292973"/>
            <a:ext cx="583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96488" y="876240"/>
                <a:ext cx="8877365" cy="566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nonnegative integers x and y, where x ≥ 0, y ≥ 1.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q and remainder 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r := x;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[Pre-condition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r = x and q = 0.]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endParaRPr lang="en-US" sz="24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[loop invariant I(n): 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(r ≥ y) do</a:t>
                </a:r>
                <a:r>
                  <a:rPr lang="en-US" sz="2400" spc="-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takes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for the worse case.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 r := r – y;    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O(n) for each r + (-y), x and y are n bits long.</a:t>
                </a:r>
                <a:endParaRPr lang="en-US" sz="2000" spc="-100" dirty="0">
                  <a:solidFill>
                    <a:srgbClr val="0000FF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q := q + 1};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488" y="876240"/>
                <a:ext cx="8877365" cy="5663089"/>
              </a:xfrm>
              <a:prstGeom prst="rect">
                <a:avLst/>
              </a:prstGeom>
              <a:blipFill>
                <a:blip r:embed="rId2"/>
                <a:stretch>
                  <a:fillRect l="-1236" t="-1076" b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1497881" y="4241082"/>
            <a:ext cx="989901" cy="374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1497881" y="4876807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1497880" y="3492144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stCxn id="9" idx="2"/>
            <a:endCxn id="7" idx="0"/>
          </p:cNvCxnSpPr>
          <p:nvPr/>
        </p:nvCxnSpPr>
        <p:spPr>
          <a:xfrm>
            <a:off x="1992831" y="3877498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1988474" y="3124211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1988473" y="5344902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/>
          <p:nvPr/>
        </p:nvCxnSpPr>
        <p:spPr>
          <a:xfrm>
            <a:off x="1997184" y="452628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/>
          <p:nvPr/>
        </p:nvCxnSpPr>
        <p:spPr>
          <a:xfrm flipH="1">
            <a:off x="1149057" y="5691068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/>
          <p:nvPr/>
        </p:nvCxnSpPr>
        <p:spPr>
          <a:xfrm flipV="1">
            <a:off x="1149057" y="4093035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/>
          <p:nvPr/>
        </p:nvCxnSpPr>
        <p:spPr>
          <a:xfrm>
            <a:off x="1149057" y="4110453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1972851" y="4109077"/>
            <a:ext cx="987966" cy="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1972850" y="2487273"/>
            <a:ext cx="1057733" cy="817638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</p:cNvCxnSpPr>
          <p:nvPr/>
        </p:nvCxnSpPr>
        <p:spPr>
          <a:xfrm>
            <a:off x="2444237" y="4428316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2669825" y="4428317"/>
            <a:ext cx="308549" cy="138543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1997181" y="3288581"/>
            <a:ext cx="963636" cy="69874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6971229" y="3412959"/>
                <a:ext cx="4786761" cy="6699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</a:t>
                </a:r>
                <a:r>
                  <a:rPr lang="en-US" dirty="0" err="1"/>
                  <a:t>Prc</a:t>
                </a:r>
                <a:r>
                  <a:rPr lang="en-US" dirty="0"/>
                  <a:t> implies I(0) and</a:t>
                </a:r>
              </a:p>
              <a:p>
                <a:r>
                  <a:rPr lang="en-US" dirty="0"/>
                  <a:t>I(k)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I(k+1), after k+1 iterations.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29" y="3412959"/>
                <a:ext cx="4786761" cy="669992"/>
              </a:xfrm>
              <a:prstGeom prst="rect">
                <a:avLst/>
              </a:prstGeom>
              <a:blipFill>
                <a:blip r:embed="rId3"/>
                <a:stretch>
                  <a:fillRect l="-1146" t="-5455" r="-76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/>
              <p:nvPr/>
            </p:nvSpPr>
            <p:spPr>
              <a:xfrm>
                <a:off x="6777789" y="6088139"/>
                <a:ext cx="4708359" cy="39299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I(n)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</a:t>
                </a:r>
                <a:r>
                  <a:rPr lang="en-US" dirty="0" err="1"/>
                  <a:t>Poc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89" y="6088139"/>
                <a:ext cx="4708359" cy="392993"/>
              </a:xfrm>
              <a:prstGeom prst="rect">
                <a:avLst/>
              </a:prstGeom>
              <a:blipFill>
                <a:blip r:embed="rId4"/>
                <a:stretch>
                  <a:fillRect l="-1166" t="-3125" r="-3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Confused emoticon Stock Vector - 11275856">
            <a:extLst>
              <a:ext uri="{FF2B5EF4-FFF2-40B4-BE49-F238E27FC236}">
                <a16:creationId xmlns:a16="http://schemas.microsoft.com/office/drawing/2014/main" id="{658BF12D-D38A-4DA6-AF9E-74B878A5794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0612" y="3013174"/>
            <a:ext cx="437198" cy="38535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7E797E-4AC5-899F-AB07-DAB013A3DD1F}"/>
                  </a:ext>
                </a:extLst>
              </p:cNvPr>
              <p:cNvSpPr txBox="1"/>
              <p:nvPr/>
            </p:nvSpPr>
            <p:spPr>
              <a:xfrm>
                <a:off x="8405901" y="246265"/>
                <a:ext cx="3120820" cy="1106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 specification:       x = y q + r, where q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7E797E-4AC5-899F-AB07-DAB013A3D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901" y="246265"/>
                <a:ext cx="3120820" cy="1106986"/>
              </a:xfrm>
              <a:prstGeom prst="rect">
                <a:avLst/>
              </a:prstGeom>
              <a:blipFill>
                <a:blip r:embed="rId6"/>
                <a:stretch>
                  <a:fillRect l="-2335" t="-2717"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4386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DDBCC2D-9400-4B79-A8EE-1B289F09201F}"/>
              </a:ext>
            </a:extLst>
          </p:cNvPr>
          <p:cNvSpPr txBox="1"/>
          <p:nvPr/>
        </p:nvSpPr>
        <p:spPr>
          <a:xfrm>
            <a:off x="1715762" y="204851"/>
            <a:ext cx="5812651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     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  <a:blipFill>
                <a:blip r:embed="rId2"/>
                <a:stretch>
                  <a:fillRect t="-720" r="-1176" b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581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10901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4" y="2822028"/>
            <a:ext cx="2194311" cy="4805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3770808" y="1287132"/>
            <a:ext cx="2177887" cy="269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4" y="2056387"/>
            <a:ext cx="2194312" cy="765641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7617387" y="3062284"/>
                <a:ext cx="4366413" cy="9469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Pre-condition implies I(0), and I(k)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I(k+1), after the k+1 iterations.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87" y="3062284"/>
                <a:ext cx="4366413" cy="946991"/>
              </a:xfrm>
              <a:prstGeom prst="rect">
                <a:avLst/>
              </a:prstGeom>
              <a:blipFill>
                <a:blip r:embed="rId3"/>
                <a:stretch>
                  <a:fillRect l="-1257" t="-3205" r="-2095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/>
              <p:nvPr/>
            </p:nvSpPr>
            <p:spPr>
              <a:xfrm>
                <a:off x="6878005" y="5252205"/>
                <a:ext cx="3894082" cy="6699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I(n)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Post-condition.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005" y="5252205"/>
                <a:ext cx="3894082" cy="669992"/>
              </a:xfrm>
              <a:prstGeom prst="rect">
                <a:avLst/>
              </a:prstGeom>
              <a:blipFill>
                <a:blip r:embed="rId4"/>
                <a:stretch>
                  <a:fillRect l="-1252" t="-550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pic>
        <p:nvPicPr>
          <p:cNvPr id="31" name="Picture 30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1265849" y="1135109"/>
            <a:ext cx="540385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1692F39E-FA04-479D-90B8-47F164300544}"/>
              </a:ext>
            </a:extLst>
          </p:cNvPr>
          <p:cNvSpPr/>
          <p:nvPr/>
        </p:nvSpPr>
        <p:spPr>
          <a:xfrm>
            <a:off x="246041" y="3578708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3F48FC-272A-457A-9A38-FB4130D7667E}"/>
              </a:ext>
            </a:extLst>
          </p:cNvPr>
          <p:cNvSpPr/>
          <p:nvPr/>
        </p:nvSpPr>
        <p:spPr>
          <a:xfrm>
            <a:off x="63522" y="4556717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DC7909-BD82-43B1-AE7C-F4D0198BCB34}"/>
              </a:ext>
            </a:extLst>
          </p:cNvPr>
          <p:cNvCxnSpPr>
            <a:cxnSpLocks/>
          </p:cNvCxnSpPr>
          <p:nvPr/>
        </p:nvCxnSpPr>
        <p:spPr>
          <a:xfrm>
            <a:off x="1085215" y="4143426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41369ED-63CF-434A-A4E2-92240F4F8CA3}"/>
              </a:ext>
            </a:extLst>
          </p:cNvPr>
          <p:cNvCxnSpPr/>
          <p:nvPr/>
        </p:nvCxnSpPr>
        <p:spPr>
          <a:xfrm>
            <a:off x="1093503" y="533916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715969-0BB8-408D-BAE7-7C19E0488E18}"/>
              </a:ext>
            </a:extLst>
          </p:cNvPr>
          <p:cNvCxnSpPr/>
          <p:nvPr/>
        </p:nvCxnSpPr>
        <p:spPr>
          <a:xfrm>
            <a:off x="1067340" y="3255229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DAE54F3-2F94-4955-837A-76A6EAF3AA6A}"/>
              </a:ext>
            </a:extLst>
          </p:cNvPr>
          <p:cNvCxnSpPr>
            <a:cxnSpLocks/>
          </p:cNvCxnSpPr>
          <p:nvPr/>
        </p:nvCxnSpPr>
        <p:spPr>
          <a:xfrm flipH="1">
            <a:off x="1067338" y="3153066"/>
            <a:ext cx="312283" cy="13385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047832-2E08-4358-86BA-931ACCCD6202}"/>
              </a:ext>
            </a:extLst>
          </p:cNvPr>
          <p:cNvCxnSpPr>
            <a:cxnSpLocks/>
          </p:cNvCxnSpPr>
          <p:nvPr/>
        </p:nvCxnSpPr>
        <p:spPr>
          <a:xfrm flipH="1" flipV="1">
            <a:off x="1079907" y="5678337"/>
            <a:ext cx="299714" cy="34547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11C54-FCDC-4B77-AD4E-5D8C8DE1D1E3}"/>
              </a:ext>
            </a:extLst>
          </p:cNvPr>
          <p:cNvSpPr/>
          <p:nvPr/>
        </p:nvSpPr>
        <p:spPr>
          <a:xfrm>
            <a:off x="1165109" y="280942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I(k): 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38DB26-9EFB-4313-BF72-26171948B9B3}"/>
              </a:ext>
            </a:extLst>
          </p:cNvPr>
          <p:cNvSpPr/>
          <p:nvPr/>
        </p:nvSpPr>
        <p:spPr>
          <a:xfrm>
            <a:off x="1178870" y="5960597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 +1):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3B931-8D9B-4959-9153-61837CFE147A}"/>
              </a:ext>
            </a:extLst>
          </p:cNvPr>
          <p:cNvSpPr txBox="1"/>
          <p:nvPr/>
        </p:nvSpPr>
        <p:spPr>
          <a:xfrm>
            <a:off x="222763" y="1690812"/>
            <a:ext cx="24192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Need to show that Pre-condition implies </a:t>
            </a:r>
            <a:r>
              <a:rPr lang="en-US" dirty="0" err="1">
                <a:highlight>
                  <a:srgbClr val="FFFF00"/>
                </a:highlight>
              </a:rPr>
              <a:t>Prc</a:t>
            </a:r>
            <a:r>
              <a:rPr lang="en-US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44F251-EB5B-4C7D-84BF-976EE2EB328A}"/>
              </a:ext>
            </a:extLst>
          </p:cNvPr>
          <p:cNvSpPr/>
          <p:nvPr/>
        </p:nvSpPr>
        <p:spPr>
          <a:xfrm>
            <a:off x="5249597" y="1617326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885653D-6671-4F77-8B33-4744ADEDB0E3}"/>
              </a:ext>
            </a:extLst>
          </p:cNvPr>
          <p:cNvSpPr/>
          <p:nvPr/>
        </p:nvSpPr>
        <p:spPr>
          <a:xfrm>
            <a:off x="5476938" y="2381926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D884CD3-2F37-4E9E-8D57-A478005495FD}"/>
              </a:ext>
            </a:extLst>
          </p:cNvPr>
          <p:cNvSpPr/>
          <p:nvPr/>
        </p:nvSpPr>
        <p:spPr>
          <a:xfrm>
            <a:off x="1883541" y="4014622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5CDCD0B-DC1F-419E-A543-DBAAC1AC4CA3}"/>
              </a:ext>
            </a:extLst>
          </p:cNvPr>
          <p:cNvSpPr/>
          <p:nvPr/>
        </p:nvSpPr>
        <p:spPr>
          <a:xfrm>
            <a:off x="4593842" y="3953794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125488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9A251D6-68B5-4114-8BE4-C17C9C861A7F}"/>
              </a:ext>
            </a:extLst>
          </p:cNvPr>
          <p:cNvSpPr txBox="1"/>
          <p:nvPr/>
        </p:nvSpPr>
        <p:spPr>
          <a:xfrm>
            <a:off x="549340" y="202923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     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  <a:blipFill>
                <a:blip r:embed="rId2"/>
                <a:stretch>
                  <a:fillRect t="-720" r="-7166" b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              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4" y="2822028"/>
            <a:ext cx="2194311" cy="4805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3770808" y="1287132"/>
            <a:ext cx="2177887" cy="269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692434" y="2056387"/>
            <a:ext cx="2256262" cy="895819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412772" y="2569752"/>
                <a:ext cx="6229385" cy="38472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That Pre-condition implies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To show that “Pre-condition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Prc” is true, we need to show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if the Pre-condition is true. i.e.,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true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true) is true.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x and y inputs are 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nonnegative integers x ≥ 0 and 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which is the Pre-condition.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Pre-condition is false.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we need to show that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true because by assumption x ≥ 0 and y &gt; 0, and x = x and 0 = 0 after executing the two assignment statements </a:t>
                </a:r>
                <a:r>
                  <a:rPr lang="en-US" sz="2000" spc="-1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r:= x;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72" y="2569752"/>
                <a:ext cx="6229385" cy="3847207"/>
              </a:xfrm>
              <a:prstGeom prst="rect">
                <a:avLst/>
              </a:prstGeom>
              <a:blipFill>
                <a:blip r:embed="rId3"/>
                <a:stretch>
                  <a:fillRect l="-1076" t="-951" r="-489" b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pic>
        <p:nvPicPr>
          <p:cNvPr id="27" name="Picture 26" descr="Emoticon making a point Stock Vector - 14709057">
            <a:extLst>
              <a:ext uri="{FF2B5EF4-FFF2-40B4-BE49-F238E27FC236}">
                <a16:creationId xmlns:a16="http://schemas.microsoft.com/office/drawing/2014/main" id="{79941658-3AB2-4572-97B8-C151430397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1896306" y="1984169"/>
            <a:ext cx="442087" cy="29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E9DD671-532C-4E89-A331-F113914299CF}"/>
              </a:ext>
            </a:extLst>
          </p:cNvPr>
          <p:cNvSpPr/>
          <p:nvPr/>
        </p:nvSpPr>
        <p:spPr>
          <a:xfrm>
            <a:off x="5249597" y="1617326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789D0-5356-5F01-8109-26DE5A91A4D7}"/>
                  </a:ext>
                </a:extLst>
              </p:cNvPr>
              <p:cNvSpPr txBox="1"/>
              <p:nvPr/>
            </p:nvSpPr>
            <p:spPr>
              <a:xfrm>
                <a:off x="549340" y="3220278"/>
                <a:ext cx="1154658" cy="147732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A  B A</a:t>
                </a:r>
                <a:r>
                  <a:rPr lang="en-US" sz="1800" u="sng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u="sng" dirty="0"/>
                  <a:t> B</a:t>
                </a:r>
              </a:p>
              <a:p>
                <a:r>
                  <a:rPr lang="en-US" dirty="0"/>
                  <a:t>t   </a:t>
                </a:r>
                <a:r>
                  <a:rPr lang="en-US" dirty="0" err="1"/>
                  <a:t>t</a:t>
                </a:r>
                <a:r>
                  <a:rPr lang="en-US" dirty="0"/>
                  <a:t>     </a:t>
                </a:r>
                <a:r>
                  <a:rPr lang="en-US" dirty="0" err="1"/>
                  <a:t>t</a:t>
                </a:r>
                <a:endParaRPr lang="en-US" dirty="0"/>
              </a:p>
              <a:p>
                <a:r>
                  <a:rPr lang="en-US" dirty="0"/>
                  <a:t>t   f     </a:t>
                </a:r>
                <a:r>
                  <a:rPr lang="en-US" dirty="0" err="1"/>
                  <a:t>f</a:t>
                </a:r>
                <a:endParaRPr lang="en-US" dirty="0"/>
              </a:p>
              <a:p>
                <a:r>
                  <a:rPr lang="en-US" dirty="0"/>
                  <a:t>f   t     </a:t>
                </a:r>
                <a:r>
                  <a:rPr lang="en-US" dirty="0" err="1"/>
                  <a:t>t</a:t>
                </a:r>
                <a:endParaRPr lang="en-US" dirty="0"/>
              </a:p>
              <a:p>
                <a:r>
                  <a:rPr lang="en-US" dirty="0"/>
                  <a:t>f   </a:t>
                </a:r>
                <a:r>
                  <a:rPr lang="en-US" dirty="0" err="1"/>
                  <a:t>f</a:t>
                </a:r>
                <a:r>
                  <a:rPr lang="en-US" dirty="0"/>
                  <a:t>     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789D0-5356-5F01-8109-26DE5A91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40" y="3220278"/>
                <a:ext cx="1154658" cy="1477328"/>
              </a:xfrm>
              <a:prstGeom prst="rect">
                <a:avLst/>
              </a:prstGeom>
              <a:blipFill>
                <a:blip r:embed="rId5"/>
                <a:stretch>
                  <a:fillRect l="-3646" t="-1633" r="-3646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060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F55A049-A48C-45C6-98CE-504DF5CA7AE2}"/>
              </a:ext>
            </a:extLst>
          </p:cNvPr>
          <p:cNvSpPr txBox="1"/>
          <p:nvPr/>
        </p:nvSpPr>
        <p:spPr>
          <a:xfrm>
            <a:off x="750029" y="265788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     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  <a:blipFill>
                <a:blip r:embed="rId2"/>
                <a:stretch>
                  <a:fillRect t="-720" r="-7166" b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755887" y="1043223"/>
            <a:ext cx="622906" cy="347433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788456" y="930464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4" y="2822028"/>
            <a:ext cx="2194311" cy="4805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3770808" y="1287132"/>
            <a:ext cx="2177887" cy="269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4" y="2056387"/>
            <a:ext cx="2194312" cy="79070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206835" y="3072348"/>
                <a:ext cx="6839480" cy="37856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 Basis Property: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That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implies I(0) is true.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to prove the implication is true.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≥ 0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 and r = </a:t>
                </a:r>
                <a:r>
                  <a:rPr lang="en-US" sz="20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= 0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true. 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show that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“I(0): r = x - 0*y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= q”.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true, before entering the loop, where n = 0. [Note that I(0) is derived from I(n), when n = 0]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assumption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then we write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x – 0*y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assumption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0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then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substitute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x – 0*y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0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yield r =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– 0*y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Thus, I(0): “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x – 0 * y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n = q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= q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is true.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835" y="3072348"/>
                <a:ext cx="6839480" cy="3785652"/>
              </a:xfrm>
              <a:prstGeom prst="rect">
                <a:avLst/>
              </a:prstGeom>
              <a:blipFill>
                <a:blip r:embed="rId4"/>
                <a:stretch>
                  <a:fillRect l="-891" t="-966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D7DD0E-0D5D-4CC2-A94A-511E68261F61}"/>
              </a:ext>
            </a:extLst>
          </p:cNvPr>
          <p:cNvSpPr/>
          <p:nvPr/>
        </p:nvSpPr>
        <p:spPr>
          <a:xfrm>
            <a:off x="5258391" y="2409033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60350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07B26-0BDE-4698-A5CA-8702CF0876FB}"/>
              </a:ext>
            </a:extLst>
          </p:cNvPr>
          <p:cNvSpPr txBox="1"/>
          <p:nvPr/>
        </p:nvSpPr>
        <p:spPr>
          <a:xfrm>
            <a:off x="1201784" y="269966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5399D-FBF2-471D-A56D-9B1154818A54}"/>
              </a:ext>
            </a:extLst>
          </p:cNvPr>
          <p:cNvSpPr txBox="1"/>
          <p:nvPr/>
        </p:nvSpPr>
        <p:spPr>
          <a:xfrm>
            <a:off x="1262451" y="1053919"/>
            <a:ext cx="94400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Proof:  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prove the correctness of the loop, let the loop invariant be </a:t>
            </a:r>
          </a:p>
          <a:p>
            <a:pPr>
              <a:spcAft>
                <a:spcPts val="300"/>
              </a:spcAft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I(n):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guard of the while loop is    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G:  r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pPr marL="461963" indent="-461963">
              <a:spcAft>
                <a:spcPts val="300"/>
              </a:spcAft>
              <a:buAutoNum type="romanUcPeriod" startAt="2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Inductive Property:   [If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˄ I(k) is true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k+1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loop’s iteration (where    k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0,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nonnegative integer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I(k+1) is true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iteration of the loop.]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k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0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that G ˄ I(k) is true before the k+1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iteration of the loop. Since G: r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is true, the loop is entered.  Since I(k) is true, that is,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I(k):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k y ≥ 0 and k = q  is true. 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execution of statements “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 q := q +1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;”, 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G: 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and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I(k): 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x – k y ≥ 0 and 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k.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Executing these statements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 := r – y; q := q + 1;” , we obtain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>
              <a:spcAft>
                <a:spcPts val="300"/>
              </a:spcAft>
            </a:pPr>
            <a:r>
              <a:rPr lang="en-US" sz="2200" dirty="0"/>
              <a:t>	  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y  =  x – k y – y  =  x – (k + 1) y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……….(D.01)</a:t>
            </a:r>
          </a:p>
          <a:p>
            <a:pPr lvl="1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 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 =  k + 1.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  ……….(D.02)</a:t>
            </a:r>
          </a:p>
        </p:txBody>
      </p:sp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404394" y="1340778"/>
            <a:ext cx="566743" cy="363584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8773875" y="1261443"/>
            <a:ext cx="989901" cy="374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8773875" y="1897168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8773874" y="512505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stCxn id="8" idx="2"/>
            <a:endCxn id="6" idx="0"/>
          </p:cNvCxnSpPr>
          <p:nvPr/>
        </p:nvCxnSpPr>
        <p:spPr>
          <a:xfrm>
            <a:off x="9268825" y="897859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9254317" y="15614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9264467" y="2365263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/>
          <p:nvPr/>
        </p:nvCxnSpPr>
        <p:spPr>
          <a:xfrm>
            <a:off x="9273178" y="154664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/>
          <p:nvPr/>
        </p:nvCxnSpPr>
        <p:spPr>
          <a:xfrm flipH="1">
            <a:off x="8425051" y="2711429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/>
          <p:nvPr/>
        </p:nvCxnSpPr>
        <p:spPr>
          <a:xfrm flipV="1">
            <a:off x="8425051" y="1113396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/>
          <p:nvPr/>
        </p:nvCxnSpPr>
        <p:spPr>
          <a:xfrm>
            <a:off x="8425051" y="1130814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</p:cNvCxnSpPr>
          <p:nvPr/>
        </p:nvCxnSpPr>
        <p:spPr>
          <a:xfrm>
            <a:off x="9720231" y="1448677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FA8848C-78C9-4E17-BFF0-7528E771CF7D}"/>
              </a:ext>
            </a:extLst>
          </p:cNvPr>
          <p:cNvSpPr/>
          <p:nvPr/>
        </p:nvSpPr>
        <p:spPr>
          <a:xfrm>
            <a:off x="8926740" y="1212542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1850AF-CE17-432E-A1C8-837A36888900}"/>
              </a:ext>
            </a:extLst>
          </p:cNvPr>
          <p:cNvSpPr/>
          <p:nvPr/>
        </p:nvSpPr>
        <p:spPr>
          <a:xfrm>
            <a:off x="8425051" y="1946550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 q := q + 1; 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V="1">
            <a:off x="5617365" y="1178540"/>
            <a:ext cx="3571726" cy="81822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188001" y="1448677"/>
            <a:ext cx="4585874" cy="124533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5591AA-6F44-40C2-9D0E-06F68A299DA9}"/>
                  </a:ext>
                </a:extLst>
              </p:cNvPr>
              <p:cNvSpPr txBox="1"/>
              <p:nvPr/>
            </p:nvSpPr>
            <p:spPr>
              <a:xfrm>
                <a:off x="155233" y="3571783"/>
                <a:ext cx="1562011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˄ I(k),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I(k+1)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5591AA-6F44-40C2-9D0E-06F68A299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3" y="3571783"/>
                <a:ext cx="1562011" cy="646331"/>
              </a:xfrm>
              <a:prstGeom prst="rect">
                <a:avLst/>
              </a:prstGeom>
              <a:blipFill>
                <a:blip r:embed="rId3"/>
                <a:stretch>
                  <a:fillRect l="-3113" t="-5660" r="-389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D75EB6-1236-40B7-B1F1-0AE2DEE1F970}"/>
              </a:ext>
            </a:extLst>
          </p:cNvPr>
          <p:cNvCxnSpPr>
            <a:cxnSpLocks/>
          </p:cNvCxnSpPr>
          <p:nvPr/>
        </p:nvCxnSpPr>
        <p:spPr>
          <a:xfrm flipV="1">
            <a:off x="7843814" y="1718815"/>
            <a:ext cx="1410151" cy="34680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>
            <a:extLst>
              <a:ext uri="{FF2B5EF4-FFF2-40B4-BE49-F238E27FC236}">
                <a16:creationId xmlns:a16="http://schemas.microsoft.com/office/drawing/2014/main" id="{8837526D-DF11-47ED-AB8C-8139D67EAD38}"/>
              </a:ext>
            </a:extLst>
          </p:cNvPr>
          <p:cNvSpPr/>
          <p:nvPr/>
        </p:nvSpPr>
        <p:spPr>
          <a:xfrm>
            <a:off x="10095926" y="3971737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B7C4BC-9FB1-4084-8DEE-5B58428719D7}"/>
              </a:ext>
            </a:extLst>
          </p:cNvPr>
          <p:cNvSpPr/>
          <p:nvPr/>
        </p:nvSpPr>
        <p:spPr>
          <a:xfrm>
            <a:off x="9913407" y="494974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979CC2-EF51-42E7-B894-04B2D34CFD26}"/>
              </a:ext>
            </a:extLst>
          </p:cNvPr>
          <p:cNvCxnSpPr>
            <a:cxnSpLocks/>
          </p:cNvCxnSpPr>
          <p:nvPr/>
        </p:nvCxnSpPr>
        <p:spPr>
          <a:xfrm>
            <a:off x="10935100" y="4536455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7236B8-CEC5-48C2-B434-7EAA930D6FBA}"/>
              </a:ext>
            </a:extLst>
          </p:cNvPr>
          <p:cNvCxnSpPr/>
          <p:nvPr/>
        </p:nvCxnSpPr>
        <p:spPr>
          <a:xfrm>
            <a:off x="10943388" y="573219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C92E21-DAB1-4AED-8A73-B8F5D7CFBA24}"/>
              </a:ext>
            </a:extLst>
          </p:cNvPr>
          <p:cNvCxnSpPr/>
          <p:nvPr/>
        </p:nvCxnSpPr>
        <p:spPr>
          <a:xfrm>
            <a:off x="10917225" y="3648258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DC2442-5506-4F24-A89F-932096C122AD}"/>
              </a:ext>
            </a:extLst>
          </p:cNvPr>
          <p:cNvCxnSpPr>
            <a:cxnSpLocks/>
          </p:cNvCxnSpPr>
          <p:nvPr/>
        </p:nvCxnSpPr>
        <p:spPr>
          <a:xfrm flipH="1">
            <a:off x="10917223" y="3546095"/>
            <a:ext cx="312283" cy="13385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54B3856-3F5D-47EB-BAA4-E89B27FC6EC7}"/>
              </a:ext>
            </a:extLst>
          </p:cNvPr>
          <p:cNvCxnSpPr>
            <a:cxnSpLocks/>
          </p:cNvCxnSpPr>
          <p:nvPr/>
        </p:nvCxnSpPr>
        <p:spPr>
          <a:xfrm flipH="1" flipV="1">
            <a:off x="10929792" y="6071366"/>
            <a:ext cx="299714" cy="34547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59977D8-C84F-422E-94A9-F1B6D9CB7591}"/>
              </a:ext>
            </a:extLst>
          </p:cNvPr>
          <p:cNvSpPr/>
          <p:nvPr/>
        </p:nvSpPr>
        <p:spPr>
          <a:xfrm>
            <a:off x="11014994" y="320245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I(k):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AAFD79-B984-4A21-8BFF-4A6DB37BF019}"/>
              </a:ext>
            </a:extLst>
          </p:cNvPr>
          <p:cNvSpPr/>
          <p:nvPr/>
        </p:nvSpPr>
        <p:spPr>
          <a:xfrm>
            <a:off x="11028755" y="6353626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 +1): 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DC039A-380A-4D8A-BAF1-ECC5ACFEADB5}"/>
              </a:ext>
            </a:extLst>
          </p:cNvPr>
          <p:cNvCxnSpPr>
            <a:cxnSpLocks/>
          </p:cNvCxnSpPr>
          <p:nvPr/>
        </p:nvCxnSpPr>
        <p:spPr>
          <a:xfrm>
            <a:off x="11733803" y="4237909"/>
            <a:ext cx="3555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9D103B4-CB64-4D63-AD33-E022C0C5F4F1}"/>
              </a:ext>
            </a:extLst>
          </p:cNvPr>
          <p:cNvSpPr/>
          <p:nvPr/>
        </p:nvSpPr>
        <p:spPr>
          <a:xfrm>
            <a:off x="7703127" y="1856100"/>
            <a:ext cx="547513" cy="52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" name="Picture 35" descr="Image result for smiley face images">
            <a:extLst>
              <a:ext uri="{FF2B5EF4-FFF2-40B4-BE49-F238E27FC236}">
                <a16:creationId xmlns:a16="http://schemas.microsoft.com/office/drawing/2014/main" id="{609A45A5-DB8C-4354-9DD1-8C452B21D94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452185" y="1232764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280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B7EC6-5E83-423C-A523-9E958C5FED9D}"/>
              </a:ext>
            </a:extLst>
          </p:cNvPr>
          <p:cNvSpPr txBox="1"/>
          <p:nvPr/>
        </p:nvSpPr>
        <p:spPr>
          <a:xfrm>
            <a:off x="1089337" y="1412977"/>
            <a:ext cx="94828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execution of statements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 := r – y; q := q + 1;”, 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after execution of these statements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y  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……………...(D.03)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Combine these equations (D.01):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y  = 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– (k + 1) y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(D.02):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 =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+ 1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(D.03):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y  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to yield that, after iteration of the loops,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x – (k + 1) y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+ 1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Hence I(k+1):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x – (k + 1) y ≥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 q = k + 1  is true.</a:t>
            </a:r>
          </a:p>
          <a:p>
            <a:pPr marL="461963" indent="-461963">
              <a:spcAft>
                <a:spcPts val="600"/>
              </a:spcAft>
            </a:pP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	Eventual Falsity of the Guard: [After a finite number of loop iterations, G: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becomes false.]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487679" y="975359"/>
            <a:ext cx="497740" cy="347413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9416572" y="3821329"/>
            <a:ext cx="989901" cy="374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9416572" y="4457054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9416571" y="3072391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9911522" y="345774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9907165" y="2704458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9907164" y="4925149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/>
          <p:nvPr/>
        </p:nvCxnSpPr>
        <p:spPr>
          <a:xfrm>
            <a:off x="9915875" y="4106531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/>
          <p:nvPr/>
        </p:nvCxnSpPr>
        <p:spPr>
          <a:xfrm flipH="1">
            <a:off x="9067748" y="5271315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/>
          <p:nvPr/>
        </p:nvCxnSpPr>
        <p:spPr>
          <a:xfrm flipV="1">
            <a:off x="9067748" y="3673282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/>
          <p:nvPr/>
        </p:nvCxnSpPr>
        <p:spPr>
          <a:xfrm>
            <a:off x="9067748" y="3690700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</p:cNvCxnSpPr>
          <p:nvPr/>
        </p:nvCxnSpPr>
        <p:spPr>
          <a:xfrm>
            <a:off x="10362928" y="4008563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3A49EC-302D-4FCA-BC16-F1F214C1CF92}"/>
              </a:ext>
            </a:extLst>
          </p:cNvPr>
          <p:cNvSpPr txBox="1"/>
          <p:nvPr/>
        </p:nvSpPr>
        <p:spPr>
          <a:xfrm>
            <a:off x="7580895" y="340200"/>
            <a:ext cx="4039605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I(n):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spcAft>
                <a:spcPts val="3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guard of the while loop is    G:  r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2811D0-6A6C-4054-941C-3B11368F0BC1}"/>
              </a:ext>
            </a:extLst>
          </p:cNvPr>
          <p:cNvCxnSpPr>
            <a:cxnSpLocks/>
          </p:cNvCxnSpPr>
          <p:nvPr/>
        </p:nvCxnSpPr>
        <p:spPr>
          <a:xfrm>
            <a:off x="8831913" y="621785"/>
            <a:ext cx="1052589" cy="30340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1C5D40-B059-4472-93D7-B1A8E8A47F75}"/>
              </a:ext>
            </a:extLst>
          </p:cNvPr>
          <p:cNvCxnSpPr>
            <a:cxnSpLocks/>
          </p:cNvCxnSpPr>
          <p:nvPr/>
        </p:nvCxnSpPr>
        <p:spPr>
          <a:xfrm flipH="1">
            <a:off x="10009942" y="975359"/>
            <a:ext cx="804158" cy="300750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mage result for smiley face images">
            <a:extLst>
              <a:ext uri="{FF2B5EF4-FFF2-40B4-BE49-F238E27FC236}">
                <a16:creationId xmlns:a16="http://schemas.microsoft.com/office/drawing/2014/main" id="{ED36ADA3-3D7B-4C9B-9945-DBEC0C7A27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499086" y="910901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4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324" y="83147"/>
            <a:ext cx="9421091" cy="684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Example of Binary(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an algorithm: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find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k of binary digits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decimal system's binary representation of a positive integer N.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 k = 1. Let 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i.e.,  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&lt; k + 1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it needs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binary digit to represent 0 or 1. i.e.,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);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binary digits to represent  2. i.e.,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through  3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binary digits to represent 4. i.e., 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through 7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), and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 binary digits to represent 8. i.e.,  (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through 15 (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),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81518CF-56BF-4939-BAA4-1973E84113D7}"/>
              </a:ext>
            </a:extLst>
          </p:cNvPr>
          <p:cNvSpPr txBox="1"/>
          <p:nvPr/>
        </p:nvSpPr>
        <p:spPr>
          <a:xfrm>
            <a:off x="842457" y="229156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48018" y="769548"/>
                <a:ext cx="570158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 = k):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18" y="769548"/>
                <a:ext cx="5701580" cy="4555093"/>
              </a:xfrm>
              <a:prstGeom prst="rect">
                <a:avLst/>
              </a:prstGeom>
              <a:blipFill>
                <a:blip r:embed="rId2"/>
                <a:stretch>
                  <a:fillRect t="-669" r="-1176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G:r≥y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6" y="1783446"/>
            <a:ext cx="2245449" cy="1519095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2"/>
            <a:ext cx="1072545" cy="80385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5" y="1018499"/>
            <a:ext cx="2185466" cy="182859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F1229E-5B50-4D2C-A2AB-F4F2407B9B56}"/>
              </a:ext>
            </a:extLst>
          </p:cNvPr>
          <p:cNvSpPr txBox="1"/>
          <p:nvPr/>
        </p:nvSpPr>
        <p:spPr>
          <a:xfrm>
            <a:off x="545285" y="2596555"/>
            <a:ext cx="279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I(n = k + 1):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q.]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13162D-800C-4C38-84F2-9A6446A5F49E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341256" y="2919721"/>
            <a:ext cx="364467" cy="368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8FFB56C-46F5-1612-2BA6-AFD15B89F771}"/>
              </a:ext>
            </a:extLst>
          </p:cNvPr>
          <p:cNvSpPr/>
          <p:nvPr/>
        </p:nvSpPr>
        <p:spPr>
          <a:xfrm>
            <a:off x="3923799" y="3168939"/>
            <a:ext cx="547513" cy="52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068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936EC93-DC8B-48E1-9DB9-1E19C412CBB0}"/>
              </a:ext>
            </a:extLst>
          </p:cNvPr>
          <p:cNvSpPr txBox="1"/>
          <p:nvPr/>
        </p:nvSpPr>
        <p:spPr>
          <a:xfrm>
            <a:off x="904360" y="180151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03111" y="805061"/>
                <a:ext cx="570158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 = k):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111" y="805061"/>
                <a:ext cx="5701580" cy="4555093"/>
              </a:xfrm>
              <a:prstGeom prst="rect">
                <a:avLst/>
              </a:prstGeom>
              <a:blipFill>
                <a:blip r:embed="rId2"/>
                <a:stretch>
                  <a:fillRect t="-669" r="-1175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757170" y="932838"/>
            <a:ext cx="622906" cy="433349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788456" y="930464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G:r≥y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6" y="1821447"/>
            <a:ext cx="2168251" cy="1481094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5" y="1076007"/>
            <a:ext cx="2168252" cy="177108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150458" y="1672823"/>
                <a:ext cx="6839480" cy="50167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romanUcPeriod" startAt="3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Eventual Falsity of the Guard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least number of iterations N, G: 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is false,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Guard G is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y.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iteration of the loop,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r - 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 is always a non-negative value. r &gt; r – y &gt; r – 2y &gt; … &gt; r –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n &gt; 0; The values of r form a decreasing sequence of nonnegative integers.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 well-ordering principle, there is an n such that r –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y and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– (n+1)y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y. i.e., there must have the smallest </a:t>
                </a: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say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y.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[If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 there will have one more time iteration of the loop and generate a new value of r =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y, such that r &lt;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would contradict the fact that 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the smallest remainder obtained by repeated iterations of the loop.]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when the value r = 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computed, then r &lt; y. So guard G is a false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458" y="1672823"/>
                <a:ext cx="6839480" cy="5016758"/>
              </a:xfrm>
              <a:prstGeom prst="rect">
                <a:avLst/>
              </a:prstGeom>
              <a:blipFill>
                <a:blip r:embed="rId4"/>
                <a:stretch>
                  <a:fillRect l="-980" t="-608" r="-1783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F1229E-5B50-4D2C-A2AB-F4F2407B9B56}"/>
              </a:ext>
            </a:extLst>
          </p:cNvPr>
          <p:cNvSpPr txBox="1"/>
          <p:nvPr/>
        </p:nvSpPr>
        <p:spPr>
          <a:xfrm>
            <a:off x="545285" y="2596555"/>
            <a:ext cx="279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I(n = k + 1):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q.]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13162D-800C-4C38-84F2-9A6446A5F49E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341256" y="2919721"/>
            <a:ext cx="364467" cy="368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365014A-CE5D-8413-C50A-0C84E99688C5}"/>
              </a:ext>
            </a:extLst>
          </p:cNvPr>
          <p:cNvSpPr/>
          <p:nvPr/>
        </p:nvSpPr>
        <p:spPr>
          <a:xfrm>
            <a:off x="4031235" y="3170569"/>
            <a:ext cx="547513" cy="52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575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60FED260-361A-4A2B-92AC-9713CACA6728}"/>
              </a:ext>
            </a:extLst>
          </p:cNvPr>
          <p:cNvSpPr txBox="1"/>
          <p:nvPr/>
        </p:nvSpPr>
        <p:spPr>
          <a:xfrm>
            <a:off x="1731523" y="178747"/>
            <a:ext cx="583659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79" y="776051"/>
                <a:ext cx="570158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 = k):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79" y="776051"/>
                <a:ext cx="5701580" cy="4555093"/>
              </a:xfrm>
              <a:prstGeom prst="rect">
                <a:avLst/>
              </a:prstGeom>
              <a:blipFill>
                <a:blip r:embed="rId2"/>
                <a:stretch>
                  <a:fillRect t="-668" r="-1176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G:r≥y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6" y="1757422"/>
            <a:ext cx="2184860" cy="1545119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5" y="1022193"/>
            <a:ext cx="2184861" cy="182489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109375" y="723561"/>
                <a:ext cx="6909899" cy="62016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romanUcPeriod" startAt="3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Correctness of the Post-Condition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least number of iterations N, G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false, and   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I(N) is true, then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true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514350" indent="-514350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for some nonnegative integer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N iterations,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I(N):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 = x – N*y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q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true, and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 (i.e.,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q, 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says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Then, we have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= x – 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q = N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q = N, and </a:t>
                </a:r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= x – Ny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yields, by substitution q for N, 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x - q y.</a:t>
                </a:r>
              </a:p>
              <a:p>
                <a:pPr marL="339725" lvl="1"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q y + r.</a:t>
                </a:r>
              </a:p>
              <a:p>
                <a:pPr marL="225425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the two inequalities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&lt; y.</a:t>
                </a:r>
              </a:p>
              <a:p>
                <a:pPr marL="339725" lvl="1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q y + 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 </a:t>
                </a:r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.] is true  QED.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375" y="723561"/>
                <a:ext cx="6909899" cy="6201698"/>
              </a:xfrm>
              <a:prstGeom prst="rect">
                <a:avLst/>
              </a:prstGeom>
              <a:blipFill>
                <a:blip r:embed="rId3"/>
                <a:stretch>
                  <a:fillRect l="-882" t="-590" r="-88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F1229E-5B50-4D2C-A2AB-F4F2407B9B56}"/>
              </a:ext>
            </a:extLst>
          </p:cNvPr>
          <p:cNvSpPr txBox="1"/>
          <p:nvPr/>
        </p:nvSpPr>
        <p:spPr>
          <a:xfrm>
            <a:off x="545285" y="2596555"/>
            <a:ext cx="279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I(n = k + 1):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q.]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13162D-800C-4C38-84F2-9A6446A5F49E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341256" y="2919721"/>
            <a:ext cx="364467" cy="368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12CE9E-2B47-4B68-B4B2-F86BAEFC36A2}"/>
                  </a:ext>
                </a:extLst>
              </p:cNvPr>
              <p:cNvSpPr txBox="1"/>
              <p:nvPr/>
            </p:nvSpPr>
            <p:spPr>
              <a:xfrm>
                <a:off x="459867" y="5837578"/>
                <a:ext cx="441307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18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18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1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12CE9E-2B47-4B68-B4B2-F86BAEFC3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67" y="5837578"/>
                <a:ext cx="4413073" cy="646331"/>
              </a:xfrm>
              <a:prstGeom prst="rect">
                <a:avLst/>
              </a:prstGeom>
              <a:blipFill>
                <a:blip r:embed="rId4"/>
                <a:stretch>
                  <a:fillRect l="-1105" t="-5660" r="-69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4FAB77-D5C4-4D4B-950B-689B63933A93}"/>
              </a:ext>
            </a:extLst>
          </p:cNvPr>
          <p:cNvCxnSpPr>
            <a:cxnSpLocks/>
            <a:stCxn id="26" idx="3"/>
          </p:cNvCxnSpPr>
          <p:nvPr/>
        </p:nvCxnSpPr>
        <p:spPr>
          <a:xfrm flipH="1" flipV="1">
            <a:off x="4869366" y="3816586"/>
            <a:ext cx="3574" cy="2344158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98854FF-198B-FBA5-F5E0-264A11080BB7}"/>
              </a:ext>
            </a:extLst>
          </p:cNvPr>
          <p:cNvSpPr/>
          <p:nvPr/>
        </p:nvSpPr>
        <p:spPr>
          <a:xfrm>
            <a:off x="4501123" y="3338278"/>
            <a:ext cx="420785" cy="38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0818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1F9C682-DFFE-4287-A765-1E31F1A5AE27}"/>
              </a:ext>
            </a:extLst>
          </p:cNvPr>
          <p:cNvSpPr txBox="1"/>
          <p:nvPr/>
        </p:nvSpPr>
        <p:spPr>
          <a:xfrm>
            <a:off x="858916" y="234409"/>
            <a:ext cx="25915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Time Efficiency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881" y="2828500"/>
            <a:ext cx="11622024" cy="3547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8916" y="747686"/>
                <a:ext cx="9895223" cy="5624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Suppose x and y are each n bits long. The values x and y are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-1.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r = x.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subtraction of y from r  (i.e., r – y) is at most n bit-operations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Equivalently, it is r := r +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-y).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Thus, the running time for each executing r := r – y is O(n). It is linear.</a:t>
                </a: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O(n) =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 where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constants.</a:t>
                </a:r>
                <a:endParaRPr lang="en-US" sz="2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algorithm yields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–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y ) &lt; y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(i.e., q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).        </a:t>
                </a:r>
              </a:p>
              <a:p>
                <a:pPr marL="919163" lvl="1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each iteration, it takes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additions/subtraction. </a:t>
                </a:r>
              </a:p>
              <a:p>
                <a:pPr marL="919163" lvl="1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&lt; 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+1) * y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which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2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exiting from the iteration.  </a:t>
                </a:r>
              </a:p>
              <a:p>
                <a:pPr marL="1376363" lvl="2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bits long, then x has the maximum value of x, 0 &lt; x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 &lt;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6363" lvl="2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spc="-1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x &gt;&gt; y and the min(y) =1,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pc="-10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pc="-10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200" b="0" i="1" spc="-10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200" spc="-1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will grow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200" b="0" i="1" spc="-10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200" b="0" spc="-100" dirty="0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(Both x </a:t>
                </a:r>
                <a14:m>
                  <m:oMath xmlns:m="http://schemas.openxmlformats.org/officeDocument/2006/math">
                    <m:r>
                      <a:rPr lang="en-US" sz="2200" i="1" spc="-1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200" b="0" spc="-100" dirty="0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and y &gt; 0  are integers.)</a:t>
                </a:r>
                <a:endParaRPr lang="en-US" sz="2200" b="0" i="1" spc="-100" dirty="0">
                  <a:solidFill>
                    <a:srgbClr val="0000CC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6363" lvl="2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will be approximately equal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when y = 1 for the worse case.</a:t>
                </a:r>
                <a:endParaRPr lang="en-US" sz="2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spcBef>
                    <a:spcPts val="0"/>
                  </a:spcBef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algorithm will take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200" baseline="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2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2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2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O(n*2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which is 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exponential time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execute these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 r := r – y; q := q + 1;} 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16" y="747686"/>
                <a:ext cx="9895223" cy="5624297"/>
              </a:xfrm>
              <a:prstGeom prst="rect">
                <a:avLst/>
              </a:prstGeom>
              <a:blipFill>
                <a:blip r:embed="rId2"/>
                <a:stretch>
                  <a:fillRect l="-801" t="-759" b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D5B1F5E7-0695-4799-883F-6B6A8EBD2BBA}"/>
              </a:ext>
            </a:extLst>
          </p:cNvPr>
          <p:cNvSpPr/>
          <p:nvPr/>
        </p:nvSpPr>
        <p:spPr>
          <a:xfrm flipH="1">
            <a:off x="574694" y="1053133"/>
            <a:ext cx="418534" cy="279053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2">
            <a:extLst>
              <a:ext uri="{FF2B5EF4-FFF2-40B4-BE49-F238E27FC236}">
                <a16:creationId xmlns:a16="http://schemas.microsoft.com/office/drawing/2014/main" id="{B9CE2A47-342E-491E-978B-3A7AAB9077BD}"/>
              </a:ext>
            </a:extLst>
          </p:cNvPr>
          <p:cNvSpPr/>
          <p:nvPr/>
        </p:nvSpPr>
        <p:spPr>
          <a:xfrm rot="183361">
            <a:off x="9747957" y="2862456"/>
            <a:ext cx="1293182" cy="724444"/>
          </a:xfrm>
          <a:prstGeom prst="cloudCallout">
            <a:avLst>
              <a:gd name="adj1" fmla="val -49281"/>
              <a:gd name="adj2" fmla="val 689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5A74B-0607-4E33-95DD-424EE51BE142}"/>
                  </a:ext>
                </a:extLst>
              </p:cNvPr>
              <p:cNvSpPr txBox="1"/>
              <p:nvPr/>
            </p:nvSpPr>
            <p:spPr>
              <a:xfrm>
                <a:off x="9935664" y="2913504"/>
                <a:ext cx="120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 = q*y + r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5A74B-0607-4E33-95DD-424EE51B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664" y="2913504"/>
                <a:ext cx="1200647" cy="646331"/>
              </a:xfrm>
              <a:prstGeom prst="rect">
                <a:avLst/>
              </a:prstGeom>
              <a:blipFill>
                <a:blip r:embed="rId3"/>
                <a:stretch>
                  <a:fillRect l="-4569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49">
            <a:off x="533511" y="1031175"/>
            <a:ext cx="469293" cy="3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66404" y="72984"/>
            <a:ext cx="17961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:= 0;  r := x; </a:t>
            </a:r>
          </a:p>
          <a:p>
            <a:pPr marR="0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r ≥ y do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R="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{ r := r – y ;</a:t>
            </a:r>
          </a:p>
          <a:p>
            <a:pPr marR="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q := q + 1;}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25AB6-9EA9-49F6-81AD-B8AD2570434C}"/>
              </a:ext>
            </a:extLst>
          </p:cNvPr>
          <p:cNvSpPr txBox="1"/>
          <p:nvPr/>
        </p:nvSpPr>
        <p:spPr>
          <a:xfrm>
            <a:off x="297095" y="4002272"/>
            <a:ext cx="175415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is 01111.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&lt;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15*1 &lt;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&lt;  (15+1)*1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D30F5-310D-A8E4-EDDC-98CA20E64FFC}"/>
              </a:ext>
            </a:extLst>
          </p:cNvPr>
          <p:cNvSpPr txBox="1"/>
          <p:nvPr/>
        </p:nvSpPr>
        <p:spPr>
          <a:xfrm>
            <a:off x="9093587" y="1328500"/>
            <a:ext cx="27689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-1-1-1 = 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01= 10-01= 01-01=00</a:t>
            </a:r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50099" y="2122480"/>
                <a:ext cx="8136294" cy="2557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Division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𝑤h𝑒𝑟𝑒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≠0.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x = y * q + r  and 0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&lt; y.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recursive version of division in Figure 1.2 is as follows: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99" y="2122480"/>
                <a:ext cx="8136294" cy="2557560"/>
              </a:xfrm>
              <a:prstGeom prst="rect">
                <a:avLst/>
              </a:prstGeom>
              <a:blipFill>
                <a:blip r:embed="rId2"/>
                <a:stretch>
                  <a:fillRect l="-1199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3FEE6E-4B27-D48C-0BA8-F674054901CA}"/>
              </a:ext>
            </a:extLst>
          </p:cNvPr>
          <p:cNvSpPr txBox="1"/>
          <p:nvPr/>
        </p:nvSpPr>
        <p:spPr>
          <a:xfrm>
            <a:off x="1536970" y="5963144"/>
            <a:ext cx="4338537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F443AE-E7CA-44B5-A2D8-ADB50474840A}"/>
              </a:ext>
            </a:extLst>
          </p:cNvPr>
          <p:cNvSpPr txBox="1"/>
          <p:nvPr/>
        </p:nvSpPr>
        <p:spPr>
          <a:xfrm>
            <a:off x="1001222" y="364267"/>
            <a:ext cx="48742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Figure 1.2  The recursive version of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4994" y="1106158"/>
            <a:ext cx="841181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Two n-bit integers x and y, where x ≥ 0.  y ≥ 1.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quotient and remainder of x divided by y.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(x = 0) then return (q, r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):=(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0, 0);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(q, r) := divide(</a:t>
            </a:r>
            <a:r>
              <a:rPr lang="en-US" sz="24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x/2</a:t>
            </a:r>
            <a:r>
              <a:rPr lang="en-US" sz="24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y )  </a:t>
            </a: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//requires n-bits right shift</a:t>
            </a:r>
            <a:endParaRPr lang="en-US" sz="2400" spc="-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2 * q,  r := 2 * r;    </a:t>
            </a:r>
            <a:r>
              <a:rPr lang="en-US" sz="2400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shift left one bit.</a:t>
            </a:r>
            <a:endParaRPr lang="en-US" sz="2400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(x is odd) then r := r + 1;</a:t>
            </a:r>
            <a:r>
              <a:rPr lang="en-US" sz="2400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// needs c*n-bits additions</a:t>
            </a:r>
            <a:endParaRPr lang="en-US" sz="2400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(r ≥ y) then 			 </a:t>
            </a:r>
          </a:p>
          <a:p>
            <a:pPr marL="457200"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{ r := r – y; q := q + 1};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(q, r);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time taken is thus O(n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214819" y="3852153"/>
            <a:ext cx="365199" cy="1225686"/>
          </a:xfrm>
          <a:prstGeom prst="rightBrace">
            <a:avLst>
              <a:gd name="adj1" fmla="val 243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36FDF-36BC-4184-A13F-30029FB545DE}"/>
              </a:ext>
            </a:extLst>
          </p:cNvPr>
          <p:cNvSpPr txBox="1"/>
          <p:nvPr/>
        </p:nvSpPr>
        <p:spPr>
          <a:xfrm>
            <a:off x="9211540" y="625877"/>
            <a:ext cx="265798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x = q * y + r , where r &lt; y.</a:t>
            </a:r>
          </a:p>
          <a:p>
            <a:r>
              <a:rPr lang="en-US" dirty="0"/>
              <a:t>   (5, 2)   D(17, 3)</a:t>
            </a:r>
          </a:p>
          <a:p>
            <a:r>
              <a:rPr lang="en-US" dirty="0"/>
              <a:t>   (2, 2)   (q, r) := D(8, 3)</a:t>
            </a:r>
          </a:p>
          <a:p>
            <a:r>
              <a:rPr lang="en-US" dirty="0"/>
              <a:t>   (1, 1)   (q, r) := D(4, 3)</a:t>
            </a:r>
          </a:p>
          <a:p>
            <a:r>
              <a:rPr lang="en-US" dirty="0"/>
              <a:t>   (0, 2)   (q, r) := D(2, 3) </a:t>
            </a:r>
          </a:p>
          <a:p>
            <a:r>
              <a:rPr lang="en-US" dirty="0"/>
              <a:t>   (0, 1)   (q, r) := D(1, 3) </a:t>
            </a:r>
          </a:p>
          <a:p>
            <a:r>
              <a:rPr lang="en-US" dirty="0"/>
              <a:t>   (0, 0)   (q, r) := D(0, 3) 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5CD86A23-7D73-4BCB-BCF5-CD63B3A472BB}"/>
              </a:ext>
            </a:extLst>
          </p:cNvPr>
          <p:cNvSpPr/>
          <p:nvPr/>
        </p:nvSpPr>
        <p:spPr>
          <a:xfrm>
            <a:off x="9941181" y="1060439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19C12693-8367-47BA-9E9C-B95A1A327906}"/>
              </a:ext>
            </a:extLst>
          </p:cNvPr>
          <p:cNvSpPr/>
          <p:nvPr/>
        </p:nvSpPr>
        <p:spPr>
          <a:xfrm>
            <a:off x="9950076" y="1324155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21489AC-200B-47A7-917C-902176DE3C5E}"/>
              </a:ext>
            </a:extLst>
          </p:cNvPr>
          <p:cNvSpPr/>
          <p:nvPr/>
        </p:nvSpPr>
        <p:spPr>
          <a:xfrm>
            <a:off x="9953625" y="1595821"/>
            <a:ext cx="11861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DF69F11-FA68-4B50-9DD5-E806A097143D}"/>
              </a:ext>
            </a:extLst>
          </p:cNvPr>
          <p:cNvSpPr/>
          <p:nvPr/>
        </p:nvSpPr>
        <p:spPr>
          <a:xfrm>
            <a:off x="9955879" y="1883391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A7D75CEA-19E1-4C6F-B024-0102FDF243C1}"/>
              </a:ext>
            </a:extLst>
          </p:cNvPr>
          <p:cNvSpPr/>
          <p:nvPr/>
        </p:nvSpPr>
        <p:spPr>
          <a:xfrm>
            <a:off x="9966729" y="2139156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14A93A68-4683-40C5-BB76-1835FBDE0712}"/>
              </a:ext>
            </a:extLst>
          </p:cNvPr>
          <p:cNvSpPr/>
          <p:nvPr/>
        </p:nvSpPr>
        <p:spPr>
          <a:xfrm>
            <a:off x="9968056" y="2418775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CB3CA-0DF3-43E4-83EC-BBE32B28283F}"/>
              </a:ext>
            </a:extLst>
          </p:cNvPr>
          <p:cNvSpPr txBox="1"/>
          <p:nvPr/>
        </p:nvSpPr>
        <p:spPr>
          <a:xfrm>
            <a:off x="9501002" y="2619437"/>
            <a:ext cx="2372710" cy="42780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           x = q * y + r</a:t>
            </a:r>
          </a:p>
          <a:p>
            <a:r>
              <a:rPr lang="en-US" sz="1600" dirty="0"/>
              <a:t>D(0, 3) 0 = 0 * 3 + 0</a:t>
            </a:r>
          </a:p>
          <a:p>
            <a:r>
              <a:rPr lang="en-US" sz="1600" dirty="0"/>
              <a:t>D(1, 3) q = 2*0, r = 2*0</a:t>
            </a:r>
          </a:p>
          <a:p>
            <a:r>
              <a:rPr lang="en-US" sz="1600" dirty="0"/>
              <a:t>             r = 0 + 1 </a:t>
            </a:r>
          </a:p>
          <a:p>
            <a:r>
              <a:rPr lang="en-US" sz="1600" dirty="0"/>
              <a:t>             1 = 0 * 3 + 1</a:t>
            </a:r>
          </a:p>
          <a:p>
            <a:r>
              <a:rPr lang="en-US" sz="1600" dirty="0"/>
              <a:t>D(2, 3) q = 2*0, r = 2*1</a:t>
            </a:r>
          </a:p>
          <a:p>
            <a:r>
              <a:rPr lang="en-US" sz="1600" dirty="0"/>
              <a:t>              2 = 0*3 + 2</a:t>
            </a:r>
          </a:p>
          <a:p>
            <a:r>
              <a:rPr lang="en-US" sz="1600" dirty="0"/>
              <a:t>D(4, 3) q = 2*0, r = 2*2</a:t>
            </a:r>
          </a:p>
          <a:p>
            <a:r>
              <a:rPr lang="en-US" sz="1600" dirty="0"/>
              <a:t>           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spc="-100" dirty="0" err="1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= (4≥3)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r=4-3, q=0+1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4 = 1*3 + 1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D(8,3)q=2*1, r=2*1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8 = 2*3 + 2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D(17,3)q=2*2, r=2*2</a:t>
            </a:r>
          </a:p>
          <a:p>
            <a:r>
              <a:rPr lang="en-US" sz="1600" dirty="0"/>
              <a:t>             15 is odd, r=4+1</a:t>
            </a:r>
          </a:p>
          <a:p>
            <a:r>
              <a:rPr lang="en-US" sz="1600" dirty="0"/>
              <a:t>     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spc="-100" dirty="0" err="1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)=5≥3, r=5-3,    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q=4+1; 17=5*3+2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C3A1D-ABA5-11BA-AE49-85C5BF671AD3}"/>
              </a:ext>
            </a:extLst>
          </p:cNvPr>
          <p:cNvSpPr txBox="1"/>
          <p:nvPr/>
        </p:nvSpPr>
        <p:spPr>
          <a:xfrm>
            <a:off x="7355437" y="1185208"/>
            <a:ext cx="1801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BBDC4-9391-4091-B9A8-909AD529C87F}"/>
              </a:ext>
            </a:extLst>
          </p:cNvPr>
          <p:cNvSpPr txBox="1"/>
          <p:nvPr/>
        </p:nvSpPr>
        <p:spPr>
          <a:xfrm>
            <a:off x="1280751" y="64771"/>
            <a:ext cx="5586977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80751" y="161503"/>
            <a:ext cx="8597594" cy="663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of the following statements: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(1) q := 2 * q,  r := 2 * r;          </a:t>
            </a:r>
            <a:r>
              <a:rPr lang="en-US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shift left one bit.</a:t>
            </a:r>
            <a:endParaRPr lang="en-US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(2) if (x is odd) then r := r + 1;</a:t>
            </a:r>
            <a:r>
              <a:rPr lang="en-US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// needs c*n-bits</a:t>
            </a:r>
            <a:endParaRPr lang="en-US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(3) if (r ≥ y) then 			  </a:t>
            </a:r>
            <a:r>
              <a:rPr lang="en-US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additions</a:t>
            </a:r>
            <a:endParaRPr lang="en-US" spc="-100" dirty="0">
              <a:solidFill>
                <a:srgbClr val="C00000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{ r := r – y; q := q + 1};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(q, r);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According to x = q * y + r, the algorithm has 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(q, r) := divide(</a:t>
            </a:r>
            <a:r>
              <a:rPr lang="en-US" sz="18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x/2</a:t>
            </a:r>
            <a:r>
              <a:rPr lang="en-US" sz="18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y);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(1)     when x is even,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x/2 = q*y + 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		 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2*q*y + 2*r 	where Q = 2*q, R = 2*r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*y +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Both" startAt="2"/>
            </a:pP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when x is odd as it is flooring or rounding down the value of x the representation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would be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	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 x – 1 ) / 2 = q*y + r</a:t>
            </a:r>
            <a:endParaRPr lang="en-US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	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– 1 = 2*q*y + 2*r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	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2*q*y + 2*r + 1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	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Q*y +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(R + 1)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where Q = 2*q, R = 2*r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 performs the usual function of a division operation. It checks whether the value of the remainder, r greater or equal to y. If true, update the value of r to be (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 – y)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increase the quotient q by 1. 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B2C220B5-7F40-74F7-4F8B-74F45E6F6C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49">
            <a:off x="533511" y="1031175"/>
            <a:ext cx="469293" cy="3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7FA52B-DE9D-CE18-3CD1-EF90D8F04559}"/>
                  </a:ext>
                </a:extLst>
              </p:cNvPr>
              <p:cNvSpPr txBox="1"/>
              <p:nvPr/>
            </p:nvSpPr>
            <p:spPr>
              <a:xfrm>
                <a:off x="9102903" y="1415871"/>
                <a:ext cx="2883449" cy="4459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 =24, y=3 then</a:t>
                </a:r>
              </a:p>
              <a:p>
                <a:r>
                  <a:rPr lang="en-US" dirty="0"/>
                  <a:t>24 = 8 *3 + 0</a:t>
                </a:r>
              </a:p>
              <a:p>
                <a:r>
                  <a:rPr lang="en-US" dirty="0"/>
                  <a:t>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∗3+0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      24 = 2 * 4 * 3 + 2 * 0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24=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+2 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US" i="1" dirty="0">
                    <a:latin typeface="Cambria Math" panose="02040503050406030204" pitchFamily="18" charset="0"/>
                  </a:rPr>
                  <a:t>    where Q = 8 , r = 0</a:t>
                </a:r>
              </a:p>
              <a:p>
                <a:pPr/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=4 ∗3+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      25-1 = 2 * 4 * 3 + 2 * 0</a:t>
                </a:r>
              </a:p>
              <a:p>
                <a:r>
                  <a:rPr lang="en-US" dirty="0"/>
                  <a:t>       25 = 2 * 4 * 3 + 2 * 0+1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+2 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US" i="1" dirty="0">
                    <a:latin typeface="Cambria Math" panose="02040503050406030204" pitchFamily="18" charset="0"/>
                  </a:rPr>
                  <a:t>Where Q = 8,  r= 1</a:t>
                </a:r>
              </a:p>
              <a:p>
                <a:pPr/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7FA52B-DE9D-CE18-3CD1-EF90D8F04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903" y="1415871"/>
                <a:ext cx="2883449" cy="4459106"/>
              </a:xfrm>
              <a:prstGeom prst="rect">
                <a:avLst/>
              </a:prstGeom>
              <a:blipFill>
                <a:blip r:embed="rId3"/>
                <a:stretch>
                  <a:fillRect l="-1691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0348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4C907-0C38-39CE-1EC7-3B958B0C7261}"/>
              </a:ext>
            </a:extLst>
          </p:cNvPr>
          <p:cNvSpPr txBox="1"/>
          <p:nvPr/>
        </p:nvSpPr>
        <p:spPr>
          <a:xfrm>
            <a:off x="1137138" y="322301"/>
            <a:ext cx="10147160" cy="6377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Suppose that preparing for the first recursive call, according to x = q *y + r,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aseline="-25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└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x/2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┘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	</a:t>
            </a: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……………...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…..…. (1)</a:t>
            </a:r>
            <a:endParaRPr lang="en-US" sz="22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Then,  x 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                 e.g.,    14/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2 * 3 + 1,  let y = 3.					          	</a:t>
            </a: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14 =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2 * 3 +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or  x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</a:t>
            </a: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…….(2)     15 =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2 * 3 +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*1 + 1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From (2), 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 2q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  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then 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 2q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  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these lead to  “q := 2 * q,  r := 2 * r;”,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(2) implies (2’): preparing for the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200" baseline="300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recursive call,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then,   x 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or        x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.…….(2’)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That is,  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or   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  ….…………..(3)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432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4C907-0C38-39CE-1EC7-3B958B0C7261}"/>
              </a:ext>
            </a:extLst>
          </p:cNvPr>
          <p:cNvSpPr txBox="1"/>
          <p:nvPr/>
        </p:nvSpPr>
        <p:spPr>
          <a:xfrm>
            <a:off x="1529861" y="724234"/>
            <a:ext cx="9132277" cy="555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The previous slide summarizes as follows:	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(2) implies (2’): preparing for the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200" baseline="300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recursive call,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then,   	x 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or  	x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…….(2’)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That is,   	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or    	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  ………………..(3)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(3) implies (3’):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That is,   	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or   	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  ….…………..(3’)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This leads to  “if (x is odd) then r := r + 1; ”, where x is odd.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527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/>
              <p:nvPr/>
            </p:nvSpPr>
            <p:spPr>
              <a:xfrm>
                <a:off x="1699848" y="352446"/>
                <a:ext cx="9132276" cy="6377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However, cases would arise: either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&lt; y)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                 or,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y). 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According to if (r ≥ y) then 	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	          		{ r := r – y; q := q + 1}; </a:t>
                </a:r>
                <a:endParaRPr lang="en-US" sz="22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For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&lt; y), then no action “{ r := r – y; q := q + 1};”  is needed to be taken.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For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y), this implies that 2y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Since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then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{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y;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+ 1};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implying that if 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then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{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y;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+ 1};  ………….. (4)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For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then execute “{ r := r – y; q := q + 1};”;  reduce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by one times of y to generate 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y,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&lt;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and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+ 1.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means x 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y +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 That is,  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x –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*y.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leads to “there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 &lt; y.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48" y="352446"/>
                <a:ext cx="9132276" cy="6377515"/>
              </a:xfrm>
              <a:prstGeom prst="rect">
                <a:avLst/>
              </a:prstGeom>
              <a:blipFill>
                <a:blip r:embed="rId2"/>
                <a:stretch>
                  <a:fillRect l="-868" t="-669" b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62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1240" y="215331"/>
                <a:ext cx="9536412" cy="6427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of Binary(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Rome://settings/searchEngines</a:t>
                </a: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esign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 algorithm for finding </a:t>
                </a: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k of binary digits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binary representation of a positive decimal integer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Binary(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altLang="en-US" sz="24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 positive decimal integer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Output: The number of binary digits in </a:t>
                </a:r>
                <a:r>
                  <a:rPr lang="en-US" altLang="en-US" sz="2400" i="1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’s binary representation</a:t>
                </a:r>
                <a:endParaRPr lang="en-US" altLang="en-US" sz="2400" spc="-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k ← 1; </a:t>
                </a:r>
                <a:endParaRPr lang="en-US" altLang="en-US" sz="24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while 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1) do 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endParaRPr lang="en-US" altLang="en-US" sz="2400" spc="-100" dirty="0">
                  <a:solidFill>
                    <a:srgbClr val="0000FF"/>
                  </a:solidFill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alt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altLang="en-US" sz="24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← k + 1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en-US" sz="2400" spc="-100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        </a:t>
                </a:r>
                <a:r>
                  <a:rPr lang="en-US" altLang="en-US" sz="2400" spc="-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</a:p>
              <a:p>
                <a:pPr indent="0"/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k;</a:t>
                </a:r>
                <a:r>
                  <a:rPr lang="en-US" altLang="en-US" sz="24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0"/>
                <a:endParaRPr lang="en-US" altLang="en-US" sz="24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i="1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efficiency is </a:t>
                </a:r>
                <a:r>
                  <a:rPr lang="en-US" altLang="en-US" sz="24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i="1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+ 1, for a large k, 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k-1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&lt;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can be computed via T(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T(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alt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+ 1, where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 spc="-1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40" y="215331"/>
                <a:ext cx="9536412" cy="6427337"/>
              </a:xfrm>
              <a:prstGeom prst="rect">
                <a:avLst/>
              </a:prstGeom>
              <a:blipFill>
                <a:blip r:embed="rId2"/>
                <a:stretch>
                  <a:fillRect l="-1278" t="-948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8957" y="4412265"/>
            <a:ext cx="177484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1  1  1  1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 </a:t>
            </a:r>
            <a:r>
              <a:rPr lang="en-US" altLang="en-US" sz="20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</a:t>
            </a:r>
            <a:r>
              <a:rPr lang="en-US" altLang="en-US" sz="20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0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5D02F-0739-45A8-A61A-80E8AEEB4176}"/>
              </a:ext>
            </a:extLst>
          </p:cNvPr>
          <p:cNvSpPr/>
          <p:nvPr/>
        </p:nvSpPr>
        <p:spPr>
          <a:xfrm>
            <a:off x="7056662" y="5248755"/>
            <a:ext cx="399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four bits to encode 15 as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B431B-55A5-431F-811F-DAD246DAD4F1}"/>
              </a:ext>
            </a:extLst>
          </p:cNvPr>
          <p:cNvSpPr txBox="1"/>
          <p:nvPr/>
        </p:nvSpPr>
        <p:spPr>
          <a:xfrm>
            <a:off x="9194554" y="1786253"/>
            <a:ext cx="265585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number of executions of </a:t>
            </a:r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US" dirty="0"/>
              <a:t>is 4 times.</a:t>
            </a:r>
          </a:p>
          <a:p>
            <a:r>
              <a:rPr lang="en-US" dirty="0"/>
              <a:t>The number of executions of </a:t>
            </a:r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/>
              <a:t> is 3 times.</a:t>
            </a:r>
          </a:p>
          <a:p>
            <a:r>
              <a:rPr lang="en-US" dirty="0"/>
              <a:t>The number of executions of / is 3 times.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2E5221A-D590-4D36-A9A0-010EB3D72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24896"/>
              </p:ext>
            </p:extLst>
          </p:nvPr>
        </p:nvGraphicFramePr>
        <p:xfrm>
          <a:off x="6338595" y="3931431"/>
          <a:ext cx="55118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577">
                  <a:extLst>
                    <a:ext uri="{9D8B030D-6E8A-4147-A177-3AD203B41FA5}">
                      <a16:colId xmlns:a16="http://schemas.microsoft.com/office/drawing/2014/main" val="423761650"/>
                    </a:ext>
                  </a:extLst>
                </a:gridCol>
                <a:gridCol w="1024053">
                  <a:extLst>
                    <a:ext uri="{9D8B030D-6E8A-4147-A177-3AD203B41FA5}">
                      <a16:colId xmlns:a16="http://schemas.microsoft.com/office/drawing/2014/main" val="3440527030"/>
                    </a:ext>
                  </a:extLst>
                </a:gridCol>
                <a:gridCol w="923657">
                  <a:extLst>
                    <a:ext uri="{9D8B030D-6E8A-4147-A177-3AD203B41FA5}">
                      <a16:colId xmlns:a16="http://schemas.microsoft.com/office/drawing/2014/main" val="705924636"/>
                    </a:ext>
                  </a:extLst>
                </a:gridCol>
                <a:gridCol w="873458">
                  <a:extLst>
                    <a:ext uri="{9D8B030D-6E8A-4147-A177-3AD203B41FA5}">
                      <a16:colId xmlns:a16="http://schemas.microsoft.com/office/drawing/2014/main" val="4168654198"/>
                    </a:ext>
                  </a:extLst>
                </a:gridCol>
                <a:gridCol w="1787067">
                  <a:extLst>
                    <a:ext uri="{9D8B030D-6E8A-4147-A177-3AD203B41FA5}">
                      <a16:colId xmlns:a16="http://schemas.microsoft.com/office/drawing/2014/main" val="2742839680"/>
                    </a:ext>
                  </a:extLst>
                </a:gridCol>
              </a:tblGrid>
              <a:tr h="31929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&gt;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15 &gt;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 &gt;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&gt;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1 &gt; 1 (false)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061784"/>
                  </a:ext>
                </a:extLst>
              </a:tr>
              <a:tr h="319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 =15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└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15/2</a:t>
                      </a: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┘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└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┘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└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┘</a:t>
                      </a:r>
                      <a:endPara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exitWhile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at </a:t>
                      </a:r>
                      <a:r>
                        <a:rPr lang="en-US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31669"/>
                  </a:ext>
                </a:extLst>
              </a:tr>
              <a:tr h="31929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k =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k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FF"/>
                          </a:solidFill>
                        </a:rPr>
                        <a:t>return k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11159"/>
                  </a:ext>
                </a:extLst>
              </a:tr>
            </a:tbl>
          </a:graphicData>
        </a:graphic>
      </p:graphicFrame>
      <p:pic>
        <p:nvPicPr>
          <p:cNvPr id="12" name="Picture 11" descr="Emoticon making a point Stock Vector - 14709057">
            <a:extLst>
              <a:ext uri="{FF2B5EF4-FFF2-40B4-BE49-F238E27FC236}">
                <a16:creationId xmlns:a16="http://schemas.microsoft.com/office/drawing/2014/main" id="{2F05F1F4-4573-4BB0-B8E5-213710E5B9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24460" y="2762804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9700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/>
              <p:nvPr/>
            </p:nvSpPr>
            <p:spPr>
              <a:xfrm>
                <a:off x="895978" y="161695"/>
                <a:ext cx="9815565" cy="6172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leads to “there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 &lt; y.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2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Equivalently, 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</a:t>
                </a:r>
                <a:r>
                  <a:rPr lang="en-US" sz="2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&lt; 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+ 1)y.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Assume that these are true for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“there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 	   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 &lt; y”.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&lt; y) is true, no further execution of “{ r := r – y; q := q + 1};” is needed. Otherwise,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If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is true,  then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- y, and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+ 1, such that x 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 y +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 x 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y +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then x = (q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+ 1) * y +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 )  using (4).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                   x = (q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*y + 1 *y)  +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 )  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*y +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Therefore, if (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 ) then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- y; and to keep the equations (2) hold,       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 for each of the subtract y from r. </a:t>
                </a: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is, this leads to “if (r ≥ y) then { r := r – y; q := q + 1};”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78" y="161695"/>
                <a:ext cx="9815565" cy="6172331"/>
              </a:xfrm>
              <a:prstGeom prst="rect">
                <a:avLst/>
              </a:prstGeom>
              <a:blipFill>
                <a:blip r:embed="rId2"/>
                <a:stretch>
                  <a:fillRect r="-1304" b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5065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1795" y="921344"/>
            <a:ext cx="9554547" cy="562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T(n)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 c(n)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T(1) =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(assume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1); 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  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(need to check the correctness of the following)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n =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k--2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1+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2n -1 = O(n) recursive calls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will take n calls, and therefore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950" y="1211605"/>
            <a:ext cx="4037725" cy="203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divide(x, y)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x = 0, then return (q, r) := (0, 0);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(q, r) := divide(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x/2 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y 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:= 2 * q,  r := 2 * r;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x is odd then r := r +1;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r  ≥ y then { r := r – y; q := q +1};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(q, r)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2">
            <a:extLst>
              <a:ext uri="{FF2B5EF4-FFF2-40B4-BE49-F238E27FC236}">
                <a16:creationId xmlns:a16="http://schemas.microsoft.com/office/drawing/2014/main" id="{323A06EB-7D82-4003-A111-9EC927F7F829}"/>
              </a:ext>
            </a:extLst>
          </p:cNvPr>
          <p:cNvSpPr/>
          <p:nvPr/>
        </p:nvSpPr>
        <p:spPr>
          <a:xfrm flipH="1">
            <a:off x="906517" y="921343"/>
            <a:ext cx="325124" cy="290261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941">
            <a:off x="836187" y="864773"/>
            <a:ext cx="555509" cy="36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elp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674946-32F6-30FA-B1FC-B0806C55AE37}"/>
              </a:ext>
            </a:extLst>
          </p:cNvPr>
          <p:cNvSpPr/>
          <p:nvPr/>
        </p:nvSpPr>
        <p:spPr>
          <a:xfrm>
            <a:off x="5199487" y="916990"/>
            <a:ext cx="896513" cy="95115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16AAA-D1D3-348D-9A39-A19D70C5ECD9}"/>
              </a:ext>
            </a:extLst>
          </p:cNvPr>
          <p:cNvSpPr txBox="1"/>
          <p:nvPr/>
        </p:nvSpPr>
        <p:spPr>
          <a:xfrm>
            <a:off x="3558601" y="268482"/>
            <a:ext cx="403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has to be the number of iterations, 1 for each n/2,  but not c(n).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0D81ED-1BF4-4858-D4D2-E57ACEB039CD}"/>
              </a:ext>
            </a:extLst>
          </p:cNvPr>
          <p:cNvCxnSpPr/>
          <p:nvPr/>
        </p:nvCxnSpPr>
        <p:spPr>
          <a:xfrm flipH="1">
            <a:off x="4397339" y="916990"/>
            <a:ext cx="513708" cy="5727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345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C65CB3-B15E-4905-B0CD-3011558E85E4}"/>
              </a:ext>
            </a:extLst>
          </p:cNvPr>
          <p:cNvSpPr txBox="1"/>
          <p:nvPr/>
        </p:nvSpPr>
        <p:spPr>
          <a:xfrm>
            <a:off x="3291840" y="2629990"/>
            <a:ext cx="560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End of Proof of Program Correction.</a:t>
            </a:r>
          </a:p>
        </p:txBody>
      </p:sp>
    </p:spTree>
    <p:extLst>
      <p:ext uri="{BB962C8B-B14F-4D97-AF65-F5344CB8AC3E}">
        <p14:creationId xmlns:p14="http://schemas.microsoft.com/office/powerpoint/2010/main" val="11085456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422C1-7899-A1FA-3BF2-7D6A7EBF0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6D801B-C862-02CE-F71C-460B99F80483}"/>
              </a:ext>
            </a:extLst>
          </p:cNvPr>
          <p:cNvSpPr txBox="1"/>
          <p:nvPr/>
        </p:nvSpPr>
        <p:spPr>
          <a:xfrm>
            <a:off x="1643865" y="2054638"/>
            <a:ext cx="866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contrast the naïve iterative division as above with an efficient division algorithm that works in polynomial time.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Efficient Division Algorithm (Binary Long Division)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method used in computers (and what you learned in school in base 10, but here in base 2) is long division in binary.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avoids repeated subtraction and instead uses shifts and subtractions to compute the quotient bit by bit.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642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B2FA6-08A7-F3FC-64CB-3EAEDC0E8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68A3A-334C-7449-EE9E-C6883C22B540}"/>
              </a:ext>
            </a:extLst>
          </p:cNvPr>
          <p:cNvSpPr txBox="1"/>
          <p:nvPr/>
        </p:nvSpPr>
        <p:spPr>
          <a:xfrm>
            <a:off x="1654140" y="832013"/>
            <a:ext cx="86611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Pseudocode: Binary Long Division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divide(x, y):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Input: x, y are n-bit integers, with x ≥ 0, y ≥ 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Output: (q, r) such that x = q*y + r, with 0 ≤ r &lt; 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q := 0             // quotient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 := 0             // remainder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n-1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do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shift r left and bring down the next bit of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 := 2*r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  //most significant bit of x first.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if r ≥ y then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{ r := r - 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q := q + 2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} </a:t>
            </a:r>
            <a:r>
              <a:rPr 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// set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of the quotient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(q, r)</a:t>
            </a:r>
          </a:p>
        </p:txBody>
      </p:sp>
    </p:spTree>
    <p:extLst>
      <p:ext uri="{BB962C8B-B14F-4D97-AF65-F5344CB8AC3E}">
        <p14:creationId xmlns:p14="http://schemas.microsoft.com/office/powerpoint/2010/main" val="31274260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38F96-2972-B409-1A43-40BDC2D0A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DB8BA-1A60-90D8-39D6-0B319D149733}"/>
              </a:ext>
            </a:extLst>
          </p:cNvPr>
          <p:cNvSpPr txBox="1"/>
          <p:nvPr/>
        </p:nvSpPr>
        <p:spPr>
          <a:xfrm>
            <a:off x="1931541" y="2151618"/>
            <a:ext cx="84967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Pseudocode: Binary Long Division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divide(x, y):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is 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i-th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of (starting from the most significant). </a:t>
            </a: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step, we “bring down” one bit of x, update the remainder, and decide whether to subtract y.</a:t>
            </a:r>
          </a:p>
          <a:p>
            <a:pPr marL="461963" lvl="0" indent="-4619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exactly like decimal long division, but in binary.</a:t>
            </a:r>
          </a:p>
        </p:txBody>
      </p:sp>
    </p:spTree>
    <p:extLst>
      <p:ext uri="{BB962C8B-B14F-4D97-AF65-F5344CB8AC3E}">
        <p14:creationId xmlns:p14="http://schemas.microsoft.com/office/powerpoint/2010/main" val="27049832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50271-F5B9-3DB2-9E65-161275B83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58A749-0C73-C65C-CFE6-BC1FDC40B4D3}"/>
                  </a:ext>
                </a:extLst>
              </p:cNvPr>
              <p:cNvSpPr txBox="1"/>
              <p:nvPr/>
            </p:nvSpPr>
            <p:spPr>
              <a:xfrm>
                <a:off x="1287694" y="56138"/>
                <a:ext cx="9616611" cy="6801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Pseudocode: Binary Long Division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to Check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divide x = 21 by y = 5. Solution is 21 = </a:t>
                </a:r>
                <a:r>
                  <a:rPr lang="en-US" sz="2400" b="1" i="1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5 + </a:t>
                </a:r>
                <a:r>
                  <a:rPr lang="en-US" sz="2400" b="1" i="1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bit representations are x = 10101₂ and y = 101₂.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0; r = 0.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process each bit:</a:t>
                </a:r>
              </a:p>
              <a:p>
                <a:pPr marL="461963" indent="-461963"/>
                <a:r>
                  <a:rPr lang="en-US" sz="2400" dirty="0" err="1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(Most significant bit(MSB), bit</a:t>
                </a:r>
                <a:r>
                  <a:rPr lang="en-US" sz="2400" baseline="-250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1):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2*0 + 1 = 1.  Since r &lt; 5, q remains 0.</a:t>
                </a:r>
              </a:p>
              <a:p>
                <a:pPr marL="461963" indent="-461963"/>
                <a:r>
                  <a:rPr lang="en-US" sz="2400" dirty="0" err="1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 (bit</a:t>
                </a:r>
                <a:r>
                  <a:rPr lang="en-US" sz="2400" baseline="-250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0):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2*1 + 0 = 2. Since r &lt; 5, q remains 0.</a:t>
                </a:r>
              </a:p>
              <a:p>
                <a:pPr marL="461963" indent="-461963"/>
                <a:r>
                  <a:rPr lang="en-US" sz="2400" dirty="0" err="1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(bit</a:t>
                </a:r>
                <a:r>
                  <a:rPr lang="en-US" sz="2400" baseline="-250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=1 ):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2*2 + 1 = 5. Since r ≥ 5, subtract: r = r – y = 5 – 5 =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Set bit 2 of q: q = 0 + 2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100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​= 4.</a:t>
                </a:r>
              </a:p>
              <a:p>
                <a:pPr marL="461963" indent="-461963"/>
                <a:r>
                  <a:rPr lang="en-US" sz="2400" dirty="0" err="1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(bit</a:t>
                </a:r>
                <a:r>
                  <a:rPr lang="en-US" sz="2400" baseline="-250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0):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 2*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Since r &lt; 5, q = 100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​= 4. (i.e., q remains unchanged.)</a:t>
                </a:r>
              </a:p>
              <a:p>
                <a:pPr marL="461963" indent="-461963"/>
                <a:r>
                  <a:rPr lang="en-US" sz="2400" dirty="0" err="1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(bit</a:t>
                </a:r>
                <a:r>
                  <a:rPr lang="en-US" sz="2400" baseline="-250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1):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2⋅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= 1. Since r &lt; 5, q remains as 4 (i.e., 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​= </a:t>
                </a:r>
                <a:r>
                  <a:rPr lang="en-US" sz="2400" b="1" i="1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r = </a:t>
                </a:r>
                <a:r>
                  <a:rPr lang="en-US" sz="2400" b="1" i="1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58A749-0C73-C65C-CFE6-BC1FDC40B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94" y="56138"/>
                <a:ext cx="9616611" cy="6801862"/>
              </a:xfrm>
              <a:prstGeom prst="rect">
                <a:avLst/>
              </a:prstGeom>
              <a:blipFill>
                <a:blip r:embed="rId2"/>
                <a:stretch>
                  <a:fillRect l="-1267" t="-896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0874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9F523-18AA-4FFD-33F3-E9F081B0E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3A4F04-C786-B00C-BF93-593BDFB19680}"/>
                  </a:ext>
                </a:extLst>
              </p:cNvPr>
              <p:cNvSpPr txBox="1"/>
              <p:nvPr/>
            </p:nvSpPr>
            <p:spPr>
              <a:xfrm>
                <a:off x="1287694" y="56138"/>
                <a:ext cx="9616611" cy="6801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Pseudocode: Binary Long Division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 Example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Check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divide x = 29 by y = 5. Solution is 29 = </a:t>
                </a:r>
                <a:r>
                  <a:rPr lang="en-US" sz="2400" b="1" i="1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5 + </a:t>
                </a:r>
                <a:r>
                  <a:rPr lang="en-US" sz="2400" b="1" i="1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bit representations are x = 11101₂ and y = 101₂.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0; r = 0.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process each bit:</a:t>
                </a:r>
              </a:p>
              <a:p>
                <a:pPr marL="461963" indent="-461963"/>
                <a:r>
                  <a:rPr lang="en-US" sz="2400" dirty="0" err="1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(Most significant bit(MSB), bit</a:t>
                </a:r>
                <a:r>
                  <a:rPr lang="en-US" sz="2400" baseline="-250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1):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2*0 + 1 = 1.  Since r &lt; 5, q remains 0.</a:t>
                </a:r>
              </a:p>
              <a:p>
                <a:pPr marL="461963" indent="-461963"/>
                <a:r>
                  <a:rPr lang="en-US" sz="2400" dirty="0" err="1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 (bit</a:t>
                </a:r>
                <a:r>
                  <a:rPr lang="en-US" sz="2400" baseline="-250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1):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2*1 + 1 = 3. Since r &lt; 5, q remains 0.</a:t>
                </a:r>
              </a:p>
              <a:p>
                <a:pPr marL="461963" indent="-461963"/>
                <a:r>
                  <a:rPr lang="en-US" sz="2400" dirty="0" err="1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(bit</a:t>
                </a:r>
                <a:r>
                  <a:rPr lang="en-US" sz="2400" baseline="-250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=1 ):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2*3 + 1 = 7. Since r ≥ 5, subtract: r = r – y = 7 – 5 =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Set bit 2 of q: q = 0 + 2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100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​= 4.</a:t>
                </a:r>
              </a:p>
              <a:p>
                <a:pPr marL="461963" indent="-461963"/>
                <a:r>
                  <a:rPr lang="en-US" sz="2400" dirty="0" err="1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(bit</a:t>
                </a:r>
                <a:r>
                  <a:rPr lang="en-US" sz="2400" baseline="-250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0):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 2*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Since r &lt; 5, q = 100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​= 4. (i.e., q remains unchanged.)</a:t>
                </a:r>
              </a:p>
              <a:p>
                <a:pPr marL="461963" indent="-461963"/>
                <a:r>
                  <a:rPr lang="en-US" sz="2400" dirty="0" err="1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(bit</a:t>
                </a:r>
                <a:r>
                  <a:rPr lang="en-US" sz="2400" baseline="-250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1):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2⋅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= 9. Since r &lt; 5, subtract: r = r – y = 9 – 5 =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Set bit 0 of q: q = 4 + 2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= 101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(i.e., </a:t>
                </a:r>
                <a:r>
                  <a:rPr lang="en-US" sz="2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101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​= </a:t>
                </a:r>
                <a:r>
                  <a:rPr lang="en-US" sz="2400" b="1" i="1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r = </a:t>
                </a:r>
                <a:r>
                  <a:rPr lang="en-US" sz="2400" b="1" i="1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3A4F04-C786-B00C-BF93-593BDFB19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94" y="56138"/>
                <a:ext cx="9616611" cy="6801862"/>
              </a:xfrm>
              <a:prstGeom prst="rect">
                <a:avLst/>
              </a:prstGeom>
              <a:blipFill>
                <a:blip r:embed="rId2"/>
                <a:stretch>
                  <a:fillRect l="-1267" t="-896" r="-1774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2988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8F372-4F37-A886-1319-E371327A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1FC56E-6AFD-6752-6109-62DAA1D06E23}"/>
              </a:ext>
            </a:extLst>
          </p:cNvPr>
          <p:cNvSpPr txBox="1"/>
          <p:nvPr/>
        </p:nvSpPr>
        <p:spPr>
          <a:xfrm>
            <a:off x="1693523" y="901373"/>
            <a:ext cx="88049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Pseudocode: Binary Long Division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binary long division algorithm is correct and runs in O(n²) time.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iterations: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(one per bit of x).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loop: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(multiply remainder by 2), addition of a bit, comparison with y, possible subtraction of 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these is an O(n)-bit operation. So each iteration costs O(n).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T(n) = O(n)*O(n) = O(n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polynomial time, much faster than the naive subtraction-based division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827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D3EC5-C10A-36F2-D2F6-A742FB2A3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F4434-EB4E-5311-F7F0-A55CCD0F6C18}"/>
              </a:ext>
            </a:extLst>
          </p:cNvPr>
          <p:cNvSpPr txBox="1"/>
          <p:nvPr/>
        </p:nvSpPr>
        <p:spPr>
          <a:xfrm>
            <a:off x="1693523" y="901373"/>
            <a:ext cx="88049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Newton–Raphson fast division algorithm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large integers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cryptography and big-integer libraries,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improves this to almost linear O(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nlognloglogn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when using FT multiplication.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Newton–Raphson division computes a high-precision reciprocal of the divisor using Newton iterations and gets the quotient by one multiplication and a shift, then corrects the result.</a:t>
            </a:r>
          </a:p>
          <a:p>
            <a:pPr marL="461963" lvl="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= O(M(n)) where M(n) is multiplication cost.</a:t>
            </a:r>
          </a:p>
          <a:p>
            <a:pPr marL="461963" lvl="0" indent="-34290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FFT multiplication M(n) = O(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nlogn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loglogn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gives division in O(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nlogn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loglogn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8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568" y="975359"/>
            <a:ext cx="876435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cs typeface="Times New Roman" panose="02020603050405020304" pitchFamily="18" charset="0"/>
              </a:rPr>
              <a:t>Analysis Framework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Measuring an input’s size: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input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magnitude of an integer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Define the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input size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number of symbols (i.e., binary digits (bits)) used for encoding a positive integer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input size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+ 1 bits.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15, the input size is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= 3 + 1 bits. i.e., 15 in binary representation is 1111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16, the input size is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= 4 + 1 bits. i.e., 16 in binary representation is 10000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/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21F8EF9D-1144-45C9-9B8E-8A80D1FAEC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40" y="1473229"/>
            <a:ext cx="540688" cy="5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3123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6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208" y="425470"/>
            <a:ext cx="906851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Analysis Framework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/>
              <a:t> </a:t>
            </a:r>
            <a:endParaRPr lang="en-US" sz="2400" dirty="0"/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Units for measuring running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most frequently executed operation: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&gt; 1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whether the loop’s body is to be executed.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times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be executed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repetitions of the loop’s body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+ 1.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loop’s variable (i.e.,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about halved on each repetition of the loop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k is the number of times dividing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2.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times the loop to be executed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about   </a:t>
            </a:r>
          </a:p>
          <a:p>
            <a:pPr lvl="2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 = 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+ 1. 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[i.e.,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then  (k-1)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k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					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k]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58728-C761-BED2-C91E-57BC0EBE7A8D}"/>
              </a:ext>
            </a:extLst>
          </p:cNvPr>
          <p:cNvSpPr txBox="1"/>
          <p:nvPr/>
        </p:nvSpPr>
        <p:spPr>
          <a:xfrm>
            <a:off x="8547887" y="266773"/>
            <a:ext cx="3166318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Binary(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2000" spc="-100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← 1;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 do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altLang="en-US" sz="2000" spc="-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k ← k </a:t>
            </a:r>
            <a:r>
              <a:rPr lang="en-US" altLang="en-US" sz="2000" b="1" spc="-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altLang="en-US" sz="2000" b="1" spc="-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sz="2000" spc="-1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27B8E-EF00-3737-0ADA-05EE7A904BE3}"/>
              </a:ext>
            </a:extLst>
          </p:cNvPr>
          <p:cNvSpPr txBox="1"/>
          <p:nvPr/>
        </p:nvSpPr>
        <p:spPr>
          <a:xfrm>
            <a:off x="358346" y="4633784"/>
            <a:ext cx="158129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1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k = 4 bits then 1000 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1111</a:t>
            </a:r>
            <a:endParaRPr lang="en-US" dirty="0"/>
          </a:p>
        </p:txBody>
      </p:sp>
      <p:pic>
        <p:nvPicPr>
          <p:cNvPr id="8" name="Picture 7" descr="Confused emoticon Stock Vector - 11275856">
            <a:extLst>
              <a:ext uri="{FF2B5EF4-FFF2-40B4-BE49-F238E27FC236}">
                <a16:creationId xmlns:a16="http://schemas.microsoft.com/office/drawing/2014/main" id="{B8B00138-5427-48F2-99EB-7B6CCE434C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178" y="1723095"/>
            <a:ext cx="511367" cy="5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03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22975</TotalTime>
  <Words>14608</Words>
  <Application>Microsoft Office PowerPoint</Application>
  <PresentationFormat>Widescreen</PresentationFormat>
  <Paragraphs>1421</Paragraphs>
  <Slides>80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Consolas</vt:lpstr>
      <vt:lpstr>Courier New</vt:lpstr>
      <vt:lpstr>Tahoma</vt:lpstr>
      <vt:lpstr>Times New Roman</vt:lpstr>
      <vt:lpstr>Office Theme</vt:lpstr>
      <vt:lpstr>Chapter 0_02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933</cp:revision>
  <dcterms:created xsi:type="dcterms:W3CDTF">2016-10-13T00:10:31Z</dcterms:created>
  <dcterms:modified xsi:type="dcterms:W3CDTF">2025-09-09T14:29:19Z</dcterms:modified>
</cp:coreProperties>
</file>