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8" r:id="rId3"/>
    <p:sldId id="285" r:id="rId4"/>
    <p:sldId id="506" r:id="rId5"/>
    <p:sldId id="507" r:id="rId6"/>
    <p:sldId id="509" r:id="rId7"/>
    <p:sldId id="519" r:id="rId8"/>
    <p:sldId id="503" r:id="rId9"/>
    <p:sldId id="504" r:id="rId10"/>
    <p:sldId id="499" r:id="rId11"/>
    <p:sldId id="508" r:id="rId12"/>
    <p:sldId id="513" r:id="rId13"/>
    <p:sldId id="510" r:id="rId14"/>
    <p:sldId id="511" r:id="rId15"/>
    <p:sldId id="500" r:id="rId16"/>
    <p:sldId id="469" r:id="rId17"/>
    <p:sldId id="541" r:id="rId18"/>
    <p:sldId id="490" r:id="rId19"/>
    <p:sldId id="535" r:id="rId20"/>
    <p:sldId id="536" r:id="rId21"/>
    <p:sldId id="537" r:id="rId22"/>
    <p:sldId id="489" r:id="rId23"/>
    <p:sldId id="538" r:id="rId24"/>
    <p:sldId id="540" r:id="rId25"/>
    <p:sldId id="470" r:id="rId26"/>
    <p:sldId id="514" r:id="rId27"/>
    <p:sldId id="520" r:id="rId28"/>
    <p:sldId id="544" r:id="rId29"/>
    <p:sldId id="546" r:id="rId30"/>
    <p:sldId id="548" r:id="rId31"/>
    <p:sldId id="549" r:id="rId32"/>
    <p:sldId id="547" r:id="rId33"/>
    <p:sldId id="522" r:id="rId34"/>
    <p:sldId id="542" r:id="rId35"/>
    <p:sldId id="529" r:id="rId36"/>
    <p:sldId id="543" r:id="rId37"/>
    <p:sldId id="530" r:id="rId38"/>
    <p:sldId id="528" r:id="rId39"/>
    <p:sldId id="413" r:id="rId40"/>
    <p:sldId id="473" r:id="rId41"/>
    <p:sldId id="474" r:id="rId42"/>
    <p:sldId id="471" r:id="rId43"/>
    <p:sldId id="472" r:id="rId44"/>
    <p:sldId id="476" r:id="rId45"/>
    <p:sldId id="482" r:id="rId46"/>
    <p:sldId id="515" r:id="rId47"/>
    <p:sldId id="475" r:id="rId48"/>
    <p:sldId id="481" r:id="rId49"/>
    <p:sldId id="477" r:id="rId50"/>
    <p:sldId id="480" r:id="rId51"/>
    <p:sldId id="478" r:id="rId52"/>
    <p:sldId id="479" r:id="rId53"/>
    <p:sldId id="483" r:id="rId54"/>
    <p:sldId id="484" r:id="rId55"/>
    <p:sldId id="286" r:id="rId56"/>
    <p:sldId id="287" r:id="rId57"/>
    <p:sldId id="516" r:id="rId58"/>
    <p:sldId id="288" r:id="rId59"/>
    <p:sldId id="454" r:id="rId60"/>
    <p:sldId id="374" r:id="rId61"/>
    <p:sldId id="533" r:id="rId62"/>
    <p:sldId id="534" r:id="rId63"/>
    <p:sldId id="421" r:id="rId64"/>
    <p:sldId id="376" r:id="rId65"/>
    <p:sldId id="455" r:id="rId66"/>
    <p:sldId id="487" r:id="rId67"/>
    <p:sldId id="485" r:id="rId68"/>
    <p:sldId id="486" r:id="rId69"/>
    <p:sldId id="494" r:id="rId70"/>
    <p:sldId id="488" r:id="rId71"/>
    <p:sldId id="491" r:id="rId72"/>
    <p:sldId id="492" r:id="rId73"/>
    <p:sldId id="372" r:id="rId74"/>
    <p:sldId id="496" r:id="rId75"/>
    <p:sldId id="493" r:id="rId76"/>
    <p:sldId id="497" r:id="rId77"/>
    <p:sldId id="498" r:id="rId78"/>
    <p:sldId id="517" r:id="rId7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3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ngp@pfw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/>
              <a:t>Chapter 00_01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01325-27EB-4F85-8F47-E9D31327E421}"/>
              </a:ext>
            </a:extLst>
          </p:cNvPr>
          <p:cNvSpPr/>
          <p:nvPr/>
        </p:nvSpPr>
        <p:spPr>
          <a:xfrm>
            <a:off x="1146345" y="545233"/>
            <a:ext cx="439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CS 48600-01 – Analysis of Algorithms (3 cr.)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CA0020-EA5F-48D0-BD08-82AE545264CC}"/>
              </a:ext>
            </a:extLst>
          </p:cNvPr>
          <p:cNvSpPr/>
          <p:nvPr/>
        </p:nvSpPr>
        <p:spPr>
          <a:xfrm>
            <a:off x="1612931" y="1951990"/>
            <a:ext cx="9757033" cy="287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Algorithm for the Sequential Search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Given: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Is the key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array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keys?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 (parameters):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positive integer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array of keys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indexed from 0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to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 and a key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		The index (location) of the first found element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matches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 -1 if there are no matching elements.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BCC917AB-D6C0-45DE-A779-21E8F677E6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862">
            <a:off x="748304" y="1752963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2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388961" y="956511"/>
            <a:ext cx="9540295" cy="471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.. n-1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2400" u="sng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24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400" b="1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</a:t>
            </a:r>
            <a:r>
              <a:rPr lang="en-US" sz="24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</a:t>
            </a: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</a:t>
            </a:r>
            <a:r>
              <a:rPr lang="en-US" sz="24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</a:t>
            </a: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-1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576096" y="3365311"/>
            <a:ext cx="5019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input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basic operation?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running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terms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of execution time)?</a:t>
            </a:r>
          </a:p>
        </p:txBody>
      </p:sp>
    </p:spTree>
    <p:extLst>
      <p:ext uri="{BB962C8B-B14F-4D97-AF65-F5344CB8AC3E}">
        <p14:creationId xmlns:p14="http://schemas.microsoft.com/office/powerpoint/2010/main" val="150110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E49B4E-F251-4545-8929-D93FB082C473}"/>
              </a:ext>
            </a:extLst>
          </p:cNvPr>
          <p:cNvSpPr txBox="1"/>
          <p:nvPr/>
        </p:nvSpPr>
        <p:spPr>
          <a:xfrm>
            <a:off x="6446902" y="5201656"/>
            <a:ext cx="5294139" cy="14665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2207-362E-4750-8EDC-94BDA689D48E}"/>
              </a:ext>
            </a:extLst>
          </p:cNvPr>
          <p:cNvSpPr txBox="1"/>
          <p:nvPr/>
        </p:nvSpPr>
        <p:spPr>
          <a:xfrm>
            <a:off x="6427691" y="3309688"/>
            <a:ext cx="5294139" cy="14665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657A8-1718-463A-8AA8-8B8C756C33E7}"/>
              </a:ext>
            </a:extLst>
          </p:cNvPr>
          <p:cNvSpPr txBox="1"/>
          <p:nvPr/>
        </p:nvSpPr>
        <p:spPr>
          <a:xfrm>
            <a:off x="1140093" y="2151017"/>
            <a:ext cx="5187135" cy="2478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544603" y="371658"/>
            <a:ext cx="9540295" cy="409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their running time: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100" spc="-100" dirty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.. n-1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2400" u="sng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  {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573118" y="2151017"/>
            <a:ext cx="5041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Which is the basic operation? Why?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Is there any difference in terms of execution time,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we design the while-do as the following?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Which one costs the most?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n)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{if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S[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≠ K) {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+1;}}//end while-do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–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n)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do  { if (S[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K) {return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;}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+1;} //end while-do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-1;     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2A468A3-2D24-4750-A3E1-7427470205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9" y="5650709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B97B9F-FC09-0FBA-39CB-00794122FBB6}"/>
              </a:ext>
            </a:extLst>
          </p:cNvPr>
          <p:cNvSpPr/>
          <p:nvPr/>
        </p:nvSpPr>
        <p:spPr>
          <a:xfrm>
            <a:off x="1228725" y="5201656"/>
            <a:ext cx="3667125" cy="5990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Multiple version of the algorithm:</a:t>
            </a:r>
          </a:p>
        </p:txBody>
      </p:sp>
    </p:spTree>
    <p:extLst>
      <p:ext uri="{BB962C8B-B14F-4D97-AF65-F5344CB8AC3E}">
        <p14:creationId xmlns:p14="http://schemas.microsoft.com/office/powerpoint/2010/main" val="399021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782250-C783-41EE-A622-4FA50E99D090}"/>
              </a:ext>
            </a:extLst>
          </p:cNvPr>
          <p:cNvSpPr/>
          <p:nvPr/>
        </p:nvSpPr>
        <p:spPr>
          <a:xfrm>
            <a:off x="1344994" y="760352"/>
            <a:ext cx="954029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SequentialSearch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[0 ..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-1],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Searches for a given value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given array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sequential search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S[0 ..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400" i="1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b="1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S[n] := K;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(S[</a:t>
            </a:r>
            <a:r>
              <a:rPr lang="en-US" sz="2400" spc="-100" dirty="0" err="1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do {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1; }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	   return -1;</a:t>
            </a:r>
            <a:endParaRPr lang="en-US" sz="2400" spc="-100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CE741B-9F13-4C4C-BA4C-CEF667E6A246}"/>
              </a:ext>
            </a:extLst>
          </p:cNvPr>
          <p:cNvSpPr/>
          <p:nvPr/>
        </p:nvSpPr>
        <p:spPr>
          <a:xfrm>
            <a:off x="6347046" y="3150628"/>
            <a:ext cx="4928643" cy="325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basic operation?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difference in terms of execution time between this algorithm and the previous one? Why?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18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 </a:t>
            </a:r>
            <a:r>
              <a:rPr lang="en-US" sz="1800" u="sng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S[</a:t>
            </a:r>
            <a:r>
              <a:rPr lang="en-US" sz="1800" spc="-100" dirty="0" err="1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≠ K)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   {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+ 1; }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 (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 n) return 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       return -1;</a:t>
            </a:r>
            <a:endParaRPr lang="en-US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2A468A3-2D24-4750-A3E1-7427470205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614">
            <a:off x="613205" y="2754910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3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413" y="1356071"/>
            <a:ext cx="8479877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Algorithm?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is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well-defined procedure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sequence of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unambiguous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instructions 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well-specified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marL="1431925" lvl="2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 a desired,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output </a:t>
            </a:r>
          </a:p>
          <a:p>
            <a:pPr marL="1431925" lvl="2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given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 </a:t>
            </a:r>
          </a:p>
          <a:p>
            <a:pPr marL="1431925" lvl="2" indent="-51752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a </a:t>
            </a:r>
            <a:r>
              <a:rPr lang="en-US" sz="2400" i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finite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time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{input specifications} Algorithm {output specifications}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C17231-C051-471F-9416-2A5F07910A23}"/>
              </a:ext>
            </a:extLst>
          </p:cNvPr>
          <p:cNvCxnSpPr/>
          <p:nvPr/>
        </p:nvCxnSpPr>
        <p:spPr>
          <a:xfrm flipV="1">
            <a:off x="9972675" y="1876425"/>
            <a:ext cx="0" cy="270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D8F8E8-3C19-E03D-3DBE-937AB867763E}"/>
              </a:ext>
            </a:extLst>
          </p:cNvPr>
          <p:cNvCxnSpPr/>
          <p:nvPr/>
        </p:nvCxnSpPr>
        <p:spPr>
          <a:xfrm>
            <a:off x="8943975" y="4410075"/>
            <a:ext cx="2952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A7435F-71CE-A784-2558-6BF9E4762662}"/>
              </a:ext>
            </a:extLst>
          </p:cNvPr>
          <p:cNvSpPr txBox="1"/>
          <p:nvPr/>
        </p:nvSpPr>
        <p:spPr>
          <a:xfrm>
            <a:off x="11220450" y="4410075"/>
            <a:ext cx="76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size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69A01-59EE-5043-06C5-C4AA379D4D0B}"/>
              </a:ext>
            </a:extLst>
          </p:cNvPr>
          <p:cNvSpPr txBox="1"/>
          <p:nvPr/>
        </p:nvSpPr>
        <p:spPr>
          <a:xfrm>
            <a:off x="9458325" y="1495425"/>
            <a:ext cx="89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t</a:t>
            </a:r>
          </a:p>
        </p:txBody>
      </p:sp>
    </p:spTree>
    <p:extLst>
      <p:ext uri="{BB962C8B-B14F-4D97-AF65-F5344CB8AC3E}">
        <p14:creationId xmlns:p14="http://schemas.microsoft.com/office/powerpoint/2010/main" val="367196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327" y="1165035"/>
            <a:ext cx="9245473" cy="592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 computer program?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computer program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composed of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modules of code,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are designed to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to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solve specific tasks,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in a programming language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can be compiled/interpreted by a computer.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tasks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 sorting data, searching for information, or performing various computations.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Our concern is 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on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detailed design of individual modules </a:t>
            </a:r>
          </a:p>
          <a:p>
            <a:pPr marL="1431925" lvl="2" indent="-5175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solving specific tasks,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74725" lvl="1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entire programs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1925" lvl="2" indent="-517525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71506-1E00-4061-B89B-31522566BD49}"/>
              </a:ext>
            </a:extLst>
          </p:cNvPr>
          <p:cNvSpPr/>
          <p:nvPr/>
        </p:nvSpPr>
        <p:spPr>
          <a:xfrm>
            <a:off x="1708745" y="117693"/>
            <a:ext cx="95307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Basic questions about an algorithm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designing and analyzing an algorithm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 are considered.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have to solve? Does a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exist?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a solution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(algorithm), and is there more than one solution? (such as,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quicksort, insertion sort for sorting data) 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algorithm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halt? (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halting problem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correct?  (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partial correctness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 defTabSz="46355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algorithm?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fast? (Can it be faster?) (time efficient) </a:t>
            </a:r>
          </a:p>
          <a:p>
            <a:pPr marL="1028700" lvl="1" indent="-571500" defTabSz="463550">
              <a:buFont typeface="+mj-lt"/>
              <a:buAutoNum type="romanL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memory does it use? (space efficient)</a:t>
            </a:r>
          </a:p>
          <a:p>
            <a:pPr marL="514350" indent="-514350" defTabSz="463550">
              <a:buAutoNum type="arabicPeriod" startAt="5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does data communicate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(data representation/implementable)</a:t>
            </a:r>
          </a:p>
          <a:p>
            <a:pPr defTabSz="46355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 about</a:t>
            </a:r>
          </a:p>
          <a:p>
            <a:pPr marL="920750" lvl="1" indent="-463550" defTabSz="46355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modeling techniques</a:t>
            </a:r>
          </a:p>
          <a:p>
            <a:pPr marL="920750" lvl="1" indent="-463550" defTabSz="463550"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– avoid reinventing the wheel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88308DF7-B306-4461-BD7C-D2F45FB2BE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49" y="1171074"/>
            <a:ext cx="406835" cy="369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00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88AC-53D9-A2BB-F44B-4FFA85A99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B673F-7B9C-7DFB-A8C5-A23485B6A43E}"/>
              </a:ext>
            </a:extLst>
          </p:cNvPr>
          <p:cNvSpPr txBox="1"/>
          <p:nvPr/>
        </p:nvSpPr>
        <p:spPr>
          <a:xfrm>
            <a:off x="2952750" y="2438400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Skip slides from 17 to 23</a:t>
            </a:r>
          </a:p>
        </p:txBody>
      </p:sp>
    </p:spTree>
    <p:extLst>
      <p:ext uri="{BB962C8B-B14F-4D97-AF65-F5344CB8AC3E}">
        <p14:creationId xmlns:p14="http://schemas.microsoft.com/office/powerpoint/2010/main" val="368795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AA707-7187-4A2C-952C-914444006FB6}"/>
              </a:ext>
            </a:extLst>
          </p:cNvPr>
          <p:cNvSpPr/>
          <p:nvPr/>
        </p:nvSpPr>
        <p:spPr>
          <a:xfrm>
            <a:off x="1378085" y="210026"/>
            <a:ext cx="992545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Logical methods of checking the correctness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of an algorithm with respect to its input and output.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involves running the algorithm with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various inputs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comparing the actual outputs to the expected outputs.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Methods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Unit Testing: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Tests individual modules.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Integration Testing: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Tests the interaction between integrated modules.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System Testing: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Tests the entire system as a whole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Acceptance Testing: Validates the system against user requirements.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(such as program verification)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mathematical proof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that verifies the algorithm meets its specification for all possible inputs.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Method: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Program verification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Uses formal methods to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prove that the algorithm adheres to its specification.</a:t>
            </a:r>
          </a:p>
        </p:txBody>
      </p:sp>
    </p:spTree>
    <p:extLst>
      <p:ext uri="{BB962C8B-B14F-4D97-AF65-F5344CB8AC3E}">
        <p14:creationId xmlns:p14="http://schemas.microsoft.com/office/powerpoint/2010/main" val="105803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AA707-7187-4A2C-952C-914444006FB6}"/>
              </a:ext>
            </a:extLst>
          </p:cNvPr>
          <p:cNvSpPr/>
          <p:nvPr/>
        </p:nvSpPr>
        <p:spPr>
          <a:xfrm>
            <a:off x="1062891" y="898932"/>
            <a:ext cx="93500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3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Logical methods of checking the correctness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of an algorithm with respect to its input and output.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Confidence in algorithms from testing and correctness proof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provides empirical evidence of correctness but cannot prove correctness for all possible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offers a theoretical guarantee that the algorithm is correct for all possible inputs.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of recursive algorithms: prove directly by induction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of iterative algorithms: prove using loop invariants and induction</a:t>
            </a:r>
          </a:p>
          <a:p>
            <a:pPr marL="457200" indent="-457200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597456" y="2515752"/>
            <a:ext cx="8375374" cy="300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and Design (SDF)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 and properties of algorithms,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Role of algorithms,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Problem-solving strategies,</a:t>
            </a:r>
          </a:p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behavior and implementation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83FC-BB73-4AE9-BB44-B237E30A3B7D}"/>
              </a:ext>
            </a:extLst>
          </p:cNvPr>
          <p:cNvSpPr txBox="1"/>
          <p:nvPr/>
        </p:nvSpPr>
        <p:spPr>
          <a:xfrm>
            <a:off x="1484243" y="834887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Software Development Fundamentals (SDF)</a:t>
            </a:r>
          </a:p>
        </p:txBody>
      </p:sp>
    </p:spTree>
    <p:extLst>
      <p:ext uri="{BB962C8B-B14F-4D97-AF65-F5344CB8AC3E}">
        <p14:creationId xmlns:p14="http://schemas.microsoft.com/office/powerpoint/2010/main" val="126569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A43DE0-6714-824A-842C-2934969792EA}"/>
              </a:ext>
            </a:extLst>
          </p:cNvPr>
          <p:cNvSpPr txBox="1"/>
          <p:nvPr/>
        </p:nvSpPr>
        <p:spPr>
          <a:xfrm>
            <a:off x="1352146" y="271582"/>
            <a:ext cx="9717932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Correctness of Recursive and Iterative Algorithms</a:t>
            </a:r>
          </a:p>
          <a:p>
            <a:pPr algn="l"/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Recursive Algorithms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Prove Correctness by Induction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Base Case: Prove that the algorithm works for the simplest (base) case.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Inductive Step: Assume the algorithm works for an arbitrary case </a:t>
            </a:r>
            <a:r>
              <a:rPr lang="en-US" sz="240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Then prove it works for case </a:t>
            </a:r>
            <a:r>
              <a:rPr lang="en-US" sz="2400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+1.</a:t>
            </a:r>
          </a:p>
          <a:p>
            <a:pPr algn="l"/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Iterative Algorithms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Prove Correctness Using Loop Invariants and Induction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Loop Invariant: A condition that holds true before and after each iteration of the loop.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Steps to Prove Correctness:</a:t>
            </a:r>
          </a:p>
          <a:p>
            <a:pPr marL="1254125" lvl="2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Initialization: Show that the invariant holds before the loop starts.</a:t>
            </a:r>
          </a:p>
          <a:p>
            <a:pPr marL="1254125" lvl="2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Maintenance: Show that if the invariant holds before an iteration, it  holds after the iteration.</a:t>
            </a:r>
          </a:p>
          <a:p>
            <a:pPr marL="1254125" lvl="2" indent="-339725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Termination: Show that when the loop terminates, the invariant (along with the loop condition) implies the correctness of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175767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B7661A-1382-0B7B-F160-0050A50B60AA}"/>
              </a:ext>
            </a:extLst>
          </p:cNvPr>
          <p:cNvSpPr txBox="1"/>
          <p:nvPr/>
        </p:nvSpPr>
        <p:spPr>
          <a:xfrm>
            <a:off x="1514271" y="1202483"/>
            <a:ext cx="965308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Testing and correctness proofs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essential 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ensuring the reliability and correctness of algorithms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Recursive algorithms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typically proven correct through induction.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Iterative algorithms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proven correct using loop invariants combined with induction.</a:t>
            </a:r>
          </a:p>
          <a:p>
            <a:pPr marL="398463" indent="-39846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Combining testing with correctness proofs </a:t>
            </a:r>
          </a:p>
          <a:p>
            <a:pPr marL="855663" lvl="1" indent="-398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provides a robust assurance of an algorithm's reliability</a:t>
            </a:r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55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B380D-3D71-48AE-9572-F4572095832A}"/>
              </a:ext>
            </a:extLst>
          </p:cNvPr>
          <p:cNvSpPr/>
          <p:nvPr/>
        </p:nvSpPr>
        <p:spPr>
          <a:xfrm>
            <a:off x="1544266" y="256193"/>
            <a:ext cx="9103467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</a:pPr>
            <a:r>
              <a:rPr lang="en-US" altLang="en-US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vs Correctness Proofs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Try the algorithm on sample inputs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Cannot guarantee the absence of bugs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since it is impractical to test all possible inputs.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may uncover rare or obscure bugs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that only occur with specific inputs or conditions.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Proving mathematically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can also contain bugs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Proofs themselves can contain mistakes, leading to incorrect conclusions about correctness.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a combination of testing and correctness proofs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Testing helps to identify bugs in practical scenarios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Correctness Proofs offer a theoretical foundation that the algorithm is fundamentally sound.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more robust, reliable verification process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78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475B43-6563-1DFD-9174-06E8663F1AD5}"/>
              </a:ext>
            </a:extLst>
          </p:cNvPr>
          <p:cNvSpPr txBox="1"/>
          <p:nvPr/>
        </p:nvSpPr>
        <p:spPr>
          <a:xfrm>
            <a:off x="1449421" y="1038946"/>
            <a:ext cx="9095362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Reliability in the Context of Algorithms</a:t>
            </a:r>
          </a:p>
          <a:p>
            <a:pPr algn="l"/>
            <a:r>
              <a:rPr lang="en-US" sz="24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Reliability of an algorithm means the ability of an algorithm to: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consistently perform its intended function correctly over time,</a:t>
            </a: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i.e., produces the correct output for the same input every time it is executed. (Consistency)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roduce out</a:t>
            </a: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puts which are correct and meet the specified requirements for all valid inputs. (Accuracy)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handle a variety of inputs under any conditions, without failing. (Robustness)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gracefully handle errors or unexpected situation without crashing or producing incorrect results. (Tolerate Faults)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maintain stable performance levels, e.g., speed, resource usage, across different runs and environments. (Performanc</a:t>
            </a: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Stability)</a:t>
            </a:r>
          </a:p>
        </p:txBody>
      </p:sp>
    </p:spTree>
    <p:extLst>
      <p:ext uri="{BB962C8B-B14F-4D97-AF65-F5344CB8AC3E}">
        <p14:creationId xmlns:p14="http://schemas.microsoft.com/office/powerpoint/2010/main" val="1245052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7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6484" y="1849952"/>
            <a:ext cx="7702243" cy="291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1.0   Analysis of Algorithms?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Study the complexity of an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pPr marL="1376363" lvl="2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time efficiency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1376363" lvl="2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space efficiency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amount of resources required to run an algorithm).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E4E0E-C16C-48AA-B454-D6ED2C7CDD78}"/>
              </a:ext>
            </a:extLst>
          </p:cNvPr>
          <p:cNvSpPr txBox="1"/>
          <p:nvPr/>
        </p:nvSpPr>
        <p:spPr>
          <a:xfrm>
            <a:off x="1556425" y="739303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4155473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416" y="1181672"/>
            <a:ext cx="907123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1.1   Why Analyze an Algorithm?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analyzing an algorithm are: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 an algorithm’s characteristics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Evaluate it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 suitability for various applications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Compare it with other alg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orithms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same application.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Understand it (algorithm) better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improve it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tend to become shorter, simpler, and more elegant during analysis.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E4E0E-C16C-48AA-B454-D6ED2C7CDD78}"/>
              </a:ext>
            </a:extLst>
          </p:cNvPr>
          <p:cNvSpPr txBox="1"/>
          <p:nvPr/>
        </p:nvSpPr>
        <p:spPr>
          <a:xfrm>
            <a:off x="1663430" y="466928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177613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5" y="1481861"/>
            <a:ext cx="92791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1.2   Computational Complexity.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theoretical computer science,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computational complexity theory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delves into the complexity of problems: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 beyond finding algorithms that can solve problems;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more efficient algorithms out there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inherent difficulty in defining algorithms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solving certain computational problems. </a:t>
            </a:r>
          </a:p>
          <a:p>
            <a:pPr marL="1257300" lvl="2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understanding the fundamental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limits and constraints inherent in solving computational problems.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6035D-7211-4821-ACCC-6BC5A6AB4F5E}"/>
              </a:ext>
            </a:extLst>
          </p:cNvPr>
          <p:cNvSpPr txBox="1"/>
          <p:nvPr/>
        </p:nvSpPr>
        <p:spPr>
          <a:xfrm>
            <a:off x="1556425" y="739303"/>
            <a:ext cx="855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Analysis, Design and Implementation of an Algorithm:</a:t>
            </a:r>
          </a:p>
        </p:txBody>
      </p:sp>
    </p:spTree>
    <p:extLst>
      <p:ext uri="{BB962C8B-B14F-4D97-AF65-F5344CB8AC3E}">
        <p14:creationId xmlns:p14="http://schemas.microsoft.com/office/powerpoint/2010/main" val="3580919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800F39-1789-9593-2FDB-8ED642C0419D}"/>
              </a:ext>
            </a:extLst>
          </p:cNvPr>
          <p:cNvSpPr txBox="1"/>
          <p:nvPr/>
        </p:nvSpPr>
        <p:spPr>
          <a:xfrm>
            <a:off x="1581150" y="722263"/>
            <a:ext cx="90106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 (Polynomial time)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that can be solved efficiently (in polynomial time).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Sorting numbers → O(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nlogn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NP (Nondeterministic Polynomial time)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for which 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solution can be verified in polynomial time,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if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finding the solution might be hard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Given a path in Traveling Salesman Problem (TSP), you can easily check its length in O(n).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NP-Hard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that are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 least as hard as the hardest problems in NP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don’t need to be in NP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(they might not have efficiently verifiable solutions).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685800" algn="l"/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Halting Problem (not in NP, undecidable, but NP-hard).</a:t>
            </a:r>
          </a:p>
        </p:txBody>
      </p:sp>
    </p:spTree>
    <p:extLst>
      <p:ext uri="{BB962C8B-B14F-4D97-AF65-F5344CB8AC3E}">
        <p14:creationId xmlns:p14="http://schemas.microsoft.com/office/powerpoint/2010/main" val="89827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2EB6-7804-1A04-1966-F2659294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1B108-390F-D3D1-9FDF-ADCE93A211D1}"/>
              </a:ext>
            </a:extLst>
          </p:cNvPr>
          <p:cNvSpPr txBox="1"/>
          <p:nvPr/>
        </p:nvSpPr>
        <p:spPr>
          <a:xfrm>
            <a:off x="1828801" y="856357"/>
            <a:ext cx="89249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NP-Complete Problems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decision problem P is NP-Complete if: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problem P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in NP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candidate solution can be verified in polynomial time); i.e.,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P∈NP.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problem in NP can be reduced to P in polynomial time.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i.e., it is as hard as any NP problem.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means: NP-Complete problems are the "hardest problems in NP."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important?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NP-Complete problem can be solved in polynomial time, then all NP problems can be solved in polynomial time.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would prove P = NP.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no polynomial-time solution exists, then P ≠ NP.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famous “P vs NP Problem”, one of the seven Millennium Prize Problems.</a:t>
            </a:r>
          </a:p>
          <a:p>
            <a:pPr marL="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7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413" y="1356071"/>
            <a:ext cx="8479877" cy="45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marL="914400" indent="-455613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algorithm?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computer prog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parameters of a problem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instance of the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solution to an instance of the problem?</a:t>
            </a:r>
          </a:p>
          <a:p>
            <a:pPr marL="914400" indent="-45561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algorithm for the problem?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601" y="1159723"/>
            <a:ext cx="427712" cy="3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82EC2-D7EC-A90B-54AB-32D7E1E4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F5CD5-2039-4D5E-CE6D-09029BD11625}"/>
              </a:ext>
            </a:extLst>
          </p:cNvPr>
          <p:cNvSpPr txBox="1"/>
          <p:nvPr/>
        </p:nvSpPr>
        <p:spPr>
          <a:xfrm>
            <a:off x="1819276" y="1225540"/>
            <a:ext cx="869632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 Examples of NP-Complete Problems: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 Salesman Problem (decision version)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0/1 Knapsack Problem (decision version)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 Sum – Given a set of integers S, is there a subset of S of integers, whose sum is exactly the target of integer T? 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Satisfiability (SAT) ← first proven NP-Complete (Cook–Levin theorem, 1971)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Coloring – Can the vertices of G be colored at most k colors, such that no two adjacent vertices have the same color.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Cycle – Does there exist a cycle that visits every vertex in 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 once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returns to the starting vertex?</a:t>
            </a:r>
          </a:p>
        </p:txBody>
      </p:sp>
    </p:spTree>
    <p:extLst>
      <p:ext uri="{BB962C8B-B14F-4D97-AF65-F5344CB8AC3E}">
        <p14:creationId xmlns:p14="http://schemas.microsoft.com/office/powerpoint/2010/main" val="1399778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22687-D150-FD6D-4829-D2E683D5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856246-5F07-6BB7-F323-7AD019A2F3AC}"/>
              </a:ext>
            </a:extLst>
          </p:cNvPr>
          <p:cNvSpPr txBox="1"/>
          <p:nvPr/>
        </p:nvSpPr>
        <p:spPr>
          <a:xfrm>
            <a:off x="1828801" y="1720840"/>
            <a:ext cx="756284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short: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NP-Complete problems = hardest verifiable problems.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if they can be solved efficiently.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the "gateway" to understanding P vs NP.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these complexity classes, like P and NP, is a central theme in computational complexity theory and has profound implications, especially concerning the concept of NP-completeness.</a:t>
            </a:r>
          </a:p>
          <a:p>
            <a:pPr marL="74295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25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4F41E-AAFC-1242-229D-8BD70EF5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04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F0F5A8-457D-1015-A19B-693451A7BFDA}"/>
              </a:ext>
            </a:extLst>
          </p:cNvPr>
          <p:cNvSpPr txBox="1"/>
          <p:nvPr/>
        </p:nvSpPr>
        <p:spPr>
          <a:xfrm>
            <a:off x="1828800" y="753563"/>
            <a:ext cx="87800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Traveling Salesman Problem (TSP) and the Knapsack Problem are classic examples that illustrate the characteristics of NP problems:</a:t>
            </a:r>
          </a:p>
          <a:p>
            <a:pPr algn="l"/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Traveling Salesman Problem (TSP)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a list of cities and the distances between them, the task is to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the shortest possible route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visits each city exactly once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returns to the original city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erifying a solution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(i.e., checking if a given route indeed visits each city exactly once and returns to the original city)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be done efficiently. - O(n)</a:t>
            </a:r>
          </a:p>
          <a:p>
            <a:pPr algn="l"/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inding the shortest route itself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notoriously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as the number of cities increases. – a NP-complete problem</a:t>
            </a:r>
          </a:p>
        </p:txBody>
      </p:sp>
    </p:spTree>
    <p:extLst>
      <p:ext uri="{BB962C8B-B14F-4D97-AF65-F5344CB8AC3E}">
        <p14:creationId xmlns:p14="http://schemas.microsoft.com/office/powerpoint/2010/main" val="3120115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F16E65-228B-1BAD-F60E-0B87F10EDCE3}"/>
              </a:ext>
            </a:extLst>
          </p:cNvPr>
          <p:cNvSpPr txBox="1"/>
          <p:nvPr/>
        </p:nvSpPr>
        <p:spPr>
          <a:xfrm>
            <a:off x="1895475" y="1905506"/>
            <a:ext cx="7115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algorithms: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Brute force: O(n!)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programming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bitmasking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(avoid repeating computations): O(n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Approximation/heuristics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polynomial time O(n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or O(n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), but do not guarantee exact solutions.</a:t>
            </a:r>
          </a:p>
        </p:txBody>
      </p:sp>
    </p:spTree>
    <p:extLst>
      <p:ext uri="{BB962C8B-B14F-4D97-AF65-F5344CB8AC3E}">
        <p14:creationId xmlns:p14="http://schemas.microsoft.com/office/powerpoint/2010/main" val="683767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F0F5A8-457D-1015-A19B-693451A7BFDA}"/>
              </a:ext>
            </a:extLst>
          </p:cNvPr>
          <p:cNvSpPr txBox="1"/>
          <p:nvPr/>
        </p:nvSpPr>
        <p:spPr>
          <a:xfrm>
            <a:off x="1923495" y="487025"/>
            <a:ext cx="834501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Knapsack Problem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- A NP-Complete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Given a set of items, each with a weight and a value, and a knapsack with a maximum weight capacity, the task is to determine the most valuable combination of items to include in the knapsack without exceeding its capacity. (i.e., </a:t>
            </a: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there a subset of items whose total weight is ≤ W and whose total value is ≥ V?)</a:t>
            </a: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erifying if a given combination of items satisfies the constraints (weight capacity) can be done efficiently.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Knapsack Problem is another classic NP-hard optimization problem. Its time efficiency depends on the algorithm used and the type of knapsack variant.</a:t>
            </a:r>
            <a:endParaRPr lang="en-US" sz="2400" i="0" dirty="0">
              <a:solidFill>
                <a:srgbClr val="0D0D0D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D0D0D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inding the optimal combination with the maximum value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challenging, particularly as the number of items grows.</a:t>
            </a:r>
          </a:p>
        </p:txBody>
      </p:sp>
    </p:spTree>
    <p:extLst>
      <p:ext uri="{BB962C8B-B14F-4D97-AF65-F5344CB8AC3E}">
        <p14:creationId xmlns:p14="http://schemas.microsoft.com/office/powerpoint/2010/main" val="3761510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B7FF2E4-94EE-DAB0-4699-A5C4CE151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875286"/>
                  </p:ext>
                </p:extLst>
              </p:nvPr>
            </p:nvGraphicFramePr>
            <p:xfrm>
              <a:off x="1609725" y="1238131"/>
              <a:ext cx="9677400" cy="2103120"/>
            </p:xfrm>
            <a:graphic>
              <a:graphicData uri="http://schemas.openxmlformats.org/drawingml/2006/table">
                <a:tbl>
                  <a:tblPr/>
                  <a:tblGrid>
                    <a:gridCol w="3225800">
                      <a:extLst>
                        <a:ext uri="{9D8B030D-6E8A-4147-A177-3AD203B41FA5}">
                          <a16:colId xmlns:a16="http://schemas.microsoft.com/office/drawing/2014/main" val="3973860480"/>
                        </a:ext>
                      </a:extLst>
                    </a:gridCol>
                    <a:gridCol w="3225800">
                      <a:extLst>
                        <a:ext uri="{9D8B030D-6E8A-4147-A177-3AD203B41FA5}">
                          <a16:colId xmlns:a16="http://schemas.microsoft.com/office/drawing/2014/main" val="2429848512"/>
                        </a:ext>
                      </a:extLst>
                    </a:gridCol>
                    <a:gridCol w="3225800">
                      <a:extLst>
                        <a:ext uri="{9D8B030D-6E8A-4147-A177-3AD203B41FA5}">
                          <a16:colId xmlns:a16="http://schemas.microsoft.com/office/drawing/2014/main" val="7918834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Complexity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916278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Brute force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O(2</a:t>
                          </a:r>
                          <a:r>
                            <a:rPr lang="pt-BR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09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DP (0/1 Knapsack)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O(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nW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– W can be exponential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Pseudo-polynomial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4684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Greedy (Fractional)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O(</a:t>
                          </a:r>
                          <a:r>
                            <a:rPr lang="pt-BR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nlogn</a:t>
                          </a: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Exact for fractional version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28394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Approximation (FPTAS)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 dirty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Near-optimal, polynomial</a:t>
                          </a:r>
                        </a:p>
                        <a:p>
                          <a:pPr>
                            <a:buNone/>
                          </a:pP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1884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B7FF2E4-94EE-DAB0-4699-A5C4CE151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875286"/>
                  </p:ext>
                </p:extLst>
              </p:nvPr>
            </p:nvGraphicFramePr>
            <p:xfrm>
              <a:off x="1609725" y="1238131"/>
              <a:ext cx="9677400" cy="2103120"/>
            </p:xfrm>
            <a:graphic>
              <a:graphicData uri="http://schemas.openxmlformats.org/drawingml/2006/table">
                <a:tbl>
                  <a:tblPr/>
                  <a:tblGrid>
                    <a:gridCol w="3225800">
                      <a:extLst>
                        <a:ext uri="{9D8B030D-6E8A-4147-A177-3AD203B41FA5}">
                          <a16:colId xmlns:a16="http://schemas.microsoft.com/office/drawing/2014/main" val="3973860480"/>
                        </a:ext>
                      </a:extLst>
                    </a:gridCol>
                    <a:gridCol w="3225800">
                      <a:extLst>
                        <a:ext uri="{9D8B030D-6E8A-4147-A177-3AD203B41FA5}">
                          <a16:colId xmlns:a16="http://schemas.microsoft.com/office/drawing/2014/main" val="2429848512"/>
                        </a:ext>
                      </a:extLst>
                    </a:gridCol>
                    <a:gridCol w="3225800">
                      <a:extLst>
                        <a:ext uri="{9D8B030D-6E8A-4147-A177-3AD203B41FA5}">
                          <a16:colId xmlns:a16="http://schemas.microsoft.com/office/drawing/2014/main" val="791883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Complexity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916278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Brute force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O(2</a:t>
                          </a:r>
                          <a:r>
                            <a:rPr lang="pt-BR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Exponential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0989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DP (0/1 Knapsack)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O(</a:t>
                          </a:r>
                          <a:r>
                            <a:rPr lang="en-US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nW</a:t>
                          </a: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– W can be exponential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Pseudo-polynomial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4684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Greedy (Fractional)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O(</a:t>
                          </a:r>
                          <a:r>
                            <a:rPr lang="pt-BR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nlogn</a:t>
                          </a:r>
                          <a: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Exact for fractional version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283943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Approximation (FPTAS)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99811" t="-234286" r="-9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Near-optimal, polynomial</a:t>
                          </a:r>
                        </a:p>
                        <a:p>
                          <a:pPr>
                            <a:buNone/>
                          </a:pP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1884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1BE8F86-869D-3FF5-34C8-1E51956086DC}"/>
              </a:ext>
            </a:extLst>
          </p:cNvPr>
          <p:cNvSpPr txBox="1"/>
          <p:nvPr/>
        </p:nvSpPr>
        <p:spPr>
          <a:xfrm>
            <a:off x="1609725" y="3749159"/>
            <a:ext cx="89344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FPTAS stands for the Fully Polynomial-Time Approximation Scheme.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0/1 Knapsack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stands for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(yes-or-no) decision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each item:</a:t>
            </a:r>
          </a:p>
          <a:p>
            <a:pPr marL="800100" indent="-342900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either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item (1)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you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 it (0)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splitting or partial taking is allowed.</a:t>
            </a:r>
          </a:p>
          <a:p>
            <a:pPr marL="800100" indent="-342900">
              <a:buFont typeface="Arial" panose="020B0604020202020204" pitchFamily="34" charset="0"/>
              <a:buChar char="•"/>
              <a:tabLst>
                <a:tab pos="40005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Knapsack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can be broken into fractions (e.g., take half of an item).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version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solvable in polynomial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a greedy algorithm.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55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9B9A1D-DFCD-CCE7-A0C0-BA4683C94BC8}"/>
              </a:ext>
            </a:extLst>
          </p:cNvPr>
          <p:cNvSpPr txBox="1"/>
          <p:nvPr/>
        </p:nvSpPr>
        <p:spPr>
          <a:xfrm>
            <a:off x="1740023" y="2554056"/>
            <a:ext cx="8904303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These problems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belong to the complexity class NP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potential solution can be verified in polynomial time. </a:t>
            </a: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polynomial-time algorithm is currently known for finding solutions to these problems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distinguishes them from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problems in the class P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where both solution finding and verification can be done efficiently.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49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23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840" y="511655"/>
            <a:ext cx="98193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1.3   Analysis of Algorithms.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running time of an 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following steps: 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[input]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Develop a realistic model for the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program.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Analyze the unknown quantities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modeled input.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[algorithm development]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the algorithm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completely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[algorithm analysis]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time required for each basic operation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unknown quantities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 used to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frequency of execution of the basic operations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[efficiency]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total running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multiplying the time by the frequency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operation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9163" lvl="1" indent="-4619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adding all the products.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3B82C-B1AC-4C1A-84EE-204E01B14DFB}"/>
              </a:ext>
            </a:extLst>
          </p:cNvPr>
          <p:cNvSpPr txBox="1"/>
          <p:nvPr/>
        </p:nvSpPr>
        <p:spPr>
          <a:xfrm>
            <a:off x="10135997" y="1752963"/>
            <a:ext cx="1636295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are the domain of data and the representation of data?</a:t>
            </a:r>
          </a:p>
        </p:txBody>
      </p:sp>
    </p:spTree>
    <p:extLst>
      <p:ext uri="{BB962C8B-B14F-4D97-AF65-F5344CB8AC3E}">
        <p14:creationId xmlns:p14="http://schemas.microsoft.com/office/powerpoint/2010/main" val="9881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7424" y="2080488"/>
            <a:ext cx="7984624" cy="25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for the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must specify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step-by-step procedure 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producing the solution to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solves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instances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problem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214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02" y="816455"/>
            <a:ext cx="870022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1.3    Analysis of Algorithms.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Software is always outstripping hardware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need faster CPU, more memory for the latest version of popular programs</a:t>
            </a:r>
          </a:p>
          <a:p>
            <a:pPr lvl="1"/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Given a problem: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an efficient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the most efficient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does there even exist an algorithm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9497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885" y="450696"/>
            <a:ext cx="8700229" cy="61924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1.3   Analysis of Algorithms.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efficiency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Machine-independent way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analyze the “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pseudocode”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version of the algorithm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Assume an idealized machine model</a:t>
            </a:r>
          </a:p>
          <a:p>
            <a:pPr marL="1377950" lvl="2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One instruction takes a one-time unit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"Big-Oh" notation (order of growth)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order of magnitude as the problem size increases</a:t>
            </a:r>
          </a:p>
          <a:p>
            <a:pPr marL="463550" indent="-4635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Worst-case analyses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provides an upper bound on time taken by the algorithm. </a:t>
            </a:r>
          </a:p>
          <a:p>
            <a:pPr marL="1371600" lvl="2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only “safe” analysis.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Average case analysis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some assumptions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probability distribution of the inputs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02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172" y="511655"/>
            <a:ext cx="58525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1.4   Several Important Problem Types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A8F8B-9B09-4880-9CA6-5D2196962ACD}"/>
              </a:ext>
            </a:extLst>
          </p:cNvPr>
          <p:cNvSpPr txBox="1">
            <a:spLocks noChangeArrowheads="1"/>
          </p:cNvSpPr>
          <p:nvPr/>
        </p:nvSpPr>
        <p:spPr>
          <a:xfrm>
            <a:off x="1063488" y="1245704"/>
            <a:ext cx="4396408" cy="5275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Specifying and implementing algorithms</a:t>
            </a:r>
          </a:p>
          <a:p>
            <a:pPr marL="46355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Basic complexity analysis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Sorting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 set of items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Searching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among a set of items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String processing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text, bit strings, gene sequences</a:t>
            </a:r>
          </a:p>
          <a:p>
            <a:pPr marL="46355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Graphs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 objects and their relationships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25D460-4D23-4B80-8AFC-FD4EA408C9FB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245704"/>
            <a:ext cx="5032512" cy="5100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tabLst>
                <a:tab pos="292100" algn="l"/>
              </a:tabLs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Network flow algorithms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tabLst>
                <a:tab pos="2921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traversals/State space search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63550" indent="-463550">
              <a:tabLst>
                <a:tab pos="2921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Combinatorial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find desired permutation, combination, or subset</a:t>
            </a:r>
          </a:p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Geometric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graphics, imaging, robotics</a:t>
            </a:r>
          </a:p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Numerical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continuous math:  solving equations, evaluating functions</a:t>
            </a:r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1FF6D4D5-D406-4343-A3B9-6D8FC7168E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668">
            <a:off x="513079" y="923637"/>
            <a:ext cx="622994" cy="3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13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172" y="511655"/>
            <a:ext cx="66711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1.5   Algorithm Design Strategies/Techniques.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F3A31-0F1F-4B49-9282-AEB2FDA8F658}"/>
              </a:ext>
            </a:extLst>
          </p:cNvPr>
          <p:cNvSpPr txBox="1">
            <a:spLocks noChangeArrowheads="1"/>
          </p:cNvSpPr>
          <p:nvPr/>
        </p:nvSpPr>
        <p:spPr>
          <a:xfrm>
            <a:off x="798442" y="1445324"/>
            <a:ext cx="5029200" cy="4901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Simple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Recursion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Brute Force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&amp; Exhaustive Search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follow definition / try all possibilities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Divide &amp; Conquer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break problem into smaller subproblems</a:t>
            </a:r>
          </a:p>
          <a:p>
            <a:pPr marL="463550" indent="-46355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Transformation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convert the problem to another one</a:t>
            </a:r>
          </a:p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Greedy</a:t>
            </a:r>
          </a:p>
          <a:p>
            <a:pPr marL="914400" lvl="1" indent="-45085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repeatedly do what is best now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E9F7BFF-6141-460C-85A4-B7633961A99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472665"/>
            <a:ext cx="5029200" cy="4597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Dynamic Programming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break problem into overlapping subproblems </a:t>
            </a:r>
          </a:p>
          <a:p>
            <a:pPr marL="450850" lvl="1" indent="-45085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Backtracking and Branch and Bound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Iterative Improvement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repeatedly improve the current solution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Randomization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random numbers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Space and Time Tradeoffs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3F66B39-87AB-4995-BC67-10A24744EE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24">
            <a:off x="460921" y="612241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47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30CB89-1A66-4E13-93E2-74F2FCC36118}"/>
              </a:ext>
            </a:extLst>
          </p:cNvPr>
          <p:cNvSpPr txBox="1"/>
          <p:nvPr/>
        </p:nvSpPr>
        <p:spPr>
          <a:xfrm>
            <a:off x="1179004" y="2169268"/>
            <a:ext cx="9871617" cy="17412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E176A-66EA-4C31-9C40-6E9DFD045FEA}"/>
              </a:ext>
            </a:extLst>
          </p:cNvPr>
          <p:cNvSpPr/>
          <p:nvPr/>
        </p:nvSpPr>
        <p:spPr>
          <a:xfrm>
            <a:off x="2036671" y="1520785"/>
            <a:ext cx="75863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Divide and Conquer </a:t>
            </a:r>
            <a:endParaRPr lang="en-US" sz="26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Break the problems into smaller sub-problems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each of the sub-problems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Combine the solutions to obtain the solution to the original problem </a:t>
            </a:r>
          </a:p>
          <a:p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Binary search in a sorted array (recursion)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Quick sort algorithm (recursion)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Merge sort algorithm (recursion)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08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¶Image of Dynamic Programming &#10; ">
            <a:extLst>
              <a:ext uri="{FF2B5EF4-FFF2-40B4-BE49-F238E27FC236}">
                <a16:creationId xmlns:a16="http://schemas.microsoft.com/office/drawing/2014/main" id="{A52ED6FC-8F57-4AA7-89F9-A1CDE8C8EF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7184" r="7191" b="11576"/>
          <a:stretch/>
        </p:blipFill>
        <p:spPr bwMode="auto">
          <a:xfrm>
            <a:off x="2244918" y="2067339"/>
            <a:ext cx="7871791" cy="4465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C26A16-3F0C-44E7-9F8A-F5986AF3F456}"/>
              </a:ext>
            </a:extLst>
          </p:cNvPr>
          <p:cNvSpPr txBox="1"/>
          <p:nvPr/>
        </p:nvSpPr>
        <p:spPr>
          <a:xfrm>
            <a:off x="2403565" y="1117347"/>
            <a:ext cx="421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816049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47D23-CBF7-4057-8894-9FE8167CE93C}"/>
              </a:ext>
            </a:extLst>
          </p:cNvPr>
          <p:cNvSpPr txBox="1"/>
          <p:nvPr/>
        </p:nvSpPr>
        <p:spPr>
          <a:xfrm>
            <a:off x="1346489" y="898362"/>
            <a:ext cx="9864436" cy="47099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An array S[0 ..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-1] and a search key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index (location) of the first found element of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matches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or  -1 if there are no matching elements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Method: 	Use sequential search. The order of growth is O(n).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Use binary search. The order of growth is O(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4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	Using binary search requires sorting the given array S in order.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Use the merge sort or quick sort algorithm, which requires O(n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Therefore, the total time would be T(n) =  O(n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 + O( log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n).</a:t>
            </a: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pc="-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8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35C3E7-20A1-4358-886C-4A07BE956FAB}"/>
              </a:ext>
            </a:extLst>
          </p:cNvPr>
          <p:cNvSpPr/>
          <p:nvPr/>
        </p:nvSpPr>
        <p:spPr>
          <a:xfrm>
            <a:off x="1710148" y="258901"/>
            <a:ext cx="84406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Greedy Algorithms </a:t>
            </a:r>
            <a:endParaRPr lang="en-US" sz="2400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 algorithm always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takes the best immediate or local solution while finding an answer.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Greedy algorithms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always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find the overall or globally optimal solution for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some</a:t>
            </a:r>
            <a:r>
              <a:rPr lang="en-US" sz="2400" i="1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optimization problems</a:t>
            </a: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but may find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less-than-optimal solutions for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instances of other problems.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Examples: Greedy algorithm for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Knapsack problem – a combinatorial optimization </a:t>
            </a:r>
            <a:r>
              <a:rPr lang="en-US" sz="2400" dirty="0" err="1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pbm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Minimal spanning tree - 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minimum weight spanning tree for a weighted, connected, undirected graph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78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¶ Image of Divide and Conquer &#10; ">
            <a:extLst>
              <a:ext uri="{FF2B5EF4-FFF2-40B4-BE49-F238E27FC236}">
                <a16:creationId xmlns:a16="http://schemas.microsoft.com/office/drawing/2014/main" id="{86328A91-B09B-4A9D-8D8C-8442B32DD19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33129" r="4069" b="10981"/>
          <a:stretch/>
        </p:blipFill>
        <p:spPr bwMode="auto">
          <a:xfrm>
            <a:off x="1550504" y="2451652"/>
            <a:ext cx="9409044" cy="38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E4959-E3B3-4262-A1CE-7828C2031A80}"/>
              </a:ext>
            </a:extLst>
          </p:cNvPr>
          <p:cNvSpPr txBox="1"/>
          <p:nvPr/>
        </p:nvSpPr>
        <p:spPr>
          <a:xfrm>
            <a:off x="2281456" y="1205570"/>
            <a:ext cx="36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Greedy Algorithm</a:t>
            </a:r>
          </a:p>
        </p:txBody>
      </p:sp>
    </p:spTree>
    <p:extLst>
      <p:ext uri="{BB962C8B-B14F-4D97-AF65-F5344CB8AC3E}">
        <p14:creationId xmlns:p14="http://schemas.microsoft.com/office/powerpoint/2010/main" val="2383429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4FDD54-3B2D-4114-B636-8DFD75575795}"/>
              </a:ext>
            </a:extLst>
          </p:cNvPr>
          <p:cNvSpPr/>
          <p:nvPr/>
        </p:nvSpPr>
        <p:spPr>
          <a:xfrm>
            <a:off x="1818691" y="533192"/>
            <a:ext cx="870804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Dynamic Programming </a:t>
            </a:r>
          </a:p>
          <a:p>
            <a:endParaRPr lang="en-US" sz="2400" dirty="0">
              <a:solidFill>
                <a:srgbClr val="3B3835"/>
              </a:solidFill>
              <a:latin typeface="Helvetica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an optimization problem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that requires the principle of optimality: 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 optimal solution to </a:t>
            </a: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any instance </a:t>
            </a: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of an optimization problem is composed of optimal solutions to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its</a:t>
            </a: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sub-instances. 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Is a bottom-up technique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Solve the smallest sub-instances first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and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Use the results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 these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construct solutions to progressively larger sub-instances.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Fibonacci numbers are computed by iteration.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Warshall’s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algorithm for computing all paths in a directed graph is implemented by iterations.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973" y="1205176"/>
            <a:ext cx="8984974" cy="254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 problem (task)?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numbers.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1237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back tracking &#10; ">
            <a:extLst>
              <a:ext uri="{FF2B5EF4-FFF2-40B4-BE49-F238E27FC236}">
                <a16:creationId xmlns:a16="http://schemas.microsoft.com/office/drawing/2014/main" id="{86B9A09C-C153-401A-BF96-FAF3F0DA09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28669" r="8975" b="13062"/>
          <a:stretch/>
        </p:blipFill>
        <p:spPr bwMode="auto">
          <a:xfrm>
            <a:off x="2272748" y="2504660"/>
            <a:ext cx="7646503" cy="3763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C3C478-321C-4CD7-AA3E-FF23F20D1F65}"/>
              </a:ext>
            </a:extLst>
          </p:cNvPr>
          <p:cNvSpPr txBox="1"/>
          <p:nvPr/>
        </p:nvSpPr>
        <p:spPr>
          <a:xfrm>
            <a:off x="2272748" y="1344907"/>
            <a:ext cx="467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46023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63A0A-12FD-4E19-B758-3DFFEE5143FE}"/>
              </a:ext>
            </a:extLst>
          </p:cNvPr>
          <p:cNvSpPr/>
          <p:nvPr/>
        </p:nvSpPr>
        <p:spPr>
          <a:xfrm>
            <a:off x="1276350" y="450269"/>
            <a:ext cx="97821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BackTracking</a:t>
            </a:r>
            <a:r>
              <a:rPr lang="en-US" sz="2800" dirty="0">
                <a:solidFill>
                  <a:srgbClr val="3B3835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Backtracking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is a general </a:t>
            </a: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algorithm for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finding all solutions to </a:t>
            </a:r>
            <a:r>
              <a:rPr lang="en-US" sz="2400" dirty="0">
                <a:solidFill>
                  <a:srgbClr val="3B383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some computational problems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incrementally builds candidates to the solutions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and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abandons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each partial candidate c ("backtracks") when it determines that c cannot possibly be completed to a valid solution.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N-queens problem.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Traveling salesman problem (TSP).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Sudoku solving: Fill the grid while respecting rules.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coloring: Assign colors to vertices so adjacent vertices differ.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cycle &amp; Knight’s tour in graphs.</a:t>
            </a:r>
          </a:p>
        </p:txBody>
      </p:sp>
    </p:spTree>
    <p:extLst>
      <p:ext uri="{BB962C8B-B14F-4D97-AF65-F5344CB8AC3E}">
        <p14:creationId xmlns:p14="http://schemas.microsoft.com/office/powerpoint/2010/main" val="2619800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ïImage of Graph Algorithm &#10; ">
            <a:extLst>
              <a:ext uri="{FF2B5EF4-FFF2-40B4-BE49-F238E27FC236}">
                <a16:creationId xmlns:a16="http://schemas.microsoft.com/office/drawing/2014/main" id="{4C3061BE-F73C-4867-9E55-EBB673A966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2" b="9197"/>
          <a:stretch/>
        </p:blipFill>
        <p:spPr bwMode="auto">
          <a:xfrm>
            <a:off x="2199860" y="2544418"/>
            <a:ext cx="7566992" cy="3750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FDAC8-2FEA-4913-B49E-C6B87813C948}"/>
              </a:ext>
            </a:extLst>
          </p:cNvPr>
          <p:cNvSpPr txBox="1"/>
          <p:nvPr/>
        </p:nvSpPr>
        <p:spPr>
          <a:xfrm>
            <a:off x="2199860" y="1374819"/>
            <a:ext cx="308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Backtracking</a:t>
            </a:r>
          </a:p>
        </p:txBody>
      </p:sp>
    </p:spTree>
    <p:extLst>
      <p:ext uri="{BB962C8B-B14F-4D97-AF65-F5344CB8AC3E}">
        <p14:creationId xmlns:p14="http://schemas.microsoft.com/office/powerpoint/2010/main" val="113369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0E17C-7882-4267-A276-EF8B75983950}"/>
              </a:ext>
            </a:extLst>
          </p:cNvPr>
          <p:cNvSpPr/>
          <p:nvPr/>
        </p:nvSpPr>
        <p:spPr>
          <a:xfrm>
            <a:off x="1728166" y="1177104"/>
            <a:ext cx="807360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B3835"/>
                </a:solidFill>
                <a:highlight>
                  <a:srgbClr val="FFFF00"/>
                </a:highlight>
                <a:ea typeface="DengXian" panose="02010600030101010101" pitchFamily="2" charset="-122"/>
                <a:cs typeface="Times New Roman" panose="02020603050405020304" pitchFamily="18" charset="0"/>
              </a:rPr>
              <a:t>Graph Algorithm </a:t>
            </a:r>
          </a:p>
          <a:p>
            <a:endParaRPr lang="en-US" sz="3600" dirty="0">
              <a:solidFill>
                <a:srgbClr val="3B3835"/>
              </a:solidFill>
              <a:ea typeface="DengXian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graph algorithm takes one or more graphs as inputs.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Performance constraints </a:t>
            </a: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on graph algorithms are generally expressed in terms of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number of vertices (|V|) and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number of edges (|E|)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 the input graph.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Adjacency Matrix representation: input size 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∣V∣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3B3835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B3835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Adjacency List representation: input size 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|V| + |E|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6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mbols of Flow Chart &#10; ">
            <a:extLst>
              <a:ext uri="{FF2B5EF4-FFF2-40B4-BE49-F238E27FC236}">
                <a16:creationId xmlns:a16="http://schemas.microsoft.com/office/drawing/2014/main" id="{86FB7CE1-DB6E-410B-BC7B-AE5117AF67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36208" r="7017" b="13880"/>
          <a:stretch/>
        </p:blipFill>
        <p:spPr bwMode="auto">
          <a:xfrm>
            <a:off x="1616767" y="1524001"/>
            <a:ext cx="9144000" cy="5208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B6922-0420-4FA8-8A1E-A5E19F0160CC}"/>
              </a:ext>
            </a:extLst>
          </p:cNvPr>
          <p:cNvSpPr txBox="1"/>
          <p:nvPr/>
        </p:nvSpPr>
        <p:spPr>
          <a:xfrm>
            <a:off x="2199861" y="1139687"/>
            <a:ext cx="380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Graph Algorithms</a:t>
            </a:r>
          </a:p>
        </p:txBody>
      </p:sp>
    </p:spTree>
    <p:extLst>
      <p:ext uri="{BB962C8B-B14F-4D97-AF65-F5344CB8AC3E}">
        <p14:creationId xmlns:p14="http://schemas.microsoft.com/office/powerpoint/2010/main" val="2166041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F610D7-A1D6-4463-A7BD-21411A202004}"/>
              </a:ext>
            </a:extLst>
          </p:cNvPr>
          <p:cNvSpPr txBox="1"/>
          <p:nvPr/>
        </p:nvSpPr>
        <p:spPr>
          <a:xfrm>
            <a:off x="4248727" y="1380450"/>
            <a:ext cx="3888509" cy="40043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1200727" y="2687782"/>
            <a:ext cx="9858831" cy="10537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7088" y="1756962"/>
            <a:ext cx="9859993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Solution for a given Problem?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input		              Algorithm             		output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specifications    	     (a way for finding its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specifications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encode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Input		    “computer”	                     Program output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 Program code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1.0  Notion of Algorithm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Line 11"/>
          <p:cNvCxnSpPr>
            <a:cxnSpLocks noChangeShapeType="1"/>
          </p:cNvCxnSpPr>
          <p:nvPr/>
        </p:nvCxnSpPr>
        <p:spPr bwMode="auto">
          <a:xfrm>
            <a:off x="6094838" y="2332105"/>
            <a:ext cx="1162" cy="486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11"/>
          <p:cNvCxnSpPr>
            <a:cxnSpLocks noChangeShapeType="1"/>
          </p:cNvCxnSpPr>
          <p:nvPr/>
        </p:nvCxnSpPr>
        <p:spPr bwMode="auto">
          <a:xfrm>
            <a:off x="6096000" y="3741511"/>
            <a:ext cx="1162" cy="486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80"/>
          <p:cNvCxnSpPr>
            <a:cxnSpLocks noChangeShapeType="1"/>
          </p:cNvCxnSpPr>
          <p:nvPr/>
        </p:nvCxnSpPr>
        <p:spPr bwMode="auto">
          <a:xfrm>
            <a:off x="3853940" y="3173414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80"/>
          <p:cNvCxnSpPr>
            <a:cxnSpLocks noChangeShapeType="1"/>
          </p:cNvCxnSpPr>
          <p:nvPr/>
        </p:nvCxnSpPr>
        <p:spPr bwMode="auto">
          <a:xfrm>
            <a:off x="3853940" y="4457448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80"/>
          <p:cNvCxnSpPr>
            <a:cxnSpLocks noChangeShapeType="1"/>
          </p:cNvCxnSpPr>
          <p:nvPr/>
        </p:nvCxnSpPr>
        <p:spPr bwMode="auto">
          <a:xfrm>
            <a:off x="7760469" y="3173414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80"/>
          <p:cNvCxnSpPr>
            <a:cxnSpLocks noChangeShapeType="1"/>
          </p:cNvCxnSpPr>
          <p:nvPr/>
        </p:nvCxnSpPr>
        <p:spPr bwMode="auto">
          <a:xfrm>
            <a:off x="7769428" y="4457448"/>
            <a:ext cx="571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loud Callout 3"/>
          <p:cNvSpPr/>
          <p:nvPr/>
        </p:nvSpPr>
        <p:spPr>
          <a:xfrm flipH="1">
            <a:off x="3978383" y="786678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690" y="866304"/>
            <a:ext cx="463896" cy="40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876" y="1040306"/>
            <a:ext cx="9178505" cy="594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[Non-ambiguity]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non-ambiguity requirement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each step of an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cannot be compromised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 Factorization in Middle School Procedure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 is defined ambiguously – very slow.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Euclidean Algorithm (Divide, remainder, repeat) – non-ambiguity, logarithmic time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[Well-specified inputs’ range]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range of inputs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works has to be precisely specified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Consecutive integer checking algorithm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 does not work correctly when one of the input numbers is zero. - linear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564543" y="978011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2D955DB-8116-41DB-80D1-E574519C0E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0" y="1040306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747" y="1235334"/>
            <a:ext cx="9178505" cy="448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[Different ways for specifying an algorithm]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 algorithm can be written in different ways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Euclid’s algorithm can be defined recursively or non-recursively.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[Several algorithms for a problem]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Several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for solving the same problem may exist.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Euclid, Consecutive Integer Checking, and Middle School Procedure for computing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(m, n)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2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433" y="1121535"/>
            <a:ext cx="9187134" cy="413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Several characteristics of Algorithms: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[Various Speeds of different Algorithms for solving the same problem]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for the same problem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based on very different ideas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solve the problem at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dramatically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speeds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exponential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lgorithm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recursively the list of the n Fibonacci members based on its definition, and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polynomial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Algorithm_Fib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non-recursively the list of its n members.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358537"/>
            <a:ext cx="8403771" cy="489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many algorithms,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reasonable measure of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 size 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input.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n of items in the array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sequential search, sorting, and binary search algorithms.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algorithms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two numbers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 the size of the input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a graph G = (V, E) is the input to an algorithm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input size consists of both parameters: number of vertices |V| and edges |E|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833373" y="1435400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1130F1E-9F23-407A-A903-C8C78F5071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513">
            <a:off x="798654" y="1439130"/>
            <a:ext cx="550409" cy="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6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3048" y="592743"/>
            <a:ext cx="9103108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are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parameters of</a:t>
            </a: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a problem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without assigned specific values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statement of the problem. 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numbers.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not.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parameters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problem are: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(the list)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(the number of numbers in S),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6363" lvl="2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parameter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redundant</a:t>
            </a:r>
          </a:p>
          <a:p>
            <a:pPr marL="1828800" lvl="3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its value is uniquely determined by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33563" lvl="3" indent="-461963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facilitates the problems’ descriptions.</a:t>
            </a:r>
          </a:p>
        </p:txBody>
      </p:sp>
    </p:spTree>
    <p:extLst>
      <p:ext uri="{BB962C8B-B14F-4D97-AF65-F5344CB8AC3E}">
        <p14:creationId xmlns:p14="http://schemas.microsoft.com/office/powerpoint/2010/main" val="234296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944" y="133350"/>
            <a:ext cx="975168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cautious about referring to parameters as “input size” in algorithms as the term might not always accurately reflect what the parameter represents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example,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Euclid (m, 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greatest common divisor of two numbers m and n.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total bits =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⌊log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m⌋+1) + ⌊log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n⌋+1 bits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Sieve(n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finds all prime numbers less than or equal to n using the sieve of Eratosthenes method,  Calling the parameter n “input size” might be misleading, as it’s specifically the upper limit for finding primes.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 is n, and the input size is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⌊log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n⌋+1 bits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list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 Fibonacci members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recursively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its definition. (input is n, and input size is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⌊log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n⌋+1 bits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lvl="1" indent="-288925">
              <a:spcAft>
                <a:spcPts val="12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Polynomial_Algorithm_Fib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its n members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non-recursively.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size = number of bits in n </a:t>
            </a:r>
            <a:r>
              <a:rPr lang="en-US" sz="2400" dirty="0"/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⌊log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n⌋+1 bits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6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DFB341-AEE4-CDF4-80DA-C366B8858C40}"/>
              </a:ext>
            </a:extLst>
          </p:cNvPr>
          <p:cNvSpPr txBox="1"/>
          <p:nvPr/>
        </p:nvSpPr>
        <p:spPr>
          <a:xfrm>
            <a:off x="1418897" y="699727"/>
            <a:ext cx="9354206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Using the number of symbols or bits required to encode the input parameter n as a measure of input size is a common and reasonable approach in algorithm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Add(x, y)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multiply(x, y)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divide(x, y)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these algorithms, the input size would be determined by the number of symbols or bits required to encode the numbers x and 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 Euclid(m, 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 algorithm to compute the greatest common divisor, the input size would be determined by the number of symbols or bits needed to encode both m and 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 Sieve(n)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ince n represents the upper limit for finding prime numbers, the input size would be determined by the number of symbols or bits required to encode n.</a:t>
            </a:r>
          </a:p>
          <a:p>
            <a:pPr>
              <a:spcAft>
                <a:spcPts val="600"/>
              </a:spcAft>
            </a:pP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89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EA026D-A427-439D-C571-56F8719DC4B2}"/>
              </a:ext>
            </a:extLst>
          </p:cNvPr>
          <p:cNvSpPr txBox="1"/>
          <p:nvPr/>
        </p:nvSpPr>
        <p:spPr>
          <a:xfrm>
            <a:off x="1471449" y="1861967"/>
            <a:ext cx="93542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Fibonacci_Number_F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Polynomial_Algorithm_Fib</a:t>
            </a:r>
            <a:r>
              <a:rPr lang="en-US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both of these algorithms, where n represents the number of Fibonacci numbers to compute, the input size would indeed be determined by the number of symbols or bits required to encode n.</a:t>
            </a:r>
          </a:p>
          <a:p>
            <a:pPr lvl="1" algn="l"/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bits to encode n in binary representation.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the smallest number n=1 is represented with at least one bit. ( Since 2</a:t>
            </a:r>
            <a:r>
              <a:rPr lang="en-US" sz="2400" b="0" i="0" baseline="300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baseline="300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0.)</a:t>
            </a:r>
            <a:endParaRPr lang="en-US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provides a consistent measure of input size that aligns well with the inherent complexity of algorithms as the input grows.</a:t>
            </a:r>
          </a:p>
        </p:txBody>
      </p:sp>
    </p:spTree>
    <p:extLst>
      <p:ext uri="{BB962C8B-B14F-4D97-AF65-F5344CB8AC3E}">
        <p14:creationId xmlns:p14="http://schemas.microsoft.com/office/powerpoint/2010/main" val="935481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58497" y="1325028"/>
                <a:ext cx="2320458" cy="1584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b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497" y="1325028"/>
                <a:ext cx="2320458" cy="1584363"/>
              </a:xfrm>
              <a:prstGeom prst="rect">
                <a:avLst/>
              </a:prstGeom>
              <a:blipFill>
                <a:blip r:embed="rId2"/>
                <a:stretch>
                  <a:fillRect l="-3927" t="-2672" r="-262" b="-687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74018" y="458619"/>
            <a:ext cx="9635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2558" y="1325028"/>
                <a:ext cx="9461539" cy="48232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b be the number of bits. 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values n it represents would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 let n = 15.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+ 1, an integer value.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Representing any n in terms of the number of bits is 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en-US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binary representation is used, </a:t>
                </a:r>
              </a:p>
              <a:p>
                <a:pPr marL="800100" lvl="1" indent="-342900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size will be the number of bits it takes to encode n, </a:t>
                </a:r>
              </a:p>
              <a:p>
                <a:pPr marL="1257300" lvl="2" indent="-342900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558" y="1325028"/>
                <a:ext cx="9461539" cy="4823243"/>
              </a:xfrm>
              <a:prstGeom prst="rect">
                <a:avLst/>
              </a:prstGeom>
              <a:blipFill>
                <a:blip r:embed="rId3"/>
                <a:stretch>
                  <a:fillRect l="-772" t="-882" b="-17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926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938" y="2234118"/>
            <a:ext cx="7330467" cy="20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Input Size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a given algorithm, the input size 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defined as 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characters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it takes to write the input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13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5E577-89C0-4656-90B9-9A49E6E23F88}"/>
              </a:ext>
            </a:extLst>
          </p:cNvPr>
          <p:cNvSpPr txBox="1"/>
          <p:nvPr/>
        </p:nvSpPr>
        <p:spPr>
          <a:xfrm>
            <a:off x="978954" y="4276688"/>
            <a:ext cx="10234092" cy="14221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568" y="740379"/>
                <a:ext cx="9220226" cy="5040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Input Size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 input is encoded in binary inside computers, then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characters used for encoding the input are binary digits (bits), and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characters it takes to encode a positive integer x is     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size is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 </a:t>
                </a:r>
                <a14:m>
                  <m:oMath xmlns:m="http://schemas.openxmlformats.org/officeDocument/2006/math">
                    <m:r>
                      <a:rPr lang="en-US" sz="4000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┌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┐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bits.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 = 11111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the number of characters used for encoding 31 is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= 5.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568" y="740379"/>
                <a:ext cx="9220226" cy="5040867"/>
              </a:xfrm>
              <a:prstGeom prst="rect">
                <a:avLst/>
              </a:prstGeom>
              <a:blipFill>
                <a:blip r:embed="rId2"/>
                <a:stretch>
                  <a:fillRect l="-1190" t="-846" r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39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80D043-DF32-6E6A-8493-39FF94AC5864}"/>
              </a:ext>
            </a:extLst>
          </p:cNvPr>
          <p:cNvSpPr txBox="1"/>
          <p:nvPr/>
        </p:nvSpPr>
        <p:spPr>
          <a:xfrm>
            <a:off x="858982" y="475059"/>
            <a:ext cx="10289410" cy="93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Group 57">
            <a:extLst>
              <a:ext uri="{FF2B5EF4-FFF2-40B4-BE49-F238E27FC236}">
                <a16:creationId xmlns:a16="http://schemas.microsoft.com/office/drawing/2014/main" id="{B9552295-E237-4417-930F-F4CDB1D4E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59221"/>
              </p:ext>
            </p:extLst>
          </p:nvPr>
        </p:nvGraphicFramePr>
        <p:xfrm>
          <a:off x="1759132" y="2690191"/>
          <a:ext cx="8072845" cy="3882885"/>
        </p:xfrm>
        <a:graphic>
          <a:graphicData uri="http://schemas.openxmlformats.org/drawingml/2006/table">
            <a:tbl>
              <a:tblPr/>
              <a:tblGrid>
                <a:gridCol w="622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Concrete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Abstract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arrangement, tour, ordering, sequence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permutation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cluster, collection, committee, group, packaging, selection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subsets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hierarchy, ancestor/descendants, taxonomy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trees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network, circuit, web, relationship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graph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sites, positions, locations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points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shapes, regions, boundaries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polygons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text, characters, patterns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strings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C44728-8ED4-4C62-B161-4538E5BFECED}"/>
              </a:ext>
            </a:extLst>
          </p:cNvPr>
          <p:cNvSpPr txBox="1">
            <a:spLocks noChangeArrowheads="1"/>
          </p:cNvSpPr>
          <p:nvPr/>
        </p:nvSpPr>
        <p:spPr>
          <a:xfrm>
            <a:off x="1759132" y="715779"/>
            <a:ext cx="8153400" cy="1819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  <a:ea typeface="ＭＳ Ｐゴシック" panose="020B0600070205080204" pitchFamily="34" charset="-128"/>
                <a:cs typeface="Franklin Gothic Book" panose="020B0503020102020204" pitchFamily="34" charset="0"/>
              </a:rPr>
              <a:t>Modeling the Real World-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realistic model for the input </a:t>
            </a:r>
            <a:endParaRPr lang="en-US" altLang="en-US" sz="2400" dirty="0">
              <a:latin typeface="+mn-lt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endParaRPr lang="en-US" altLang="en-US" sz="3600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Cast your application in terms of well-studied abstract data structures</a:t>
            </a:r>
          </a:p>
          <a:p>
            <a:endParaRPr lang="en-US" altLang="en-US" sz="3600" dirty="0">
              <a:latin typeface="Franklin Gothic Book" panose="020B0503020102020204" pitchFamily="34" charset="0"/>
              <a:ea typeface="ＭＳ Ｐゴシック" panose="020B0600070205080204" pitchFamily="34" charset="-128"/>
              <a:cs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168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451A94-05DC-4A46-864F-CAFEC7CD5D48}"/>
              </a:ext>
            </a:extLst>
          </p:cNvPr>
          <p:cNvSpPr/>
          <p:nvPr/>
        </p:nvSpPr>
        <p:spPr>
          <a:xfrm>
            <a:off x="1528846" y="947164"/>
            <a:ext cx="576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  <a:cs typeface="Franklin Gothic Book" panose="020B0503020102020204" pitchFamily="34" charset="0"/>
              </a:rPr>
              <a:t>Real-World Applications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51C397-2A55-45E6-8904-D60B31A79CFE}"/>
              </a:ext>
            </a:extLst>
          </p:cNvPr>
          <p:cNvSpPr txBox="1">
            <a:spLocks noChangeArrowheads="1"/>
          </p:cNvSpPr>
          <p:nvPr/>
        </p:nvSpPr>
        <p:spPr>
          <a:xfrm>
            <a:off x="1528846" y="1804745"/>
            <a:ext cx="42291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Hardware design:  VLSI chips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Compilers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Computer graphics: movies, video games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Routing messages on the Internet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Searching the Web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Distributed file sharing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56E97DD-F153-41D9-B615-39176453C078}"/>
              </a:ext>
            </a:extLst>
          </p:cNvPr>
          <p:cNvSpPr txBox="1">
            <a:spLocks noChangeArrowheads="1"/>
          </p:cNvSpPr>
          <p:nvPr/>
        </p:nvSpPr>
        <p:spPr>
          <a:xfrm>
            <a:off x="6434054" y="1828800"/>
            <a:ext cx="4565250" cy="4015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Computer-aided design and manufacturing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Security:  e-commerce, voting machines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Multimedia:  CD player, DVD, MP3, JPG, HDTV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DNA sequencing, protein folding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many more!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28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10597-489F-410C-9F51-39F62DF56F92}"/>
              </a:ext>
            </a:extLst>
          </p:cNvPr>
          <p:cNvSpPr/>
          <p:nvPr/>
        </p:nvSpPr>
        <p:spPr>
          <a:xfrm>
            <a:off x="1612978" y="1254522"/>
            <a:ext cx="80361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The Objectives of the Course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Be able to identify and abstract computational problems.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important algorithmic techniques and a range of useful algorithms.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implement algorithms as a solution to any solvable problem.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4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analyze the complexity and correctness of algorithms.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Be able to design correct and efficient algorithms.</a:t>
            </a:r>
          </a:p>
        </p:txBody>
      </p:sp>
    </p:spTree>
    <p:extLst>
      <p:ext uri="{BB962C8B-B14F-4D97-AF65-F5344CB8AC3E}">
        <p14:creationId xmlns:p14="http://schemas.microsoft.com/office/powerpoint/2010/main" val="39673949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F84ED-38F3-45F8-8AF6-8D91C47F103D}"/>
              </a:ext>
            </a:extLst>
          </p:cNvPr>
          <p:cNvSpPr/>
          <p:nvPr/>
        </p:nvSpPr>
        <p:spPr>
          <a:xfrm>
            <a:off x="2094850" y="2971863"/>
            <a:ext cx="76200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of behavior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7466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335" y="1078717"/>
            <a:ext cx="8984974" cy="546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for the problem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numbers.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algorithm for the problem example: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Start with the first item in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with each item in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 sequence </a:t>
            </a:r>
          </a:p>
          <a:p>
            <a:pPr lvl="2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until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found or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exhausted.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is found, answer yes;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if </a:t>
            </a:r>
            <a:r>
              <a:rPr lang="en-US" sz="2400" i="1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is not found, answer no.</a:t>
            </a:r>
          </a:p>
        </p:txBody>
      </p:sp>
    </p:spTree>
    <p:extLst>
      <p:ext uri="{BB962C8B-B14F-4D97-AF65-F5344CB8AC3E}">
        <p14:creationId xmlns:p14="http://schemas.microsoft.com/office/powerpoint/2010/main" val="29118657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501951-F3AF-4663-831D-69E86744D154}"/>
                  </a:ext>
                </a:extLst>
              </p:cNvPr>
              <p:cNvSpPr/>
              <p:nvPr/>
            </p:nvSpPr>
            <p:spPr>
              <a:xfrm>
                <a:off x="1311965" y="766276"/>
                <a:ext cx="9329530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cs typeface="Times New Roman" panose="02020603050405020304" pitchFamily="18" charset="0"/>
                  </a:rPr>
                  <a:t>Example 1</a:t>
                </a:r>
              </a:p>
              <a:p>
                <a:endParaRPr lang="en-US" sz="2400" dirty="0">
                  <a:solidFill>
                    <a:srgbClr val="3333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Fibonacci numbers: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0;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1;</a:t>
                </a:r>
              </a:p>
              <a:p>
                <a:pPr lvl="2"/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n-1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n-2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</a:t>
                </a:r>
                <a14:m>
                  <m:oMath xmlns:m="http://schemas.openxmlformats.org/officeDocument/2006/math">
                    <m:r>
                      <a:rPr lang="nn-NO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Fibonacci numbers grow almost as fast as the power of 2:</a:t>
                </a:r>
              </a:p>
              <a:p>
                <a:pPr lvl="2"/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0.694n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statement:</a:t>
                </a:r>
              </a:p>
              <a:p>
                <a:pPr lvl="2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n-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Fibonacci number 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Algorithms for computing the n-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Fibonacci number </a:t>
                </a:r>
                <a:r>
                  <a:rPr lang="nn-NO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nn-NO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Recursion (top-down")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 (bottom-up", memorization)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Divide-and-conquer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Approximation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501951-F3AF-4663-831D-69E86744D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65" y="766276"/>
                <a:ext cx="9329530" cy="5816977"/>
              </a:xfrm>
              <a:prstGeom prst="rect">
                <a:avLst/>
              </a:prstGeom>
              <a:blipFill>
                <a:blip r:embed="rId2"/>
                <a:stretch>
                  <a:fillRect l="-1306" t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2424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411CC-E9C0-472C-93A2-2BDB9E89B307}"/>
                  </a:ext>
                </a:extLst>
              </p:cNvPr>
              <p:cNvSpPr/>
              <p:nvPr/>
            </p:nvSpPr>
            <p:spPr>
              <a:xfrm>
                <a:off x="1596887" y="1205003"/>
                <a:ext cx="8766314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cs typeface="Times New Roman" panose="02020603050405020304" pitchFamily="18" charset="0"/>
                  </a:rPr>
                  <a:t>Example 2</a:t>
                </a:r>
              </a:p>
              <a:p>
                <a:endParaRPr lang="en-US" sz="2400" dirty="0">
                  <a:solidFill>
                    <a:srgbClr val="3333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statement:</a:t>
                </a:r>
              </a:p>
              <a:p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Input: 	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sequence of n numbers &lt;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 , 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  <a:p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Output: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permutation (reordering) &lt;a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. . . , 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              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of the a-sequence such that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 . .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463550" indent="-463550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		             (In brief, sort the n numbers in ascending order.)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Algorithms:</a:t>
                </a:r>
              </a:p>
              <a:p>
                <a:pPr lvl="1"/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Insertion sort</a:t>
                </a:r>
              </a:p>
              <a:p>
                <a:pPr lvl="1"/>
                <a:r>
                  <a:rPr lang="en-US" sz="24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 sort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411CC-E9C0-472C-93A2-2BDB9E89B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887" y="1205003"/>
                <a:ext cx="8766314" cy="3847207"/>
              </a:xfrm>
              <a:prstGeom prst="rect">
                <a:avLst/>
              </a:prstGeom>
              <a:blipFill>
                <a:blip r:embed="rId2"/>
                <a:stretch>
                  <a:fillRect l="-1460" t="-1585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908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6153A-524A-4123-8077-29752CED79AA}"/>
              </a:ext>
            </a:extLst>
          </p:cNvPr>
          <p:cNvSpPr/>
          <p:nvPr/>
        </p:nvSpPr>
        <p:spPr>
          <a:xfrm>
            <a:off x="1490869" y="578606"/>
            <a:ext cx="92102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33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2: </a:t>
            </a:r>
            <a:r>
              <a:rPr 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Insert sort algorithm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incremental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26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InsertionSort</a:t>
            </a:r>
            <a:r>
              <a:rPr lang="en-US" sz="26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(A)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n = length(A);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for (j = 2 to n) {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key = A[j];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insert ``key'' into sorted array A[1...j-1]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j-1;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while (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&gt; 0 and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] &gt; key)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do {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   A[i+1] = A[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];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=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- 1;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}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//end while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A[i+1] = key;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}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//end for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return A;</a:t>
            </a:r>
            <a:endParaRPr lang="en-US" sz="24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283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FC452-DF71-4236-A58F-669172EC3FA0}"/>
              </a:ext>
            </a:extLst>
          </p:cNvPr>
          <p:cNvSpPr/>
          <p:nvPr/>
        </p:nvSpPr>
        <p:spPr>
          <a:xfrm>
            <a:off x="1074821" y="428179"/>
            <a:ext cx="1038726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From: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Sent: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Monday, September 18, 2023 6:45 AM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To: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Peter Ng &lt;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ngp@pfw.edu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Subject: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Regarding a mild correction in ppt- chapter 00_01_IntroFoundationLec-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insertionSort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 Professor,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 I was going through the chapter 00_01_IntroFoundationLec ppt, I found that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insertionSort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algorithm in the ppt is yielding wrong results. Instead of "&gt;=", "&gt;" is used in the while loop condition(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while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&gt; 0 and A[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 &gt; key):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and for loop starts at index 2 for(j = 2 to n)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Correct logic that yields right result is 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while (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&gt;= 0 and A[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 &gt; key)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and </a:t>
            </a:r>
            <a:r>
              <a:rPr lang="en-US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for(j = 1 to n)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I've also attached the screenshot of the result for both code snippets. I kindly request to take this change into account in the ppt.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Yours sincerely,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C9134-1324-404B-8C3D-2C83BA5B38DE}"/>
              </a:ext>
            </a:extLst>
          </p:cNvPr>
          <p:cNvSpPr/>
          <p:nvPr/>
        </p:nvSpPr>
        <p:spPr>
          <a:xfrm>
            <a:off x="1227221" y="5506491"/>
            <a:ext cx="1012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Great!  Thank you.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Your are correct if A[0: n-1].  Check for me whether my one is also correct if A[1:n]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12CFF-5C99-4F16-AC0B-60D94F04B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4197376"/>
            <a:ext cx="9176084" cy="2446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EFC1E-20AE-4410-868A-D0927E1D6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62" y="1208708"/>
            <a:ext cx="8791074" cy="3008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52315-7C19-BBCE-7ACB-BA4764C76404}"/>
              </a:ext>
            </a:extLst>
          </p:cNvPr>
          <p:cNvSpPr txBox="1"/>
          <p:nvPr/>
        </p:nvSpPr>
        <p:spPr>
          <a:xfrm>
            <a:off x="6096000" y="461004"/>
            <a:ext cx="285077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Am I wrong? Or is he right?</a:t>
            </a:r>
          </a:p>
        </p:txBody>
      </p:sp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6153A-524A-4123-8077-29752CED79AA}"/>
              </a:ext>
            </a:extLst>
          </p:cNvPr>
          <p:cNvSpPr/>
          <p:nvPr/>
        </p:nvSpPr>
        <p:spPr>
          <a:xfrm>
            <a:off x="1330991" y="420484"/>
            <a:ext cx="97039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B3"/>
                </a:solidFill>
                <a:cs typeface="Times New Roman" panose="02020603050405020304" pitchFamily="18" charset="0"/>
              </a:rPr>
              <a:t>Example 2</a:t>
            </a:r>
            <a:r>
              <a:rPr lang="en-US" sz="3200" b="1" dirty="0">
                <a:solidFill>
                  <a:srgbClr val="3333B3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sort algorithm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Correctness: argued by “loop-invariant” (a kind of induction)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analysis: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best-case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worst-case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average-case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sort is a “sort-in-place”, no extra memory is necessary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writing good pseudocode = “expressing algorithm to human”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recursive version of insertion sort (can you do it)</a:t>
            </a:r>
          </a:p>
        </p:txBody>
      </p:sp>
    </p:spTree>
    <p:extLst>
      <p:ext uri="{BB962C8B-B14F-4D97-AF65-F5344CB8AC3E}">
        <p14:creationId xmlns:p14="http://schemas.microsoft.com/office/powerpoint/2010/main" val="433152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06A9DF-F4F9-4560-823D-6DE61B5A7C52}"/>
              </a:ext>
            </a:extLst>
          </p:cNvPr>
          <p:cNvSpPr/>
          <p:nvPr/>
        </p:nvSpPr>
        <p:spPr>
          <a:xfrm>
            <a:off x="1461147" y="1604113"/>
            <a:ext cx="99126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2:  </a:t>
            </a:r>
            <a:r>
              <a:rPr 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Merge sort algorithm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a divide-and-conquer approach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</a:p>
          <a:p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(A, p, r)  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	// Merge-sort of array A[</a:t>
            </a:r>
            <a:r>
              <a:rPr lang="en-US" sz="2400" spc="-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p..r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if (p &lt; r) then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// check for base case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q = flooring( (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p+r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)/2 )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divide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spc="-100" dirty="0" err="1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</a:t>
            </a: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(A, p, q) </a:t>
            </a: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conquer</a:t>
            </a:r>
          </a:p>
          <a:p>
            <a:pPr marL="1377950" indent="-914400">
              <a:buFont typeface="+mj-lt"/>
              <a:buAutoNum type="arabicPeriod"/>
            </a:pP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MergeSort(A, q+1, r) </a:t>
            </a: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 conquer</a:t>
            </a:r>
          </a:p>
          <a:p>
            <a:pPr marL="1377950" indent="-914400">
              <a:buFont typeface="+mj-lt"/>
              <a:buAutoNum type="arabicPeriod"/>
            </a:pP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Merge(A, p, q, r) </a:t>
            </a:r>
            <a:r>
              <a:rPr lang="pt-BR" sz="24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// combine</a:t>
            </a:r>
          </a:p>
          <a:p>
            <a:pPr marL="1377950" indent="-914400">
              <a:buFont typeface="+mj-lt"/>
              <a:buAutoNum type="arabicPeriod"/>
            </a:pPr>
            <a:r>
              <a:rPr lang="en-US" sz="2400" spc="-100" dirty="0">
                <a:solidFill>
                  <a:srgbClr val="0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end if</a:t>
            </a:r>
          </a:p>
        </p:txBody>
      </p:sp>
    </p:spTree>
    <p:extLst>
      <p:ext uri="{BB962C8B-B14F-4D97-AF65-F5344CB8AC3E}">
        <p14:creationId xmlns:p14="http://schemas.microsoft.com/office/powerpoint/2010/main" val="9784398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/>
              <p:nvPr/>
            </p:nvSpPr>
            <p:spPr>
              <a:xfrm>
                <a:off x="1373303" y="287383"/>
                <a:ext cx="9912626" cy="5878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sz="2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Merge sort algorithm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Pseudocode, cont’d</a:t>
                </a: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Merge(A, p, q, r)</a:t>
                </a: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n1 = q – p + 1;  n2 = r – q;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1 to n1) {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// create arrays L[1...n1+1] and R[1...n2+1]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 = A[p+i-1];}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end for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(j = 1 to n2) {</a:t>
                </a: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R[j] = A[q+j]; }       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for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L[n1+1]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; R[n2+1]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;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 mark the end of arrays L and 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1;  j = 1;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for (k = p to r) {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// Merge arrays L and R to A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if (L[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R[j]) then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      {A[k] = L[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];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	 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+ 1;}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else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      {A[k] = R[j];</a:t>
                </a:r>
              </a:p>
              <a:p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			 j = j + 1;}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//end if</a:t>
                </a:r>
              </a:p>
              <a:p>
                <a:pPr lvl="1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}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//end for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03" y="287383"/>
                <a:ext cx="9912626" cy="5878532"/>
              </a:xfrm>
              <a:prstGeom prst="rect">
                <a:avLst/>
              </a:prstGeom>
              <a:blipFill>
                <a:blip r:embed="rId2"/>
                <a:stretch>
                  <a:fillRect l="-1230" t="-1141" b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080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/>
              <p:nvPr/>
            </p:nvSpPr>
            <p:spPr>
              <a:xfrm>
                <a:off x="1378226" y="908184"/>
                <a:ext cx="9912626" cy="4847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333B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sz="2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Merge sort algorithm</a:t>
                </a:r>
              </a:p>
              <a:p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 sort is a divide-and-conquer algorithm consisting of three steps:   divide, conquer, and combine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sort the entire sequence A[1...n], we make the initial call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 err="1">
                    <a:latin typeface="Consolas" panose="020B0609020204030204" pitchFamily="49" charset="0"/>
                    <a:cs typeface="Times New Roman" panose="02020603050405020304" pitchFamily="18" charset="0"/>
                  </a:rPr>
                  <a:t>MergeSort</a:t>
                </a:r>
                <a:r>
                  <a:rPr lang="en-US" sz="24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(A, 1, n)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where n = length(A).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analysis: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2 *T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O(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pt-B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pt-B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Extra space is needed.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06A9DF-F4F9-4560-823D-6DE61B5A7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26" y="908184"/>
                <a:ext cx="9912626" cy="4847289"/>
              </a:xfrm>
              <a:prstGeom prst="rect">
                <a:avLst/>
              </a:prstGeom>
              <a:blipFill>
                <a:blip r:embed="rId2"/>
                <a:stretch>
                  <a:fillRect l="-1230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6643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7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781" y="1586627"/>
            <a:ext cx="908076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What is an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instance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of the problem?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What is a </a:t>
            </a: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to an instance of the problem?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containing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represents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class of problems.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431925" lvl="2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range of problems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 by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assignments of values to the parameters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problem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a specific assignment of values to the parameters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an instance of a problem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question asked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instance of a problem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B71BE-5050-FD0F-7CA1-B96364B181F4}"/>
              </a:ext>
            </a:extLst>
          </p:cNvPr>
          <p:cNvSpPr txBox="1"/>
          <p:nvPr/>
        </p:nvSpPr>
        <p:spPr>
          <a:xfrm>
            <a:off x="1212709" y="685810"/>
            <a:ext cx="101106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Summary: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Problem? Questions? Answers? Parameters? Instances of a problem? An instance’s Solution?</a:t>
            </a:r>
          </a:p>
        </p:txBody>
      </p:sp>
    </p:spTree>
    <p:extLst>
      <p:ext uri="{BB962C8B-B14F-4D97-AF65-F5344CB8AC3E}">
        <p14:creationId xmlns:p14="http://schemas.microsoft.com/office/powerpoint/2010/main" val="246958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729" y="2126737"/>
            <a:ext cx="9695498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Introduction – </a:t>
            </a: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What is an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and its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a problem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Determine whether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list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numbers. </a:t>
            </a:r>
          </a:p>
          <a:p>
            <a:pPr marL="974725" lvl="1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 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no if it is not.</a:t>
            </a:r>
          </a:p>
          <a:p>
            <a:pPr marL="517525" indent="-5175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this problem in the example is</a:t>
            </a:r>
          </a:p>
          <a:p>
            <a:pPr marL="514350" lvl="2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 of the problem: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[10, 7, 11, 5, 13, 8],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6, and x = 5.</a:t>
            </a:r>
          </a:p>
          <a:p>
            <a:pPr marL="514350" lvl="2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instance’s Solution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instance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yes.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1E1A0-6B9E-E42E-0473-D0559874F63C}"/>
              </a:ext>
            </a:extLst>
          </p:cNvPr>
          <p:cNvSpPr txBox="1"/>
          <p:nvPr/>
        </p:nvSpPr>
        <p:spPr>
          <a:xfrm>
            <a:off x="1212709" y="685810"/>
            <a:ext cx="101106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 Problem? Questions? Answers? Parameters? Instances of an problem? An instance’s Solution?</a:t>
            </a:r>
          </a:p>
        </p:txBody>
      </p:sp>
    </p:spTree>
    <p:extLst>
      <p:ext uri="{BB962C8B-B14F-4D97-AF65-F5344CB8AC3E}">
        <p14:creationId xmlns:p14="http://schemas.microsoft.com/office/powerpoint/2010/main" val="252010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11765</TotalTime>
  <Words>6452</Words>
  <Application>Microsoft Office PowerPoint</Application>
  <PresentationFormat>Widescreen</PresentationFormat>
  <Paragraphs>696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DengXian</vt:lpstr>
      <vt:lpstr>ＭＳ Ｐゴシック</vt:lpstr>
      <vt:lpstr>Arial</vt:lpstr>
      <vt:lpstr>Calibri</vt:lpstr>
      <vt:lpstr>Calibri Light</vt:lpstr>
      <vt:lpstr>Cambria Math</vt:lpstr>
      <vt:lpstr>Consolas</vt:lpstr>
      <vt:lpstr>Courier New</vt:lpstr>
      <vt:lpstr>Franklin Gothic Book</vt:lpstr>
      <vt:lpstr>Helvetica</vt:lpstr>
      <vt:lpstr>Times New Roman</vt:lpstr>
      <vt:lpstr>Wingdings</vt:lpstr>
      <vt:lpstr>Office Theme</vt:lpstr>
      <vt:lpstr>Chapter 00_01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552</cp:revision>
  <cp:lastPrinted>2024-01-08T17:17:17Z</cp:lastPrinted>
  <dcterms:created xsi:type="dcterms:W3CDTF">2016-10-13T00:10:31Z</dcterms:created>
  <dcterms:modified xsi:type="dcterms:W3CDTF">2025-08-28T04:34:09Z</dcterms:modified>
</cp:coreProperties>
</file>