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15" r:id="rId11"/>
    <p:sldId id="265" r:id="rId12"/>
    <p:sldId id="266" r:id="rId13"/>
    <p:sldId id="267" r:id="rId14"/>
    <p:sldId id="268" r:id="rId15"/>
    <p:sldId id="269" r:id="rId16"/>
    <p:sldId id="270" r:id="rId17"/>
    <p:sldId id="302" r:id="rId18"/>
    <p:sldId id="303" r:id="rId19"/>
    <p:sldId id="304" r:id="rId20"/>
    <p:sldId id="305" r:id="rId21"/>
    <p:sldId id="306" r:id="rId22"/>
    <p:sldId id="322" r:id="rId23"/>
    <p:sldId id="307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271" r:id="rId32"/>
    <p:sldId id="272" r:id="rId33"/>
    <p:sldId id="273" r:id="rId34"/>
    <p:sldId id="316" r:id="rId35"/>
    <p:sldId id="317" r:id="rId36"/>
    <p:sldId id="274" r:id="rId37"/>
    <p:sldId id="275" r:id="rId38"/>
    <p:sldId id="276" r:id="rId39"/>
    <p:sldId id="277" r:id="rId40"/>
    <p:sldId id="278" r:id="rId41"/>
    <p:sldId id="279" r:id="rId42"/>
    <p:sldId id="280" r:id="rId43"/>
    <p:sldId id="281" r:id="rId44"/>
    <p:sldId id="282" r:id="rId45"/>
    <p:sldId id="283" r:id="rId46"/>
    <p:sldId id="321" r:id="rId47"/>
    <p:sldId id="284" r:id="rId48"/>
    <p:sldId id="318" r:id="rId49"/>
    <p:sldId id="319" r:id="rId50"/>
    <p:sldId id="320" r:id="rId51"/>
    <p:sldId id="285" r:id="rId52"/>
    <p:sldId id="286" r:id="rId53"/>
    <p:sldId id="287" r:id="rId54"/>
    <p:sldId id="288" r:id="rId55"/>
    <p:sldId id="289" r:id="rId56"/>
    <p:sldId id="290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6C7B9-5AD2-8593-9EE5-7F95DC8D8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777E0-28FB-1DA9-F934-CAC687FCD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D4624-A0AB-D86F-9492-C7356574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37EA-342C-FDA7-2946-128C2881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F2422-F289-A07E-274A-28D35BC9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8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A0CE8-8603-3030-2832-83B068D5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5BC86-6EAA-4C0F-62CC-7FC15A44A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9E2D3-D7DC-B898-F4D3-825AFBC9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71265-26F8-A221-8FBB-D735D2CE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C3DF-361B-DC17-D82F-51A2E1583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7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93BEB-33E0-03C2-D26B-2CF106480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0D180-0B20-6F99-CF0B-34D45848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CCD41-C930-51AE-83A2-67DC8D07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5F937-57F4-593B-1616-EAD5105A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C2F12-EB06-FD1C-6672-69E9904F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3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13754-E3B8-EF06-CE9F-5FAE7E1E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499A8-7E23-4995-DD71-5F49DCFE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6269-D734-F28D-827D-D2CCCEFB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7C5B2-D8A8-6FCE-2A35-654E0CE8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65E35-3E34-19CB-BE66-8437B88F3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A67F-7823-1507-8585-ACE9E746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C5DAB-E1F4-F116-EDF5-B42E479D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22CC1-0240-737A-7FAD-DFCDA7F7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7B7E8-C30B-3CBE-B37A-1E2681CB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24759-1B06-4346-5966-69516C63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EFA1-9F56-2270-7656-58FE78220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EBDB4-4DAB-7CCA-8807-FAF04C450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690E8-1D05-459E-6A6A-529D8633C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7D5D4-6695-12B2-5D4E-4029393C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2CBF1-5925-3D36-889B-23DC40AF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560BD-CDB1-F5B2-F801-6235BA73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7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00C5-F739-0E47-369B-2776E4319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1CEC2-8B4A-2391-5901-826AD734E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C022B-53BF-F26E-BBEB-D852E9C81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53B324-9C42-2C37-44DD-F1A777390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05066-AD05-413F-2E98-E9224F08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B8585-16AB-E4D4-BCB0-060366BD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5A387-0D61-340D-8DEF-7CD61340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9E0B3-8BC4-DB1C-1B1D-6545485B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4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FC8A8-56BB-0C8B-9F63-590DBE18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A6CC6-249E-905F-B2C6-E12496DE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37BE5-AEA2-15CE-9CB8-D36E8939F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9CDCA-6F6F-5788-1327-9F3A394A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0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01315-F877-17A5-248A-E6C24F4A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A24E4-87B2-E1F2-5453-02812E50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363CA-5C48-F776-E45C-24A38751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6B7C-1A04-7285-5AE6-DBAA4236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2311E-ABEA-B297-EEE6-1725B95DC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112D0-0EEB-6CD0-0F9D-BA1565C08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D13F9-4F25-F5C8-65D4-23E2BC2A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DDE01-23C4-9A2A-D5FD-C0E888D4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2658A-CC6E-6618-111D-44CC65C32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5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BA36F-66E4-8DB8-9DB4-82433E68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0E0F88-6773-5F35-A370-9BF04A43A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810CC-EE81-65B7-310D-58E5E551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B0334-E75B-6B91-2A10-8D75BF67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D9CC7-4395-D009-BEE7-43FF79A2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B38EC-4C22-0757-9098-F05FB106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7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02B28B-427F-E579-5DD9-BFAFC7C1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2A9F1-68EC-5906-6986-5C3299CD1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2D00A-A935-64A8-D3A2-8AA0C10D0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E7418-5E0C-44E2-B88A-46FCE3CF2ADF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9121-8F44-B53D-F35E-CF77B8561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999B8-C656-DBD9-D583-B7BD24153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2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LoopCall.java" TargetMode="External"/><Relationship Id="rId2" Type="http://schemas.openxmlformats.org/officeDocument/2006/relationships/hyperlink" Target="SimpleMethod.java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DeepAndDeeper.java" TargetMode="External"/><Relationship Id="rId4" Type="http://schemas.openxmlformats.org/officeDocument/2006/relationships/hyperlink" Target="CreditCard.jav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PassArg.java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PassByValue.java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PassString.jav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TwoArgs2.java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LocalVars.java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ValueReturn.java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ReturnString.java" TargetMode="Externa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SalesReport.java" TargetMode="Externa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BCB8B-2D39-F046-ABB7-C6F646CE0C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E069D-2FB6-F622-1C50-BCD08E8ED4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243389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3DDA84F-1FD8-13B6-E236-125CB7545F63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218065"/>
            <a:ext cx="4464627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Parts of a Method Header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DE99199-50CC-9E31-C897-5B44AAFAF054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1062615"/>
            <a:ext cx="8821882" cy="5577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modifiers</a:t>
            </a:r>
          </a:p>
          <a:p>
            <a:pPr marL="914400" lvl="1" indent="-457200"/>
            <a:r>
              <a:rPr lang="en-US" alt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Public</a:t>
            </a:r>
          </a:p>
          <a:p>
            <a:pPr marL="1371600" lvl="1" indent="-914400"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method is publicly available to code outside the class</a:t>
            </a:r>
          </a:p>
          <a:p>
            <a:pPr marL="914400" lvl="1" indent="-457200"/>
            <a:r>
              <a:rPr lang="en-US" alt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endParaRPr lang="en-US" altLang="en-US" dirty="0">
              <a:solidFill>
                <a:srgbClr val="0000FF"/>
              </a:solidFill>
            </a:endParaRPr>
          </a:p>
          <a:p>
            <a:pPr marL="1371600" lvl="1" indent="-914400"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method belongs to a class, not a specific object.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type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marL="1371600" indent="-1371600">
              <a:spcBef>
                <a:spcPts val="12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        void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the data type from a value-returning method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name</a:t>
            </a:r>
          </a:p>
          <a:p>
            <a:pPr marL="1371600" indent="-1371600">
              <a:spcBef>
                <a:spcPts val="12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a name that is descriptive of what the method does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Parentheses</a:t>
            </a:r>
          </a:p>
          <a:p>
            <a:pPr marL="1371600" indent="-1371600">
              <a:spcBef>
                <a:spcPts val="12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contain nothing or a list of one or more variable declarations if the method is capable of receiving arguments. (Formal parameters list? vs actual parameters)</a:t>
            </a:r>
          </a:p>
        </p:txBody>
      </p:sp>
    </p:spTree>
    <p:extLst>
      <p:ext uri="{BB962C8B-B14F-4D97-AF65-F5344CB8AC3E}">
        <p14:creationId xmlns:p14="http://schemas.microsoft.com/office/powerpoint/2010/main" val="1230612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A9DDAAD-AC5A-0130-3F63-43523F8ED0B4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3" y="270163"/>
            <a:ext cx="3456709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Calling a 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EF232D-F52E-EF8F-192E-C315C39109C9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3" y="1145887"/>
            <a:ext cx="7886700" cy="54419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method </a:t>
            </a:r>
            <a:r>
              <a:rPr lang="en-US" altLang="en-US" sz="26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executes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when it is called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highlight>
                  <a:srgbClr val="FFFF00"/>
                </a:highlight>
                <a:latin typeface="Courier New" panose="02070309020205020404" pitchFamily="49" charset="0"/>
              </a:rPr>
              <a:t>main</a:t>
            </a:r>
            <a:r>
              <a:rPr lang="en-US" altLang="en-US" sz="2600" dirty="0">
                <a:highlight>
                  <a:srgbClr val="FFFF00"/>
                </a:highlight>
              </a:rPr>
              <a:t>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 is </a:t>
            </a:r>
            <a:r>
              <a:rPr lang="en-US" altLang="en-US" sz="26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automatically called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a program starts.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methods are executed by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altLang="en-US" sz="26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 call’ statements.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dirty="0">
                <a:highlight>
                  <a:srgbClr val="FFFF00"/>
                </a:highlight>
              </a:rPr>
              <a:t>		 </a:t>
            </a:r>
            <a:r>
              <a:rPr lang="en-US" altLang="en-US" sz="2400" b="1" dirty="0" err="1">
                <a:highlight>
                  <a:srgbClr val="FFFF00"/>
                </a:highlight>
                <a:latin typeface="Courier New" panose="02070309020205020404" pitchFamily="49" charset="0"/>
              </a:rPr>
              <a:t>displayMessage</a:t>
            </a:r>
            <a:r>
              <a:rPr lang="en-US" altLang="en-US" sz="2400" b="1" dirty="0">
                <a:highlight>
                  <a:srgbClr val="FFFF00"/>
                </a:highlight>
                <a:latin typeface="Courier New" panose="02070309020205020404" pitchFamily="49" charset="0"/>
              </a:rPr>
              <a:t>();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method call statement consists of the method name with ( empty or a list of arguments or actual parameters).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1800" dirty="0"/>
              <a:t>Examples:  </a:t>
            </a:r>
            <a:r>
              <a:rPr lang="en-US" altLang="en-US" sz="1800" dirty="0">
                <a:hlinkClick r:id="rId2" action="ppaction://hlinkfile"/>
              </a:rPr>
              <a:t>SimpleMethod.java</a:t>
            </a:r>
            <a:r>
              <a:rPr lang="en-US" altLang="en-US" sz="1800" dirty="0"/>
              <a:t>, </a:t>
            </a:r>
            <a:r>
              <a:rPr lang="en-US" altLang="en-US" sz="1800" dirty="0">
                <a:hlinkClick r:id="rId3" action="ppaction://hlinkfile"/>
              </a:rPr>
              <a:t>LoopCall.java</a:t>
            </a:r>
            <a:r>
              <a:rPr lang="en-US" altLang="en-US" sz="1800" dirty="0"/>
              <a:t>, </a:t>
            </a:r>
            <a:r>
              <a:rPr lang="en-US" altLang="en-US" sz="1800" dirty="0">
                <a:hlinkClick r:id="rId4" action="ppaction://hlinkfile"/>
              </a:rPr>
              <a:t>CreditCard.java</a:t>
            </a:r>
            <a:r>
              <a:rPr lang="en-US" altLang="en-US" sz="1800" dirty="0"/>
              <a:t>, </a:t>
            </a:r>
            <a:r>
              <a:rPr lang="en-US" altLang="en-US" sz="1800" dirty="0">
                <a:hlinkClick r:id="rId5" action="ppaction://hlinkfile"/>
              </a:rPr>
              <a:t>DeepAndDeeper.java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64966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A63C413E-5AA4-A4D4-E80E-9F14CB65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809" y="51954"/>
            <a:ext cx="9247909" cy="58477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methodCall05_01PK;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MethodCallEx01 </a:t>
            </a:r>
            <a:r>
              <a:rPr lang="en-US" altLang="en-US" sz="2200" b="1" dirty="0">
                <a:solidFill>
                  <a:srgbClr val="FF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200" b="1" dirty="0">
                <a:solidFill>
                  <a:srgbClr val="FF00FF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"Pls. complete this task."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double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costPerUnit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3106.75;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200" i="1" dirty="0" err="1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displayMessage</a:t>
            </a:r>
            <a:r>
              <a:rPr lang="en-US" altLang="en-US" sz="2200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200" i="1" dirty="0" err="1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str</a:t>
            </a:r>
            <a:r>
              <a:rPr lang="en-US" altLang="en-US" sz="2200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, </a:t>
            </a:r>
            <a:r>
              <a:rPr lang="en-US" altLang="en-US" sz="2200" i="1" dirty="0" err="1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costPerUnit</a:t>
            </a:r>
            <a:r>
              <a:rPr lang="en-US" altLang="en-US" sz="2200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     </a:t>
            </a:r>
            <a:r>
              <a:rPr lang="en-US" altLang="en-US" sz="2200" spc="-100" dirty="0">
                <a:solidFill>
                  <a:srgbClr val="FF0000"/>
                </a:solidFill>
                <a:latin typeface="Consolas" panose="020B0609020204030204" pitchFamily="49" charset="0"/>
              </a:rPr>
              <a:t>//a method call statement with actual parameters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dirty="0">
                <a:solidFill>
                  <a:srgbClr val="FF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}//end of main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>
              <a:solidFill>
                <a:srgbClr val="FF00F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b="1" dirty="0">
                <a:solidFill>
                  <a:srgbClr val="7F0055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public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static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void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displayMessage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(String </a:t>
            </a:r>
            <a:r>
              <a:rPr lang="en-US" altLang="en-US" sz="2200" b="1" dirty="0" err="1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strLine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,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                                 </a:t>
            </a:r>
            <a:r>
              <a:rPr lang="en-US" altLang="en-US" sz="2200" b="1" dirty="0">
                <a:solidFill>
                  <a:srgbClr val="7F0055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double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cost</a:t>
            </a:r>
            <a:r>
              <a:rPr lang="en-US" altLang="en-US" sz="2200" b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200" dirty="0" err="1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.printf</a:t>
            </a:r>
            <a:r>
              <a:rPr lang="en-US" altLang="en-US" sz="2200" b="1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200" b="1" i="1" dirty="0" err="1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strLine</a:t>
            </a:r>
            <a:r>
              <a:rPr lang="en-US" altLang="en-US" sz="2200" b="1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="1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            </a:t>
            </a:r>
            <a:r>
              <a:rPr lang="en-US" altLang="en-US" sz="2200" b="1" i="1" dirty="0">
                <a:solidFill>
                  <a:srgbClr val="2A00FF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"\</a:t>
            </a:r>
            <a:r>
              <a:rPr lang="en-US" altLang="en-US" sz="2200" b="1" i="1" dirty="0" err="1">
                <a:solidFill>
                  <a:srgbClr val="2A00FF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nThe</a:t>
            </a:r>
            <a:r>
              <a:rPr lang="en-US" altLang="en-US" sz="2200" b="1" i="1" dirty="0">
                <a:solidFill>
                  <a:srgbClr val="2A00FF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unit cost is %,.2f.\n"</a:t>
            </a:r>
            <a:r>
              <a:rPr lang="en-US" altLang="en-US" sz="2200" b="1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, </a:t>
            </a:r>
            <a:r>
              <a:rPr lang="en-US" altLang="en-US" sz="2200" b="1" i="1" dirty="0">
                <a:solidFill>
                  <a:srgbClr val="6A3E3E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cost</a:t>
            </a:r>
            <a:r>
              <a:rPr lang="en-US" altLang="en-US" sz="2200" b="1" i="1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highlight>
                  <a:srgbClr val="00FFFF"/>
                </a:highlight>
                <a:latin typeface="Consolas" panose="020B0609020204030204" pitchFamily="49" charset="0"/>
              </a:rPr>
              <a:t>    </a:t>
            </a:r>
            <a:r>
              <a:rPr lang="en-US" altLang="en-US" sz="2200" dirty="0">
                <a:highlight>
                  <a:srgbClr val="00FFFF"/>
                </a:highlight>
                <a:latin typeface="Consolas" panose="020B0609020204030204" pitchFamily="49" charset="0"/>
              </a:rPr>
              <a:t>}//end of </a:t>
            </a:r>
            <a:r>
              <a:rPr lang="en-US" altLang="en-US" sz="2200" dirty="0" err="1">
                <a:highlight>
                  <a:srgbClr val="00FFFF"/>
                </a:highlight>
                <a:latin typeface="Consolas" panose="020B0609020204030204" pitchFamily="49" charset="0"/>
              </a:rPr>
              <a:t>displayMessage</a:t>
            </a:r>
            <a:endParaRPr lang="en-US" altLang="en-US" sz="2200" dirty="0">
              <a:highlight>
                <a:srgbClr val="00FFFF"/>
              </a:highlight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FF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}//end of class MethodCallEx01</a:t>
            </a:r>
            <a:endParaRPr lang="en-US" altLang="en-US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6696D03-94A6-7EA2-F27E-1A0BF8762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809" y="5975784"/>
            <a:ext cx="8073851" cy="830262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Pls. complete this task.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The unit cost is 3,106.75.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662998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4D7A587-8189-6B6F-8C31-2586C6C303D0}"/>
              </a:ext>
            </a:extLst>
          </p:cNvPr>
          <p:cNvSpPr txBox="1">
            <a:spLocks noChangeArrowheads="1"/>
          </p:cNvSpPr>
          <p:nvPr/>
        </p:nvSpPr>
        <p:spPr>
          <a:xfrm>
            <a:off x="1475509" y="169718"/>
            <a:ext cx="4447309" cy="1029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Documenting Methods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45569D-E300-19CA-B6EC-DEF2182DED64}"/>
              </a:ext>
            </a:extLst>
          </p:cNvPr>
          <p:cNvSpPr txBox="1">
            <a:spLocks noChangeArrowheads="1"/>
          </p:cNvSpPr>
          <p:nvPr/>
        </p:nvSpPr>
        <p:spPr>
          <a:xfrm>
            <a:off x="1475509" y="2043545"/>
            <a:ext cx="7848600" cy="2770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comments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 with </a:t>
            </a:r>
            <a:r>
              <a:rPr lang="en-US" altLang="en-US" sz="2400" dirty="0">
                <a:latin typeface="Consolas" panose="020B0609020204030204" pitchFamily="49" charset="0"/>
                <a:cs typeface="Times New Roman" panose="02020603050405020304" pitchFamily="18" charset="0"/>
              </a:rPr>
              <a:t>/**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end with </a:t>
            </a:r>
            <a:r>
              <a:rPr lang="en-US" altLang="en-US" sz="2400" dirty="0">
                <a:latin typeface="Consolas" panose="020B0609020204030204" pitchFamily="49" charset="0"/>
                <a:cs typeface="Times New Roman" panose="02020603050405020304" pitchFamily="18" charset="0"/>
              </a:rPr>
              <a:t>*/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document a method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writing comments that appear just before the method’s definition.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comments should provide a brief explanation of the method’s purpose.</a:t>
            </a:r>
          </a:p>
        </p:txBody>
      </p:sp>
    </p:spTree>
    <p:extLst>
      <p:ext uri="{BB962C8B-B14F-4D97-AF65-F5344CB8AC3E}">
        <p14:creationId xmlns:p14="http://schemas.microsoft.com/office/powerpoint/2010/main" val="3384038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5F89E6-E3AC-3BA2-3F03-F534D748C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345" y="1475798"/>
            <a:ext cx="7620000" cy="5262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1600" b="1" dirty="0">
                <a:solidFill>
                  <a:srgbClr val="3F5FB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3F5FBF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600" b="1" dirty="0">
                <a:solidFill>
                  <a:srgbClr val="3F5FBF"/>
                </a:solidFill>
                <a:latin typeface="Consolas" panose="020B0609020204030204" pitchFamily="49" charset="0"/>
              </a:rPr>
              <a:t>   //formal parameter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1600" b="1" dirty="0">
                <a:solidFill>
                  <a:srgbClr val="3F5FBF"/>
                </a:solidFill>
                <a:latin typeface="Consolas" panose="020B0609020204030204" pitchFamily="49" charset="0"/>
              </a:rPr>
              <a:t> cost      //formal parameter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@return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displayMessage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16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nThe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unit cost is %,.2f.\n"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>
                <a:solidFill>
                  <a:srgbClr val="2A00FF"/>
                </a:solidFill>
                <a:latin typeface="Consolas" panose="020B0609020204030204" pitchFamily="49" charset="0"/>
              </a:rPr>
              <a:t>"done!"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 end of </a:t>
            </a: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displayMessage</a:t>
            </a:r>
            <a:endParaRPr lang="en-US" altLang="en-US" sz="16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600" dirty="0">
              <a:solidFill>
                <a:srgbClr val="3F5FB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1600" b="1" dirty="0">
                <a:solidFill>
                  <a:srgbClr val="3F5FB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3F5FBF"/>
                </a:solidFill>
                <a:latin typeface="Consolas" panose="020B0609020204030204" pitchFamily="49" charset="0"/>
              </a:rPr>
              <a:t>strLine</a:t>
            </a:r>
            <a:endParaRPr lang="en-US" altLang="en-US" sz="1600" b="1" dirty="0">
              <a:solidFill>
                <a:srgbClr val="3F5FB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1600" b="1" dirty="0">
                <a:solidFill>
                  <a:srgbClr val="3F5FBF"/>
                </a:solidFill>
                <a:latin typeface="Consolas" panose="020B0609020204030204" pitchFamily="49" charset="0"/>
              </a:rPr>
              <a:t> cost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displayMessageOne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16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nThe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unit cost is %,.2f.\n"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 end of </a:t>
            </a: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displayMessage</a:t>
            </a:r>
            <a:endParaRPr lang="en-US" altLang="en-US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6185CB-A1BB-DCFF-AA7E-B15A88C15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0145" y="401782"/>
            <a:ext cx="7696200" cy="8302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/>
              <a:t>System.</a:t>
            </a:r>
            <a:r>
              <a:rPr lang="en-US" altLang="en-US" sz="1600" b="1" i="1"/>
              <a:t>out.println(displayMessage(str, costPerUnit));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/>
              <a:t>// a method call statement with actual parameters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i="1"/>
              <a:t>displayMessageOne(str, costPerUnit);</a:t>
            </a:r>
          </a:p>
        </p:txBody>
      </p:sp>
    </p:spTree>
    <p:extLst>
      <p:ext uri="{BB962C8B-B14F-4D97-AF65-F5344CB8AC3E}">
        <p14:creationId xmlns:p14="http://schemas.microsoft.com/office/powerpoint/2010/main" val="4091175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43E4B04-274A-389A-4962-503194C1E4BE}"/>
              </a:ext>
            </a:extLst>
          </p:cNvPr>
          <p:cNvSpPr txBox="1">
            <a:spLocks noChangeArrowheads="1"/>
          </p:cNvSpPr>
          <p:nvPr/>
        </p:nvSpPr>
        <p:spPr>
          <a:xfrm>
            <a:off x="1402773" y="0"/>
            <a:ext cx="5652654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Passing Arguments to a 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74227AB-EDFF-1530-443A-D37B5CA12FFF}"/>
              </a:ext>
            </a:extLst>
          </p:cNvPr>
          <p:cNvSpPr txBox="1">
            <a:spLocks noChangeArrowheads="1"/>
          </p:cNvSpPr>
          <p:nvPr/>
        </p:nvSpPr>
        <p:spPr>
          <a:xfrm>
            <a:off x="1267691" y="1066800"/>
            <a:ext cx="9008918" cy="518852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that are sent into a method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called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arguments.</a:t>
            </a:r>
          </a:p>
          <a:p>
            <a:pPr lvl="1">
              <a:buFontTx/>
              <a:buNone/>
            </a:pPr>
            <a:r>
              <a:rPr lang="en-US" altLang="en-US" dirty="0"/>
              <a:t>	</a:t>
            </a:r>
            <a:r>
              <a:rPr lang="en-US" altLang="en-US" sz="22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latin typeface="Consolas" panose="020B0609020204030204" pitchFamily="49" charset="0"/>
              </a:rPr>
              <a:t>("Hello");</a:t>
            </a:r>
          </a:p>
          <a:p>
            <a:pPr lvl="1"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	number = </a:t>
            </a:r>
            <a:r>
              <a:rPr lang="en-US" altLang="en-US" sz="2200" dirty="0" err="1">
                <a:latin typeface="Consolas" panose="020B0609020204030204" pitchFamily="49" charset="0"/>
              </a:rPr>
              <a:t>Integer.parseInt</a:t>
            </a:r>
            <a:r>
              <a:rPr lang="en-US" altLang="en-US" sz="2200" dirty="0">
                <a:latin typeface="Consolas" panose="020B0609020204030204" pitchFamily="49" charset="0"/>
              </a:rPr>
              <a:t>(str);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type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 argument in a method call must correspond to the variable declaration in the parentheses of the method declaration.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(actual)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that </a:t>
            </a:r>
            <a:r>
              <a:rPr lang="en-US" altLang="en-US" sz="26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holds the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passed into a method.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parameter variables in your method declarations, you can design your methods that accept data this way. 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PassArg.java</a:t>
            </a:r>
            <a:endParaRPr lang="en-US" altLang="en-US" sz="2000" dirty="0"/>
          </a:p>
        </p:txBody>
      </p:sp>
      <p:cxnSp>
        <p:nvCxnSpPr>
          <p:cNvPr id="4" name="Straight Arrow Connector 6">
            <a:extLst>
              <a:ext uri="{FF2B5EF4-FFF2-40B4-BE49-F238E27FC236}">
                <a16:creationId xmlns:a16="http://schemas.microsoft.com/office/drawing/2014/main" id="{B461858F-FA2C-FAEF-8394-E58C1378663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916218" y="2192482"/>
            <a:ext cx="2252519" cy="163137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08CBA7AE-025F-E767-AFDA-DA0163BCF84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005945" y="1477241"/>
            <a:ext cx="2116282" cy="2476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36819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235AE1-3546-6FD1-5F14-B6FB33346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726" y="495444"/>
            <a:ext cx="9195955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demos_01Ch05P;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Demos_01ch05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"The number entered is %d\n"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"Enter an integer number: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title01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"Input Information"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title01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QUESTION_MESSAGE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	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title01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QUESTION_MESSAGE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)));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endParaRPr lang="en-US" altLang="en-US" sz="2000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System.exit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 //end of main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/>
          </a:p>
        </p:txBody>
      </p:sp>
      <p:sp>
        <p:nvSpPr>
          <p:cNvPr id="3" name="Left Arrow 1">
            <a:extLst>
              <a:ext uri="{FF2B5EF4-FFF2-40B4-BE49-F238E27FC236}">
                <a16:creationId xmlns:a16="http://schemas.microsoft.com/office/drawing/2014/main" id="{8A51D9DD-1564-E663-0C2A-204EBE1C249F}"/>
              </a:ext>
            </a:extLst>
          </p:cNvPr>
          <p:cNvSpPr>
            <a:spLocks noChangeArrowheads="1"/>
          </p:cNvSpPr>
          <p:nvPr/>
        </p:nvSpPr>
        <p:spPr bwMode="auto">
          <a:xfrm rot="21058891">
            <a:off x="9954491" y="4305301"/>
            <a:ext cx="304800" cy="152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4" name="Left Arrow 1">
            <a:extLst>
              <a:ext uri="{FF2B5EF4-FFF2-40B4-BE49-F238E27FC236}">
                <a16:creationId xmlns:a16="http://schemas.microsoft.com/office/drawing/2014/main" id="{641DD383-1680-F243-FDCE-43F66FB37B9D}"/>
              </a:ext>
            </a:extLst>
          </p:cNvPr>
          <p:cNvSpPr>
            <a:spLocks noChangeArrowheads="1"/>
          </p:cNvSpPr>
          <p:nvPr/>
        </p:nvSpPr>
        <p:spPr bwMode="auto">
          <a:xfrm rot="21058891">
            <a:off x="9957625" y="5174673"/>
            <a:ext cx="304800" cy="152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12116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5BCB0D-B176-2639-6F2E-373FF4125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864" y="117475"/>
            <a:ext cx="8565572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package demos_01Ch05P;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import </a:t>
            </a:r>
            <a:r>
              <a:rPr lang="en-US" altLang="en-US" sz="1600" b="1" dirty="0" err="1"/>
              <a:t>javax.swing.JOptionPane</a:t>
            </a:r>
            <a:r>
              <a:rPr lang="en-US" altLang="en-US" sz="1600" b="1" dirty="0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public class Demos_01ch05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u="sng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1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"The number entered is %d\n"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600" u="sng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u="sng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"Enter an integer number: "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title01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"Input Information"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/*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str = </a:t>
            </a:r>
            <a:r>
              <a:rPr lang="en-US" altLang="en-US" sz="16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JOptionPane.showInputDialog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(null, task01,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title01, </a:t>
            </a: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JOptionPane.QUESTION_MESSAGE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System.out.printf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(str));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System.out.printf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		      </a:t>
            </a: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JOptionPane.showInputDialog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(null, task01,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		      title01, </a:t>
            </a:r>
            <a:r>
              <a:rPr lang="en-US" altLang="en-US" sz="1600" dirty="0" err="1">
                <a:solidFill>
                  <a:srgbClr val="3F7F5F"/>
                </a:solidFill>
                <a:latin typeface="Consolas" panose="020B0609020204030204" pitchFamily="49" charset="0"/>
              </a:rPr>
              <a:t>JOptionPane.QUESTION_MESSAGE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)));*/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doer(</a:t>
            </a:r>
            <a:r>
              <a:rPr lang="en-US" altLang="en-US" sz="1600" i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i="1" dirty="0">
                <a:solidFill>
                  <a:srgbClr val="6A3E3E"/>
                </a:solidFill>
                <a:latin typeface="Consolas" panose="020B0609020204030204" pitchFamily="49" charset="0"/>
              </a:rPr>
              <a:t>title01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//end of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doer(String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String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title01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String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	      title01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QUESTION_MESSAGE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	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task01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	      title01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QUESTION_MESSAGE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//end of doer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64352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A6FA9D7-EF18-51C1-2678-852C6918768E}"/>
              </a:ext>
            </a:extLst>
          </p:cNvPr>
          <p:cNvSpPr txBox="1">
            <a:spLocks noChangeArrowheads="1"/>
          </p:cNvSpPr>
          <p:nvPr/>
        </p:nvSpPr>
        <p:spPr>
          <a:xfrm>
            <a:off x="1409700" y="261215"/>
            <a:ext cx="7772400" cy="741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Passing 5 to the </a:t>
            </a:r>
            <a:r>
              <a:rPr lang="en-US" altLang="en-US" sz="3200" b="1">
                <a:latin typeface="Courier New" panose="02070309020205020404" pitchFamily="49" charset="0"/>
              </a:rPr>
              <a:t>displayValue</a:t>
            </a:r>
            <a:r>
              <a:rPr lang="en-US" altLang="en-US" sz="3200">
                <a:latin typeface="Courier New" panose="02070309020205020404" pitchFamily="49" charset="0"/>
              </a:rPr>
              <a:t> </a:t>
            </a:r>
            <a:r>
              <a:rPr lang="en-US" altLang="en-US" sz="3200"/>
              <a:t>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09C0EF6-EB46-5D7F-8165-A147FF818FDD}"/>
              </a:ext>
            </a:extLst>
          </p:cNvPr>
          <p:cNvSpPr txBox="1">
            <a:spLocks noChangeArrowheads="1"/>
          </p:cNvSpPr>
          <p:nvPr/>
        </p:nvSpPr>
        <p:spPr>
          <a:xfrm>
            <a:off x="1711034" y="1956593"/>
            <a:ext cx="8153400" cy="382075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altLang="en-US" sz="2400" b="1" dirty="0" err="1">
                <a:latin typeface="Courier New" panose="02070309020205020404" pitchFamily="49" charset="0"/>
              </a:rPr>
              <a:t>displayValue</a:t>
            </a:r>
            <a:r>
              <a:rPr lang="en-US" altLang="en-US" sz="2400" b="1" dirty="0">
                <a:latin typeface="Courier New" panose="02070309020205020404" pitchFamily="49" charset="0"/>
              </a:rPr>
              <a:t>(5);</a:t>
            </a:r>
          </a:p>
          <a:p>
            <a:pPr>
              <a:buFontTx/>
              <a:buNone/>
              <a:defRPr/>
            </a:pPr>
            <a:r>
              <a:rPr lang="en-US" altLang="en-US" sz="2400" dirty="0"/>
              <a:t>int </a:t>
            </a:r>
            <a:r>
              <a:rPr lang="en-US" altLang="en-US" sz="2400" dirty="0" err="1"/>
              <a:t>iNos</a:t>
            </a:r>
            <a:r>
              <a:rPr lang="en-US" altLang="en-US" sz="2400" dirty="0"/>
              <a:t> = 5;</a:t>
            </a:r>
          </a:p>
          <a:p>
            <a:pPr>
              <a:buFontTx/>
              <a:buNone/>
              <a:defRPr/>
            </a:pPr>
            <a:r>
              <a:rPr lang="en-US" altLang="en-US" sz="2400" b="1" dirty="0" err="1">
                <a:latin typeface="Courier New" panose="02070309020205020404" pitchFamily="49" charset="0"/>
              </a:rPr>
              <a:t>displayValue</a:t>
            </a:r>
            <a:r>
              <a:rPr lang="en-US" altLang="en-US" sz="2400" b="1" dirty="0">
                <a:latin typeface="Courier New" panose="02070309020205020404" pitchFamily="49" charset="0"/>
              </a:rPr>
              <a:t>(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iNos</a:t>
            </a:r>
            <a:r>
              <a:rPr lang="en-US" altLang="en-US" sz="2400" b="1" dirty="0">
                <a:latin typeface="Courier New" panose="02070309020205020404" pitchFamily="49" charset="0"/>
              </a:rPr>
              <a:t>);</a:t>
            </a:r>
          </a:p>
          <a:p>
            <a:pPr>
              <a:buFontTx/>
              <a:buNone/>
              <a:defRPr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  <a:defRPr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  <a:defRPr/>
            </a:pPr>
            <a:r>
              <a:rPr lang="en-US" altLang="en-US" sz="2400" b="1" dirty="0">
                <a:latin typeface="Courier New" panose="02070309020205020404" pitchFamily="49" charset="0"/>
              </a:rPr>
              <a:t>public static void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displayValue</a:t>
            </a:r>
            <a:r>
              <a:rPr lang="en-US" altLang="en-US" sz="2400" b="1" dirty="0">
                <a:latin typeface="Courier New" panose="02070309020205020404" pitchFamily="49" charset="0"/>
              </a:rPr>
              <a:t>(int </a:t>
            </a: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num</a:t>
            </a:r>
            <a:r>
              <a:rPr lang="en-US" altLang="en-US" sz="2400" b="1" dirty="0">
                <a:latin typeface="Courier New" panose="02070309020205020404" pitchFamily="49" charset="0"/>
              </a:rPr>
              <a:t>)</a:t>
            </a:r>
          </a:p>
          <a:p>
            <a:pPr>
              <a:buFontTx/>
              <a:buNone/>
              <a:defRPr/>
            </a:pPr>
            <a:r>
              <a:rPr lang="en-US" altLang="en-US" sz="2400" b="1" dirty="0">
                <a:latin typeface="Courier New" panose="02070309020205020404" pitchFamily="49" charset="0"/>
              </a:rPr>
              <a:t>{				</a:t>
            </a:r>
            <a:endParaRPr lang="en-US" altLang="en-US" sz="2400" b="1" dirty="0">
              <a:solidFill>
                <a:schemeClr val="accent1"/>
              </a:solidFill>
              <a:latin typeface="Courier New" panose="02070309020205020404" pitchFamily="49" charset="0"/>
            </a:endParaRPr>
          </a:p>
          <a:p>
            <a:pPr>
              <a:buFontTx/>
              <a:buNone/>
              <a:defRPr/>
            </a:pPr>
            <a:r>
              <a:rPr lang="en-US" altLang="en-US" sz="2400" b="1" dirty="0">
                <a:latin typeface="Courier New" panose="02070309020205020404" pitchFamily="49" charset="0"/>
              </a:rPr>
              <a:t>	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2400" b="1" dirty="0">
                <a:latin typeface="Courier New" panose="02070309020205020404" pitchFamily="49" charset="0"/>
              </a:rPr>
              <a:t>("The value is " + </a:t>
            </a: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num</a:t>
            </a:r>
            <a:r>
              <a:rPr lang="en-US" altLang="en-US" sz="2400" b="1" dirty="0">
                <a:latin typeface="Courier New" panose="02070309020205020404" pitchFamily="49" charset="0"/>
              </a:rPr>
              <a:t>);</a:t>
            </a:r>
          </a:p>
          <a:p>
            <a:pPr>
              <a:buFontTx/>
              <a:buNone/>
              <a:defRPr/>
            </a:pPr>
            <a:r>
              <a:rPr lang="en-US" altLang="en-US" sz="24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FBAD401A-E582-D209-1288-12248EEFB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4324" y="1801125"/>
            <a:ext cx="4343400" cy="12001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The argument 5 is copied into the parameter variable </a:t>
            </a:r>
            <a:r>
              <a:rPr lang="en-US" altLang="en-US" sz="2400" b="1" dirty="0">
                <a:solidFill>
                  <a:srgbClr val="FF3300"/>
                </a:solidFill>
                <a:latin typeface="Courier New" panose="02070309020205020404" pitchFamily="49" charset="0"/>
              </a:rPr>
              <a:t>num</a:t>
            </a:r>
            <a:r>
              <a:rPr lang="en-US" altLang="en-US" sz="2400" dirty="0">
                <a:solidFill>
                  <a:srgbClr val="FF3300"/>
                </a:solidFill>
              </a:rPr>
              <a:t>. (</a:t>
            </a:r>
            <a:r>
              <a:rPr lang="en-US" altLang="en-US" sz="2400" dirty="0">
                <a:solidFill>
                  <a:srgbClr val="0000FF"/>
                </a:solidFill>
              </a:rPr>
              <a:t>formal parameter)</a:t>
            </a:r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249F4F14-60E2-BE7D-FD35-4306AEC6C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3116" y="2170652"/>
            <a:ext cx="1591208" cy="102736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78416F5D-B4B1-2249-1F7E-9428124CE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7876" y="3254240"/>
            <a:ext cx="2720429" cy="17475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223ED847-D017-0521-6FED-9E69F51CB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38306" y="3396593"/>
            <a:ext cx="0" cy="64373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F7B340B3-1CEA-6615-CD3E-5BCE9E854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9406" y="6224730"/>
            <a:ext cx="6705600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The method will display	</a:t>
            </a:r>
            <a:r>
              <a:rPr lang="en-US" altLang="en-US" sz="2000" b="1" dirty="0">
                <a:solidFill>
                  <a:srgbClr val="FF3300"/>
                </a:solidFill>
                <a:latin typeface="Courier New" panose="02070309020205020404" pitchFamily="49" charset="0"/>
              </a:rPr>
              <a:t>The value is 5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54E227DB-63B1-E4CF-731D-7B236F377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078" y="1186362"/>
            <a:ext cx="4343399" cy="46166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</a:rPr>
              <a:t>Argument      actual parameter</a:t>
            </a:r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EFB91EAA-9AEE-344D-BA26-3FAD46CA5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4391" y="1457527"/>
            <a:ext cx="857666" cy="499066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280961-FA5D-F5B9-7D82-70CAB2E68FF2}"/>
              </a:ext>
            </a:extLst>
          </p:cNvPr>
          <p:cNvSpPr txBox="1"/>
          <p:nvPr/>
        </p:nvSpPr>
        <p:spPr>
          <a:xfrm>
            <a:off x="9661816" y="4487710"/>
            <a:ext cx="1752600" cy="4619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                 5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D3BF249-A42B-D3D6-5FB5-B65D4A4D41AF}"/>
              </a:ext>
            </a:extLst>
          </p:cNvPr>
          <p:cNvCxnSpPr>
            <a:cxnSpLocks/>
            <a:endCxn id="11" idx="1"/>
          </p:cNvCxnSpPr>
          <p:nvPr/>
        </p:nvCxnSpPr>
        <p:spPr bwMode="auto">
          <a:xfrm>
            <a:off x="8636745" y="4375020"/>
            <a:ext cx="1025071" cy="3436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Right Brace 13">
            <a:extLst>
              <a:ext uri="{FF2B5EF4-FFF2-40B4-BE49-F238E27FC236}">
                <a16:creationId xmlns:a16="http://schemas.microsoft.com/office/drawing/2014/main" id="{27271394-3271-934F-468F-3BC779C925F3}"/>
              </a:ext>
            </a:extLst>
          </p:cNvPr>
          <p:cNvSpPr/>
          <p:nvPr/>
        </p:nvSpPr>
        <p:spPr>
          <a:xfrm>
            <a:off x="11672044" y="4160206"/>
            <a:ext cx="114300" cy="136120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8">
            <a:extLst>
              <a:ext uri="{FF2B5EF4-FFF2-40B4-BE49-F238E27FC236}">
                <a16:creationId xmlns:a16="http://schemas.microsoft.com/office/drawing/2014/main" id="{329821B0-5A4C-EDD6-3F47-C26D6A4867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02631" y="1552777"/>
            <a:ext cx="115117" cy="1279776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178BB4-33C4-4308-8FFD-DF1EB5C6D319}"/>
              </a:ext>
            </a:extLst>
          </p:cNvPr>
          <p:cNvSpPr txBox="1"/>
          <p:nvPr/>
        </p:nvSpPr>
        <p:spPr>
          <a:xfrm>
            <a:off x="533400" y="3198017"/>
            <a:ext cx="1752600" cy="4619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                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C15B21D-B4AB-20B4-BC7F-FEF98A109035}"/>
              </a:ext>
            </a:extLst>
          </p:cNvPr>
          <p:cNvCxnSpPr>
            <a:cxnSpLocks/>
            <a:endCxn id="18" idx="0"/>
          </p:cNvCxnSpPr>
          <p:nvPr/>
        </p:nvCxnSpPr>
        <p:spPr bwMode="auto">
          <a:xfrm flipH="1">
            <a:off x="1409700" y="2684075"/>
            <a:ext cx="1077596" cy="513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E0D07F2-96DD-34A6-AEB0-954B07B0323B}"/>
              </a:ext>
            </a:extLst>
          </p:cNvPr>
          <p:cNvSpPr txBox="1"/>
          <p:nvPr/>
        </p:nvSpPr>
        <p:spPr>
          <a:xfrm>
            <a:off x="559453" y="2744133"/>
            <a:ext cx="1077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iNos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72F0670-08AB-C950-12BE-CE32AB898E03}"/>
              </a:ext>
            </a:extLst>
          </p:cNvPr>
          <p:cNvCxnSpPr>
            <a:cxnSpLocks/>
          </p:cNvCxnSpPr>
          <p:nvPr/>
        </p:nvCxnSpPr>
        <p:spPr bwMode="auto">
          <a:xfrm flipV="1">
            <a:off x="2286000" y="3113465"/>
            <a:ext cx="2014933" cy="3306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3C1ABEC-CACC-C9B3-2A0C-331BF781AC5D}"/>
              </a:ext>
            </a:extLst>
          </p:cNvPr>
          <p:cNvCxnSpPr>
            <a:cxnSpLocks/>
          </p:cNvCxnSpPr>
          <p:nvPr/>
        </p:nvCxnSpPr>
        <p:spPr bwMode="auto">
          <a:xfrm>
            <a:off x="4502229" y="3085518"/>
            <a:ext cx="4134516" cy="9664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BEB29A1-A5F0-BA11-8AA3-22D419A2C240}"/>
              </a:ext>
            </a:extLst>
          </p:cNvPr>
          <p:cNvSpPr txBox="1"/>
          <p:nvPr/>
        </p:nvSpPr>
        <p:spPr>
          <a:xfrm>
            <a:off x="10100627" y="4062033"/>
            <a:ext cx="1077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</a:t>
            </a:r>
          </a:p>
        </p:txBody>
      </p:sp>
    </p:spTree>
    <p:extLst>
      <p:ext uri="{BB962C8B-B14F-4D97-AF65-F5344CB8AC3E}">
        <p14:creationId xmlns:p14="http://schemas.microsoft.com/office/powerpoint/2010/main" val="1602617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6A02DE6-A4BE-8FF9-BD55-2859CC371F9E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98281"/>
            <a:ext cx="8229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/>
              <a:t>Argument and Parameter Data Type Compatibility</a:t>
            </a:r>
            <a:endParaRPr lang="en-US" altLang="en-US" sz="2800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C5EDE392-DB57-A3A7-2AD5-54F1C8C24011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1090468"/>
            <a:ext cx="7924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pass an argument (a value of an actual parameter) to a method, be sure that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argument’s data type is compatible with the parameter variable’s data type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will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automatically perform widening conversions,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narrowing conversions will cause a compiler error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</a:t>
            </a:r>
            <a:r>
              <a:rPr lang="en-US" altLang="en-US" sz="2400" dirty="0">
                <a:latin typeface="Consolas" panose="020B0609020204030204" pitchFamily="49" charset="0"/>
              </a:rPr>
              <a:t>double d = 1.0;</a:t>
            </a:r>
          </a:p>
          <a:p>
            <a:pPr>
              <a:spcBef>
                <a:spcPts val="675"/>
              </a:spcBef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  </a:t>
            </a:r>
            <a:r>
              <a:rPr lang="en-US" altLang="en-US" sz="2400" dirty="0" err="1">
                <a:latin typeface="Consolas" panose="020B0609020204030204" pitchFamily="49" charset="0"/>
              </a:rPr>
              <a:t>displayValue</a:t>
            </a:r>
            <a:r>
              <a:rPr lang="en-US" altLang="en-US" sz="2400" dirty="0">
                <a:latin typeface="Consolas" panose="020B0609020204030204" pitchFamily="49" charset="0"/>
              </a:rPr>
              <a:t>(d);</a:t>
            </a:r>
          </a:p>
          <a:p>
            <a:pPr>
              <a:buFontTx/>
              <a:buNone/>
            </a:pPr>
            <a:endParaRPr lang="en-US" altLang="en-US" sz="24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public static void </a:t>
            </a:r>
            <a:r>
              <a:rPr lang="en-US" altLang="en-US" sz="2400" dirty="0" err="1">
                <a:latin typeface="Consolas" panose="020B0609020204030204" pitchFamily="49" charset="0"/>
              </a:rPr>
              <a:t>displayValue</a:t>
            </a:r>
            <a:r>
              <a:rPr lang="en-US" altLang="en-US" sz="2400" dirty="0">
                <a:latin typeface="Consolas" panose="020B0609020204030204" pitchFamily="49" charset="0"/>
              </a:rPr>
              <a:t>(int num)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</a:t>
            </a:r>
            <a:r>
              <a:rPr lang="en-US" altLang="en-US" sz="24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400" dirty="0">
                <a:latin typeface="Consolas" panose="020B0609020204030204" pitchFamily="49" charset="0"/>
              </a:rPr>
              <a:t>("The value is " + num);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} </a:t>
            </a: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A8796726-0F8E-098D-B256-473752BBFE6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17473" y="3429001"/>
            <a:ext cx="1375065" cy="34607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14" name="Straight Arrow Connector 2">
            <a:extLst>
              <a:ext uri="{FF2B5EF4-FFF2-40B4-BE49-F238E27FC236}">
                <a16:creationId xmlns:a16="http://schemas.microsoft.com/office/drawing/2014/main" id="{9A93E8DE-71F4-8743-A0EF-F8AA60BC9F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91893" y="3968750"/>
            <a:ext cx="3338943" cy="63442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Line 5">
            <a:extLst>
              <a:ext uri="{FF2B5EF4-FFF2-40B4-BE49-F238E27FC236}">
                <a16:creationId xmlns:a16="http://schemas.microsoft.com/office/drawing/2014/main" id="{133B0F5B-92EF-206A-2488-C19005BC9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2537" y="3771323"/>
            <a:ext cx="1046015" cy="8318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F39CA681-31E2-BA98-0994-7291A1005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9464" y="3335042"/>
            <a:ext cx="3505200" cy="83099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      Error! Can’t convert     </a:t>
            </a:r>
            <a:r>
              <a:rPr lang="en-US" altLang="en-US" sz="2400" dirty="0">
                <a:solidFill>
                  <a:srgbClr val="FF3300"/>
                </a:solidFill>
                <a:latin typeface="Courier New" panose="02070309020205020404" pitchFamily="49" charset="0"/>
              </a:rPr>
              <a:t>double </a:t>
            </a:r>
            <a:r>
              <a:rPr lang="en-US" altLang="en-US" sz="2400" dirty="0">
                <a:solidFill>
                  <a:srgbClr val="FF3300"/>
                </a:solidFill>
              </a:rPr>
              <a:t>to </a:t>
            </a:r>
            <a:r>
              <a:rPr lang="en-US" altLang="en-US" sz="2400" dirty="0">
                <a:solidFill>
                  <a:srgbClr val="FF3300"/>
                </a:solidFill>
                <a:latin typeface="Courier New" panose="02070309020205020404" pitchFamily="49" charset="0"/>
              </a:rPr>
              <a:t>int</a:t>
            </a:r>
          </a:p>
        </p:txBody>
      </p:sp>
    </p:spTree>
    <p:extLst>
      <p:ext uri="{BB962C8B-B14F-4D97-AF65-F5344CB8AC3E}">
        <p14:creationId xmlns:p14="http://schemas.microsoft.com/office/powerpoint/2010/main" val="271398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03BDFC4-F705-00E8-E956-B23E8671DA79}"/>
              </a:ext>
            </a:extLst>
          </p:cNvPr>
          <p:cNvSpPr txBox="1">
            <a:spLocks noChangeArrowheads="1"/>
          </p:cNvSpPr>
          <p:nvPr/>
        </p:nvSpPr>
        <p:spPr>
          <a:xfrm>
            <a:off x="1571048" y="435841"/>
            <a:ext cx="4081607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Chapter Topics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3A903DA-1922-AF1C-9262-A666E7C1BD33}"/>
              </a:ext>
            </a:extLst>
          </p:cNvPr>
          <p:cNvSpPr txBox="1">
            <a:spLocks noChangeArrowheads="1"/>
          </p:cNvSpPr>
          <p:nvPr/>
        </p:nvSpPr>
        <p:spPr>
          <a:xfrm>
            <a:off x="1580862" y="2183391"/>
            <a:ext cx="7189065" cy="3271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5 discusses the following main topics: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Methods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Passing Arguments to a Method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About Local Variables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Returning a Value from a Method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Solving with Methods</a:t>
            </a:r>
          </a:p>
        </p:txBody>
      </p:sp>
    </p:spTree>
    <p:extLst>
      <p:ext uri="{BB962C8B-B14F-4D97-AF65-F5344CB8AC3E}">
        <p14:creationId xmlns:p14="http://schemas.microsoft.com/office/powerpoint/2010/main" val="4209018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AE56C6-22EB-9268-4C5F-3B1240EF9309}"/>
              </a:ext>
            </a:extLst>
          </p:cNvPr>
          <p:cNvSpPr txBox="1">
            <a:spLocks noChangeArrowheads="1"/>
          </p:cNvSpPr>
          <p:nvPr/>
        </p:nvSpPr>
        <p:spPr>
          <a:xfrm>
            <a:off x="1444336" y="142154"/>
            <a:ext cx="4987636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Passing Multiple Arguments 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5CF843-0626-DC03-2DB3-2F99D5828C65}"/>
              </a:ext>
            </a:extLst>
          </p:cNvPr>
          <p:cNvSpPr txBox="1">
            <a:spLocks noChangeArrowheads="1"/>
          </p:cNvSpPr>
          <p:nvPr/>
        </p:nvSpPr>
        <p:spPr>
          <a:xfrm>
            <a:off x="1631370" y="1600200"/>
            <a:ext cx="8925793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000" b="1" dirty="0" err="1">
                <a:latin typeface="Courier New" panose="02070309020205020404" pitchFamily="49" charset="0"/>
              </a:rPr>
              <a:t>showSum</a:t>
            </a:r>
            <a:r>
              <a:rPr lang="en-US" altLang="en-US" sz="2000" b="1" dirty="0">
                <a:latin typeface="Courier New" panose="02070309020205020404" pitchFamily="49" charset="0"/>
              </a:rPr>
              <a:t>(5, 10);  </a:t>
            </a:r>
          </a:p>
          <a:p>
            <a:pPr>
              <a:buFontTx/>
              <a:buNone/>
            </a:pPr>
            <a:endParaRPr lang="en-US" altLang="en-US" sz="20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public static void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showSum</a:t>
            </a:r>
            <a:r>
              <a:rPr lang="en-US" altLang="en-US" sz="2000" b="1" dirty="0">
                <a:latin typeface="Courier New" panose="02070309020205020404" pitchFamily="49" charset="0"/>
              </a:rPr>
              <a:t>(double num1, double num2)</a:t>
            </a:r>
          </a:p>
          <a:p>
            <a:pPr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{</a:t>
            </a:r>
          </a:p>
          <a:p>
            <a:pPr lvl="1"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double sum; //storage for holding sum</a:t>
            </a:r>
          </a:p>
          <a:p>
            <a:pPr lvl="1"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sum = num1 + num2;</a:t>
            </a:r>
          </a:p>
          <a:p>
            <a:pPr lvl="1">
              <a:buFontTx/>
              <a:buNone/>
            </a:pPr>
            <a:r>
              <a:rPr lang="en-US" altLang="en-US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2000" b="1" dirty="0">
                <a:latin typeface="Courier New" panose="02070309020205020404" pitchFamily="49" charset="0"/>
              </a:rPr>
              <a:t>("The sum is " + sum);</a:t>
            </a:r>
          </a:p>
          <a:p>
            <a:pPr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}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FBC1768-D9A3-8497-11BA-6BCB6076B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9770" y="1447800"/>
            <a:ext cx="6115821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Argument 5 is copied into the </a:t>
            </a:r>
            <a:r>
              <a:rPr lang="en-US" altLang="en-US" sz="2000" b="1">
                <a:solidFill>
                  <a:srgbClr val="FF3300"/>
                </a:solidFill>
                <a:latin typeface="Courier New" panose="02070309020205020404" pitchFamily="49" charset="0"/>
              </a:rPr>
              <a:t>num1</a:t>
            </a:r>
            <a:r>
              <a:rPr lang="en-US" altLang="en-US" sz="2000">
                <a:solidFill>
                  <a:srgbClr val="FF3300"/>
                </a:solidFill>
              </a:rPr>
              <a:t> parameter.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Argument 10 is copied into the </a:t>
            </a:r>
            <a:r>
              <a:rPr lang="en-US" altLang="en-US" sz="2000" b="1">
                <a:solidFill>
                  <a:srgbClr val="FF3300"/>
                </a:solidFill>
                <a:latin typeface="Courier New" panose="02070309020205020404" pitchFamily="49" charset="0"/>
              </a:rPr>
              <a:t>num2</a:t>
            </a:r>
            <a:r>
              <a:rPr lang="en-US" altLang="en-US" sz="2000">
                <a:solidFill>
                  <a:srgbClr val="FF3300"/>
                </a:solidFill>
              </a:rPr>
              <a:t> parameter.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BCE9CBCF-BED2-1CF2-BF8F-6A21C842CF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02971" y="2971795"/>
            <a:ext cx="4114800" cy="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4F475A53-D941-097E-E41F-73B27232C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2971" y="2819400"/>
            <a:ext cx="0" cy="152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B2DCA0A6-43E0-1EC7-341F-439AEA6C47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6371" y="2819400"/>
            <a:ext cx="0" cy="76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68D937AA-57D9-0C6F-DBE1-9BD39B203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6370" y="2895600"/>
            <a:ext cx="5638801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D42B8DE8-A188-CD86-9B87-0C000E417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7771" y="2971800"/>
            <a:ext cx="0" cy="228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9E8E255E-B7D7-01B5-4C08-DA8AA553EC2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75171" y="2895600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B0F44832-30BF-6B9C-BEE6-49070F04C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571" y="2362200"/>
            <a:ext cx="429760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NOTE:  Order matters!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5916D5-9B39-412E-19D0-6102DB616962}"/>
              </a:ext>
            </a:extLst>
          </p:cNvPr>
          <p:cNvSpPr txBox="1"/>
          <p:nvPr/>
        </p:nvSpPr>
        <p:spPr>
          <a:xfrm>
            <a:off x="8103321" y="3716338"/>
            <a:ext cx="1900863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              5.0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520CD5-67BC-E2E3-CF6C-86FD226B911E}"/>
              </a:ext>
            </a:extLst>
          </p:cNvPr>
          <p:cNvSpPr txBox="1"/>
          <p:nvPr/>
        </p:nvSpPr>
        <p:spPr>
          <a:xfrm>
            <a:off x="8103321" y="4152900"/>
            <a:ext cx="1900863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            10.0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5348E17-4EAE-3065-60F3-626B4835F7DB}"/>
              </a:ext>
            </a:extLst>
          </p:cNvPr>
          <p:cNvCxnSpPr>
            <a:cxnSpLocks/>
            <a:endCxn id="13" idx="1"/>
          </p:cNvCxnSpPr>
          <p:nvPr/>
        </p:nvCxnSpPr>
        <p:spPr bwMode="auto">
          <a:xfrm>
            <a:off x="7232073" y="3563938"/>
            <a:ext cx="871248" cy="337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B997E6-F546-5165-7F19-8242BC92D654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 flipH="1">
            <a:off x="8103321" y="3532909"/>
            <a:ext cx="1206934" cy="8046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783AAE2-5600-A38F-D398-17E842C79C0D}"/>
              </a:ext>
            </a:extLst>
          </p:cNvPr>
          <p:cNvSpPr txBox="1"/>
          <p:nvPr/>
        </p:nvSpPr>
        <p:spPr>
          <a:xfrm>
            <a:off x="8089899" y="5119688"/>
            <a:ext cx="1900863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            15.0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0500898-75DC-D94B-1164-1684EE730FAD}"/>
              </a:ext>
            </a:extLst>
          </p:cNvPr>
          <p:cNvCxnSpPr>
            <a:cxnSpLocks/>
          </p:cNvCxnSpPr>
          <p:nvPr/>
        </p:nvCxnSpPr>
        <p:spPr bwMode="auto">
          <a:xfrm>
            <a:off x="3612571" y="4233863"/>
            <a:ext cx="4477328" cy="10694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30B89D1-0B24-669B-E3EB-4035A6FCFEB1}"/>
              </a:ext>
            </a:extLst>
          </p:cNvPr>
          <p:cNvSpPr txBox="1"/>
          <p:nvPr/>
        </p:nvSpPr>
        <p:spPr>
          <a:xfrm>
            <a:off x="1255134" y="5924550"/>
            <a:ext cx="4840866" cy="4000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 is a value of an actual parameter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691064-619B-8C4D-E669-62678927E553}"/>
              </a:ext>
            </a:extLst>
          </p:cNvPr>
          <p:cNvSpPr txBox="1"/>
          <p:nvPr/>
        </p:nvSpPr>
        <p:spPr>
          <a:xfrm>
            <a:off x="6275892" y="5924550"/>
            <a:ext cx="4197740" cy="4000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parameter: num1 and num2.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1096EC-B4EA-6199-F431-6776E057D29D}"/>
              </a:ext>
            </a:extLst>
          </p:cNvPr>
          <p:cNvSpPr txBox="1"/>
          <p:nvPr/>
        </p:nvSpPr>
        <p:spPr>
          <a:xfrm>
            <a:off x="7432963" y="270669"/>
            <a:ext cx="2198444" cy="11079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200" dirty="0"/>
              <a:t>double x = 5;</a:t>
            </a:r>
          </a:p>
          <a:p>
            <a:pPr>
              <a:defRPr/>
            </a:pPr>
            <a:r>
              <a:rPr lang="en-US" sz="2200" dirty="0"/>
              <a:t>double y = 10;</a:t>
            </a:r>
          </a:p>
          <a:p>
            <a:pPr>
              <a:defRPr/>
            </a:pPr>
            <a:r>
              <a:rPr lang="en-US" sz="2200" dirty="0" err="1"/>
              <a:t>showSum</a:t>
            </a:r>
            <a:r>
              <a:rPr lang="en-US" sz="2200" dirty="0"/>
              <a:t>(x, y);</a:t>
            </a:r>
          </a:p>
        </p:txBody>
      </p:sp>
    </p:spTree>
    <p:extLst>
      <p:ext uri="{BB962C8B-B14F-4D97-AF65-F5344CB8AC3E}">
        <p14:creationId xmlns:p14="http://schemas.microsoft.com/office/powerpoint/2010/main" val="3774762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A9E7E1F-9F5A-CC36-0D0F-EDEFE3C9673C}"/>
              </a:ext>
            </a:extLst>
          </p:cNvPr>
          <p:cNvSpPr txBox="1">
            <a:spLocks noChangeArrowheads="1"/>
          </p:cNvSpPr>
          <p:nvPr/>
        </p:nvSpPr>
        <p:spPr>
          <a:xfrm>
            <a:off x="1489364" y="131618"/>
            <a:ext cx="5784272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Arguments are Passed by Value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C241E26-B70B-7980-57A7-045C2ED5C92C}"/>
              </a:ext>
            </a:extLst>
          </p:cNvPr>
          <p:cNvSpPr txBox="1">
            <a:spLocks noChangeArrowheads="1"/>
          </p:cNvSpPr>
          <p:nvPr/>
        </p:nvSpPr>
        <p:spPr>
          <a:xfrm>
            <a:off x="1489364" y="1530928"/>
            <a:ext cx="8229601" cy="4246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Java, all arguments of the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primitive data types are </a:t>
            </a:r>
            <a:r>
              <a:rPr lang="en-US" altLang="en-US" sz="26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passed by value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only a copy of an argument’s value is passed into a parameter variable.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method’s parameter variables are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separate and distinct from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arguments that are listed inside the parentheses of a method call.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(the value of) a parameter variable is changed inside a method, it does not affect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original argument (value)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See example:  </a:t>
            </a:r>
            <a:r>
              <a:rPr lang="en-US" altLang="en-US" sz="2000" dirty="0">
                <a:hlinkClick r:id="rId2" action="ppaction://hlinkfile"/>
              </a:rPr>
              <a:t>PassByValue.java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645209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B43CB0-1A13-42F4-9731-256C8CF53B3A}"/>
              </a:ext>
            </a:extLst>
          </p:cNvPr>
          <p:cNvSpPr/>
          <p:nvPr/>
        </p:nvSpPr>
        <p:spPr>
          <a:xfrm>
            <a:off x="2345473" y="197346"/>
            <a:ext cx="6096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LearnCH05_10092023 {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){</a:t>
            </a:r>
          </a:p>
          <a:p>
            <a:r>
              <a:rPr lang="en-US" dirty="0">
                <a:solidFill>
                  <a:srgbClr val="3F7F5F"/>
                </a:solidFill>
                <a:latin typeface="Consolas" panose="020B0609020204030204" pitchFamily="49" charset="0"/>
              </a:rPr>
              <a:t>      // </a:t>
            </a:r>
            <a:r>
              <a:rPr lang="en-US" b="1" dirty="0">
                <a:solidFill>
                  <a:srgbClr val="7F9FBF"/>
                </a:solidFill>
                <a:latin typeface="Consolas" panose="020B0609020204030204" pitchFamily="49" charset="0"/>
              </a:rPr>
              <a:t>TODO</a:t>
            </a:r>
            <a:r>
              <a:rPr lang="en-US" b="1" dirty="0">
                <a:solidFill>
                  <a:srgbClr val="3F7F5F"/>
                </a:solidFill>
                <a:latin typeface="Consolas" panose="020B0609020204030204" pitchFamily="49" charset="0"/>
              </a:rPr>
              <a:t> Auto-generated method stub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 panose="020B0609020204030204" pitchFamily="49" charset="0"/>
              </a:rPr>
              <a:t>numbers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 5;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"1st "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numbers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displayMessage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i="1" dirty="0">
                <a:solidFill>
                  <a:srgbClr val="6A3E3E"/>
                </a:solidFill>
                <a:latin typeface="Consolas" panose="020B0609020204030204" pitchFamily="49" charset="0"/>
              </a:rPr>
              <a:t>numbers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"4th "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numbers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/>
              <a:t>}//end of main</a:t>
            </a:r>
          </a:p>
          <a:p>
            <a:endParaRPr lang="en-US" dirty="0"/>
          </a:p>
          <a:p>
            <a:r>
              <a:rPr lang="en-US" b="1" dirty="0"/>
              <a:t>       public static void </a:t>
            </a:r>
            <a:r>
              <a:rPr lang="en-US" b="1" dirty="0" err="1"/>
              <a:t>displayMessage</a:t>
            </a:r>
            <a:r>
              <a:rPr lang="en-US" b="1" dirty="0"/>
              <a:t>(int numbers) {</a:t>
            </a:r>
          </a:p>
          <a:p>
            <a:r>
              <a:rPr lang="en-US" dirty="0"/>
              <a:t>               </a:t>
            </a:r>
            <a:r>
              <a:rPr lang="en-US" dirty="0" err="1"/>
              <a:t>System.</a:t>
            </a:r>
            <a:r>
              <a:rPr lang="en-US" b="1" i="1" dirty="0" err="1"/>
              <a:t>out.println</a:t>
            </a:r>
            <a:r>
              <a:rPr lang="en-US" b="1" i="1" dirty="0"/>
              <a:t>("2nd " + numbers++);</a:t>
            </a:r>
          </a:p>
          <a:p>
            <a:r>
              <a:rPr lang="en-US" dirty="0"/>
              <a:t>               </a:t>
            </a:r>
            <a:r>
              <a:rPr lang="en-US" dirty="0" err="1"/>
              <a:t>System.</a:t>
            </a:r>
            <a:r>
              <a:rPr lang="en-US" b="1" i="1" dirty="0" err="1"/>
              <a:t>out.println</a:t>
            </a:r>
            <a:r>
              <a:rPr lang="en-US" b="1" i="1" dirty="0"/>
              <a:t>("3rd " + numbers);</a:t>
            </a:r>
          </a:p>
          <a:p>
            <a:r>
              <a:rPr lang="en-US" dirty="0"/>
              <a:t>               </a:t>
            </a:r>
            <a:r>
              <a:rPr lang="en-US" b="1" dirty="0"/>
              <a:t>return;</a:t>
            </a:r>
          </a:p>
          <a:p>
            <a:r>
              <a:rPr lang="en-US" dirty="0"/>
              <a:t>         }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/>
              <a:t>}//end of class</a:t>
            </a:r>
          </a:p>
          <a:p>
            <a:endParaRPr lang="en-US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r>
              <a:rPr lang="en-US" dirty="0"/>
              <a:t>1st 5</a:t>
            </a:r>
          </a:p>
          <a:p>
            <a:r>
              <a:rPr lang="en-US" dirty="0"/>
              <a:t>2nd 5</a:t>
            </a:r>
          </a:p>
          <a:p>
            <a:r>
              <a:rPr lang="en-US" dirty="0"/>
              <a:t>3rd 6</a:t>
            </a:r>
          </a:p>
          <a:p>
            <a:r>
              <a:rPr lang="en-US" dirty="0"/>
              <a:t>4th 5</a:t>
            </a:r>
          </a:p>
        </p:txBody>
      </p:sp>
    </p:spTree>
    <p:extLst>
      <p:ext uri="{BB962C8B-B14F-4D97-AF65-F5344CB8AC3E}">
        <p14:creationId xmlns:p14="http://schemas.microsoft.com/office/powerpoint/2010/main" val="427318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9E7307-1402-98C8-CA6E-4DC139478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462" y="395287"/>
            <a:ext cx="8383156" cy="6462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methodCall05_01PK;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MethodCallEx01 </a:t>
            </a:r>
            <a:r>
              <a:rPr lang="en-US" altLang="en-US" sz="1800" b="1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  <a:endParaRPr lang="en-US" altLang="en-US" sz="1800" dirty="0">
              <a:solidFill>
                <a:srgbClr val="0000CC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800" b="1" dirty="0">
                <a:solidFill>
                  <a:srgbClr val="FF00FF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"Pls. complete this task."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final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costPerUnit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3106.75;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nosUnits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10;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totalCost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totalCost</a:t>
            </a: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1800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computeTCost</a:t>
            </a:r>
            <a:r>
              <a:rPr lang="en-US" altLang="en-US" sz="1800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800" i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costPerUnit</a:t>
            </a:r>
            <a:r>
              <a:rPr lang="en-US" altLang="en-US" sz="1800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10);//(param, </a:t>
            </a:r>
            <a:r>
              <a:rPr lang="en-US" altLang="en-US" sz="1800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arg</a:t>
            </a:r>
            <a:r>
              <a:rPr lang="en-US" altLang="en-US" sz="1800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//or    </a:t>
            </a:r>
            <a:r>
              <a:rPr lang="en-US" altLang="en-US" sz="1800" dirty="0" err="1">
                <a:solidFill>
                  <a:srgbClr val="3F7F5F"/>
                </a:solidFill>
                <a:latin typeface="Consolas" panose="020B0609020204030204" pitchFamily="49" charset="0"/>
              </a:rPr>
              <a:t>totalCost</a:t>
            </a: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3F7F5F"/>
                </a:solidFill>
                <a:latin typeface="Consolas" panose="020B0609020204030204" pitchFamily="49" charset="0"/>
              </a:rPr>
              <a:t>computeTCost</a:t>
            </a: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dirty="0" err="1">
                <a:solidFill>
                  <a:srgbClr val="3F7F5F"/>
                </a:solidFill>
                <a:latin typeface="Consolas" panose="020B0609020204030204" pitchFamily="49" charset="0"/>
              </a:rPr>
              <a:t>costPerUnit</a:t>
            </a: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 err="1">
                <a:solidFill>
                  <a:srgbClr val="3F7F5F"/>
                </a:solidFill>
                <a:latin typeface="Consolas" panose="020B0609020204030204" pitchFamily="49" charset="0"/>
              </a:rPr>
              <a:t>nosUnits</a:t>
            </a: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displayMessage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costPerUnit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totalCost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}//end of main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displayMessage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tCost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strLine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18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nThe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unit cost is %,.2f.\n"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             "The total cost is %,.2f.\n"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cost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tCost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//you can change cost(or replaced by </a:t>
            </a:r>
            <a:r>
              <a:rPr lang="en-US" altLang="en-US" sz="1800" dirty="0" err="1">
                <a:solidFill>
                  <a:srgbClr val="000000"/>
                </a:solidFill>
                <a:latin typeface="+mn-lt"/>
              </a:rPr>
              <a:t>costPerUnit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) although final </a:t>
            </a:r>
            <a:r>
              <a:rPr lang="en-US" altLang="en-US" sz="1800" dirty="0" err="1">
                <a:solidFill>
                  <a:srgbClr val="000000"/>
                </a:solidFill>
                <a:latin typeface="+mn-lt"/>
              </a:rPr>
              <a:t>costPerUnit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computeTCost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uCost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 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   </a:t>
            </a:r>
            <a:r>
              <a:rPr lang="en-US" altLang="en-US" sz="18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uNos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return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uCost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* </a:t>
            </a:r>
            <a:r>
              <a:rPr lang="en-US" altLang="en-US" sz="18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uNos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}//end class MethodCallEx01</a:t>
            </a:r>
            <a:endParaRPr lang="en-US" altLang="en-US" sz="1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286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505AFC-7FD1-9487-E702-ABE081531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739" y="0"/>
            <a:ext cx="8348233" cy="68627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methodCall05_01PK;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MethodCallEx01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(100, 50); //[-50, 49]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random number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}//end main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20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2000" b="1" dirty="0">
                <a:solidFill>
                  <a:srgbClr val="3F5FBF"/>
                </a:solidFill>
                <a:latin typeface="Consolas" panose="020B0609020204030204" pitchFamily="49" charset="0"/>
              </a:rPr>
              <a:t> range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20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altLang="en-US" sz="2000" b="1" dirty="0">
                <a:solidFill>
                  <a:srgbClr val="3F5FBF"/>
                </a:solidFill>
                <a:latin typeface="Consolas" panose="020B0609020204030204" pitchFamily="49" charset="0"/>
              </a:rPr>
              <a:t> between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2000" b="1" dirty="0">
                <a:solidFill>
                  <a:srgbClr val="7F9FBF"/>
                </a:solidFill>
                <a:latin typeface="Consolas" panose="020B0609020204030204" pitchFamily="49" charset="0"/>
              </a:rPr>
              <a:t>@return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          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Random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-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 //end class MethodCallEx01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CF755-C922-D955-E2AD-56B52566B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0247" y="6231081"/>
            <a:ext cx="4092575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random number is 34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734016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BB7DF4-EF30-C1D6-AD2E-D2484C505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509" y="335756"/>
            <a:ext cx="9092045" cy="6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chapter05_demos;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Chapter_05_Demons {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200" dirty="0">
                <a:solidFill>
                  <a:srgbClr val="FF00FF"/>
                </a:solidFill>
                <a:latin typeface="Consolas" panose="020B0609020204030204" pitchFamily="49" charset="0"/>
              </a:rPr>
              <a:t>Random rand = </a:t>
            </a:r>
            <a:r>
              <a:rPr lang="en-US" altLang="en-US" sz="2200" b="1" dirty="0">
                <a:solidFill>
                  <a:srgbClr val="FF00FF"/>
                </a:solidFill>
                <a:latin typeface="Consolas" panose="020B0609020204030204" pitchFamily="49" charset="0"/>
              </a:rPr>
              <a:t>new Random();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22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i="1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200" i="1" dirty="0">
                <a:solidFill>
                  <a:srgbClr val="000000"/>
                </a:solidFill>
                <a:latin typeface="Consolas" panose="020B0609020204030204" pitchFamily="49" charset="0"/>
              </a:rPr>
              <a:t>, 100, 50); 	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random number is 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					  + </a:t>
            </a:r>
            <a:r>
              <a:rPr lang="en-US" alt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} //end of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dirty="0">
                <a:solidFill>
                  <a:srgbClr val="FF00FF"/>
                </a:solidFill>
                <a:latin typeface="Consolas" panose="020B0609020204030204" pitchFamily="49" charset="0"/>
              </a:rPr>
              <a:t>Random rand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						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	//Random rand = new Random();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      //rand = new Random();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)-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} //end of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} //end of class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03577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61A2B1-CBFE-9137-C990-194B0C776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385" y="141184"/>
            <a:ext cx="10015105" cy="661719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randomNumbersCh05;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RandomNosCh05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 </a:t>
            </a:r>
            <a:r>
              <a:rPr lang="en-US" altLang="en-US" sz="1600" b="1" dirty="0">
                <a:solidFill>
                  <a:srgbClr val="7F9FBF"/>
                </a:solidFill>
                <a:latin typeface="Consolas" panose="020B0609020204030204" pitchFamily="49" charset="0"/>
              </a:rPr>
              <a:t>TODO</a:t>
            </a:r>
            <a:r>
              <a:rPr lang="en-US" altLang="en-US" sz="1600" b="1" dirty="0">
                <a:solidFill>
                  <a:srgbClr val="3F7F5F"/>
                </a:solidFill>
                <a:latin typeface="Consolas" panose="020B0609020204030204" pitchFamily="49" charset="0"/>
              </a:rPr>
              <a:t> Auto-generated method stub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Random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(100, 50);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random number is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2nd random number is: %.4f\n"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           			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100, 50));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 end of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Random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rand</a:t>
            </a:r>
            <a:r>
              <a:rPr lang="en-US" altLang="en-US" sz="16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.nextInt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range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 - 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between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r>
              <a:rPr lang="en-US" altLang="en-US" sz="1600" b="1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//between through range-(between+1)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                              // [-50, 50)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RandomNosGen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(Random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range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between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3F7F5F"/>
                </a:solidFill>
                <a:latin typeface="Consolas" panose="020B0609020204030204" pitchFamily="49" charset="0"/>
              </a:rPr>
              <a:t>//Random </a:t>
            </a:r>
            <a:r>
              <a:rPr lang="en-US" altLang="en-US" sz="1600" u="sng" dirty="0">
                <a:solidFill>
                  <a:srgbClr val="3F7F5F"/>
                </a:solidFill>
                <a:latin typeface="Consolas" panose="020B0609020204030204" pitchFamily="49" charset="0"/>
              </a:rPr>
              <a:t>rand = new Random();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rand</a:t>
            </a:r>
            <a:r>
              <a:rPr lang="en-US" altLang="en-US" sz="16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.nextInt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range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 + 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between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altLang="en-US" sz="1600" b="1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//(range - between +1) through range +(between) [51, 150]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rNumber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503124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498D56-2835-A32A-412F-715C90C25060}"/>
              </a:ext>
            </a:extLst>
          </p:cNvPr>
          <p:cNvSpPr txBox="1">
            <a:spLocks noChangeArrowheads="1"/>
          </p:cNvSpPr>
          <p:nvPr/>
        </p:nvSpPr>
        <p:spPr>
          <a:xfrm>
            <a:off x="1468582" y="135082"/>
            <a:ext cx="7620000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Passing Object References to a 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1059107-2EDC-1A9B-2394-B516C38EB311}"/>
              </a:ext>
            </a:extLst>
          </p:cNvPr>
          <p:cNvSpPr txBox="1">
            <a:spLocks noChangeArrowheads="1"/>
          </p:cNvSpPr>
          <p:nvPr/>
        </p:nvSpPr>
        <p:spPr>
          <a:xfrm>
            <a:off x="1468582" y="1814945"/>
            <a:ext cx="8475518" cy="3228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Recall that a class-type </a:t>
            </a:r>
            <a:r>
              <a:rPr lang="en-US" altLang="en-US" sz="26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 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hold the actual data item that is associated with it, 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alt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holds the memory address of the object.  </a:t>
            </a: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variable is a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 associated with an object </a:t>
            </a:r>
            <a:b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an object such as a </a:t>
            </a:r>
            <a:r>
              <a:rPr lang="en-US" altLang="en-US" sz="2600" dirty="0">
                <a:latin typeface="Courier New" panose="02070309020205020404" pitchFamily="49" charset="0"/>
              </a:rPr>
              <a:t>String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passed as an argument, it is 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reference to the object that is passed.</a:t>
            </a:r>
          </a:p>
        </p:txBody>
      </p:sp>
      <p:sp>
        <p:nvSpPr>
          <p:cNvPr id="4" name="Down Arrow 1">
            <a:extLst>
              <a:ext uri="{FF2B5EF4-FFF2-40B4-BE49-F238E27FC236}">
                <a16:creationId xmlns:a16="http://schemas.microsoft.com/office/drawing/2014/main" id="{479A94D3-0E65-E0A6-697E-8B8E79F823CB}"/>
              </a:ext>
            </a:extLst>
          </p:cNvPr>
          <p:cNvSpPr>
            <a:spLocks noChangeArrowheads="1"/>
          </p:cNvSpPr>
          <p:nvPr/>
        </p:nvSpPr>
        <p:spPr bwMode="auto">
          <a:xfrm rot="1833347" flipH="1">
            <a:off x="8797780" y="3560763"/>
            <a:ext cx="63500" cy="533400"/>
          </a:xfrm>
          <a:prstGeom prst="downArrow">
            <a:avLst>
              <a:gd name="adj1" fmla="val 50000"/>
              <a:gd name="adj2" fmla="val 502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518405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BAEBB51-FB1A-18C2-6283-91CB0B958503}"/>
              </a:ext>
            </a:extLst>
          </p:cNvPr>
          <p:cNvSpPr txBox="1">
            <a:spLocks noChangeArrowheads="1"/>
          </p:cNvSpPr>
          <p:nvPr/>
        </p:nvSpPr>
        <p:spPr>
          <a:xfrm>
            <a:off x="1399309" y="263814"/>
            <a:ext cx="6321136" cy="563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Passing a Reference as an Argument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D3D680C-A7FC-696A-07A5-057712292EA7}"/>
              </a:ext>
            </a:extLst>
          </p:cNvPr>
          <p:cNvSpPr txBox="1">
            <a:spLocks noChangeArrowheads="1"/>
          </p:cNvSpPr>
          <p:nvPr/>
        </p:nvSpPr>
        <p:spPr>
          <a:xfrm>
            <a:off x="1618241" y="1676111"/>
            <a:ext cx="8294687" cy="5105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  </a:t>
            </a:r>
            <a:r>
              <a:rPr lang="en-US" altLang="en-US" sz="2400" dirty="0" err="1">
                <a:latin typeface="Consolas" panose="020B0609020204030204" pitchFamily="49" charset="0"/>
              </a:rPr>
              <a:t>showLength</a:t>
            </a:r>
            <a:r>
              <a:rPr lang="en-US" altLang="en-US" sz="2400" dirty="0">
                <a:latin typeface="Consolas" panose="020B0609020204030204" pitchFamily="49" charset="0"/>
              </a:rPr>
              <a:t>(name);</a:t>
            </a: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public static void </a:t>
            </a:r>
            <a:r>
              <a:rPr lang="en-US" altLang="en-US" sz="2400" dirty="0" err="1">
                <a:latin typeface="Consolas" panose="020B0609020204030204" pitchFamily="49" charset="0"/>
              </a:rPr>
              <a:t>showLength</a:t>
            </a:r>
            <a:r>
              <a:rPr lang="en-US" altLang="en-US" sz="2400" dirty="0">
                <a:latin typeface="Consolas" panose="020B0609020204030204" pitchFamily="49" charset="0"/>
              </a:rPr>
              <a:t>(String str)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</a:t>
            </a:r>
            <a:r>
              <a:rPr lang="en-US" altLang="en-US" sz="24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400" dirty="0">
                <a:latin typeface="Consolas" panose="020B0609020204030204" pitchFamily="49" charset="0"/>
              </a:rPr>
              <a:t>(str + " is " 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				+ </a:t>
            </a:r>
            <a:r>
              <a:rPr lang="en-US" altLang="en-US" sz="2400" dirty="0" err="1">
                <a:latin typeface="Consolas" panose="020B0609020204030204" pitchFamily="49" charset="0"/>
              </a:rPr>
              <a:t>str.length</a:t>
            </a:r>
            <a:r>
              <a:rPr lang="en-US" altLang="en-US" sz="2400" dirty="0">
                <a:latin typeface="Consolas" panose="020B0609020204030204" pitchFamily="49" charset="0"/>
              </a:rPr>
              <a:t>() 		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				+ " characters long.");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str = "Joe "; // see next slide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7DCAE878-F9D7-1563-74A4-D16C1DA43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2128" y="2168236"/>
            <a:ext cx="12192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20DF61B2-3ED8-84BA-8196-CFF08D72B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772" y="4258686"/>
            <a:ext cx="1350383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5AE35267-E602-BE19-5373-F1244004C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2128" y="1711036"/>
            <a:ext cx="14478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“Warren”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5C1A2D2C-0F6F-BF9E-4E55-D2528E95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928" y="1253836"/>
            <a:ext cx="4310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Both variables reference the same object</a:t>
            </a:r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E3F1495A-DFC1-1966-ED17-E2CB58DAD0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1728" y="1999961"/>
            <a:ext cx="0" cy="168275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527C8CE5-A058-881A-F786-F235F165E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1728" y="2625436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1D154130-B5BD-044F-B149-6CBA1406BF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1728" y="2930235"/>
            <a:ext cx="4181037" cy="1604673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2806984C-298A-3463-9EDD-6042866EF9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31328" y="2015836"/>
            <a:ext cx="2590800" cy="381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3">
            <a:extLst>
              <a:ext uri="{FF2B5EF4-FFF2-40B4-BE49-F238E27FC236}">
                <a16:creationId xmlns:a16="http://schemas.microsoft.com/office/drawing/2014/main" id="{EC78B931-271C-82C4-BE8B-CC48F24C0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9328" y="3311236"/>
            <a:ext cx="0" cy="2286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14">
            <a:extLst>
              <a:ext uri="{FF2B5EF4-FFF2-40B4-BE49-F238E27FC236}">
                <a16:creationId xmlns:a16="http://schemas.microsoft.com/office/drawing/2014/main" id="{12EC25EE-628B-32F2-D7BA-52BBAECBC8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70271" y="2168236"/>
            <a:ext cx="928251" cy="209044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33D222BB-A5F4-87F6-0F41-6582FF37B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309" y="2945564"/>
            <a:ext cx="38307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FF0000"/>
                </a:solidFill>
              </a:rPr>
              <a:t>The address of the object is copied into the </a:t>
            </a:r>
            <a:r>
              <a:rPr lang="en-US" altLang="en-US" sz="2200" b="1" dirty="0">
                <a:solidFill>
                  <a:srgbClr val="FF0000"/>
                </a:solidFill>
                <a:latin typeface="Courier New" panose="02070309020205020404" pitchFamily="49" charset="0"/>
              </a:rPr>
              <a:t>str</a:t>
            </a:r>
            <a:r>
              <a:rPr lang="en-US" altLang="en-US" sz="2200" dirty="0">
                <a:solidFill>
                  <a:srgbClr val="FF0000"/>
                </a:solidFill>
              </a:rPr>
              <a:t> parameter.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63B5D88E-A411-DC5F-637A-13696BDAB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928" y="1133186"/>
            <a:ext cx="4114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String name = </a:t>
            </a:r>
            <a:r>
              <a:rPr lang="en-US" altLang="en-US" sz="2000" dirty="0">
                <a:latin typeface="Consolas" panose="020B06090202040302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Warren</a:t>
            </a:r>
            <a:r>
              <a:rPr lang="en-US" altLang="en-US" sz="2000" dirty="0">
                <a:latin typeface="Consolas" panose="020B06090202040302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0F956A07-3F83-5290-F565-D4EF8ADD2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1266" y="4647912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str</a:t>
            </a: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FEDD5F85-362C-1346-8EBB-F0A9A7911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8978" y="1836449"/>
            <a:ext cx="1123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/>
              <a:t>object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5782144-AA4A-3F59-9283-F1888A5C8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3928" y="2177761"/>
            <a:ext cx="81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name</a:t>
            </a:r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05B9F5BC-160E-CBA4-1F0D-5A60D70D8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6229" y="4090409"/>
            <a:ext cx="0" cy="168275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8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B5D2412-610D-3DCE-1840-6D40787C9A7B}"/>
              </a:ext>
            </a:extLst>
          </p:cNvPr>
          <p:cNvSpPr txBox="1">
            <a:spLocks noChangeArrowheads="1"/>
          </p:cNvSpPr>
          <p:nvPr/>
        </p:nvSpPr>
        <p:spPr>
          <a:xfrm>
            <a:off x="1532947" y="172893"/>
            <a:ext cx="5844598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String</a:t>
            </a:r>
            <a:r>
              <a:rPr lang="en-US" altLang="en-US" sz="3200"/>
              <a:t>s are Immutable Objects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FEC0BA8-536B-AC30-D66B-0925FF2DD776}"/>
              </a:ext>
            </a:extLst>
          </p:cNvPr>
          <p:cNvSpPr txBox="1">
            <a:spLocks noChangeArrowheads="1"/>
          </p:cNvSpPr>
          <p:nvPr/>
        </p:nvSpPr>
        <p:spPr>
          <a:xfrm>
            <a:off x="1652155" y="1420090"/>
            <a:ext cx="8544790" cy="5053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Strings are immutable objects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means that they cannot be changed. When the line </a:t>
            </a:r>
          </a:p>
          <a:p>
            <a:pPr>
              <a:spcBef>
                <a:spcPts val="120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		</a:t>
            </a:r>
            <a:r>
              <a:rPr lang="en-US" altLang="en-US" sz="2200" b="1" dirty="0">
                <a:latin typeface="Courier New" panose="02070309020205020404" pitchFamily="49" charset="0"/>
              </a:rPr>
              <a:t>str = "Joe";</a:t>
            </a:r>
          </a:p>
          <a:p>
            <a:pPr>
              <a:spcBef>
                <a:spcPts val="1200"/>
              </a:spcBef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executed, it cannot change an immutable object, so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creates a new object</a:t>
            </a:r>
            <a:r>
              <a:rPr lang="en-US" altLang="en-US" sz="2600" dirty="0">
                <a:solidFill>
                  <a:srgbClr val="0000CC"/>
                </a:solidFill>
              </a:rPr>
              <a:t>.</a:t>
            </a:r>
          </a:p>
          <a:p>
            <a:pPr>
              <a:spcBef>
                <a:spcPts val="1200"/>
              </a:spcBef>
              <a:buFontTx/>
              <a:buNone/>
            </a:pPr>
            <a:endParaRPr lang="en-US" altLang="en-US" sz="2600" dirty="0"/>
          </a:p>
          <a:p>
            <a:pPr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PassString.java</a:t>
            </a:r>
            <a:endParaRPr lang="en-US" altLang="en-US" sz="2000" dirty="0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DABA060F-8E20-33C0-EEC2-5AFD7F732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682" y="3704502"/>
            <a:ext cx="12192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F4600A1-2229-A63F-1C34-D9B3084AA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0805" y="4591915"/>
            <a:ext cx="12192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EFEEEE9C-DC74-9CD0-5482-34A8AD312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6755" y="3704502"/>
            <a:ext cx="14478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“Warren”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072FB50F-17FD-97B8-4FCB-2C248B048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6755" y="4579215"/>
            <a:ext cx="14478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“Joe”</a:t>
            </a:r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E2C2F3DF-B0BA-03E1-505B-353993B9D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0955" y="3925742"/>
            <a:ext cx="6858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46B79E98-AA11-2ED4-C2A7-7348D451A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7882" y="4846347"/>
            <a:ext cx="6858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6E221A58-51F7-13A8-63BA-63199C313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054" y="3709265"/>
            <a:ext cx="3848101" cy="70788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3300"/>
                </a:solidFill>
              </a:rPr>
              <a:t>The </a:t>
            </a:r>
            <a:r>
              <a:rPr lang="en-US" altLang="en-US" sz="2000" dirty="0">
                <a:solidFill>
                  <a:srgbClr val="FF3300"/>
                </a:solidFill>
                <a:latin typeface="Courier New" panose="02070309020205020404" pitchFamily="49" charset="0"/>
              </a:rPr>
              <a:t>name</a:t>
            </a:r>
            <a:r>
              <a:rPr lang="en-US" altLang="en-US" sz="2000" dirty="0">
                <a:solidFill>
                  <a:srgbClr val="FF3300"/>
                </a:solidFill>
              </a:rPr>
              <a:t> variable holds the address of a </a:t>
            </a:r>
            <a:r>
              <a:rPr lang="en-US" altLang="en-US" sz="2000" dirty="0">
                <a:solidFill>
                  <a:srgbClr val="FF3300"/>
                </a:solidFill>
                <a:latin typeface="Courier New" panose="02070309020205020404" pitchFamily="49" charset="0"/>
              </a:rPr>
              <a:t>String</a:t>
            </a:r>
            <a:r>
              <a:rPr lang="en-US" altLang="en-US" sz="2000" dirty="0">
                <a:solidFill>
                  <a:srgbClr val="FF3300"/>
                </a:solidFill>
              </a:rPr>
              <a:t> object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FB56C3E8-6883-A1D8-D1C7-5A2B2CFB7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054" y="4457411"/>
            <a:ext cx="3861955" cy="70788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3300"/>
                </a:solidFill>
              </a:rPr>
              <a:t>The </a:t>
            </a:r>
            <a:r>
              <a:rPr lang="en-US" altLang="en-US" sz="2000" dirty="0">
                <a:solidFill>
                  <a:srgbClr val="FF3300"/>
                </a:solidFill>
                <a:latin typeface="Courier New" panose="02070309020205020404" pitchFamily="49" charset="0"/>
              </a:rPr>
              <a:t>str</a:t>
            </a:r>
            <a:r>
              <a:rPr lang="en-US" altLang="en-US" sz="2000" dirty="0">
                <a:solidFill>
                  <a:srgbClr val="FF3300"/>
                </a:solidFill>
              </a:rPr>
              <a:t> variable holds the address of a different </a:t>
            </a:r>
            <a:r>
              <a:rPr lang="en-US" altLang="en-US" sz="2000" dirty="0">
                <a:solidFill>
                  <a:srgbClr val="FF3300"/>
                </a:solidFill>
                <a:latin typeface="Courier New" panose="02070309020205020404" pitchFamily="49" charset="0"/>
              </a:rPr>
              <a:t>String</a:t>
            </a:r>
            <a:r>
              <a:rPr lang="en-US" altLang="en-US" sz="2000" dirty="0">
                <a:solidFill>
                  <a:srgbClr val="FF3300"/>
                </a:solidFill>
              </a:rPr>
              <a:t> object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6705420-7BA9-A29C-4B87-44AB2B6B2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283814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name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11870851-181F-B8BF-1A7F-1893FB62E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237" y="4226211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str</a:t>
            </a:r>
          </a:p>
        </p:txBody>
      </p:sp>
      <p:sp>
        <p:nvSpPr>
          <p:cNvPr id="14" name="Line 8">
            <a:extLst>
              <a:ext uri="{FF2B5EF4-FFF2-40B4-BE49-F238E27FC236}">
                <a16:creationId xmlns:a16="http://schemas.microsoft.com/office/drawing/2014/main" id="{922A74CA-D7C1-6671-9247-89217F4127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97882" y="3999560"/>
            <a:ext cx="685800" cy="785813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Multiplication Sign 14">
            <a:extLst>
              <a:ext uri="{FF2B5EF4-FFF2-40B4-BE49-F238E27FC236}">
                <a16:creationId xmlns:a16="http://schemas.microsoft.com/office/drawing/2014/main" id="{39867D6F-6FB3-70C3-A395-59052AB2BA30}"/>
              </a:ext>
            </a:extLst>
          </p:cNvPr>
          <p:cNvSpPr/>
          <p:nvPr/>
        </p:nvSpPr>
        <p:spPr bwMode="auto">
          <a:xfrm>
            <a:off x="7526482" y="4237903"/>
            <a:ext cx="228600" cy="292100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95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30FC68B-263E-F1A1-BE69-C109F829F09A}"/>
              </a:ext>
            </a:extLst>
          </p:cNvPr>
          <p:cNvSpPr txBox="1">
            <a:spLocks noChangeArrowheads="1"/>
          </p:cNvSpPr>
          <p:nvPr/>
        </p:nvSpPr>
        <p:spPr>
          <a:xfrm>
            <a:off x="1510146" y="238702"/>
            <a:ext cx="3955473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Why Write Methods?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F544BCE-CAB6-C1AE-73A7-D1483D1D7119}"/>
              </a:ext>
            </a:extLst>
          </p:cNvPr>
          <p:cNvSpPr txBox="1">
            <a:spLocks noChangeArrowheads="1"/>
          </p:cNvSpPr>
          <p:nvPr/>
        </p:nvSpPr>
        <p:spPr>
          <a:xfrm>
            <a:off x="1626176" y="1883497"/>
            <a:ext cx="8018317" cy="3956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 and Conquer: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are commonly used to break a problem down into small manageable pieces.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programs. 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Reuse: If a specific task is performed in several places in the program, write a method once to perform that task and execute it anytime needed.  </a:t>
            </a:r>
          </a:p>
        </p:txBody>
      </p:sp>
    </p:spTree>
    <p:extLst>
      <p:ext uri="{BB962C8B-B14F-4D97-AF65-F5344CB8AC3E}">
        <p14:creationId xmlns:p14="http://schemas.microsoft.com/office/powerpoint/2010/main" val="1241661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D6FEBA-3EB3-5050-ED65-E17254E51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092" y="149225"/>
            <a:ext cx="8077200" cy="670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methodCall05_02StringPK;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MethodCallString05_02_01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"Gary Thomas"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say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showLength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and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say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/**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*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* @param str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* @return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*/</a:t>
            </a:r>
            <a:endParaRPr lang="en-US" alt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showLength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characters long."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//str =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joe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;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   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D4BD99-1247-21BD-EE3E-135C3A490081}"/>
              </a:ext>
            </a:extLst>
          </p:cNvPr>
          <p:cNvSpPr txBox="1"/>
          <p:nvPr/>
        </p:nvSpPr>
        <p:spPr>
          <a:xfrm>
            <a:off x="9116294" y="1641764"/>
            <a:ext cx="12192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address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9018E-254C-3FE2-E22E-856DD6A4DCC1}"/>
              </a:ext>
            </a:extLst>
          </p:cNvPr>
          <p:cNvSpPr txBox="1"/>
          <p:nvPr/>
        </p:nvSpPr>
        <p:spPr>
          <a:xfrm>
            <a:off x="7838213" y="1141702"/>
            <a:ext cx="2514600" cy="4000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Gary Thomas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5931D10-9D48-0744-469B-D7ADD969592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7799750" y="1286020"/>
            <a:ext cx="2156907" cy="45575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CD91CD4-7DE1-0CD7-9A28-B6BDCD9DF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719" y="200025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name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3A3B7582-F52C-082D-1E23-34D74F4CE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9457" y="41021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str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BEA7DF-616E-C20E-E711-2B1B9B72B4F8}"/>
              </a:ext>
            </a:extLst>
          </p:cNvPr>
          <p:cNvSpPr txBox="1"/>
          <p:nvPr/>
        </p:nvSpPr>
        <p:spPr>
          <a:xfrm>
            <a:off x="8997807" y="4505325"/>
            <a:ext cx="12192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address</a:t>
            </a:r>
          </a:p>
        </p:txBody>
      </p:sp>
      <p:cxnSp>
        <p:nvCxnSpPr>
          <p:cNvPr id="9" name="Straight Arrow Connector 10">
            <a:extLst>
              <a:ext uri="{FF2B5EF4-FFF2-40B4-BE49-F238E27FC236}">
                <a16:creationId xmlns:a16="http://schemas.microsoft.com/office/drawing/2014/main" id="{127E1EC0-8158-5C73-8B51-B0D7C7126451}"/>
              </a:ext>
            </a:extLst>
          </p:cNvPr>
          <p:cNvCxnSpPr>
            <a:cxnSpLocks noChangeShapeType="1"/>
            <a:stCxn id="8" idx="0"/>
          </p:cNvCxnSpPr>
          <p:nvPr/>
        </p:nvCxnSpPr>
        <p:spPr bwMode="auto">
          <a:xfrm flipH="1" flipV="1">
            <a:off x="7799750" y="1286020"/>
            <a:ext cx="1807657" cy="321930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12">
            <a:extLst>
              <a:ext uri="{FF2B5EF4-FFF2-40B4-BE49-F238E27FC236}">
                <a16:creationId xmlns:a16="http://schemas.microsoft.com/office/drawing/2014/main" id="{9CFA9F80-5ABB-CDAA-BDBC-D45F60F2D6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70919" y="2000250"/>
            <a:ext cx="55598" cy="2501900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">
            <a:extLst>
              <a:ext uri="{FF2B5EF4-FFF2-40B4-BE49-F238E27FC236}">
                <a16:creationId xmlns:a16="http://schemas.microsoft.com/office/drawing/2014/main" id="{173207D0-EA80-CD59-C1BC-D6D29DA3F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996196"/>
            <a:ext cx="6037119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Gary Thomas is 11 characters long.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Gary Thomas and Gary Thomas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1214326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0A7A8-5EC6-6D1C-2360-0E7D270E7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364" y="96982"/>
            <a:ext cx="8001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methodCall05_02StringPK;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MethodCallString05_02_01 </a:t>
            </a:r>
            <a:r>
              <a:rPr lang="en-US" altLang="en-US" sz="2000" b="1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  <a:endParaRPr lang="en-US" altLang="en-US" sz="2000" dirty="0">
              <a:solidFill>
                <a:srgbClr val="0000CC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b="1" dirty="0">
                <a:solidFill>
                  <a:srgbClr val="FF00FF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"Gary Thomas"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say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showLength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and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say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FF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showLength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characters long."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"Joseph L. Gibson"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characters long."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return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CC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>
              <a:solidFill>
                <a:srgbClr val="0000C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F4DE86-57C0-5CC0-CAFD-2D286C825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923" y="5687003"/>
            <a:ext cx="5791200" cy="1016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Gary Thomas is 11 characters long.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Joseph L. Gibson is 16 characters long.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Gary Thomas and Joseph L. Gibson</a:t>
            </a: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1120CB-2017-B008-0839-6EB18D9373FC}"/>
              </a:ext>
            </a:extLst>
          </p:cNvPr>
          <p:cNvSpPr txBox="1"/>
          <p:nvPr/>
        </p:nvSpPr>
        <p:spPr>
          <a:xfrm>
            <a:off x="8808021" y="2905991"/>
            <a:ext cx="12192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address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FBD3E-9006-4053-B1D2-6C5D7A25A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0377" y="3316432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str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BD440-8357-44DB-B2E5-10BDA66E5CFE}"/>
              </a:ext>
            </a:extLst>
          </p:cNvPr>
          <p:cNvSpPr txBox="1"/>
          <p:nvPr/>
        </p:nvSpPr>
        <p:spPr>
          <a:xfrm>
            <a:off x="7305523" y="159328"/>
            <a:ext cx="2514600" cy="4000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Gary Thomas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B15408-1DA2-E857-04FB-AA79A6072813}"/>
              </a:ext>
            </a:extLst>
          </p:cNvPr>
          <p:cNvSpPr txBox="1"/>
          <p:nvPr/>
        </p:nvSpPr>
        <p:spPr>
          <a:xfrm>
            <a:off x="8527465" y="1054678"/>
            <a:ext cx="12192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address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B4DDFC-1638-AEDA-CB21-E677EBCA0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3546" y="1410567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name</a:t>
            </a:r>
          </a:p>
        </p:txBody>
      </p:sp>
      <p:cxnSp>
        <p:nvCxnSpPr>
          <p:cNvPr id="9" name="Straight Arrow Connector 2">
            <a:extLst>
              <a:ext uri="{FF2B5EF4-FFF2-40B4-BE49-F238E27FC236}">
                <a16:creationId xmlns:a16="http://schemas.microsoft.com/office/drawing/2014/main" id="{CE9B35FF-D073-A7FD-AB07-241D088F91D5}"/>
              </a:ext>
            </a:extLst>
          </p:cNvPr>
          <p:cNvCxnSpPr>
            <a:cxnSpLocks noChangeShapeType="1"/>
            <a:endCxn id="6" idx="1"/>
          </p:cNvCxnSpPr>
          <p:nvPr/>
        </p:nvCxnSpPr>
        <p:spPr bwMode="auto">
          <a:xfrm flipH="1" flipV="1">
            <a:off x="7305523" y="359353"/>
            <a:ext cx="1550987" cy="762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F47DDBA-4AD7-3699-1478-8485927AD66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137064" y="1325707"/>
            <a:ext cx="114300" cy="1749425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2">
            <a:extLst>
              <a:ext uri="{FF2B5EF4-FFF2-40B4-BE49-F238E27FC236}">
                <a16:creationId xmlns:a16="http://schemas.microsoft.com/office/drawing/2014/main" id="{C0529D37-8ED1-C6C9-6627-EF62B9FBD0B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7243177" y="311295"/>
            <a:ext cx="1727200" cy="27638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FFB1909-8018-0A9D-1C1B-57056AB96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417" y="4243822"/>
            <a:ext cx="2944812" cy="38100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Joseph L. Gibson</a:t>
            </a:r>
            <a:endParaRPr lang="en-US" altLang="en-US" sz="2000" dirty="0"/>
          </a:p>
        </p:txBody>
      </p:sp>
      <p:cxnSp>
        <p:nvCxnSpPr>
          <p:cNvPr id="13" name="Straight Arrow Connector 14">
            <a:extLst>
              <a:ext uri="{FF2B5EF4-FFF2-40B4-BE49-F238E27FC236}">
                <a16:creationId xmlns:a16="http://schemas.microsoft.com/office/drawing/2014/main" id="{20C5F55D-7B4D-FEAE-FA05-9065E02DBFAB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 flipH="1">
            <a:off x="8562823" y="3329132"/>
            <a:ext cx="688541" cy="914690"/>
          </a:xfrm>
          <a:prstGeom prst="straightConnector1">
            <a:avLst/>
          </a:prstGeom>
          <a:noFill/>
          <a:ln w="9525" algn="ctr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Multiply 15">
            <a:extLst>
              <a:ext uri="{FF2B5EF4-FFF2-40B4-BE49-F238E27FC236}">
                <a16:creationId xmlns:a16="http://schemas.microsoft.com/office/drawing/2014/main" id="{BD14D678-FB6C-EC31-7AE6-2ABAEED20A0B}"/>
              </a:ext>
            </a:extLst>
          </p:cNvPr>
          <p:cNvSpPr/>
          <p:nvPr/>
        </p:nvSpPr>
        <p:spPr bwMode="auto">
          <a:xfrm>
            <a:off x="7727364" y="1373332"/>
            <a:ext cx="254000" cy="26987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B413FA-ABA2-8AB8-E99C-D6366605E94D}"/>
              </a:ext>
            </a:extLst>
          </p:cNvPr>
          <p:cNvSpPr txBox="1"/>
          <p:nvPr/>
        </p:nvSpPr>
        <p:spPr>
          <a:xfrm>
            <a:off x="5357227" y="2271857"/>
            <a:ext cx="12192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address</a:t>
            </a: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042CD45D-AC24-9BAA-BCE1-AAEABF9A1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2502" y="2192482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say</a:t>
            </a:r>
          </a:p>
        </p:txBody>
      </p:sp>
      <p:cxnSp>
        <p:nvCxnSpPr>
          <p:cNvPr id="17" name="Straight Arrow Connector 9">
            <a:extLst>
              <a:ext uri="{FF2B5EF4-FFF2-40B4-BE49-F238E27FC236}">
                <a16:creationId xmlns:a16="http://schemas.microsoft.com/office/drawing/2014/main" id="{C6BE4A12-AA8C-2924-0444-C3E83BC97DE4}"/>
              </a:ext>
            </a:extLst>
          </p:cNvPr>
          <p:cNvCxnSpPr>
            <a:cxnSpLocks noChangeShapeType="1"/>
            <a:stCxn id="4" idx="1"/>
          </p:cNvCxnSpPr>
          <p:nvPr/>
        </p:nvCxnSpPr>
        <p:spPr bwMode="auto">
          <a:xfrm flipH="1" flipV="1">
            <a:off x="6382752" y="2516332"/>
            <a:ext cx="2425269" cy="589684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4">
            <a:extLst>
              <a:ext uri="{FF2B5EF4-FFF2-40B4-BE49-F238E27FC236}">
                <a16:creationId xmlns:a16="http://schemas.microsoft.com/office/drawing/2014/main" id="{D6F6A7DD-8783-BE93-6CED-2FAFA92E1EAC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>
            <a:off x="5869989" y="2592532"/>
            <a:ext cx="2692834" cy="1651290"/>
          </a:xfrm>
          <a:prstGeom prst="straightConnector1">
            <a:avLst/>
          </a:prstGeom>
          <a:noFill/>
          <a:ln w="9525" algn="ctr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807126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25B6EFE-E09C-2331-5CAE-6A54F4F4EFF0}"/>
              </a:ext>
            </a:extLst>
          </p:cNvPr>
          <p:cNvSpPr txBox="1">
            <a:spLocks noChangeArrowheads="1"/>
          </p:cNvSpPr>
          <p:nvPr/>
        </p:nvSpPr>
        <p:spPr>
          <a:xfrm>
            <a:off x="1428029" y="240868"/>
            <a:ext cx="8610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@param</a:t>
            </a:r>
            <a:r>
              <a:rPr lang="en-US" altLang="en-US" sz="3200"/>
              <a:t> Tag in Documentation Comments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66D1B56-90A2-FF79-C92B-DFC2AA4EFE68}"/>
              </a:ext>
            </a:extLst>
          </p:cNvPr>
          <p:cNvSpPr txBox="1">
            <a:spLocks noChangeArrowheads="1"/>
          </p:cNvSpPr>
          <p:nvPr/>
        </p:nvSpPr>
        <p:spPr>
          <a:xfrm>
            <a:off x="1428029" y="1548245"/>
            <a:ext cx="873428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describe each parameter in your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comments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the </a:t>
            </a:r>
            <a:r>
              <a:rPr lang="en-US" altLang="en-US" sz="2600" dirty="0">
                <a:latin typeface="Courier New" panose="02070309020205020404" pitchFamily="49" charset="0"/>
              </a:rPr>
              <a:t>@param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format</a:t>
            </a:r>
          </a:p>
          <a:p>
            <a:pPr lvl="1">
              <a:spcBef>
                <a:spcPts val="1800"/>
              </a:spcBef>
              <a:buFontTx/>
              <a:buNone/>
            </a:pPr>
            <a:r>
              <a:rPr lang="en-US" altLang="en-US" dirty="0"/>
              <a:t>		</a:t>
            </a:r>
            <a:r>
              <a:rPr lang="en-US" altLang="en-US" dirty="0">
                <a:latin typeface="Consolas" panose="020B0609020204030204" pitchFamily="49" charset="0"/>
              </a:rPr>
              <a:t>@param </a:t>
            </a:r>
            <a:r>
              <a:rPr lang="en-US" altLang="en-US" dirty="0" err="1">
                <a:latin typeface="Consolas" panose="020B0609020204030204" pitchFamily="49" charset="0"/>
              </a:rPr>
              <a:t>parameterName</a:t>
            </a:r>
            <a:r>
              <a:rPr lang="en-US" altLang="en-US" dirty="0">
                <a:latin typeface="Consolas" panose="020B0609020204030204" pitchFamily="49" charset="0"/>
              </a:rPr>
              <a:t> Description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altLang="en-US" sz="2600" dirty="0"/>
              <a:t> </a:t>
            </a:r>
            <a:r>
              <a:rPr lang="en-US" altLang="en-US" sz="2600" dirty="0">
                <a:solidFill>
                  <a:srgbClr val="0000CC"/>
                </a:solidFill>
                <a:latin typeface="Courier New" panose="02070309020205020404" pitchFamily="49" charset="0"/>
              </a:rPr>
              <a:t>@param</a:t>
            </a:r>
            <a:r>
              <a:rPr lang="en-US" altLang="en-US" sz="2600" dirty="0">
                <a:solidFill>
                  <a:srgbClr val="0000CC"/>
                </a:solidFill>
              </a:rPr>
              <a:t>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method’s documentation comment must appear after the general description. The description can span several lines.</a:t>
            </a:r>
          </a:p>
          <a:p>
            <a:pPr>
              <a:spcBef>
                <a:spcPts val="1800"/>
              </a:spcBef>
            </a:pPr>
            <a:endParaRPr lang="en-US" altLang="en-US" sz="2600" dirty="0"/>
          </a:p>
          <a:p>
            <a:pPr marL="457200" indent="-457200">
              <a:spcBef>
                <a:spcPts val="1800"/>
              </a:spcBef>
            </a:pPr>
            <a:r>
              <a:rPr lang="en-US" altLang="en-US" sz="2200" dirty="0"/>
              <a:t>See example:  </a:t>
            </a:r>
            <a:r>
              <a:rPr lang="en-US" altLang="en-US" sz="2200" dirty="0">
                <a:hlinkClick r:id="rId2" action="ppaction://hlinkfile"/>
              </a:rPr>
              <a:t>TwoArgs2.java</a:t>
            </a:r>
            <a:endParaRPr lang="en-US" altLang="en-US" sz="2200" b="1" dirty="0">
              <a:latin typeface="Courier New" panose="02070309020205020404" pitchFamily="49" charset="0"/>
            </a:endParaRPr>
          </a:p>
          <a:p>
            <a:pPr>
              <a:spcBef>
                <a:spcPts val="1800"/>
              </a:spcBef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9109745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737F800-3A4F-F6FF-99D8-70B67C7F8857}"/>
              </a:ext>
            </a:extLst>
          </p:cNvPr>
          <p:cNvSpPr txBox="1">
            <a:spLocks noChangeArrowheads="1"/>
          </p:cNvSpPr>
          <p:nvPr/>
        </p:nvSpPr>
        <p:spPr>
          <a:xfrm>
            <a:off x="1504234" y="-76201"/>
            <a:ext cx="4925290" cy="742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More About Local Variables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B4B16-056F-3F06-4944-791D8D7F8B81}"/>
              </a:ext>
            </a:extLst>
          </p:cNvPr>
          <p:cNvSpPr txBox="1">
            <a:spLocks/>
          </p:cNvSpPr>
          <p:nvPr/>
        </p:nvSpPr>
        <p:spPr>
          <a:xfrm>
            <a:off x="7897096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spcBef>
                <a:spcPct val="20000"/>
              </a:spcBef>
              <a:buClr>
                <a:srgbClr val="9A4C25"/>
              </a:buClr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9A4C25"/>
              </a:buClr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9A4C25"/>
              </a:buClr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9A4C25"/>
              </a:buClr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9A4C25"/>
              </a:buClr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5-</a:t>
            </a:r>
            <a:fld id="{9551DC8F-65C7-4489-BFEC-F913F8E62837}" type="slidenum">
              <a:rPr lang="en-US" altLang="en-US" sz="12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9FD0B7B-AF3C-90A9-65F6-4AF4A062780A}"/>
              </a:ext>
            </a:extLst>
          </p:cNvPr>
          <p:cNvSpPr txBox="1">
            <a:spLocks noChangeArrowheads="1"/>
          </p:cNvSpPr>
          <p:nvPr/>
        </p:nvSpPr>
        <p:spPr>
          <a:xfrm>
            <a:off x="1572495" y="612775"/>
            <a:ext cx="8423559" cy="62452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  <a:defRPr/>
            </a:pP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local variable is </a:t>
            </a:r>
            <a:r>
              <a:rPr lang="en-US" altLang="en-US" sz="20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declared inside a method </a:t>
            </a: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20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 not accessible to </a:t>
            </a: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statements outside the method.  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Different methods can have </a:t>
            </a:r>
            <a:r>
              <a:rPr lang="en-US" altLang="en-US" sz="20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 with the same names</a:t>
            </a: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because the methods </a:t>
            </a:r>
            <a:r>
              <a:rPr lang="en-US" altLang="en-US" sz="20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cannot see each other</a:t>
            </a:r>
            <a:r>
              <a:rPr lang="en-US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’s local variables.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endParaRPr lang="en-US" altLang="en-US" sz="1800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MethodCallValueReturn05_02_02 </a:t>
            </a: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FontTx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    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20, </a:t>
            </a:r>
            <a:r>
              <a:rPr lang="en-US" sz="1800" b="1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value2</a:t>
            </a:r>
            <a:r>
              <a:rPr lang="en-US" sz="1800" b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40;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of %d and %d is %d.\n"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pPr marL="0" indent="0">
              <a:buFontTx/>
              <a:buNone/>
              <a:defRPr/>
            </a:pP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value2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8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value2</a:t>
            </a:r>
            <a:r>
              <a:rPr lang="en-US" sz="18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 marL="0" indent="0">
              <a:buFontTx/>
              <a:buNone/>
              <a:defRPr/>
            </a:pP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sum(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value2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 marL="0" indent="0">
              <a:buFontTx/>
              <a:buNone/>
              <a:defRPr/>
            </a:pP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	</a:t>
            </a:r>
            <a:r>
              <a:rPr lang="en-US" sz="1800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"total is "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</a:rPr>
              <a:t>	 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 "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 marL="0" indent="0">
              <a:buFontTx/>
              <a:buNone/>
              <a:defRPr/>
            </a:pP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                        </a:t>
            </a:r>
            <a:r>
              <a:rPr lang="en-US" sz="18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value2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en-US" sz="1800" b="1" i="1" dirty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 "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+(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18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value2</a:t>
            </a:r>
            <a:r>
              <a:rPr lang="en-US" sz="18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));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       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       }//end main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	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sum(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	    value2++;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 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</a:p>
          <a:p>
            <a:pPr marL="862013" lvl="1" indent="-461963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}//end class </a:t>
            </a:r>
            <a:endParaRPr lang="en-US" altLang="en-US" sz="1800" dirty="0">
              <a:solidFill>
                <a:srgbClr val="0000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68E535-1D43-7DFB-194C-D7B4D07997C0}"/>
              </a:ext>
            </a:extLst>
          </p:cNvPr>
          <p:cNvSpPr txBox="1"/>
          <p:nvPr/>
        </p:nvSpPr>
        <p:spPr>
          <a:xfrm>
            <a:off x="7211296" y="5638800"/>
            <a:ext cx="990600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7DFF46-0E43-1F8E-569E-27FE1D943839}"/>
              </a:ext>
            </a:extLst>
          </p:cNvPr>
          <p:cNvSpPr txBox="1"/>
          <p:nvPr/>
        </p:nvSpPr>
        <p:spPr>
          <a:xfrm>
            <a:off x="7211296" y="5983288"/>
            <a:ext cx="990600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41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CFEFBF-9717-430C-83B9-E0008AE4C065}"/>
              </a:ext>
            </a:extLst>
          </p:cNvPr>
          <p:cNvSpPr txBox="1"/>
          <p:nvPr/>
        </p:nvSpPr>
        <p:spPr>
          <a:xfrm>
            <a:off x="7222407" y="6324600"/>
            <a:ext cx="990600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61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DD8FA6FB-30B3-C415-67B7-C8E794E0A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896" y="561022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num1</a:t>
            </a: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F9CCBB24-E23D-F351-5B8C-DC6B39557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896" y="59547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value2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7636F876-F257-4420-B480-8C15C4A33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896" y="6316663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result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6053AD-1A98-D82D-344F-6600CD4ED570}"/>
              </a:ext>
            </a:extLst>
          </p:cNvPr>
          <p:cNvSpPr txBox="1"/>
          <p:nvPr/>
        </p:nvSpPr>
        <p:spPr>
          <a:xfrm>
            <a:off x="1953496" y="3575050"/>
            <a:ext cx="990600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20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81987E-5EC0-2729-BEC7-3C26A00ABDBF}"/>
              </a:ext>
            </a:extLst>
          </p:cNvPr>
          <p:cNvSpPr txBox="1"/>
          <p:nvPr/>
        </p:nvSpPr>
        <p:spPr>
          <a:xfrm>
            <a:off x="1953496" y="3916363"/>
            <a:ext cx="990600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40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C5089A-CFFD-4B14-F0C9-B8E5536BD89B}"/>
              </a:ext>
            </a:extLst>
          </p:cNvPr>
          <p:cNvSpPr txBox="1"/>
          <p:nvPr/>
        </p:nvSpPr>
        <p:spPr>
          <a:xfrm>
            <a:off x="1953496" y="4268788"/>
            <a:ext cx="990600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61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3C3037-EF6A-B3DD-4F96-C4DD15DFF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84" y="392747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value2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5FE1C5-0EEA-C6A5-712B-2B1553BDC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484" y="35814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value1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B01DC3-F843-1884-8AB5-E2FA2B282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034" y="4273550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total</a:t>
            </a:r>
          </a:p>
        </p:txBody>
      </p:sp>
    </p:spTree>
    <p:extLst>
      <p:ext uri="{BB962C8B-B14F-4D97-AF65-F5344CB8AC3E}">
        <p14:creationId xmlns:p14="http://schemas.microsoft.com/office/powerpoint/2010/main" val="36013178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737F800-3A4F-F6FF-99D8-70B67C7F8857}"/>
              </a:ext>
            </a:extLst>
          </p:cNvPr>
          <p:cNvSpPr txBox="1">
            <a:spLocks noChangeArrowheads="1"/>
          </p:cNvSpPr>
          <p:nvPr/>
        </p:nvSpPr>
        <p:spPr>
          <a:xfrm>
            <a:off x="1545798" y="200025"/>
            <a:ext cx="4925290" cy="742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More About Local Variables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CEF61060-5EC1-F91C-C173-7F81D6EDE422}"/>
              </a:ext>
            </a:extLst>
          </p:cNvPr>
          <p:cNvSpPr txBox="1">
            <a:spLocks noChangeArrowheads="1"/>
          </p:cNvSpPr>
          <p:nvPr/>
        </p:nvSpPr>
        <p:spPr>
          <a:xfrm>
            <a:off x="1738745" y="1057275"/>
            <a:ext cx="8475519" cy="56483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method’s </a:t>
            </a:r>
            <a:r>
              <a:rPr lang="en-US" alt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 exist only while the method is executing.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When the method ends, the local variables and parameter variables are destroyed and any values stored are lost.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57A97C-63A2-E4AD-7632-9C7E0B7C5DE9}"/>
              </a:ext>
            </a:extLst>
          </p:cNvPr>
          <p:cNvSpPr txBox="1"/>
          <p:nvPr/>
        </p:nvSpPr>
        <p:spPr>
          <a:xfrm>
            <a:off x="7644246" y="5457825"/>
            <a:ext cx="1085632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76749C-8095-AFD7-6961-0C1D39485C89}"/>
              </a:ext>
            </a:extLst>
          </p:cNvPr>
          <p:cNvSpPr txBox="1"/>
          <p:nvPr/>
        </p:nvSpPr>
        <p:spPr>
          <a:xfrm>
            <a:off x="7644246" y="5802313"/>
            <a:ext cx="1085632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40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0BD895-3C23-3988-B830-D64E3BC5AC3A}"/>
              </a:ext>
            </a:extLst>
          </p:cNvPr>
          <p:cNvSpPr txBox="1"/>
          <p:nvPr/>
        </p:nvSpPr>
        <p:spPr>
          <a:xfrm>
            <a:off x="7644246" y="6143625"/>
            <a:ext cx="1085632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60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A28B7A-D2BA-C19A-CE29-C43E143F7EEA}"/>
              </a:ext>
            </a:extLst>
          </p:cNvPr>
          <p:cNvSpPr txBox="1"/>
          <p:nvPr/>
        </p:nvSpPr>
        <p:spPr>
          <a:xfrm>
            <a:off x="2386446" y="3394075"/>
            <a:ext cx="1085632" cy="3381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3ECF77-1D66-4CE5-DEEF-A4982122CE2A}"/>
              </a:ext>
            </a:extLst>
          </p:cNvPr>
          <p:cNvSpPr txBox="1"/>
          <p:nvPr/>
        </p:nvSpPr>
        <p:spPr>
          <a:xfrm>
            <a:off x="2386446" y="3735388"/>
            <a:ext cx="1085632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40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75D1A1-D391-19ED-FBDF-6FDF75855450}"/>
              </a:ext>
            </a:extLst>
          </p:cNvPr>
          <p:cNvSpPr txBox="1"/>
          <p:nvPr/>
        </p:nvSpPr>
        <p:spPr>
          <a:xfrm>
            <a:off x="2386446" y="4087813"/>
            <a:ext cx="1085632" cy="338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60</a:t>
            </a: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11E2F13A-288B-7201-A89B-89D15AD1E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45" y="2667000"/>
            <a:ext cx="814224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862013" indent="-461963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MethodCallValueReturn05_02_02 </a:t>
            </a: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 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20,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40;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sum(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sum(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"total is 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    }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sum(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 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}</a:t>
            </a:r>
            <a:endParaRPr lang="en-US" altLang="en-US" sz="2400" dirty="0"/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22D6328E-03E1-AD71-1B2D-2A7A69FE2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2046" y="3360738"/>
            <a:ext cx="100212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value1</a:t>
            </a:r>
          </a:p>
        </p:txBody>
      </p:sp>
      <p:sp>
        <p:nvSpPr>
          <p:cNvPr id="27" name="TextBox 15">
            <a:extLst>
              <a:ext uri="{FF2B5EF4-FFF2-40B4-BE49-F238E27FC236}">
                <a16:creationId xmlns:a16="http://schemas.microsoft.com/office/drawing/2014/main" id="{81034AFF-695C-35B1-587E-C77F496C5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2046" y="3692525"/>
            <a:ext cx="100212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value2</a:t>
            </a:r>
          </a:p>
        </p:txBody>
      </p:sp>
      <p:sp>
        <p:nvSpPr>
          <p:cNvPr id="28" name="TextBox 16">
            <a:extLst>
              <a:ext uri="{FF2B5EF4-FFF2-40B4-BE49-F238E27FC236}">
                <a16:creationId xmlns:a16="http://schemas.microsoft.com/office/drawing/2014/main" id="{1F657829-4893-14F7-98DE-F02853B01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2046" y="4062413"/>
            <a:ext cx="100212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total</a:t>
            </a:r>
          </a:p>
        </p:txBody>
      </p:sp>
      <p:cxnSp>
        <p:nvCxnSpPr>
          <p:cNvPr id="29" name="Straight Arrow Connector 2">
            <a:extLst>
              <a:ext uri="{FF2B5EF4-FFF2-40B4-BE49-F238E27FC236}">
                <a16:creationId xmlns:a16="http://schemas.microsoft.com/office/drawing/2014/main" id="{7C2DC4C9-7BDF-5591-9AF3-4A5DE5A63F4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053446" y="5865813"/>
            <a:ext cx="2667000" cy="4587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Arrow Connector 17">
            <a:extLst>
              <a:ext uri="{FF2B5EF4-FFF2-40B4-BE49-F238E27FC236}">
                <a16:creationId xmlns:a16="http://schemas.microsoft.com/office/drawing/2014/main" id="{8B804CB4-F770-AC94-78F4-FB9D37C8102B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520046" y="4291013"/>
            <a:ext cx="533400" cy="157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20">
            <a:extLst>
              <a:ext uri="{FF2B5EF4-FFF2-40B4-BE49-F238E27FC236}">
                <a16:creationId xmlns:a16="http://schemas.microsoft.com/office/drawing/2014/main" id="{81E16DE4-6D27-DBAA-2B6F-43731F2BB353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243696" y="4241800"/>
            <a:ext cx="1276350" cy="492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829509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737F800-3A4F-F6FF-99D8-70B67C7F8857}"/>
              </a:ext>
            </a:extLst>
          </p:cNvPr>
          <p:cNvSpPr txBox="1">
            <a:spLocks noChangeArrowheads="1"/>
          </p:cNvSpPr>
          <p:nvPr/>
        </p:nvSpPr>
        <p:spPr>
          <a:xfrm>
            <a:off x="1545798" y="200025"/>
            <a:ext cx="4925290" cy="742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More About Local Variables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E237F8-8C22-AE97-FFE0-E85CAFA5D0D1}"/>
              </a:ext>
            </a:extLst>
          </p:cNvPr>
          <p:cNvSpPr txBox="1">
            <a:spLocks noChangeArrowheads="1"/>
          </p:cNvSpPr>
          <p:nvPr/>
        </p:nvSpPr>
        <p:spPr>
          <a:xfrm>
            <a:off x="1482441" y="1170709"/>
            <a:ext cx="7543800" cy="5410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local variable is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declared inside a method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accessible to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 outside the method.  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methods can have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 with the same names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because the methods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 see each other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’s local variables.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method’s </a:t>
            </a:r>
            <a:r>
              <a:rPr lang="en-US" alt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 exist only while the method is executing.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When the method ends, the local variables and parameter variables are destroyed and any values stored are lost.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 are </a:t>
            </a:r>
            <a:r>
              <a:rPr lang="en-US" alt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not automatically initialized with a default value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 must be given a value before they can be used.</a:t>
            </a:r>
          </a:p>
          <a:p>
            <a:pPr marL="457200" indent="-457200"/>
            <a:r>
              <a:rPr lang="en-US" altLang="en-US" sz="2000" dirty="0"/>
              <a:t>See example:  </a:t>
            </a:r>
            <a:r>
              <a:rPr lang="en-US" altLang="en-US" sz="2000" dirty="0">
                <a:hlinkClick r:id="rId2" action="ppaction://hlinkfile"/>
              </a:rPr>
              <a:t>LocalVars.java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81882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3DB55DD-E9BB-AF1D-02FF-C9110DF224A7}"/>
              </a:ext>
            </a:extLst>
          </p:cNvPr>
          <p:cNvSpPr txBox="1">
            <a:spLocks noChangeArrowheads="1"/>
          </p:cNvSpPr>
          <p:nvPr/>
        </p:nvSpPr>
        <p:spPr>
          <a:xfrm>
            <a:off x="1503217" y="221384"/>
            <a:ext cx="68580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Returning a Value from a 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DE506E1-D73B-F94C-2A14-2C18D7802C88}"/>
              </a:ext>
            </a:extLst>
          </p:cNvPr>
          <p:cNvSpPr txBox="1">
            <a:spLocks noChangeArrowheads="1"/>
          </p:cNvSpPr>
          <p:nvPr/>
        </p:nvSpPr>
        <p:spPr>
          <a:xfrm>
            <a:off x="1437408" y="1639600"/>
            <a:ext cx="7883237" cy="410657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can be passed into a method by way of the parameter variables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may also be returned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 method, back to the statement that called it</a:t>
            </a:r>
            <a:r>
              <a:rPr lang="en-US" altLang="en-US" sz="2600" dirty="0"/>
              <a:t>.</a:t>
            </a:r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sz="2400" dirty="0">
                <a:latin typeface="Consolas" panose="020B0609020204030204" pitchFamily="49" charset="0"/>
              </a:rPr>
              <a:t>int num = </a:t>
            </a:r>
            <a:r>
              <a:rPr lang="en-US" altLang="en-US" sz="2400" dirty="0" err="1">
                <a:latin typeface="Consolas" panose="020B0609020204030204" pitchFamily="49" charset="0"/>
              </a:rPr>
              <a:t>Integer.parseInt</a:t>
            </a:r>
            <a:r>
              <a:rPr lang="en-US" altLang="en-US" sz="2400" dirty="0">
                <a:latin typeface="Consolas" panose="020B0609020204030204" pitchFamily="49" charset="0"/>
              </a:rPr>
              <a:t>("700");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string </a:t>
            </a:r>
            <a:r>
              <a:rPr lang="en-US" altLang="en-US" sz="2600" dirty="0"/>
              <a:t>“700”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passed into the </a:t>
            </a:r>
            <a:r>
              <a:rPr lang="en-US" altLang="en-US" sz="2600" dirty="0" err="1">
                <a:latin typeface="Courier New" panose="02070309020205020404" pitchFamily="49" charset="0"/>
              </a:rPr>
              <a:t>parseInt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urier New" panose="02070309020205020404" pitchFamily="49" charset="0"/>
              </a:rPr>
              <a:t>int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altLang="en-US" sz="2600" dirty="0"/>
              <a:t> 700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returned from the method and assigned to 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num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variable.</a:t>
            </a:r>
          </a:p>
        </p:txBody>
      </p:sp>
    </p:spTree>
    <p:extLst>
      <p:ext uri="{BB962C8B-B14F-4D97-AF65-F5344CB8AC3E}">
        <p14:creationId xmlns:p14="http://schemas.microsoft.com/office/powerpoint/2010/main" val="3759503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6E1FB4-749C-C412-4DAA-D67AA0A491EB}"/>
              </a:ext>
            </a:extLst>
          </p:cNvPr>
          <p:cNvSpPr txBox="1">
            <a:spLocks noChangeArrowheads="1"/>
          </p:cNvSpPr>
          <p:nvPr/>
        </p:nvSpPr>
        <p:spPr>
          <a:xfrm>
            <a:off x="1444337" y="330489"/>
            <a:ext cx="6504709" cy="864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Defining a Value-Returning Method</a:t>
            </a:r>
            <a:endParaRPr lang="en-US" altLang="en-US" sz="3200" dirty="0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30972FA7-554A-CB42-D98C-B89EA2DD7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285" y="5364451"/>
            <a:ext cx="4270375" cy="120015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>
                <a:solidFill>
                  <a:srgbClr val="0000FF"/>
                </a:solidFill>
              </a:rPr>
              <a:t>The call statement can be: //120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 err="1">
                <a:solidFill>
                  <a:srgbClr val="0000FF"/>
                </a:solidFill>
              </a:rPr>
              <a:t>int</a:t>
            </a:r>
            <a:r>
              <a:rPr lang="en-US" altLang="en-US" sz="2400" dirty="0">
                <a:solidFill>
                  <a:srgbClr val="0000FF"/>
                </a:solidFill>
              </a:rPr>
              <a:t> value2 = 40, result = 100;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>
                <a:solidFill>
                  <a:srgbClr val="0000FF"/>
                </a:solidFill>
              </a:rPr>
              <a:t>result = result + sum(20, value2);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986D99-9ED0-BD6B-86B6-3FE4729CBC45}"/>
              </a:ext>
            </a:extLst>
          </p:cNvPr>
          <p:cNvSpPr txBox="1">
            <a:spLocks noChangeArrowheads="1"/>
          </p:cNvSpPr>
          <p:nvPr/>
        </p:nvSpPr>
        <p:spPr>
          <a:xfrm>
            <a:off x="1546871" y="1498744"/>
            <a:ext cx="8294688" cy="510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public static int sum(int num1, int num2)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  int result;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  result = num1 + num2;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  return result;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9044041-A5B4-2D61-5BEE-9E9941606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211" y="2254683"/>
            <a:ext cx="1624013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Return type</a:t>
            </a: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3E989B7F-FDCE-3D46-39AF-454CC327C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186" y="3758045"/>
            <a:ext cx="1143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AF7F98B8-EB32-675E-16EB-E1A5FD0CC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999" y="4493058"/>
            <a:ext cx="4191000" cy="8318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This expression must be of the same data type as the return type </a:t>
            </a:r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83AB6BCB-25D7-2B0D-0B75-02E0633F46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92686" y="3910445"/>
            <a:ext cx="0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3C38484C-5174-E671-A03D-29E88F7E9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7786" y="2919845"/>
            <a:ext cx="3429000" cy="19383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The </a:t>
            </a:r>
            <a:r>
              <a:rPr lang="en-US" altLang="en-US" sz="2400">
                <a:solidFill>
                  <a:srgbClr val="FF330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n-US" sz="2400">
                <a:solidFill>
                  <a:srgbClr val="FF3300"/>
                </a:solidFill>
              </a:rPr>
              <a:t> statement causes the method to end execution and it returns a value to the statement that is called the method.</a:t>
            </a:r>
          </a:p>
        </p:txBody>
      </p:sp>
      <p:grpSp>
        <p:nvGrpSpPr>
          <p:cNvPr id="11" name="Group 16">
            <a:extLst>
              <a:ext uri="{FF2B5EF4-FFF2-40B4-BE49-F238E27FC236}">
                <a16:creationId xmlns:a16="http://schemas.microsoft.com/office/drawing/2014/main" id="{474422B1-E1F2-B342-CE60-9DC223124DA6}"/>
              </a:ext>
            </a:extLst>
          </p:cNvPr>
          <p:cNvGrpSpPr>
            <a:grpSpLocks/>
          </p:cNvGrpSpPr>
          <p:nvPr/>
        </p:nvGrpSpPr>
        <p:grpSpPr bwMode="auto">
          <a:xfrm>
            <a:off x="3878411" y="1853045"/>
            <a:ext cx="1447800" cy="609600"/>
            <a:chOff x="2064" y="1104"/>
            <a:chExt cx="912" cy="384"/>
          </a:xfrm>
        </p:grpSpPr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52389580-D5DC-8EAB-A840-F43ACE221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10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676B1DFC-A640-536C-90D8-38EDF953E6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248"/>
              <a:ext cx="43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F64F6ED0-1296-0F76-69EA-BBEDB8553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110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36C16E14-D34B-D064-AD79-4FFF9062C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248"/>
              <a:ext cx="0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65696F34-8693-F563-AFCF-F4E6132BD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488"/>
              <a:ext cx="67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676492D-954D-49CF-8860-661075E68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011" y="5355070"/>
            <a:ext cx="4243388" cy="12001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>
                <a:solidFill>
                  <a:srgbClr val="0000FF"/>
                </a:solidFill>
              </a:rPr>
              <a:t>The call statement can be://60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 err="1">
                <a:solidFill>
                  <a:srgbClr val="0000FF"/>
                </a:solidFill>
              </a:rPr>
              <a:t>int</a:t>
            </a:r>
            <a:r>
              <a:rPr lang="en-US" altLang="en-US" sz="2400" dirty="0">
                <a:solidFill>
                  <a:srgbClr val="0000FF"/>
                </a:solidFill>
              </a:rPr>
              <a:t> value2 = 40, result = 100;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400" dirty="0">
                <a:solidFill>
                  <a:srgbClr val="0000FF"/>
                </a:solidFill>
              </a:rPr>
              <a:t>result = sum(20, value2);</a:t>
            </a:r>
          </a:p>
        </p:txBody>
      </p:sp>
    </p:spTree>
    <p:extLst>
      <p:ext uri="{BB962C8B-B14F-4D97-AF65-F5344CB8AC3E}">
        <p14:creationId xmlns:p14="http://schemas.microsoft.com/office/powerpoint/2010/main" val="15781317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1834731-7C11-358D-1AA6-882937D11FAF}"/>
              </a:ext>
            </a:extLst>
          </p:cNvPr>
          <p:cNvSpPr txBox="1">
            <a:spLocks noChangeArrowheads="1"/>
          </p:cNvSpPr>
          <p:nvPr/>
        </p:nvSpPr>
        <p:spPr>
          <a:xfrm>
            <a:off x="1534393" y="101601"/>
            <a:ext cx="6321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Calling a Value-Returning Method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E92BF6B-CCB8-A13C-9F98-380E0E82B8C9}"/>
              </a:ext>
            </a:extLst>
          </p:cNvPr>
          <p:cNvSpPr txBox="1">
            <a:spLocks noChangeArrowheads="1"/>
          </p:cNvSpPr>
          <p:nvPr/>
        </p:nvSpPr>
        <p:spPr>
          <a:xfrm>
            <a:off x="2018721" y="1371600"/>
            <a:ext cx="833755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int total = sum(value1, value2);</a:t>
            </a:r>
          </a:p>
          <a:p>
            <a:pPr>
              <a:buFontTx/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public static int sum(int num1, int num2)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{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int result;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result = num1 + num2;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return result;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}</a:t>
            </a:r>
          </a:p>
          <a:p>
            <a:pPr>
              <a:buFontTx/>
              <a:buNone/>
            </a:pPr>
            <a:endParaRPr lang="en-US" altLang="en-US" sz="2400" dirty="0">
              <a:latin typeface="Consolas" panose="020B0609020204030204" pitchFamily="49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320131E8-F891-117D-A3D8-06991AEC8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3329" y="2133600"/>
            <a:ext cx="5334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chemeClr val="hlink"/>
                </a:solidFill>
                <a:latin typeface="Consolas" panose="020B0609020204030204" pitchFamily="49" charset="0"/>
              </a:rPr>
              <a:t>20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C64F30A-5846-AFD6-3427-AD8BE7AB3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2129" y="2057400"/>
            <a:ext cx="5334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chemeClr val="hlink"/>
                </a:solidFill>
                <a:latin typeface="Consolas" panose="020B0609020204030204" pitchFamily="49" charset="0"/>
              </a:rPr>
              <a:t>40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F399B9D0-0E04-40A6-7EBF-31DC86179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6129" y="1981200"/>
            <a:ext cx="0" cy="457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779160C5-3A99-A1BF-B7C1-7033E0208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6129" y="2438400"/>
            <a:ext cx="4572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0DA8DB6E-9B67-1143-00E7-CDED80E9B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6729" y="2438400"/>
            <a:ext cx="11430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FE2D0942-2B49-14A8-9234-8E2157994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9728" y="2438399"/>
            <a:ext cx="20775" cy="369331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grpSp>
        <p:nvGrpSpPr>
          <p:cNvPr id="10" name="Group 20">
            <a:extLst>
              <a:ext uri="{FF2B5EF4-FFF2-40B4-BE49-F238E27FC236}">
                <a16:creationId xmlns:a16="http://schemas.microsoft.com/office/drawing/2014/main" id="{B86C6FF1-8833-2E15-AB60-4487B08D892F}"/>
              </a:ext>
            </a:extLst>
          </p:cNvPr>
          <p:cNvGrpSpPr>
            <a:grpSpLocks/>
          </p:cNvGrpSpPr>
          <p:nvPr/>
        </p:nvGrpSpPr>
        <p:grpSpPr bwMode="auto">
          <a:xfrm>
            <a:off x="6712529" y="1981200"/>
            <a:ext cx="609600" cy="228600"/>
            <a:chOff x="2880" y="1200"/>
            <a:chExt cx="384" cy="240"/>
          </a:xfrm>
        </p:grpSpPr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68B38711-7027-0534-5361-D4539BAB6A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200"/>
              <a:ext cx="0" cy="24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509ED349-05C6-B0D2-F192-DAE21D5073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440"/>
              <a:ext cx="38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  <p:grpSp>
        <p:nvGrpSpPr>
          <p:cNvPr id="13" name="Group 19">
            <a:extLst>
              <a:ext uri="{FF2B5EF4-FFF2-40B4-BE49-F238E27FC236}">
                <a16:creationId xmlns:a16="http://schemas.microsoft.com/office/drawing/2014/main" id="{FC818DD9-FAEC-B346-9470-FAAEEFE60DD5}"/>
              </a:ext>
            </a:extLst>
          </p:cNvPr>
          <p:cNvGrpSpPr>
            <a:grpSpLocks/>
          </p:cNvGrpSpPr>
          <p:nvPr/>
        </p:nvGrpSpPr>
        <p:grpSpPr bwMode="auto">
          <a:xfrm>
            <a:off x="7855529" y="2209800"/>
            <a:ext cx="1226146" cy="597930"/>
            <a:chOff x="3600" y="1440"/>
            <a:chExt cx="480" cy="336"/>
          </a:xfrm>
        </p:grpSpPr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DD33DF43-1C5E-5B5E-75C2-B7B40C26F8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440"/>
              <a:ext cx="48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DB3CDF15-0DB3-4BBC-12B7-9F25032583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440"/>
              <a:ext cx="0" cy="336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  <p:sp>
        <p:nvSpPr>
          <p:cNvPr id="16" name="Text Box 15">
            <a:extLst>
              <a:ext uri="{FF2B5EF4-FFF2-40B4-BE49-F238E27FC236}">
                <a16:creationId xmlns:a16="http://schemas.microsoft.com/office/drawing/2014/main" id="{1B0351E0-D500-3ACF-A290-A7B8954D4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792" y="3265488"/>
            <a:ext cx="5334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chemeClr val="hlink"/>
                </a:solidFill>
                <a:latin typeface="Consolas" panose="020B0609020204030204" pitchFamily="49" charset="0"/>
              </a:rPr>
              <a:t>60</a:t>
            </a:r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6A537B38-C303-09A5-7629-814C4CE284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35729" y="4617027"/>
            <a:ext cx="609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6098AAC2-3551-029A-79A5-67CB7E5B6B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5729" y="3733800"/>
            <a:ext cx="0" cy="88265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22A0C5B5-7BF4-426A-0BAB-7971B3CA3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5729" y="1925638"/>
            <a:ext cx="728663" cy="1350962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2EB275-4480-277E-45DE-C00076AEF9A4}"/>
              </a:ext>
            </a:extLst>
          </p:cNvPr>
          <p:cNvSpPr txBox="1"/>
          <p:nvPr/>
        </p:nvSpPr>
        <p:spPr>
          <a:xfrm>
            <a:off x="6753513" y="3877313"/>
            <a:ext cx="29718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onsolas" panose="020B0609020204030204" pitchFamily="49" charset="0"/>
              </a:rPr>
              <a:t>return num1 + num2;</a:t>
            </a:r>
          </a:p>
        </p:txBody>
      </p:sp>
      <p:sp>
        <p:nvSpPr>
          <p:cNvPr id="21" name="Right Brace 2">
            <a:extLst>
              <a:ext uri="{FF2B5EF4-FFF2-40B4-BE49-F238E27FC236}">
                <a16:creationId xmlns:a16="http://schemas.microsoft.com/office/drawing/2014/main" id="{EF0C0E12-EF44-9459-34FE-54B40ACAFFFA}"/>
              </a:ext>
            </a:extLst>
          </p:cNvPr>
          <p:cNvSpPr>
            <a:spLocks/>
          </p:cNvSpPr>
          <p:nvPr/>
        </p:nvSpPr>
        <p:spPr bwMode="auto">
          <a:xfrm>
            <a:off x="6483929" y="3429000"/>
            <a:ext cx="76200" cy="1295400"/>
          </a:xfrm>
          <a:prstGeom prst="rightBrace">
            <a:avLst>
              <a:gd name="adj1" fmla="val 834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7450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0641D3-B53D-6F26-2B97-C0C37B4BA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708" y="1003158"/>
            <a:ext cx="77724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methodCallValueRetn05_02_02PK;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MethodCallValueReturn05_02_02 </a:t>
            </a:r>
            <a:r>
              <a:rPr lang="en-US" altLang="en-US" sz="2000" b="1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  <a:endParaRPr lang="en-US" altLang="en-US" sz="2000" dirty="0">
              <a:solidFill>
                <a:srgbClr val="0000CC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2000" b="1" dirty="0">
                <a:solidFill>
                  <a:srgbClr val="FF00FF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20,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40;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sum(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sum(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"total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FF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sum(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result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return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CC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>
              <a:solidFill>
                <a:srgbClr val="0000C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A774BE-40B0-492F-A03C-8F0CBAC66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0708" y="5621195"/>
            <a:ext cx="4572000" cy="8318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sum is 60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total is 60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D5E309-D9BF-2839-DDCC-F2B76768B814}"/>
              </a:ext>
            </a:extLst>
          </p:cNvPr>
          <p:cNvSpPr txBox="1"/>
          <p:nvPr/>
        </p:nvSpPr>
        <p:spPr>
          <a:xfrm>
            <a:off x="8181108" y="893620"/>
            <a:ext cx="685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7E1E4-B60D-7EE0-F41C-D8D56C027CAF}"/>
              </a:ext>
            </a:extLst>
          </p:cNvPr>
          <p:cNvSpPr txBox="1"/>
          <p:nvPr/>
        </p:nvSpPr>
        <p:spPr>
          <a:xfrm>
            <a:off x="8801100" y="4888781"/>
            <a:ext cx="685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40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94697D9-F30F-EABF-46DD-5F286E1F8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4908" y="1314452"/>
            <a:ext cx="1600200" cy="304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value1 value2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80D8DD-B1A6-2433-F332-F769DD420F2E}"/>
              </a:ext>
            </a:extLst>
          </p:cNvPr>
          <p:cNvSpPr txBox="1"/>
          <p:nvPr/>
        </p:nvSpPr>
        <p:spPr>
          <a:xfrm>
            <a:off x="7730836" y="4909995"/>
            <a:ext cx="685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D8D2CE-D76B-397D-1AC5-C5BBE3503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83" y="442770"/>
            <a:ext cx="1600200" cy="304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/>
              <a:t>value1 value2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345260-AA23-1DCA-91D5-C2A45B02A61D}"/>
              </a:ext>
            </a:extLst>
          </p:cNvPr>
          <p:cNvSpPr txBox="1"/>
          <p:nvPr/>
        </p:nvSpPr>
        <p:spPr>
          <a:xfrm>
            <a:off x="9095508" y="909495"/>
            <a:ext cx="685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40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5A618C-EA3D-B7B6-D935-550E57AD6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708" y="4490895"/>
            <a:ext cx="1600200" cy="2921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num1     num2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07EB78-B8CA-3F56-8FC2-3569D6BCB6C3}"/>
              </a:ext>
            </a:extLst>
          </p:cNvPr>
          <p:cNvSpPr txBox="1"/>
          <p:nvPr/>
        </p:nvSpPr>
        <p:spPr>
          <a:xfrm>
            <a:off x="6447558" y="4952858"/>
            <a:ext cx="685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60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4FF0B9-12DC-B3DE-76D9-EA47A6276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3258" y="4475020"/>
            <a:ext cx="1085850" cy="3825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/>
              <a:t>result     </a:t>
            </a:r>
          </a:p>
        </p:txBody>
      </p:sp>
    </p:spTree>
    <p:extLst>
      <p:ext uri="{BB962C8B-B14F-4D97-AF65-F5344CB8AC3E}">
        <p14:creationId xmlns:p14="http://schemas.microsoft.com/office/powerpoint/2010/main" val="237085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A32AF63-6348-E576-6C71-A824320E2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755" y="0"/>
            <a:ext cx="870411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9A4C25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Arial"/>
              </a:rPr>
              <a:t>void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9A4C25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Methods and Value-Returning Methods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06F4C0-7F40-800D-15FE-EC05E44C0E59}"/>
              </a:ext>
            </a:extLst>
          </p:cNvPr>
          <p:cNvSpPr txBox="1">
            <a:spLocks noChangeArrowheads="1"/>
          </p:cNvSpPr>
          <p:nvPr/>
        </p:nvSpPr>
        <p:spPr>
          <a:xfrm>
            <a:off x="1650670" y="1756497"/>
            <a:ext cx="7929748" cy="4422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600" dirty="0"/>
              <a:t> </a:t>
            </a:r>
            <a:r>
              <a:rPr lang="en-US" altLang="en-US" sz="2600" dirty="0">
                <a:solidFill>
                  <a:srgbClr val="0000CC"/>
                </a:solidFill>
                <a:latin typeface="Courier New" panose="02070309020205020404" pitchFamily="49" charset="0"/>
              </a:rPr>
              <a:t>void</a:t>
            </a:r>
            <a:r>
              <a:rPr lang="en-US" altLang="en-US" sz="2600" dirty="0">
                <a:solidFill>
                  <a:srgbClr val="0000CC"/>
                </a:solidFill>
              </a:rPr>
              <a:t>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one that simply performs a task and then terminates</a:t>
            </a:r>
            <a:r>
              <a:rPr lang="en-US" altLang="en-US" sz="2600" dirty="0"/>
              <a:t>.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sz="2600" b="1" dirty="0">
                <a:latin typeface="Courier New" panose="02070309020205020404" pitchFamily="49" charset="0"/>
              </a:rPr>
              <a:t>	   </a:t>
            </a:r>
            <a:r>
              <a:rPr lang="en-US" altLang="en-US" sz="2600" b="1" dirty="0" err="1">
                <a:latin typeface="Consolas" panose="020B0609020204030204" pitchFamily="49" charset="0"/>
              </a:rPr>
              <a:t>System.out.</a:t>
            </a:r>
            <a:r>
              <a:rPr lang="en-US" altLang="en-US" sz="2600" b="1" dirty="0" err="1">
                <a:solidFill>
                  <a:srgbClr val="0000CC"/>
                </a:solidFill>
                <a:latin typeface="Consolas" panose="020B0609020204030204" pitchFamily="49" charset="0"/>
              </a:rPr>
              <a:t>println</a:t>
            </a:r>
            <a:r>
              <a:rPr lang="en-US" altLang="en-US" sz="2600" b="1" dirty="0">
                <a:latin typeface="Consolas" panose="020B0609020204030204" pitchFamily="49" charset="0"/>
              </a:rPr>
              <a:t>(</a:t>
            </a:r>
            <a:r>
              <a:rPr lang="en-US" altLang="en-US" sz="2600" b="1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600" b="1" dirty="0">
                <a:latin typeface="Consolas" panose="020B0609020204030204" pitchFamily="49" charset="0"/>
              </a:rPr>
              <a:t>Hi!</a:t>
            </a:r>
            <a:r>
              <a:rPr lang="en-US" altLang="en-US" sz="2600" b="1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600" b="1" dirty="0">
                <a:latin typeface="Consolas" panose="020B0609020204030204" pitchFamily="49" charset="0"/>
              </a:rPr>
              <a:t>);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sz="2400" b="1" dirty="0">
                <a:latin typeface="Consolas" panose="020B0609020204030204" pitchFamily="49" charset="0"/>
              </a:rPr>
              <a:t>     </a:t>
            </a:r>
            <a:r>
              <a:rPr lang="en-US" altLang="en-US" sz="2400" dirty="0">
                <a:latin typeface="Consolas" panose="020B0609020204030204" pitchFamily="49" charset="0"/>
              </a:rPr>
              <a:t>class object method  argument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value-returning method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only performs a task but also sends a value back to the code that called it.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sz="2600" b="1" dirty="0">
                <a:latin typeface="Courier New" panose="02070309020205020404" pitchFamily="49" charset="0"/>
              </a:rPr>
              <a:t>	</a:t>
            </a:r>
            <a:r>
              <a:rPr lang="en-US" altLang="en-US" sz="2400" b="1" dirty="0">
                <a:latin typeface="Courier New" panose="02070309020205020404" pitchFamily="49" charset="0"/>
              </a:rPr>
              <a:t>	</a:t>
            </a:r>
            <a:r>
              <a:rPr lang="en-US" altLang="en-US" sz="2600" b="1" dirty="0">
                <a:latin typeface="Consolas" panose="020B0609020204030204" pitchFamily="49" charset="0"/>
              </a:rPr>
              <a:t>int number =</a:t>
            </a:r>
            <a:r>
              <a:rPr lang="en-US" altLang="en-US" sz="2600" b="1" dirty="0" err="1">
                <a:solidFill>
                  <a:srgbClr val="0000CC"/>
                </a:solidFill>
                <a:latin typeface="Consolas" panose="020B0609020204030204" pitchFamily="49" charset="0"/>
              </a:rPr>
              <a:t>Integer.parseInt</a:t>
            </a:r>
            <a:r>
              <a:rPr lang="en-US" altLang="en-US" sz="2600" b="1" dirty="0">
                <a:latin typeface="Consolas" panose="020B0609020204030204" pitchFamily="49" charset="0"/>
              </a:rPr>
              <a:t>(</a:t>
            </a:r>
            <a:r>
              <a:rPr lang="en-US" altLang="en-US" sz="2600" b="1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600" b="1" dirty="0">
                <a:latin typeface="Consolas" panose="020B0609020204030204" pitchFamily="49" charset="0"/>
              </a:rPr>
              <a:t>700</a:t>
            </a:r>
            <a:r>
              <a:rPr lang="en-US" altLang="en-US" sz="2600" b="1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600" b="1" dirty="0">
                <a:latin typeface="Consolas" panose="020B0609020204030204" pitchFamily="49" charset="0"/>
              </a:rPr>
              <a:t>);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en-US" altLang="en-US" sz="2400" dirty="0"/>
              <a:t>                           method for converting</a:t>
            </a:r>
            <a:r>
              <a:rPr lang="en-US" altLang="en-US" sz="2600" dirty="0"/>
              <a:t> a string to a number</a:t>
            </a:r>
          </a:p>
        </p:txBody>
      </p:sp>
    </p:spTree>
    <p:extLst>
      <p:ext uri="{BB962C8B-B14F-4D97-AF65-F5344CB8AC3E}">
        <p14:creationId xmlns:p14="http://schemas.microsoft.com/office/powerpoint/2010/main" val="12976844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ACF407-3798-24C1-2534-0353891C0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277" y="208683"/>
            <a:ext cx="8726423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methodCallValueRetn05_02_02PK;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MethodCallValueReturn05_02_02 </a:t>
            </a:r>
            <a:r>
              <a:rPr lang="en-US" altLang="en-US" sz="1800" b="1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  <a:endParaRPr lang="en-US" altLang="en-US" sz="1800" dirty="0">
              <a:solidFill>
                <a:srgbClr val="0000CC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800" b="1" dirty="0">
                <a:solidFill>
                  <a:srgbClr val="FF00FF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20,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40,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value3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30,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value4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50;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sum(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sum(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value2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"total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sumTotal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value3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value4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// 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"T02: result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result cannot be resolved to a variable</a:t>
            </a:r>
            <a:endParaRPr lang="en-US" altLang="en-US" sz="1800" i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sum(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0070C0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return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0070C0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sumTotal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FF00FF"/>
                </a:solidFill>
                <a:latin typeface="Consolas" panose="020B0609020204030204" pitchFamily="49" charset="0"/>
              </a:rPr>
              <a:t>result;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num2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"T01: result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result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FF52F56-9B40-8865-3829-756C745D5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2119" y="3733800"/>
            <a:ext cx="2636872" cy="1016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sum is 60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total is 60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T01: result is 80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9198626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0E4969CE-ACF3-61BF-B7AC-13B577D7C462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2" y="261650"/>
            <a:ext cx="8610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>
                <a:latin typeface="Courier New" panose="02070309020205020404" pitchFamily="49" charset="0"/>
              </a:rPr>
              <a:t>@return</a:t>
            </a:r>
            <a:r>
              <a:rPr lang="en-US" altLang="en-US"/>
              <a:t> </a:t>
            </a:r>
            <a:r>
              <a:rPr lang="en-US" altLang="en-US" sz="3200"/>
              <a:t>Tag in Documentation Comments</a:t>
            </a:r>
            <a:endParaRPr lang="en-US" altLang="en-US" sz="3200" dirty="0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57F88469-350E-C3BD-23A2-53BD7FACB69F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2" y="1704109"/>
            <a:ext cx="8294688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describe the return value in your documentation comments by using the </a:t>
            </a:r>
            <a:r>
              <a:rPr lang="en-US" altLang="en-US" dirty="0">
                <a:latin typeface="Courier New" panose="02070309020205020404" pitchFamily="49" charset="0"/>
              </a:rPr>
              <a:t>@return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tag.</a:t>
            </a:r>
          </a:p>
          <a:p>
            <a:pPr marL="457200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format</a:t>
            </a:r>
          </a:p>
          <a:p>
            <a:pPr lvl="1"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>
                <a:latin typeface="Courier New" panose="02070309020205020404" pitchFamily="49" charset="0"/>
              </a:rPr>
              <a:t>@return Description</a:t>
            </a:r>
          </a:p>
          <a:p>
            <a:pPr marL="457200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@return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 in a method’s documentation comment must appear after the general description. The description can span several lines.</a:t>
            </a:r>
          </a:p>
          <a:p>
            <a:pPr marL="457200" indent="-457200"/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ValueReturn.java</a:t>
            </a:r>
            <a:endParaRPr lang="en-US" altLang="en-US" sz="2000" b="1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58306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DC4DF03-E452-F587-68FB-938E033EB76F}"/>
              </a:ext>
            </a:extLst>
          </p:cNvPr>
          <p:cNvSpPr txBox="1">
            <a:spLocks noChangeArrowheads="1"/>
          </p:cNvSpPr>
          <p:nvPr/>
        </p:nvSpPr>
        <p:spPr>
          <a:xfrm>
            <a:off x="1508414" y="222106"/>
            <a:ext cx="70104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Returning a </a:t>
            </a:r>
            <a:r>
              <a:rPr lang="en-US" altLang="en-US" sz="3200">
                <a:latin typeface="Courier New" panose="02070309020205020404" pitchFamily="49" charset="0"/>
              </a:rPr>
              <a:t>boolean</a:t>
            </a:r>
            <a:r>
              <a:rPr lang="en-US" altLang="en-US" sz="3200"/>
              <a:t>Value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E9AA880-25EA-F36B-3503-881C180F6BD2}"/>
              </a:ext>
            </a:extLst>
          </p:cNvPr>
          <p:cNvSpPr txBox="1">
            <a:spLocks noChangeArrowheads="1"/>
          </p:cNvSpPr>
          <p:nvPr/>
        </p:nvSpPr>
        <p:spPr>
          <a:xfrm>
            <a:off x="1508414" y="1179223"/>
            <a:ext cx="8458200" cy="557746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8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we need to write methods to test arguments for validity and return true or false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public static </a:t>
            </a:r>
            <a:r>
              <a:rPr lang="en-US" altLang="en-US" sz="2000" dirty="0" err="1">
                <a:latin typeface="Consolas" panose="020B0609020204030204" pitchFamily="49" charset="0"/>
              </a:rPr>
              <a:t>boolean</a:t>
            </a:r>
            <a:r>
              <a:rPr lang="en-US" altLang="en-US" sz="2000" dirty="0"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isValid</a:t>
            </a: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(int number)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</a:t>
            </a:r>
            <a:r>
              <a:rPr lang="en-US" altLang="en-US" sz="2000" dirty="0" err="1">
                <a:latin typeface="Consolas" panose="020B0609020204030204" pitchFamily="49" charset="0"/>
              </a:rPr>
              <a:t>boolean</a:t>
            </a:r>
            <a:r>
              <a:rPr lang="en-US" altLang="en-US" sz="2000" dirty="0">
                <a:latin typeface="Consolas" panose="020B0609020204030204" pitchFamily="49" charset="0"/>
              </a:rPr>
              <a:t> status;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if(number &gt;= 1 &amp;&amp; number &lt;= 100)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status = true;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else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status = false;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return status;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600" dirty="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Calling code: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int value = 20;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if(</a:t>
            </a:r>
            <a:r>
              <a:rPr lang="en-US" alt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isValid</a:t>
            </a: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(value)</a:t>
            </a:r>
            <a:r>
              <a:rPr lang="en-US" altLang="en-US" sz="2000" dirty="0"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000" dirty="0">
                <a:latin typeface="Consolas" panose="020B0609020204030204" pitchFamily="49" charset="0"/>
              </a:rPr>
              <a:t>("The value is within range");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else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000" dirty="0">
                <a:latin typeface="Consolas" panose="020B0609020204030204" pitchFamily="49" charset="0"/>
              </a:rPr>
              <a:t>("The value is out of range");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9A711B6-51C5-DF7F-06EC-CF75E1219FD1}"/>
              </a:ext>
            </a:extLst>
          </p:cNvPr>
          <p:cNvCxnSpPr/>
          <p:nvPr/>
        </p:nvCxnSpPr>
        <p:spPr>
          <a:xfrm flipV="1">
            <a:off x="3418609" y="2275609"/>
            <a:ext cx="2192482" cy="304453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246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E382765-BC5F-C536-5A9E-FD8C52B51C80}"/>
              </a:ext>
            </a:extLst>
          </p:cNvPr>
          <p:cNvSpPr txBox="1">
            <a:spLocks noChangeArrowheads="1"/>
          </p:cNvSpPr>
          <p:nvPr/>
        </p:nvSpPr>
        <p:spPr>
          <a:xfrm>
            <a:off x="1525532" y="114299"/>
            <a:ext cx="7371606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Returning a Reference to a </a:t>
            </a:r>
            <a:r>
              <a:rPr lang="en-US" altLang="en-US" sz="3200" dirty="0">
                <a:latin typeface="Courier New" panose="02070309020205020404" pitchFamily="49" charset="0"/>
              </a:rPr>
              <a:t>String</a:t>
            </a:r>
            <a:r>
              <a:rPr lang="en-US" altLang="en-US" sz="3200" dirty="0"/>
              <a:t> Object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F74975-1A06-2FF6-71EF-FD6598A5D93A}"/>
              </a:ext>
            </a:extLst>
          </p:cNvPr>
          <p:cNvSpPr txBox="1">
            <a:spLocks noChangeArrowheads="1"/>
          </p:cNvSpPr>
          <p:nvPr/>
        </p:nvSpPr>
        <p:spPr>
          <a:xfrm>
            <a:off x="1525532" y="1011380"/>
            <a:ext cx="9087047" cy="52474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latin typeface="Consolas" panose="020B0609020204030204" pitchFamily="49" charset="0"/>
              </a:rPr>
              <a:t>customerName</a:t>
            </a:r>
            <a:r>
              <a:rPr lang="en-US" altLang="en-US" sz="2000" dirty="0"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latin typeface="Consolas" panose="020B0609020204030204" pitchFamily="49" charset="0"/>
              </a:rPr>
              <a:t>fullName</a:t>
            </a:r>
            <a:r>
              <a:rPr lang="en-US" altLang="en-US" sz="2000" dirty="0">
                <a:latin typeface="Consolas" panose="020B0609020204030204" pitchFamily="49" charset="0"/>
              </a:rPr>
              <a:t>("John", "Martin");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	</a:t>
            </a:r>
            <a:r>
              <a:rPr lang="en-US" altLang="en-US" sz="2000" dirty="0">
                <a:latin typeface="Consolas" panose="020B0609020204030204" pitchFamily="49" charset="0"/>
              </a:rPr>
              <a:t>public static String </a:t>
            </a:r>
            <a:r>
              <a:rPr lang="en-US" altLang="en-US" sz="2000" dirty="0" err="1">
                <a:latin typeface="Consolas" panose="020B0609020204030204" pitchFamily="49" charset="0"/>
              </a:rPr>
              <a:t>fullName</a:t>
            </a:r>
            <a:r>
              <a:rPr lang="en-US" altLang="en-US" sz="2000" dirty="0">
                <a:latin typeface="Consolas" panose="020B0609020204030204" pitchFamily="49" charset="0"/>
              </a:rPr>
              <a:t>(String first, String last)</a:t>
            </a: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	{</a:t>
            </a: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		String name;</a:t>
            </a: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		name = first + 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000" dirty="0"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000" dirty="0">
                <a:latin typeface="Consolas" panose="020B0609020204030204" pitchFamily="49" charset="0"/>
              </a:rPr>
              <a:t> + last;</a:t>
            </a: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		return name;</a:t>
            </a:r>
          </a:p>
          <a:p>
            <a:pPr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	}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sz="2000" dirty="0"/>
          </a:p>
          <a:p>
            <a:pPr>
              <a:buFontTx/>
              <a:buNone/>
            </a:pPr>
            <a:r>
              <a:rPr lang="en-US" altLang="en-US" sz="2000" dirty="0"/>
              <a:t>See example:  </a:t>
            </a:r>
            <a:r>
              <a:rPr lang="en-US" altLang="en-US" sz="2000" dirty="0">
                <a:hlinkClick r:id="rId2" action="ppaction://hlinkfile"/>
              </a:rPr>
              <a:t>ReturnString.java</a:t>
            </a:r>
            <a:endParaRPr lang="en-US" altLang="en-US" sz="2000" dirty="0"/>
          </a:p>
          <a:p>
            <a:pPr lvl="1">
              <a:buFontTx/>
              <a:buNone/>
            </a:pPr>
            <a:endParaRPr lang="en-US" altLang="en-US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AD8E90DC-4AAB-4B69-8704-231AB99F1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700" y="1689098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CB120E57-01C4-25FA-D869-01F2548DF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6954" y="1998025"/>
            <a:ext cx="64951" cy="126471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2F37BBC1-C2C1-4FF0-9996-3D404332EF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81217" y="928007"/>
            <a:ext cx="1383415" cy="1721284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A947B5F9-167A-1F01-D773-9393F3686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688" y="3395729"/>
            <a:ext cx="2996019" cy="280076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FF3300"/>
                </a:solidFill>
                <a:cs typeface="Times New Roman" panose="02020603050405020304" pitchFamily="18" charset="0"/>
              </a:rPr>
              <a:t>The local variable name holds the reference to the object.  The return statement sends a copy of the reference back to the call statement and it is stored in </a:t>
            </a:r>
            <a:r>
              <a:rPr lang="en-US" altLang="en-US" sz="2200" dirty="0" err="1">
                <a:solidFill>
                  <a:srgbClr val="FF3300"/>
                </a:solidFill>
                <a:cs typeface="Times New Roman" panose="02020603050405020304" pitchFamily="18" charset="0"/>
              </a:rPr>
              <a:t>customerName</a:t>
            </a:r>
            <a:r>
              <a:rPr lang="en-US" altLang="en-US" sz="2200" dirty="0">
                <a:solidFill>
                  <a:srgbClr val="FF3300"/>
                </a:solidFill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9" name="Group 17">
            <a:extLst>
              <a:ext uri="{FF2B5EF4-FFF2-40B4-BE49-F238E27FC236}">
                <a16:creationId xmlns:a16="http://schemas.microsoft.com/office/drawing/2014/main" id="{CD76743B-EF33-D1F5-12F2-32FE52AD59BB}"/>
              </a:ext>
            </a:extLst>
          </p:cNvPr>
          <p:cNvGrpSpPr>
            <a:grpSpLocks/>
          </p:cNvGrpSpPr>
          <p:nvPr/>
        </p:nvGrpSpPr>
        <p:grpSpPr bwMode="auto">
          <a:xfrm>
            <a:off x="8067802" y="1553296"/>
            <a:ext cx="1778090" cy="609600"/>
            <a:chOff x="3936" y="1056"/>
            <a:chExt cx="1104" cy="480"/>
          </a:xfrm>
        </p:grpSpPr>
        <p:sp>
          <p:nvSpPr>
            <p:cNvPr id="10" name="Line 14">
              <a:extLst>
                <a:ext uri="{FF2B5EF4-FFF2-40B4-BE49-F238E27FC236}">
                  <a16:creationId xmlns:a16="http://schemas.microsoft.com/office/drawing/2014/main" id="{070C027F-6BEC-FFD5-84C8-7C4444F2AD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1056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15">
              <a:extLst>
                <a:ext uri="{FF2B5EF4-FFF2-40B4-BE49-F238E27FC236}">
                  <a16:creationId xmlns:a16="http://schemas.microsoft.com/office/drawing/2014/main" id="{CB449D74-9BB7-2588-2C1D-6381419B41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1200"/>
              <a:ext cx="1104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Line 16">
              <a:extLst>
                <a:ext uri="{FF2B5EF4-FFF2-40B4-BE49-F238E27FC236}">
                  <a16:creationId xmlns:a16="http://schemas.microsoft.com/office/drawing/2014/main" id="{171A13A6-C682-B474-BEA3-139C36D3B2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0" y="1200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3" name="Line 22">
            <a:extLst>
              <a:ext uri="{FF2B5EF4-FFF2-40B4-BE49-F238E27FC236}">
                <a16:creationId xmlns:a16="http://schemas.microsoft.com/office/drawing/2014/main" id="{F19CEFBE-70DC-D55D-E02A-6B00BAE58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6" y="163829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0E932872-F543-F47A-574F-A0C65C187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0415" y="1943099"/>
            <a:ext cx="1546166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B05AD623-739B-2618-9013-29DE4F15A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4001" y="1943099"/>
            <a:ext cx="1610" cy="24447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138CC042-6266-3BBA-6DE4-69A50661F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011" y="3262740"/>
            <a:ext cx="1720780" cy="40011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3300"/>
                </a:solidFill>
              </a:rPr>
              <a:t>“John Martin”</a:t>
            </a:r>
          </a:p>
        </p:txBody>
      </p:sp>
      <p:sp>
        <p:nvSpPr>
          <p:cNvPr id="20" name="Text Box 4">
            <a:extLst>
              <a:ext uri="{FF2B5EF4-FFF2-40B4-BE49-F238E27FC236}">
                <a16:creationId xmlns:a16="http://schemas.microsoft.com/office/drawing/2014/main" id="{8D0D89F9-242B-03AD-3F37-E7A8C29FC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740" y="4071063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436566D8-30CC-5E3F-9EFB-8CE0A4E523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38431" y="3635085"/>
            <a:ext cx="436490" cy="524736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66B273-5392-B726-2598-9CB88CB10EC1}"/>
              </a:ext>
            </a:extLst>
          </p:cNvPr>
          <p:cNvSpPr txBox="1"/>
          <p:nvPr/>
        </p:nvSpPr>
        <p:spPr>
          <a:xfrm>
            <a:off x="2578039" y="1702757"/>
            <a:ext cx="1760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>
                <a:latin typeface="Consolas" panose="020B0609020204030204" pitchFamily="49" charset="0"/>
              </a:rPr>
              <a:t>customerName</a:t>
            </a:r>
            <a:endParaRPr lang="en-US" dirty="0"/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D8861040-D90E-FE55-50BA-D3395ED50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922" y="1285844"/>
            <a:ext cx="1125797" cy="39748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3300"/>
                </a:solidFill>
              </a:rPr>
              <a:t>“Martin”</a:t>
            </a:r>
          </a:p>
        </p:txBody>
      </p:sp>
      <p:sp>
        <p:nvSpPr>
          <p:cNvPr id="25" name="Text Box 5">
            <a:extLst>
              <a:ext uri="{FF2B5EF4-FFF2-40B4-BE49-F238E27FC236}">
                <a16:creationId xmlns:a16="http://schemas.microsoft.com/office/drawing/2014/main" id="{F713E55C-C48B-7A11-109C-4BE1F27C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5697" y="661504"/>
            <a:ext cx="1047723" cy="40011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3300"/>
                </a:solidFill>
              </a:rPr>
              <a:t>“John”</a:t>
            </a:r>
          </a:p>
        </p:txBody>
      </p:sp>
      <p:sp>
        <p:nvSpPr>
          <p:cNvPr id="26" name="Text Box 4">
            <a:extLst>
              <a:ext uri="{FF2B5EF4-FFF2-40B4-BE49-F238E27FC236}">
                <a16:creationId xmlns:a16="http://schemas.microsoft.com/office/drawing/2014/main" id="{7D9D69E6-6B7F-213E-4745-A98D2157E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8157" y="702683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27" name="Text Box 4">
            <a:extLst>
              <a:ext uri="{FF2B5EF4-FFF2-40B4-BE49-F238E27FC236}">
                <a16:creationId xmlns:a16="http://schemas.microsoft.com/office/drawing/2014/main" id="{27D6E326-4C18-4C8A-2708-62B475E23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5296" y="1268755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28" name="Line 7">
            <a:extLst>
              <a:ext uri="{FF2B5EF4-FFF2-40B4-BE49-F238E27FC236}">
                <a16:creationId xmlns:a16="http://schemas.microsoft.com/office/drawing/2014/main" id="{14423BD2-6848-800D-4E51-13269DBF07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50423" y="883227"/>
            <a:ext cx="254686" cy="22916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7">
            <a:extLst>
              <a:ext uri="{FF2B5EF4-FFF2-40B4-BE49-F238E27FC236}">
                <a16:creationId xmlns:a16="http://schemas.microsoft.com/office/drawing/2014/main" id="{21A149E2-625C-4422-3185-4C769A731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477864" y="1493314"/>
            <a:ext cx="311663" cy="17096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BD82051F-79AF-5C45-897E-08B13B3C1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5891" y="2531550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id="{502BF8CD-B8DF-9EC6-2D85-2118D7493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9248" y="2539922"/>
            <a:ext cx="892266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3300"/>
                </a:solidFill>
              </a:rPr>
              <a:t>address</a:t>
            </a:r>
          </a:p>
        </p:txBody>
      </p:sp>
      <p:sp>
        <p:nvSpPr>
          <p:cNvPr id="32" name="Line 7">
            <a:extLst>
              <a:ext uri="{FF2B5EF4-FFF2-40B4-BE49-F238E27FC236}">
                <a16:creationId xmlns:a16="http://schemas.microsoft.com/office/drawing/2014/main" id="{73CDFE7E-8A86-A908-1A72-0246F339F4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53031" y="1036509"/>
            <a:ext cx="968541" cy="1634645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Line 7">
            <a:extLst>
              <a:ext uri="{FF2B5EF4-FFF2-40B4-BE49-F238E27FC236}">
                <a16:creationId xmlns:a16="http://schemas.microsoft.com/office/drawing/2014/main" id="{36951371-D138-5C9A-45F4-5FD177E04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7139" y="1601592"/>
            <a:ext cx="975834" cy="1072827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" name="Line 7">
            <a:extLst>
              <a:ext uri="{FF2B5EF4-FFF2-40B4-BE49-F238E27FC236}">
                <a16:creationId xmlns:a16="http://schemas.microsoft.com/office/drawing/2014/main" id="{7D62FA87-38C0-5D30-90FE-7B5A6DC31B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497835" y="1493313"/>
            <a:ext cx="701183" cy="1081387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0767F429-5372-CA86-0304-C959C501F5F3}"/>
              </a:ext>
            </a:extLst>
          </p:cNvPr>
          <p:cNvCxnSpPr>
            <a:stCxn id="20" idx="1"/>
            <a:endCxn id="5" idx="1"/>
          </p:cNvCxnSpPr>
          <p:nvPr/>
        </p:nvCxnSpPr>
        <p:spPr>
          <a:xfrm rot="10800000" flipH="1">
            <a:off x="1274740" y="1877218"/>
            <a:ext cx="414960" cy="2381965"/>
          </a:xfrm>
          <a:prstGeom prst="curvedConnector3">
            <a:avLst>
              <a:gd name="adj1" fmla="val -55090"/>
            </a:avLst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Curved 38">
            <a:extLst>
              <a:ext uri="{FF2B5EF4-FFF2-40B4-BE49-F238E27FC236}">
                <a16:creationId xmlns:a16="http://schemas.microsoft.com/office/drawing/2014/main" id="{A2476CA3-9434-B645-D442-561BC4C9CFE1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74921" y="4081291"/>
            <a:ext cx="1877538" cy="350077"/>
          </a:xfrm>
          <a:prstGeom prst="curvedConnector3">
            <a:avLst>
              <a:gd name="adj1" fmla="val 2405"/>
            </a:avLst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16B75FBC-184E-CEA6-B835-6812E9366879}"/>
              </a:ext>
            </a:extLst>
          </p:cNvPr>
          <p:cNvSpPr txBox="1"/>
          <p:nvPr/>
        </p:nvSpPr>
        <p:spPr>
          <a:xfrm>
            <a:off x="1242156" y="4389805"/>
            <a:ext cx="84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8A3DD69-1175-3DDA-CC66-7F9DA3FE4464}"/>
              </a:ext>
            </a:extLst>
          </p:cNvPr>
          <p:cNvSpPr txBox="1"/>
          <p:nvPr/>
        </p:nvSpPr>
        <p:spPr>
          <a:xfrm>
            <a:off x="7872286" y="2837844"/>
            <a:ext cx="84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72829EF-7A5F-06DF-A42E-3FDFAA1E6972}"/>
              </a:ext>
            </a:extLst>
          </p:cNvPr>
          <p:cNvSpPr txBox="1"/>
          <p:nvPr/>
        </p:nvSpPr>
        <p:spPr>
          <a:xfrm>
            <a:off x="9845892" y="2819474"/>
            <a:ext cx="84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last</a:t>
            </a:r>
          </a:p>
        </p:txBody>
      </p:sp>
    </p:spTree>
    <p:extLst>
      <p:ext uri="{BB962C8B-B14F-4D97-AF65-F5344CB8AC3E}">
        <p14:creationId xmlns:p14="http://schemas.microsoft.com/office/powerpoint/2010/main" val="21161544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E2BE09-A7E1-AAC7-D88F-547DE1157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625" y="475203"/>
            <a:ext cx="8115719" cy="5907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MethodCallRetString05_02_03 </a:t>
            </a:r>
            <a:r>
              <a:rPr lang="en-US" altLang="en-US" sz="2000" b="1" dirty="0">
                <a:solidFill>
                  <a:srgbClr val="0000CC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b="1" dirty="0">
                <a:solidFill>
                  <a:srgbClr val="FF00FF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customerName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customerName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fullName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"John"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"Martin"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"The customer's name is %s.\n"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customerName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FF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fullName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first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       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    String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last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first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last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"T01: Customer's name " +          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                           "is  %s.\n"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    return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CC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>
              <a:solidFill>
                <a:srgbClr val="0000C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FF23D3-F9EA-B179-73F7-DA70040F1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681" y="5880100"/>
            <a:ext cx="5486400" cy="70802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T01: Customer's name is John Martin.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customer's name is John Martin.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961168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744D9DA-ACE0-F30F-DF03-03759B9B8000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4" y="104631"/>
            <a:ext cx="5334001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Problem-Solving with Methods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D27DAE7-660C-B0A4-659B-FDFD46142C9D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4" y="1392382"/>
            <a:ext cx="829468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large, complex problem can be solved a piece at a time by methods.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Decomposition: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breaking a problem down into smaller ones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a method calls another method that has a </a:t>
            </a:r>
            <a:r>
              <a:rPr lang="en-US" altLang="en-US" dirty="0">
                <a:solidFill>
                  <a:srgbClr val="0000CC"/>
                </a:solidFill>
                <a:latin typeface="Courier New" panose="02070309020205020404" pitchFamily="49" charset="0"/>
              </a:rPr>
              <a:t>throws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in its header, then the calling method should have the same </a:t>
            </a:r>
            <a:r>
              <a:rPr lang="en-US" altLang="en-US" dirty="0">
                <a:solidFill>
                  <a:srgbClr val="0000CC"/>
                </a:solidFill>
                <a:latin typeface="Courier New" panose="02070309020205020404" pitchFamily="49" charset="0"/>
              </a:rPr>
              <a:t>throws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clause.</a:t>
            </a:r>
          </a:p>
          <a:p>
            <a:pPr marL="457200" indent="-457200">
              <a:spcBef>
                <a:spcPts val="1800"/>
              </a:spcBef>
            </a:pP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800"/>
              </a:spcBef>
            </a:pPr>
            <a:r>
              <a:rPr lang="en-US" altLang="en-US" sz="2200" dirty="0"/>
              <a:t>See example:  </a:t>
            </a:r>
            <a:r>
              <a:rPr lang="en-US" altLang="en-US" sz="2200" dirty="0">
                <a:hlinkClick r:id="rId2" action="ppaction://hlinkfile"/>
              </a:rPr>
              <a:t>SalesReport.java</a:t>
            </a:r>
            <a:endParaRPr lang="en-US" altLang="en-US" sz="2200" dirty="0"/>
          </a:p>
          <a:p>
            <a:pPr marL="457200" indent="-457200">
              <a:spcBef>
                <a:spcPts val="1800"/>
              </a:spcBef>
            </a:pP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3148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11C10-EC0C-08DE-BC9B-42C13431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406544"/>
            <a:ext cx="6987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Adding a throws Clause to the Method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DF690A-F5C3-6CBB-0D0F-BB569FF5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1745" y="929764"/>
            <a:ext cx="7213600" cy="575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Suppose we create a </a:t>
            </a:r>
            <a:r>
              <a:rPr lang="en-US" altLang="en-US" sz="2400" dirty="0" err="1"/>
              <a:t>PrintWriter</a:t>
            </a:r>
            <a:r>
              <a:rPr lang="en-US" altLang="en-US" sz="2400" dirty="0"/>
              <a:t> object and pass the name of a file to its constructor.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import </a:t>
            </a:r>
            <a:r>
              <a:rPr lang="en-US" altLang="en-US" sz="2000" dirty="0" err="1"/>
              <a:t>java.util.Scanner</a:t>
            </a:r>
            <a:r>
              <a:rPr lang="en-US" altLang="en-US" sz="2000" dirty="0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import java.io*;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public class </a:t>
            </a:r>
            <a:r>
              <a:rPr lang="en-US" altLang="en-US" sz="2000" dirty="0" err="1"/>
              <a:t>FileWriteDemo</a:t>
            </a:r>
            <a:r>
              <a:rPr lang="en-US" altLang="en-US" sz="2000" dirty="0"/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    public static void main(String[ ] </a:t>
            </a:r>
            <a:r>
              <a:rPr lang="en-US" altLang="en-US" sz="2000" dirty="0" err="1"/>
              <a:t>args</a:t>
            </a:r>
            <a:r>
              <a:rPr lang="en-US" altLang="en-US" sz="2000" dirty="0"/>
              <a:t>) </a:t>
            </a:r>
            <a:r>
              <a:rPr lang="en-US" altLang="en-US" sz="2000" dirty="0">
                <a:solidFill>
                  <a:srgbClr val="0000FF"/>
                </a:solidFill>
              </a:rPr>
              <a:t>throws</a:t>
            </a:r>
            <a:r>
              <a:rPr lang="en-US" altLang="en-US" sz="2000" dirty="0"/>
              <a:t> </a:t>
            </a:r>
            <a:r>
              <a:rPr lang="en-US" altLang="en-US" sz="2000" dirty="0" err="1">
                <a:solidFill>
                  <a:srgbClr val="0000FF"/>
                </a:solidFill>
              </a:rPr>
              <a:t>IOException</a:t>
            </a:r>
            <a:r>
              <a:rPr lang="en-US" altLang="en-US" sz="2000" dirty="0">
                <a:solidFill>
                  <a:srgbClr val="0000FF"/>
                </a:solidFill>
              </a:rPr>
              <a:t> </a:t>
            </a:r>
            <a:r>
              <a:rPr lang="en-US" altLang="en-US" sz="2000" dirty="0"/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Scanner kb = new Scanner(System.in);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System.out.print</a:t>
            </a:r>
            <a:r>
              <a:rPr lang="en-US" altLang="en-US" sz="2000" dirty="0"/>
              <a:t>( “Enter the filename: ”);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String filename = </a:t>
            </a:r>
            <a:r>
              <a:rPr lang="en-US" altLang="en-US" sz="2000" dirty="0" err="1"/>
              <a:t>kb.nextLine</a:t>
            </a:r>
            <a:r>
              <a:rPr lang="en-US" altLang="en-US" sz="2000" dirty="0"/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//open the file.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PrinterWriter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outputFile</a:t>
            </a:r>
            <a:r>
              <a:rPr lang="en-US" altLang="en-US" sz="2000" dirty="0"/>
              <a:t> = New </a:t>
            </a:r>
            <a:r>
              <a:rPr lang="en-US" altLang="en-US" sz="2000" dirty="0" err="1"/>
              <a:t>PrintWriter</a:t>
            </a:r>
            <a:r>
              <a:rPr lang="en-US" altLang="en-US" sz="2000" dirty="0"/>
              <a:t>(filename);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//write the name to the file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outputFile.println</a:t>
            </a:r>
            <a:r>
              <a:rPr lang="en-US" altLang="en-US" sz="2000" dirty="0"/>
              <a:t>(“Thomas Jefferson.”);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//close the file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outputFile.close</a:t>
            </a:r>
            <a:r>
              <a:rPr lang="en-US" altLang="en-US" sz="2000" dirty="0"/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86316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11C10-EC0C-08DE-BC9B-42C13431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406544"/>
            <a:ext cx="6987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Adding a throws Clause to the Method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74B9F-F159-3F27-01CC-2B5266C74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929764"/>
            <a:ext cx="9127838" cy="56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An </a:t>
            </a:r>
            <a:r>
              <a:rPr lang="en-US" altLang="en-US" sz="2400" i="1" dirty="0"/>
              <a:t>exception</a:t>
            </a:r>
            <a:r>
              <a:rPr lang="en-US" altLang="en-US" sz="2400" dirty="0"/>
              <a:t> can be thought of as </a:t>
            </a:r>
            <a:r>
              <a:rPr lang="en-US" altLang="en-US" sz="2400" dirty="0">
                <a:solidFill>
                  <a:srgbClr val="0000FF"/>
                </a:solidFill>
              </a:rPr>
              <a:t>a signal indicating that the program cannot continue until the unexpected event has been dealt with.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Suppose we create a </a:t>
            </a:r>
            <a:r>
              <a:rPr lang="en-US" altLang="en-US" sz="2400" dirty="0" err="1"/>
              <a:t>PrintWriter</a:t>
            </a:r>
            <a:r>
              <a:rPr lang="en-US" altLang="en-US" sz="2400" dirty="0"/>
              <a:t> object and pass the name of a file to its constructor.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en-US" sz="2400" dirty="0"/>
              <a:t>       </a:t>
            </a:r>
            <a:r>
              <a:rPr lang="en-US" altLang="en-US" sz="2400" dirty="0" err="1">
                <a:latin typeface="Consolas" panose="020B0609020204030204" pitchFamily="49" charset="0"/>
              </a:rPr>
              <a:t>PrinterWriter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outputFile</a:t>
            </a:r>
            <a:r>
              <a:rPr lang="en-US" altLang="en-US" sz="2400" dirty="0">
                <a:latin typeface="Consolas" panose="020B0609020204030204" pitchFamily="49" charset="0"/>
              </a:rPr>
              <a:t> = New 								   </a:t>
            </a:r>
            <a:r>
              <a:rPr lang="en-US" altLang="en-US" sz="24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latin typeface="Consolas" panose="020B0609020204030204" pitchFamily="49" charset="0"/>
              </a:rPr>
              <a:t>(filename);</a:t>
            </a:r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The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/>
              <a:t>objects attempt to create the file, </a:t>
            </a:r>
            <a:r>
              <a:rPr lang="en-US" altLang="en-US" sz="2400" dirty="0">
                <a:solidFill>
                  <a:srgbClr val="0000FF"/>
                </a:solidFill>
              </a:rPr>
              <a:t>and the file cannot be created, because the disk is unexpectedly full. </a:t>
            </a:r>
          </a:p>
          <a:p>
            <a:pPr>
              <a:spcBef>
                <a:spcPct val="0"/>
              </a:spcBef>
              <a:buClrTx/>
            </a:pPr>
            <a:endParaRPr lang="en-US" altLang="en-US" sz="1200" dirty="0"/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Clearly, the program cannot continue until this situation has been resolved. </a:t>
            </a:r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In a Java program, when an unexpected event occurs, the program </a:t>
            </a:r>
            <a:r>
              <a:rPr lang="en-US" altLang="en-US" sz="2400" i="1" dirty="0"/>
              <a:t>throws</a:t>
            </a:r>
            <a:r>
              <a:rPr lang="en-US" altLang="en-US" sz="2400" dirty="0"/>
              <a:t> an exception, which causes the program to suspend normal execution.</a:t>
            </a:r>
          </a:p>
        </p:txBody>
      </p:sp>
    </p:spTree>
    <p:extLst>
      <p:ext uri="{BB962C8B-B14F-4D97-AF65-F5344CB8AC3E}">
        <p14:creationId xmlns:p14="http://schemas.microsoft.com/office/powerpoint/2010/main" val="460209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11C10-EC0C-08DE-BC9B-42C13431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406544"/>
            <a:ext cx="6987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Adding a throws Clause to the Method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99D7A9-412A-50AB-E1A8-0575093D0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929764"/>
            <a:ext cx="8455893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1085850" indent="-34290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en-US" altLang="en-US" sz="2400" dirty="0"/>
              <a:t>When an exception is thrown, the method that is executing must </a:t>
            </a:r>
            <a:r>
              <a:rPr lang="en-US" altLang="en-US" sz="2400" dirty="0">
                <a:solidFill>
                  <a:srgbClr val="0000FF"/>
                </a:solidFill>
              </a:rPr>
              <a:t>either deal with the exception </a:t>
            </a:r>
            <a:r>
              <a:rPr lang="en-US" altLang="en-US" sz="2400" dirty="0">
                <a:solidFill>
                  <a:srgbClr val="0000CC"/>
                </a:solidFill>
              </a:rPr>
              <a:t>or throw it again</a:t>
            </a:r>
            <a:r>
              <a:rPr lang="en-US" altLang="en-US" sz="2400" dirty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/>
          </a:p>
          <a:p>
            <a:pPr>
              <a:spcBef>
                <a:spcPct val="0"/>
              </a:spcBef>
              <a:buClrTx/>
            </a:pPr>
            <a:r>
              <a:rPr lang="en-US" altLang="en-US" sz="2400" dirty="0"/>
              <a:t>If </a:t>
            </a:r>
            <a:r>
              <a:rPr lang="en-US" altLang="en-US" sz="2400" dirty="0">
                <a:solidFill>
                  <a:srgbClr val="0000FF"/>
                </a:solidFill>
              </a:rPr>
              <a:t>the main method throws an exception</a:t>
            </a:r>
            <a:r>
              <a:rPr lang="en-US" altLang="en-US" sz="2400" dirty="0"/>
              <a:t>, </a:t>
            </a:r>
            <a:r>
              <a:rPr lang="en-US" altLang="en-US" sz="2400" dirty="0">
                <a:solidFill>
                  <a:srgbClr val="0000FF"/>
                </a:solidFill>
              </a:rPr>
              <a:t>the program halts, and an error message is displayed.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/>
          </a:p>
          <a:p>
            <a:pPr>
              <a:spcBef>
                <a:spcPct val="0"/>
              </a:spcBef>
              <a:buClrTx/>
            </a:pPr>
            <a:r>
              <a:rPr lang="en-US" altLang="en-US" sz="2400" dirty="0"/>
              <a:t>Because </a:t>
            </a:r>
            <a:r>
              <a:rPr lang="en-US" altLang="en-US" sz="24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2400" dirty="0"/>
              <a:t> objects are capable of throwing exceptions, we must </a:t>
            </a:r>
          </a:p>
          <a:p>
            <a:pPr marL="914400" lvl="1" indent="-457200">
              <a:spcBef>
                <a:spcPct val="0"/>
              </a:spcBef>
              <a:buClrTx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either write code that deals with the possible exceptions</a:t>
            </a:r>
            <a:r>
              <a:rPr lang="en-US" altLang="en-US" sz="2400" dirty="0"/>
              <a:t> (in Chapter 10), </a:t>
            </a:r>
          </a:p>
          <a:p>
            <a:pPr marL="914400" lvl="1" indent="-457200">
              <a:spcBef>
                <a:spcPct val="0"/>
              </a:spcBef>
              <a:buClrTx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altLang="en-US" sz="2400" dirty="0"/>
              <a:t>or simply allow our methods to </a:t>
            </a:r>
            <a:r>
              <a:rPr lang="en-US" altLang="en-US" sz="2400" dirty="0">
                <a:solidFill>
                  <a:srgbClr val="0000CC"/>
                </a:solidFill>
              </a:rPr>
              <a:t>rethrow the exceptions when they occur.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/>
          </a:p>
          <a:p>
            <a:pPr>
              <a:spcBef>
                <a:spcPct val="0"/>
              </a:spcBef>
              <a:buClrTx/>
            </a:pPr>
            <a:r>
              <a:rPr lang="en-US" altLang="en-US" sz="2400" dirty="0"/>
              <a:t>To allow a method to rethrow an exception that has not been dealt with, </a:t>
            </a:r>
            <a:r>
              <a:rPr lang="en-US" altLang="en-US" sz="2400" dirty="0">
                <a:solidFill>
                  <a:srgbClr val="0000FF"/>
                </a:solidFill>
              </a:rPr>
              <a:t>we simply write a throws clause in the method header. </a:t>
            </a:r>
          </a:p>
        </p:txBody>
      </p:sp>
    </p:spTree>
    <p:extLst>
      <p:ext uri="{BB962C8B-B14F-4D97-AF65-F5344CB8AC3E}">
        <p14:creationId xmlns:p14="http://schemas.microsoft.com/office/powerpoint/2010/main" val="701541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11C10-EC0C-08DE-BC9B-42C13431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406544"/>
            <a:ext cx="6987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Adding a throws Clause to the Method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1E3712-94BC-C12C-1CB7-AAC1589F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836" y="1096241"/>
            <a:ext cx="8976591" cy="515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1085850" indent="-34290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Write simply a </a:t>
            </a:r>
            <a:r>
              <a:rPr lang="en-US" altLang="en-US" sz="2400" i="1" dirty="0"/>
              <a:t>throws</a:t>
            </a:r>
            <a:r>
              <a:rPr lang="en-US" altLang="en-US" sz="2400" dirty="0"/>
              <a:t> clause in the method header for allowing a method to rethrow an exception that has not been dealt with.  An example is: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public static void main(String[ ] </a:t>
            </a:r>
            <a:r>
              <a:rPr lang="en-US" altLang="en-US" sz="2000" dirty="0" err="1">
                <a:latin typeface="Consolas" panose="020B0609020204030204" pitchFamily="49" charset="0"/>
              </a:rPr>
              <a:t>args</a:t>
            </a:r>
            <a:r>
              <a:rPr lang="en-US" altLang="en-US" sz="2000" dirty="0">
                <a:latin typeface="Consolas" panose="020B0609020204030204" pitchFamily="49" charset="0"/>
              </a:rPr>
              <a:t>) throws </a:t>
            </a:r>
            <a:r>
              <a:rPr lang="en-US" altLang="en-US" sz="2000" dirty="0" err="1">
                <a:latin typeface="Consolas" panose="020B0609020204030204" pitchFamily="49" charset="0"/>
              </a:rPr>
              <a:t>IOException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{   ….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This header indicates that the </a:t>
            </a:r>
            <a:r>
              <a:rPr lang="en-US" altLang="en-US" sz="2400" i="1" dirty="0">
                <a:latin typeface="Consolas" panose="020B0609020204030204" pitchFamily="49" charset="0"/>
              </a:rPr>
              <a:t>main</a:t>
            </a:r>
            <a:r>
              <a:rPr lang="en-US" altLang="en-US" sz="2400" dirty="0"/>
              <a:t> method is capable of throwing an exception of the </a:t>
            </a:r>
            <a:r>
              <a:rPr lang="en-US" altLang="en-US" sz="2400" dirty="0" err="1">
                <a:latin typeface="Consolas" panose="020B0609020204030204" pitchFamily="49" charset="0"/>
              </a:rPr>
              <a:t>IOException</a:t>
            </a:r>
            <a:r>
              <a:rPr lang="en-US" altLang="en-US" sz="2400" dirty="0"/>
              <a:t> type. </a:t>
            </a:r>
          </a:p>
          <a:p>
            <a:pPr marL="914400" lvl="1" indent="-45720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This is the type of exception that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/>
              <a:t>objects are capable of throwing. </a:t>
            </a:r>
          </a:p>
          <a:p>
            <a:pPr marL="914400" lvl="1" indent="-45720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dirty="0"/>
              <a:t>Any method that uses </a:t>
            </a:r>
            <a:r>
              <a:rPr lang="en-US" altLang="en-US" sz="24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2400" dirty="0"/>
              <a:t> objects, and does not respond to their exceptions, must have this throws clause listed in its header.</a:t>
            </a:r>
          </a:p>
        </p:txBody>
      </p:sp>
    </p:spTree>
    <p:extLst>
      <p:ext uri="{BB962C8B-B14F-4D97-AF65-F5344CB8AC3E}">
        <p14:creationId xmlns:p14="http://schemas.microsoft.com/office/powerpoint/2010/main" val="210689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F1416C-22AF-E152-9452-774424565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882" y="674400"/>
            <a:ext cx="10328563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ch05DemostrationP;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java.util.concurrent.TimeUnit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StringTypes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throws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InterruptedException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String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inputString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inputString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i="1" dirty="0">
                <a:solidFill>
                  <a:srgbClr val="2A00FF"/>
                </a:solidFill>
                <a:latin typeface="Consolas" panose="020B0609020204030204" pitchFamily="49" charset="0"/>
              </a:rPr>
              <a:t>"What is your name?"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inputString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TimeUnit.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SECONDS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.sleep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(5);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showMessageDialog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inputString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JOptionPane.showInputDialog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"Who you are?"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showMessageDialog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,JOptionPane.showInputDialog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"Where do you go?"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            String inputString1 = </a:t>
            </a:r>
            <a:r>
              <a:rPr lang="en-US" altLang="en-US" sz="1600" dirty="0" err="1"/>
              <a:t>JOptionPane.</a:t>
            </a:r>
            <a:r>
              <a:rPr lang="en-US" altLang="en-US" sz="1600" i="1" dirty="0" err="1"/>
              <a:t>showInputDialog</a:t>
            </a:r>
            <a:r>
              <a:rPr lang="en-US" altLang="en-US" sz="1600" i="1" dirty="0"/>
              <a:t>("</a:t>
            </a:r>
            <a:r>
              <a:rPr lang="en-US" altLang="en-US" sz="1600" i="1" dirty="0" err="1"/>
              <a:t>payRate</a:t>
            </a:r>
            <a:r>
              <a:rPr lang="en-US" altLang="en-US" sz="1600" i="1" dirty="0"/>
              <a:t>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            String inputString2 = </a:t>
            </a:r>
            <a:r>
              <a:rPr lang="en-US" altLang="en-US" sz="1600" dirty="0" err="1"/>
              <a:t>JOptionPane.</a:t>
            </a:r>
            <a:r>
              <a:rPr lang="en-US" altLang="en-US" sz="1600" i="1" dirty="0" err="1"/>
              <a:t>showInputDialog</a:t>
            </a:r>
            <a:r>
              <a:rPr lang="en-US" altLang="en-US" sz="1600" i="1" dirty="0"/>
              <a:t>("</a:t>
            </a:r>
            <a:r>
              <a:rPr lang="en-US" altLang="en-US" sz="1600" i="1" dirty="0" err="1"/>
              <a:t>hoursWorked</a:t>
            </a:r>
            <a:r>
              <a:rPr lang="en-US" altLang="en-US" sz="1600" i="1" dirty="0"/>
              <a:t>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             double </a:t>
            </a:r>
            <a:r>
              <a:rPr lang="en-US" altLang="en-US" sz="1600" b="1" dirty="0" err="1"/>
              <a:t>paymentAmount</a:t>
            </a:r>
            <a:r>
              <a:rPr lang="en-US" altLang="en-US" sz="1600" b="1" dirty="0"/>
              <a:t> = </a:t>
            </a:r>
            <a:r>
              <a:rPr lang="en-US" altLang="en-US" sz="1600" b="1" dirty="0" err="1"/>
              <a:t>Double.</a:t>
            </a:r>
            <a:r>
              <a:rPr lang="en-US" altLang="en-US" sz="1600" b="1" i="1" dirty="0" err="1"/>
              <a:t>parseDouble</a:t>
            </a:r>
            <a:r>
              <a:rPr lang="en-US" altLang="en-US" sz="1600" b="1" i="1" dirty="0"/>
              <a:t>(inputString1)*</a:t>
            </a:r>
            <a:r>
              <a:rPr lang="en-US" altLang="en-US" sz="1600" b="1" i="1" dirty="0" err="1"/>
              <a:t>Double.parseDouble</a:t>
            </a:r>
            <a:r>
              <a:rPr lang="en-US" altLang="en-US" sz="1600" b="1" i="1" dirty="0"/>
              <a:t>(inputString2);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            </a:t>
            </a:r>
            <a:r>
              <a:rPr lang="en-US" altLang="en-US" sz="1600" dirty="0" err="1"/>
              <a:t>System.</a:t>
            </a:r>
            <a:r>
              <a:rPr lang="en-US" altLang="en-US" sz="1600" b="1" i="1" dirty="0" err="1"/>
              <a:t>out.println</a:t>
            </a:r>
            <a:r>
              <a:rPr lang="en-US" altLang="en-US" sz="1600" b="1" i="1" dirty="0"/>
              <a:t>(</a:t>
            </a:r>
            <a:r>
              <a:rPr lang="en-US" altLang="en-US" sz="1600" b="1" i="1" dirty="0" err="1"/>
              <a:t>paymentAmount</a:t>
            </a:r>
            <a:r>
              <a:rPr lang="en-US" altLang="en-US" sz="1600" b="1" i="1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             </a:t>
            </a:r>
            <a:r>
              <a:rPr lang="en-US" altLang="en-US" sz="1600" dirty="0" err="1"/>
              <a:t>System.</a:t>
            </a:r>
            <a:r>
              <a:rPr lang="en-US" altLang="en-US" sz="1600" b="1" i="1" dirty="0" err="1"/>
              <a:t>out.println</a:t>
            </a:r>
            <a:r>
              <a:rPr lang="en-US" altLang="en-US" sz="1600" b="1" i="1" dirty="0"/>
              <a:t>(</a:t>
            </a:r>
            <a:r>
              <a:rPr lang="en-US" altLang="en-US" sz="1600" b="1" i="1" dirty="0" err="1"/>
              <a:t>Double.parseDouble</a:t>
            </a:r>
            <a:r>
              <a:rPr lang="en-US" altLang="en-US" sz="1600" b="1" i="1" dirty="0"/>
              <a:t>(</a:t>
            </a:r>
            <a:r>
              <a:rPr lang="en-US" altLang="en-US" sz="1600" b="1" i="1" dirty="0" err="1"/>
              <a:t>JOptionPane.showInputDialog</a:t>
            </a:r>
            <a:r>
              <a:rPr lang="en-US" altLang="en-US" sz="1600" b="1" i="1" dirty="0"/>
              <a:t>("</a:t>
            </a:r>
            <a:r>
              <a:rPr lang="en-US" altLang="en-US" sz="1600" b="1" i="1" dirty="0" err="1"/>
              <a:t>payRate</a:t>
            </a:r>
            <a:r>
              <a:rPr lang="en-US" altLang="en-US" sz="1600" b="1" i="1" dirty="0"/>
              <a:t>"))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                                             *</a:t>
            </a:r>
            <a:r>
              <a:rPr lang="en-US" altLang="en-US" sz="1600" dirty="0" err="1"/>
              <a:t>Double.</a:t>
            </a:r>
            <a:r>
              <a:rPr lang="en-US" altLang="en-US" sz="1600" i="1" dirty="0" err="1"/>
              <a:t>parseDouble</a:t>
            </a:r>
            <a:r>
              <a:rPr lang="en-US" altLang="en-US" sz="1600" i="1" dirty="0"/>
              <a:t>(</a:t>
            </a:r>
            <a:r>
              <a:rPr lang="en-US" altLang="en-US" sz="1600" i="1" dirty="0" err="1"/>
              <a:t>JOptionPane.showInputDialog</a:t>
            </a:r>
            <a:r>
              <a:rPr lang="en-US" altLang="en-US" sz="1600" i="1" dirty="0"/>
              <a:t>("</a:t>
            </a:r>
            <a:r>
              <a:rPr lang="en-US" altLang="en-US" sz="1600" i="1" dirty="0" err="1"/>
              <a:t>hoursWorked</a:t>
            </a:r>
            <a:r>
              <a:rPr lang="en-US" altLang="en-US" sz="1600" i="1" dirty="0"/>
              <a:t>")));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}//end of main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46447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11C10-EC0C-08DE-BC9B-42C134312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406544"/>
            <a:ext cx="6987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Adding a throws Clause to the Method Header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C55D65-13AC-F3E1-C0D9-A662EB7E4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326" y="1682368"/>
            <a:ext cx="8265392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1085850" indent="-34290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Any method that calls a method which uses a </a:t>
            </a:r>
            <a:r>
              <a:rPr lang="en-US" altLang="en-US" sz="2400" dirty="0" err="1"/>
              <a:t>PrintWriter</a:t>
            </a:r>
            <a:r>
              <a:rPr lang="en-US" altLang="en-US" sz="2400" dirty="0"/>
              <a:t> object should have a </a:t>
            </a:r>
            <a:r>
              <a:rPr lang="en-US" altLang="en-US" sz="2400" i="1" dirty="0">
                <a:solidFill>
                  <a:srgbClr val="0000FF"/>
                </a:solidFill>
              </a:rPr>
              <a:t>throws </a:t>
            </a:r>
            <a:r>
              <a:rPr lang="en-US" altLang="en-US" sz="2400" i="1" dirty="0" err="1">
                <a:solidFill>
                  <a:srgbClr val="0000FF"/>
                </a:solidFill>
              </a:rPr>
              <a:t>IOException</a:t>
            </a:r>
            <a:r>
              <a:rPr lang="en-US" altLang="en-US" sz="2400" i="1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clause in its header.  </a:t>
            </a:r>
          </a:p>
          <a:p>
            <a:pPr marL="457200" indent="-457200">
              <a:spcBef>
                <a:spcPct val="0"/>
              </a:spcBef>
              <a:buClrTx/>
            </a:pPr>
            <a:endParaRPr lang="en-US" altLang="en-US" sz="2400" dirty="0"/>
          </a:p>
          <a:p>
            <a:pPr marL="457200" indent="-457200">
              <a:spcBef>
                <a:spcPct val="0"/>
              </a:spcBef>
              <a:buClrTx/>
            </a:pPr>
            <a:r>
              <a:rPr lang="en-US" altLang="en-US" sz="2400" dirty="0"/>
              <a:t>For example, suppose the </a:t>
            </a:r>
            <a:r>
              <a:rPr lang="en-US" altLang="en-US" sz="2400" i="1" dirty="0"/>
              <a:t>main</a:t>
            </a:r>
            <a:r>
              <a:rPr lang="en-US" altLang="en-US" sz="2400" dirty="0"/>
              <a:t> method does not perform any file operations, but the </a:t>
            </a:r>
            <a:r>
              <a:rPr lang="en-US" altLang="en-US" sz="2400" i="1" dirty="0"/>
              <a:t>main</a:t>
            </a:r>
            <a:r>
              <a:rPr lang="en-US" altLang="en-US" sz="2400" dirty="0"/>
              <a:t> calls a method named </a:t>
            </a:r>
            <a:r>
              <a:rPr lang="en-US" altLang="en-US" sz="2400" i="1" dirty="0" err="1"/>
              <a:t>buildFile</a:t>
            </a:r>
            <a:r>
              <a:rPr lang="en-US" altLang="en-US" sz="2400" dirty="0"/>
              <a:t> that opens a file and writes data to it. </a:t>
            </a:r>
          </a:p>
          <a:p>
            <a:pPr marL="914400" lvl="1" indent="-4572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0000FF"/>
                </a:solidFill>
              </a:rPr>
              <a:t>Both the </a:t>
            </a:r>
            <a:r>
              <a:rPr lang="en-US" altLang="en-US" sz="2400" b="1" i="1" dirty="0" err="1">
                <a:solidFill>
                  <a:srgbClr val="0000FF"/>
                </a:solidFill>
              </a:rPr>
              <a:t>buildFile</a:t>
            </a:r>
            <a:r>
              <a:rPr lang="en-US" altLang="en-US" sz="2400" b="1" dirty="0">
                <a:solidFill>
                  <a:srgbClr val="0000FF"/>
                </a:solidFill>
              </a:rPr>
              <a:t> and </a:t>
            </a:r>
            <a:r>
              <a:rPr lang="en-US" altLang="en-US" sz="2400" b="1" i="1" dirty="0">
                <a:solidFill>
                  <a:srgbClr val="0000FF"/>
                </a:solidFill>
              </a:rPr>
              <a:t>main</a:t>
            </a:r>
            <a:r>
              <a:rPr lang="en-US" altLang="en-US" sz="2400" b="1" dirty="0">
                <a:solidFill>
                  <a:srgbClr val="0000FF"/>
                </a:solidFill>
              </a:rPr>
              <a:t> methods should have a </a:t>
            </a:r>
            <a:r>
              <a:rPr lang="en-US" altLang="en-US" sz="2400" b="1" i="1" dirty="0">
                <a:solidFill>
                  <a:srgbClr val="0000FF"/>
                </a:solidFill>
              </a:rPr>
              <a:t>throws </a:t>
            </a:r>
            <a:r>
              <a:rPr lang="en-US" altLang="en-US" sz="2400" b="1" i="1" dirty="0" err="1">
                <a:solidFill>
                  <a:srgbClr val="0000FF"/>
                </a:solidFill>
              </a:rPr>
              <a:t>IOException</a:t>
            </a:r>
            <a:r>
              <a:rPr lang="en-US" altLang="en-US" sz="2400" b="1" dirty="0">
                <a:solidFill>
                  <a:srgbClr val="0000FF"/>
                </a:solidFill>
              </a:rPr>
              <a:t> clause in their headers</a:t>
            </a:r>
            <a:r>
              <a:rPr lang="en-US" altLang="en-US" sz="2400" dirty="0">
                <a:solidFill>
                  <a:srgbClr val="0000FF"/>
                </a:solidFill>
              </a:rPr>
              <a:t>. </a:t>
            </a:r>
            <a:r>
              <a:rPr lang="en-US" altLang="en-US" sz="2400" dirty="0"/>
              <a:t>Otherwise, a compiler error will occur.</a:t>
            </a:r>
          </a:p>
        </p:txBody>
      </p:sp>
    </p:spTree>
    <p:extLst>
      <p:ext uri="{BB962C8B-B14F-4D97-AF65-F5344CB8AC3E}">
        <p14:creationId xmlns:p14="http://schemas.microsoft.com/office/powerpoint/2010/main" val="24829374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ADF89E1-60BA-F0AF-D58D-299D5F65C443}"/>
              </a:ext>
            </a:extLst>
          </p:cNvPr>
          <p:cNvSpPr txBox="1">
            <a:spLocks noChangeArrowheads="1"/>
          </p:cNvSpPr>
          <p:nvPr/>
        </p:nvSpPr>
        <p:spPr>
          <a:xfrm>
            <a:off x="1432648" y="244475"/>
            <a:ext cx="7015161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Calling Methods that Throw Exceptions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7820BCD-33A8-DB8B-209E-88C6F180CACE}"/>
              </a:ext>
            </a:extLst>
          </p:cNvPr>
          <p:cNvSpPr txBox="1">
            <a:spLocks noChangeArrowheads="1"/>
          </p:cNvSpPr>
          <p:nvPr/>
        </p:nvSpPr>
        <p:spPr>
          <a:xfrm>
            <a:off x="1527463" y="1634837"/>
            <a:ext cx="8081963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>
              <a:spcBef>
                <a:spcPts val="6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that the </a:t>
            </a:r>
            <a:r>
              <a:rPr lang="en-US" altLang="en-US" sz="2400" dirty="0">
                <a:latin typeface="Courier New" panose="02070309020205020404" pitchFamily="49" charset="0"/>
              </a:rPr>
              <a:t>main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 err="1">
                <a:latin typeface="Courier New" panose="02070309020205020404" pitchFamily="49" charset="0"/>
              </a:rPr>
              <a:t>getTotalSales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in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SalesReport.java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a </a:t>
            </a:r>
            <a:r>
              <a:rPr lang="en-US" altLang="en-US" sz="2400" dirty="0">
                <a:latin typeface="Courier New" panose="02070309020205020404" pitchFamily="49" charset="0"/>
              </a:rPr>
              <a:t>throws </a:t>
            </a:r>
            <a:r>
              <a:rPr lang="en-US" altLang="en-US" sz="2400" dirty="0" err="1">
                <a:latin typeface="Courier New" panose="02070309020205020404" pitchFamily="49" charset="0"/>
              </a:rPr>
              <a:t>IOException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clause</a:t>
            </a:r>
            <a:r>
              <a:rPr lang="en-US" altLang="en-US" sz="2400" dirty="0"/>
              <a:t>. </a:t>
            </a:r>
          </a:p>
          <a:p>
            <a:pPr marL="461963" indent="-461963">
              <a:spcBef>
                <a:spcPts val="600"/>
              </a:spcBef>
              <a:spcAft>
                <a:spcPts val="60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methods that use a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Scanner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object to open a file must throw or handle </a:t>
            </a: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IOException</a:t>
            </a:r>
            <a:r>
              <a:rPr lang="en-US" altLang="en-US" sz="2400" dirty="0">
                <a:solidFill>
                  <a:srgbClr val="0000FF"/>
                </a:solidFill>
              </a:rPr>
              <a:t>.</a:t>
            </a:r>
          </a:p>
          <a:p>
            <a:pPr marL="461963" indent="-461963">
              <a:spcBef>
                <a:spcPts val="6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learn how to handle exceptions in Chapter 12.</a:t>
            </a:r>
          </a:p>
          <a:p>
            <a:pPr marL="461963" indent="-461963">
              <a:spcBef>
                <a:spcPts val="6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now, understand that Java required any method that interacts with an external entity, such as the file system </a:t>
            </a:r>
          </a:p>
          <a:p>
            <a:pPr marL="914400" lvl="1" indent="-461963">
              <a:spcBef>
                <a:spcPts val="6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to throw an exception to be handled elsewhere in your application </a:t>
            </a:r>
          </a:p>
          <a:p>
            <a:pPr marL="914400" lvl="1" indent="-461963">
              <a:spcBef>
                <a:spcPts val="6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to handle the exception locally.</a:t>
            </a:r>
          </a:p>
        </p:txBody>
      </p:sp>
    </p:spTree>
    <p:extLst>
      <p:ext uri="{BB962C8B-B14F-4D97-AF65-F5344CB8AC3E}">
        <p14:creationId xmlns:p14="http://schemas.microsoft.com/office/powerpoint/2010/main" val="41722859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2617F73-767E-2B03-F3C7-301A7DDE1938}"/>
              </a:ext>
            </a:extLst>
          </p:cNvPr>
          <p:cNvSpPr txBox="1">
            <a:spLocks noChangeArrowheads="1"/>
          </p:cNvSpPr>
          <p:nvPr/>
        </p:nvSpPr>
        <p:spPr>
          <a:xfrm>
            <a:off x="917862" y="436418"/>
            <a:ext cx="9930247" cy="6172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altLang="en-US" sz="1600" b="1" dirty="0"/>
              <a:t>import </a:t>
            </a:r>
            <a:r>
              <a:rPr lang="en-US" altLang="en-US" sz="1600" b="1" dirty="0" err="1"/>
              <a:t>java.util.Scanner</a:t>
            </a:r>
            <a:r>
              <a:rPr lang="en-US" altLang="en-US" sz="1600" b="1" dirty="0"/>
              <a:t>;</a:t>
            </a:r>
          </a:p>
          <a:p>
            <a:pPr marL="0" indent="0">
              <a:buFontTx/>
              <a:buNone/>
            </a:pPr>
            <a:r>
              <a:rPr lang="en-US" altLang="en-US" sz="1600" b="1" dirty="0"/>
              <a:t>import </a:t>
            </a:r>
            <a:r>
              <a:rPr lang="en-US" altLang="en-US" sz="1600" b="1" dirty="0" err="1"/>
              <a:t>javax.swing.JOptionPane</a:t>
            </a:r>
            <a:r>
              <a:rPr lang="en-US" altLang="en-US" sz="1600" b="1" dirty="0"/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/>
              <a:t>/**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/>
              <a:t> * A program prompts the user to enter their first and last name.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/>
              <a:t> * Then display the user's name in question.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/>
              <a:t> * </a:t>
            </a:r>
            <a:r>
              <a:rPr lang="en-US" altLang="en-US" sz="1600" b="1" dirty="0"/>
              <a:t>@author </a:t>
            </a:r>
            <a:r>
              <a:rPr lang="en-US" altLang="en-US" sz="1600" b="1" u="sng" dirty="0" err="1"/>
              <a:t>apeng</a:t>
            </a:r>
            <a:endParaRPr lang="en-US" alt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/>
              <a:t> */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Consolas" panose="020B0609020204030204" pitchFamily="49" charset="0"/>
              </a:rPr>
              <a:t>public class </a:t>
            </a:r>
            <a:r>
              <a:rPr lang="en-US" altLang="en-US" sz="1600" b="1" dirty="0" err="1">
                <a:latin typeface="Consolas" panose="020B0609020204030204" pitchFamily="49" charset="0"/>
              </a:rPr>
              <a:t>methodCall</a:t>
            </a:r>
            <a:r>
              <a:rPr lang="en-US" altLang="en-US" sz="1600" b="1" dirty="0">
                <a:latin typeface="Consolas" panose="020B0609020204030204" pitchFamily="49" charset="0"/>
              </a:rPr>
              <a:t> {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Consolas" panose="020B0609020204030204" pitchFamily="49" charset="0"/>
              </a:rPr>
              <a:t>public static void main(String[] </a:t>
            </a:r>
            <a:r>
              <a:rPr lang="en-US" altLang="en-US" sz="1600" b="1" dirty="0" err="1"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latin typeface="Consolas" panose="020B0609020204030204" pitchFamily="49" charset="0"/>
              </a:rPr>
              <a:t>) {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String name, task, </a:t>
            </a:r>
            <a:r>
              <a:rPr lang="en-US" altLang="en-US" sz="1600" dirty="0" err="1">
                <a:latin typeface="Consolas" panose="020B0609020204030204" pitchFamily="49" charset="0"/>
              </a:rPr>
              <a:t>sFormat</a:t>
            </a:r>
            <a:r>
              <a:rPr lang="en-US" altLang="en-US" sz="1600" dirty="0">
                <a:latin typeface="Consolas" panose="020B0609020204030204" pitchFamily="49" charset="0"/>
              </a:rPr>
              <a:t>;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int length;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String </a:t>
            </a:r>
            <a:r>
              <a:rPr lang="en-US" altLang="en-US" sz="1600" dirty="0" err="1">
                <a:latin typeface="Consolas" panose="020B0609020204030204" pitchFamily="49" charset="0"/>
              </a:rPr>
              <a:t>gtitle</a:t>
            </a:r>
            <a:r>
              <a:rPr lang="en-US" altLang="en-US" sz="1600" dirty="0">
                <a:latin typeface="Consolas" panose="020B0609020204030204" pitchFamily="49" charset="0"/>
              </a:rPr>
              <a:t> = "Your First and Last Name";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task = "Enter first and last name: ";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 marL="400050" lvl="1" indent="0"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name = </a:t>
            </a:r>
            <a:r>
              <a:rPr lang="en-US" altLang="en-US" sz="1600" i="1" dirty="0" err="1">
                <a:latin typeface="Consolas" panose="020B0609020204030204" pitchFamily="49" charset="0"/>
              </a:rPr>
              <a:t>inputName</a:t>
            </a:r>
            <a:r>
              <a:rPr lang="en-US" altLang="en-US" sz="1600" i="1" dirty="0">
                <a:latin typeface="Consolas" panose="020B0609020204030204" pitchFamily="49" charset="0"/>
              </a:rPr>
              <a:t>(task, </a:t>
            </a:r>
            <a:r>
              <a:rPr lang="en-US" altLang="en-US" sz="1600" i="1" dirty="0" err="1">
                <a:latin typeface="Consolas" panose="020B0609020204030204" pitchFamily="49" charset="0"/>
              </a:rPr>
              <a:t>gtitle</a:t>
            </a:r>
            <a:r>
              <a:rPr lang="en-US" altLang="en-US" sz="1600" i="1" dirty="0">
                <a:latin typeface="Consolas" panose="020B0609020204030204" pitchFamily="49" charset="0"/>
              </a:rPr>
              <a:t>); //a method call</a:t>
            </a:r>
          </a:p>
          <a:p>
            <a:pPr marL="400050" lvl="1" indent="0"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length = </a:t>
            </a:r>
            <a:r>
              <a:rPr lang="en-US" altLang="en-US" sz="1600" dirty="0" err="1">
                <a:latin typeface="Consolas" panose="020B0609020204030204" pitchFamily="49" charset="0"/>
              </a:rPr>
              <a:t>name.length</a:t>
            </a:r>
            <a:r>
              <a:rPr lang="en-US" altLang="en-US" sz="1600" dirty="0">
                <a:latin typeface="Consolas" panose="020B0609020204030204" pitchFamily="49" charset="0"/>
              </a:rPr>
              <a:t>() - 1;</a:t>
            </a:r>
          </a:p>
          <a:p>
            <a:pPr marL="400050" lvl="1" indent="0"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	</a:t>
            </a:r>
            <a:r>
              <a:rPr lang="en-US" altLang="en-US" sz="1600" dirty="0" err="1">
                <a:latin typeface="Consolas" panose="020B0609020204030204" pitchFamily="49" charset="0"/>
              </a:rPr>
              <a:t>sFormat</a:t>
            </a:r>
            <a:r>
              <a:rPr lang="en-US" altLang="en-US" sz="1600" dirty="0"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latin typeface="Consolas" panose="020B0609020204030204" pitchFamily="49" charset="0"/>
              </a:rPr>
              <a:t>String.</a:t>
            </a:r>
            <a:r>
              <a:rPr lang="en-US" altLang="en-US" sz="1600" i="1" dirty="0" err="1">
                <a:latin typeface="Consolas" panose="020B0609020204030204" pitchFamily="49" charset="0"/>
              </a:rPr>
              <a:t>format</a:t>
            </a:r>
            <a:r>
              <a:rPr lang="en-US" altLang="en-US" sz="1600" i="1" dirty="0">
                <a:latin typeface="Consolas" panose="020B0609020204030204" pitchFamily="49" charset="0"/>
              </a:rPr>
              <a:t>("Is your name, %s of length %d?\n", </a:t>
            </a:r>
            <a:r>
              <a:rPr lang="en-US" altLang="en-US" sz="1600" dirty="0">
                <a:latin typeface="Consolas" panose="020B0609020204030204" pitchFamily="49" charset="0"/>
              </a:rPr>
              <a:t> name, length);</a:t>
            </a:r>
          </a:p>
          <a:p>
            <a:pPr marL="400050" lvl="1" indent="0">
              <a:buFontTx/>
              <a:buNone/>
            </a:pPr>
            <a:r>
              <a:rPr lang="en-US" altLang="en-US" sz="1600" i="1" dirty="0">
                <a:latin typeface="Consolas" panose="020B0609020204030204" pitchFamily="49" charset="0"/>
              </a:rPr>
              <a:t>	</a:t>
            </a:r>
            <a:r>
              <a:rPr lang="en-US" altLang="en-US" sz="1600" i="1" dirty="0" err="1">
                <a:latin typeface="Consolas" panose="020B0609020204030204" pitchFamily="49" charset="0"/>
              </a:rPr>
              <a:t>displayName</a:t>
            </a:r>
            <a:r>
              <a:rPr lang="en-US" altLang="en-US" sz="1600" i="1" dirty="0">
                <a:latin typeface="Consolas" panose="020B0609020204030204" pitchFamily="49" charset="0"/>
              </a:rPr>
              <a:t>(</a:t>
            </a:r>
            <a:r>
              <a:rPr lang="en-US" altLang="en-US" sz="1600" i="1" dirty="0" err="1">
                <a:latin typeface="Consolas" panose="020B0609020204030204" pitchFamily="49" charset="0"/>
              </a:rPr>
              <a:t>sFormat</a:t>
            </a:r>
            <a:r>
              <a:rPr lang="en-US" altLang="en-US" sz="1600" i="1" dirty="0">
                <a:latin typeface="Consolas" panose="020B0609020204030204" pitchFamily="49" charset="0"/>
              </a:rPr>
              <a:t>, </a:t>
            </a:r>
            <a:r>
              <a:rPr lang="en-US" altLang="en-US" sz="1600" i="1" dirty="0" err="1">
                <a:latin typeface="Consolas" panose="020B0609020204030204" pitchFamily="49" charset="0"/>
              </a:rPr>
              <a:t>gtitle</a:t>
            </a:r>
            <a:r>
              <a:rPr lang="en-US" altLang="en-US" sz="1600" i="1" dirty="0">
                <a:latin typeface="Consolas" panose="020B0609020204030204" pitchFamily="49" charset="0"/>
              </a:rPr>
              <a:t>, length);  //a method call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 marL="800100" lvl="2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err="1">
                <a:latin typeface="Consolas" panose="020B0609020204030204" pitchFamily="49" charset="0"/>
              </a:rPr>
              <a:t>System.</a:t>
            </a:r>
            <a:r>
              <a:rPr lang="en-US" altLang="en-US" sz="1600" i="1" dirty="0" err="1">
                <a:latin typeface="Consolas" panose="020B0609020204030204" pitchFamily="49" charset="0"/>
              </a:rPr>
              <a:t>exit</a:t>
            </a:r>
            <a:r>
              <a:rPr lang="en-US" altLang="en-US" sz="1600" i="1" dirty="0">
                <a:latin typeface="Consolas" panose="020B0609020204030204" pitchFamily="49" charset="0"/>
              </a:rPr>
              <a:t>(0);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Consolas" panose="020B0609020204030204" pitchFamily="49" charset="0"/>
              </a:rPr>
              <a:t>}</a:t>
            </a:r>
            <a:r>
              <a:rPr lang="en-US" altLang="en-US" sz="1600" dirty="0">
                <a:latin typeface="Consolas" panose="020B0609020204030204" pitchFamily="49" charset="0"/>
              </a:rPr>
              <a:t> //end of main() method</a:t>
            </a: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Consolas" panose="020B0609020204030204" pitchFamily="49" charset="0"/>
              </a:rPr>
              <a:t>public static String </a:t>
            </a:r>
            <a:r>
              <a:rPr lang="en-US" altLang="en-US" sz="1600" b="1" dirty="0" err="1">
                <a:latin typeface="Consolas" panose="020B0609020204030204" pitchFamily="49" charset="0"/>
              </a:rPr>
              <a:t>inputName</a:t>
            </a:r>
            <a:r>
              <a:rPr lang="en-US" altLang="en-US" sz="1600" b="1" dirty="0">
                <a:latin typeface="Consolas" panose="020B0609020204030204" pitchFamily="49" charset="0"/>
              </a:rPr>
              <a:t>(String </a:t>
            </a:r>
            <a:r>
              <a:rPr lang="en-US" altLang="en-US" sz="1600" b="1" dirty="0" err="1">
                <a:latin typeface="Consolas" panose="020B0609020204030204" pitchFamily="49" charset="0"/>
              </a:rPr>
              <a:t>func</a:t>
            </a:r>
            <a:r>
              <a:rPr lang="en-US" altLang="en-US" sz="1600" b="1" dirty="0">
                <a:latin typeface="Consolas" panose="020B0609020204030204" pitchFamily="49" charset="0"/>
              </a:rPr>
              <a:t>, String title) { … } </a:t>
            </a:r>
            <a:r>
              <a:rPr lang="en-US" altLang="en-US" sz="1600" dirty="0">
                <a:latin typeface="Consolas" panose="020B0609020204030204" pitchFamily="49" charset="0"/>
              </a:rPr>
              <a:t>//end of </a:t>
            </a:r>
            <a:r>
              <a:rPr lang="en-US" altLang="en-US" sz="1600" dirty="0" err="1">
                <a:latin typeface="Consolas" panose="020B0609020204030204" pitchFamily="49" charset="0"/>
              </a:rPr>
              <a:t>inputName</a:t>
            </a:r>
            <a:endParaRPr lang="en-US" altLang="en-US" sz="1600" b="1" dirty="0">
              <a:latin typeface="Consolas" panose="020B0609020204030204" pitchFamily="49" charset="0"/>
            </a:endParaRP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Consolas" panose="020B0609020204030204" pitchFamily="49" charset="0"/>
              </a:rPr>
              <a:t>public static void </a:t>
            </a:r>
            <a:r>
              <a:rPr lang="en-US" altLang="en-US" sz="1600" b="1" dirty="0" err="1">
                <a:latin typeface="Consolas" panose="020B0609020204030204" pitchFamily="49" charset="0"/>
              </a:rPr>
              <a:t>displayName</a:t>
            </a:r>
            <a:r>
              <a:rPr lang="en-US" altLang="en-US" sz="1600" b="1" dirty="0">
                <a:latin typeface="Consolas" panose="020B0609020204030204" pitchFamily="49" charset="0"/>
              </a:rPr>
              <a:t>(String str, String title) { … } </a:t>
            </a:r>
            <a:r>
              <a:rPr lang="en-US" altLang="en-US" sz="1600" dirty="0">
                <a:latin typeface="Consolas" panose="020B0609020204030204" pitchFamily="49" charset="0"/>
              </a:rPr>
              <a:t>//end of </a:t>
            </a:r>
            <a:r>
              <a:rPr lang="en-US" altLang="en-US" sz="1600" dirty="0" err="1">
                <a:latin typeface="Consolas" panose="020B0609020204030204" pitchFamily="49" charset="0"/>
              </a:rPr>
              <a:t>displayName</a:t>
            </a:r>
            <a:endParaRPr lang="en-US" altLang="en-US" sz="1600" b="1" dirty="0">
              <a:latin typeface="Consolas" panose="020B0609020204030204" pitchFamily="49" charset="0"/>
            </a:endParaRPr>
          </a:p>
          <a:p>
            <a:pPr marL="400050" lvl="1" indent="0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}//end of class </a:t>
            </a:r>
            <a:r>
              <a:rPr lang="en-US" altLang="en-US" sz="1600" dirty="0" err="1">
                <a:latin typeface="Consolas" panose="020B0609020204030204" pitchFamily="49" charset="0"/>
              </a:rPr>
              <a:t>methodCall</a:t>
            </a:r>
            <a:endParaRPr lang="en-US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3744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F2426B8-F19E-2541-CF3F-467D5686015C}"/>
              </a:ext>
            </a:extLst>
          </p:cNvPr>
          <p:cNvSpPr txBox="1">
            <a:spLocks noChangeArrowheads="1"/>
          </p:cNvSpPr>
          <p:nvPr/>
        </p:nvSpPr>
        <p:spPr>
          <a:xfrm>
            <a:off x="1059872" y="457200"/>
            <a:ext cx="9570027" cy="5943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/**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* 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* @param </a:t>
            </a:r>
            <a:r>
              <a:rPr lang="en-US" altLang="en-US" sz="2000" dirty="0" err="1">
                <a:latin typeface="Consolas" panose="020B0609020204030204" pitchFamily="49" charset="0"/>
              </a:rPr>
              <a:t>func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* @param title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* @return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*/</a:t>
            </a:r>
          </a:p>
          <a:p>
            <a:pPr marL="400050" lvl="1" indent="0">
              <a:buFontTx/>
              <a:buNone/>
            </a:pPr>
            <a:r>
              <a:rPr lang="en-US" altLang="en-US" sz="2000" b="1" dirty="0">
                <a:latin typeface="Consolas" panose="020B0609020204030204" pitchFamily="49" charset="0"/>
              </a:rPr>
              <a:t>public static String </a:t>
            </a:r>
            <a:r>
              <a:rPr lang="en-US" altLang="en-US" sz="2000" dirty="0" err="1">
                <a:latin typeface="Consolas" panose="020B0609020204030204" pitchFamily="49" charset="0"/>
              </a:rPr>
              <a:t>inputName</a:t>
            </a:r>
            <a:r>
              <a:rPr lang="en-US" altLang="en-US" sz="2000" b="1" dirty="0"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latin typeface="Consolas" panose="020B0609020204030204" pitchFamily="49" charset="0"/>
              </a:rPr>
              <a:t>func</a:t>
            </a:r>
            <a:r>
              <a:rPr lang="en-US" altLang="en-US" sz="2000" dirty="0">
                <a:latin typeface="Consolas" panose="020B0609020204030204" pitchFamily="49" charset="0"/>
              </a:rPr>
              <a:t>, String title</a:t>
            </a:r>
            <a:r>
              <a:rPr lang="en-US" altLang="en-US" sz="2000" b="1" dirty="0">
                <a:latin typeface="Consolas" panose="020B0609020204030204" pitchFamily="49" charset="0"/>
              </a:rPr>
              <a:t>)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{</a:t>
            </a:r>
          </a:p>
          <a:p>
            <a:pPr marL="800100" lvl="2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String </a:t>
            </a:r>
            <a:r>
              <a:rPr lang="en-US" altLang="en-US" dirty="0" err="1">
                <a:latin typeface="Consolas" panose="020B0609020204030204" pitchFamily="49" charset="0"/>
              </a:rPr>
              <a:t>nStr</a:t>
            </a:r>
            <a:r>
              <a:rPr lang="en-US" altLang="en-US" dirty="0">
                <a:latin typeface="Consolas" panose="020B0609020204030204" pitchFamily="49" charset="0"/>
              </a:rPr>
              <a:t>, </a:t>
            </a:r>
            <a:r>
              <a:rPr lang="en-US" altLang="en-US" dirty="0" err="1">
                <a:latin typeface="Consolas" panose="020B0609020204030204" pitchFamily="49" charset="0"/>
              </a:rPr>
              <a:t>fName</a:t>
            </a:r>
            <a:r>
              <a:rPr lang="en-US" altLang="en-US" dirty="0">
                <a:latin typeface="Consolas" panose="020B0609020204030204" pitchFamily="49" charset="0"/>
              </a:rPr>
              <a:t>, </a:t>
            </a:r>
            <a:r>
              <a:rPr lang="en-US" altLang="en-US" dirty="0" err="1">
                <a:latin typeface="Consolas" panose="020B0609020204030204" pitchFamily="49" charset="0"/>
              </a:rPr>
              <a:t>sName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marL="800100" lvl="2" indent="0">
              <a:buFontTx/>
              <a:buNone/>
            </a:pPr>
            <a:r>
              <a:rPr lang="en-US" altLang="en-US" dirty="0" err="1">
                <a:latin typeface="Consolas" panose="020B0609020204030204" pitchFamily="49" charset="0"/>
              </a:rPr>
              <a:t>nStr</a:t>
            </a:r>
            <a:r>
              <a:rPr lang="en-US" altLang="en-US" dirty="0">
                <a:latin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</a:rPr>
              <a:t>JOptionPane.</a:t>
            </a:r>
            <a:r>
              <a:rPr lang="en-US" altLang="en-US" i="1" dirty="0" err="1">
                <a:latin typeface="Consolas" panose="020B0609020204030204" pitchFamily="49" charset="0"/>
              </a:rPr>
              <a:t>showInputDialog</a:t>
            </a:r>
            <a:r>
              <a:rPr lang="en-US" altLang="en-US" i="1" dirty="0"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latin typeface="Consolas" panose="020B0609020204030204" pitchFamily="49" charset="0"/>
              </a:rPr>
              <a:t>null</a:t>
            </a:r>
            <a:r>
              <a:rPr lang="en-US" altLang="en-US" dirty="0">
                <a:latin typeface="Consolas" panose="020B0609020204030204" pitchFamily="49" charset="0"/>
              </a:rPr>
              <a:t>, </a:t>
            </a:r>
            <a:r>
              <a:rPr lang="en-US" altLang="en-US" dirty="0" err="1">
                <a:latin typeface="Consolas" panose="020B0609020204030204" pitchFamily="49" charset="0"/>
              </a:rPr>
              <a:t>func</a:t>
            </a:r>
            <a:r>
              <a:rPr lang="en-US" altLang="en-US" dirty="0">
                <a:latin typeface="Consolas" panose="020B0609020204030204" pitchFamily="49" charset="0"/>
              </a:rPr>
              <a:t>, title, </a:t>
            </a:r>
            <a:endParaRPr lang="en-US" altLang="en-US" i="1" dirty="0">
              <a:latin typeface="Consolas" panose="020B0609020204030204" pitchFamily="49" charset="0"/>
            </a:endParaRPr>
          </a:p>
          <a:p>
            <a:pPr marL="800100" lvl="2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			</a:t>
            </a:r>
            <a:r>
              <a:rPr lang="en-US" altLang="en-US" dirty="0" err="1">
                <a:latin typeface="Consolas" panose="020B0609020204030204" pitchFamily="49" charset="0"/>
              </a:rPr>
              <a:t>JOptionPane.</a:t>
            </a:r>
            <a:r>
              <a:rPr lang="en-US" altLang="en-US" b="1" i="1" dirty="0" err="1">
                <a:latin typeface="Consolas" panose="020B0609020204030204" pitchFamily="49" charset="0"/>
              </a:rPr>
              <a:t>QUESTION_MESSAGE</a:t>
            </a:r>
            <a:r>
              <a:rPr lang="en-US" altLang="en-US" b="1" i="1" dirty="0">
                <a:latin typeface="Consolas" panose="020B0609020204030204" pitchFamily="49" charset="0"/>
              </a:rPr>
              <a:t>);</a:t>
            </a:r>
          </a:p>
          <a:p>
            <a:pPr marL="800100" lvl="2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Scanner splitter = new Scanner(</a:t>
            </a:r>
            <a:r>
              <a:rPr lang="en-US" altLang="en-US" dirty="0" err="1">
                <a:latin typeface="Consolas" panose="020B0609020204030204" pitchFamily="49" charset="0"/>
              </a:rPr>
              <a:t>nStr</a:t>
            </a:r>
            <a:r>
              <a:rPr lang="en-US" altLang="en-US" dirty="0">
                <a:latin typeface="Consolas" panose="020B0609020204030204" pitchFamily="49" charset="0"/>
              </a:rPr>
              <a:t>);</a:t>
            </a:r>
          </a:p>
          <a:p>
            <a:pPr marL="800100" lvl="2" indent="0">
              <a:buFontTx/>
              <a:buNone/>
            </a:pPr>
            <a:r>
              <a:rPr lang="en-US" altLang="en-US" dirty="0" err="1">
                <a:latin typeface="Consolas" panose="020B0609020204030204" pitchFamily="49" charset="0"/>
              </a:rPr>
              <a:t>fName</a:t>
            </a:r>
            <a:r>
              <a:rPr lang="en-US" altLang="en-US" dirty="0">
                <a:latin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</a:rPr>
              <a:t>splitter.next</a:t>
            </a:r>
            <a:r>
              <a:rPr lang="en-US" altLang="en-US" dirty="0">
                <a:latin typeface="Consolas" panose="020B0609020204030204" pitchFamily="49" charset="0"/>
              </a:rPr>
              <a:t>();</a:t>
            </a:r>
          </a:p>
          <a:p>
            <a:pPr marL="800100" lvl="2" indent="0">
              <a:buFontTx/>
              <a:buNone/>
            </a:pPr>
            <a:r>
              <a:rPr lang="en-US" altLang="en-US" dirty="0" err="1">
                <a:latin typeface="Consolas" panose="020B0609020204030204" pitchFamily="49" charset="0"/>
              </a:rPr>
              <a:t>sName</a:t>
            </a:r>
            <a:r>
              <a:rPr lang="en-US" altLang="en-US" dirty="0">
                <a:latin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</a:rPr>
              <a:t>splitter.next</a:t>
            </a:r>
            <a:r>
              <a:rPr lang="en-US" altLang="en-US" dirty="0">
                <a:latin typeface="Consolas" panose="020B0609020204030204" pitchFamily="49" charset="0"/>
              </a:rPr>
              <a:t>();</a:t>
            </a:r>
          </a:p>
          <a:p>
            <a:pPr marL="800100" lvl="2" indent="0">
              <a:buFontTx/>
              <a:buNone/>
            </a:pPr>
            <a:r>
              <a:rPr lang="en-US" altLang="en-US" dirty="0" err="1">
                <a:latin typeface="Consolas" panose="020B0609020204030204" pitchFamily="49" charset="0"/>
              </a:rPr>
              <a:t>nStr</a:t>
            </a:r>
            <a:r>
              <a:rPr lang="en-US" altLang="en-US" dirty="0">
                <a:latin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</a:rPr>
              <a:t>fName</a:t>
            </a:r>
            <a:r>
              <a:rPr lang="en-US" altLang="en-US" dirty="0">
                <a:latin typeface="Consolas" panose="020B0609020204030204" pitchFamily="49" charset="0"/>
              </a:rPr>
              <a:t> + " " + </a:t>
            </a:r>
            <a:r>
              <a:rPr lang="en-US" altLang="en-US" dirty="0" err="1">
                <a:latin typeface="Consolas" panose="020B0609020204030204" pitchFamily="49" charset="0"/>
              </a:rPr>
              <a:t>sName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marL="800100" lvl="2" indent="0">
              <a:buFontTx/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return</a:t>
            </a: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latin typeface="Consolas" panose="020B0609020204030204" pitchFamily="49" charset="0"/>
              </a:rPr>
              <a:t>nStr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marL="400050" lvl="1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}//end of </a:t>
            </a:r>
            <a:r>
              <a:rPr lang="en-US" altLang="en-US" sz="2000" dirty="0" err="1">
                <a:latin typeface="Consolas" panose="020B0609020204030204" pitchFamily="49" charset="0"/>
              </a:rPr>
              <a:t>inputName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 marL="0" indent="0"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8401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964F358-C58C-9701-72AE-2706C6592C28}"/>
              </a:ext>
            </a:extLst>
          </p:cNvPr>
          <p:cNvSpPr txBox="1">
            <a:spLocks noChangeArrowheads="1"/>
          </p:cNvSpPr>
          <p:nvPr/>
        </p:nvSpPr>
        <p:spPr>
          <a:xfrm>
            <a:off x="1167245" y="852055"/>
            <a:ext cx="8631382" cy="546561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/**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 * 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 * @param str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 * @param title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 */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public static void displayName(String str, String title, int len)</a:t>
            </a: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{</a:t>
            </a:r>
          </a:p>
          <a:p>
            <a:pPr marL="400050" lvl="1" indent="0">
              <a:buFontTx/>
              <a:buNone/>
            </a:pPr>
            <a:endParaRPr lang="en-US" altLang="en-US" sz="1800">
              <a:latin typeface="Consolas" panose="020B0609020204030204" pitchFamily="49" charset="0"/>
            </a:endParaRPr>
          </a:p>
          <a:p>
            <a:pPr marL="800100" lvl="2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System.out.println("From displayinConsole:");</a:t>
            </a:r>
          </a:p>
          <a:p>
            <a:pPr marL="800100" lvl="2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System.out.print(str);</a:t>
            </a:r>
          </a:p>
          <a:p>
            <a:pPr marL="800100" lvl="2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System.</a:t>
            </a:r>
            <a:r>
              <a:rPr lang="en-US" altLang="en-US" sz="1800" i="1">
                <a:latin typeface="Consolas" panose="020B0609020204030204" pitchFamily="49" charset="0"/>
              </a:rPr>
              <a:t>out.print(str + "Confirmed name's length is " + len);</a:t>
            </a:r>
            <a:endParaRPr lang="en-US" altLang="en-US" sz="1800">
              <a:latin typeface="Consolas" panose="020B0609020204030204" pitchFamily="49" charset="0"/>
            </a:endParaRPr>
          </a:p>
          <a:p>
            <a:pPr marL="800100" lvl="2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JOptionPane.</a:t>
            </a:r>
            <a:r>
              <a:rPr lang="en-US" altLang="en-US" sz="1800" i="1">
                <a:latin typeface="Consolas" panose="020B0609020204030204" pitchFamily="49" charset="0"/>
              </a:rPr>
              <a:t>showMessageDialog</a:t>
            </a:r>
            <a:r>
              <a:rPr lang="en-US" altLang="en-US" sz="1800">
                <a:latin typeface="Consolas" panose="020B0609020204030204" pitchFamily="49" charset="0"/>
              </a:rPr>
              <a:t>(</a:t>
            </a:r>
            <a:r>
              <a:rPr lang="en-US" altLang="en-US" sz="1800" b="1">
                <a:latin typeface="Consolas" panose="020B0609020204030204" pitchFamily="49" charset="0"/>
              </a:rPr>
              <a:t>null, </a:t>
            </a:r>
            <a:r>
              <a:rPr lang="en-US" altLang="en-US" sz="1800">
                <a:latin typeface="Consolas" panose="020B0609020204030204" pitchFamily="49" charset="0"/>
              </a:rPr>
              <a:t>str, title, </a:t>
            </a:r>
          </a:p>
          <a:p>
            <a:pPr marL="800100" lvl="2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                    JOptionPane.</a:t>
            </a:r>
            <a:r>
              <a:rPr lang="en-US" altLang="en-US" sz="1800" b="1" i="1">
                <a:latin typeface="Consolas" panose="020B0609020204030204" pitchFamily="49" charset="0"/>
              </a:rPr>
              <a:t>INFORMATION_MESSAGE);</a:t>
            </a:r>
          </a:p>
          <a:p>
            <a:pPr marL="400050" lvl="1" indent="0">
              <a:buFontTx/>
              <a:buNone/>
            </a:pPr>
            <a:endParaRPr lang="en-US" altLang="en-US" sz="1800">
              <a:latin typeface="Consolas" panose="020B0609020204030204" pitchFamily="49" charset="0"/>
            </a:endParaRPr>
          </a:p>
          <a:p>
            <a:pPr marL="400050" lvl="1" indent="0">
              <a:buFontTx/>
              <a:buNone/>
            </a:pPr>
            <a:r>
              <a:rPr lang="en-US" altLang="en-US" sz="1800">
                <a:latin typeface="Consolas" panose="020B0609020204030204" pitchFamily="49" charset="0"/>
              </a:rPr>
              <a:t>} //end displayName</a:t>
            </a:r>
            <a:endParaRPr lang="en-US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7006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9180E5E1-8CC3-AEAC-CFF0-3BD140E95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94" t="23869" r="25589" b="64699"/>
          <a:stretch>
            <a:fillRect/>
          </a:stretch>
        </p:blipFill>
        <p:spPr>
          <a:xfrm>
            <a:off x="1728358" y="1655622"/>
            <a:ext cx="3733801" cy="153824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D6845331-889B-73E6-C22C-B3544F1E3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67" t="22221" r="25000" b="65926"/>
          <a:stretch>
            <a:fillRect/>
          </a:stretch>
        </p:blipFill>
        <p:spPr bwMode="auto">
          <a:xfrm>
            <a:off x="5755120" y="1655622"/>
            <a:ext cx="4302803" cy="156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3AD47D6E-AAC5-874A-7871-15F18AA40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159" y="3636822"/>
            <a:ext cx="754379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From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displayinConsole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Is your name, Davidson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Hammonrick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of length 18?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confirmed name's length is 18</a:t>
            </a:r>
            <a:endParaRPr lang="en-US" altLang="en-US" sz="2000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DD1AA29-FC91-E3F8-FEC2-992E20CF1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358" y="981688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The program outputs:</a:t>
            </a:r>
          </a:p>
        </p:txBody>
      </p:sp>
    </p:spTree>
    <p:extLst>
      <p:ext uri="{BB962C8B-B14F-4D97-AF65-F5344CB8AC3E}">
        <p14:creationId xmlns:p14="http://schemas.microsoft.com/office/powerpoint/2010/main" val="4241401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72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D1404A-6AFE-793B-3AEE-93277EF6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009" y="105063"/>
            <a:ext cx="10640291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package ch05DemostrationP;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import </a:t>
            </a:r>
            <a:r>
              <a:rPr lang="en-US" altLang="en-US" sz="1400" dirty="0" err="1"/>
              <a:t>java.util.concurrent.TimeUnit</a:t>
            </a:r>
            <a:r>
              <a:rPr lang="en-US" altLang="en-US" sz="1400" dirty="0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import </a:t>
            </a:r>
            <a:r>
              <a:rPr lang="en-US" altLang="en-US" sz="1400" dirty="0" err="1"/>
              <a:t>javax.swing.JOptionPane</a:t>
            </a:r>
            <a:r>
              <a:rPr lang="en-US" altLang="en-US" sz="1400" dirty="0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public class </a:t>
            </a:r>
            <a:r>
              <a:rPr lang="en-US" altLang="en-US" sz="1400" dirty="0" err="1"/>
              <a:t>StringTypes</a:t>
            </a:r>
            <a:r>
              <a:rPr lang="en-US" altLang="en-US" sz="1400" dirty="0"/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public static void main(String[] </a:t>
            </a:r>
            <a:r>
              <a:rPr lang="en-US" altLang="en-US" sz="1400" dirty="0" err="1"/>
              <a:t>args</a:t>
            </a:r>
            <a:r>
              <a:rPr lang="en-US" altLang="en-US" sz="1400" dirty="0"/>
              <a:t>) throws </a:t>
            </a:r>
            <a:r>
              <a:rPr lang="en-US" altLang="en-US" sz="1400" dirty="0" err="1"/>
              <a:t>InterruptedException</a:t>
            </a:r>
            <a:r>
              <a:rPr lang="en-US" altLang="en-US" sz="1400" dirty="0"/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String </a:t>
            </a:r>
            <a:r>
              <a:rPr lang="en-US" altLang="en-US" sz="1400" dirty="0" err="1"/>
              <a:t>inputString</a:t>
            </a:r>
            <a:r>
              <a:rPr lang="en-US" altLang="en-US" sz="1400" dirty="0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String </a:t>
            </a:r>
            <a:r>
              <a:rPr lang="en-US" altLang="en-US" sz="1400" dirty="0" err="1"/>
              <a:t>titleRI</a:t>
            </a:r>
            <a:r>
              <a:rPr lang="en-US" altLang="en-US" sz="1400" dirty="0"/>
              <a:t> = "Request Information";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inputString</a:t>
            </a:r>
            <a:r>
              <a:rPr lang="en-US" altLang="en-US" sz="1400" dirty="0"/>
              <a:t> = 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(null, "What is your name?",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		                       </a:t>
            </a:r>
            <a:r>
              <a:rPr lang="en-US" altLang="en-US" sz="1400" dirty="0" err="1"/>
              <a:t>titleRI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JOptionPane.QUESTION_MESSAGE</a:t>
            </a:r>
            <a:r>
              <a:rPr lang="en-US" altLang="en-US" sz="1400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System.out.println</a:t>
            </a:r>
            <a:r>
              <a:rPr lang="en-US" altLang="en-US" sz="1400" dirty="0"/>
              <a:t>(</a:t>
            </a:r>
            <a:r>
              <a:rPr lang="en-US" altLang="en-US" sz="1400" dirty="0" err="1"/>
              <a:t>inputString</a:t>
            </a:r>
            <a:r>
              <a:rPr lang="en-US" altLang="en-US" sz="1400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TimeUnit.SECONDS.sleep</a:t>
            </a:r>
            <a:r>
              <a:rPr lang="en-US" altLang="en-US" sz="1400" dirty="0"/>
              <a:t>(5);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JOptionPane.showMessageDialog</a:t>
            </a:r>
            <a:r>
              <a:rPr lang="en-US" altLang="en-US" sz="1400" dirty="0"/>
              <a:t>(null, </a:t>
            </a:r>
            <a:r>
              <a:rPr lang="en-US" altLang="en-US" sz="1400" dirty="0" err="1"/>
              <a:t>inputString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titleRI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JOptionPane.PLAIN_MESSAGE</a:t>
            </a:r>
            <a:r>
              <a:rPr lang="en-US" altLang="en-US" sz="1400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System.out.println</a:t>
            </a:r>
            <a:r>
              <a:rPr lang="en-US" altLang="en-US" sz="1400" dirty="0"/>
              <a:t>(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(null, "Who you are?", </a:t>
            </a:r>
            <a:r>
              <a:rPr lang="en-US" altLang="en-US" sz="1400" dirty="0" err="1"/>
              <a:t>titleRI</a:t>
            </a:r>
            <a:r>
              <a:rPr lang="en-US" altLang="en-US" sz="1400" dirty="0"/>
              <a:t>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		               </a:t>
            </a:r>
            <a:r>
              <a:rPr lang="en-US" altLang="en-US" sz="1400" dirty="0" err="1"/>
              <a:t>JOptionPane.INFORMATION_MESSAGE</a:t>
            </a:r>
            <a:r>
              <a:rPr lang="en-US" altLang="en-US" sz="1400" dirty="0"/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JOptionPane.showMessageDialog</a:t>
            </a:r>
            <a:r>
              <a:rPr lang="en-US" altLang="en-US" sz="1400" dirty="0"/>
              <a:t>(null, 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(null, "Where do you go?",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		   </a:t>
            </a:r>
            <a:r>
              <a:rPr lang="en-US" altLang="en-US" sz="1400" dirty="0" err="1"/>
              <a:t>titleRI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JOptionPane.WARNING_MESSAGE</a:t>
            </a:r>
            <a:r>
              <a:rPr lang="en-US" altLang="en-US" sz="1400" dirty="0"/>
              <a:t>), "Where do you go?",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		  </a:t>
            </a:r>
            <a:r>
              <a:rPr lang="en-US" altLang="en-US" sz="1400" dirty="0" err="1"/>
              <a:t>JOptionPane.INFORMATION_MESSAGE</a:t>
            </a:r>
            <a:r>
              <a:rPr lang="en-US" altLang="en-US" sz="1400" dirty="0"/>
              <a:t> 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String inputString1 = 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("</a:t>
            </a:r>
            <a:r>
              <a:rPr lang="en-US" altLang="en-US" sz="1400" dirty="0" err="1"/>
              <a:t>payRate</a:t>
            </a:r>
            <a:r>
              <a:rPr lang="en-US" altLang="en-US" sz="1400" dirty="0"/>
              <a:t>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String inputString2 = 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("</a:t>
            </a:r>
            <a:r>
              <a:rPr lang="en-US" altLang="en-US" sz="1400" dirty="0" err="1"/>
              <a:t>hoursWorked</a:t>
            </a:r>
            <a:r>
              <a:rPr lang="en-US" altLang="en-US" sz="1400" dirty="0"/>
              <a:t>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double </a:t>
            </a:r>
            <a:r>
              <a:rPr lang="en-US" altLang="en-US" sz="1400" dirty="0" err="1"/>
              <a:t>paymentAmount</a:t>
            </a:r>
            <a:r>
              <a:rPr lang="en-US" altLang="en-US" sz="1400" dirty="0"/>
              <a:t> = </a:t>
            </a:r>
            <a:r>
              <a:rPr lang="en-US" altLang="en-US" sz="1400" dirty="0" err="1"/>
              <a:t>Double.parseDouble</a:t>
            </a:r>
            <a:r>
              <a:rPr lang="en-US" altLang="en-US" sz="1400" dirty="0"/>
              <a:t>(inputString1)*</a:t>
            </a:r>
            <a:r>
              <a:rPr lang="en-US" altLang="en-US" sz="1400" dirty="0" err="1"/>
              <a:t>Double.parseDouble</a:t>
            </a:r>
            <a:r>
              <a:rPr lang="en-US" altLang="en-US" sz="1400" dirty="0"/>
              <a:t>(inputString2);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System.out.println</a:t>
            </a:r>
            <a:r>
              <a:rPr lang="en-US" altLang="en-US" sz="1400" dirty="0"/>
              <a:t>(</a:t>
            </a:r>
            <a:r>
              <a:rPr lang="en-US" altLang="en-US" sz="1400" dirty="0" err="1"/>
              <a:t>paymentAmount</a:t>
            </a:r>
            <a:r>
              <a:rPr lang="en-US" altLang="en-US" sz="1400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System.out.println</a:t>
            </a:r>
            <a:r>
              <a:rPr lang="en-US" altLang="en-US" sz="1400" dirty="0"/>
              <a:t>(</a:t>
            </a:r>
            <a:r>
              <a:rPr lang="en-US" altLang="en-US" sz="1400" dirty="0" err="1"/>
              <a:t>Double.parseDouble</a:t>
            </a:r>
            <a:r>
              <a:rPr lang="en-US" altLang="en-US" sz="1400" dirty="0"/>
              <a:t>(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("</a:t>
            </a:r>
            <a:r>
              <a:rPr lang="en-US" altLang="en-US" sz="1400" dirty="0" err="1"/>
              <a:t>payRate</a:t>
            </a:r>
            <a:r>
              <a:rPr lang="en-US" altLang="en-US" sz="1400" dirty="0"/>
              <a:t>"))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		*</a:t>
            </a:r>
            <a:r>
              <a:rPr lang="en-US" altLang="en-US" sz="1400" dirty="0" err="1"/>
              <a:t>Double.parseDouble</a:t>
            </a:r>
            <a:r>
              <a:rPr lang="en-US" altLang="en-US" sz="1400" dirty="0"/>
              <a:t>(</a:t>
            </a:r>
            <a:r>
              <a:rPr lang="en-US" altLang="en-US" sz="1400" dirty="0" err="1"/>
              <a:t>JOptionPane.showInputDialog</a:t>
            </a:r>
            <a:r>
              <a:rPr lang="en-US" altLang="en-US" sz="1400" dirty="0"/>
              <a:t>("</a:t>
            </a:r>
            <a:r>
              <a:rPr lang="en-US" altLang="en-US" sz="1400" dirty="0" err="1"/>
              <a:t>hoursWorked</a:t>
            </a:r>
            <a:r>
              <a:rPr lang="en-US" altLang="en-US" sz="1400" dirty="0"/>
              <a:t>")));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	</a:t>
            </a:r>
            <a:r>
              <a:rPr lang="en-US" altLang="en-US" sz="1400" dirty="0" err="1"/>
              <a:t>System.exit</a:t>
            </a:r>
            <a:r>
              <a:rPr lang="en-US" altLang="en-US" sz="1400" dirty="0"/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78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58B2F1B-7091-A4E3-49C3-4F793EFA96ED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292822"/>
            <a:ext cx="4810991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Defining a </a:t>
            </a:r>
            <a:r>
              <a:rPr lang="en-US" altLang="en-US" sz="3200">
                <a:latin typeface="Courier New" panose="02070309020205020404" pitchFamily="49" charset="0"/>
              </a:rPr>
              <a:t>void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F3BDAA0-3F30-E4EF-D35A-A4FF8148BC4D}"/>
              </a:ext>
            </a:extLst>
          </p:cNvPr>
          <p:cNvSpPr txBox="1">
            <a:spLocks noChangeArrowheads="1"/>
          </p:cNvSpPr>
          <p:nvPr/>
        </p:nvSpPr>
        <p:spPr>
          <a:xfrm>
            <a:off x="1454728" y="1908464"/>
            <a:ext cx="8146473" cy="373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create a method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write a definition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which consists of a </a:t>
            </a:r>
            <a:r>
              <a:rPr lang="en-US" altLang="en-US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header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en-US" altLang="en-US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 header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appears at the beginning of a 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 definition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lists several important things about the method, including the 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method’s name.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method body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collection of statements that are performed when the method is executed.</a:t>
            </a:r>
          </a:p>
        </p:txBody>
      </p:sp>
    </p:spTree>
    <p:extLst>
      <p:ext uri="{BB962C8B-B14F-4D97-AF65-F5344CB8AC3E}">
        <p14:creationId xmlns:p14="http://schemas.microsoft.com/office/powerpoint/2010/main" val="573551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110B8A2-43EF-E446-6C28-EF29CBF069C1}"/>
              </a:ext>
            </a:extLst>
          </p:cNvPr>
          <p:cNvSpPr txBox="1">
            <a:spLocks noChangeArrowheads="1"/>
          </p:cNvSpPr>
          <p:nvPr/>
        </p:nvSpPr>
        <p:spPr>
          <a:xfrm>
            <a:off x="1471756" y="188480"/>
            <a:ext cx="5666799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Two Parts of Method Declaration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1C5AF3C-236B-A203-E97B-9D04A4A26D74}"/>
              </a:ext>
            </a:extLst>
          </p:cNvPr>
          <p:cNvSpPr txBox="1">
            <a:spLocks noChangeArrowheads="1"/>
          </p:cNvSpPr>
          <p:nvPr/>
        </p:nvSpPr>
        <p:spPr>
          <a:xfrm>
            <a:off x="2909454" y="2438400"/>
            <a:ext cx="6923811" cy="2039936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public static </a:t>
            </a: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n-US" altLang="en-US" sz="2400" b="1" dirty="0">
                <a:latin typeface="Courier New" panose="02070309020205020404" pitchFamily="49" charset="0"/>
              </a:rPr>
              <a:t>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displayMessage</a:t>
            </a:r>
            <a:r>
              <a:rPr lang="en-US" altLang="en-US" sz="2400" b="1" dirty="0">
                <a:latin typeface="Courier New" panose="02070309020205020404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{</a:t>
            </a:r>
            <a:endParaRPr lang="en-US" altLang="en-US" sz="24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	 </a:t>
            </a:r>
            <a:r>
              <a:rPr lang="en-US" altLang="en-US" sz="24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400" dirty="0">
                <a:latin typeface="Consolas" panose="020B0609020204030204" pitchFamily="49" charset="0"/>
              </a:rPr>
              <a:t>("Hello")</a:t>
            </a:r>
            <a:r>
              <a:rPr lang="en-US" altLang="en-US" sz="2400" b="1" dirty="0">
                <a:latin typeface="Consolas" panose="020B06090202040302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}</a:t>
            </a:r>
            <a:endParaRPr lang="en-US" altLang="en-US" sz="2400" dirty="0"/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D0169614-FFAB-27A4-71B7-82A3D3859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066" y="1517072"/>
            <a:ext cx="14478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</a:rPr>
              <a:t>Header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D52C42DC-1ACE-B23B-E0A6-A90CBAB0F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866" y="4572000"/>
            <a:ext cx="1447800" cy="4667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</a:rPr>
              <a:t>Body</a:t>
            </a:r>
          </a:p>
        </p:txBody>
      </p:sp>
      <p:sp>
        <p:nvSpPr>
          <p:cNvPr id="6" name="Line 13">
            <a:extLst>
              <a:ext uri="{FF2B5EF4-FFF2-40B4-BE49-F238E27FC236}">
                <a16:creationId xmlns:a16="http://schemas.microsoft.com/office/drawing/2014/main" id="{34658055-C764-AC33-E378-496E55410F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8066" y="3048000"/>
            <a:ext cx="381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14">
            <a:extLst>
              <a:ext uri="{FF2B5EF4-FFF2-40B4-BE49-F238E27FC236}">
                <a16:creationId xmlns:a16="http://schemas.microsoft.com/office/drawing/2014/main" id="{1E4F091A-A4D2-C398-687B-EEDC78B05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8066" y="3048000"/>
            <a:ext cx="0" cy="990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Line 15">
            <a:extLst>
              <a:ext uri="{FF2B5EF4-FFF2-40B4-BE49-F238E27FC236}">
                <a16:creationId xmlns:a16="http://schemas.microsoft.com/office/drawing/2014/main" id="{97471BBD-203E-C26C-086A-37AF8BEC7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8066" y="4038600"/>
            <a:ext cx="381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16">
            <a:extLst>
              <a:ext uri="{FF2B5EF4-FFF2-40B4-BE49-F238E27FC236}">
                <a16:creationId xmlns:a16="http://schemas.microsoft.com/office/drawing/2014/main" id="{72BFD6DD-E38E-DC33-C97D-769C88C575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9866" y="3505200"/>
            <a:ext cx="838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Line 18">
            <a:extLst>
              <a:ext uri="{FF2B5EF4-FFF2-40B4-BE49-F238E27FC236}">
                <a16:creationId xmlns:a16="http://schemas.microsoft.com/office/drawing/2014/main" id="{B24FE50F-FA82-874C-D4B6-6884FC242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9866" y="3505200"/>
            <a:ext cx="0" cy="1295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9">
            <a:extLst>
              <a:ext uri="{FF2B5EF4-FFF2-40B4-BE49-F238E27FC236}">
                <a16:creationId xmlns:a16="http://schemas.microsoft.com/office/drawing/2014/main" id="{C364989F-EC4C-0251-E05E-37A798265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9866" y="4800600"/>
            <a:ext cx="381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2" name="Group 23">
            <a:extLst>
              <a:ext uri="{FF2B5EF4-FFF2-40B4-BE49-F238E27FC236}">
                <a16:creationId xmlns:a16="http://schemas.microsoft.com/office/drawing/2014/main" id="{E9E7E317-1B5A-237B-BB08-CDE3DBE17650}"/>
              </a:ext>
            </a:extLst>
          </p:cNvPr>
          <p:cNvGrpSpPr>
            <a:grpSpLocks/>
          </p:cNvGrpSpPr>
          <p:nvPr/>
        </p:nvGrpSpPr>
        <p:grpSpPr bwMode="auto">
          <a:xfrm>
            <a:off x="1756066" y="1745672"/>
            <a:ext cx="1066800" cy="914400"/>
            <a:chOff x="432" y="1152"/>
            <a:chExt cx="672" cy="576"/>
          </a:xfrm>
        </p:grpSpPr>
        <p:sp>
          <p:nvSpPr>
            <p:cNvPr id="13" name="Line 20">
              <a:extLst>
                <a:ext uri="{FF2B5EF4-FFF2-40B4-BE49-F238E27FC236}">
                  <a16:creationId xmlns:a16="http://schemas.microsoft.com/office/drawing/2014/main" id="{E1FDD9CE-3CAF-C110-72B8-52FB30FE3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1152"/>
              <a:ext cx="24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" name="Line 21">
              <a:extLst>
                <a:ext uri="{FF2B5EF4-FFF2-40B4-BE49-F238E27FC236}">
                  <a16:creationId xmlns:a16="http://schemas.microsoft.com/office/drawing/2014/main" id="{3A34D0E0-262F-8F90-3F0E-8ED487115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152"/>
              <a:ext cx="0" cy="57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22">
              <a:extLst>
                <a:ext uri="{FF2B5EF4-FFF2-40B4-BE49-F238E27FC236}">
                  <a16:creationId xmlns:a16="http://schemas.microsoft.com/office/drawing/2014/main" id="{B82DA953-4B5C-1800-67D3-184B2B147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728"/>
              <a:ext cx="67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6" name="Rectangle 1">
            <a:extLst>
              <a:ext uri="{FF2B5EF4-FFF2-40B4-BE49-F238E27FC236}">
                <a16:creationId xmlns:a16="http://schemas.microsoft.com/office/drawing/2014/main" id="{4623DDF4-8959-FFA0-D959-2139EBEF6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666" y="1512888"/>
            <a:ext cx="2279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/>
              <a:t>A </a:t>
            </a:r>
            <a:r>
              <a:rPr lang="en-US" altLang="en-US" sz="2400">
                <a:solidFill>
                  <a:srgbClr val="0000CC"/>
                </a:solidFill>
                <a:latin typeface="Courier New" panose="02070309020205020404" pitchFamily="49" charset="0"/>
              </a:rPr>
              <a:t>void</a:t>
            </a:r>
            <a:r>
              <a:rPr lang="en-US" altLang="en-US" sz="2400">
                <a:solidFill>
                  <a:srgbClr val="0000CC"/>
                </a:solidFill>
              </a:rPr>
              <a:t> method </a:t>
            </a:r>
            <a:endParaRPr lang="en-US" altLang="en-US" sz="240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2F3632F-47B3-CB51-BFD5-D2D799A7E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354" y="5119688"/>
            <a:ext cx="7910512" cy="1585912"/>
          </a:xfrm>
          <a:prstGeom prst="rect">
            <a:avLst/>
          </a:prstGeom>
          <a:solidFill>
            <a:srgbClr val="00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885E3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885E3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885E3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885E3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2400" b="1" kern="0" dirty="0">
                <a:latin typeface="Courier New" panose="02070309020205020404" pitchFamily="49" charset="0"/>
              </a:rPr>
              <a:t>public static </a:t>
            </a:r>
            <a:r>
              <a:rPr lang="en-US" altLang="en-US" sz="2400" b="1" kern="0" dirty="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n-US" altLang="en-US" sz="2400" b="1" kern="0" dirty="0">
                <a:latin typeface="Courier New" panose="02070309020205020404" pitchFamily="49" charset="0"/>
              </a:rPr>
              <a:t> </a:t>
            </a:r>
            <a:r>
              <a:rPr lang="en-US" altLang="en-US" sz="2400" b="1" kern="0" dirty="0" err="1">
                <a:latin typeface="Courier New" panose="02070309020205020404" pitchFamily="49" charset="0"/>
              </a:rPr>
              <a:t>displayMessage</a:t>
            </a:r>
            <a:r>
              <a:rPr lang="en-US" altLang="en-US" sz="2400" b="1" kern="0" dirty="0"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2400" b="1" kern="0" dirty="0">
                <a:latin typeface="Courier New" panose="02070309020205020404" pitchFamily="49" charset="0"/>
              </a:rPr>
              <a:t>{</a:t>
            </a:r>
            <a:r>
              <a:rPr lang="en-US" altLang="en-US" sz="2400" kern="0" dirty="0">
                <a:latin typeface="Courier New" panose="02070309020205020404" pitchFamily="49" charset="0"/>
              </a:rPr>
              <a:t>  </a:t>
            </a:r>
            <a:r>
              <a:rPr lang="en-US" altLang="en-US" sz="2400" kern="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400" kern="0" dirty="0">
                <a:latin typeface="Consolas" panose="020B0609020204030204" pitchFamily="49" charset="0"/>
              </a:rPr>
              <a:t>("Hello")</a:t>
            </a:r>
            <a:r>
              <a:rPr lang="en-US" altLang="en-US" sz="2400" b="1" kern="0" dirty="0">
                <a:latin typeface="Consolas" panose="020B0609020204030204" pitchFamily="49" charset="0"/>
              </a:rPr>
              <a:t>;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2400" b="1" kern="0" dirty="0">
                <a:latin typeface="Courier New" panose="02070309020205020404" pitchFamily="49" charset="0"/>
              </a:rPr>
              <a:t>   return;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2400" b="1" kern="0" dirty="0">
                <a:latin typeface="Courier New" panose="02070309020205020404" pitchFamily="49" charset="0"/>
              </a:rPr>
              <a:t>}</a:t>
            </a: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1436361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3DDA84F-1FD8-13B6-E236-125CB7545F63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218065"/>
            <a:ext cx="4464627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Parts of a Method Header</a:t>
            </a:r>
            <a:endParaRPr lang="en-US" altLang="en-US" sz="3200" dirty="0"/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DE9E1686-8659-7A80-C4FB-8A8920433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537" y="2430463"/>
            <a:ext cx="8001000" cy="9763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666667-DCD6-0110-AF12-20397260BABD}"/>
              </a:ext>
            </a:extLst>
          </p:cNvPr>
          <p:cNvSpPr txBox="1">
            <a:spLocks noChangeArrowheads="1"/>
          </p:cNvSpPr>
          <p:nvPr/>
        </p:nvSpPr>
        <p:spPr>
          <a:xfrm>
            <a:off x="1814949" y="2895600"/>
            <a:ext cx="77724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public static void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displayMessage</a:t>
            </a:r>
            <a:r>
              <a:rPr lang="en-US" altLang="en-US" sz="2400" b="1" dirty="0">
                <a:latin typeface="Courier New" panose="02070309020205020404" pitchFamily="49" charset="0"/>
              </a:rPr>
              <a:t> 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{</a:t>
            </a:r>
            <a:endParaRPr lang="en-US" altLang="en-US" sz="2400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	 </a:t>
            </a:r>
            <a:r>
              <a:rPr lang="en-US" altLang="en-US" sz="24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400" dirty="0"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400" dirty="0">
                <a:latin typeface="Consolas" panose="020B0609020204030204" pitchFamily="49" charset="0"/>
              </a:rPr>
              <a:t>Hello</a:t>
            </a: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400" dirty="0">
                <a:latin typeface="Consolas" panose="020B0609020204030204" pitchFamily="49" charset="0"/>
              </a:rPr>
              <a:t>)</a:t>
            </a:r>
            <a:r>
              <a:rPr lang="en-US" altLang="en-US" sz="2400" b="1" dirty="0"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}</a:t>
            </a:r>
            <a:endParaRPr lang="en-US" altLang="en-US" sz="2400" b="1" dirty="0"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 marL="457200" indent="-457200">
              <a:lnSpc>
                <a:spcPct val="8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method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it is called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83475C46-6B6C-695C-6FCC-202FAF422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4949" y="2895600"/>
            <a:ext cx="2514600" cy="3810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F430894-BA61-CDE4-64A6-1B8DFD89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749" y="2895600"/>
            <a:ext cx="838200" cy="3810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E18705A-EAB9-9CA6-7334-D3EDFEBDD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149" y="2895600"/>
            <a:ext cx="2667000" cy="3810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BC9525DC-8245-C9C9-8294-4069AB708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549" y="2895600"/>
            <a:ext cx="381000" cy="3810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9" name="Text Box 21">
            <a:extLst>
              <a:ext uri="{FF2B5EF4-FFF2-40B4-BE49-F238E27FC236}">
                <a16:creationId xmlns:a16="http://schemas.microsoft.com/office/drawing/2014/main" id="{4DAA56EC-5F69-F10F-97AF-8B112C024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487" y="1295400"/>
            <a:ext cx="160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Method Modifiers</a:t>
            </a: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AD3DCF52-EFAC-5FDB-F201-EE731FB69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574" y="1295400"/>
            <a:ext cx="114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Return Type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id="{A268D1DF-B278-43FE-EFC0-F57624F6F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0674" y="12954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Method Name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D6894E3E-E0C3-87ED-6A21-A78FD3F69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1849" y="1660525"/>
            <a:ext cx="162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Parentheses</a:t>
            </a:r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E95027BE-CBE5-CA7D-B293-0A6719A1B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9349" y="2133600"/>
            <a:ext cx="0" cy="685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Line 30">
            <a:extLst>
              <a:ext uri="{FF2B5EF4-FFF2-40B4-BE49-F238E27FC236}">
                <a16:creationId xmlns:a16="http://schemas.microsoft.com/office/drawing/2014/main" id="{82F13728-798C-8016-ED29-0F2059E37E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2949" y="2133600"/>
            <a:ext cx="0" cy="685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31">
            <a:extLst>
              <a:ext uri="{FF2B5EF4-FFF2-40B4-BE49-F238E27FC236}">
                <a16:creationId xmlns:a16="http://schemas.microsoft.com/office/drawing/2014/main" id="{1D309790-0C67-7C17-AFF0-47C3569521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7574" y="2133600"/>
            <a:ext cx="0" cy="685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32">
            <a:extLst>
              <a:ext uri="{FF2B5EF4-FFF2-40B4-BE49-F238E27FC236}">
                <a16:creationId xmlns:a16="http://schemas.microsoft.com/office/drawing/2014/main" id="{9976B4D5-F6E8-BDEB-E116-82B799817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3699" y="2133600"/>
            <a:ext cx="0" cy="685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7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6046</Words>
  <Application>Microsoft Office PowerPoint</Application>
  <PresentationFormat>Widescreen</PresentationFormat>
  <Paragraphs>851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4" baseType="lpstr">
      <vt:lpstr>Arial</vt:lpstr>
      <vt:lpstr>Bookman Old Style</vt:lpstr>
      <vt:lpstr>Calibri</vt:lpstr>
      <vt:lpstr>Calibri Light</vt:lpstr>
      <vt:lpstr>Consolas</vt:lpstr>
      <vt:lpstr>Courier New</vt:lpstr>
      <vt:lpstr>Times New Roman</vt:lpstr>
      <vt:lpstr>Office Theme</vt:lpstr>
      <vt:lpstr>Chapter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Ng</dc:creator>
  <cp:lastModifiedBy>Peter Ng</cp:lastModifiedBy>
  <cp:revision>17</cp:revision>
  <dcterms:created xsi:type="dcterms:W3CDTF">2023-07-23T01:41:22Z</dcterms:created>
  <dcterms:modified xsi:type="dcterms:W3CDTF">2025-09-29T02:44:27Z</dcterms:modified>
</cp:coreProperties>
</file>