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70" r:id="rId12"/>
    <p:sldId id="265" r:id="rId13"/>
    <p:sldId id="266" r:id="rId14"/>
    <p:sldId id="268" r:id="rId15"/>
    <p:sldId id="269" r:id="rId16"/>
    <p:sldId id="271" r:id="rId17"/>
    <p:sldId id="272" r:id="rId18"/>
    <p:sldId id="274" r:id="rId19"/>
    <p:sldId id="273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302" r:id="rId31"/>
    <p:sldId id="285" r:id="rId32"/>
    <p:sldId id="286" r:id="rId33"/>
    <p:sldId id="287" r:id="rId34"/>
    <p:sldId id="303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295" r:id="rId43"/>
    <p:sldId id="296" r:id="rId44"/>
    <p:sldId id="297" r:id="rId45"/>
    <p:sldId id="298" r:id="rId46"/>
    <p:sldId id="299" r:id="rId47"/>
    <p:sldId id="300" r:id="rId48"/>
    <p:sldId id="301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  <p:sldId id="366" r:id="rId66"/>
    <p:sldId id="320" r:id="rId67"/>
    <p:sldId id="321" r:id="rId68"/>
    <p:sldId id="322" r:id="rId69"/>
    <p:sldId id="337" r:id="rId70"/>
    <p:sldId id="338" r:id="rId71"/>
    <p:sldId id="323" r:id="rId72"/>
    <p:sldId id="324" r:id="rId73"/>
    <p:sldId id="325" r:id="rId74"/>
    <p:sldId id="326" r:id="rId75"/>
    <p:sldId id="327" r:id="rId76"/>
    <p:sldId id="328" r:id="rId77"/>
    <p:sldId id="329" r:id="rId78"/>
    <p:sldId id="357" r:id="rId79"/>
    <p:sldId id="358" r:id="rId80"/>
    <p:sldId id="330" r:id="rId81"/>
    <p:sldId id="331" r:id="rId82"/>
    <p:sldId id="332" r:id="rId83"/>
    <p:sldId id="359" r:id="rId84"/>
    <p:sldId id="333" r:id="rId85"/>
    <p:sldId id="336" r:id="rId86"/>
    <p:sldId id="334" r:id="rId87"/>
    <p:sldId id="335" r:id="rId88"/>
    <p:sldId id="339" r:id="rId89"/>
    <p:sldId id="360" r:id="rId90"/>
    <p:sldId id="361" r:id="rId91"/>
    <p:sldId id="362" r:id="rId92"/>
    <p:sldId id="363" r:id="rId93"/>
    <p:sldId id="365" r:id="rId94"/>
    <p:sldId id="364" r:id="rId95"/>
    <p:sldId id="340" r:id="rId9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61B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8" autoAdjust="0"/>
    <p:restoredTop sz="94660"/>
  </p:normalViewPr>
  <p:slideViewPr>
    <p:cSldViewPr snapToGrid="0">
      <p:cViewPr varScale="1">
        <p:scale>
          <a:sx n="78" d="100"/>
          <a:sy n="78" d="100"/>
        </p:scale>
        <p:origin x="671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86C7B9-5AD2-8593-9EE5-7F95DC8D83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CF777E0-28FB-1DA9-F934-CAC687FCD0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DD4624-A0AB-D86F-9492-C735657456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E7418-5E0C-44E2-B88A-46FCE3CF2ADF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2337EA-342C-FDA7-2946-128C2881F1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DF2422-F289-A07E-274A-28D35BC9F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594E5-9416-448F-B6B1-C41B3CE35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885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1A0CE8-8603-3030-2832-83B068D563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35BC86-6EAA-4C0F-62CC-7FC15A44AE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E9E2D3-D7DC-B898-F4D3-825AFBC94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E7418-5E0C-44E2-B88A-46FCE3CF2ADF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F71265-26F8-A221-8FBB-D735D2CEB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3DC3DF-361B-DC17-D82F-51A2E1583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594E5-9416-448F-B6B1-C41B3CE35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1768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BC93BEB-33E0-03C2-D26B-2CF1064801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50D180-0B20-6F99-CF0B-34D4584884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ECCD41-C930-51AE-83A2-67DC8D074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E7418-5E0C-44E2-B88A-46FCE3CF2ADF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95F937-57F4-593B-1616-EAD5105A7F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3C2F12-EB06-FD1C-6672-69E9904F0A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594E5-9416-448F-B6B1-C41B3CE35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932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F13754-E3B8-EF06-CE9F-5FAE7E1EE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4499A8-7E23-4995-DD71-5F49DCFE1D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996269-D734-F28D-827D-D2CCCEFB4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E7418-5E0C-44E2-B88A-46FCE3CF2ADF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27C5B2-D8A8-6FCE-2A35-654E0CE8CC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D65E35-3E34-19CB-BE66-8437B88F3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594E5-9416-448F-B6B1-C41B3CE35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530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7DA67F-7823-1507-8585-ACE9E74643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7C5DAB-E1F4-F116-EDF5-B42E479DBE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722CC1-0240-737A-7FAD-DFCDA7F7E9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E7418-5E0C-44E2-B88A-46FCE3CF2ADF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B7B7E8-C30B-3CBE-B37A-1E2681CBC6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F24759-1B06-4346-5966-69516C638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594E5-9416-448F-B6B1-C41B3CE35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967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34EFA1-9F56-2270-7656-58FE78220C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8EBDB4-4DAB-7CCA-8807-FAF04C4509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7690E8-1D05-459E-6A6A-529D8633C3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97D5D4-6695-12B2-5D4E-4029393C7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E7418-5E0C-44E2-B88A-46FCE3CF2ADF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72CBF1-5925-3D36-889B-23DC40AF9C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A560BD-CDB1-F5B2-F801-6235BA73A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594E5-9416-448F-B6B1-C41B3CE35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175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5D00C5-F739-0E47-369B-2776E43198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11CEC2-8B4A-2391-5901-826AD734E5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DC022B-53BF-F26E-BBEB-D852E9C81B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A53B324-9C42-2C37-44DD-F1A7773900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7D05066-AD05-413F-2E98-E9224F0871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39B8585-16AB-E4D4-BCB0-060366BD8A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E7418-5E0C-44E2-B88A-46FCE3CF2ADF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EC5A387-0D61-340D-8DEF-7CD613408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29E0B3-8BC4-DB1C-1B1D-6545485B1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594E5-9416-448F-B6B1-C41B3CE35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049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0FC8A8-56BB-0C8B-9F63-590DBE180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8A6CC6-249E-905F-B2C6-E12496DE3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E7418-5E0C-44E2-B88A-46FCE3CF2ADF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437BE5-AEA2-15CE-9CB8-D36E8939F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279CDCA-6F6F-5788-1327-9F3A394A7A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594E5-9416-448F-B6B1-C41B3CE35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004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1301315-F877-17A5-248A-E6C24F4A26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E7418-5E0C-44E2-B88A-46FCE3CF2ADF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75A24E4-87B2-E1F2-5453-02812E503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2363CA-5C48-F776-E45C-24A387516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594E5-9416-448F-B6B1-C41B3CE35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040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666B7C-1A04-7285-5AE6-DBAA4236C4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D2311E-ABEA-B297-EEE6-1725B95DC9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B112D0-0EEB-6CD0-0F9D-BA1565C084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4D13F9-4F25-F5C8-65D4-23E2BC2ACC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E7418-5E0C-44E2-B88A-46FCE3CF2ADF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BDDE01-23C4-9A2A-D5FD-C0E888D4A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02658A-CC6E-6618-111D-44CC65C32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594E5-9416-448F-B6B1-C41B3CE35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251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FBA36F-66E4-8DB8-9DB4-82433E689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D0E0F88-6773-5F35-A370-9BF04A43A3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5810CC-EE81-65B7-310D-58E5E551BC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8B0334-E75B-6B91-2A10-8D75BF67B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E7418-5E0C-44E2-B88A-46FCE3CF2ADF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4D9CC7-4395-D009-BEE7-43FF79A26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7B38EC-4C22-0757-9098-F05FB1065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594E5-9416-448F-B6B1-C41B3CE35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179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902B28B-427F-E579-5DD9-BFAFC7C152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B2A9F1-68EC-5906-6986-5C3299CD1F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02D00A-A935-64A8-D3A2-8AA0C10D05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AE7418-5E0C-44E2-B88A-46FCE3CF2ADF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579121-8F44-B53D-F35E-CF77B85614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0999B8-C656-DBD9-D583-B7BD24153A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8594E5-9416-448F-B6B1-C41B3CE35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627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WhileLoop.java" TargetMode="Externa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SoccerTeams.java" TargetMode="Externa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TestAverage1.java" TargetMode="Externa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Squares.java" TargetMode="Externa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UserSquares.java" TargetMode="Externa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IncrementDecrement.java" TargetMode="Externa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hyperlink" Target="TotalSales.java" TargetMode="Externa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hyperlink" Target="SoccerPoints.java" TargetMode="Externa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hyperlink" Target="Clock.java" TargetMode="Externa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Prefix.java" TargetMode="External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hyperlink" Target="FileWriteDemo.java" TargetMode="External"/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hyperlink" Target="ReadFirstLine.java" TargetMode="External"/><Relationship Id="rId1" Type="http://schemas.openxmlformats.org/officeDocument/2006/relationships/slideLayout" Target="../slideLayouts/slideLayout7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hyperlink" Target="ReadFirstLine.java" TargetMode="External"/><Relationship Id="rId1" Type="http://schemas.openxmlformats.org/officeDocument/2006/relationships/slideLayout" Target="../slideLayouts/slideLayout7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hyperlink" Target="FileReadDemo.java" TargetMode="External"/><Relationship Id="rId1" Type="http://schemas.openxmlformats.org/officeDocument/2006/relationships/slideLayout" Target="../slideLayouts/slideLayout7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ABCB8B-2D39-F046-ABB7-C6F646CE0C6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Chapter  4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49E069D-2FB6-F622-1C50-BCD08E8ED4B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/>
              <a:t>Loops and </a:t>
            </a:r>
            <a:r>
              <a:rPr lang="en-US" sz="3200" dirty="0"/>
              <a:t>Files</a:t>
            </a:r>
          </a:p>
        </p:txBody>
      </p:sp>
    </p:spTree>
    <p:extLst>
      <p:ext uri="{BB962C8B-B14F-4D97-AF65-F5344CB8AC3E}">
        <p14:creationId xmlns:p14="http://schemas.microsoft.com/office/powerpoint/2010/main" val="24338995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8AF06E68-91E9-74DE-C1C4-76D0557C6FDA}"/>
              </a:ext>
            </a:extLst>
          </p:cNvPr>
          <p:cNvSpPr txBox="1">
            <a:spLocks noChangeArrowheads="1"/>
          </p:cNvSpPr>
          <p:nvPr/>
        </p:nvSpPr>
        <p:spPr>
          <a:xfrm>
            <a:off x="1707285" y="200007"/>
            <a:ext cx="5015634" cy="992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 dirty="0"/>
              <a:t>The </a:t>
            </a:r>
            <a:r>
              <a:rPr lang="en-US" altLang="en-US" sz="3200" dirty="0">
                <a:latin typeface="Courier New" panose="02070309020205020404" pitchFamily="49" charset="0"/>
              </a:rPr>
              <a:t>while</a:t>
            </a:r>
            <a:r>
              <a:rPr lang="en-US" altLang="en-US" sz="3200" dirty="0"/>
              <a:t> loop Flowchart</a:t>
            </a:r>
          </a:p>
        </p:txBody>
      </p:sp>
      <p:sp>
        <p:nvSpPr>
          <p:cNvPr id="3" name="TextBox 1">
            <a:extLst>
              <a:ext uri="{FF2B5EF4-FFF2-40B4-BE49-F238E27FC236}">
                <a16:creationId xmlns:a16="http://schemas.microsoft.com/office/drawing/2014/main" id="{CAD6C840-0F92-820E-97E7-52B06D8894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65372" y="4840363"/>
            <a:ext cx="3778825" cy="156966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dirty="0"/>
              <a:t>while (Boolean expression)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dirty="0"/>
              <a:t>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dirty="0"/>
              <a:t>      statements;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dirty="0"/>
              <a:t>}</a:t>
            </a:r>
          </a:p>
        </p:txBody>
      </p:sp>
      <p:grpSp>
        <p:nvGrpSpPr>
          <p:cNvPr id="4" name="Group 16">
            <a:extLst>
              <a:ext uri="{FF2B5EF4-FFF2-40B4-BE49-F238E27FC236}">
                <a16:creationId xmlns:a16="http://schemas.microsoft.com/office/drawing/2014/main" id="{896A96FA-FC9D-A7CF-E5AF-E157B7E44E1F}"/>
              </a:ext>
            </a:extLst>
          </p:cNvPr>
          <p:cNvGrpSpPr>
            <a:grpSpLocks/>
          </p:cNvGrpSpPr>
          <p:nvPr/>
        </p:nvGrpSpPr>
        <p:grpSpPr bwMode="auto">
          <a:xfrm>
            <a:off x="2150635" y="1458193"/>
            <a:ext cx="2828925" cy="4043363"/>
            <a:chOff x="1200" y="823"/>
            <a:chExt cx="1782" cy="2547"/>
          </a:xfrm>
        </p:grpSpPr>
        <p:sp>
          <p:nvSpPr>
            <p:cNvPr id="5" name="Rectangle 5">
              <a:extLst>
                <a:ext uri="{FF2B5EF4-FFF2-40B4-BE49-F238E27FC236}">
                  <a16:creationId xmlns:a16="http://schemas.microsoft.com/office/drawing/2014/main" id="{8A1D2E59-7628-8199-37BF-9F8B0413591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701371">
              <a:off x="2016" y="1728"/>
              <a:ext cx="720" cy="720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vert="eaVert" wrap="none" anchor="ctr"/>
            <a:lstStyle>
              <a:lvl1pPr>
                <a:spcBef>
                  <a:spcPct val="20000"/>
                </a:spcBef>
                <a:buClr>
                  <a:srgbClr val="9A4C25"/>
                </a:buClr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9A4C25"/>
                </a:buClr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9A4C25"/>
                </a:buClr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9A4C25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6" name="Rectangle 6">
              <a:extLst>
                <a:ext uri="{FF2B5EF4-FFF2-40B4-BE49-F238E27FC236}">
                  <a16:creationId xmlns:a16="http://schemas.microsoft.com/office/drawing/2014/main" id="{12F04A0F-94C8-2687-0501-E00EAD0639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82" y="2839"/>
              <a:ext cx="1200" cy="240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9A4C25"/>
                </a:buClr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9A4C25"/>
                </a:buClr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9A4C25"/>
                </a:buClr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9A4C25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 dirty="0"/>
                <a:t>statement(s)</a:t>
              </a:r>
            </a:p>
          </p:txBody>
        </p:sp>
        <p:sp>
          <p:nvSpPr>
            <p:cNvPr id="7" name="Text Box 8">
              <a:extLst>
                <a:ext uri="{FF2B5EF4-FFF2-40B4-BE49-F238E27FC236}">
                  <a16:creationId xmlns:a16="http://schemas.microsoft.com/office/drawing/2014/main" id="{1E0326CA-F49B-9066-8A20-4701AEFC294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48" y="2539"/>
              <a:ext cx="34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9A4C25"/>
                </a:buClr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9A4C25"/>
                </a:buClr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9A4C25"/>
                </a:buClr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9A4C25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/>
                <a:t>true</a:t>
              </a:r>
            </a:p>
          </p:txBody>
        </p:sp>
        <p:sp>
          <p:nvSpPr>
            <p:cNvPr id="8" name="Line 9">
              <a:extLst>
                <a:ext uri="{FF2B5EF4-FFF2-40B4-BE49-F238E27FC236}">
                  <a16:creationId xmlns:a16="http://schemas.microsoft.com/office/drawing/2014/main" id="{ECD4BD0B-5968-5627-5ED9-0579B40C4CC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200" y="2086"/>
              <a:ext cx="66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" name="Line 11">
              <a:extLst>
                <a:ext uri="{FF2B5EF4-FFF2-40B4-BE49-F238E27FC236}">
                  <a16:creationId xmlns:a16="http://schemas.microsoft.com/office/drawing/2014/main" id="{7F7C343E-B2D0-15BB-0FAB-13C4D052280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66" y="823"/>
              <a:ext cx="0" cy="7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" name="Text Box 12">
              <a:extLst>
                <a:ext uri="{FF2B5EF4-FFF2-40B4-BE49-F238E27FC236}">
                  <a16:creationId xmlns:a16="http://schemas.microsoft.com/office/drawing/2014/main" id="{A2F9D83D-2A3C-9C6F-221E-5D3B35C62B4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68" y="1884"/>
              <a:ext cx="796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9A4C25"/>
                </a:buClr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9A4C25"/>
                </a:buClr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9A4C25"/>
                </a:buClr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9A4C25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 dirty="0" err="1">
                  <a:latin typeface="Courier New" panose="02070309020205020404" pitchFamily="49" charset="0"/>
                </a:rPr>
                <a:t>boolean</a:t>
              </a:r>
              <a:endParaRPr lang="en-US" altLang="en-US" sz="1800" dirty="0">
                <a:latin typeface="Courier New" panose="02070309020205020404" pitchFamily="49" charset="0"/>
              </a:endParaRPr>
            </a:p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 dirty="0"/>
                <a:t>expression?</a:t>
              </a:r>
            </a:p>
          </p:txBody>
        </p:sp>
        <p:sp>
          <p:nvSpPr>
            <p:cNvPr id="11" name="Text Box 13">
              <a:extLst>
                <a:ext uri="{FF2B5EF4-FFF2-40B4-BE49-F238E27FC236}">
                  <a16:creationId xmlns:a16="http://schemas.microsoft.com/office/drawing/2014/main" id="{806F955C-9E3E-AA49-CD02-76F8C2AB0B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85" y="2148"/>
              <a:ext cx="3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9A4C25"/>
                </a:buClr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9A4C25"/>
                </a:buClr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9A4C25"/>
                </a:buClr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9A4C25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/>
                <a:t>false</a:t>
              </a:r>
            </a:p>
          </p:txBody>
        </p:sp>
        <p:sp>
          <p:nvSpPr>
            <p:cNvPr id="12" name="Line 14">
              <a:extLst>
                <a:ext uri="{FF2B5EF4-FFF2-40B4-BE49-F238E27FC236}">
                  <a16:creationId xmlns:a16="http://schemas.microsoft.com/office/drawing/2014/main" id="{5314B577-3A0C-59E8-2AE7-AD25E93A2E7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84" y="3070"/>
              <a:ext cx="0" cy="3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cxnSp>
        <p:nvCxnSpPr>
          <p:cNvPr id="13" name="Straight Arrow Connector 4">
            <a:extLst>
              <a:ext uri="{FF2B5EF4-FFF2-40B4-BE49-F238E27FC236}">
                <a16:creationId xmlns:a16="http://schemas.microsoft.com/office/drawing/2014/main" id="{5EA40362-9317-378D-9E13-684E031BB377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019991" y="4274604"/>
            <a:ext cx="0" cy="41433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" name="Connector: Elbow 8">
            <a:extLst>
              <a:ext uri="{FF2B5EF4-FFF2-40B4-BE49-F238E27FC236}">
                <a16:creationId xmlns:a16="http://schemas.microsoft.com/office/drawing/2014/main" id="{4FB7B8A2-29D4-6265-5A22-616DEEA9820B}"/>
              </a:ext>
            </a:extLst>
          </p:cNvPr>
          <p:cNvCxnSpPr>
            <a:cxnSpLocks/>
          </p:cNvCxnSpPr>
          <p:nvPr/>
        </p:nvCxnSpPr>
        <p:spPr bwMode="auto">
          <a:xfrm rot="16200000" flipV="1">
            <a:off x="3326104" y="2947268"/>
            <a:ext cx="3240088" cy="1868487"/>
          </a:xfrm>
          <a:prstGeom prst="bentConnector3">
            <a:avLst>
              <a:gd name="adj1" fmla="val 99889"/>
            </a:avLst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" name="Straight Arrow Connector 20">
            <a:extLst>
              <a:ext uri="{FF2B5EF4-FFF2-40B4-BE49-F238E27FC236}">
                <a16:creationId xmlns:a16="http://schemas.microsoft.com/office/drawing/2014/main" id="{80911E0A-B6E0-DED1-3378-1E56AC2AAF85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050004" y="5501556"/>
            <a:ext cx="1858962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DF59E248-76F9-8155-F24A-D0901E8EFE5B}"/>
              </a:ext>
            </a:extLst>
          </p:cNvPr>
          <p:cNvSpPr txBox="1"/>
          <p:nvPr/>
        </p:nvSpPr>
        <p:spPr>
          <a:xfrm>
            <a:off x="6965372" y="2819708"/>
            <a:ext cx="286096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24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altLang="en-US" sz="2400" i="1" dirty="0">
                <a:solidFill>
                  <a:srgbClr val="3333FF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pretest</a:t>
            </a:r>
            <a:r>
              <a:rPr lang="en-US" altLang="en-US" sz="2400" dirty="0">
                <a:solidFill>
                  <a:srgbClr val="3333FF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loop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840382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C37075E5-0B65-0171-A11B-44334B550AD1}"/>
              </a:ext>
            </a:extLst>
          </p:cNvPr>
          <p:cNvSpPr txBox="1">
            <a:spLocks noChangeArrowheads="1"/>
          </p:cNvSpPr>
          <p:nvPr/>
        </p:nvSpPr>
        <p:spPr>
          <a:xfrm>
            <a:off x="1562100" y="323996"/>
            <a:ext cx="4745181" cy="8086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/>
              <a:t>Block Statements in Loops</a:t>
            </a:r>
            <a:endParaRPr lang="en-US" altLang="en-US" sz="3200" dirty="0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FA56DCC5-3EE6-A54A-DC3C-9E6F4C0F00E5}"/>
              </a:ext>
            </a:extLst>
          </p:cNvPr>
          <p:cNvSpPr txBox="1">
            <a:spLocks noChangeArrowheads="1"/>
          </p:cNvSpPr>
          <p:nvPr/>
        </p:nvSpPr>
        <p:spPr>
          <a:xfrm>
            <a:off x="1562100" y="1407968"/>
            <a:ext cx="7467600" cy="45999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/>
            <a:r>
              <a:rPr lang="en-US" altLang="en-US" sz="24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Curly braces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required to enclose block statements while loops. (like block </a:t>
            </a:r>
            <a:r>
              <a:rPr lang="en-US" altLang="en-US" sz="2600" dirty="0">
                <a:latin typeface="Courier New" panose="02070309020205020404" pitchFamily="49" charset="0"/>
              </a:rPr>
              <a:t>if</a:t>
            </a:r>
            <a:r>
              <a:rPr lang="en-US" altLang="en-US" sz="2600" dirty="0"/>
              <a:t>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statements</a:t>
            </a:r>
            <a:r>
              <a:rPr lang="en-US" altLang="en-US" sz="2600" dirty="0"/>
              <a:t>)</a:t>
            </a:r>
            <a:br>
              <a:rPr lang="en-US" altLang="en-US" sz="2600" dirty="0"/>
            </a:br>
            <a:endParaRPr lang="en-US" altLang="en-US" sz="2600" dirty="0"/>
          </a:p>
          <a:p>
            <a:pPr marL="914400" lvl="1" indent="0">
              <a:buFontTx/>
              <a:buNone/>
            </a:pPr>
            <a:r>
              <a:rPr lang="en-US" altLang="en-US" dirty="0">
                <a:latin typeface="Consolas" panose="020B0609020204030204" pitchFamily="49" charset="0"/>
              </a:rPr>
              <a:t>while (</a:t>
            </a:r>
            <a:r>
              <a:rPr lang="en-US" altLang="en-US" i="1" dirty="0">
                <a:latin typeface="Consolas" panose="020B0609020204030204" pitchFamily="49" charset="0"/>
              </a:rPr>
              <a:t>condition</a:t>
            </a:r>
            <a:r>
              <a:rPr lang="en-US" altLang="en-US" dirty="0">
                <a:latin typeface="Consolas" panose="020B0609020204030204" pitchFamily="49" charset="0"/>
              </a:rPr>
              <a:t>)</a:t>
            </a:r>
          </a:p>
          <a:p>
            <a:pPr marL="914400" lvl="1" indent="0">
              <a:buFontTx/>
              <a:buNone/>
            </a:pPr>
            <a:r>
              <a:rPr lang="en-US" altLang="en-US" dirty="0">
                <a:latin typeface="Consolas" panose="020B0609020204030204" pitchFamily="49" charset="0"/>
              </a:rPr>
              <a:t>{</a:t>
            </a:r>
          </a:p>
          <a:p>
            <a:pPr marL="914400" lvl="1" indent="0">
              <a:buFontTx/>
              <a:buNone/>
            </a:pPr>
            <a:r>
              <a:rPr lang="en-US" altLang="en-US" dirty="0">
                <a:latin typeface="Consolas" panose="020B0609020204030204" pitchFamily="49" charset="0"/>
              </a:rPr>
              <a:t>   </a:t>
            </a:r>
            <a:r>
              <a:rPr lang="en-US" altLang="en-US" i="1" dirty="0">
                <a:latin typeface="Consolas" panose="020B0609020204030204" pitchFamily="49" charset="0"/>
              </a:rPr>
              <a:t>statement</a:t>
            </a:r>
            <a:r>
              <a:rPr lang="en-US" altLang="en-US" dirty="0">
                <a:latin typeface="Consolas" panose="020B0609020204030204" pitchFamily="49" charset="0"/>
              </a:rPr>
              <a:t>;</a:t>
            </a:r>
          </a:p>
          <a:p>
            <a:pPr marL="914400" lvl="1" indent="0">
              <a:buFontTx/>
              <a:buNone/>
            </a:pPr>
            <a:r>
              <a:rPr lang="en-US" altLang="en-US" dirty="0">
                <a:latin typeface="Consolas" panose="020B0609020204030204" pitchFamily="49" charset="0"/>
              </a:rPr>
              <a:t>   </a:t>
            </a:r>
            <a:r>
              <a:rPr lang="en-US" altLang="en-US" i="1" dirty="0">
                <a:latin typeface="Consolas" panose="020B0609020204030204" pitchFamily="49" charset="0"/>
              </a:rPr>
              <a:t>statement;</a:t>
            </a:r>
          </a:p>
          <a:p>
            <a:pPr marL="914400" lvl="1" indent="0">
              <a:buFontTx/>
              <a:buNone/>
            </a:pPr>
            <a:r>
              <a:rPr lang="en-US" altLang="en-US" i="1" dirty="0">
                <a:latin typeface="Consolas" panose="020B0609020204030204" pitchFamily="49" charset="0"/>
              </a:rPr>
              <a:t>		 …</a:t>
            </a:r>
          </a:p>
          <a:p>
            <a:pPr marL="914400" lvl="1" indent="0">
              <a:buFontTx/>
              <a:buNone/>
            </a:pPr>
            <a:r>
              <a:rPr lang="en-US" altLang="en-US" i="1" dirty="0">
                <a:latin typeface="Consolas" panose="020B0609020204030204" pitchFamily="49" charset="0"/>
              </a:rPr>
              <a:t>   statement;</a:t>
            </a:r>
          </a:p>
          <a:p>
            <a:pPr marL="914400" lvl="1" indent="0">
              <a:buFontTx/>
              <a:buNone/>
            </a:pPr>
            <a:r>
              <a:rPr lang="en-US" altLang="en-US" dirty="0">
                <a:latin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1211602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D250BFD-20F8-578C-2099-BDFAFF6B84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8363" y="874712"/>
            <a:ext cx="9531927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s-E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   </a:t>
            </a:r>
            <a:r>
              <a:rPr lang="es-ES" altLang="en-US" sz="2200" b="1" dirty="0" err="1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s-E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s-ES" altLang="en-US" sz="2200" b="1" dirty="0">
                <a:solidFill>
                  <a:srgbClr val="6A3E3E"/>
                </a:solidFill>
                <a:latin typeface="Consolas" panose="020B0609020204030204" pitchFamily="49" charset="0"/>
              </a:rPr>
              <a:t>x</a:t>
            </a:r>
            <a:r>
              <a:rPr lang="es-E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= 0, </a:t>
            </a:r>
            <a:r>
              <a:rPr lang="es-ES" altLang="en-US" sz="2200" b="1" dirty="0">
                <a:solidFill>
                  <a:srgbClr val="6A3E3E"/>
                </a:solidFill>
                <a:latin typeface="Consolas" panose="020B0609020204030204" pitchFamily="49" charset="0"/>
              </a:rPr>
              <a:t>y</a:t>
            </a:r>
            <a:r>
              <a:rPr lang="es-E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= 3;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altLang="en-US" sz="2200" b="1" dirty="0">
                <a:solidFill>
                  <a:srgbClr val="7F0055"/>
                </a:solidFill>
                <a:latin typeface="Consolas" panose="020B0609020204030204" pitchFamily="49" charset="0"/>
              </a:rPr>
              <a:t>while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( </a:t>
            </a:r>
            <a:r>
              <a:rPr lang="en-US" altLang="en-US" sz="2200" b="1" dirty="0">
                <a:solidFill>
                  <a:srgbClr val="6A3E3E"/>
                </a:solidFill>
                <a:latin typeface="Consolas" panose="020B0609020204030204" pitchFamily="49" charset="0"/>
              </a:rPr>
              <a:t>x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&lt;= </a:t>
            </a:r>
            <a:r>
              <a:rPr lang="en-US" altLang="en-US" sz="2200" b="1" dirty="0">
                <a:solidFill>
                  <a:srgbClr val="6A3E3E"/>
                </a:solidFill>
                <a:latin typeface="Consolas" panose="020B0609020204030204" pitchFamily="49" charset="0"/>
              </a:rPr>
              <a:t>y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) </a:t>
            </a: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//3 times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    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         </a:t>
            </a:r>
            <a:r>
              <a:rPr lang="en-US" altLang="en-US" sz="2200" dirty="0">
                <a:solidFill>
                  <a:srgbClr val="6A3E3E"/>
                </a:solidFill>
                <a:latin typeface="Consolas" panose="020B0609020204030204" pitchFamily="49" charset="0"/>
              </a:rPr>
              <a:t>x</a:t>
            </a: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2200" dirty="0">
                <a:solidFill>
                  <a:srgbClr val="6A3E3E"/>
                </a:solidFill>
                <a:latin typeface="Consolas" panose="020B0609020204030204" pitchFamily="49" charset="0"/>
              </a:rPr>
              <a:t>x</a:t>
            </a: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 + 2; //twice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         </a:t>
            </a:r>
            <a:r>
              <a:rPr lang="en-US" altLang="en-US" sz="2200" dirty="0">
                <a:solidFill>
                  <a:srgbClr val="6A3E3E"/>
                </a:solidFill>
                <a:latin typeface="Consolas" panose="020B0609020204030204" pitchFamily="49" charset="0"/>
              </a:rPr>
              <a:t>y</a:t>
            </a: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2200" dirty="0">
                <a:solidFill>
                  <a:srgbClr val="6A3E3E"/>
                </a:solidFill>
                <a:latin typeface="Consolas" panose="020B0609020204030204" pitchFamily="49" charset="0"/>
              </a:rPr>
              <a:t>y</a:t>
            </a: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 - 1;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         </a:t>
            </a:r>
            <a:r>
              <a:rPr lang="en-US" altLang="en-US" sz="22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2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2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.printf</a:t>
            </a:r>
            <a:r>
              <a:rPr lang="en-US" alt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2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"x is %d and y is %d.\n"</a:t>
            </a:r>
            <a:r>
              <a:rPr lang="en-US" alt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22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x</a:t>
            </a:r>
            <a:r>
              <a:rPr lang="en-US" alt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22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y</a:t>
            </a:r>
            <a:r>
              <a:rPr lang="en-US" alt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    }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altLang="en-US" sz="22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2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2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.printf</a:t>
            </a:r>
            <a:r>
              <a:rPr lang="en-US" alt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2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"x is %d and y is %d.\n"</a:t>
            </a:r>
            <a:r>
              <a:rPr lang="en-US" alt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22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x</a:t>
            </a:r>
            <a:r>
              <a:rPr lang="en-US" alt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22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y</a:t>
            </a:r>
            <a:r>
              <a:rPr lang="en-US" alt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  <a:endParaRPr lang="en-US" altLang="en-US" sz="22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4C99BC3-9236-1BD5-2339-39F28BB6498B}"/>
              </a:ext>
            </a:extLst>
          </p:cNvPr>
          <p:cNvSpPr txBox="1"/>
          <p:nvPr/>
        </p:nvSpPr>
        <p:spPr>
          <a:xfrm>
            <a:off x="8683337" y="944032"/>
            <a:ext cx="1188028" cy="1323439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 </a:t>
            </a:r>
            <a:r>
              <a:rPr lang="en-US" altLang="en-US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&lt;= 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</a:p>
          <a:p>
            <a:pPr>
              <a:defRPr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altLang="en-US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&lt;= 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  <a:p>
            <a:pPr>
              <a:defRPr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&lt;= 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  <a:p>
            <a:pPr>
              <a:defRPr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en-US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&lt;= 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DE424668-2315-4919-CA4F-146CDB7A47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82637" y="3675479"/>
            <a:ext cx="4572000" cy="101600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x is 2 and y is 2.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x is 4 and y is 1.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x is 4 and y is 1.</a:t>
            </a:r>
            <a:endParaRPr lang="en-US" altLang="en-US" sz="20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5256AAF-A9D2-7365-67A0-81D1E3EDE837}"/>
              </a:ext>
            </a:extLst>
          </p:cNvPr>
          <p:cNvSpPr/>
          <p:nvPr/>
        </p:nvSpPr>
        <p:spPr>
          <a:xfrm>
            <a:off x="1582016" y="4939146"/>
            <a:ext cx="9380773" cy="156966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en-US" sz="2400" dirty="0">
                <a:solidFill>
                  <a:srgbClr val="0000FF"/>
                </a:solidFill>
                <a:cs typeface="Times New Roman" panose="02020603050405020304" pitchFamily="18" charset="0"/>
              </a:rPr>
              <a:t>What happens if the body of the while loop is</a:t>
            </a:r>
          </a:p>
          <a:p>
            <a:pPr>
              <a:defRPr/>
            </a:pPr>
            <a:r>
              <a:rPr lang="en-US" sz="2400" dirty="0">
                <a:solidFill>
                  <a:srgbClr val="0000FF"/>
                </a:solidFill>
                <a:cs typeface="Times New Roman" panose="02020603050405020304" pitchFamily="18" charset="0"/>
              </a:rPr>
              <a:t>x = x + 2;  //four time-executions</a:t>
            </a:r>
          </a:p>
          <a:p>
            <a:pPr>
              <a:defRPr/>
            </a:pPr>
            <a:r>
              <a:rPr lang="en-US" sz="2400" dirty="0">
                <a:solidFill>
                  <a:srgbClr val="0000FF"/>
                </a:solidFill>
                <a:cs typeface="Times New Roman" panose="02020603050405020304" pitchFamily="18" charset="0"/>
              </a:rPr>
              <a:t>y  = y + 1;</a:t>
            </a:r>
          </a:p>
          <a:p>
            <a:pPr>
              <a:defRPr/>
            </a:pPr>
            <a:r>
              <a:rPr lang="en-US" sz="2400" dirty="0">
                <a:solidFill>
                  <a:srgbClr val="0000FF"/>
                </a:solidFill>
                <a:cs typeface="Times New Roman" panose="02020603050405020304" pitchFamily="18" charset="0"/>
              </a:rPr>
              <a:t>The answer is that it outputs (2, 4), (4, 5), and (6, 6). This will end at (8, 7).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F36369E-3240-F156-F7F8-85E109FCF855}"/>
              </a:ext>
            </a:extLst>
          </p:cNvPr>
          <p:cNvSpPr txBox="1"/>
          <p:nvPr/>
        </p:nvSpPr>
        <p:spPr>
          <a:xfrm>
            <a:off x="9404638" y="3974976"/>
            <a:ext cx="1205346" cy="1938992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 </a:t>
            </a:r>
            <a:r>
              <a:rPr lang="en-US" altLang="en-US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&lt;= 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</a:p>
          <a:p>
            <a:pPr>
              <a:defRPr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altLang="en-US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&lt;= 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  <a:p>
            <a:pPr>
              <a:defRPr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&lt;= 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  <a:p>
            <a:pPr>
              <a:defRPr/>
            </a:pPr>
            <a:r>
              <a:rPr lang="en-US" altLang="en-US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 &lt;= 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  <a:p>
            <a:pPr>
              <a:defRPr/>
            </a:pPr>
            <a:r>
              <a:rPr lang="en-US" altLang="en-US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 &lt;= 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  <a:p>
            <a:pPr>
              <a:defRPr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  </a:t>
            </a:r>
            <a:r>
              <a:rPr lang="en-US" altLang="en-US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&lt;=  7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49660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E73212A4-CFFA-2988-4518-5E8D08486348}"/>
              </a:ext>
            </a:extLst>
          </p:cNvPr>
          <p:cNvSpPr txBox="1">
            <a:spLocks noChangeArrowheads="1"/>
          </p:cNvSpPr>
          <p:nvPr/>
        </p:nvSpPr>
        <p:spPr>
          <a:xfrm>
            <a:off x="1562101" y="197139"/>
            <a:ext cx="3290454" cy="992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/>
              <a:t>The </a:t>
            </a:r>
            <a:r>
              <a:rPr lang="en-US" altLang="en-US" sz="3200">
                <a:latin typeface="Courier New" panose="02070309020205020404" pitchFamily="49" charset="0"/>
              </a:rPr>
              <a:t>while</a:t>
            </a:r>
            <a:r>
              <a:rPr lang="en-US" altLang="en-US" sz="3200"/>
              <a:t> Loop</a:t>
            </a:r>
            <a:endParaRPr lang="en-US" altLang="en-US" sz="3200" dirty="0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35E13F70-047C-205F-AD99-F0A22361437C}"/>
              </a:ext>
            </a:extLst>
          </p:cNvPr>
          <p:cNvSpPr txBox="1">
            <a:spLocks noChangeArrowheads="1"/>
          </p:cNvSpPr>
          <p:nvPr/>
        </p:nvSpPr>
        <p:spPr>
          <a:xfrm>
            <a:off x="1562101" y="1012681"/>
            <a:ext cx="7391400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spcBef>
                <a:spcPts val="1800"/>
              </a:spcBef>
            </a:pP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Care must be taken to </a:t>
            </a:r>
            <a:r>
              <a:rPr lang="en-US" altLang="en-US" sz="2600" dirty="0">
                <a:solidFill>
                  <a:srgbClr val="3333FF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set the condition to false </a:t>
            </a:r>
            <a:r>
              <a:rPr lang="en-US" altLang="en-US" sz="26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somewhere in the loop 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 the loop will end.</a:t>
            </a:r>
          </a:p>
          <a:p>
            <a:pPr marL="457200" indent="-457200">
              <a:spcBef>
                <a:spcPts val="1800"/>
              </a:spcBef>
            </a:pP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Loops that do not end are called </a:t>
            </a:r>
            <a:r>
              <a:rPr lang="en-US" altLang="en-US" sz="2600" i="1" dirty="0">
                <a:solidFill>
                  <a:srgbClr val="3333FF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infinite loops.</a:t>
            </a:r>
          </a:p>
          <a:p>
            <a:pPr marL="457200" indent="-457200">
              <a:spcBef>
                <a:spcPts val="1800"/>
              </a:spcBef>
            </a:pP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while loop </a:t>
            </a:r>
            <a:r>
              <a:rPr lang="en-US" altLang="en-US" sz="26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executes 0 or more times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If the condition is </a:t>
            </a:r>
            <a:r>
              <a:rPr lang="en-US" altLang="en-US" sz="26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false, the loop will not execute.</a:t>
            </a:r>
          </a:p>
          <a:p>
            <a:pPr marL="457200" indent="-457200">
              <a:spcBef>
                <a:spcPts val="1800"/>
              </a:spcBef>
            </a:pPr>
            <a:r>
              <a:rPr lang="en-US" altLang="en-US" sz="2000" dirty="0"/>
              <a:t>Example: </a:t>
            </a:r>
            <a:r>
              <a:rPr lang="en-US" altLang="en-US" sz="2000" dirty="0">
                <a:hlinkClick r:id="rId2" action="ppaction://hlinkfile"/>
              </a:rPr>
              <a:t>WhileLoop.java</a:t>
            </a:r>
            <a:endParaRPr lang="en-US" altLang="en-US" sz="20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B797858-9E7B-0975-A6C5-872E330444AC}"/>
              </a:ext>
            </a:extLst>
          </p:cNvPr>
          <p:cNvSpPr txBox="1"/>
          <p:nvPr/>
        </p:nvSpPr>
        <p:spPr>
          <a:xfrm>
            <a:off x="3678383" y="3933045"/>
            <a:ext cx="7263246" cy="286232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sz="2000" dirty="0">
                <a:latin typeface="Consolas" panose="020B0609020204030204" pitchFamily="49" charset="0"/>
              </a:rPr>
              <a:t>int x = 0, y = 3; //initial statements</a:t>
            </a:r>
          </a:p>
          <a:p>
            <a:pPr>
              <a:defRPr/>
            </a:pPr>
            <a:r>
              <a:rPr lang="en-US" sz="2000" dirty="0">
                <a:latin typeface="Consolas" panose="020B0609020204030204" pitchFamily="49" charset="0"/>
              </a:rPr>
              <a:t>while( x &gt; y){</a:t>
            </a:r>
          </a:p>
          <a:p>
            <a:pPr>
              <a:defRPr/>
            </a:pPr>
            <a:r>
              <a:rPr lang="en-US" sz="2000" dirty="0">
                <a:latin typeface="Consolas" panose="020B0609020204030204" pitchFamily="49" charset="0"/>
              </a:rPr>
              <a:t>     x = x + 1;</a:t>
            </a:r>
          </a:p>
          <a:p>
            <a:pPr>
              <a:defRPr/>
            </a:pPr>
            <a:r>
              <a:rPr lang="en-US" sz="2000" dirty="0">
                <a:latin typeface="Consolas" panose="020B0609020204030204" pitchFamily="49" charset="0"/>
              </a:rPr>
              <a:t>     y = y – 1;   //both are update statements</a:t>
            </a:r>
          </a:p>
          <a:p>
            <a:pPr>
              <a:defRPr/>
            </a:pPr>
            <a:r>
              <a:rPr lang="en-US" sz="2000" dirty="0">
                <a:latin typeface="Consolas" panose="020B0609020204030204" pitchFamily="49" charset="0"/>
              </a:rPr>
              <a:t>     </a:t>
            </a:r>
            <a:r>
              <a:rPr lang="en-US" sz="2000" dirty="0" err="1">
                <a:latin typeface="Consolas" panose="020B0609020204030204" pitchFamily="49" charset="0"/>
              </a:rPr>
              <a:t>System.out.println</a:t>
            </a:r>
            <a:r>
              <a:rPr lang="en-US" sz="2000" dirty="0">
                <a:latin typeface="Consolas" panose="020B0609020204030204" pitchFamily="49" charset="0"/>
              </a:rPr>
              <a:t>(</a:t>
            </a:r>
            <a:r>
              <a:rPr lang="en-US" altLang="en-US" sz="20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</a:t>
            </a:r>
            <a:r>
              <a:rPr lang="en-US" sz="2000" dirty="0">
                <a:latin typeface="Consolas" panose="020B0609020204030204" pitchFamily="49" charset="0"/>
              </a:rPr>
              <a:t>I was here!</a:t>
            </a:r>
            <a:r>
              <a:rPr lang="en-US" altLang="en-US" sz="20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 "</a:t>
            </a:r>
            <a:r>
              <a:rPr lang="en-US" sz="2000" dirty="0">
                <a:latin typeface="Consolas" panose="020B0609020204030204" pitchFamily="49" charset="0"/>
              </a:rPr>
              <a:t>);</a:t>
            </a:r>
          </a:p>
          <a:p>
            <a:pPr>
              <a:defRPr/>
            </a:pPr>
            <a:r>
              <a:rPr lang="en-US" sz="2000" dirty="0">
                <a:latin typeface="Consolas" panose="020B0609020204030204" pitchFamily="49" charset="0"/>
              </a:rPr>
              <a:t>} //end while (x &gt; y)</a:t>
            </a:r>
          </a:p>
          <a:p>
            <a:pPr>
              <a:defRPr/>
            </a:pPr>
            <a:r>
              <a:rPr lang="en-US" sz="2000" dirty="0" err="1">
                <a:latin typeface="Consolas" panose="020B0609020204030204" pitchFamily="49" charset="0"/>
              </a:rPr>
              <a:t>System.out.printf</a:t>
            </a:r>
            <a:r>
              <a:rPr lang="en-US" sz="2000" dirty="0">
                <a:latin typeface="Consolas" panose="020B0609020204030204" pitchFamily="49" charset="0"/>
              </a:rPr>
              <a:t>(</a:t>
            </a:r>
            <a:r>
              <a:rPr lang="en-US" altLang="en-US" sz="20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</a:t>
            </a:r>
            <a:r>
              <a:rPr lang="en-US" sz="2000" dirty="0">
                <a:latin typeface="Consolas" panose="020B0609020204030204" pitchFamily="49" charset="0"/>
              </a:rPr>
              <a:t>x is %d and y is %d.\n</a:t>
            </a:r>
            <a:r>
              <a:rPr lang="en-US" altLang="en-US" sz="20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</a:t>
            </a:r>
            <a:r>
              <a:rPr lang="en-US" sz="2000" dirty="0">
                <a:latin typeface="Consolas" panose="020B0609020204030204" pitchFamily="49" charset="0"/>
              </a:rPr>
              <a:t>, x, y);</a:t>
            </a:r>
          </a:p>
          <a:p>
            <a:pPr>
              <a:defRPr/>
            </a:pPr>
            <a:endParaRPr lang="en-US" sz="2000" dirty="0">
              <a:latin typeface="Consolas" panose="020B0609020204030204" pitchFamily="49" charset="0"/>
            </a:endParaRPr>
          </a:p>
          <a:p>
            <a:pPr>
              <a:defRPr/>
            </a:pPr>
            <a:r>
              <a:rPr lang="en-US" sz="2000" dirty="0">
                <a:latin typeface="Consolas" panose="020B0609020204030204" pitchFamily="49" charset="0"/>
              </a:rPr>
              <a:t>Result is:  x is 0 and y is 3.</a:t>
            </a:r>
          </a:p>
        </p:txBody>
      </p:sp>
    </p:spTree>
    <p:extLst>
      <p:ext uri="{BB962C8B-B14F-4D97-AF65-F5344CB8AC3E}">
        <p14:creationId xmlns:p14="http://schemas.microsoft.com/office/powerpoint/2010/main" val="26629980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51C29B6E-AACD-476F-8787-7BB1A025C85C}"/>
              </a:ext>
            </a:extLst>
          </p:cNvPr>
          <p:cNvSpPr txBox="1">
            <a:spLocks noChangeArrowheads="1"/>
          </p:cNvSpPr>
          <p:nvPr/>
        </p:nvSpPr>
        <p:spPr>
          <a:xfrm>
            <a:off x="1537855" y="266700"/>
            <a:ext cx="2992582" cy="8659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/>
              <a:t>Infinite Loops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AE161345-0FA8-435A-AC87-DD1BC8FA3303}"/>
              </a:ext>
            </a:extLst>
          </p:cNvPr>
          <p:cNvSpPr txBox="1">
            <a:spLocks noChangeArrowheads="1"/>
          </p:cNvSpPr>
          <p:nvPr/>
        </p:nvSpPr>
        <p:spPr>
          <a:xfrm>
            <a:off x="1537855" y="1198418"/>
            <a:ext cx="8208818" cy="533400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lnSpc>
                <a:spcPct val="80000"/>
              </a:lnSpc>
            </a:pPr>
            <a:r>
              <a:rPr lang="en-US" altLang="en-US" sz="24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a while loop to end, the condition must become false.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following loop will not end: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altLang="en-US" sz="1800" b="1" dirty="0">
              <a:latin typeface="Courier New" panose="02070309020205020404" pitchFamily="49" charset="0"/>
            </a:endParaRPr>
          </a:p>
          <a:p>
            <a:pPr marL="914400" lvl="1" indent="-52388">
              <a:lnSpc>
                <a:spcPct val="80000"/>
              </a:lnSpc>
              <a:buFontTx/>
              <a:buNone/>
            </a:pPr>
            <a:r>
              <a:rPr lang="en-US" altLang="en-US" sz="2200" dirty="0">
                <a:latin typeface="Consolas" panose="020B0609020204030204" pitchFamily="49" charset="0"/>
              </a:rPr>
              <a:t>int x = 20;</a:t>
            </a:r>
          </a:p>
          <a:p>
            <a:pPr marL="914400" lvl="1" indent="-52388">
              <a:lnSpc>
                <a:spcPct val="80000"/>
              </a:lnSpc>
              <a:buFontTx/>
              <a:buNone/>
            </a:pPr>
            <a:r>
              <a:rPr lang="en-US" altLang="en-US" sz="2200" dirty="0">
                <a:latin typeface="Consolas" panose="020B0609020204030204" pitchFamily="49" charset="0"/>
              </a:rPr>
              <a:t>while(x &gt; 0)</a:t>
            </a:r>
          </a:p>
          <a:p>
            <a:pPr marL="914400" lvl="1" indent="-52388">
              <a:lnSpc>
                <a:spcPct val="80000"/>
              </a:lnSpc>
              <a:buFontTx/>
              <a:buNone/>
            </a:pPr>
            <a:r>
              <a:rPr lang="en-US" altLang="en-US" sz="2200" dirty="0">
                <a:latin typeface="Consolas" panose="020B0609020204030204" pitchFamily="49" charset="0"/>
              </a:rPr>
              <a:t>{</a:t>
            </a:r>
          </a:p>
          <a:p>
            <a:pPr marL="914400" lvl="2" indent="-52388">
              <a:lnSpc>
                <a:spcPct val="80000"/>
              </a:lnSpc>
              <a:buFontTx/>
              <a:buNone/>
            </a:pPr>
            <a:r>
              <a:rPr lang="en-US" altLang="en-US" sz="2200" dirty="0">
                <a:latin typeface="Consolas" panose="020B0609020204030204" pitchFamily="49" charset="0"/>
              </a:rPr>
              <a:t>   </a:t>
            </a:r>
            <a:r>
              <a:rPr lang="en-US" altLang="en-US" sz="2200" dirty="0" err="1">
                <a:latin typeface="Consolas" panose="020B0609020204030204" pitchFamily="49" charset="0"/>
              </a:rPr>
              <a:t>System.out.println</a:t>
            </a:r>
            <a:r>
              <a:rPr lang="en-US" altLang="en-US" sz="2200" dirty="0">
                <a:latin typeface="Consolas" panose="020B0609020204030204" pitchFamily="49" charset="0"/>
              </a:rPr>
              <a:t>(</a:t>
            </a:r>
            <a:r>
              <a:rPr lang="en-US" altLang="en-US" sz="2200" dirty="0">
                <a:latin typeface="Consolas" panose="020B0609020204030204" pitchFamily="49" charset="0"/>
                <a:cs typeface="Courier New" panose="02070309020205020404" pitchFamily="49" charset="0"/>
              </a:rPr>
              <a:t>"</a:t>
            </a:r>
            <a:r>
              <a:rPr lang="en-US" altLang="en-US" sz="2200" dirty="0">
                <a:latin typeface="Consolas" panose="020B0609020204030204" pitchFamily="49" charset="0"/>
              </a:rPr>
              <a:t>x is greater </a:t>
            </a:r>
            <a:r>
              <a:rPr lang="en-US" altLang="en-US" sz="2200" dirty="0">
                <a:latin typeface="Consolas" panose="020B0609020204030204" pitchFamily="49" charset="0"/>
                <a:cs typeface="Courier New" panose="02070309020205020404" pitchFamily="49" charset="0"/>
              </a:rPr>
              <a:t>"</a:t>
            </a:r>
            <a:r>
              <a:rPr lang="en-US" altLang="en-US" sz="2200" dirty="0">
                <a:latin typeface="Consolas" panose="020B0609020204030204" pitchFamily="49" charset="0"/>
              </a:rPr>
              <a:t> + </a:t>
            </a:r>
          </a:p>
          <a:p>
            <a:pPr marL="914400" lvl="2" indent="-52388">
              <a:lnSpc>
                <a:spcPct val="80000"/>
              </a:lnSpc>
              <a:buFontTx/>
              <a:buNone/>
            </a:pPr>
            <a:r>
              <a:rPr lang="en-US" altLang="en-US" sz="2200" dirty="0">
                <a:latin typeface="Consolas" panose="020B0609020204030204" pitchFamily="49" charset="0"/>
                <a:cs typeface="Courier New" panose="02070309020205020404" pitchFamily="49" charset="0"/>
              </a:rPr>
              <a:t>                   "</a:t>
            </a:r>
            <a:r>
              <a:rPr lang="en-US" altLang="en-US" sz="2200" dirty="0">
                <a:latin typeface="Consolas" panose="020B0609020204030204" pitchFamily="49" charset="0"/>
              </a:rPr>
              <a:t>than 0");</a:t>
            </a:r>
          </a:p>
          <a:p>
            <a:pPr marL="914400" lvl="2" indent="-52388">
              <a:lnSpc>
                <a:spcPct val="80000"/>
              </a:lnSpc>
              <a:buFontTx/>
              <a:buNone/>
            </a:pPr>
            <a:r>
              <a:rPr lang="en-US" altLang="en-US" sz="2200" dirty="0">
                <a:latin typeface="Consolas" panose="020B0609020204030204" pitchFamily="49" charset="0"/>
              </a:rPr>
              <a:t>   String str = </a:t>
            </a:r>
            <a:r>
              <a:rPr lang="en-US" altLang="en-US" sz="22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</a:t>
            </a:r>
            <a:r>
              <a:rPr lang="en-US" altLang="en-US" sz="2200" dirty="0">
                <a:latin typeface="Consolas" panose="020B0609020204030204" pitchFamily="49" charset="0"/>
              </a:rPr>
              <a:t>x = %d is greater than 0.\n</a:t>
            </a:r>
            <a:r>
              <a:rPr lang="en-US" altLang="en-US" sz="22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</a:t>
            </a:r>
            <a:r>
              <a:rPr lang="en-US" altLang="en-US" sz="2200" dirty="0">
                <a:latin typeface="Consolas" panose="020B0609020204030204" pitchFamily="49" charset="0"/>
              </a:rPr>
              <a:t>;</a:t>
            </a:r>
          </a:p>
          <a:p>
            <a:pPr marL="914400" lvl="2" indent="-52388">
              <a:lnSpc>
                <a:spcPct val="80000"/>
              </a:lnSpc>
              <a:buFontTx/>
              <a:buNone/>
            </a:pPr>
            <a:r>
              <a:rPr lang="en-US" altLang="en-US" sz="2200" dirty="0">
                <a:latin typeface="Consolas" panose="020B0609020204030204" pitchFamily="49" charset="0"/>
              </a:rPr>
              <a:t>   </a:t>
            </a:r>
            <a:r>
              <a:rPr lang="en-US" altLang="en-US" sz="2200" dirty="0" err="1">
                <a:latin typeface="Consolas" panose="020B0609020204030204" pitchFamily="49" charset="0"/>
              </a:rPr>
              <a:t>System.out.printf</a:t>
            </a:r>
            <a:r>
              <a:rPr lang="en-US" altLang="en-US" sz="2200" dirty="0">
                <a:latin typeface="Consolas" panose="020B0609020204030204" pitchFamily="49" charset="0"/>
              </a:rPr>
              <a:t>(str, x);//x--</a:t>
            </a:r>
          </a:p>
          <a:p>
            <a:pPr marL="914400" lvl="2" indent="-52388">
              <a:lnSpc>
                <a:spcPct val="80000"/>
              </a:lnSpc>
              <a:buFontTx/>
              <a:buNone/>
            </a:pPr>
            <a:r>
              <a:rPr lang="en-US" altLang="en-US" sz="2200" dirty="0">
                <a:latin typeface="Consolas" panose="020B0609020204030204" pitchFamily="49" charset="0"/>
              </a:rPr>
              <a:t>// </a:t>
            </a:r>
            <a:r>
              <a:rPr lang="en-US" altLang="en-US" sz="2200" strike="dblStrike" dirty="0">
                <a:latin typeface="Consolas" panose="020B0609020204030204" pitchFamily="49" charset="0"/>
              </a:rPr>
              <a:t>x--; //update statement</a:t>
            </a:r>
          </a:p>
          <a:p>
            <a:pPr marL="914400" lvl="1" indent="-52388">
              <a:lnSpc>
                <a:spcPct val="80000"/>
              </a:lnSpc>
              <a:buFontTx/>
              <a:buNone/>
            </a:pPr>
            <a:r>
              <a:rPr lang="en-US" altLang="en-US" sz="2200" dirty="0">
                <a:latin typeface="Consolas" panose="020B0609020204030204" pitchFamily="49" charset="0"/>
              </a:rPr>
              <a:t>}</a:t>
            </a:r>
          </a:p>
          <a:p>
            <a:pPr marL="457200" indent="-457200">
              <a:lnSpc>
                <a:spcPct val="80000"/>
              </a:lnSpc>
              <a:spcBef>
                <a:spcPts val="1800"/>
              </a:spcBef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variable </a:t>
            </a:r>
            <a:r>
              <a:rPr lang="en-US" altLang="en-US" sz="2400" dirty="0">
                <a:latin typeface="Consolas" panose="020B0609020204030204" pitchFamily="49" charset="0"/>
                <a:cs typeface="Times New Roman" panose="02020603050405020304" pitchFamily="18" charset="0"/>
              </a:rPr>
              <a:t>x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never gets decremented so it will always be greater than 0.</a:t>
            </a:r>
          </a:p>
          <a:p>
            <a:pPr marL="457200" indent="-457200">
              <a:lnSpc>
                <a:spcPct val="80000"/>
              </a:lnSpc>
              <a:spcBef>
                <a:spcPts val="1800"/>
              </a:spcBef>
            </a:pPr>
            <a:r>
              <a:rPr lang="en-US" altLang="en-US" sz="24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Adding the </a:t>
            </a:r>
            <a:r>
              <a:rPr lang="en-US" altLang="en-US" sz="2600" b="1" dirty="0">
                <a:solidFill>
                  <a:srgbClr val="3333FF"/>
                </a:solidFill>
                <a:latin typeface="Consolas" panose="020B0609020204030204" pitchFamily="49" charset="0"/>
              </a:rPr>
              <a:t>x--</a:t>
            </a:r>
            <a:r>
              <a:rPr lang="en-US" altLang="en-US" sz="2600" dirty="0">
                <a:solidFill>
                  <a:srgbClr val="3333FF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4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above fixes the problem.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911755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F99AD525-8129-4F96-1AFE-9B7C071D965F}"/>
              </a:ext>
            </a:extLst>
          </p:cNvPr>
          <p:cNvSpPr txBox="1">
            <a:spLocks noChangeArrowheads="1"/>
          </p:cNvSpPr>
          <p:nvPr/>
        </p:nvSpPr>
        <p:spPr>
          <a:xfrm>
            <a:off x="1480273" y="0"/>
            <a:ext cx="3819092" cy="9040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/>
              <a:t>Infinite Loops</a:t>
            </a:r>
            <a:endParaRPr lang="en-US" altLang="en-US" dirty="0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82D008AB-D9C1-A131-38A8-F57648C5EFAF}"/>
              </a:ext>
            </a:extLst>
          </p:cNvPr>
          <p:cNvSpPr txBox="1">
            <a:spLocks noChangeArrowheads="1"/>
          </p:cNvSpPr>
          <p:nvPr/>
        </p:nvSpPr>
        <p:spPr>
          <a:xfrm>
            <a:off x="1355581" y="1413164"/>
            <a:ext cx="8296275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version of the loop decrements x during each iteration:</a:t>
            </a:r>
          </a:p>
          <a:p>
            <a:pPr>
              <a:buFontTx/>
              <a:buNone/>
            </a:pPr>
            <a:endParaRPr lang="en-US" altLang="en-US" sz="2400" b="1" dirty="0">
              <a:latin typeface="Courier New" panose="02070309020205020404" pitchFamily="49" charset="0"/>
            </a:endParaRP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 sz="2200" dirty="0">
                <a:latin typeface="Consolas" panose="020B0609020204030204" pitchFamily="49" charset="0"/>
              </a:rPr>
              <a:t>int x = 20;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 sz="2200" dirty="0">
                <a:latin typeface="Consolas" panose="020B0609020204030204" pitchFamily="49" charset="0"/>
              </a:rPr>
              <a:t>while(x &gt; 0) </a:t>
            </a:r>
            <a:r>
              <a:rPr lang="en-US" altLang="en-US" sz="2000" dirty="0">
                <a:latin typeface="Consolas" panose="020B0609020204030204" pitchFamily="49" charset="0"/>
              </a:rPr>
              <a:t>//execute this expression 21 times.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 sz="2200" dirty="0">
                <a:latin typeface="Consolas" panose="020B0609020204030204" pitchFamily="49" charset="0"/>
              </a:rPr>
              <a:t>{</a:t>
            </a:r>
          </a:p>
          <a:p>
            <a:pPr lvl="2">
              <a:lnSpc>
                <a:spcPct val="80000"/>
              </a:lnSpc>
              <a:buFontTx/>
              <a:buNone/>
            </a:pPr>
            <a:r>
              <a:rPr lang="en-US" altLang="en-US" sz="2200" dirty="0" err="1">
                <a:latin typeface="Consolas" panose="020B0609020204030204" pitchFamily="49" charset="0"/>
              </a:rPr>
              <a:t>System.out.println</a:t>
            </a:r>
            <a:r>
              <a:rPr lang="en-US" altLang="en-US" sz="2200" dirty="0">
                <a:latin typeface="Consolas" panose="020B0609020204030204" pitchFamily="49" charset="0"/>
              </a:rPr>
              <a:t>(</a:t>
            </a:r>
            <a:r>
              <a:rPr lang="en-US" altLang="en-US" sz="2200" dirty="0">
                <a:latin typeface="Consolas" panose="020B0609020204030204" pitchFamily="49" charset="0"/>
                <a:cs typeface="Courier New" panose="02070309020205020404" pitchFamily="49" charset="0"/>
              </a:rPr>
              <a:t>"</a:t>
            </a:r>
            <a:r>
              <a:rPr lang="en-US" altLang="en-US" sz="2200" dirty="0">
                <a:latin typeface="Consolas" panose="020B0609020204030204" pitchFamily="49" charset="0"/>
              </a:rPr>
              <a:t>x is greater </a:t>
            </a:r>
            <a:r>
              <a:rPr lang="en-US" altLang="en-US" sz="2200" dirty="0">
                <a:latin typeface="Consolas" panose="020B0609020204030204" pitchFamily="49" charset="0"/>
                <a:cs typeface="Courier New" panose="02070309020205020404" pitchFamily="49" charset="0"/>
              </a:rPr>
              <a:t>"</a:t>
            </a:r>
            <a:r>
              <a:rPr lang="en-US" altLang="en-US" sz="2200" dirty="0">
                <a:latin typeface="Consolas" panose="020B0609020204030204" pitchFamily="49" charset="0"/>
              </a:rPr>
              <a:t> + </a:t>
            </a:r>
          </a:p>
          <a:p>
            <a:pPr lvl="2">
              <a:lnSpc>
                <a:spcPct val="80000"/>
              </a:lnSpc>
              <a:buFontTx/>
              <a:buNone/>
            </a:pPr>
            <a:r>
              <a:rPr lang="en-US" altLang="en-US" sz="2200" dirty="0">
                <a:latin typeface="Consolas" panose="020B0609020204030204" pitchFamily="49" charset="0"/>
                <a:cs typeface="Courier New" panose="02070309020205020404" pitchFamily="49" charset="0"/>
              </a:rPr>
              <a:t>                   "</a:t>
            </a:r>
            <a:r>
              <a:rPr lang="en-US" altLang="en-US" sz="2200" dirty="0">
                <a:latin typeface="Consolas" panose="020B0609020204030204" pitchFamily="49" charset="0"/>
              </a:rPr>
              <a:t>than 0");</a:t>
            </a:r>
          </a:p>
          <a:p>
            <a:pPr lvl="2">
              <a:lnSpc>
                <a:spcPct val="80000"/>
              </a:lnSpc>
              <a:buFontTx/>
              <a:buNone/>
            </a:pPr>
            <a:r>
              <a:rPr lang="en-US" altLang="en-US" sz="2200" dirty="0">
                <a:latin typeface="Consolas" panose="020B0609020204030204" pitchFamily="49" charset="0"/>
              </a:rPr>
              <a:t>String str = “x = %d is greater than 0.\n”;</a:t>
            </a:r>
          </a:p>
          <a:p>
            <a:pPr lvl="2">
              <a:lnSpc>
                <a:spcPct val="80000"/>
              </a:lnSpc>
              <a:buFontTx/>
              <a:buNone/>
            </a:pPr>
            <a:r>
              <a:rPr lang="en-US" altLang="en-US" sz="2200" dirty="0" err="1">
                <a:latin typeface="Consolas" panose="020B0609020204030204" pitchFamily="49" charset="0"/>
              </a:rPr>
              <a:t>System.out.printf</a:t>
            </a:r>
            <a:r>
              <a:rPr lang="en-US" altLang="en-US" sz="2200" dirty="0">
                <a:latin typeface="Consolas" panose="020B0609020204030204" pitchFamily="49" charset="0"/>
              </a:rPr>
              <a:t>(str, x);</a:t>
            </a:r>
          </a:p>
          <a:p>
            <a:pPr lvl="2">
              <a:lnSpc>
                <a:spcPct val="80000"/>
              </a:lnSpc>
              <a:buFontTx/>
              <a:buNone/>
            </a:pPr>
            <a:r>
              <a:rPr lang="en-US" altLang="en-US" sz="2200" b="1" dirty="0">
                <a:solidFill>
                  <a:srgbClr val="3333FF"/>
                </a:solidFill>
                <a:latin typeface="Consolas" panose="020B0609020204030204" pitchFamily="49" charset="0"/>
              </a:rPr>
              <a:t>x--;     </a:t>
            </a:r>
            <a:r>
              <a:rPr lang="en-US" altLang="en-US" sz="2200" dirty="0">
                <a:solidFill>
                  <a:srgbClr val="3333FF"/>
                </a:solidFill>
                <a:latin typeface="Consolas" panose="020B0609020204030204" pitchFamily="49" charset="0"/>
              </a:rPr>
              <a:t>//execute (x &gt; 0) twenty-one time.</a:t>
            </a:r>
          </a:p>
          <a:p>
            <a:pPr lvl="2">
              <a:lnSpc>
                <a:spcPct val="80000"/>
              </a:lnSpc>
              <a:buFontTx/>
              <a:buNone/>
            </a:pPr>
            <a:r>
              <a:rPr lang="en-US" altLang="en-US" sz="2200" b="1" dirty="0">
                <a:solidFill>
                  <a:srgbClr val="3333FF"/>
                </a:solidFill>
                <a:latin typeface="Consolas" panose="020B0609020204030204" pitchFamily="49" charset="0"/>
              </a:rPr>
              <a:t>//x = 0; </a:t>
            </a:r>
            <a:r>
              <a:rPr lang="en-US" altLang="en-US" sz="2200" dirty="0">
                <a:solidFill>
                  <a:srgbClr val="3333FF"/>
                </a:solidFill>
                <a:latin typeface="Consolas" panose="020B0609020204030204" pitchFamily="49" charset="0"/>
              </a:rPr>
              <a:t>//execute (x &gt; 0) twice.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 sz="2200" dirty="0">
                <a:latin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0368197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423C2123-8988-02C8-6120-E12D13713327}"/>
              </a:ext>
            </a:extLst>
          </p:cNvPr>
          <p:cNvSpPr txBox="1">
            <a:spLocks noChangeArrowheads="1"/>
          </p:cNvSpPr>
          <p:nvPr/>
        </p:nvSpPr>
        <p:spPr>
          <a:xfrm>
            <a:off x="1596978" y="302948"/>
            <a:ext cx="4762258" cy="9921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/>
              <a:t>Block Statements in Loops</a:t>
            </a:r>
            <a:endParaRPr lang="en-US" altLang="en-US" sz="3200" dirty="0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1637E1F2-7691-538F-C924-228B2A2F2EB6}"/>
              </a:ext>
            </a:extLst>
          </p:cNvPr>
          <p:cNvSpPr txBox="1">
            <a:spLocks noChangeArrowheads="1"/>
          </p:cNvSpPr>
          <p:nvPr/>
        </p:nvSpPr>
        <p:spPr>
          <a:xfrm>
            <a:off x="1596977" y="1295135"/>
            <a:ext cx="7951259" cy="500394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defRPr/>
            </a:pPr>
            <a:r>
              <a:rPr lang="en-US" altLang="en-US" sz="26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Curly braces 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required to enclose block statements while loops. (like block </a:t>
            </a:r>
            <a:r>
              <a:rPr lang="en-US" altLang="en-US" sz="2600" dirty="0">
                <a:latin typeface="Courier New" panose="02070309020205020404" pitchFamily="49" charset="0"/>
              </a:rPr>
              <a:t>if</a:t>
            </a:r>
            <a:r>
              <a:rPr lang="en-US" altLang="en-US" sz="2600" dirty="0"/>
              <a:t> 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statements)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FontTx/>
              <a:buNone/>
              <a:defRPr/>
            </a:pPr>
            <a:endParaRPr lang="en-US" sz="2400" dirty="0"/>
          </a:p>
          <a:p>
            <a:pPr marL="914400" indent="0" algn="l">
              <a:buNone/>
            </a:pPr>
            <a:r>
              <a:rPr lang="en-US" sz="2400" dirty="0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400" dirty="0">
                <a:solidFill>
                  <a:srgbClr val="6A3E3E"/>
                </a:solidFill>
                <a:latin typeface="Consolas" panose="020B0609020204030204" pitchFamily="49" charset="0"/>
              </a:rPr>
              <a:t>c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 = 3;</a:t>
            </a:r>
          </a:p>
          <a:p>
            <a:pPr marL="914400" indent="0" algn="l">
              <a:buNone/>
            </a:pPr>
            <a:r>
              <a:rPr lang="en-US" sz="2400" dirty="0">
                <a:solidFill>
                  <a:srgbClr val="7F0055"/>
                </a:solidFill>
                <a:latin typeface="Consolas" panose="020B0609020204030204" pitchFamily="49" charset="0"/>
              </a:rPr>
              <a:t>while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 sz="2400" dirty="0">
                <a:solidFill>
                  <a:srgbClr val="6A3E3E"/>
                </a:solidFill>
                <a:latin typeface="Consolas" panose="020B0609020204030204" pitchFamily="49" charset="0"/>
              </a:rPr>
              <a:t>c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 &gt; 0)  </a:t>
            </a:r>
            <a:r>
              <a:rPr lang="en-US" sz="2400" dirty="0">
                <a:solidFill>
                  <a:srgbClr val="3F7F5F"/>
                </a:solidFill>
                <a:latin typeface="Consolas" panose="020B0609020204030204" pitchFamily="49" charset="0"/>
              </a:rPr>
              <a:t>//execute (c &gt; 0) four times.</a:t>
            </a:r>
          </a:p>
          <a:p>
            <a:pPr marL="914400" indent="0" algn="l">
              <a:buNone/>
            </a:pP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en-US" sz="2400" dirty="0">
                <a:solidFill>
                  <a:srgbClr val="6A3E3E"/>
                </a:solidFill>
                <a:latin typeface="Consolas" panose="020B0609020204030204" pitchFamily="49" charset="0"/>
              </a:rPr>
              <a:t>c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2400" dirty="0">
                <a:solidFill>
                  <a:srgbClr val="6A3E3E"/>
                </a:solidFill>
                <a:latin typeface="Consolas" panose="020B0609020204030204" pitchFamily="49" charset="0"/>
              </a:rPr>
              <a:t>c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 - 1;</a:t>
            </a:r>
          </a:p>
          <a:p>
            <a:pPr marL="914400" indent="0" algn="l">
              <a:buNone/>
            </a:pPr>
            <a:r>
              <a:rPr lang="nl-NL" sz="2400" dirty="0">
                <a:solidFill>
                  <a:srgbClr val="000000"/>
                </a:solidFill>
                <a:latin typeface="Consolas" panose="020B0609020204030204" pitchFamily="49" charset="0"/>
              </a:rPr>
              <a:t>   System.</a:t>
            </a:r>
            <a:r>
              <a:rPr lang="nl-NL" sz="2400" i="1" dirty="0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nl-NL" sz="2400" i="1" dirty="0">
                <a:solidFill>
                  <a:srgbClr val="000000"/>
                </a:solidFill>
                <a:latin typeface="Consolas" panose="020B0609020204030204" pitchFamily="49" charset="0"/>
              </a:rPr>
              <a:t>.printf(</a:t>
            </a:r>
            <a:r>
              <a:rPr lang="nl-NL" sz="2400" i="1" dirty="0">
                <a:solidFill>
                  <a:srgbClr val="2A00FF"/>
                </a:solidFill>
                <a:latin typeface="Consolas" panose="020B0609020204030204" pitchFamily="49" charset="0"/>
              </a:rPr>
              <a:t>"c is %d.\n"</a:t>
            </a:r>
            <a:r>
              <a:rPr lang="nl-NL" sz="2400" i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nl-NL" sz="2400" i="1" dirty="0">
                <a:solidFill>
                  <a:srgbClr val="6A3E3E"/>
                </a:solidFill>
                <a:latin typeface="Consolas" panose="020B0609020204030204" pitchFamily="49" charset="0"/>
              </a:rPr>
              <a:t>c</a:t>
            </a:r>
            <a:r>
              <a:rPr lang="nl-NL" sz="2400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 marL="914400" indent="0" algn="l">
              <a:buNone/>
            </a:pPr>
            <a:endParaRPr lang="en-US" sz="2400" dirty="0">
              <a:latin typeface="Consolas" panose="020B0609020204030204" pitchFamily="49" charset="0"/>
            </a:endParaRPr>
          </a:p>
          <a:p>
            <a:pPr marL="914400" indent="0" algn="l">
              <a:buNone/>
            </a:pPr>
            <a:r>
              <a:rPr lang="en-US" sz="2400" dirty="0">
                <a:solidFill>
                  <a:srgbClr val="6A3E3E"/>
                </a:solidFill>
                <a:latin typeface="Consolas" panose="020B0609020204030204" pitchFamily="49" charset="0"/>
              </a:rPr>
              <a:t>c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 = 3;</a:t>
            </a:r>
          </a:p>
          <a:p>
            <a:pPr marL="914400" indent="0" algn="l">
              <a:buNone/>
            </a:pPr>
            <a:r>
              <a:rPr lang="en-US" sz="2400" dirty="0">
                <a:solidFill>
                  <a:srgbClr val="7F0055"/>
                </a:solidFill>
                <a:latin typeface="Consolas" panose="020B0609020204030204" pitchFamily="49" charset="0"/>
              </a:rPr>
              <a:t>while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 sz="2400" dirty="0">
                <a:solidFill>
                  <a:srgbClr val="6A3E3E"/>
                </a:solidFill>
                <a:latin typeface="Consolas" panose="020B0609020204030204" pitchFamily="49" charset="0"/>
              </a:rPr>
              <a:t>c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 &gt; 0) {</a:t>
            </a:r>
          </a:p>
          <a:p>
            <a:pPr marL="914400" indent="0" algn="l">
              <a:buNone/>
            </a:pP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en-US" sz="2400" dirty="0">
                <a:solidFill>
                  <a:srgbClr val="6A3E3E"/>
                </a:solidFill>
                <a:latin typeface="Consolas" panose="020B0609020204030204" pitchFamily="49" charset="0"/>
              </a:rPr>
              <a:t>c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2400" dirty="0">
                <a:solidFill>
                  <a:srgbClr val="6A3E3E"/>
                </a:solidFill>
                <a:latin typeface="Consolas" panose="020B0609020204030204" pitchFamily="49" charset="0"/>
              </a:rPr>
              <a:t>c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 - 1;</a:t>
            </a:r>
          </a:p>
          <a:p>
            <a:pPr marL="914400" indent="0" algn="l">
              <a:buNone/>
            </a:pPr>
            <a:r>
              <a:rPr lang="nl-NL" sz="2400" dirty="0">
                <a:solidFill>
                  <a:srgbClr val="000000"/>
                </a:solidFill>
                <a:latin typeface="Consolas" panose="020B0609020204030204" pitchFamily="49" charset="0"/>
              </a:rPr>
              <a:t>   System.</a:t>
            </a:r>
            <a:r>
              <a:rPr lang="nl-NL" sz="2400" i="1" dirty="0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nl-NL" sz="2400" i="1" dirty="0">
                <a:solidFill>
                  <a:srgbClr val="000000"/>
                </a:solidFill>
                <a:latin typeface="Consolas" panose="020B0609020204030204" pitchFamily="49" charset="0"/>
              </a:rPr>
              <a:t>.printf(</a:t>
            </a:r>
            <a:r>
              <a:rPr lang="nl-NL" sz="2400" i="1" dirty="0">
                <a:solidFill>
                  <a:srgbClr val="2A00FF"/>
                </a:solidFill>
                <a:latin typeface="Consolas" panose="020B0609020204030204" pitchFamily="49" charset="0"/>
              </a:rPr>
              <a:t>"c is %d.\n"</a:t>
            </a:r>
            <a:r>
              <a:rPr lang="nl-NL" sz="2400" i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nl-NL" sz="2400" i="1" dirty="0">
                <a:solidFill>
                  <a:srgbClr val="6A3E3E"/>
                </a:solidFill>
                <a:latin typeface="Consolas" panose="020B0609020204030204" pitchFamily="49" charset="0"/>
              </a:rPr>
              <a:t>c</a:t>
            </a:r>
            <a:r>
              <a:rPr lang="nl-NL" sz="2400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 marL="914400" indent="0" algn="l">
              <a:buNone/>
            </a:pPr>
            <a:r>
              <a:rPr lang="en-US" sz="2400" dirty="0">
                <a:latin typeface="Consolas" panose="020B0609020204030204" pitchFamily="49" charset="0"/>
              </a:rPr>
              <a:t>}</a:t>
            </a:r>
            <a:endParaRPr lang="en-US" altLang="en-US" sz="2400" dirty="0">
              <a:latin typeface="Consolas" panose="020B0609020204030204" pitchFamily="49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0DC719-928D-9A9D-A9F5-ECFE2D46076B}"/>
              </a:ext>
            </a:extLst>
          </p:cNvPr>
          <p:cNvSpPr txBox="1"/>
          <p:nvPr/>
        </p:nvSpPr>
        <p:spPr>
          <a:xfrm>
            <a:off x="9776837" y="3429000"/>
            <a:ext cx="1295400" cy="304698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400" dirty="0"/>
              <a:t>c is 0.</a:t>
            </a:r>
          </a:p>
          <a:p>
            <a:pPr>
              <a:defRPr/>
            </a:pPr>
            <a:endParaRPr lang="en-US" sz="2400" dirty="0"/>
          </a:p>
          <a:p>
            <a:pPr>
              <a:defRPr/>
            </a:pPr>
            <a:endParaRPr lang="en-US" sz="2400" dirty="0"/>
          </a:p>
          <a:p>
            <a:pPr>
              <a:defRPr/>
            </a:pPr>
            <a:endParaRPr lang="en-US" sz="2400" dirty="0"/>
          </a:p>
          <a:p>
            <a:pPr>
              <a:defRPr/>
            </a:pPr>
            <a:endParaRPr lang="en-US" sz="2400" dirty="0"/>
          </a:p>
          <a:p>
            <a:pPr>
              <a:defRPr/>
            </a:pPr>
            <a:r>
              <a:rPr lang="en-US" sz="2400" dirty="0"/>
              <a:t>c is 2.</a:t>
            </a:r>
          </a:p>
          <a:p>
            <a:pPr>
              <a:defRPr/>
            </a:pPr>
            <a:r>
              <a:rPr lang="en-US" sz="2400" dirty="0"/>
              <a:t>c is 1.</a:t>
            </a:r>
          </a:p>
          <a:p>
            <a:pPr>
              <a:defRPr/>
            </a:pPr>
            <a:r>
              <a:rPr lang="en-US" sz="2400" dirty="0"/>
              <a:t>c is 0.</a:t>
            </a:r>
          </a:p>
        </p:txBody>
      </p:sp>
    </p:spTree>
    <p:extLst>
      <p:ext uri="{BB962C8B-B14F-4D97-AF65-F5344CB8AC3E}">
        <p14:creationId xmlns:p14="http://schemas.microsoft.com/office/powerpoint/2010/main" val="34807126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AA7A84ED-7FC0-C428-1CCA-5390AA7E8CCA}"/>
              </a:ext>
            </a:extLst>
          </p:cNvPr>
          <p:cNvSpPr txBox="1">
            <a:spLocks noChangeArrowheads="1"/>
          </p:cNvSpPr>
          <p:nvPr/>
        </p:nvSpPr>
        <p:spPr>
          <a:xfrm>
            <a:off x="1343891" y="197571"/>
            <a:ext cx="7010400" cy="7895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 dirty="0">
                <a:highlight>
                  <a:srgbClr val="FFFF00"/>
                </a:highlight>
              </a:rPr>
              <a:t>The </a:t>
            </a:r>
            <a:r>
              <a:rPr lang="en-US" altLang="en-US" sz="3200" dirty="0">
                <a:highlight>
                  <a:srgbClr val="FFFF00"/>
                </a:highlight>
                <a:latin typeface="Courier New" panose="02070309020205020404" pitchFamily="49" charset="0"/>
              </a:rPr>
              <a:t>while</a:t>
            </a:r>
            <a:r>
              <a:rPr lang="en-US" altLang="en-US" sz="3200" dirty="0">
                <a:highlight>
                  <a:srgbClr val="FFFF00"/>
                </a:highlight>
              </a:rPr>
              <a:t> Loop for Input Validation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80ADD965-A52C-4398-B6EC-E807D78B8DB9}"/>
              </a:ext>
            </a:extLst>
          </p:cNvPr>
          <p:cNvSpPr txBox="1">
            <a:spLocks noChangeArrowheads="1"/>
          </p:cNvSpPr>
          <p:nvPr/>
        </p:nvSpPr>
        <p:spPr>
          <a:xfrm>
            <a:off x="1209212" y="1373176"/>
            <a:ext cx="7897554" cy="5333114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defRPr/>
            </a:pP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Input validation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the process of ensuring that user input is valid.</a:t>
            </a:r>
          </a:p>
          <a:p>
            <a:pPr lvl="1">
              <a:buFontTx/>
              <a:buNone/>
              <a:defRPr/>
            </a:pPr>
            <a:endParaRPr lang="en-US" altLang="en-US" sz="2000" dirty="0">
              <a:latin typeface="Consolas" panose="020B0609020204030204" pitchFamily="49" charset="0"/>
            </a:endParaRPr>
          </a:p>
          <a:p>
            <a:pPr lvl="1">
              <a:buFontTx/>
              <a:buNone/>
              <a:defRPr/>
            </a:pPr>
            <a:r>
              <a:rPr lang="en-US" altLang="en-US" sz="2000" dirty="0">
                <a:latin typeface="Consolas" panose="020B0609020204030204" pitchFamily="49" charset="0"/>
              </a:rPr>
              <a:t>Scanner keyboard = new Scanner(System.in);</a:t>
            </a:r>
          </a:p>
          <a:p>
            <a:pPr lvl="1">
              <a:buFontTx/>
              <a:buNone/>
              <a:defRPr/>
            </a:pPr>
            <a:r>
              <a:rPr lang="en-US" altLang="en-US" sz="2000" dirty="0" err="1">
                <a:solidFill>
                  <a:srgbClr val="C00000"/>
                </a:solidFill>
                <a:latin typeface="Consolas" panose="020B0609020204030204" pitchFamily="49" charset="0"/>
              </a:rPr>
              <a:t>System.out.print</a:t>
            </a:r>
            <a:r>
              <a:rPr lang="en-US" altLang="en-US" sz="2000" dirty="0">
                <a:solidFill>
                  <a:srgbClr val="C00000"/>
                </a:solidFill>
                <a:latin typeface="Consolas" panose="020B0609020204030204" pitchFamily="49" charset="0"/>
              </a:rPr>
              <a:t>("Enter a number in the " +</a:t>
            </a:r>
          </a:p>
          <a:p>
            <a:pPr lvl="1">
              <a:buFontTx/>
              <a:buNone/>
              <a:defRPr/>
            </a:pPr>
            <a:r>
              <a:rPr lang="en-US" altLang="en-US" sz="2000" dirty="0">
                <a:solidFill>
                  <a:srgbClr val="C00000"/>
                </a:solidFill>
                <a:latin typeface="Consolas" panose="020B0609020204030204" pitchFamily="49" charset="0"/>
              </a:rPr>
              <a:t>                 "range of 1 through 100: ");</a:t>
            </a:r>
          </a:p>
          <a:p>
            <a:pPr lvl="1">
              <a:buFontTx/>
              <a:buNone/>
              <a:defRPr/>
            </a:pPr>
            <a:r>
              <a:rPr lang="en-US" altLang="en-US" sz="2000" dirty="0">
                <a:solidFill>
                  <a:srgbClr val="C00000"/>
                </a:solidFill>
                <a:latin typeface="Consolas" panose="020B0609020204030204" pitchFamily="49" charset="0"/>
              </a:rPr>
              <a:t>number = </a:t>
            </a:r>
            <a:r>
              <a:rPr lang="en-US" altLang="en-US" sz="2000" dirty="0" err="1">
                <a:solidFill>
                  <a:srgbClr val="C00000"/>
                </a:solidFill>
                <a:latin typeface="Consolas" panose="020B0609020204030204" pitchFamily="49" charset="0"/>
              </a:rPr>
              <a:t>keyboard.nextInt</a:t>
            </a:r>
            <a:r>
              <a:rPr lang="en-US" altLang="en-US" sz="2000" dirty="0">
                <a:solidFill>
                  <a:srgbClr val="C00000"/>
                </a:solidFill>
                <a:latin typeface="Consolas" panose="020B0609020204030204" pitchFamily="49" charset="0"/>
              </a:rPr>
              <a:t>();</a:t>
            </a:r>
          </a:p>
          <a:p>
            <a:pPr lvl="1">
              <a:buFontTx/>
              <a:buNone/>
              <a:defRPr/>
            </a:pPr>
            <a:r>
              <a:rPr lang="en-US" altLang="en-US" sz="2000" dirty="0">
                <a:latin typeface="Consolas" panose="020B0609020204030204" pitchFamily="49" charset="0"/>
              </a:rPr>
              <a:t>// Validate the input.</a:t>
            </a:r>
          </a:p>
          <a:p>
            <a:pPr lvl="1">
              <a:buFontTx/>
              <a:buNone/>
              <a:defRPr/>
            </a:pPr>
            <a:r>
              <a:rPr lang="en-US" altLang="en-US" sz="2000" dirty="0">
                <a:latin typeface="Consolas" panose="020B0609020204030204" pitchFamily="49" charset="0"/>
              </a:rPr>
              <a:t>while </a:t>
            </a:r>
            <a:r>
              <a:rPr lang="en-US" altLang="en-US" sz="2000" dirty="0">
                <a:solidFill>
                  <a:srgbClr val="C00000"/>
                </a:solidFill>
                <a:latin typeface="Consolas" panose="020B0609020204030204" pitchFamily="49" charset="0"/>
              </a:rPr>
              <a:t>(number &lt; 1 || number &gt; 100)</a:t>
            </a:r>
          </a:p>
          <a:p>
            <a:pPr lvl="1">
              <a:buFontTx/>
              <a:buNone/>
              <a:defRPr/>
            </a:pPr>
            <a:r>
              <a:rPr lang="en-US" altLang="en-US" sz="2000" dirty="0">
                <a:latin typeface="Consolas" panose="020B0609020204030204" pitchFamily="49" charset="0"/>
              </a:rPr>
              <a:t>{</a:t>
            </a:r>
          </a:p>
          <a:p>
            <a:pPr lvl="1">
              <a:buFontTx/>
              <a:buNone/>
              <a:defRPr/>
            </a:pPr>
            <a:r>
              <a:rPr lang="en-US" altLang="en-US" sz="2000" dirty="0">
                <a:latin typeface="Consolas" panose="020B0609020204030204" pitchFamily="49" charset="0"/>
              </a:rPr>
              <a:t>  </a:t>
            </a:r>
            <a:r>
              <a:rPr lang="en-US" altLang="en-US" sz="2000" dirty="0" err="1">
                <a:latin typeface="Consolas" panose="020B0609020204030204" pitchFamily="49" charset="0"/>
              </a:rPr>
              <a:t>System.out.println</a:t>
            </a:r>
            <a:r>
              <a:rPr lang="en-US" altLang="en-US" sz="2000" dirty="0">
                <a:latin typeface="Consolas" panose="020B0609020204030204" pitchFamily="49" charset="0"/>
              </a:rPr>
              <a:t>("That number is invalid.");    </a:t>
            </a:r>
            <a:r>
              <a:rPr lang="en-US" altLang="en-US" sz="2000" dirty="0" err="1">
                <a:solidFill>
                  <a:srgbClr val="C00000"/>
                </a:solidFill>
                <a:latin typeface="Consolas" panose="020B0609020204030204" pitchFamily="49" charset="0"/>
              </a:rPr>
              <a:t>System.out.print</a:t>
            </a:r>
            <a:r>
              <a:rPr lang="en-US" altLang="en-US" sz="2000" dirty="0">
                <a:solidFill>
                  <a:srgbClr val="C00000"/>
                </a:solidFill>
                <a:latin typeface="Consolas" panose="020B0609020204030204" pitchFamily="49" charset="0"/>
              </a:rPr>
              <a:t>("Enter a number in the " +</a:t>
            </a:r>
          </a:p>
          <a:p>
            <a:pPr lvl="1">
              <a:buFontTx/>
              <a:buNone/>
              <a:defRPr/>
            </a:pPr>
            <a:r>
              <a:rPr lang="en-US" altLang="en-US" sz="2000" dirty="0">
                <a:solidFill>
                  <a:srgbClr val="C00000"/>
                </a:solidFill>
                <a:latin typeface="Consolas" panose="020B0609020204030204" pitchFamily="49" charset="0"/>
              </a:rPr>
              <a:t>                   "range of 1 through 100: ");</a:t>
            </a:r>
          </a:p>
          <a:p>
            <a:pPr lvl="1">
              <a:buFontTx/>
              <a:buNone/>
              <a:defRPr/>
            </a:pPr>
            <a:r>
              <a:rPr lang="en-US" altLang="en-US" sz="2000" dirty="0">
                <a:solidFill>
                  <a:srgbClr val="C00000"/>
                </a:solidFill>
                <a:latin typeface="Consolas" panose="020B0609020204030204" pitchFamily="49" charset="0"/>
              </a:rPr>
              <a:t>  number = </a:t>
            </a:r>
            <a:r>
              <a:rPr lang="en-US" altLang="en-US" sz="2000" dirty="0" err="1">
                <a:solidFill>
                  <a:srgbClr val="C00000"/>
                </a:solidFill>
                <a:latin typeface="Consolas" panose="020B0609020204030204" pitchFamily="49" charset="0"/>
              </a:rPr>
              <a:t>keyboard.nextInt</a:t>
            </a:r>
            <a:r>
              <a:rPr lang="en-US" altLang="en-US" sz="2000" dirty="0">
                <a:solidFill>
                  <a:srgbClr val="C00000"/>
                </a:solidFill>
                <a:latin typeface="Consolas" panose="020B0609020204030204" pitchFamily="49" charset="0"/>
              </a:rPr>
              <a:t>();</a:t>
            </a:r>
          </a:p>
          <a:p>
            <a:pPr lvl="1">
              <a:buFontTx/>
              <a:buNone/>
              <a:defRPr/>
            </a:pPr>
            <a:r>
              <a:rPr lang="en-US" altLang="en-US" sz="2000" dirty="0">
                <a:latin typeface="Consolas" panose="020B0609020204030204" pitchFamily="49" charset="0"/>
              </a:rPr>
              <a:t>}</a:t>
            </a:r>
          </a:p>
          <a:p>
            <a:pPr lvl="1">
              <a:buFontTx/>
              <a:buNone/>
              <a:defRPr/>
            </a:pPr>
            <a:r>
              <a:rPr lang="en-US" altLang="en-US" sz="2000" dirty="0" err="1">
                <a:latin typeface="Consolas" panose="020B0609020204030204" pitchFamily="49" charset="0"/>
              </a:rPr>
              <a:t>System.out.println</a:t>
            </a:r>
            <a:r>
              <a:rPr lang="en-US" altLang="en-US" sz="2000" dirty="0">
                <a:latin typeface="Consolas" panose="020B0609020204030204" pitchFamily="49" charset="0"/>
              </a:rPr>
              <a:t>(</a:t>
            </a:r>
            <a:r>
              <a:rPr lang="en-US" altLang="en-US" sz="1800" dirty="0">
                <a:latin typeface="Consolas" panose="020B0609020204030204" pitchFamily="49" charset="0"/>
              </a:rPr>
              <a:t>"</a:t>
            </a:r>
            <a:r>
              <a:rPr lang="en-US" sz="2000" dirty="0">
                <a:solidFill>
                  <a:srgbClr val="2A00FF"/>
                </a:solidFill>
                <a:highlight>
                  <a:srgbClr val="E8F2FE"/>
                </a:highlight>
                <a:latin typeface="Consolas" panose="020B0609020204030204" pitchFamily="49" charset="0"/>
              </a:rPr>
              <a:t>The</a:t>
            </a:r>
            <a:r>
              <a:rPr lang="en-US" altLang="en-US" sz="2000" dirty="0">
                <a:latin typeface="Consolas" panose="020B0609020204030204" pitchFamily="49" charset="0"/>
              </a:rPr>
              <a:t> number is </a:t>
            </a:r>
            <a:r>
              <a:rPr lang="en-US" sz="1800" dirty="0">
                <a:solidFill>
                  <a:srgbClr val="2A00FF"/>
                </a:solidFill>
                <a:highlight>
                  <a:srgbClr val="E8F2FE"/>
                </a:highlight>
                <a:latin typeface="Consolas" panose="020B0609020204030204" pitchFamily="49" charset="0"/>
              </a:rPr>
              <a:t>"</a:t>
            </a:r>
            <a:r>
              <a:rPr lang="en-US" altLang="en-US" sz="2000" dirty="0">
                <a:latin typeface="Consolas" panose="020B0609020204030204" pitchFamily="49" charset="0"/>
              </a:rPr>
              <a:t> + number + ".");</a:t>
            </a:r>
          </a:p>
          <a:p>
            <a:pPr marL="457200" indent="-457200">
              <a:defRPr/>
            </a:pPr>
            <a: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Example: </a:t>
            </a:r>
            <a: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  <a:hlinkClick r:id="rId2" action="ppaction://hlinkfile"/>
              </a:rPr>
              <a:t>SoccerTeams.java</a:t>
            </a:r>
            <a:endParaRPr lang="en-US" alt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ABB7DDD-A246-9890-51C8-AEB46921CF85}"/>
              </a:ext>
            </a:extLst>
          </p:cNvPr>
          <p:cNvSpPr txBox="1"/>
          <p:nvPr/>
        </p:nvSpPr>
        <p:spPr>
          <a:xfrm>
            <a:off x="3784888" y="942851"/>
            <a:ext cx="3686176" cy="369332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rgbClr val="7F0055"/>
                </a:solidFill>
                <a:highlight>
                  <a:srgbClr val="E8F2FE"/>
                </a:highlight>
                <a:latin typeface="Consolas" panose="020B0609020204030204" pitchFamily="49" charset="0"/>
              </a:rPr>
              <a:t>import</a:t>
            </a:r>
            <a:r>
              <a:rPr lang="en-US" sz="1800" b="1" dirty="0">
                <a:solidFill>
                  <a:srgbClr val="000000"/>
                </a:solidFill>
                <a:highlight>
                  <a:srgbClr val="E8F2FE"/>
                </a:highlight>
                <a:latin typeface="Consolas" panose="020B0609020204030204" pitchFamily="49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highlight>
                  <a:srgbClr val="E8F2FE"/>
                </a:highlight>
                <a:latin typeface="Consolas" panose="020B0609020204030204" pitchFamily="49" charset="0"/>
              </a:rPr>
              <a:t>java.util.Scanner</a:t>
            </a:r>
            <a:r>
              <a:rPr lang="en-US" sz="1800" b="1" dirty="0">
                <a:solidFill>
                  <a:srgbClr val="000000"/>
                </a:solidFill>
                <a:highlight>
                  <a:srgbClr val="E8F2FE"/>
                </a:highlight>
                <a:latin typeface="Consolas" panose="020B0609020204030204" pitchFamily="49" charset="0"/>
              </a:rPr>
              <a:t>;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79F81F6-2893-B6E7-DA73-EAE342DA07F4}"/>
              </a:ext>
            </a:extLst>
          </p:cNvPr>
          <p:cNvSpPr txBox="1"/>
          <p:nvPr/>
        </p:nvSpPr>
        <p:spPr>
          <a:xfrm>
            <a:off x="8070274" y="3011935"/>
            <a:ext cx="4035136" cy="138499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sz="1400" dirty="0">
                <a:solidFill>
                  <a:schemeClr val="tx1"/>
                </a:solidFill>
              </a:rPr>
              <a:t>Enter a number in the range of 1 through 100: 101</a:t>
            </a:r>
          </a:p>
          <a:p>
            <a:pPr>
              <a:defRPr/>
            </a:pPr>
            <a:r>
              <a:rPr lang="en-US" sz="1400" dirty="0">
                <a:solidFill>
                  <a:schemeClr val="tx1"/>
                </a:solidFill>
              </a:rPr>
              <a:t>That number is invalid.</a:t>
            </a:r>
          </a:p>
          <a:p>
            <a:pPr>
              <a:defRPr/>
            </a:pPr>
            <a:r>
              <a:rPr lang="en-US" sz="1400" dirty="0">
                <a:solidFill>
                  <a:schemeClr val="tx1"/>
                </a:solidFill>
              </a:rPr>
              <a:t>Enter a number in the range of 1 through 100: 0</a:t>
            </a:r>
          </a:p>
          <a:p>
            <a:pPr>
              <a:defRPr/>
            </a:pPr>
            <a:r>
              <a:rPr lang="en-US" sz="1400" dirty="0">
                <a:solidFill>
                  <a:schemeClr val="tx1"/>
                </a:solidFill>
              </a:rPr>
              <a:t>That number is invalid.</a:t>
            </a:r>
          </a:p>
          <a:p>
            <a:pPr>
              <a:defRPr/>
            </a:pPr>
            <a:r>
              <a:rPr lang="en-US" sz="1400" dirty="0">
                <a:solidFill>
                  <a:schemeClr val="tx1"/>
                </a:solidFill>
              </a:rPr>
              <a:t>Enter a number in the range of 1 through 100: 51</a:t>
            </a:r>
          </a:p>
          <a:p>
            <a:pPr>
              <a:defRPr/>
            </a:pPr>
            <a:r>
              <a:rPr lang="en-US" sz="1400" dirty="0">
                <a:solidFill>
                  <a:schemeClr val="tx1"/>
                </a:solidFill>
              </a:rPr>
              <a:t>The number is 51.</a:t>
            </a:r>
          </a:p>
        </p:txBody>
      </p:sp>
    </p:spTree>
    <p:extLst>
      <p:ext uri="{BB962C8B-B14F-4D97-AF65-F5344CB8AC3E}">
        <p14:creationId xmlns:p14="http://schemas.microsoft.com/office/powerpoint/2010/main" val="19109745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5254DCB1-6D01-EA72-78BC-0F4D01FF126F}"/>
              </a:ext>
            </a:extLst>
          </p:cNvPr>
          <p:cNvSpPr txBox="1">
            <a:spLocks noChangeArrowheads="1"/>
          </p:cNvSpPr>
          <p:nvPr/>
        </p:nvSpPr>
        <p:spPr>
          <a:xfrm>
            <a:off x="1499466" y="211281"/>
            <a:ext cx="4277880" cy="992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/>
              <a:t>The </a:t>
            </a:r>
            <a:r>
              <a:rPr lang="en-US" altLang="en-US" sz="3200">
                <a:latin typeface="Courier New" panose="02070309020205020404" pitchFamily="49" charset="0"/>
              </a:rPr>
              <a:t>do</a:t>
            </a:r>
            <a:r>
              <a:rPr lang="en-US" altLang="en-US" sz="3200"/>
              <a:t>-</a:t>
            </a:r>
            <a:r>
              <a:rPr lang="en-US" altLang="en-US" sz="3200">
                <a:latin typeface="Courier New" panose="02070309020205020404" pitchFamily="49" charset="0"/>
              </a:rPr>
              <a:t>while</a:t>
            </a:r>
            <a:r>
              <a:rPr lang="en-US" altLang="en-US" sz="3200"/>
              <a:t> Loop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15D36150-7B7A-2FE3-A302-751B56D09348}"/>
              </a:ext>
            </a:extLst>
          </p:cNvPr>
          <p:cNvSpPr txBox="1">
            <a:spLocks noChangeArrowheads="1"/>
          </p:cNvSpPr>
          <p:nvPr/>
        </p:nvSpPr>
        <p:spPr>
          <a:xfrm>
            <a:off x="1499466" y="1420091"/>
            <a:ext cx="8153400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/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n-US" altLang="en-US" sz="2600" dirty="0"/>
              <a:t> </a:t>
            </a:r>
            <a:r>
              <a:rPr lang="en-US" altLang="en-US" sz="2600" dirty="0">
                <a:latin typeface="Courier New" panose="02070309020205020404" pitchFamily="49" charset="0"/>
              </a:rPr>
              <a:t>do</a:t>
            </a:r>
            <a:r>
              <a:rPr lang="en-US" altLang="en-US" sz="2600" dirty="0"/>
              <a:t>-</a:t>
            </a:r>
            <a:r>
              <a:rPr lang="en-US" altLang="en-US" sz="2600" dirty="0">
                <a:latin typeface="Courier New" panose="02070309020205020404" pitchFamily="49" charset="0"/>
              </a:rPr>
              <a:t>while</a:t>
            </a:r>
            <a:r>
              <a:rPr lang="en-US" altLang="en-US" sz="2600" dirty="0"/>
              <a:t> 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loop is a </a:t>
            </a:r>
            <a:r>
              <a:rPr lang="en-US" altLang="en-US" sz="2600" b="1" i="1" dirty="0">
                <a:solidFill>
                  <a:srgbClr val="FF00FF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post-test</a:t>
            </a:r>
            <a:r>
              <a:rPr lang="en-US" altLang="en-US" sz="2600" b="1" dirty="0">
                <a:solidFill>
                  <a:srgbClr val="FF00FF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loop, 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which means it will execute the loop prior to testing the condition.</a:t>
            </a:r>
          </a:p>
          <a:p>
            <a:pPr marL="457200" indent="-457200">
              <a:spcBef>
                <a:spcPts val="1800"/>
              </a:spcBef>
            </a:pP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n-US" altLang="en-US" sz="2600" dirty="0"/>
              <a:t> </a:t>
            </a:r>
            <a:r>
              <a:rPr lang="en-US" altLang="en-US" sz="2600" dirty="0">
                <a:latin typeface="Courier New" panose="02070309020205020404" pitchFamily="49" charset="0"/>
              </a:rPr>
              <a:t>do</a:t>
            </a:r>
            <a:r>
              <a:rPr lang="en-US" altLang="en-US" sz="2600" dirty="0"/>
              <a:t>-</a:t>
            </a:r>
            <a:r>
              <a:rPr lang="en-US" altLang="en-US" sz="2600" dirty="0">
                <a:latin typeface="Courier New" panose="02070309020205020404" pitchFamily="49" charset="0"/>
              </a:rPr>
              <a:t>while</a:t>
            </a:r>
            <a:r>
              <a:rPr lang="en-US" altLang="en-US" sz="2600" dirty="0"/>
              <a:t> 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loop (sometimes also called a </a:t>
            </a:r>
            <a:r>
              <a:rPr lang="en-US" altLang="en-US" sz="2600" dirty="0">
                <a:solidFill>
                  <a:srgbClr val="3333FF"/>
                </a:solidFill>
                <a:latin typeface="Courier New" panose="02070309020205020404" pitchFamily="49" charset="0"/>
              </a:rPr>
              <a:t>do</a:t>
            </a:r>
            <a:r>
              <a:rPr lang="en-US" altLang="en-US" sz="2600" dirty="0">
                <a:solidFill>
                  <a:srgbClr val="3333FF"/>
                </a:solidFill>
              </a:rPr>
              <a:t> </a:t>
            </a:r>
            <a:r>
              <a:rPr lang="en-US" altLang="en-US" sz="26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loop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takes the form</a:t>
            </a:r>
            <a:r>
              <a:rPr lang="en-US" altLang="en-US" sz="2600" dirty="0"/>
              <a:t>:</a:t>
            </a:r>
          </a:p>
          <a:p>
            <a:pPr marL="1371600" lvl="1" indent="-457200">
              <a:spcBef>
                <a:spcPts val="1200"/>
              </a:spcBef>
              <a:buFontTx/>
              <a:buNone/>
            </a:pPr>
            <a:r>
              <a:rPr lang="en-US" altLang="en-US" dirty="0">
                <a:solidFill>
                  <a:srgbClr val="3333FF"/>
                </a:solidFill>
                <a:latin typeface="Consolas" panose="020B0609020204030204" pitchFamily="49" charset="0"/>
              </a:rPr>
              <a:t>do</a:t>
            </a:r>
          </a:p>
          <a:p>
            <a:pPr marL="1371600" lvl="1" indent="-457200">
              <a:spcBef>
                <a:spcPts val="1200"/>
              </a:spcBef>
              <a:buFontTx/>
              <a:buNone/>
            </a:pPr>
            <a:r>
              <a:rPr lang="en-US" altLang="en-US" dirty="0">
                <a:solidFill>
                  <a:srgbClr val="3333FF"/>
                </a:solidFill>
                <a:latin typeface="Consolas" panose="020B0609020204030204" pitchFamily="49" charset="0"/>
              </a:rPr>
              <a:t>{</a:t>
            </a:r>
          </a:p>
          <a:p>
            <a:pPr marL="1371600" lvl="1" indent="-457200">
              <a:spcBef>
                <a:spcPts val="1200"/>
              </a:spcBef>
              <a:buFontTx/>
              <a:buNone/>
            </a:pPr>
            <a:r>
              <a:rPr lang="en-US" altLang="en-US" dirty="0">
                <a:solidFill>
                  <a:srgbClr val="3333FF"/>
                </a:solidFill>
                <a:latin typeface="Consolas" panose="020B0609020204030204" pitchFamily="49" charset="0"/>
              </a:rPr>
              <a:t>	</a:t>
            </a:r>
            <a:r>
              <a:rPr lang="en-US" altLang="en-US" i="1" dirty="0">
                <a:solidFill>
                  <a:srgbClr val="3333FF"/>
                </a:solidFill>
                <a:latin typeface="Consolas" panose="020B0609020204030204" pitchFamily="49" charset="0"/>
              </a:rPr>
              <a:t>statement(s);</a:t>
            </a:r>
          </a:p>
          <a:p>
            <a:pPr marL="1371600" lvl="1" indent="-457200">
              <a:spcBef>
                <a:spcPts val="1200"/>
              </a:spcBef>
              <a:buFontTx/>
              <a:buNone/>
            </a:pPr>
            <a:r>
              <a:rPr lang="en-US" altLang="en-US" dirty="0">
                <a:solidFill>
                  <a:srgbClr val="3333FF"/>
                </a:solidFill>
                <a:latin typeface="Consolas" panose="020B0609020204030204" pitchFamily="49" charset="0"/>
              </a:rPr>
              <a:t>} while (</a:t>
            </a:r>
            <a:r>
              <a:rPr lang="en-US" altLang="en-US" i="1" dirty="0">
                <a:solidFill>
                  <a:srgbClr val="3333FF"/>
                </a:solidFill>
                <a:latin typeface="Consolas" panose="020B0609020204030204" pitchFamily="49" charset="0"/>
              </a:rPr>
              <a:t>condition</a:t>
            </a:r>
            <a:r>
              <a:rPr lang="en-US" altLang="en-US" dirty="0">
                <a:solidFill>
                  <a:srgbClr val="3333FF"/>
                </a:solidFill>
                <a:latin typeface="Consolas" panose="020B0609020204030204" pitchFamily="49" charset="0"/>
              </a:rPr>
              <a:t>);</a:t>
            </a:r>
          </a:p>
          <a:p>
            <a:pPr marL="457200" indent="-457200">
              <a:spcBef>
                <a:spcPts val="1800"/>
              </a:spcBef>
            </a:pPr>
            <a:r>
              <a:rPr lang="en-US" altLang="en-US" sz="2000" dirty="0"/>
              <a:t>Example: </a:t>
            </a:r>
            <a:r>
              <a:rPr lang="en-US" altLang="en-US" sz="2000" dirty="0">
                <a:hlinkClick r:id="rId2" action="ppaction://hlinkfile"/>
              </a:rPr>
              <a:t>TestAverage1.java</a:t>
            </a:r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7595030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D748CE71-B5CB-39DB-8382-0E19D7725E32}"/>
              </a:ext>
            </a:extLst>
          </p:cNvPr>
          <p:cNvSpPr txBox="1">
            <a:spLocks noChangeArrowheads="1"/>
          </p:cNvSpPr>
          <p:nvPr/>
        </p:nvSpPr>
        <p:spPr>
          <a:xfrm>
            <a:off x="1728859" y="164020"/>
            <a:ext cx="5611091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/>
              <a:t>The </a:t>
            </a:r>
            <a:r>
              <a:rPr lang="en-US" altLang="en-US" sz="3200">
                <a:latin typeface="Courier New" panose="02070309020205020404" pitchFamily="49" charset="0"/>
              </a:rPr>
              <a:t>do</a:t>
            </a:r>
            <a:r>
              <a:rPr lang="en-US" altLang="en-US" sz="3200"/>
              <a:t>-</a:t>
            </a:r>
            <a:r>
              <a:rPr lang="en-US" altLang="en-US" sz="3200">
                <a:latin typeface="Courier New" panose="02070309020205020404" pitchFamily="49" charset="0"/>
              </a:rPr>
              <a:t>while</a:t>
            </a:r>
            <a:r>
              <a:rPr lang="en-US" altLang="en-US" sz="3200"/>
              <a:t> Loop Flowchart</a:t>
            </a:r>
            <a:endParaRPr lang="en-US" altLang="en-US" sz="3200" dirty="0"/>
          </a:p>
        </p:txBody>
      </p:sp>
      <p:grpSp>
        <p:nvGrpSpPr>
          <p:cNvPr id="3" name="Group 18">
            <a:extLst>
              <a:ext uri="{FF2B5EF4-FFF2-40B4-BE49-F238E27FC236}">
                <a16:creationId xmlns:a16="http://schemas.microsoft.com/office/drawing/2014/main" id="{D874BF1D-B2E3-72DE-DC55-C8A94AAF61D6}"/>
              </a:ext>
            </a:extLst>
          </p:cNvPr>
          <p:cNvGrpSpPr>
            <a:grpSpLocks/>
          </p:cNvGrpSpPr>
          <p:nvPr/>
        </p:nvGrpSpPr>
        <p:grpSpPr bwMode="auto">
          <a:xfrm>
            <a:off x="2789068" y="1320006"/>
            <a:ext cx="3511711" cy="4217988"/>
            <a:chOff x="1276" y="816"/>
            <a:chExt cx="2136" cy="2657"/>
          </a:xfrm>
        </p:grpSpPr>
        <p:sp>
          <p:nvSpPr>
            <p:cNvPr id="4" name="Rectangle 6">
              <a:extLst>
                <a:ext uri="{FF2B5EF4-FFF2-40B4-BE49-F238E27FC236}">
                  <a16:creationId xmlns:a16="http://schemas.microsoft.com/office/drawing/2014/main" id="{261BB8F4-4B6E-CEFF-208A-CFBEE52F77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1296"/>
              <a:ext cx="1200" cy="240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9A4C25"/>
                </a:buClr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9A4C25"/>
                </a:buClr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9A4C25"/>
                </a:buClr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9A4C25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/>
                <a:t>statement(s)</a:t>
              </a:r>
            </a:p>
          </p:txBody>
        </p:sp>
        <p:sp>
          <p:nvSpPr>
            <p:cNvPr id="5" name="Line 10">
              <a:extLst>
                <a:ext uri="{FF2B5EF4-FFF2-40B4-BE49-F238E27FC236}">
                  <a16:creationId xmlns:a16="http://schemas.microsoft.com/office/drawing/2014/main" id="{9166AC7D-CEC6-E716-F721-2E2857ED3E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52" y="816"/>
              <a:ext cx="0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grpSp>
          <p:nvGrpSpPr>
            <p:cNvPr id="6" name="Group 14">
              <a:extLst>
                <a:ext uri="{FF2B5EF4-FFF2-40B4-BE49-F238E27FC236}">
                  <a16:creationId xmlns:a16="http://schemas.microsoft.com/office/drawing/2014/main" id="{06333221-9D84-AE95-0405-1C78208B9D0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68" y="1968"/>
              <a:ext cx="1444" cy="1505"/>
              <a:chOff x="1968" y="1728"/>
              <a:chExt cx="1444" cy="1505"/>
            </a:xfrm>
          </p:grpSpPr>
          <p:sp>
            <p:nvSpPr>
              <p:cNvPr id="11" name="Rectangle 5">
                <a:extLst>
                  <a:ext uri="{FF2B5EF4-FFF2-40B4-BE49-F238E27FC236}">
                    <a16:creationId xmlns:a16="http://schemas.microsoft.com/office/drawing/2014/main" id="{A7EA2388-ABCD-2817-6BC4-733BE104E45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701371">
                <a:off x="2016" y="1728"/>
                <a:ext cx="720" cy="720"/>
              </a:xfrm>
              <a:prstGeom prst="rect">
                <a:avLst/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rot="10800000" vert="eaVert" wrap="none" anchor="ctr"/>
              <a:lstStyle>
                <a:lvl1pPr>
                  <a:spcBef>
                    <a:spcPct val="20000"/>
                  </a:spcBef>
                  <a:buClr>
                    <a:srgbClr val="9A4C25"/>
                  </a:buClr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9A4C25"/>
                  </a:buClr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9A4C25"/>
                  </a:buClr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9A4C25"/>
                  </a:buClr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9A4C25"/>
                  </a:buClr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9A4C25"/>
                  </a:buClr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9A4C25"/>
                  </a:buClr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9A4C25"/>
                  </a:buClr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9A4C25"/>
                  </a:buClr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12" name="Text Box 7">
                <a:extLst>
                  <a:ext uri="{FF2B5EF4-FFF2-40B4-BE49-F238E27FC236}">
                    <a16:creationId xmlns:a16="http://schemas.microsoft.com/office/drawing/2014/main" id="{5D0017DA-7C38-B08C-4DAA-1CC225E8D71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76" y="2764"/>
                <a:ext cx="340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9A4C25"/>
                  </a:buClr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9A4C25"/>
                  </a:buClr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9A4C25"/>
                  </a:buClr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9A4C25"/>
                  </a:buClr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9A4C25"/>
                  </a:buClr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9A4C25"/>
                  </a:buClr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9A4C25"/>
                  </a:buClr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9A4C25"/>
                  </a:buClr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9A4C25"/>
                  </a:buClr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1800" dirty="0"/>
                  <a:t>true</a:t>
                </a:r>
              </a:p>
            </p:txBody>
          </p:sp>
          <p:sp>
            <p:nvSpPr>
              <p:cNvPr id="13" name="Line 8">
                <a:extLst>
                  <a:ext uri="{FF2B5EF4-FFF2-40B4-BE49-F238E27FC236}">
                    <a16:creationId xmlns:a16="http://schemas.microsoft.com/office/drawing/2014/main" id="{18C03CAD-C573-9517-5100-7986DBC3B5A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76" y="2597"/>
                <a:ext cx="3" cy="6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" name="Text Box 11">
                <a:extLst>
                  <a:ext uri="{FF2B5EF4-FFF2-40B4-BE49-F238E27FC236}">
                    <a16:creationId xmlns:a16="http://schemas.microsoft.com/office/drawing/2014/main" id="{B455FE1B-0820-451D-5A1C-C0F15DB5B87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968" y="1884"/>
                <a:ext cx="796" cy="4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9A4C25"/>
                  </a:buClr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9A4C25"/>
                  </a:buClr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9A4C25"/>
                  </a:buClr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9A4C25"/>
                  </a:buClr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9A4C25"/>
                  </a:buClr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9A4C25"/>
                  </a:buClr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9A4C25"/>
                  </a:buClr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9A4C25"/>
                  </a:buClr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9A4C25"/>
                  </a:buClr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1800" dirty="0" err="1">
                    <a:latin typeface="Courier New" panose="02070309020205020404" pitchFamily="49" charset="0"/>
                  </a:rPr>
                  <a:t>boolean</a:t>
                </a:r>
                <a:endParaRPr lang="en-US" altLang="en-US" sz="1800" dirty="0">
                  <a:latin typeface="Courier New" panose="02070309020205020404" pitchFamily="49" charset="0"/>
                </a:endParaRPr>
              </a:p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1800" dirty="0"/>
                  <a:t>expression?</a:t>
                </a:r>
              </a:p>
            </p:txBody>
          </p:sp>
          <p:sp>
            <p:nvSpPr>
              <p:cNvPr id="15" name="Text Box 12">
                <a:extLst>
                  <a:ext uri="{FF2B5EF4-FFF2-40B4-BE49-F238E27FC236}">
                    <a16:creationId xmlns:a16="http://schemas.microsoft.com/office/drawing/2014/main" id="{53A8B6EE-4EAB-7406-EA47-F100AE05D4A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024" y="1800"/>
                <a:ext cx="388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9A4C25"/>
                  </a:buClr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9A4C25"/>
                  </a:buClr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9A4C25"/>
                  </a:buClr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9A4C25"/>
                  </a:buClr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9A4C25"/>
                  </a:buClr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9A4C25"/>
                  </a:buClr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9A4C25"/>
                  </a:buClr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9A4C25"/>
                  </a:buClr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9A4C25"/>
                  </a:buClr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1800" dirty="0"/>
                  <a:t>false</a:t>
                </a:r>
              </a:p>
            </p:txBody>
          </p:sp>
        </p:grpSp>
        <p:sp>
          <p:nvSpPr>
            <p:cNvPr id="7" name="Line 13">
              <a:extLst>
                <a:ext uri="{FF2B5EF4-FFF2-40B4-BE49-F238E27FC236}">
                  <a16:creationId xmlns:a16="http://schemas.microsoft.com/office/drawing/2014/main" id="{BC88ACB5-6E0D-4DCF-473D-68D7187E26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64" y="1536"/>
              <a:ext cx="0" cy="28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" name="Line 17">
              <a:extLst>
                <a:ext uri="{FF2B5EF4-FFF2-40B4-BE49-F238E27FC236}">
                  <a16:creationId xmlns:a16="http://schemas.microsoft.com/office/drawing/2014/main" id="{FD4FC230-1240-B427-E510-D187E19844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" y="1041"/>
              <a:ext cx="1076" cy="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17" name="Line 16">
            <a:extLst>
              <a:ext uri="{FF2B5EF4-FFF2-40B4-BE49-F238E27FC236}">
                <a16:creationId xmlns:a16="http://schemas.microsoft.com/office/drawing/2014/main" id="{CD3BDE77-B770-ACEA-23B3-B09EBC9F916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762698" y="1682317"/>
            <a:ext cx="14271" cy="382977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8" name="Line 17">
            <a:extLst>
              <a:ext uri="{FF2B5EF4-FFF2-40B4-BE49-F238E27FC236}">
                <a16:creationId xmlns:a16="http://schemas.microsoft.com/office/drawing/2014/main" id="{93F413CE-4F96-31EE-22C5-9E538BF60B1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750599" y="5495490"/>
            <a:ext cx="1808466" cy="238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9" name="Line 17">
            <a:extLst>
              <a:ext uri="{FF2B5EF4-FFF2-40B4-BE49-F238E27FC236}">
                <a16:creationId xmlns:a16="http://schemas.microsoft.com/office/drawing/2014/main" id="{7F47CDAB-19AA-562C-2F30-15CD36021DBC}"/>
              </a:ext>
            </a:extLst>
          </p:cNvPr>
          <p:cNvSpPr>
            <a:spLocks noChangeShapeType="1"/>
          </p:cNvSpPr>
          <p:nvPr/>
        </p:nvSpPr>
        <p:spPr bwMode="auto">
          <a:xfrm>
            <a:off x="5387279" y="3698297"/>
            <a:ext cx="1222584" cy="454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0" name="Rectangle 1">
            <a:extLst>
              <a:ext uri="{FF2B5EF4-FFF2-40B4-BE49-F238E27FC236}">
                <a16:creationId xmlns:a16="http://schemas.microsoft.com/office/drawing/2014/main" id="{4319237D-323C-DCB2-DF27-E5FD123904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00778" y="4084637"/>
            <a:ext cx="4786321" cy="190821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ts val="1200"/>
              </a:spcBef>
              <a:buClrTx/>
              <a:buFontTx/>
              <a:buNone/>
            </a:pPr>
            <a:r>
              <a:rPr lang="en-US" altLang="en-US" sz="2200" dirty="0">
                <a:solidFill>
                  <a:srgbClr val="3333FF"/>
                </a:solidFill>
                <a:latin typeface="Consolas" panose="020B0609020204030204" pitchFamily="49" charset="0"/>
              </a:rPr>
              <a:t>do</a:t>
            </a:r>
          </a:p>
          <a:p>
            <a:pPr eaLnBrk="1" hangingPunct="1">
              <a:spcBef>
                <a:spcPts val="1200"/>
              </a:spcBef>
              <a:buClrTx/>
              <a:buFontTx/>
              <a:buNone/>
            </a:pPr>
            <a:r>
              <a:rPr lang="en-US" altLang="en-US" sz="2200" dirty="0">
                <a:solidFill>
                  <a:srgbClr val="3333FF"/>
                </a:solidFill>
                <a:latin typeface="Consolas" panose="020B0609020204030204" pitchFamily="49" charset="0"/>
              </a:rPr>
              <a:t>{</a:t>
            </a:r>
          </a:p>
          <a:p>
            <a:pPr eaLnBrk="1" hangingPunct="1">
              <a:spcBef>
                <a:spcPts val="1200"/>
              </a:spcBef>
              <a:buClrTx/>
              <a:buFontTx/>
              <a:buNone/>
            </a:pPr>
            <a:r>
              <a:rPr lang="en-US" altLang="en-US" sz="2200" dirty="0">
                <a:solidFill>
                  <a:srgbClr val="3333FF"/>
                </a:solidFill>
                <a:latin typeface="Consolas" panose="020B0609020204030204" pitchFamily="49" charset="0"/>
              </a:rPr>
              <a:t>    </a:t>
            </a:r>
            <a:r>
              <a:rPr lang="en-US" altLang="en-US" sz="2200" i="1" dirty="0">
                <a:solidFill>
                  <a:srgbClr val="3333FF"/>
                </a:solidFill>
                <a:latin typeface="Consolas" panose="020B0609020204030204" pitchFamily="49" charset="0"/>
              </a:rPr>
              <a:t>statement(s);</a:t>
            </a:r>
          </a:p>
          <a:p>
            <a:pPr eaLnBrk="1" hangingPunct="1">
              <a:spcBef>
                <a:spcPts val="1200"/>
              </a:spcBef>
              <a:buClrTx/>
              <a:buFontTx/>
              <a:buNone/>
            </a:pPr>
            <a:r>
              <a:rPr lang="en-US" altLang="en-US" sz="2200" dirty="0">
                <a:solidFill>
                  <a:srgbClr val="3333FF"/>
                </a:solidFill>
                <a:latin typeface="Consolas" panose="020B0609020204030204" pitchFamily="49" charset="0"/>
              </a:rPr>
              <a:t>} while (</a:t>
            </a:r>
            <a:r>
              <a:rPr lang="en-US" altLang="en-US" sz="2200" i="1" dirty="0" err="1">
                <a:solidFill>
                  <a:srgbClr val="3333FF"/>
                </a:solidFill>
                <a:latin typeface="Consolas" panose="020B0609020204030204" pitchFamily="49" charset="0"/>
              </a:rPr>
              <a:t>boolean</a:t>
            </a:r>
            <a:r>
              <a:rPr lang="en-US" altLang="en-US" sz="2200" i="1" dirty="0">
                <a:solidFill>
                  <a:srgbClr val="3333FF"/>
                </a:solidFill>
                <a:latin typeface="Consolas" panose="020B0609020204030204" pitchFamily="49" charset="0"/>
              </a:rPr>
              <a:t> expression</a:t>
            </a:r>
            <a:r>
              <a:rPr lang="en-US" altLang="en-US" sz="2200" dirty="0">
                <a:solidFill>
                  <a:srgbClr val="3333FF"/>
                </a:solidFill>
                <a:latin typeface="Consolas" panose="020B0609020204030204" pitchFamily="49" charset="0"/>
              </a:rPr>
              <a:t>);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75E2BF5-F100-C737-F8BF-E5D92685421E}"/>
              </a:ext>
            </a:extLst>
          </p:cNvPr>
          <p:cNvSpPr txBox="1"/>
          <p:nvPr/>
        </p:nvSpPr>
        <p:spPr>
          <a:xfrm>
            <a:off x="6965372" y="2819708"/>
            <a:ext cx="286096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24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altLang="en-US" sz="2400" i="1" dirty="0">
                <a:solidFill>
                  <a:srgbClr val="3333FF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post-test</a:t>
            </a:r>
            <a:r>
              <a:rPr lang="en-US" altLang="en-US" sz="2400" dirty="0">
                <a:solidFill>
                  <a:srgbClr val="3333FF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loop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013178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F677D738-53C8-60E0-DEB8-48C0B94944D3}"/>
              </a:ext>
            </a:extLst>
          </p:cNvPr>
          <p:cNvSpPr txBox="1">
            <a:spLocks noChangeArrowheads="1"/>
          </p:cNvSpPr>
          <p:nvPr/>
        </p:nvSpPr>
        <p:spPr>
          <a:xfrm>
            <a:off x="1572491" y="504104"/>
            <a:ext cx="3861955" cy="9921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dirty="0"/>
              <a:t>Chapter Topics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58593665-AF57-7655-874E-83782B2CEBC0}"/>
              </a:ext>
            </a:extLst>
          </p:cNvPr>
          <p:cNvSpPr txBox="1">
            <a:spLocks noChangeArrowheads="1"/>
          </p:cNvSpPr>
          <p:nvPr/>
        </p:nvSpPr>
        <p:spPr>
          <a:xfrm>
            <a:off x="1581150" y="2036618"/>
            <a:ext cx="7708323" cy="4317278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Chapter 4 discusses the following main topics:</a:t>
            </a:r>
          </a:p>
          <a:p>
            <a:pPr marL="914400" lvl="1" indent="-457200"/>
            <a:r>
              <a:rPr lang="en-US" alt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Increment and Decrement Operators</a:t>
            </a:r>
          </a:p>
          <a:p>
            <a:pPr marL="914400" lvl="1" indent="-457200"/>
            <a:r>
              <a:rPr lang="en-US" alt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while Loop</a:t>
            </a:r>
          </a:p>
          <a:p>
            <a:pPr marL="914400" lvl="1" indent="-457200"/>
            <a:r>
              <a:rPr lang="en-US" alt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Using the while Loop for Input Validation</a:t>
            </a:r>
          </a:p>
          <a:p>
            <a:pPr marL="914400" lvl="1" indent="-457200"/>
            <a:r>
              <a:rPr lang="en-US" alt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do-while Loop</a:t>
            </a:r>
          </a:p>
          <a:p>
            <a:pPr marL="914400" lvl="1" indent="-457200"/>
            <a:r>
              <a:rPr lang="en-US" alt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for Loop</a:t>
            </a:r>
          </a:p>
          <a:p>
            <a:pPr marL="914400" lvl="1" indent="-457200"/>
            <a:r>
              <a:rPr lang="en-US" alt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Running Totals and Sentinel Values</a:t>
            </a:r>
          </a:p>
          <a:p>
            <a:pPr marL="914400" lvl="1" indent="-457200" eaLnBrk="1" hangingPunct="1"/>
            <a:r>
              <a:rPr lang="en-US" alt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Nested Loops</a:t>
            </a:r>
          </a:p>
          <a:p>
            <a:pPr marL="914400" lvl="1" indent="-457200" eaLnBrk="1" hangingPunct="1"/>
            <a:r>
              <a:rPr lang="en-US" alt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break and continue Statements</a:t>
            </a:r>
          </a:p>
          <a:p>
            <a:pPr marL="914400" lvl="1" indent="-457200" eaLnBrk="1" hangingPunct="1"/>
            <a:r>
              <a:rPr lang="en-US" alt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Deciding Which Loop to Use</a:t>
            </a:r>
          </a:p>
          <a:p>
            <a:pPr marL="914400" lvl="1" indent="-457200" eaLnBrk="1" hangingPunct="1"/>
            <a:r>
              <a:rPr lang="en-US" alt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to File Input and Output</a:t>
            </a:r>
          </a:p>
          <a:p>
            <a:pPr marL="914400" lvl="1" indent="-457200" eaLnBrk="1" hangingPunct="1"/>
            <a:r>
              <a:rPr lang="en-US" alt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Generating Random Numbers with the Random class</a:t>
            </a:r>
          </a:p>
          <a:p>
            <a:pPr marL="914400" lvl="1" indent="-457200"/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90180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054511EE-7EF9-F645-3F60-C5E6E7A50108}"/>
              </a:ext>
            </a:extLst>
          </p:cNvPr>
          <p:cNvSpPr txBox="1">
            <a:spLocks noChangeArrowheads="1"/>
          </p:cNvSpPr>
          <p:nvPr/>
        </p:nvSpPr>
        <p:spPr>
          <a:xfrm>
            <a:off x="1530927" y="274061"/>
            <a:ext cx="3924300" cy="7927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 dirty="0"/>
              <a:t>The </a:t>
            </a:r>
            <a:r>
              <a:rPr lang="en-US" altLang="en-US" sz="3200" dirty="0">
                <a:latin typeface="Courier New" panose="02070309020205020404" pitchFamily="49" charset="0"/>
              </a:rPr>
              <a:t>for</a:t>
            </a:r>
            <a:r>
              <a:rPr lang="en-US" altLang="en-US" sz="3200" dirty="0"/>
              <a:t> Loop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52AB32AF-B610-85E0-3E02-04AB58D05694}"/>
              </a:ext>
            </a:extLst>
          </p:cNvPr>
          <p:cNvSpPr txBox="1">
            <a:spLocks noChangeArrowheads="1"/>
          </p:cNvSpPr>
          <p:nvPr/>
        </p:nvSpPr>
        <p:spPr>
          <a:xfrm>
            <a:off x="1530927" y="1378527"/>
            <a:ext cx="7239000" cy="4953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spcBef>
                <a:spcPts val="1200"/>
              </a:spcBef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n-US" altLang="en-US" sz="2400" dirty="0"/>
              <a:t> </a:t>
            </a:r>
            <a:r>
              <a:rPr lang="en-US" altLang="en-US" sz="2400" dirty="0">
                <a:latin typeface="Courier New" panose="02070309020205020404" pitchFamily="49" charset="0"/>
              </a:rPr>
              <a:t>for</a:t>
            </a:r>
            <a:r>
              <a:rPr lang="en-US" altLang="en-US" sz="2400" dirty="0"/>
              <a:t>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loop is a </a:t>
            </a:r>
            <a:r>
              <a:rPr lang="en-US" altLang="en-US" sz="2400" dirty="0">
                <a:solidFill>
                  <a:srgbClr val="3333FF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pre-test loop</a:t>
            </a:r>
            <a:r>
              <a:rPr lang="en-US" altLang="en-US" sz="24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spcBef>
                <a:spcPts val="1200"/>
              </a:spcBef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n-US" altLang="en-US" sz="2400" dirty="0"/>
              <a:t> </a:t>
            </a:r>
            <a:r>
              <a:rPr lang="en-US" altLang="en-US" sz="2400" dirty="0">
                <a:latin typeface="Courier New" panose="02070309020205020404" pitchFamily="49" charset="0"/>
              </a:rPr>
              <a:t>for</a:t>
            </a:r>
            <a:r>
              <a:rPr lang="en-US" altLang="en-US" sz="2400" dirty="0"/>
              <a:t>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loop allows the programmer to </a:t>
            </a:r>
            <a:r>
              <a:rPr lang="en-US" altLang="en-US" sz="24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initialize a control variable, test a condition, and modify the control variable all in one line of code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spcBef>
                <a:spcPts val="1200"/>
              </a:spcBef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en-US" sz="2400" dirty="0">
                <a:latin typeface="Courier New" panose="02070309020205020404" pitchFamily="49" charset="0"/>
              </a:rPr>
              <a:t>for</a:t>
            </a:r>
            <a:r>
              <a:rPr lang="en-US" altLang="en-US" sz="2400" dirty="0"/>
              <a:t>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loop takes the form:</a:t>
            </a:r>
          </a:p>
          <a:p>
            <a:pPr marL="914400" lvl="1" indent="0">
              <a:spcBef>
                <a:spcPts val="1200"/>
              </a:spcBef>
              <a:buFontTx/>
              <a:buNone/>
            </a:pPr>
            <a:r>
              <a:rPr lang="en-US" altLang="en-US" b="1" dirty="0">
                <a:solidFill>
                  <a:srgbClr val="3333FF"/>
                </a:solidFill>
                <a:latin typeface="Consolas" panose="020B0609020204030204" pitchFamily="49" charset="0"/>
              </a:rPr>
              <a:t>for(</a:t>
            </a:r>
            <a:r>
              <a:rPr lang="en-US" altLang="en-US" b="1" i="1" dirty="0">
                <a:solidFill>
                  <a:srgbClr val="3333FF"/>
                </a:solidFill>
                <a:latin typeface="Consolas" panose="020B0609020204030204" pitchFamily="49" charset="0"/>
              </a:rPr>
              <a:t>initialization</a:t>
            </a:r>
            <a:r>
              <a:rPr lang="en-US" altLang="en-US" b="1" dirty="0">
                <a:solidFill>
                  <a:srgbClr val="3333FF"/>
                </a:solidFill>
                <a:latin typeface="Consolas" panose="020B0609020204030204" pitchFamily="49" charset="0"/>
              </a:rPr>
              <a:t>; </a:t>
            </a:r>
            <a:r>
              <a:rPr lang="en-US" altLang="en-US" b="1" i="1" dirty="0">
                <a:solidFill>
                  <a:srgbClr val="3333FF"/>
                </a:solidFill>
                <a:latin typeface="Consolas" panose="020B0609020204030204" pitchFamily="49" charset="0"/>
              </a:rPr>
              <a:t>test</a:t>
            </a:r>
            <a:r>
              <a:rPr lang="en-US" altLang="en-US" b="1" dirty="0">
                <a:solidFill>
                  <a:srgbClr val="3333FF"/>
                </a:solidFill>
                <a:latin typeface="Consolas" panose="020B0609020204030204" pitchFamily="49" charset="0"/>
              </a:rPr>
              <a:t>; </a:t>
            </a:r>
            <a:r>
              <a:rPr lang="en-US" altLang="en-US" b="1" i="1" dirty="0">
                <a:solidFill>
                  <a:srgbClr val="3333FF"/>
                </a:solidFill>
                <a:latin typeface="Consolas" panose="020B0609020204030204" pitchFamily="49" charset="0"/>
              </a:rPr>
              <a:t>update</a:t>
            </a:r>
            <a:r>
              <a:rPr lang="en-US" altLang="en-US" b="1" dirty="0">
                <a:solidFill>
                  <a:srgbClr val="3333FF"/>
                </a:solidFill>
                <a:latin typeface="Consolas" panose="020B0609020204030204" pitchFamily="49" charset="0"/>
              </a:rPr>
              <a:t>)</a:t>
            </a:r>
          </a:p>
          <a:p>
            <a:pPr marL="914400" lvl="1" indent="0">
              <a:spcBef>
                <a:spcPts val="1200"/>
              </a:spcBef>
              <a:buFontTx/>
              <a:buNone/>
            </a:pPr>
            <a:r>
              <a:rPr lang="en-US" altLang="en-US" b="1" dirty="0">
                <a:solidFill>
                  <a:srgbClr val="3333FF"/>
                </a:solidFill>
                <a:latin typeface="Consolas" panose="020B0609020204030204" pitchFamily="49" charset="0"/>
              </a:rPr>
              <a:t>{</a:t>
            </a:r>
          </a:p>
          <a:p>
            <a:pPr marL="1319213" lvl="2" indent="-404813">
              <a:spcBef>
                <a:spcPts val="1200"/>
              </a:spcBef>
              <a:buFontTx/>
              <a:buNone/>
            </a:pPr>
            <a:r>
              <a:rPr lang="en-US" altLang="en-US" sz="2400" b="1" i="1" dirty="0">
                <a:solidFill>
                  <a:srgbClr val="3333FF"/>
                </a:solidFill>
                <a:latin typeface="Consolas" panose="020B0609020204030204" pitchFamily="49" charset="0"/>
              </a:rPr>
              <a:t>	statement(s)</a:t>
            </a:r>
            <a:r>
              <a:rPr lang="en-US" altLang="en-US" sz="2400" b="1" dirty="0">
                <a:solidFill>
                  <a:srgbClr val="3333FF"/>
                </a:solidFill>
                <a:latin typeface="Consolas" panose="020B0609020204030204" pitchFamily="49" charset="0"/>
              </a:rPr>
              <a:t>;</a:t>
            </a:r>
          </a:p>
          <a:p>
            <a:pPr marL="914400" lvl="1" indent="0">
              <a:spcBef>
                <a:spcPts val="1200"/>
              </a:spcBef>
              <a:buFontTx/>
              <a:buNone/>
            </a:pPr>
            <a:r>
              <a:rPr lang="en-US" altLang="en-US" b="1" dirty="0">
                <a:solidFill>
                  <a:srgbClr val="3333FF"/>
                </a:solidFill>
                <a:latin typeface="Consolas" panose="020B0609020204030204" pitchFamily="49" charset="0"/>
              </a:rPr>
              <a:t>}</a:t>
            </a:r>
          </a:p>
          <a:p>
            <a:pPr marL="457200" indent="-457200">
              <a:spcBef>
                <a:spcPts val="1200"/>
              </a:spcBef>
            </a:pPr>
            <a:r>
              <a:rPr lang="en-US" altLang="en-US" sz="2000" dirty="0"/>
              <a:t>See example: </a:t>
            </a:r>
            <a:r>
              <a:rPr lang="en-US" altLang="en-US" sz="2000" dirty="0">
                <a:hlinkClick r:id="rId2" action="ppaction://hlinkfile"/>
              </a:rPr>
              <a:t>Squares.java</a:t>
            </a:r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5781317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B9CC7A04-C42F-60BF-1918-7144DD342CBD}"/>
              </a:ext>
            </a:extLst>
          </p:cNvPr>
          <p:cNvSpPr txBox="1">
            <a:spLocks noChangeArrowheads="1"/>
          </p:cNvSpPr>
          <p:nvPr/>
        </p:nvSpPr>
        <p:spPr>
          <a:xfrm>
            <a:off x="1171574" y="205580"/>
            <a:ext cx="4668116" cy="7604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 dirty="0"/>
              <a:t>The </a:t>
            </a:r>
            <a:r>
              <a:rPr lang="en-US" altLang="en-US" sz="3200" dirty="0">
                <a:latin typeface="Courier New" panose="02070309020205020404" pitchFamily="49" charset="0"/>
              </a:rPr>
              <a:t>for</a:t>
            </a:r>
            <a:r>
              <a:rPr lang="en-US" altLang="en-US" sz="3200" dirty="0"/>
              <a:t> Loop Flowchart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B40103A-B0C9-F3F1-C776-F68140AC1FEE}"/>
              </a:ext>
            </a:extLst>
          </p:cNvPr>
          <p:cNvSpPr txBox="1"/>
          <p:nvPr/>
        </p:nvSpPr>
        <p:spPr>
          <a:xfrm>
            <a:off x="5983727" y="1107330"/>
            <a:ext cx="4464048" cy="507831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  <p:grpSp>
        <p:nvGrpSpPr>
          <p:cNvPr id="4" name="Group 16">
            <a:extLst>
              <a:ext uri="{FF2B5EF4-FFF2-40B4-BE49-F238E27FC236}">
                <a16:creationId xmlns:a16="http://schemas.microsoft.com/office/drawing/2014/main" id="{78FE6F29-EEA1-71C3-5F6B-8C8AB845927A}"/>
              </a:ext>
            </a:extLst>
          </p:cNvPr>
          <p:cNvGrpSpPr>
            <a:grpSpLocks/>
          </p:cNvGrpSpPr>
          <p:nvPr/>
        </p:nvGrpSpPr>
        <p:grpSpPr bwMode="auto">
          <a:xfrm>
            <a:off x="7333102" y="1211263"/>
            <a:ext cx="3314700" cy="4419600"/>
            <a:chOff x="2544" y="816"/>
            <a:chExt cx="2088" cy="2784"/>
          </a:xfrm>
        </p:grpSpPr>
        <p:sp>
          <p:nvSpPr>
            <p:cNvPr id="5" name="Rectangle 5">
              <a:extLst>
                <a:ext uri="{FF2B5EF4-FFF2-40B4-BE49-F238E27FC236}">
                  <a16:creationId xmlns:a16="http://schemas.microsoft.com/office/drawing/2014/main" id="{689C2898-FADC-4071-D7AA-B97FAD50729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701371">
              <a:off x="2784" y="1716"/>
              <a:ext cx="720" cy="720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vert="eaVert" wrap="none" anchor="ctr"/>
            <a:lstStyle>
              <a:lvl1pPr>
                <a:spcBef>
                  <a:spcPct val="20000"/>
                </a:spcBef>
                <a:buClr>
                  <a:srgbClr val="9A4C25"/>
                </a:buClr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9A4C25"/>
                </a:buClr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9A4C25"/>
                </a:buClr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9A4C25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6" name="Rectangle 6">
              <a:extLst>
                <a:ext uri="{FF2B5EF4-FFF2-40B4-BE49-F238E27FC236}">
                  <a16:creationId xmlns:a16="http://schemas.microsoft.com/office/drawing/2014/main" id="{562ABF31-724D-1976-7049-09051A9340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4" y="2854"/>
              <a:ext cx="1200" cy="240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9A4C25"/>
                </a:buClr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9A4C25"/>
                </a:buClr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9A4C25"/>
                </a:buClr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9A4C25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/>
                <a:t>statement(s)</a:t>
              </a:r>
            </a:p>
          </p:txBody>
        </p:sp>
        <p:sp>
          <p:nvSpPr>
            <p:cNvPr id="7" name="Text Box 7">
              <a:extLst>
                <a:ext uri="{FF2B5EF4-FFF2-40B4-BE49-F238E27FC236}">
                  <a16:creationId xmlns:a16="http://schemas.microsoft.com/office/drawing/2014/main" id="{56B7E253-CFB9-A6D4-0FB5-8EE91A46D3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44" y="2543"/>
              <a:ext cx="34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9A4C25"/>
                </a:buClr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9A4C25"/>
                </a:buClr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9A4C25"/>
                </a:buClr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9A4C25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/>
                <a:t>true</a:t>
              </a:r>
            </a:p>
          </p:txBody>
        </p:sp>
        <p:sp>
          <p:nvSpPr>
            <p:cNvPr id="8" name="Line 8">
              <a:extLst>
                <a:ext uri="{FF2B5EF4-FFF2-40B4-BE49-F238E27FC236}">
                  <a16:creationId xmlns:a16="http://schemas.microsoft.com/office/drawing/2014/main" id="{402E2A78-ED15-EDB5-A72F-0C177FA7CEB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53" y="2055"/>
              <a:ext cx="979" cy="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" name="Line 10">
              <a:extLst>
                <a:ext uri="{FF2B5EF4-FFF2-40B4-BE49-F238E27FC236}">
                  <a16:creationId xmlns:a16="http://schemas.microsoft.com/office/drawing/2014/main" id="{48E72182-30FF-050B-62F7-D1BCE0B5110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44" y="816"/>
              <a:ext cx="0" cy="7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" name="Text Box 11">
              <a:extLst>
                <a:ext uri="{FF2B5EF4-FFF2-40B4-BE49-F238E27FC236}">
                  <a16:creationId xmlns:a16="http://schemas.microsoft.com/office/drawing/2014/main" id="{A92EF235-6B2D-B508-B6B2-8454B7E2E5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43" y="1853"/>
              <a:ext cx="803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9A4C25"/>
                </a:buClr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9A4C25"/>
                </a:buClr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9A4C25"/>
                </a:buClr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9A4C25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Courier New" panose="02070309020205020404" pitchFamily="49" charset="0"/>
                </a:rPr>
                <a:t>boolean</a:t>
              </a:r>
            </a:p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/>
                <a:t>expression?</a:t>
              </a:r>
            </a:p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/>
                <a:t>test</a:t>
              </a:r>
            </a:p>
          </p:txBody>
        </p:sp>
        <p:sp>
          <p:nvSpPr>
            <p:cNvPr id="11" name="Text Box 12">
              <a:extLst>
                <a:ext uri="{FF2B5EF4-FFF2-40B4-BE49-F238E27FC236}">
                  <a16:creationId xmlns:a16="http://schemas.microsoft.com/office/drawing/2014/main" id="{F8D94BF3-E433-6BB2-1FE9-4E957D92C9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38" y="1845"/>
              <a:ext cx="3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9A4C25"/>
                </a:buClr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9A4C25"/>
                </a:buClr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9A4C25"/>
                </a:buClr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9A4C25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/>
                <a:t>false</a:t>
              </a:r>
            </a:p>
          </p:txBody>
        </p:sp>
        <p:sp>
          <p:nvSpPr>
            <p:cNvPr id="12" name="Rectangle 14">
              <a:extLst>
                <a:ext uri="{FF2B5EF4-FFF2-40B4-BE49-F238E27FC236}">
                  <a16:creationId xmlns:a16="http://schemas.microsoft.com/office/drawing/2014/main" id="{99AF3E60-E99E-71E6-35E8-11C367C3B8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4" y="3360"/>
              <a:ext cx="1200" cy="240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9A4C25"/>
                </a:buClr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9A4C25"/>
                </a:buClr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9A4C25"/>
                </a:buClr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9A4C25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/>
                <a:t>update</a:t>
              </a:r>
            </a:p>
          </p:txBody>
        </p:sp>
        <p:sp>
          <p:nvSpPr>
            <p:cNvPr id="13" name="Line 15">
              <a:extLst>
                <a:ext uri="{FF2B5EF4-FFF2-40B4-BE49-F238E27FC236}">
                  <a16:creationId xmlns:a16="http://schemas.microsoft.com/office/drawing/2014/main" id="{9EBFE488-F357-0917-66AB-1D587A4CE7F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44" y="2593"/>
              <a:ext cx="0" cy="26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14" name="Line 15">
            <a:extLst>
              <a:ext uri="{FF2B5EF4-FFF2-40B4-BE49-F238E27FC236}">
                <a16:creationId xmlns:a16="http://schemas.microsoft.com/office/drawing/2014/main" id="{4BDAA582-10E7-41BC-CBB1-D2BD3337CCAB}"/>
              </a:ext>
            </a:extLst>
          </p:cNvPr>
          <p:cNvSpPr>
            <a:spLocks noChangeShapeType="1"/>
          </p:cNvSpPr>
          <p:nvPr/>
        </p:nvSpPr>
        <p:spPr bwMode="auto">
          <a:xfrm>
            <a:off x="8285602" y="4835525"/>
            <a:ext cx="0" cy="414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cxnSp>
        <p:nvCxnSpPr>
          <p:cNvPr id="15" name="Connector: Elbow 6">
            <a:extLst>
              <a:ext uri="{FF2B5EF4-FFF2-40B4-BE49-F238E27FC236}">
                <a16:creationId xmlns:a16="http://schemas.microsoft.com/office/drawing/2014/main" id="{D4C93A00-D820-6C2B-0032-9E62F50350E4}"/>
              </a:ext>
            </a:extLst>
          </p:cNvPr>
          <p:cNvCxnSpPr>
            <a:cxnSpLocks/>
            <a:stCxn id="12" idx="2"/>
          </p:cNvCxnSpPr>
          <p:nvPr/>
        </p:nvCxnSpPr>
        <p:spPr bwMode="auto">
          <a:xfrm rot="5400000">
            <a:off x="7085452" y="4659313"/>
            <a:ext cx="228600" cy="2171700"/>
          </a:xfrm>
          <a:prstGeom prst="bentConnector2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" name="Connector: Elbow 10">
            <a:extLst>
              <a:ext uri="{FF2B5EF4-FFF2-40B4-BE49-F238E27FC236}">
                <a16:creationId xmlns:a16="http://schemas.microsoft.com/office/drawing/2014/main" id="{38F85176-0F05-BBD5-C900-9CAEE0BE9A5C}"/>
              </a:ext>
            </a:extLst>
          </p:cNvPr>
          <p:cNvCxnSpPr>
            <a:cxnSpLocks/>
          </p:cNvCxnSpPr>
          <p:nvPr/>
        </p:nvCxnSpPr>
        <p:spPr bwMode="auto">
          <a:xfrm rot="5400000" flipH="1" flipV="1">
            <a:off x="5356665" y="2886076"/>
            <a:ext cx="3744913" cy="2201862"/>
          </a:xfrm>
          <a:prstGeom prst="bentConnector3">
            <a:avLst>
              <a:gd name="adj1" fmla="val 99912"/>
            </a:avLst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" name="Rectangle 14">
            <a:extLst>
              <a:ext uri="{FF2B5EF4-FFF2-40B4-BE49-F238E27FC236}">
                <a16:creationId xmlns:a16="http://schemas.microsoft.com/office/drawing/2014/main" id="{AE808E8C-AD82-2FD6-4616-BF7851CC73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28352" y="1571625"/>
            <a:ext cx="1905000" cy="3810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/>
              <a:t>initialization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1BE86DB-8C6C-A6BC-50EF-CCE2671EDB2E}"/>
              </a:ext>
            </a:extLst>
          </p:cNvPr>
          <p:cNvSpPr txBox="1"/>
          <p:nvPr/>
        </p:nvSpPr>
        <p:spPr>
          <a:xfrm>
            <a:off x="2529324" y="3319463"/>
            <a:ext cx="3122616" cy="286232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sz="2400" dirty="0"/>
              <a:t>Is for Loop the same as the while Loop?</a:t>
            </a:r>
          </a:p>
          <a:p>
            <a:pPr>
              <a:defRPr/>
            </a:pPr>
            <a:endParaRPr lang="en-US" sz="1200" dirty="0"/>
          </a:p>
          <a:p>
            <a:pPr>
              <a:defRPr/>
            </a:pPr>
            <a:r>
              <a:rPr lang="en-US" sz="2400" dirty="0"/>
              <a:t>initialization;</a:t>
            </a:r>
          </a:p>
          <a:p>
            <a:pPr>
              <a:defRPr/>
            </a:pPr>
            <a:r>
              <a:rPr lang="en-US" sz="2400" dirty="0"/>
              <a:t>while (test) {</a:t>
            </a:r>
          </a:p>
          <a:p>
            <a:pPr>
              <a:defRPr/>
            </a:pPr>
            <a:r>
              <a:rPr lang="en-US" sz="2400" dirty="0"/>
              <a:t>     statement(s);</a:t>
            </a:r>
          </a:p>
          <a:p>
            <a:pPr>
              <a:defRPr/>
            </a:pPr>
            <a:r>
              <a:rPr lang="en-US" sz="2400" dirty="0"/>
              <a:t>     update;</a:t>
            </a:r>
          </a:p>
          <a:p>
            <a:pPr>
              <a:defRPr/>
            </a:pPr>
            <a:r>
              <a:rPr lang="en-US" sz="2400" dirty="0"/>
              <a:t>     }</a:t>
            </a:r>
          </a:p>
        </p:txBody>
      </p:sp>
      <p:sp>
        <p:nvSpPr>
          <p:cNvPr id="19" name="Rectangle 1">
            <a:extLst>
              <a:ext uri="{FF2B5EF4-FFF2-40B4-BE49-F238E27FC236}">
                <a16:creationId xmlns:a16="http://schemas.microsoft.com/office/drawing/2014/main" id="{05CEBBA6-8F82-5A27-8903-BAE4A841EA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224" y="1060450"/>
            <a:ext cx="5345112" cy="178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lvl="1" eaLnBrk="1" hangingPunct="1">
              <a:spcBef>
                <a:spcPts val="120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3333FF"/>
                </a:solidFill>
                <a:latin typeface="Consolas" panose="020B0609020204030204" pitchFamily="49" charset="0"/>
              </a:rPr>
              <a:t>for(</a:t>
            </a:r>
            <a:r>
              <a:rPr lang="en-US" altLang="en-US" sz="2000" b="1" i="1" dirty="0">
                <a:solidFill>
                  <a:srgbClr val="3333FF"/>
                </a:solidFill>
                <a:latin typeface="Consolas" panose="020B0609020204030204" pitchFamily="49" charset="0"/>
              </a:rPr>
              <a:t>initialization</a:t>
            </a:r>
            <a:r>
              <a:rPr lang="en-US" altLang="en-US" sz="2000" b="1" dirty="0">
                <a:solidFill>
                  <a:srgbClr val="3333FF"/>
                </a:solidFill>
                <a:latin typeface="Consolas" panose="020B0609020204030204" pitchFamily="49" charset="0"/>
              </a:rPr>
              <a:t>; </a:t>
            </a:r>
            <a:r>
              <a:rPr lang="en-US" altLang="en-US" sz="2000" b="1" i="1" dirty="0">
                <a:solidFill>
                  <a:srgbClr val="3333FF"/>
                </a:solidFill>
                <a:latin typeface="Consolas" panose="020B0609020204030204" pitchFamily="49" charset="0"/>
              </a:rPr>
              <a:t>test</a:t>
            </a:r>
            <a:r>
              <a:rPr lang="en-US" altLang="en-US" sz="2000" b="1" dirty="0">
                <a:solidFill>
                  <a:srgbClr val="3333FF"/>
                </a:solidFill>
                <a:latin typeface="Consolas" panose="020B0609020204030204" pitchFamily="49" charset="0"/>
              </a:rPr>
              <a:t>; </a:t>
            </a:r>
            <a:r>
              <a:rPr lang="en-US" altLang="en-US" sz="2000" b="1" i="1" dirty="0">
                <a:solidFill>
                  <a:srgbClr val="3333FF"/>
                </a:solidFill>
                <a:latin typeface="Consolas" panose="020B0609020204030204" pitchFamily="49" charset="0"/>
              </a:rPr>
              <a:t>update</a:t>
            </a:r>
            <a:r>
              <a:rPr lang="en-US" altLang="en-US" sz="2000" b="1" dirty="0">
                <a:solidFill>
                  <a:srgbClr val="3333FF"/>
                </a:solidFill>
                <a:latin typeface="Consolas" panose="020B0609020204030204" pitchFamily="49" charset="0"/>
              </a:rPr>
              <a:t>)</a:t>
            </a:r>
          </a:p>
          <a:p>
            <a:pPr lvl="1" eaLnBrk="1" hangingPunct="1">
              <a:spcBef>
                <a:spcPts val="120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3333FF"/>
                </a:solidFill>
                <a:latin typeface="Consolas" panose="020B0609020204030204" pitchFamily="49" charset="0"/>
              </a:rPr>
              <a:t>{</a:t>
            </a:r>
          </a:p>
          <a:p>
            <a:pPr lvl="1" eaLnBrk="1" hangingPunct="1">
              <a:spcBef>
                <a:spcPts val="1200"/>
              </a:spcBef>
              <a:buClrTx/>
              <a:buFontTx/>
              <a:buNone/>
            </a:pPr>
            <a:r>
              <a:rPr lang="en-US" altLang="en-US" sz="2000" b="1" i="1" dirty="0">
                <a:solidFill>
                  <a:srgbClr val="3333FF"/>
                </a:solidFill>
                <a:latin typeface="Consolas" panose="020B0609020204030204" pitchFamily="49" charset="0"/>
              </a:rPr>
              <a:t>   statement(s)</a:t>
            </a:r>
            <a:r>
              <a:rPr lang="en-US" altLang="en-US" sz="2000" b="1" dirty="0">
                <a:solidFill>
                  <a:srgbClr val="3333FF"/>
                </a:solidFill>
                <a:latin typeface="Consolas" panose="020B0609020204030204" pitchFamily="49" charset="0"/>
              </a:rPr>
              <a:t>;</a:t>
            </a:r>
          </a:p>
          <a:p>
            <a:pPr lvl="1" eaLnBrk="1" hangingPunct="1">
              <a:spcBef>
                <a:spcPts val="120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3333FF"/>
                </a:solidFill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BCD2D36-C7F4-704B-8998-332666C8C2CE}"/>
              </a:ext>
            </a:extLst>
          </p:cNvPr>
          <p:cNvSpPr txBox="1"/>
          <p:nvPr/>
        </p:nvSpPr>
        <p:spPr>
          <a:xfrm>
            <a:off x="6128190" y="327323"/>
            <a:ext cx="286096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24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altLang="en-US" sz="2400" i="1" dirty="0">
                <a:solidFill>
                  <a:srgbClr val="3333FF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pretest</a:t>
            </a:r>
            <a:r>
              <a:rPr lang="en-US" altLang="en-US" sz="2400" dirty="0">
                <a:solidFill>
                  <a:srgbClr val="3333FF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loop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3674508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3425D8EE-DD1E-5A48-B36A-C6C3AB5395C8}"/>
              </a:ext>
            </a:extLst>
          </p:cNvPr>
          <p:cNvSpPr/>
          <p:nvPr/>
        </p:nvSpPr>
        <p:spPr>
          <a:xfrm>
            <a:off x="1527462" y="249670"/>
            <a:ext cx="6794205" cy="655637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nn-NO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for</a:t>
            </a:r>
            <a:r>
              <a:rPr lang="nn-NO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nn-NO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nn-NO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nn-NO" sz="2000" b="1" dirty="0">
                <a:solidFill>
                  <a:srgbClr val="6A3E3E"/>
                </a:solidFill>
                <a:latin typeface="Consolas" panose="020B0609020204030204" pitchFamily="49" charset="0"/>
              </a:rPr>
              <a:t>i</a:t>
            </a:r>
            <a:r>
              <a:rPr lang="nn-NO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= 0; </a:t>
            </a:r>
            <a:r>
              <a:rPr lang="nn-NO" sz="2000" b="1" dirty="0">
                <a:solidFill>
                  <a:srgbClr val="6A3E3E"/>
                </a:solidFill>
                <a:latin typeface="Consolas" panose="020B0609020204030204" pitchFamily="49" charset="0"/>
              </a:rPr>
              <a:t>i</a:t>
            </a:r>
            <a:r>
              <a:rPr lang="nn-NO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&lt; 5; </a:t>
            </a:r>
            <a:r>
              <a:rPr lang="nn-NO" sz="2000" b="1" dirty="0">
                <a:solidFill>
                  <a:srgbClr val="6A3E3E"/>
                </a:solidFill>
                <a:latin typeface="Consolas" panose="020B0609020204030204" pitchFamily="49" charset="0"/>
              </a:rPr>
              <a:t>i</a:t>
            </a:r>
            <a:r>
              <a:rPr lang="nn-NO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++) </a:t>
            </a: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 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sz="20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sz="20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000" b="1" i="1" dirty="0" err="1">
                <a:solidFill>
                  <a:srgbClr val="6A3E3E"/>
                </a:solidFill>
                <a:latin typeface="Consolas" panose="020B0609020204030204" pitchFamily="49" charset="0"/>
              </a:rPr>
              <a:t>i</a:t>
            </a:r>
            <a:r>
              <a:rPr 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</a:p>
          <a:p>
            <a:pPr>
              <a:defRPr/>
            </a:pPr>
            <a:r>
              <a:rPr lang="en-US" sz="2000" dirty="0">
                <a:solidFill>
                  <a:srgbClr val="3F7F5F"/>
                </a:solidFill>
                <a:latin typeface="Consolas" panose="020B0609020204030204" pitchFamily="49" charset="0"/>
              </a:rPr>
              <a:t>//</a:t>
            </a:r>
            <a:r>
              <a:rPr lang="en-US" sz="2000" dirty="0" err="1">
                <a:solidFill>
                  <a:srgbClr val="3F7F5F"/>
                </a:solidFill>
                <a:latin typeface="Consolas" panose="020B0609020204030204" pitchFamily="49" charset="0"/>
              </a:rPr>
              <a:t>System.out.println</a:t>
            </a:r>
            <a:r>
              <a:rPr lang="en-US" sz="2000" dirty="0">
                <a:solidFill>
                  <a:srgbClr val="3F7F5F"/>
                </a:solidFill>
                <a:latin typeface="Consolas" panose="020B0609020204030204" pitchFamily="49" charset="0"/>
              </a:rPr>
              <a:t>(</a:t>
            </a:r>
            <a:r>
              <a:rPr lang="en-US" sz="2000" dirty="0" err="1">
                <a:solidFill>
                  <a:srgbClr val="3F7F5F"/>
                </a:solidFill>
                <a:latin typeface="Consolas" panose="020B0609020204030204" pitchFamily="49" charset="0"/>
              </a:rPr>
              <a:t>i</a:t>
            </a:r>
            <a:r>
              <a:rPr lang="en-US" sz="2000" dirty="0">
                <a:solidFill>
                  <a:srgbClr val="3F7F5F"/>
                </a:solidFill>
                <a:latin typeface="Consolas" panose="020B0609020204030204" pitchFamily="49" charset="0"/>
              </a:rPr>
              <a:t>); //</a:t>
            </a:r>
            <a:r>
              <a:rPr lang="en-US" sz="2000" dirty="0" err="1">
                <a:solidFill>
                  <a:srgbClr val="3F7F5F"/>
                </a:solidFill>
                <a:latin typeface="Consolas" panose="020B0609020204030204" pitchFamily="49" charset="0"/>
              </a:rPr>
              <a:t>i</a:t>
            </a:r>
            <a:r>
              <a:rPr lang="en-US" sz="2000" dirty="0">
                <a:solidFill>
                  <a:srgbClr val="3F7F5F"/>
                </a:solidFill>
                <a:latin typeface="Consolas" panose="020B0609020204030204" pitchFamily="49" charset="0"/>
              </a:rPr>
              <a:t> is undefined here!</a:t>
            </a:r>
          </a:p>
          <a:p>
            <a:pPr>
              <a:defRPr/>
            </a:pPr>
            <a:endParaRPr lang="en-US" sz="2000" dirty="0">
              <a:latin typeface="Consolas" panose="020B0609020204030204" pitchFamily="49" charset="0"/>
            </a:endParaRPr>
          </a:p>
          <a:p>
            <a:pPr>
              <a:defRPr/>
            </a:pPr>
            <a:r>
              <a:rPr lang="en-US" sz="2000" b="1" dirty="0" err="1">
                <a:solidFill>
                  <a:srgbClr val="C00000"/>
                </a:solidFill>
                <a:latin typeface="Consolas" panose="020B0609020204030204" pitchFamily="49" charset="0"/>
              </a:rPr>
              <a:t>int</a:t>
            </a:r>
            <a:r>
              <a:rPr lang="en-US" sz="2000" b="1" dirty="0">
                <a:solidFill>
                  <a:srgbClr val="C00000"/>
                </a:solidFill>
                <a:latin typeface="Consolas" panose="020B0609020204030204" pitchFamily="49" charset="0"/>
              </a:rPr>
              <a:t> j = 0;</a:t>
            </a:r>
          </a:p>
          <a:p>
            <a:pPr>
              <a:defRPr/>
            </a:pPr>
            <a:r>
              <a:rPr lang="en-US" sz="2000" b="1" dirty="0">
                <a:solidFill>
                  <a:srgbClr val="C00000"/>
                </a:solidFill>
                <a:latin typeface="Consolas" panose="020B0609020204030204" pitchFamily="49" charset="0"/>
              </a:rPr>
              <a:t>do</a:t>
            </a:r>
          </a:p>
          <a:p>
            <a:pPr>
              <a:defRPr/>
            </a:pPr>
            <a:r>
              <a:rPr lang="en-US" sz="2000" dirty="0">
                <a:solidFill>
                  <a:srgbClr val="C00000"/>
                </a:solidFill>
                <a:latin typeface="Consolas" panose="020B0609020204030204" pitchFamily="49" charset="0"/>
              </a:rPr>
              <a:t>{</a:t>
            </a:r>
          </a:p>
          <a:p>
            <a:pPr>
              <a:defRPr/>
            </a:pPr>
            <a:r>
              <a:rPr lang="en-US" sz="2000" dirty="0">
                <a:solidFill>
                  <a:srgbClr val="C00000"/>
                </a:solidFill>
                <a:latin typeface="Consolas" panose="020B0609020204030204" pitchFamily="49" charset="0"/>
              </a:rPr>
              <a:t>  	</a:t>
            </a:r>
            <a:r>
              <a:rPr lang="en-US" sz="2000" dirty="0" err="1">
                <a:solidFill>
                  <a:srgbClr val="C00000"/>
                </a:solidFill>
                <a:latin typeface="Consolas" panose="020B0609020204030204" pitchFamily="49" charset="0"/>
              </a:rPr>
              <a:t>System.</a:t>
            </a:r>
            <a:r>
              <a:rPr lang="en-US" sz="2000" b="1" i="1" dirty="0" err="1">
                <a:solidFill>
                  <a:srgbClr val="C00000"/>
                </a:solidFill>
                <a:latin typeface="Consolas" panose="020B0609020204030204" pitchFamily="49" charset="0"/>
              </a:rPr>
              <a:t>out.println</a:t>
            </a:r>
            <a:r>
              <a:rPr lang="en-US" sz="2000" b="1" i="1" dirty="0">
                <a:solidFill>
                  <a:srgbClr val="C00000"/>
                </a:solidFill>
                <a:latin typeface="Consolas" panose="020B0609020204030204" pitchFamily="49" charset="0"/>
              </a:rPr>
              <a:t>(j);</a:t>
            </a:r>
          </a:p>
          <a:p>
            <a:pPr>
              <a:defRPr/>
            </a:pPr>
            <a:r>
              <a:rPr lang="en-US" sz="2000" dirty="0">
                <a:solidFill>
                  <a:srgbClr val="C00000"/>
                </a:solidFill>
                <a:latin typeface="Consolas" panose="020B0609020204030204" pitchFamily="49" charset="0"/>
              </a:rPr>
              <a:t> 	</a:t>
            </a:r>
            <a:r>
              <a:rPr lang="en-US" sz="2000" dirty="0" err="1">
                <a:solidFill>
                  <a:srgbClr val="C00000"/>
                </a:solidFill>
                <a:latin typeface="Consolas" panose="020B0609020204030204" pitchFamily="49" charset="0"/>
              </a:rPr>
              <a:t>j++</a:t>
            </a:r>
            <a:r>
              <a:rPr lang="en-US" sz="2000" dirty="0">
                <a:solidFill>
                  <a:srgbClr val="C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defRPr/>
            </a:pPr>
            <a:r>
              <a:rPr lang="en-US" sz="2000" dirty="0">
                <a:solidFill>
                  <a:srgbClr val="C00000"/>
                </a:solidFill>
                <a:latin typeface="Consolas" panose="020B0609020204030204" pitchFamily="49" charset="0"/>
              </a:rPr>
              <a:t>} </a:t>
            </a:r>
            <a:r>
              <a:rPr lang="en-US" sz="2000" b="1" dirty="0">
                <a:solidFill>
                  <a:srgbClr val="C00000"/>
                </a:solidFill>
                <a:latin typeface="Consolas" panose="020B0609020204030204" pitchFamily="49" charset="0"/>
              </a:rPr>
              <a:t>while (j &lt; 5);</a:t>
            </a:r>
          </a:p>
          <a:p>
            <a:pPr>
              <a:defRPr/>
            </a:pPr>
            <a:r>
              <a:rPr lang="en-US" sz="2000" dirty="0" err="1">
                <a:solidFill>
                  <a:srgbClr val="C00000"/>
                </a:solidFill>
                <a:latin typeface="Consolas" panose="020B0609020204030204" pitchFamily="49" charset="0"/>
              </a:rPr>
              <a:t>System.</a:t>
            </a:r>
            <a:r>
              <a:rPr lang="en-US" sz="2000" b="1" i="1" dirty="0" err="1">
                <a:solidFill>
                  <a:srgbClr val="C00000"/>
                </a:solidFill>
                <a:latin typeface="Consolas" panose="020B0609020204030204" pitchFamily="49" charset="0"/>
              </a:rPr>
              <a:t>out.println</a:t>
            </a:r>
            <a:r>
              <a:rPr lang="en-US" sz="2000" b="1" i="1" dirty="0">
                <a:solidFill>
                  <a:srgbClr val="C00000"/>
                </a:solidFill>
                <a:latin typeface="Consolas" panose="020B0609020204030204" pitchFamily="49" charset="0"/>
              </a:rPr>
              <a:t>(j);</a:t>
            </a:r>
          </a:p>
          <a:p>
            <a:pPr>
              <a:defRPr/>
            </a:pPr>
            <a:endParaRPr lang="en-US" sz="2000" b="1" dirty="0"/>
          </a:p>
          <a:p>
            <a:pPr>
              <a:defRPr/>
            </a:pPr>
            <a:r>
              <a:rPr lang="en-US" sz="2000" b="1" dirty="0" err="1"/>
              <a:t>int</a:t>
            </a:r>
            <a:r>
              <a:rPr lang="en-US" sz="2000" b="1" dirty="0"/>
              <a:t> k = 0;</a:t>
            </a:r>
          </a:p>
          <a:p>
            <a:pPr>
              <a:defRPr/>
            </a:pPr>
            <a:r>
              <a:rPr lang="en-US" sz="2000" b="1" dirty="0"/>
              <a:t>while (k &lt; 5)</a:t>
            </a:r>
          </a:p>
          <a:p>
            <a:pPr>
              <a:defRPr/>
            </a:pPr>
            <a:r>
              <a:rPr lang="en-US" sz="2000" dirty="0"/>
              <a:t>{</a:t>
            </a:r>
          </a:p>
          <a:p>
            <a:pPr>
              <a:defRPr/>
            </a:pPr>
            <a:r>
              <a:rPr lang="en-US" sz="2000" dirty="0"/>
              <a:t>    	</a:t>
            </a:r>
            <a:r>
              <a:rPr lang="en-US" sz="2000" dirty="0" err="1"/>
              <a:t>System.</a:t>
            </a:r>
            <a:r>
              <a:rPr lang="en-US" sz="2000" b="1" i="1" dirty="0" err="1"/>
              <a:t>out.println</a:t>
            </a:r>
            <a:r>
              <a:rPr lang="en-US" sz="2000" b="1" i="1" dirty="0"/>
              <a:t>(k);</a:t>
            </a:r>
          </a:p>
          <a:p>
            <a:pPr>
              <a:defRPr/>
            </a:pPr>
            <a:r>
              <a:rPr lang="en-US" sz="2000" dirty="0"/>
              <a:t>    	k++;</a:t>
            </a:r>
          </a:p>
          <a:p>
            <a:pPr>
              <a:defRPr/>
            </a:pPr>
            <a:r>
              <a:rPr lang="en-US" sz="2000" dirty="0"/>
              <a:t>}</a:t>
            </a:r>
            <a:endParaRPr lang="en-US" sz="2000" b="1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>
              <a:defRPr/>
            </a:pPr>
            <a:r>
              <a:rPr lang="en-US" sz="2000" dirty="0" err="1"/>
              <a:t>System.</a:t>
            </a:r>
            <a:r>
              <a:rPr lang="en-US" sz="2000" b="1" i="1" dirty="0" err="1"/>
              <a:t>out.println</a:t>
            </a:r>
            <a:r>
              <a:rPr lang="en-US" sz="2000" b="1" i="1" dirty="0"/>
              <a:t>(k);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CC7C74F8-975B-9243-A0E3-7CFDCCC633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0" y="187758"/>
            <a:ext cx="862013" cy="6680200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r>
              <a:rPr lang="en-US" altLang="en-US" sz="2000"/>
              <a:t>0</a:t>
            </a:r>
          </a:p>
          <a:p>
            <a:pPr>
              <a:buFontTx/>
              <a:buNone/>
            </a:pPr>
            <a:r>
              <a:rPr lang="en-US" altLang="en-US" sz="2000"/>
              <a:t>1</a:t>
            </a:r>
          </a:p>
          <a:p>
            <a:pPr>
              <a:buFontTx/>
              <a:buNone/>
            </a:pPr>
            <a:r>
              <a:rPr lang="en-US" altLang="en-US" sz="2000"/>
              <a:t>2</a:t>
            </a:r>
          </a:p>
          <a:p>
            <a:pPr>
              <a:buFontTx/>
              <a:buNone/>
            </a:pPr>
            <a:r>
              <a:rPr lang="en-US" altLang="en-US" sz="2000"/>
              <a:t>3</a:t>
            </a:r>
          </a:p>
          <a:p>
            <a:pPr>
              <a:buFontTx/>
              <a:buNone/>
            </a:pPr>
            <a:r>
              <a:rPr lang="en-US" altLang="en-US" sz="2000"/>
              <a:t>4</a:t>
            </a:r>
          </a:p>
          <a:p>
            <a:pPr>
              <a:buFontTx/>
              <a:buNone/>
            </a:pPr>
            <a:r>
              <a:rPr lang="en-US" altLang="en-US" sz="2000"/>
              <a:t>i = U</a:t>
            </a:r>
          </a:p>
          <a:p>
            <a:pPr>
              <a:buFontTx/>
              <a:buNone/>
            </a:pPr>
            <a:r>
              <a:rPr lang="en-US" altLang="en-US" sz="2000"/>
              <a:t>0</a:t>
            </a:r>
          </a:p>
          <a:p>
            <a:pPr>
              <a:buFontTx/>
              <a:buNone/>
            </a:pPr>
            <a:r>
              <a:rPr lang="en-US" altLang="en-US" sz="2000"/>
              <a:t>1</a:t>
            </a:r>
          </a:p>
          <a:p>
            <a:pPr>
              <a:buFontTx/>
              <a:buNone/>
            </a:pPr>
            <a:r>
              <a:rPr lang="en-US" altLang="en-US" sz="2000"/>
              <a:t>2</a:t>
            </a:r>
          </a:p>
          <a:p>
            <a:pPr>
              <a:buFontTx/>
              <a:buNone/>
            </a:pPr>
            <a:r>
              <a:rPr lang="en-US" altLang="en-US" sz="2000"/>
              <a:t>3</a:t>
            </a:r>
          </a:p>
          <a:p>
            <a:pPr>
              <a:buFontTx/>
              <a:buNone/>
            </a:pPr>
            <a:r>
              <a:rPr lang="en-US" altLang="en-US" sz="2000"/>
              <a:t>4</a:t>
            </a:r>
          </a:p>
          <a:p>
            <a:pPr>
              <a:buFontTx/>
              <a:buNone/>
            </a:pPr>
            <a:r>
              <a:rPr lang="en-US" altLang="en-US" sz="2000"/>
              <a:t>j is 5</a:t>
            </a:r>
          </a:p>
          <a:p>
            <a:pPr>
              <a:buFontTx/>
              <a:buNone/>
            </a:pPr>
            <a:r>
              <a:rPr lang="en-US" altLang="en-US" sz="2000"/>
              <a:t>0</a:t>
            </a:r>
          </a:p>
          <a:p>
            <a:pPr>
              <a:buFontTx/>
              <a:buNone/>
            </a:pPr>
            <a:r>
              <a:rPr lang="en-US" altLang="en-US" sz="2000"/>
              <a:t>1</a:t>
            </a:r>
          </a:p>
          <a:p>
            <a:pPr>
              <a:buFontTx/>
              <a:buNone/>
            </a:pPr>
            <a:r>
              <a:rPr lang="en-US" altLang="en-US" sz="2000"/>
              <a:t>2</a:t>
            </a:r>
          </a:p>
          <a:p>
            <a:pPr>
              <a:buFontTx/>
              <a:buNone/>
            </a:pPr>
            <a:r>
              <a:rPr lang="en-US" altLang="en-US" sz="2000"/>
              <a:t>3</a:t>
            </a:r>
          </a:p>
          <a:p>
            <a:pPr>
              <a:buFontTx/>
              <a:buNone/>
            </a:pPr>
            <a:r>
              <a:rPr lang="en-US" altLang="en-US" sz="2000"/>
              <a:t>4</a:t>
            </a:r>
          </a:p>
          <a:p>
            <a:pPr>
              <a:buFontTx/>
              <a:buNone/>
            </a:pPr>
            <a:r>
              <a:rPr lang="en-US" altLang="en-US" sz="2000"/>
              <a:t>k is 5</a:t>
            </a:r>
          </a:p>
        </p:txBody>
      </p:sp>
    </p:spTree>
    <p:extLst>
      <p:ext uri="{BB962C8B-B14F-4D97-AF65-F5344CB8AC3E}">
        <p14:creationId xmlns:p14="http://schemas.microsoft.com/office/powerpoint/2010/main" val="237085044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C088F2A-DB7E-0ECF-34BE-C69837DD2F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3475" y="256878"/>
            <a:ext cx="7772400" cy="470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latin typeface="Consolas" panose="020B0609020204030204" pitchFamily="49" charset="0"/>
              </a:rPr>
              <a:t>public class StudyProblem09272021 {</a:t>
            </a:r>
            <a:endParaRPr lang="en-US" altLang="en-US" sz="20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latin typeface="Consolas" panose="020B0609020204030204" pitchFamily="49" charset="0"/>
              </a:rPr>
              <a:t>   public static void main(String[] </a:t>
            </a:r>
            <a:r>
              <a:rPr lang="en-US" altLang="en-US" sz="2000" b="1" dirty="0" err="1">
                <a:latin typeface="Consolas" panose="020B0609020204030204" pitchFamily="49" charset="0"/>
              </a:rPr>
              <a:t>args</a:t>
            </a:r>
            <a:r>
              <a:rPr lang="en-US" altLang="en-US" sz="2000" b="1" dirty="0">
                <a:latin typeface="Consolas" panose="020B0609020204030204" pitchFamily="49" charset="0"/>
              </a:rPr>
              <a:t>) 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</a:rPr>
              <a:t>	</a:t>
            </a:r>
            <a:r>
              <a:rPr lang="en-US" altLang="en-US" sz="2000" dirty="0" err="1">
                <a:latin typeface="Consolas" panose="020B0609020204030204" pitchFamily="49" charset="0"/>
              </a:rPr>
              <a:t>System.</a:t>
            </a:r>
            <a:r>
              <a:rPr lang="en-US" altLang="en-US" sz="2000" b="1" i="1" dirty="0" err="1">
                <a:latin typeface="Consolas" panose="020B0609020204030204" pitchFamily="49" charset="0"/>
              </a:rPr>
              <a:t>out.println</a:t>
            </a:r>
            <a:r>
              <a:rPr lang="en-US" altLang="en-US" sz="2000" b="1" i="1" dirty="0">
                <a:latin typeface="Consolas" panose="020B0609020204030204" pitchFamily="49" charset="0"/>
              </a:rPr>
              <a:t>("Count Down from 10, and "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pt-BR" altLang="en-US" sz="2000" dirty="0">
                <a:latin typeface="Consolas" panose="020B0609020204030204" pitchFamily="49" charset="0"/>
              </a:rPr>
              <a:t>        	+ "\noutput 10 ... 5 4 3 2 1 0:\n");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nn-NO" altLang="en-US" sz="2000" b="1" dirty="0">
                <a:latin typeface="Consolas" panose="020B0609020204030204" pitchFamily="49" charset="0"/>
              </a:rPr>
              <a:t>	for (int i = 10, jDot = 0; i &gt;= 0; i--)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</a:rPr>
              <a:t>	{    </a:t>
            </a:r>
            <a:r>
              <a:rPr lang="en-US" altLang="en-US" sz="2000" b="1" dirty="0">
                <a:latin typeface="Consolas" panose="020B0609020204030204" pitchFamily="49" charset="0"/>
              </a:rPr>
              <a:t>if (</a:t>
            </a:r>
            <a:r>
              <a:rPr lang="en-US" altLang="en-US" sz="2000" b="1" dirty="0" err="1">
                <a:latin typeface="Consolas" panose="020B0609020204030204" pitchFamily="49" charset="0"/>
              </a:rPr>
              <a:t>i</a:t>
            </a:r>
            <a:r>
              <a:rPr lang="en-US" altLang="en-US" sz="2000" b="1" dirty="0">
                <a:latin typeface="Consolas" panose="020B0609020204030204" pitchFamily="49" charset="0"/>
              </a:rPr>
              <a:t> == 10 || </a:t>
            </a:r>
            <a:r>
              <a:rPr lang="en-US" altLang="en-US" sz="2000" b="1" dirty="0" err="1">
                <a:latin typeface="Consolas" panose="020B0609020204030204" pitchFamily="49" charset="0"/>
              </a:rPr>
              <a:t>i</a:t>
            </a:r>
            <a:r>
              <a:rPr lang="en-US" altLang="en-US" sz="2000" b="1" dirty="0">
                <a:latin typeface="Consolas" panose="020B0609020204030204" pitchFamily="49" charset="0"/>
              </a:rPr>
              <a:t> &lt;= 5)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</a:rPr>
              <a:t>     		  {</a:t>
            </a:r>
            <a:r>
              <a:rPr lang="en-US" altLang="en-US" sz="2000" dirty="0" err="1">
                <a:latin typeface="Consolas" panose="020B0609020204030204" pitchFamily="49" charset="0"/>
              </a:rPr>
              <a:t>System.</a:t>
            </a:r>
            <a:r>
              <a:rPr lang="en-US" altLang="en-US" sz="2000" b="1" i="1" dirty="0" err="1">
                <a:latin typeface="Consolas" panose="020B0609020204030204" pitchFamily="49" charset="0"/>
              </a:rPr>
              <a:t>out.println</a:t>
            </a:r>
            <a:r>
              <a:rPr lang="en-US" altLang="en-US" sz="2000" b="1" i="1" dirty="0">
                <a:latin typeface="Consolas" panose="020B0609020204030204" pitchFamily="49" charset="0"/>
              </a:rPr>
              <a:t>(</a:t>
            </a:r>
            <a:r>
              <a:rPr lang="en-US" altLang="en-US" sz="2000" b="1" i="1" dirty="0" err="1">
                <a:latin typeface="Consolas" panose="020B0609020204030204" pitchFamily="49" charset="0"/>
              </a:rPr>
              <a:t>i</a:t>
            </a:r>
            <a:r>
              <a:rPr lang="en-US" altLang="en-US" sz="2000" b="1" i="1" dirty="0">
                <a:latin typeface="Consolas" panose="020B0609020204030204" pitchFamily="49" charset="0"/>
              </a:rPr>
              <a:t>);}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</a:rPr>
              <a:t>     	     </a:t>
            </a:r>
            <a:r>
              <a:rPr lang="en-US" altLang="en-US" sz="2000" b="1" dirty="0">
                <a:latin typeface="Consolas" panose="020B0609020204030204" pitchFamily="49" charset="0"/>
              </a:rPr>
              <a:t>else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</a:rPr>
              <a:t>      		  {  </a:t>
            </a:r>
            <a:r>
              <a:rPr lang="en-US" altLang="en-US" sz="2000" dirty="0" err="1">
                <a:latin typeface="Consolas" panose="020B0609020204030204" pitchFamily="49" charset="0"/>
              </a:rPr>
              <a:t>jDot</a:t>
            </a:r>
            <a:r>
              <a:rPr lang="en-US" altLang="en-US" sz="2000" dirty="0">
                <a:latin typeface="Consolas" panose="020B0609020204030204" pitchFamily="49" charset="0"/>
              </a:rPr>
              <a:t>++;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</a:rPr>
              <a:t>     		     </a:t>
            </a:r>
            <a:r>
              <a:rPr lang="en-US" altLang="en-US" sz="2000" b="1" dirty="0">
                <a:latin typeface="Consolas" panose="020B0609020204030204" pitchFamily="49" charset="0"/>
              </a:rPr>
              <a:t>if (</a:t>
            </a:r>
            <a:r>
              <a:rPr lang="en-US" altLang="en-US" sz="2000" b="1" dirty="0" err="1">
                <a:latin typeface="Consolas" panose="020B0609020204030204" pitchFamily="49" charset="0"/>
              </a:rPr>
              <a:t>jDot</a:t>
            </a:r>
            <a:r>
              <a:rPr lang="en-US" altLang="en-US" sz="2000" b="1" dirty="0">
                <a:latin typeface="Consolas" panose="020B0609020204030204" pitchFamily="49" charset="0"/>
              </a:rPr>
              <a:t> &lt;= 3 &amp;&amp; </a:t>
            </a:r>
            <a:r>
              <a:rPr lang="en-US" altLang="en-US" sz="2000" b="1" dirty="0" err="1">
                <a:latin typeface="Consolas" panose="020B0609020204030204" pitchFamily="49" charset="0"/>
              </a:rPr>
              <a:t>i</a:t>
            </a:r>
            <a:r>
              <a:rPr lang="en-US" altLang="en-US" sz="2000" b="1" dirty="0">
                <a:latin typeface="Consolas" panose="020B0609020204030204" pitchFamily="49" charset="0"/>
              </a:rPr>
              <a:t> &gt;= 6) 					   {</a:t>
            </a:r>
            <a:r>
              <a:rPr lang="en-US" altLang="en-US" sz="2000" b="1" dirty="0" err="1">
                <a:latin typeface="Consolas" panose="020B0609020204030204" pitchFamily="49" charset="0"/>
              </a:rPr>
              <a:t>System.</a:t>
            </a:r>
            <a:r>
              <a:rPr lang="en-US" altLang="en-US" sz="2000" b="1" i="1" dirty="0" err="1">
                <a:latin typeface="Consolas" panose="020B0609020204030204" pitchFamily="49" charset="0"/>
              </a:rPr>
              <a:t>out.println</a:t>
            </a:r>
            <a:r>
              <a:rPr lang="en-US" altLang="en-US" sz="2000" b="1" i="1" dirty="0">
                <a:latin typeface="Consolas" panose="020B0609020204030204" pitchFamily="49" charset="0"/>
              </a:rPr>
              <a:t>(".");}     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</a:rPr>
              <a:t>      		   }//end if-else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</a:rPr>
              <a:t>     	}//end for-loop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</a:rPr>
              <a:t>    }//end main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</a:rPr>
              <a:t>}//end class </a:t>
            </a:r>
            <a:endParaRPr lang="en-US" altLang="en-US" sz="2000" dirty="0">
              <a:solidFill>
                <a:srgbClr val="000000"/>
              </a:solidFill>
              <a:latin typeface="Consolas" panose="020B0609020204030204" pitchFamily="49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110D6C5-C8FD-66A6-5E6A-208367B30A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90312" y="1549083"/>
            <a:ext cx="3463636" cy="3416320"/>
          </a:xfrm>
          <a:prstGeom prst="rect">
            <a:avLst/>
          </a:prstGeom>
          <a:solidFill>
            <a:srgbClr val="FFFF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Count Down from 10, and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output 10 ... 5 4 3 2 1 0: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10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5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4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3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2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1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0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CBC2625-CFE6-4E98-AF9D-65A3A3AFC4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9746350"/>
              </p:ext>
            </p:extLst>
          </p:nvPr>
        </p:nvGraphicFramePr>
        <p:xfrm>
          <a:off x="463715" y="5008356"/>
          <a:ext cx="10598892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7540">
                  <a:extLst>
                    <a:ext uri="{9D8B030D-6E8A-4147-A177-3AD203B41FA5}">
                      <a16:colId xmlns:a16="http://schemas.microsoft.com/office/drawing/2014/main" val="2850923094"/>
                    </a:ext>
                  </a:extLst>
                </a:gridCol>
                <a:gridCol w="937803">
                  <a:extLst>
                    <a:ext uri="{9D8B030D-6E8A-4147-A177-3AD203B41FA5}">
                      <a16:colId xmlns:a16="http://schemas.microsoft.com/office/drawing/2014/main" val="294336452"/>
                    </a:ext>
                  </a:extLst>
                </a:gridCol>
                <a:gridCol w="895175">
                  <a:extLst>
                    <a:ext uri="{9D8B030D-6E8A-4147-A177-3AD203B41FA5}">
                      <a16:colId xmlns:a16="http://schemas.microsoft.com/office/drawing/2014/main" val="2230324044"/>
                    </a:ext>
                  </a:extLst>
                </a:gridCol>
                <a:gridCol w="1014532">
                  <a:extLst>
                    <a:ext uri="{9D8B030D-6E8A-4147-A177-3AD203B41FA5}">
                      <a16:colId xmlns:a16="http://schemas.microsoft.com/office/drawing/2014/main" val="550178839"/>
                    </a:ext>
                  </a:extLst>
                </a:gridCol>
                <a:gridCol w="1091260">
                  <a:extLst>
                    <a:ext uri="{9D8B030D-6E8A-4147-A177-3AD203B41FA5}">
                      <a16:colId xmlns:a16="http://schemas.microsoft.com/office/drawing/2014/main" val="1472940423"/>
                    </a:ext>
                  </a:extLst>
                </a:gridCol>
                <a:gridCol w="980430">
                  <a:extLst>
                    <a:ext uri="{9D8B030D-6E8A-4147-A177-3AD203B41FA5}">
                      <a16:colId xmlns:a16="http://schemas.microsoft.com/office/drawing/2014/main" val="756791998"/>
                    </a:ext>
                  </a:extLst>
                </a:gridCol>
                <a:gridCol w="1372602">
                  <a:extLst>
                    <a:ext uri="{9D8B030D-6E8A-4147-A177-3AD203B41FA5}">
                      <a16:colId xmlns:a16="http://schemas.microsoft.com/office/drawing/2014/main" val="521163620"/>
                    </a:ext>
                  </a:extLst>
                </a:gridCol>
                <a:gridCol w="1409772">
                  <a:extLst>
                    <a:ext uri="{9D8B030D-6E8A-4147-A177-3AD203B41FA5}">
                      <a16:colId xmlns:a16="http://schemas.microsoft.com/office/drawing/2014/main" val="1445232749"/>
                    </a:ext>
                  </a:extLst>
                </a:gridCol>
                <a:gridCol w="1059889">
                  <a:extLst>
                    <a:ext uri="{9D8B030D-6E8A-4147-A177-3AD203B41FA5}">
                      <a16:colId xmlns:a16="http://schemas.microsoft.com/office/drawing/2014/main" val="2444815346"/>
                    </a:ext>
                  </a:extLst>
                </a:gridCol>
                <a:gridCol w="1059889">
                  <a:extLst>
                    <a:ext uri="{9D8B030D-6E8A-4147-A177-3AD203B41FA5}">
                      <a16:colId xmlns:a16="http://schemas.microsoft.com/office/drawing/2014/main" val="3555205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en-US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jDot</a:t>
                      </a:r>
                      <a:endParaRPr lang="en-US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 &gt;= 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a: </a:t>
                      </a:r>
                      <a:r>
                        <a:rPr lang="en-US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== 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b: I &lt;= 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|| 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print </a:t>
                      </a:r>
                      <a:r>
                        <a:rPr lang="en-US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en-US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c: </a:t>
                      </a:r>
                      <a:r>
                        <a:rPr lang="en-US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jDot</a:t>
                      </a:r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&lt;= 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d: I &gt;= 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 &amp;&amp; 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9036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b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01845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b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16089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b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2297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986264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B484B8B-B4C8-8222-C319-A124CF7534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3145" y="2644170"/>
            <a:ext cx="631421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What are the differences between </a:t>
            </a:r>
            <a:r>
              <a:rPr lang="en-US" altLang="en-US" sz="2400" i="1" dirty="0">
                <a:solidFill>
                  <a:srgbClr val="000000"/>
                </a:solidFill>
                <a:latin typeface="Consolas" panose="020B0609020204030204" pitchFamily="49" charset="0"/>
              </a:rPr>
              <a:t>for</a:t>
            </a:r>
            <a:r>
              <a:rPr lang="en-US" alt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statement, </a:t>
            </a:r>
            <a:r>
              <a:rPr lang="en-US" altLang="en-US" sz="2400" i="1" dirty="0">
                <a:solidFill>
                  <a:srgbClr val="000000"/>
                </a:solidFill>
                <a:latin typeface="Consolas" panose="020B0609020204030204" pitchFamily="49" charset="0"/>
              </a:rPr>
              <a:t>do-while</a:t>
            </a:r>
            <a:r>
              <a:rPr lang="en-US" alt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statement, and </a:t>
            </a:r>
            <a:r>
              <a:rPr lang="en-US" altLang="en-US" sz="2400" i="1" dirty="0">
                <a:solidFill>
                  <a:srgbClr val="000000"/>
                </a:solidFill>
                <a:latin typeface="Consolas" panose="020B0609020204030204" pitchFamily="49" charset="0"/>
              </a:rPr>
              <a:t>while</a:t>
            </a:r>
            <a:r>
              <a:rPr lang="en-US" alt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statement?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See the next two slides.</a:t>
            </a:r>
            <a:endParaRPr lang="en-US" altLang="en-US" sz="2400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583063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551CBB2-438C-43A3-CC2C-64D532F71D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2944" y="0"/>
            <a:ext cx="8049492" cy="70480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600" b="1" dirty="0">
                <a:solidFill>
                  <a:srgbClr val="7F0055"/>
                </a:solidFill>
                <a:latin typeface="Consolas" panose="020B0609020204030204" pitchFamily="49" charset="0"/>
              </a:rPr>
              <a:t>package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 chapter04;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600" b="1" dirty="0">
                <a:solidFill>
                  <a:srgbClr val="7F0055"/>
                </a:solidFill>
                <a:latin typeface="Consolas" panose="020B0609020204030204" pitchFamily="49" charset="0"/>
              </a:rPr>
              <a:t>import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6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java.util.Scanner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0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600" b="1" dirty="0">
                <a:solidFill>
                  <a:srgbClr val="7F0055"/>
                </a:solidFill>
                <a:latin typeface="Consolas" panose="020B0609020204030204" pitchFamily="49" charset="0"/>
              </a:rPr>
              <a:t>public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600" b="1" dirty="0">
                <a:solidFill>
                  <a:srgbClr val="7F0055"/>
                </a:solidFill>
                <a:latin typeface="Consolas" panose="020B0609020204030204" pitchFamily="49" charset="0"/>
              </a:rPr>
              <a:t>class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 Chapter04 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0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600" b="1" dirty="0">
                <a:solidFill>
                  <a:srgbClr val="7F0055"/>
                </a:solidFill>
                <a:latin typeface="Consolas" panose="020B0609020204030204" pitchFamily="49" charset="0"/>
              </a:rPr>
              <a:t>     public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600" b="1" dirty="0">
                <a:solidFill>
                  <a:srgbClr val="7F0055"/>
                </a:solidFill>
                <a:latin typeface="Consolas" panose="020B0609020204030204" pitchFamily="49" charset="0"/>
              </a:rPr>
              <a:t>static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600" b="1" dirty="0">
                <a:solidFill>
                  <a:srgbClr val="7F0055"/>
                </a:solidFill>
                <a:latin typeface="Consolas" panose="020B0609020204030204" pitchFamily="49" charset="0"/>
              </a:rPr>
              <a:t>void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 main(String[] </a:t>
            </a:r>
            <a:r>
              <a:rPr lang="en-US" altLang="en-US" sz="16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args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) 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	Scanner </a:t>
            </a:r>
            <a:r>
              <a:rPr lang="en-US" altLang="en-US" sz="1600" dirty="0" err="1">
                <a:solidFill>
                  <a:srgbClr val="6A3E3E"/>
                </a:solidFill>
                <a:latin typeface="Consolas" panose="020B0609020204030204" pitchFamily="49" charset="0"/>
              </a:rPr>
              <a:t>kbInput</a:t>
            </a:r>
            <a:r>
              <a:rPr lang="en-US" alt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1600" b="1" dirty="0">
                <a:solidFill>
                  <a:srgbClr val="7F0055"/>
                </a:solidFill>
                <a:latin typeface="Consolas" panose="020B0609020204030204" pitchFamily="49" charset="0"/>
              </a:rPr>
              <a:t>new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 Scanner(System.</a:t>
            </a:r>
            <a:r>
              <a:rPr lang="en-US" altLang="en-US" sz="1600" b="1" i="1" dirty="0">
                <a:solidFill>
                  <a:srgbClr val="0000C0"/>
                </a:solidFill>
                <a:latin typeface="Consolas" panose="020B0609020204030204" pitchFamily="49" charset="0"/>
              </a:rPr>
              <a:t>in</a:t>
            </a:r>
            <a:r>
              <a:rPr lang="en-US" altLang="en-US" sz="16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	</a:t>
            </a:r>
            <a:r>
              <a:rPr lang="en-US" alt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16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16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16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16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"Enter an integer as an index: "</a:t>
            </a:r>
            <a:r>
              <a:rPr lang="en-US" altLang="en-US" sz="16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600" b="1" dirty="0">
                <a:solidFill>
                  <a:srgbClr val="7F0055"/>
                </a:solidFill>
                <a:latin typeface="Consolas" panose="020B0609020204030204" pitchFamily="49" charset="0"/>
              </a:rPr>
              <a:t>	int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6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indexReserved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16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kbInput</a:t>
            </a:r>
            <a:r>
              <a:rPr lang="en-US" altLang="en-US" sz="16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.nextInt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600" b="1" dirty="0">
                <a:solidFill>
                  <a:srgbClr val="7F0055"/>
                </a:solidFill>
                <a:latin typeface="Consolas" panose="020B0609020204030204" pitchFamily="49" charset="0"/>
              </a:rPr>
              <a:t>	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600" b="1" dirty="0">
                <a:solidFill>
                  <a:srgbClr val="7F0055"/>
                </a:solidFill>
                <a:latin typeface="Consolas" panose="020B0609020204030204" pitchFamily="49" charset="0"/>
              </a:rPr>
              <a:t>	</a:t>
            </a:r>
            <a:r>
              <a:rPr lang="en-US" altLang="en-US" sz="1600" b="1" dirty="0">
                <a:solidFill>
                  <a:srgbClr val="7F0055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int</a:t>
            </a:r>
            <a:r>
              <a:rPr lang="en-US" altLang="en-US" sz="1600" b="1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 </a:t>
            </a:r>
            <a:r>
              <a:rPr lang="en-US" altLang="en-US" sz="1600" b="1" dirty="0">
                <a:solidFill>
                  <a:srgbClr val="6A3E3E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index</a:t>
            </a:r>
            <a:r>
              <a:rPr lang="en-US" altLang="en-US" sz="1600" b="1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 = </a:t>
            </a:r>
            <a:r>
              <a:rPr lang="en-US" altLang="en-US" sz="1600" b="1" dirty="0" err="1">
                <a:solidFill>
                  <a:srgbClr val="6A3E3E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indexReserved</a:t>
            </a:r>
            <a:r>
              <a:rPr lang="en-US" altLang="en-US" sz="1600" b="1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;</a:t>
            </a:r>
            <a:endParaRPr lang="en-US" altLang="en-US" sz="1600" dirty="0">
              <a:highlight>
                <a:srgbClr val="FFFF00"/>
              </a:highlight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600" b="1" dirty="0">
                <a:solidFill>
                  <a:srgbClr val="7F0055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	for</a:t>
            </a:r>
            <a:r>
              <a:rPr lang="en-US" altLang="en-US" sz="1600" b="1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 ( ; </a:t>
            </a:r>
            <a:r>
              <a:rPr lang="en-US" altLang="en-US" sz="1600" b="1" dirty="0">
                <a:solidFill>
                  <a:srgbClr val="6A3E3E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index</a:t>
            </a:r>
            <a:r>
              <a:rPr lang="en-US" altLang="en-US" sz="1600" b="1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 &gt;= 5; </a:t>
            </a:r>
            <a:r>
              <a:rPr lang="en-US" altLang="en-US" sz="1600" b="1" dirty="0">
                <a:solidFill>
                  <a:srgbClr val="6A3E3E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index</a:t>
            </a:r>
            <a:r>
              <a:rPr lang="en-US" altLang="en-US" sz="1600" b="1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--) </a:t>
            </a:r>
            <a:r>
              <a:rPr lang="en-US" altLang="en-US" sz="1600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600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	    </a:t>
            </a:r>
            <a:r>
              <a:rPr lang="en-US" altLang="en-US" sz="1600" dirty="0" err="1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System.</a:t>
            </a:r>
            <a:r>
              <a:rPr lang="en-US" altLang="en-US" sz="1600" b="1" i="1" dirty="0" err="1">
                <a:solidFill>
                  <a:srgbClr val="0000C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out</a:t>
            </a:r>
            <a:r>
              <a:rPr lang="en-US" altLang="en-US" sz="1600" b="1" i="1" dirty="0" err="1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.println</a:t>
            </a:r>
            <a:r>
              <a:rPr lang="en-US" altLang="en-US" sz="1600" b="1" i="1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(</a:t>
            </a:r>
            <a:r>
              <a:rPr lang="en-US" altLang="en-US" sz="1600" b="1" i="1" dirty="0">
                <a:solidFill>
                  <a:srgbClr val="2A00FF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"for loop has an output: "</a:t>
            </a:r>
            <a:r>
              <a:rPr lang="en-US" altLang="en-US" sz="1600" b="1" i="1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 + </a:t>
            </a:r>
            <a:r>
              <a:rPr lang="en-US" altLang="en-US" sz="1600" b="1" i="1" dirty="0">
                <a:solidFill>
                  <a:srgbClr val="6A3E3E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index</a:t>
            </a:r>
            <a:r>
              <a:rPr lang="en-US" altLang="en-US" sz="1600" b="1" i="1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600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	} //end of for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600" dirty="0">
              <a:highlight>
                <a:srgbClr val="FFFF00"/>
              </a:highlight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600" dirty="0">
                <a:solidFill>
                  <a:srgbClr val="6A3E3E"/>
                </a:solidFill>
                <a:latin typeface="Consolas" panose="020B0609020204030204" pitchFamily="49" charset="0"/>
              </a:rPr>
              <a:t>	index</a:t>
            </a:r>
            <a:r>
              <a:rPr lang="en-US" alt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1600" dirty="0" err="1">
                <a:solidFill>
                  <a:srgbClr val="6A3E3E"/>
                </a:solidFill>
                <a:latin typeface="Consolas" panose="020B0609020204030204" pitchFamily="49" charset="0"/>
              </a:rPr>
              <a:t>indexReserved</a:t>
            </a:r>
            <a:r>
              <a:rPr lang="en-US" alt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600" b="1" dirty="0">
                <a:solidFill>
                  <a:srgbClr val="7F0055"/>
                </a:solidFill>
                <a:latin typeface="Consolas" panose="020B0609020204030204" pitchFamily="49" charset="0"/>
              </a:rPr>
              <a:t>	do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 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	    </a:t>
            </a:r>
            <a:r>
              <a:rPr lang="en-US" alt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16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16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16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16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"do while has an output: "</a:t>
            </a:r>
            <a:r>
              <a:rPr lang="en-US" altLang="en-US" sz="16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altLang="en-US" sz="16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index</a:t>
            </a:r>
            <a:r>
              <a:rPr lang="en-US" altLang="en-US" sz="16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600" dirty="0">
                <a:solidFill>
                  <a:srgbClr val="6A3E3E"/>
                </a:solidFill>
                <a:latin typeface="Consolas" panose="020B0609020204030204" pitchFamily="49" charset="0"/>
              </a:rPr>
              <a:t>	    index</a:t>
            </a:r>
            <a:r>
              <a:rPr lang="en-US" alt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--;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	} </a:t>
            </a:r>
            <a:r>
              <a:rPr lang="en-US" altLang="en-US" sz="1600" b="1" dirty="0">
                <a:solidFill>
                  <a:srgbClr val="7F0055"/>
                </a:solidFill>
                <a:latin typeface="Consolas" panose="020B0609020204030204" pitchFamily="49" charset="0"/>
              </a:rPr>
              <a:t>while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 altLang="en-US" sz="1600" b="1" dirty="0">
                <a:solidFill>
                  <a:srgbClr val="6A3E3E"/>
                </a:solidFill>
                <a:latin typeface="Consolas" panose="020B0609020204030204" pitchFamily="49" charset="0"/>
              </a:rPr>
              <a:t>index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 &gt;= 5);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6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600" dirty="0">
                <a:solidFill>
                  <a:srgbClr val="6A3E3E"/>
                </a:solidFill>
                <a:latin typeface="Consolas" panose="020B0609020204030204" pitchFamily="49" charset="0"/>
              </a:rPr>
              <a:t>	index</a:t>
            </a:r>
            <a:r>
              <a:rPr lang="en-US" alt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1600" dirty="0" err="1">
                <a:solidFill>
                  <a:srgbClr val="6A3E3E"/>
                </a:solidFill>
                <a:latin typeface="Consolas" panose="020B0609020204030204" pitchFamily="49" charset="0"/>
              </a:rPr>
              <a:t>indexReserved</a:t>
            </a:r>
            <a:r>
              <a:rPr lang="en-US" alt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600" b="1" dirty="0">
                <a:solidFill>
                  <a:srgbClr val="7F0055"/>
                </a:solidFill>
                <a:latin typeface="Consolas" panose="020B0609020204030204" pitchFamily="49" charset="0"/>
              </a:rPr>
              <a:t>	while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 altLang="en-US" sz="1600" b="1" dirty="0">
                <a:solidFill>
                  <a:srgbClr val="6A3E3E"/>
                </a:solidFill>
                <a:latin typeface="Consolas" panose="020B0609020204030204" pitchFamily="49" charset="0"/>
              </a:rPr>
              <a:t>index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 &gt;= 5 ) </a:t>
            </a:r>
            <a:r>
              <a:rPr lang="en-US" alt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	    </a:t>
            </a:r>
            <a:r>
              <a:rPr lang="en-US" alt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16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16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16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16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"while has an output: "</a:t>
            </a:r>
            <a:r>
              <a:rPr lang="en-US" altLang="en-US" sz="16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altLang="en-US" sz="16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index</a:t>
            </a:r>
            <a:r>
              <a:rPr lang="en-US" altLang="en-US" sz="16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600" dirty="0">
                <a:solidFill>
                  <a:srgbClr val="6A3E3E"/>
                </a:solidFill>
                <a:latin typeface="Consolas" panose="020B0609020204030204" pitchFamily="49" charset="0"/>
              </a:rPr>
              <a:t>	    index</a:t>
            </a:r>
            <a:r>
              <a:rPr lang="en-US" alt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--;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	} //end of while</a:t>
            </a:r>
            <a:endParaRPr lang="en-US" altLang="en-US" sz="16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} //end of main</a:t>
            </a:r>
            <a:endParaRPr lang="en-US" altLang="en-US" sz="16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9291F30-E147-192A-F531-F156489D7620}"/>
              </a:ext>
            </a:extLst>
          </p:cNvPr>
          <p:cNvSpPr/>
          <p:nvPr/>
        </p:nvSpPr>
        <p:spPr>
          <a:xfrm>
            <a:off x="7153709" y="72737"/>
            <a:ext cx="3733800" cy="132397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Enter an integer as an index: </a:t>
            </a:r>
          </a:p>
          <a:p>
            <a:pPr>
              <a:defRPr/>
            </a:pPr>
            <a:r>
              <a:rPr lang="en-US" sz="1600" dirty="0">
                <a:solidFill>
                  <a:srgbClr val="00C87D"/>
                </a:solidFill>
                <a:latin typeface="Consolas" panose="020B0609020204030204" pitchFamily="49" charset="0"/>
              </a:rPr>
              <a:t>5</a:t>
            </a:r>
          </a:p>
          <a:p>
            <a:pPr>
              <a:defRPr/>
            </a:pP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for loop has an output: 5</a:t>
            </a:r>
          </a:p>
          <a:p>
            <a:pPr>
              <a:defRPr/>
            </a:pP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do while has an output: 5</a:t>
            </a:r>
          </a:p>
          <a:p>
            <a:pPr>
              <a:defRPr/>
            </a:pP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while has an output: 5</a:t>
            </a:r>
            <a:endParaRPr lang="en-US" sz="16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5569DCF-CF13-E073-8317-2EC374EDFC27}"/>
              </a:ext>
            </a:extLst>
          </p:cNvPr>
          <p:cNvSpPr/>
          <p:nvPr/>
        </p:nvSpPr>
        <p:spPr>
          <a:xfrm>
            <a:off x="7153709" y="5749637"/>
            <a:ext cx="3657600" cy="83026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Enter an integer as an index: </a:t>
            </a:r>
          </a:p>
          <a:p>
            <a:pPr>
              <a:defRPr/>
            </a:pPr>
            <a:r>
              <a:rPr lang="en-US" sz="1600" dirty="0">
                <a:solidFill>
                  <a:srgbClr val="00C87D"/>
                </a:solidFill>
                <a:latin typeface="Consolas" panose="020B0609020204030204" pitchFamily="49" charset="0"/>
              </a:rPr>
              <a:t>0</a:t>
            </a:r>
          </a:p>
          <a:p>
            <a:pPr>
              <a:defRPr/>
            </a:pP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do while has an output: 0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8972467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7889794-6331-6CD2-4CA0-FD041A0674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7521" y="990600"/>
            <a:ext cx="723900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Scope of the variable </a:t>
            </a:r>
            <a:r>
              <a:rPr lang="en-US" altLang="en-US" sz="2000" b="1" dirty="0" err="1">
                <a:solidFill>
                  <a:srgbClr val="7F0055"/>
                </a:solidFill>
                <a:latin typeface="Consolas" panose="020B0609020204030204" pitchFamily="49" charset="0"/>
              </a:rPr>
              <a:t>iindex</a:t>
            </a: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000" b="1" dirty="0">
              <a:solidFill>
                <a:srgbClr val="7F0055"/>
              </a:solidFill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600" b="1" dirty="0">
                <a:solidFill>
                  <a:srgbClr val="7F0055"/>
                </a:solidFill>
                <a:latin typeface="Consolas" panose="020B0609020204030204" pitchFamily="49" charset="0"/>
              </a:rPr>
              <a:t>for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 altLang="en-US" sz="1600" b="1" dirty="0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6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iindex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=6 ; </a:t>
            </a:r>
            <a:r>
              <a:rPr lang="en-US" altLang="en-US" sz="16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iindex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 &gt;= 5; </a:t>
            </a:r>
            <a:r>
              <a:rPr lang="en-US" altLang="en-US" sz="16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iindex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--)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alt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16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16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16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16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"for loop has an output: "</a:t>
            </a:r>
            <a:r>
              <a:rPr lang="en-US" altLang="en-US" sz="16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altLang="en-US" sz="1600" b="1" i="1" dirty="0" err="1">
                <a:solidFill>
                  <a:srgbClr val="6A3E3E"/>
                </a:solidFill>
                <a:latin typeface="Consolas" panose="020B0609020204030204" pitchFamily="49" charset="0"/>
              </a:rPr>
              <a:t>iindex</a:t>
            </a:r>
            <a:r>
              <a:rPr lang="en-US" altLang="en-US" sz="16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600" dirty="0" err="1">
                <a:solidFill>
                  <a:srgbClr val="C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1600" b="1" i="1" dirty="0" err="1">
                <a:solidFill>
                  <a:srgbClr val="C00000"/>
                </a:solidFill>
                <a:latin typeface="Consolas" panose="020B0609020204030204" pitchFamily="49" charset="0"/>
              </a:rPr>
              <a:t>out.println</a:t>
            </a:r>
            <a:r>
              <a:rPr lang="en-US" altLang="en-US" sz="1600" b="1" i="1" dirty="0">
                <a:solidFill>
                  <a:srgbClr val="C00000"/>
                </a:solidFill>
                <a:latin typeface="Consolas" panose="020B0609020204030204" pitchFamily="49" charset="0"/>
              </a:rPr>
              <a:t>("for loop has an output: " + </a:t>
            </a:r>
            <a:r>
              <a:rPr lang="en-US" altLang="en-US" sz="1600" b="1" i="1" u="sng" dirty="0" err="1">
                <a:solidFill>
                  <a:srgbClr val="C00000"/>
                </a:solidFill>
                <a:latin typeface="Consolas" panose="020B0609020204030204" pitchFamily="49" charset="0"/>
              </a:rPr>
              <a:t>iindex</a:t>
            </a:r>
            <a:r>
              <a:rPr lang="en-US" altLang="en-US" sz="1600" b="1" i="1" u="sng" dirty="0">
                <a:solidFill>
                  <a:srgbClr val="C00000"/>
                </a:solidFill>
                <a:latin typeface="Consolas" panose="020B0609020204030204" pitchFamily="49" charset="0"/>
              </a:rPr>
              <a:t>);</a:t>
            </a:r>
            <a:endParaRPr lang="en-US" altLang="en-US" sz="1600" dirty="0">
              <a:solidFill>
                <a:srgbClr val="C00000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4FF1E0B-118A-9661-69B1-21057FBEAC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7520" y="3154363"/>
            <a:ext cx="7135811" cy="1016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FF0000"/>
                </a:solidFill>
                <a:latin typeface="Consolas" panose="020B0609020204030204" pitchFamily="49" charset="0"/>
              </a:rPr>
              <a:t>Exception in thread "main" </a:t>
            </a:r>
            <a:r>
              <a:rPr lang="en-US" altLang="en-US" sz="2000" dirty="0" err="1">
                <a:solidFill>
                  <a:srgbClr val="FF0000"/>
                </a:solidFill>
                <a:latin typeface="Consolas" panose="020B0609020204030204" pitchFamily="49" charset="0"/>
              </a:rPr>
              <a:t>java.lang.Error</a:t>
            </a:r>
            <a:r>
              <a:rPr lang="en-US" altLang="en-US" sz="2000" dirty="0">
                <a:solidFill>
                  <a:srgbClr val="FF0000"/>
                </a:solidFill>
                <a:latin typeface="Consolas" panose="020B0609020204030204" pitchFamily="49" charset="0"/>
              </a:rPr>
              <a:t>: Unresolved compilation problem: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 err="1">
                <a:solidFill>
                  <a:srgbClr val="FF0000"/>
                </a:solidFill>
                <a:latin typeface="Consolas" panose="020B0609020204030204" pitchFamily="49" charset="0"/>
              </a:rPr>
              <a:t>iindex</a:t>
            </a:r>
            <a:r>
              <a:rPr lang="en-US" altLang="en-US" sz="2000" dirty="0">
                <a:solidFill>
                  <a:srgbClr val="FF0000"/>
                </a:solidFill>
                <a:latin typeface="Consolas" panose="020B0609020204030204" pitchFamily="49" charset="0"/>
              </a:rPr>
              <a:t> cannot be resolved to a variable</a:t>
            </a:r>
            <a:endParaRPr lang="en-US" altLang="en-US" sz="2000" dirty="0"/>
          </a:p>
        </p:txBody>
      </p:sp>
      <p:sp>
        <p:nvSpPr>
          <p:cNvPr id="4" name="Multiply 3">
            <a:extLst>
              <a:ext uri="{FF2B5EF4-FFF2-40B4-BE49-F238E27FC236}">
                <a16:creationId xmlns:a16="http://schemas.microsoft.com/office/drawing/2014/main" id="{7FE0D03F-5F46-4883-7394-CFADB55C272B}"/>
              </a:ext>
            </a:extLst>
          </p:cNvPr>
          <p:cNvSpPr/>
          <p:nvPr/>
        </p:nvSpPr>
        <p:spPr bwMode="auto">
          <a:xfrm>
            <a:off x="1312721" y="2667000"/>
            <a:ext cx="152400" cy="152400"/>
          </a:xfrm>
          <a:prstGeom prst="mathMultiply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algn="ctr" eaLnBrk="1" hangingPunct="1">
              <a:defRPr/>
            </a:pPr>
            <a:endParaRPr lang="en-US">
              <a:solidFill>
                <a:srgbClr val="C00000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CE26660-6BEA-E83D-862D-CC12227CD6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4509" y="4394200"/>
            <a:ext cx="7135812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600" b="1" dirty="0">
                <a:solidFill>
                  <a:srgbClr val="7F0055"/>
                </a:solidFill>
                <a:latin typeface="Consolas" panose="020B0609020204030204" pitchFamily="49" charset="0"/>
              </a:rPr>
              <a:t>int </a:t>
            </a:r>
            <a:r>
              <a:rPr lang="en-US" altLang="en-US" sz="1600" b="1" dirty="0" err="1">
                <a:solidFill>
                  <a:srgbClr val="7F0055"/>
                </a:solidFill>
                <a:latin typeface="Consolas" panose="020B0609020204030204" pitchFamily="49" charset="0"/>
              </a:rPr>
              <a:t>iindex</a:t>
            </a:r>
            <a:r>
              <a:rPr lang="en-US" altLang="en-US" sz="1600" b="1" dirty="0">
                <a:solidFill>
                  <a:srgbClr val="7F0055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600" b="1" dirty="0">
                <a:solidFill>
                  <a:srgbClr val="7F0055"/>
                </a:solidFill>
                <a:latin typeface="Consolas" panose="020B0609020204030204" pitchFamily="49" charset="0"/>
              </a:rPr>
              <a:t>for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 altLang="en-US" sz="16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iindex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=6 ; </a:t>
            </a:r>
            <a:r>
              <a:rPr lang="en-US" altLang="en-US" sz="16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iindex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 &gt;= 5; </a:t>
            </a:r>
            <a:r>
              <a:rPr lang="en-US" altLang="en-US" sz="16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iindex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--)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alt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16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16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16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16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"for loop has an output: "</a:t>
            </a:r>
            <a:r>
              <a:rPr lang="en-US" altLang="en-US" sz="16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altLang="en-US" sz="1600" b="1" i="1" dirty="0" err="1">
                <a:solidFill>
                  <a:srgbClr val="6A3E3E"/>
                </a:solidFill>
                <a:latin typeface="Consolas" panose="020B0609020204030204" pitchFamily="49" charset="0"/>
              </a:rPr>
              <a:t>iindex</a:t>
            </a:r>
            <a:r>
              <a:rPr lang="en-US" altLang="en-US" sz="16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600" dirty="0" err="1">
                <a:solidFill>
                  <a:srgbClr val="C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1600" b="1" i="1" dirty="0" err="1">
                <a:solidFill>
                  <a:srgbClr val="C00000"/>
                </a:solidFill>
                <a:latin typeface="Consolas" panose="020B0609020204030204" pitchFamily="49" charset="0"/>
              </a:rPr>
              <a:t>out.println</a:t>
            </a:r>
            <a:r>
              <a:rPr lang="en-US" altLang="en-US" sz="1600" b="1" i="1" dirty="0">
                <a:solidFill>
                  <a:srgbClr val="C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16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</a:t>
            </a:r>
            <a:r>
              <a:rPr lang="en-US" altLang="en-US" sz="1600" b="1" i="1" dirty="0">
                <a:solidFill>
                  <a:srgbClr val="C00000"/>
                </a:solidFill>
                <a:latin typeface="Consolas" panose="020B0609020204030204" pitchFamily="49" charset="0"/>
              </a:rPr>
              <a:t>Exit from the for loop, an output is: " + </a:t>
            </a:r>
            <a:r>
              <a:rPr lang="en-US" altLang="en-US" sz="1600" b="1" i="1" u="sng" dirty="0" err="1">
                <a:solidFill>
                  <a:srgbClr val="C00000"/>
                </a:solidFill>
                <a:latin typeface="Consolas" panose="020B0609020204030204" pitchFamily="49" charset="0"/>
              </a:rPr>
              <a:t>iindex</a:t>
            </a:r>
            <a:r>
              <a:rPr lang="en-US" altLang="en-US" sz="1600" b="1" i="1" u="sng" dirty="0">
                <a:solidFill>
                  <a:srgbClr val="C00000"/>
                </a:solidFill>
                <a:latin typeface="Consolas" panose="020B0609020204030204" pitchFamily="49" charset="0"/>
              </a:rPr>
              <a:t>);</a:t>
            </a:r>
            <a:endParaRPr lang="en-US" altLang="en-US" sz="16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615445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E3B047A-7FF5-F999-AD8F-01942E4BCE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6736" y="959428"/>
            <a:ext cx="72390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800" b="1" dirty="0">
                <a:solidFill>
                  <a:srgbClr val="7F0055"/>
                </a:solidFill>
                <a:latin typeface="Consolas" panose="020B0609020204030204" pitchFamily="49" charset="0"/>
              </a:rPr>
              <a:t>Scope of the variable </a:t>
            </a:r>
            <a:r>
              <a:rPr lang="en-US" altLang="en-US" sz="2800" b="1" dirty="0" err="1">
                <a:solidFill>
                  <a:srgbClr val="7F0055"/>
                </a:solidFill>
                <a:latin typeface="Consolas" panose="020B0609020204030204" pitchFamily="49" charset="0"/>
              </a:rPr>
              <a:t>iindex</a:t>
            </a:r>
            <a:r>
              <a:rPr lang="en-US" altLang="en-US" sz="2800" b="1" dirty="0">
                <a:solidFill>
                  <a:srgbClr val="7F0055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800" b="1" dirty="0">
              <a:solidFill>
                <a:srgbClr val="7F0055"/>
              </a:solidFill>
              <a:latin typeface="Consolas" panose="020B0609020204030204" pitchFamily="49" charset="0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9C2642EF-EF1D-D06D-EA6D-C6FDA4DC88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6735" y="1897478"/>
            <a:ext cx="9408721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buNone/>
            </a:pPr>
            <a:r>
              <a:rPr lang="en-US" sz="2400" b="1" dirty="0"/>
              <a:t>int </a:t>
            </a:r>
            <a:r>
              <a:rPr lang="en-US" sz="2400" b="1" dirty="0" err="1"/>
              <a:t>iindex</a:t>
            </a:r>
            <a:r>
              <a:rPr lang="en-US" sz="2400" b="1" dirty="0"/>
              <a:t>;</a:t>
            </a:r>
          </a:p>
          <a:p>
            <a:pPr>
              <a:buNone/>
            </a:pPr>
            <a:r>
              <a:rPr lang="en-US" sz="2400" b="1" dirty="0"/>
              <a:t>for (</a:t>
            </a:r>
            <a:r>
              <a:rPr lang="en-US" sz="2400" b="1" dirty="0" err="1"/>
              <a:t>iindex</a:t>
            </a:r>
            <a:r>
              <a:rPr lang="en-US" sz="2400" b="1" dirty="0"/>
              <a:t>=6 ; </a:t>
            </a:r>
            <a:r>
              <a:rPr lang="en-US" sz="2400" b="1" dirty="0" err="1"/>
              <a:t>iindex</a:t>
            </a:r>
            <a:r>
              <a:rPr lang="en-US" sz="2400" b="1" dirty="0"/>
              <a:t> &gt;= 5; </a:t>
            </a:r>
            <a:r>
              <a:rPr lang="en-US" sz="2400" b="1" dirty="0" err="1"/>
              <a:t>iindex</a:t>
            </a:r>
            <a:r>
              <a:rPr lang="en-US" sz="2400" b="1" dirty="0"/>
              <a:t>--)</a:t>
            </a:r>
          </a:p>
          <a:p>
            <a:pPr>
              <a:buNone/>
            </a:pPr>
            <a:r>
              <a:rPr lang="en-US" sz="2400" dirty="0"/>
              <a:t>{</a:t>
            </a:r>
          </a:p>
          <a:p>
            <a:pPr>
              <a:buNone/>
            </a:pPr>
            <a:r>
              <a:rPr lang="en-US" sz="2400" dirty="0"/>
              <a:t>      </a:t>
            </a:r>
            <a:r>
              <a:rPr lang="en-US" sz="2400" dirty="0" err="1"/>
              <a:t>System.</a:t>
            </a:r>
            <a:r>
              <a:rPr lang="en-US" sz="2400" b="1" i="1" dirty="0" err="1"/>
              <a:t>out.println</a:t>
            </a:r>
            <a:r>
              <a:rPr lang="en-US" sz="2400" b="1" i="1" dirty="0"/>
              <a:t>("for loop has an output: " + </a:t>
            </a:r>
            <a:r>
              <a:rPr lang="en-US" sz="2400" b="1" i="1" dirty="0" err="1"/>
              <a:t>iindex</a:t>
            </a:r>
            <a:r>
              <a:rPr lang="en-US" sz="2400" b="1" i="1" dirty="0"/>
              <a:t>);</a:t>
            </a:r>
          </a:p>
          <a:p>
            <a:pPr>
              <a:buNone/>
            </a:pPr>
            <a:r>
              <a:rPr lang="en-US" sz="2400" dirty="0"/>
              <a:t>}</a:t>
            </a:r>
          </a:p>
          <a:p>
            <a:pPr>
              <a:buNone/>
            </a:pPr>
            <a:r>
              <a:rPr lang="en-US" sz="2400" dirty="0" err="1"/>
              <a:t>System.</a:t>
            </a:r>
            <a:r>
              <a:rPr lang="en-US" sz="2400" b="1" i="1" dirty="0" err="1"/>
              <a:t>out.println</a:t>
            </a:r>
            <a:r>
              <a:rPr lang="en-US" sz="2400" b="1" i="1" dirty="0"/>
              <a:t>("Exit from the for loop, an output is: " + </a:t>
            </a:r>
            <a:r>
              <a:rPr lang="en-US" sz="2400" b="1" i="1" dirty="0" err="1"/>
              <a:t>iindex</a:t>
            </a:r>
            <a:r>
              <a:rPr lang="en-US" sz="2400" b="1" i="1" dirty="0"/>
              <a:t>);</a:t>
            </a:r>
            <a:endParaRPr lang="en-US" altLang="en-US" sz="2400" dirty="0">
              <a:solidFill>
                <a:srgbClr val="C00000"/>
              </a:solidFill>
            </a:endParaRP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3743C8E-10D1-C845-4B04-49E75D3E99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5985" y="5034890"/>
            <a:ext cx="4978730" cy="1280351"/>
          </a:xfrm>
          <a:prstGeom prst="rect">
            <a:avLst/>
          </a:prstGeom>
          <a:solidFill>
            <a:srgbClr val="FFFF00"/>
          </a:solidFill>
          <a:ln w="9525">
            <a:solidFill>
              <a:srgbClr val="3333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buNone/>
            </a:pPr>
            <a:r>
              <a:rPr lang="en-US" sz="2200" dirty="0"/>
              <a:t>for loop has an output: 6</a:t>
            </a:r>
          </a:p>
          <a:p>
            <a:pPr>
              <a:buNone/>
            </a:pPr>
            <a:r>
              <a:rPr lang="en-US" sz="2200" dirty="0"/>
              <a:t>for loop has an output: 5</a:t>
            </a:r>
          </a:p>
          <a:p>
            <a:pPr>
              <a:buNone/>
            </a:pPr>
            <a:r>
              <a:rPr lang="en-US" sz="2200" dirty="0"/>
              <a:t>Exit from the for loop, an output is: 4</a:t>
            </a:r>
            <a:endParaRPr lang="en-US" altLang="en-US" sz="2200" dirty="0"/>
          </a:p>
        </p:txBody>
      </p:sp>
    </p:spTree>
    <p:extLst>
      <p:ext uri="{BB962C8B-B14F-4D97-AF65-F5344CB8AC3E}">
        <p14:creationId xmlns:p14="http://schemas.microsoft.com/office/powerpoint/2010/main" val="149611683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9B2C6CAE-8B1E-4694-1F30-488B6EF7E6BC}"/>
              </a:ext>
            </a:extLst>
          </p:cNvPr>
          <p:cNvSpPr txBox="1">
            <a:spLocks noChangeArrowheads="1"/>
          </p:cNvSpPr>
          <p:nvPr/>
        </p:nvSpPr>
        <p:spPr>
          <a:xfrm>
            <a:off x="1416628" y="270452"/>
            <a:ext cx="6934200" cy="992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/>
              <a:t>The Sections of The </a:t>
            </a:r>
            <a:r>
              <a:rPr lang="en-US" altLang="en-US" sz="3200">
                <a:latin typeface="Courier New" panose="02070309020205020404" pitchFamily="49" charset="0"/>
              </a:rPr>
              <a:t>for</a:t>
            </a:r>
            <a:r>
              <a:rPr lang="en-US" altLang="en-US" sz="3200"/>
              <a:t> Loop</a:t>
            </a:r>
            <a:endParaRPr lang="en-US" altLang="en-US" sz="3200" dirty="0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2AC81B2F-E16D-5F7F-6B58-13926A9567F7}"/>
              </a:ext>
            </a:extLst>
          </p:cNvPr>
          <p:cNvSpPr txBox="1">
            <a:spLocks noChangeArrowheads="1"/>
          </p:cNvSpPr>
          <p:nvPr/>
        </p:nvSpPr>
        <p:spPr>
          <a:xfrm>
            <a:off x="1416628" y="1630652"/>
            <a:ext cx="7162800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spcBef>
                <a:spcPts val="1800"/>
              </a:spcBef>
            </a:pP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en-US" sz="2600" i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initialization section</a:t>
            </a:r>
            <a:r>
              <a:rPr lang="en-US" altLang="en-US" sz="26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 </a:t>
            </a:r>
            <a:r>
              <a:rPr lang="en-US" altLang="en-US" sz="2600" dirty="0">
                <a:latin typeface="Courier New" panose="02070309020205020404" pitchFamily="49" charset="0"/>
              </a:rPr>
              <a:t>for</a:t>
            </a:r>
            <a:r>
              <a:rPr lang="en-US" altLang="en-US" sz="2600" dirty="0"/>
              <a:t> 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loop allows the loop to initialize its control variable.</a:t>
            </a:r>
          </a:p>
          <a:p>
            <a:pPr marL="457200" indent="-457200">
              <a:spcBef>
                <a:spcPts val="1800"/>
              </a:spcBef>
            </a:pP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en-US" sz="2600" i="1" dirty="0">
                <a:solidFill>
                  <a:srgbClr val="3333FF"/>
                </a:solidFill>
              </a:rPr>
              <a:t>test section</a:t>
            </a:r>
            <a:r>
              <a:rPr lang="en-US" altLang="en-US" sz="2600" dirty="0">
                <a:solidFill>
                  <a:srgbClr val="3333FF"/>
                </a:solidFill>
              </a:rPr>
              <a:t> 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 </a:t>
            </a:r>
            <a:r>
              <a:rPr lang="en-US" altLang="en-US" sz="2600" dirty="0">
                <a:latin typeface="Courier New" panose="02070309020205020404" pitchFamily="49" charset="0"/>
              </a:rPr>
              <a:t>for</a:t>
            </a:r>
            <a:r>
              <a:rPr lang="en-US" altLang="en-US" sz="2600" dirty="0"/>
              <a:t> 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statement acts in the same manner as the condition section of a </a:t>
            </a:r>
            <a:r>
              <a:rPr lang="en-US" altLang="en-US" sz="2600" dirty="0">
                <a:latin typeface="Courier New" panose="02070309020205020404" pitchFamily="49" charset="0"/>
              </a:rPr>
              <a:t>while</a:t>
            </a:r>
            <a:r>
              <a:rPr lang="en-US" altLang="en-US" sz="2600" dirty="0"/>
              <a:t> 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loop</a:t>
            </a:r>
            <a:r>
              <a:rPr lang="en-US" altLang="en-US" sz="2600" dirty="0"/>
              <a:t>.</a:t>
            </a:r>
          </a:p>
          <a:p>
            <a:pPr marL="457200" indent="-457200">
              <a:spcBef>
                <a:spcPts val="1800"/>
              </a:spcBef>
            </a:pP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en-US" sz="2600" i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update section</a:t>
            </a:r>
            <a:r>
              <a:rPr lang="en-US" altLang="en-US" sz="26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 </a:t>
            </a:r>
            <a:r>
              <a:rPr lang="en-US" altLang="en-US" sz="2600" dirty="0">
                <a:latin typeface="Courier New" panose="02070309020205020404" pitchFamily="49" charset="0"/>
              </a:rPr>
              <a:t>for</a:t>
            </a:r>
            <a:r>
              <a:rPr lang="en-US" altLang="en-US" sz="2600" dirty="0"/>
              <a:t> 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loop is the last thing to execute at the end of each loop.</a:t>
            </a:r>
          </a:p>
          <a:p>
            <a:pPr marL="457200" indent="-457200">
              <a:spcBef>
                <a:spcPts val="1800"/>
              </a:spcBef>
            </a:pPr>
            <a:r>
              <a:rPr lang="en-US" altLang="en-US" sz="2000" dirty="0"/>
              <a:t>Example: </a:t>
            </a:r>
            <a:r>
              <a:rPr lang="en-US" altLang="en-US" sz="2000" dirty="0">
                <a:hlinkClick r:id="rId2" action="ppaction://hlinkfile"/>
              </a:rPr>
              <a:t>UserSquares.java</a:t>
            </a:r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91531483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3339248B-F572-12CA-930C-E7A9F9B47421}"/>
              </a:ext>
            </a:extLst>
          </p:cNvPr>
          <p:cNvSpPr txBox="1">
            <a:spLocks noChangeArrowheads="1"/>
          </p:cNvSpPr>
          <p:nvPr/>
        </p:nvSpPr>
        <p:spPr>
          <a:xfrm>
            <a:off x="1461655" y="135082"/>
            <a:ext cx="5029200" cy="9159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/>
              <a:t>The </a:t>
            </a:r>
            <a:r>
              <a:rPr lang="en-US" altLang="en-US" sz="3200">
                <a:latin typeface="Courier New" panose="02070309020205020404" pitchFamily="49" charset="0"/>
              </a:rPr>
              <a:t>for</a:t>
            </a:r>
            <a:r>
              <a:rPr lang="en-US" altLang="en-US" sz="3200"/>
              <a:t> Loop Initialization</a:t>
            </a:r>
            <a:endParaRPr lang="en-US" altLang="en-US" sz="3200" dirty="0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238E7956-56FA-3E65-772D-CCC1DBD97C08}"/>
              </a:ext>
            </a:extLst>
          </p:cNvPr>
          <p:cNvSpPr txBox="1">
            <a:spLocks noChangeArrowheads="1"/>
          </p:cNvSpPr>
          <p:nvPr/>
        </p:nvSpPr>
        <p:spPr>
          <a:xfrm>
            <a:off x="1461655" y="1051070"/>
            <a:ext cx="8014854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spcBef>
                <a:spcPts val="1800"/>
              </a:spcBef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initialization section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a </a:t>
            </a:r>
            <a:r>
              <a:rPr lang="en-US" altLang="en-US" sz="2400" dirty="0">
                <a:latin typeface="Courier New" panose="02070309020205020404" pitchFamily="49" charset="0"/>
              </a:rPr>
              <a:t>for</a:t>
            </a:r>
            <a:r>
              <a:rPr lang="en-US" altLang="en-US" sz="2400" dirty="0"/>
              <a:t>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loop is </a:t>
            </a:r>
            <a:r>
              <a:rPr lang="en-US" altLang="en-US" sz="2400" dirty="0">
                <a:solidFill>
                  <a:srgbClr val="3333FF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optional</a:t>
            </a:r>
            <a:r>
              <a:rPr lang="en-US" altLang="en-US" sz="24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however, it is usually provided.</a:t>
            </a:r>
          </a:p>
          <a:p>
            <a:pPr marL="457200" indent="-457200">
              <a:spcBef>
                <a:spcPts val="1800"/>
              </a:spcBef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Typically, </a:t>
            </a:r>
            <a:r>
              <a:rPr lang="en-US" altLang="en-US" sz="2400" dirty="0">
                <a:latin typeface="Courier New" panose="02070309020205020404" pitchFamily="49" charset="0"/>
              </a:rPr>
              <a:t>for</a:t>
            </a:r>
            <a:r>
              <a:rPr lang="en-US" altLang="en-US" sz="2400" dirty="0"/>
              <a:t>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loops </a:t>
            </a:r>
            <a:r>
              <a:rPr lang="en-US" altLang="en-US" sz="24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initialize a counter variable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that will be </a:t>
            </a:r>
            <a:r>
              <a:rPr lang="en-US" altLang="en-US" sz="24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tested by the test section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 loop and </a:t>
            </a:r>
            <a:r>
              <a:rPr lang="en-US" altLang="en-US" sz="24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updated by the update section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spcBef>
                <a:spcPts val="1800"/>
              </a:spcBef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initialization section can </a:t>
            </a:r>
            <a:r>
              <a:rPr lang="en-US" altLang="en-US" sz="24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initialize multiple variables.</a:t>
            </a:r>
          </a:p>
          <a:p>
            <a:pPr marL="457200" indent="-457200">
              <a:spcBef>
                <a:spcPts val="1800"/>
              </a:spcBef>
            </a:pPr>
            <a:r>
              <a:rPr lang="en-US" altLang="en-US" sz="24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Variables declared in this section have scope only for the </a:t>
            </a:r>
            <a:r>
              <a:rPr lang="en-US" altLang="en-US" sz="2400" dirty="0">
                <a:solidFill>
                  <a:srgbClr val="3333FF"/>
                </a:solidFill>
                <a:latin typeface="Courier New" panose="02070309020205020404" pitchFamily="49" charset="0"/>
              </a:rPr>
              <a:t>for-</a:t>
            </a:r>
            <a:r>
              <a:rPr lang="en-US" altLang="en-US" sz="24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loop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F1459A7-5F9B-F21C-BD48-0211627A4D33}"/>
              </a:ext>
            </a:extLst>
          </p:cNvPr>
          <p:cNvSpPr txBox="1"/>
          <p:nvPr/>
        </p:nvSpPr>
        <p:spPr>
          <a:xfrm>
            <a:off x="1381990" y="4749079"/>
            <a:ext cx="4632615" cy="1631216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sz="2000" dirty="0"/>
              <a:t>for (</a:t>
            </a:r>
            <a:r>
              <a:rPr lang="en-US" sz="2000" dirty="0" err="1"/>
              <a:t>int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= 0; </a:t>
            </a:r>
            <a:r>
              <a:rPr lang="en-US" sz="2000" dirty="0" err="1"/>
              <a:t>i</a:t>
            </a:r>
            <a:r>
              <a:rPr lang="en-US" sz="2000" dirty="0"/>
              <a:t> &lt; 5; </a:t>
            </a:r>
            <a:r>
              <a:rPr lang="en-US" sz="2000" dirty="0" err="1"/>
              <a:t>i</a:t>
            </a:r>
            <a:r>
              <a:rPr lang="en-US" sz="2000" dirty="0"/>
              <a:t>++) </a:t>
            </a:r>
          </a:p>
          <a:p>
            <a:pPr>
              <a:defRPr/>
            </a:pPr>
            <a:r>
              <a:rPr lang="en-US" sz="2000" dirty="0"/>
              <a:t>{</a:t>
            </a:r>
          </a:p>
          <a:p>
            <a:pPr>
              <a:defRPr/>
            </a:pPr>
            <a:r>
              <a:rPr lang="en-US" sz="2000" dirty="0"/>
              <a:t>     </a:t>
            </a:r>
            <a:r>
              <a:rPr lang="en-US" sz="2000" dirty="0" err="1"/>
              <a:t>System.out.println</a:t>
            </a:r>
            <a:r>
              <a:rPr lang="en-US" sz="2000" dirty="0"/>
              <a:t>(</a:t>
            </a:r>
            <a:r>
              <a:rPr lang="en-US" sz="2000" dirty="0" err="1"/>
              <a:t>i</a:t>
            </a:r>
            <a:r>
              <a:rPr lang="en-US" sz="2000" dirty="0"/>
              <a:t>);</a:t>
            </a:r>
          </a:p>
          <a:p>
            <a:pPr>
              <a:defRPr/>
            </a:pPr>
            <a:r>
              <a:rPr lang="en-US" sz="2000" dirty="0"/>
              <a:t>}</a:t>
            </a:r>
          </a:p>
          <a:p>
            <a:pPr>
              <a:defRPr/>
            </a:pPr>
            <a:r>
              <a:rPr lang="en-US" sz="2000" dirty="0" err="1"/>
              <a:t>System.out.println</a:t>
            </a:r>
            <a:r>
              <a:rPr lang="en-US" sz="2000" dirty="0"/>
              <a:t>(</a:t>
            </a:r>
            <a:r>
              <a:rPr lang="en-US" sz="2000" dirty="0" err="1"/>
              <a:t>i</a:t>
            </a:r>
            <a:r>
              <a:rPr lang="en-US" sz="2000" dirty="0"/>
              <a:t>); //</a:t>
            </a:r>
            <a:r>
              <a:rPr lang="en-US" sz="2000" dirty="0" err="1"/>
              <a:t>i</a:t>
            </a:r>
            <a:r>
              <a:rPr lang="en-US" sz="2000" dirty="0"/>
              <a:t> is undefined here!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4548579-2FC8-1AA9-D413-772643A29414}"/>
              </a:ext>
            </a:extLst>
          </p:cNvPr>
          <p:cNvSpPr txBox="1"/>
          <p:nvPr/>
        </p:nvSpPr>
        <p:spPr>
          <a:xfrm>
            <a:off x="6094270" y="4441303"/>
            <a:ext cx="4386696" cy="1938992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sz="2000" dirty="0" err="1"/>
              <a:t>int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= 0;</a:t>
            </a:r>
          </a:p>
          <a:p>
            <a:pPr>
              <a:defRPr/>
            </a:pPr>
            <a:r>
              <a:rPr lang="en-US" sz="2000" dirty="0"/>
              <a:t>for (; </a:t>
            </a:r>
            <a:r>
              <a:rPr lang="en-US" sz="2000" dirty="0" err="1"/>
              <a:t>i</a:t>
            </a:r>
            <a:r>
              <a:rPr lang="en-US" sz="2000" dirty="0"/>
              <a:t> &lt; 5; </a:t>
            </a:r>
            <a:r>
              <a:rPr lang="en-US" sz="2000" dirty="0" err="1"/>
              <a:t>i</a:t>
            </a:r>
            <a:r>
              <a:rPr lang="en-US" sz="2000" dirty="0"/>
              <a:t>++) </a:t>
            </a:r>
          </a:p>
          <a:p>
            <a:pPr>
              <a:defRPr/>
            </a:pPr>
            <a:r>
              <a:rPr lang="en-US" sz="2000" dirty="0"/>
              <a:t>{</a:t>
            </a:r>
          </a:p>
          <a:p>
            <a:pPr>
              <a:defRPr/>
            </a:pPr>
            <a:r>
              <a:rPr lang="en-US" sz="2000" dirty="0"/>
              <a:t>     </a:t>
            </a:r>
            <a:r>
              <a:rPr lang="en-US" sz="2000" dirty="0" err="1"/>
              <a:t>System.out.println</a:t>
            </a:r>
            <a:r>
              <a:rPr lang="en-US" sz="2000" dirty="0"/>
              <a:t>(</a:t>
            </a:r>
            <a:r>
              <a:rPr lang="en-US" sz="2000" dirty="0" err="1"/>
              <a:t>i</a:t>
            </a:r>
            <a:r>
              <a:rPr lang="en-US" sz="2000" dirty="0"/>
              <a:t>);</a:t>
            </a:r>
          </a:p>
          <a:p>
            <a:pPr>
              <a:defRPr/>
            </a:pPr>
            <a:r>
              <a:rPr lang="en-US" sz="2000" dirty="0"/>
              <a:t>}</a:t>
            </a:r>
          </a:p>
          <a:p>
            <a:pPr>
              <a:defRPr/>
            </a:pPr>
            <a:r>
              <a:rPr lang="en-US" sz="2000" dirty="0" err="1"/>
              <a:t>System.out.println</a:t>
            </a:r>
            <a:r>
              <a:rPr lang="en-US" sz="2000" dirty="0"/>
              <a:t>(</a:t>
            </a:r>
            <a:r>
              <a:rPr lang="en-US" sz="2000" dirty="0" err="1"/>
              <a:t>i</a:t>
            </a:r>
            <a:r>
              <a:rPr lang="en-US" sz="2000" dirty="0"/>
              <a:t>); //</a:t>
            </a:r>
            <a:r>
              <a:rPr lang="en-US" sz="2000" dirty="0" err="1"/>
              <a:t>i</a:t>
            </a:r>
            <a:r>
              <a:rPr lang="en-US" sz="2000" dirty="0"/>
              <a:t> is defined here!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DE6541A-53B1-49D8-9520-DD633E0F5002}"/>
              </a:ext>
            </a:extLst>
          </p:cNvPr>
          <p:cNvSpPr txBox="1"/>
          <p:nvPr/>
        </p:nvSpPr>
        <p:spPr>
          <a:xfrm>
            <a:off x="9375569" y="1806292"/>
            <a:ext cx="2709551" cy="2554545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sz="2000" dirty="0" err="1"/>
              <a:t>int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= 0;</a:t>
            </a:r>
          </a:p>
          <a:p>
            <a:pPr>
              <a:defRPr/>
            </a:pPr>
            <a:r>
              <a:rPr lang="en-US" sz="2000" dirty="0"/>
              <a:t>while (</a:t>
            </a:r>
            <a:r>
              <a:rPr lang="en-US" sz="2000" dirty="0" err="1"/>
              <a:t>i</a:t>
            </a:r>
            <a:r>
              <a:rPr lang="en-US" sz="2000" dirty="0"/>
              <a:t> &lt; 5)</a:t>
            </a:r>
          </a:p>
          <a:p>
            <a:pPr>
              <a:defRPr/>
            </a:pPr>
            <a:r>
              <a:rPr lang="en-US" sz="2000" dirty="0"/>
              <a:t>{</a:t>
            </a:r>
          </a:p>
          <a:p>
            <a:pPr>
              <a:defRPr/>
            </a:pPr>
            <a:r>
              <a:rPr lang="en-US" sz="2000" dirty="0"/>
              <a:t>     </a:t>
            </a:r>
            <a:r>
              <a:rPr lang="en-US" sz="2000" dirty="0" err="1"/>
              <a:t>System.out.println</a:t>
            </a:r>
            <a:r>
              <a:rPr lang="en-US" sz="2000" dirty="0"/>
              <a:t>(</a:t>
            </a:r>
            <a:r>
              <a:rPr lang="en-US" sz="2000" dirty="0" err="1"/>
              <a:t>i</a:t>
            </a:r>
            <a:r>
              <a:rPr lang="en-US" sz="2000" dirty="0"/>
              <a:t>);</a:t>
            </a:r>
          </a:p>
          <a:p>
            <a:pPr>
              <a:defRPr/>
            </a:pPr>
            <a:r>
              <a:rPr lang="en-US" sz="2000" dirty="0"/>
              <a:t>     </a:t>
            </a:r>
            <a:r>
              <a:rPr lang="en-US" sz="2000" dirty="0" err="1"/>
              <a:t>i</a:t>
            </a:r>
            <a:r>
              <a:rPr lang="en-US" sz="2000" dirty="0"/>
              <a:t>++;</a:t>
            </a:r>
          </a:p>
          <a:p>
            <a:pPr>
              <a:defRPr/>
            </a:pPr>
            <a:r>
              <a:rPr lang="en-US" sz="2000" dirty="0"/>
              <a:t>}</a:t>
            </a:r>
          </a:p>
          <a:p>
            <a:pPr>
              <a:defRPr/>
            </a:pPr>
            <a:r>
              <a:rPr lang="en-US" sz="2000" dirty="0" err="1"/>
              <a:t>System.out.println</a:t>
            </a:r>
            <a:r>
              <a:rPr lang="en-US" sz="2000" dirty="0"/>
              <a:t>(</a:t>
            </a:r>
            <a:r>
              <a:rPr lang="en-US" sz="2000" dirty="0" err="1"/>
              <a:t>i</a:t>
            </a:r>
            <a:r>
              <a:rPr lang="en-US" sz="2000" dirty="0"/>
              <a:t>); //</a:t>
            </a:r>
            <a:r>
              <a:rPr lang="en-US" sz="2000" dirty="0" err="1"/>
              <a:t>i</a:t>
            </a:r>
            <a:r>
              <a:rPr lang="en-US" sz="2000" dirty="0"/>
              <a:t> is defined here!</a:t>
            </a:r>
          </a:p>
        </p:txBody>
      </p:sp>
    </p:spTree>
    <p:extLst>
      <p:ext uri="{BB962C8B-B14F-4D97-AF65-F5344CB8AC3E}">
        <p14:creationId xmlns:p14="http://schemas.microsoft.com/office/powerpoint/2010/main" val="460209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286E72E5-9011-EFAC-AEAB-26020F2265FD}"/>
              </a:ext>
            </a:extLst>
          </p:cNvPr>
          <p:cNvSpPr txBox="1">
            <a:spLocks noChangeArrowheads="1"/>
          </p:cNvSpPr>
          <p:nvPr/>
        </p:nvSpPr>
        <p:spPr>
          <a:xfrm>
            <a:off x="1423988" y="230476"/>
            <a:ext cx="7886700" cy="9921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/>
              <a:t>The Increment and Decrement Operators</a:t>
            </a:r>
            <a:endParaRPr lang="en-US" altLang="en-US" sz="3200" dirty="0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460E1BDF-3843-15C8-484C-35355C619CAE}"/>
              </a:ext>
            </a:extLst>
          </p:cNvPr>
          <p:cNvSpPr txBox="1">
            <a:spLocks noChangeArrowheads="1"/>
          </p:cNvSpPr>
          <p:nvPr/>
        </p:nvSpPr>
        <p:spPr>
          <a:xfrm>
            <a:off x="1423988" y="1513608"/>
            <a:ext cx="8185150" cy="486641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/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are numerous times when a variable must simply be incremented or decremented.</a:t>
            </a:r>
          </a:p>
          <a:p>
            <a:pPr lvl="1">
              <a:buFontTx/>
              <a:buNone/>
            </a:pPr>
            <a:r>
              <a:rPr lang="en-US" altLang="en-US" b="1" dirty="0">
                <a:latin typeface="Courier New" panose="02070309020205020404" pitchFamily="49" charset="0"/>
              </a:rPr>
              <a:t>number = number + 1;</a:t>
            </a:r>
          </a:p>
          <a:p>
            <a:pPr lvl="1">
              <a:buFontTx/>
              <a:buNone/>
            </a:pPr>
            <a:r>
              <a:rPr lang="en-US" altLang="en-US" b="1" dirty="0">
                <a:latin typeface="Courier New" panose="02070309020205020404" pitchFamily="49" charset="0"/>
              </a:rPr>
              <a:t>number = number – 1;</a:t>
            </a:r>
          </a:p>
          <a:p>
            <a:pPr marL="457200" indent="-457200"/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Java provides shortened ways to increment and decrement a variable’s value.</a:t>
            </a:r>
          </a:p>
          <a:p>
            <a:pPr marL="457200" indent="-457200"/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Using the 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++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 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--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unary operators, this task can be completed quickly.</a:t>
            </a:r>
          </a:p>
          <a:p>
            <a:pPr lvl="1">
              <a:buFontTx/>
              <a:buNone/>
            </a:pPr>
            <a:r>
              <a:rPr lang="en-US" altLang="en-US" b="1" dirty="0">
                <a:latin typeface="Consolas" panose="020B0609020204030204" pitchFamily="49" charset="0"/>
              </a:rPr>
              <a:t>number++; 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en-US" altLang="en-US" dirty="0">
                <a:latin typeface="Courier New" panose="02070309020205020404" pitchFamily="49" charset="0"/>
              </a:rPr>
              <a:t>  </a:t>
            </a:r>
            <a:r>
              <a:rPr lang="en-US" altLang="en-US" dirty="0">
                <a:latin typeface="Consolas" panose="020B0609020204030204" pitchFamily="49" charset="0"/>
              </a:rPr>
              <a:t>++number;</a:t>
            </a:r>
          </a:p>
          <a:p>
            <a:pPr lvl="1">
              <a:buFontTx/>
              <a:buNone/>
            </a:pPr>
            <a:r>
              <a:rPr lang="en-US" altLang="en-US" dirty="0">
                <a:latin typeface="Consolas" panose="020B0609020204030204" pitchFamily="49" charset="0"/>
              </a:rPr>
              <a:t>number--; 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en-US" altLang="en-US" dirty="0">
                <a:latin typeface="Courier New" panose="02070309020205020404" pitchFamily="49" charset="0"/>
              </a:rPr>
              <a:t>  </a:t>
            </a:r>
            <a:r>
              <a:rPr lang="en-US" altLang="en-US" dirty="0">
                <a:latin typeface="Consolas" panose="020B0609020204030204" pitchFamily="49" charset="0"/>
              </a:rPr>
              <a:t>--number;</a:t>
            </a:r>
          </a:p>
          <a:p>
            <a:endParaRPr lang="en-US" altLang="en-US" sz="2400" dirty="0"/>
          </a:p>
          <a:p>
            <a:pPr marL="457200" indent="-457200"/>
            <a:r>
              <a:rPr lang="en-US" altLang="en-US" sz="2000" dirty="0"/>
              <a:t>Example: </a:t>
            </a:r>
            <a:r>
              <a:rPr lang="en-US" altLang="en-US" sz="2000" dirty="0">
                <a:hlinkClick r:id="rId2" action="ppaction://hlinkfile"/>
              </a:rPr>
              <a:t>IncrementDecrement.java</a:t>
            </a:r>
            <a:endParaRPr lang="en-US" altLang="en-US" sz="2000" dirty="0"/>
          </a:p>
          <a:p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24166149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3339248B-F572-12CA-930C-E7A9F9B47421}"/>
              </a:ext>
            </a:extLst>
          </p:cNvPr>
          <p:cNvSpPr txBox="1">
            <a:spLocks noChangeArrowheads="1"/>
          </p:cNvSpPr>
          <p:nvPr/>
        </p:nvSpPr>
        <p:spPr>
          <a:xfrm>
            <a:off x="1461655" y="135082"/>
            <a:ext cx="5029200" cy="9159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/>
              <a:t>The </a:t>
            </a:r>
            <a:r>
              <a:rPr lang="en-US" altLang="en-US" sz="3200">
                <a:latin typeface="Courier New" panose="02070309020205020404" pitchFamily="49" charset="0"/>
              </a:rPr>
              <a:t>for</a:t>
            </a:r>
            <a:r>
              <a:rPr lang="en-US" altLang="en-US" sz="3200"/>
              <a:t> Loop Initialization</a:t>
            </a:r>
            <a:endParaRPr lang="en-US" altLang="en-US" sz="32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24952BC-7C1E-0BBA-81FA-0040673EBC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8636" y="1461222"/>
            <a:ext cx="7772400" cy="415498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nn-NO" altLang="en-US" sz="2200" b="1" dirty="0">
                <a:solidFill>
                  <a:srgbClr val="7F0055"/>
                </a:solidFill>
                <a:latin typeface="Consolas" panose="020B0609020204030204" pitchFamily="49" charset="0"/>
              </a:rPr>
              <a:t>for</a:t>
            </a:r>
            <a:r>
              <a:rPr lang="nn-NO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nn-NO" altLang="en-US" sz="2200" b="1" dirty="0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nn-NO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nn-NO" altLang="en-US" sz="2200" b="1" dirty="0">
                <a:solidFill>
                  <a:srgbClr val="6A3E3E"/>
                </a:solidFill>
                <a:latin typeface="Consolas" panose="020B0609020204030204" pitchFamily="49" charset="0"/>
              </a:rPr>
              <a:t>i</a:t>
            </a:r>
            <a:r>
              <a:rPr lang="nn-NO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= 0; </a:t>
            </a:r>
            <a:r>
              <a:rPr lang="nn-NO" altLang="en-US" sz="2200" b="1" dirty="0">
                <a:solidFill>
                  <a:srgbClr val="6A3E3E"/>
                </a:solidFill>
                <a:latin typeface="Consolas" panose="020B0609020204030204" pitchFamily="49" charset="0"/>
              </a:rPr>
              <a:t>i</a:t>
            </a:r>
            <a:r>
              <a:rPr lang="nn-NO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&lt; 5; </a:t>
            </a:r>
            <a:r>
              <a:rPr lang="nn-NO" altLang="en-US" sz="2200" b="1" dirty="0">
                <a:solidFill>
                  <a:srgbClr val="6A3E3E"/>
                </a:solidFill>
                <a:latin typeface="Consolas" panose="020B0609020204030204" pitchFamily="49" charset="0"/>
              </a:rPr>
              <a:t>i</a:t>
            </a:r>
            <a:r>
              <a:rPr lang="nn-NO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++)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     </a:t>
            </a:r>
            <a:r>
              <a:rPr lang="en-US" altLang="en-US" sz="22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2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2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200" b="1" i="1" dirty="0" err="1">
                <a:solidFill>
                  <a:srgbClr val="6A3E3E"/>
                </a:solidFill>
                <a:latin typeface="Consolas" panose="020B0609020204030204" pitchFamily="49" charset="0"/>
              </a:rPr>
              <a:t>i</a:t>
            </a:r>
            <a:r>
              <a:rPr lang="en-US" alt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200" dirty="0">
                <a:solidFill>
                  <a:srgbClr val="3F7F5F"/>
                </a:solidFill>
                <a:latin typeface="Consolas" panose="020B0609020204030204" pitchFamily="49" charset="0"/>
              </a:rPr>
              <a:t>//</a:t>
            </a:r>
            <a:r>
              <a:rPr lang="en-US" altLang="en-US" sz="2200" dirty="0" err="1">
                <a:solidFill>
                  <a:srgbClr val="3F7F5F"/>
                </a:solidFill>
                <a:latin typeface="Consolas" panose="020B0609020204030204" pitchFamily="49" charset="0"/>
              </a:rPr>
              <a:t>System.out.println</a:t>
            </a:r>
            <a:r>
              <a:rPr lang="en-US" altLang="en-US" sz="2200" dirty="0">
                <a:solidFill>
                  <a:srgbClr val="3F7F5F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200" dirty="0" err="1">
                <a:solidFill>
                  <a:srgbClr val="3F7F5F"/>
                </a:solidFill>
                <a:latin typeface="Consolas" panose="020B0609020204030204" pitchFamily="49" charset="0"/>
              </a:rPr>
              <a:t>i</a:t>
            </a:r>
            <a:r>
              <a:rPr lang="en-US" altLang="en-US" sz="2200" dirty="0">
                <a:solidFill>
                  <a:srgbClr val="3F7F5F"/>
                </a:solidFill>
                <a:latin typeface="Consolas" panose="020B0609020204030204" pitchFamily="49" charset="0"/>
              </a:rPr>
              <a:t>); //</a:t>
            </a:r>
            <a:r>
              <a:rPr lang="en-US" altLang="en-US" sz="2200" dirty="0" err="1">
                <a:solidFill>
                  <a:srgbClr val="3F7F5F"/>
                </a:solidFill>
                <a:latin typeface="Consolas" panose="020B0609020204030204" pitchFamily="49" charset="0"/>
              </a:rPr>
              <a:t>i</a:t>
            </a:r>
            <a:r>
              <a:rPr lang="en-US" altLang="en-US" sz="2200" dirty="0">
                <a:solidFill>
                  <a:srgbClr val="3F7F5F"/>
                </a:solidFill>
                <a:latin typeface="Consolas" panose="020B0609020204030204" pitchFamily="49" charset="0"/>
              </a:rPr>
              <a:t> is undefined here!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2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200" b="1" dirty="0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200" b="1" dirty="0">
                <a:solidFill>
                  <a:srgbClr val="6A3E3E"/>
                </a:solidFill>
                <a:latin typeface="Consolas" panose="020B0609020204030204" pitchFamily="49" charset="0"/>
              </a:rPr>
              <a:t>c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= 0;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200" b="1" dirty="0">
                <a:solidFill>
                  <a:srgbClr val="7F0055"/>
                </a:solidFill>
                <a:latin typeface="Consolas" panose="020B0609020204030204" pitchFamily="49" charset="0"/>
              </a:rPr>
              <a:t>for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(; </a:t>
            </a:r>
            <a:r>
              <a:rPr lang="en-US" altLang="en-US" sz="2200" b="1" dirty="0">
                <a:solidFill>
                  <a:srgbClr val="6A3E3E"/>
                </a:solidFill>
                <a:latin typeface="Consolas" panose="020B0609020204030204" pitchFamily="49" charset="0"/>
              </a:rPr>
              <a:t>c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&lt; 5; </a:t>
            </a:r>
            <a:r>
              <a:rPr lang="en-US" altLang="en-US" sz="22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c</a:t>
            </a:r>
            <a:r>
              <a:rPr lang="en-US" altLang="en-US" sz="22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++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)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     </a:t>
            </a:r>
            <a:r>
              <a:rPr lang="en-US" altLang="en-US" sz="22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2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2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2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c</a:t>
            </a:r>
            <a:r>
              <a:rPr lang="en-US" alt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2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2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2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2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c</a:t>
            </a:r>
            <a:r>
              <a:rPr lang="en-US" alt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 </a:t>
            </a:r>
            <a:r>
              <a:rPr lang="en-US" altLang="en-US" sz="2200" b="1" i="1" dirty="0">
                <a:solidFill>
                  <a:srgbClr val="3F7F5F"/>
                </a:solidFill>
                <a:latin typeface="Consolas" panose="020B0609020204030204" pitchFamily="49" charset="0"/>
              </a:rPr>
              <a:t>//</a:t>
            </a:r>
            <a:r>
              <a:rPr lang="en-US" altLang="en-US" sz="2200" b="1" i="1" dirty="0" err="1">
                <a:solidFill>
                  <a:srgbClr val="3F7F5F"/>
                </a:solidFill>
                <a:latin typeface="Consolas" panose="020B0609020204030204" pitchFamily="49" charset="0"/>
              </a:rPr>
              <a:t>i</a:t>
            </a:r>
            <a:r>
              <a:rPr lang="en-US" altLang="en-US" sz="2200" b="1" i="1" dirty="0">
                <a:solidFill>
                  <a:srgbClr val="3F7F5F"/>
                </a:solidFill>
                <a:latin typeface="Consolas" panose="020B0609020204030204" pitchFamily="49" charset="0"/>
              </a:rPr>
              <a:t> is defined here!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DB65192-40E0-261E-D732-4861F07B09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31036" y="1461222"/>
            <a:ext cx="810491" cy="4154984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0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1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2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3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4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2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0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1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2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3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4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5</a:t>
            </a:r>
            <a:endParaRPr lang="en-US" altLang="en-US" sz="2200" dirty="0"/>
          </a:p>
        </p:txBody>
      </p:sp>
    </p:spTree>
    <p:extLst>
      <p:ext uri="{BB962C8B-B14F-4D97-AF65-F5344CB8AC3E}">
        <p14:creationId xmlns:p14="http://schemas.microsoft.com/office/powerpoint/2010/main" val="104205943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FDFE94C8-3235-4E1A-DD54-2C020D88A0A1}"/>
              </a:ext>
            </a:extLst>
          </p:cNvPr>
          <p:cNvSpPr txBox="1">
            <a:spLocks noChangeArrowheads="1"/>
          </p:cNvSpPr>
          <p:nvPr/>
        </p:nvSpPr>
        <p:spPr>
          <a:xfrm>
            <a:off x="1395845" y="121516"/>
            <a:ext cx="5098473" cy="992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/>
              <a:t>The Update Expression</a:t>
            </a:r>
            <a:endParaRPr lang="en-US" altLang="en-US" sz="3200" dirty="0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C42CA87D-458A-CE19-43D9-6585F7716BD1}"/>
              </a:ext>
            </a:extLst>
          </p:cNvPr>
          <p:cNvSpPr txBox="1">
            <a:spLocks noChangeArrowheads="1"/>
          </p:cNvSpPr>
          <p:nvPr/>
        </p:nvSpPr>
        <p:spPr>
          <a:xfrm>
            <a:off x="1395845" y="1627766"/>
            <a:ext cx="7602682" cy="37651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spcBef>
                <a:spcPts val="1800"/>
              </a:spcBef>
            </a:pP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update expression 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usually used to </a:t>
            </a:r>
            <a:r>
              <a:rPr lang="en-US" altLang="en-US" sz="26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increment or decrement the counter variable(s)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declared in the initialization section of the for-loop.</a:t>
            </a:r>
          </a:p>
          <a:p>
            <a:pPr marL="457200" indent="-457200">
              <a:spcBef>
                <a:spcPts val="1800"/>
              </a:spcBef>
            </a:pP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update section of the loop </a:t>
            </a:r>
            <a:r>
              <a:rPr lang="en-US" altLang="en-US" sz="26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executes last 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the loop.</a:t>
            </a:r>
          </a:p>
          <a:p>
            <a:pPr marL="457200" indent="-457200">
              <a:spcBef>
                <a:spcPts val="1800"/>
              </a:spcBef>
            </a:pP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update section may </a:t>
            </a:r>
            <a:r>
              <a:rPr lang="en-US" altLang="en-US" sz="26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update multiple variables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spcBef>
                <a:spcPts val="1800"/>
              </a:spcBef>
            </a:pP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Each variable updated is executed as if it were on a line by itself.</a:t>
            </a:r>
          </a:p>
        </p:txBody>
      </p:sp>
    </p:spTree>
    <p:extLst>
      <p:ext uri="{BB962C8B-B14F-4D97-AF65-F5344CB8AC3E}">
        <p14:creationId xmlns:p14="http://schemas.microsoft.com/office/powerpoint/2010/main" val="417228599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163DB1C2-9820-86C9-BF0C-87ADB2DDF53E}"/>
              </a:ext>
            </a:extLst>
          </p:cNvPr>
          <p:cNvSpPr txBox="1">
            <a:spLocks noChangeArrowheads="1"/>
          </p:cNvSpPr>
          <p:nvPr/>
        </p:nvSpPr>
        <p:spPr>
          <a:xfrm>
            <a:off x="1701079" y="346364"/>
            <a:ext cx="6172200" cy="992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/>
              <a:t>Modifying The Control Variable</a:t>
            </a:r>
            <a:endParaRPr lang="en-US" altLang="en-US" sz="3200" dirty="0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EEC3B16C-1A4D-F278-8365-C96C08C0C660}"/>
              </a:ext>
            </a:extLst>
          </p:cNvPr>
          <p:cNvSpPr txBox="1">
            <a:spLocks noChangeArrowheads="1"/>
          </p:cNvSpPr>
          <p:nvPr/>
        </p:nvSpPr>
        <p:spPr>
          <a:xfrm>
            <a:off x="1701079" y="2015404"/>
            <a:ext cx="7467600" cy="32631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spcBef>
                <a:spcPts val="1800"/>
              </a:spcBef>
            </a:pP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should</a:t>
            </a:r>
            <a:r>
              <a:rPr lang="en-US" altLang="en-US" sz="26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avoid updating the control variable 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a for loop </a:t>
            </a:r>
            <a:r>
              <a:rPr lang="en-US" altLang="en-US" sz="26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within the body of the loop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spcBef>
                <a:spcPts val="1800"/>
              </a:spcBef>
            </a:pP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en-US" sz="26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update section should be used 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update the control variable.</a:t>
            </a:r>
          </a:p>
          <a:p>
            <a:pPr marL="457200" indent="-457200">
              <a:spcBef>
                <a:spcPts val="1800"/>
              </a:spcBef>
            </a:pP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Updating the control variable in the for loop body leads to difficulty to maintain code and debugging code.</a:t>
            </a:r>
          </a:p>
        </p:txBody>
      </p:sp>
    </p:spTree>
    <p:extLst>
      <p:ext uri="{BB962C8B-B14F-4D97-AF65-F5344CB8AC3E}">
        <p14:creationId xmlns:p14="http://schemas.microsoft.com/office/powerpoint/2010/main" val="201437441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8C8B1DE2-1502-34A4-9CBE-DCF3C16A5241}"/>
              </a:ext>
            </a:extLst>
          </p:cNvPr>
          <p:cNvSpPr txBox="1">
            <a:spLocks noChangeArrowheads="1"/>
          </p:cNvSpPr>
          <p:nvPr/>
        </p:nvSpPr>
        <p:spPr>
          <a:xfrm>
            <a:off x="1482434" y="89117"/>
            <a:ext cx="6425046" cy="7780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 dirty="0"/>
              <a:t>Multiple Initializations and Updates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9BD12893-ACBC-47A0-87D8-1B44FB3FDB0E}"/>
              </a:ext>
            </a:extLst>
          </p:cNvPr>
          <p:cNvSpPr txBox="1">
            <a:spLocks noChangeArrowheads="1"/>
          </p:cNvSpPr>
          <p:nvPr/>
        </p:nvSpPr>
        <p:spPr>
          <a:xfrm>
            <a:off x="1482434" y="867208"/>
            <a:ext cx="7692736" cy="479107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Tx/>
              <a:buNone/>
            </a:pPr>
            <a:r>
              <a:rPr lang="es-ES" altLang="en-US" sz="1800" b="1" dirty="0" err="1">
                <a:highlight>
                  <a:srgbClr val="FFFF00"/>
                </a:highlight>
                <a:latin typeface="Consolas" panose="020B0609020204030204" pitchFamily="49" charset="0"/>
              </a:rPr>
              <a:t>for</a:t>
            </a:r>
            <a:r>
              <a:rPr lang="es-ES" altLang="en-US" sz="1800" b="1" dirty="0">
                <a:highlight>
                  <a:srgbClr val="FFFF00"/>
                </a:highlight>
                <a:latin typeface="Consolas" panose="020B0609020204030204" pitchFamily="49" charset="0"/>
              </a:rPr>
              <a:t> (</a:t>
            </a:r>
            <a:r>
              <a:rPr lang="es-ES" altLang="en-US" sz="1800" b="1" dirty="0" err="1">
                <a:solidFill>
                  <a:srgbClr val="3333FF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int</a:t>
            </a:r>
            <a:r>
              <a:rPr lang="es-ES" altLang="en-US" sz="1800" b="1" dirty="0">
                <a:solidFill>
                  <a:srgbClr val="3333FF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 x = 0, y = -1; </a:t>
            </a:r>
            <a:r>
              <a:rPr lang="es-ES" altLang="en-US" sz="1800" b="1" dirty="0">
                <a:highlight>
                  <a:srgbClr val="FFFF00"/>
                </a:highlight>
                <a:latin typeface="Consolas" panose="020B0609020204030204" pitchFamily="49" charset="0"/>
              </a:rPr>
              <a:t>(x &lt; 3 &amp;&amp; y &lt; 3); </a:t>
            </a:r>
            <a:r>
              <a:rPr lang="es-ES" altLang="en-US" sz="1800" b="1" dirty="0">
                <a:solidFill>
                  <a:srgbClr val="3333FF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x++, y++</a:t>
            </a:r>
            <a:r>
              <a:rPr lang="es-ES" altLang="en-US" sz="1800" b="1" dirty="0">
                <a:highlight>
                  <a:srgbClr val="FFFF00"/>
                </a:highlight>
                <a:latin typeface="Consolas" panose="020B0609020204030204" pitchFamily="49" charset="0"/>
              </a:rPr>
              <a:t>)</a:t>
            </a:r>
          </a:p>
          <a:p>
            <a:pPr marL="0" indent="0"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{</a:t>
            </a:r>
          </a:p>
          <a:p>
            <a:pPr marL="0" indent="0"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</a:t>
            </a:r>
            <a:r>
              <a:rPr lang="en-US" altLang="en-US" sz="1800" dirty="0" err="1">
                <a:latin typeface="Consolas" panose="020B0609020204030204" pitchFamily="49" charset="0"/>
              </a:rPr>
              <a:t>System.</a:t>
            </a:r>
            <a:r>
              <a:rPr lang="en-US" altLang="en-US" sz="1800" b="1" i="1" dirty="0" err="1">
                <a:latin typeface="Consolas" panose="020B0609020204030204" pitchFamily="49" charset="0"/>
              </a:rPr>
              <a:t>out.printf</a:t>
            </a:r>
            <a:r>
              <a:rPr lang="en-US" altLang="en-US" sz="1800" b="1" i="1" dirty="0">
                <a:latin typeface="Consolas" panose="020B0609020204030204" pitchFamily="49" charset="0"/>
              </a:rPr>
              <a:t>("x = %d and y = %d.\n", x, y);</a:t>
            </a:r>
          </a:p>
          <a:p>
            <a:pPr marL="0" indent="0"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}</a:t>
            </a:r>
          </a:p>
          <a:p>
            <a:pPr marL="0" indent="0"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//</a:t>
            </a:r>
            <a:r>
              <a:rPr lang="en-US" altLang="en-US" sz="1800" dirty="0" err="1">
                <a:latin typeface="Consolas" panose="020B0609020204030204" pitchFamily="49" charset="0"/>
              </a:rPr>
              <a:t>System.out.printf</a:t>
            </a:r>
            <a:r>
              <a:rPr lang="en-US" altLang="en-US" sz="1800" dirty="0">
                <a:latin typeface="Consolas" panose="020B0609020204030204" pitchFamily="49" charset="0"/>
              </a:rPr>
              <a:t>("x = %d and y = %d.\n", x, y); </a:t>
            </a:r>
          </a:p>
          <a:p>
            <a:pPr marL="0" indent="0"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//x and y cannot be resolved to variable</a:t>
            </a:r>
          </a:p>
          <a:p>
            <a:pPr marL="0" indent="0">
              <a:buFontTx/>
              <a:buNone/>
            </a:pPr>
            <a:r>
              <a:rPr lang="en-US" altLang="en-US" sz="1800" dirty="0" err="1">
                <a:latin typeface="Consolas" panose="020B0609020204030204" pitchFamily="49" charset="0"/>
              </a:rPr>
              <a:t>System.out.println</a:t>
            </a:r>
            <a:r>
              <a:rPr lang="en-US" altLang="en-US" sz="1800" dirty="0">
                <a:latin typeface="Consolas" panose="020B0609020204030204" pitchFamily="49" charset="0"/>
              </a:rPr>
              <a:t>();    </a:t>
            </a:r>
          </a:p>
          <a:p>
            <a:pPr marL="0" indent="0">
              <a:buFontTx/>
              <a:buNone/>
            </a:pPr>
            <a:r>
              <a:rPr lang="en-US" altLang="en-US" sz="1800" b="1" dirty="0">
                <a:solidFill>
                  <a:srgbClr val="3333FF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int x, y;</a:t>
            </a:r>
          </a:p>
          <a:p>
            <a:pPr marL="0" indent="0">
              <a:buFontTx/>
              <a:buNone/>
            </a:pPr>
            <a:r>
              <a:rPr lang="es-ES" altLang="en-US" sz="1800" b="1" dirty="0" err="1">
                <a:highlight>
                  <a:srgbClr val="FFFF00"/>
                </a:highlight>
                <a:latin typeface="Consolas" panose="020B0609020204030204" pitchFamily="49" charset="0"/>
              </a:rPr>
              <a:t>for</a:t>
            </a:r>
            <a:r>
              <a:rPr lang="es-ES" altLang="en-US" sz="1800" b="1" dirty="0">
                <a:highlight>
                  <a:srgbClr val="FFFF00"/>
                </a:highlight>
                <a:latin typeface="Consolas" panose="020B0609020204030204" pitchFamily="49" charset="0"/>
              </a:rPr>
              <a:t> (</a:t>
            </a:r>
            <a:r>
              <a:rPr lang="es-ES" altLang="en-US" sz="1800" b="1" dirty="0">
                <a:solidFill>
                  <a:srgbClr val="3333FF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x = 0, y = -1</a:t>
            </a:r>
            <a:r>
              <a:rPr lang="es-ES" altLang="en-US" sz="1800" b="1" dirty="0">
                <a:highlight>
                  <a:srgbClr val="FFFF00"/>
                </a:highlight>
                <a:latin typeface="Consolas" panose="020B0609020204030204" pitchFamily="49" charset="0"/>
              </a:rPr>
              <a:t>; (x &lt; 3 &amp;&amp; y &lt; 3); </a:t>
            </a:r>
            <a:r>
              <a:rPr lang="es-ES" altLang="en-US" sz="1800" b="1" dirty="0">
                <a:solidFill>
                  <a:srgbClr val="3333FF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x++, y++</a:t>
            </a:r>
            <a:r>
              <a:rPr lang="es-ES" altLang="en-US" sz="1800" b="1" dirty="0">
                <a:highlight>
                  <a:srgbClr val="FFFF00"/>
                </a:highlight>
                <a:latin typeface="Consolas" panose="020B0609020204030204" pitchFamily="49" charset="0"/>
              </a:rPr>
              <a:t>)</a:t>
            </a:r>
          </a:p>
          <a:p>
            <a:pPr marL="0" indent="0"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{</a:t>
            </a:r>
          </a:p>
          <a:p>
            <a:pPr marL="0" indent="0"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</a:t>
            </a:r>
            <a:r>
              <a:rPr lang="en-US" altLang="en-US" sz="1800" dirty="0" err="1">
                <a:latin typeface="Consolas" panose="020B0609020204030204" pitchFamily="49" charset="0"/>
              </a:rPr>
              <a:t>System.</a:t>
            </a:r>
            <a:r>
              <a:rPr lang="en-US" altLang="en-US" sz="1800" b="1" i="1" dirty="0" err="1">
                <a:latin typeface="Consolas" panose="020B0609020204030204" pitchFamily="49" charset="0"/>
              </a:rPr>
              <a:t>out.printf</a:t>
            </a:r>
            <a:r>
              <a:rPr lang="en-US" altLang="en-US" sz="1800" b="1" i="1" dirty="0">
                <a:latin typeface="Consolas" panose="020B0609020204030204" pitchFamily="49" charset="0"/>
              </a:rPr>
              <a:t>("x = %d and y = %d.\n", x, y);</a:t>
            </a:r>
          </a:p>
          <a:p>
            <a:pPr marL="0" indent="0"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}</a:t>
            </a:r>
          </a:p>
          <a:p>
            <a:pPr marL="0" indent="0">
              <a:buFontTx/>
              <a:buNone/>
            </a:pPr>
            <a:r>
              <a:rPr lang="en-US" altLang="en-US" sz="1800" dirty="0" err="1">
                <a:latin typeface="Consolas" panose="020B0609020204030204" pitchFamily="49" charset="0"/>
              </a:rPr>
              <a:t>System.</a:t>
            </a:r>
            <a:r>
              <a:rPr lang="en-US" altLang="en-US" sz="1800" b="1" i="1" dirty="0" err="1">
                <a:latin typeface="Consolas" panose="020B0609020204030204" pitchFamily="49" charset="0"/>
              </a:rPr>
              <a:t>out.printf</a:t>
            </a:r>
            <a:r>
              <a:rPr lang="en-US" altLang="en-US" sz="1800" b="1" i="1" dirty="0">
                <a:latin typeface="Consolas" panose="020B0609020204030204" pitchFamily="49" charset="0"/>
              </a:rPr>
              <a:t>("Outside for loop: x = %d and y = %d.\n", 			x, y);    </a:t>
            </a:r>
            <a:endParaRPr lang="en-US" altLang="en-US" sz="1800" dirty="0">
              <a:solidFill>
                <a:srgbClr val="3333FF"/>
              </a:solidFill>
              <a:latin typeface="Consolas" panose="020B0609020204030204" pitchFamily="49" charset="0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2EAA1C28-AC43-12A4-0F4D-404618D8E0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1" y="1025237"/>
            <a:ext cx="2639290" cy="1015663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x = 0 and y = -1.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x = 1 and y = 0.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x = 2 and y = 1.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A9300FEE-F13C-EFEF-845E-2DEE78A1E7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52258" y="5445444"/>
            <a:ext cx="4991099" cy="1323439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x = 0 and y = -1.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x = 1 and y = 0.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x = 2 and y = 1.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Outside </a:t>
            </a: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for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loop: x = 3 and y = 2.</a:t>
            </a:r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10384015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8C8B1DE2-1502-34A4-9CBE-DCF3C16A5241}"/>
              </a:ext>
            </a:extLst>
          </p:cNvPr>
          <p:cNvSpPr txBox="1">
            <a:spLocks noChangeArrowheads="1"/>
          </p:cNvSpPr>
          <p:nvPr/>
        </p:nvSpPr>
        <p:spPr>
          <a:xfrm>
            <a:off x="1482434" y="89117"/>
            <a:ext cx="6425046" cy="7780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 dirty="0"/>
              <a:t>Multiple Initializations and Updates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3F40CB64-57AB-B3CC-3981-0F8BAFA09688}"/>
              </a:ext>
            </a:extLst>
          </p:cNvPr>
          <p:cNvSpPr txBox="1">
            <a:spLocks noChangeArrowheads="1"/>
          </p:cNvSpPr>
          <p:nvPr/>
        </p:nvSpPr>
        <p:spPr>
          <a:xfrm>
            <a:off x="1482434" y="893329"/>
            <a:ext cx="8296275" cy="479107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Tx/>
              <a:buNone/>
            </a:pPr>
            <a:r>
              <a:rPr lang="es-ES" altLang="en-US" sz="1800" b="1" dirty="0" err="1">
                <a:latin typeface="Consolas" panose="020B0609020204030204" pitchFamily="49" charset="0"/>
              </a:rPr>
              <a:t>for</a:t>
            </a:r>
            <a:r>
              <a:rPr lang="es-ES" altLang="en-US" sz="1800" b="1" dirty="0">
                <a:latin typeface="Consolas" panose="020B0609020204030204" pitchFamily="49" charset="0"/>
              </a:rPr>
              <a:t> (</a:t>
            </a:r>
            <a:r>
              <a:rPr lang="es-ES" altLang="en-US" sz="1800" b="1" dirty="0" err="1">
                <a:solidFill>
                  <a:srgbClr val="3333FF"/>
                </a:solidFill>
                <a:latin typeface="Consolas" panose="020B0609020204030204" pitchFamily="49" charset="0"/>
              </a:rPr>
              <a:t>int</a:t>
            </a:r>
            <a:r>
              <a:rPr lang="es-ES" altLang="en-US" sz="1800" b="1" dirty="0">
                <a:solidFill>
                  <a:srgbClr val="3333FF"/>
                </a:solidFill>
                <a:latin typeface="Consolas" panose="020B0609020204030204" pitchFamily="49" charset="0"/>
              </a:rPr>
              <a:t> x = 0, y = -1;</a:t>
            </a:r>
            <a:r>
              <a:rPr lang="es-ES" altLang="en-US" sz="1800" b="1" dirty="0">
                <a:latin typeface="Consolas" panose="020B0609020204030204" pitchFamily="49" charset="0"/>
              </a:rPr>
              <a:t> (x &lt; 3 || y &lt; 3); </a:t>
            </a:r>
            <a:r>
              <a:rPr lang="es-ES" altLang="en-US" sz="1800" b="1" dirty="0">
                <a:solidFill>
                  <a:srgbClr val="3333FF"/>
                </a:solidFill>
                <a:latin typeface="Consolas" panose="020B0609020204030204" pitchFamily="49" charset="0"/>
              </a:rPr>
              <a:t>x++, y++</a:t>
            </a:r>
            <a:r>
              <a:rPr lang="es-ES" altLang="en-US" sz="1800" b="1" dirty="0">
                <a:latin typeface="Consolas" panose="020B0609020204030204" pitchFamily="49" charset="0"/>
              </a:rPr>
              <a:t>)</a:t>
            </a:r>
          </a:p>
          <a:p>
            <a:pPr marL="0" indent="0"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{</a:t>
            </a:r>
          </a:p>
          <a:p>
            <a:pPr marL="0" indent="0"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</a:t>
            </a:r>
            <a:r>
              <a:rPr lang="en-US" altLang="en-US" sz="1800" dirty="0" err="1">
                <a:latin typeface="Consolas" panose="020B0609020204030204" pitchFamily="49" charset="0"/>
              </a:rPr>
              <a:t>System.</a:t>
            </a:r>
            <a:r>
              <a:rPr lang="en-US" altLang="en-US" sz="1800" b="1" i="1" dirty="0" err="1">
                <a:latin typeface="Consolas" panose="020B0609020204030204" pitchFamily="49" charset="0"/>
              </a:rPr>
              <a:t>out.printf</a:t>
            </a:r>
            <a:r>
              <a:rPr lang="en-US" altLang="en-US" sz="1800" b="1" i="1" dirty="0">
                <a:latin typeface="Consolas" panose="020B0609020204030204" pitchFamily="49" charset="0"/>
              </a:rPr>
              <a:t>("x = %d and y = %d.\n", x, y);</a:t>
            </a:r>
          </a:p>
          <a:p>
            <a:pPr marL="0" indent="0"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}</a:t>
            </a:r>
          </a:p>
          <a:p>
            <a:pPr marL="0" indent="0"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//</a:t>
            </a:r>
            <a:r>
              <a:rPr lang="en-US" altLang="en-US" sz="1800" dirty="0" err="1">
                <a:latin typeface="Consolas" panose="020B0609020204030204" pitchFamily="49" charset="0"/>
              </a:rPr>
              <a:t>System.out.printf</a:t>
            </a:r>
            <a:r>
              <a:rPr lang="en-US" altLang="en-US" sz="1800" dirty="0">
                <a:latin typeface="Consolas" panose="020B0609020204030204" pitchFamily="49" charset="0"/>
              </a:rPr>
              <a:t>("x = %d and y = %d.\n", x, y); </a:t>
            </a:r>
          </a:p>
          <a:p>
            <a:pPr marL="0" indent="0"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//x and y cannot be resolved to a variable</a:t>
            </a:r>
          </a:p>
          <a:p>
            <a:pPr marL="0" indent="0">
              <a:buFontTx/>
              <a:buNone/>
            </a:pPr>
            <a:r>
              <a:rPr lang="en-US" altLang="en-US" sz="1000" dirty="0">
                <a:latin typeface="Consolas" panose="020B0609020204030204" pitchFamily="49" charset="0"/>
              </a:rPr>
              <a:t>    </a:t>
            </a:r>
          </a:p>
          <a:p>
            <a:pPr marL="0" indent="0">
              <a:buFontTx/>
              <a:buNone/>
            </a:pPr>
            <a:r>
              <a:rPr lang="en-US" altLang="en-US" sz="1800" b="1" dirty="0">
                <a:solidFill>
                  <a:srgbClr val="3333FF"/>
                </a:solidFill>
                <a:latin typeface="Consolas" panose="020B0609020204030204" pitchFamily="49" charset="0"/>
              </a:rPr>
              <a:t>int x, y;</a:t>
            </a:r>
          </a:p>
          <a:p>
            <a:pPr marL="0" indent="0">
              <a:buFontTx/>
              <a:buNone/>
            </a:pPr>
            <a:r>
              <a:rPr lang="es-ES" altLang="en-US" sz="1800" b="1" dirty="0" err="1">
                <a:latin typeface="Consolas" panose="020B0609020204030204" pitchFamily="49" charset="0"/>
              </a:rPr>
              <a:t>for</a:t>
            </a:r>
            <a:r>
              <a:rPr lang="es-ES" altLang="en-US" sz="1800" b="1" dirty="0">
                <a:latin typeface="Consolas" panose="020B0609020204030204" pitchFamily="49" charset="0"/>
              </a:rPr>
              <a:t> (</a:t>
            </a:r>
            <a:r>
              <a:rPr lang="es-ES" altLang="en-US" sz="1800" b="1" dirty="0">
                <a:solidFill>
                  <a:srgbClr val="3333FF"/>
                </a:solidFill>
                <a:latin typeface="Consolas" panose="020B0609020204030204" pitchFamily="49" charset="0"/>
              </a:rPr>
              <a:t>x = 0, y = -1</a:t>
            </a:r>
            <a:r>
              <a:rPr lang="es-ES" altLang="en-US" sz="1800" b="1" dirty="0">
                <a:latin typeface="Consolas" panose="020B0609020204030204" pitchFamily="49" charset="0"/>
              </a:rPr>
              <a:t>; (x &lt; 3 || y &lt; 3); </a:t>
            </a:r>
            <a:r>
              <a:rPr lang="es-ES" altLang="en-US" sz="1800" b="1" dirty="0">
                <a:solidFill>
                  <a:srgbClr val="3333FF"/>
                </a:solidFill>
                <a:latin typeface="Consolas" panose="020B0609020204030204" pitchFamily="49" charset="0"/>
              </a:rPr>
              <a:t>x++, y++</a:t>
            </a:r>
            <a:r>
              <a:rPr lang="es-ES" altLang="en-US" sz="1800" b="1" dirty="0">
                <a:latin typeface="Consolas" panose="020B0609020204030204" pitchFamily="49" charset="0"/>
              </a:rPr>
              <a:t>)</a:t>
            </a:r>
          </a:p>
          <a:p>
            <a:pPr marL="0" indent="0"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{</a:t>
            </a:r>
          </a:p>
          <a:p>
            <a:pPr marL="0" indent="0"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</a:t>
            </a:r>
            <a:r>
              <a:rPr lang="en-US" altLang="en-US" sz="1800" dirty="0" err="1">
                <a:latin typeface="Consolas" panose="020B0609020204030204" pitchFamily="49" charset="0"/>
              </a:rPr>
              <a:t>System.</a:t>
            </a:r>
            <a:r>
              <a:rPr lang="en-US" altLang="en-US" sz="1800" b="1" i="1" dirty="0" err="1">
                <a:latin typeface="Consolas" panose="020B0609020204030204" pitchFamily="49" charset="0"/>
              </a:rPr>
              <a:t>out.printf</a:t>
            </a:r>
            <a:r>
              <a:rPr lang="en-US" altLang="en-US" sz="1800" b="1" i="1" dirty="0">
                <a:latin typeface="Consolas" panose="020B0609020204030204" pitchFamily="49" charset="0"/>
              </a:rPr>
              <a:t>("x = %d and y = %d.\n", x, y);</a:t>
            </a:r>
          </a:p>
          <a:p>
            <a:pPr marL="0" indent="0"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}</a:t>
            </a:r>
          </a:p>
          <a:p>
            <a:pPr marL="0" indent="0">
              <a:buFontTx/>
              <a:buNone/>
            </a:pPr>
            <a:r>
              <a:rPr lang="en-US" altLang="en-US" sz="1800" dirty="0" err="1">
                <a:latin typeface="Consolas" panose="020B0609020204030204" pitchFamily="49" charset="0"/>
              </a:rPr>
              <a:t>System.</a:t>
            </a:r>
            <a:r>
              <a:rPr lang="en-US" altLang="en-US" sz="1800" b="1" i="1" dirty="0" err="1">
                <a:latin typeface="Consolas" panose="020B0609020204030204" pitchFamily="49" charset="0"/>
              </a:rPr>
              <a:t>out.printf</a:t>
            </a:r>
            <a:r>
              <a:rPr lang="en-US" altLang="en-US" sz="1800" b="1" i="1" dirty="0">
                <a:latin typeface="Consolas" panose="020B0609020204030204" pitchFamily="49" charset="0"/>
              </a:rPr>
              <a:t>("Outside for loop: x = %d and y = %d.\n", 			x, y);    </a:t>
            </a:r>
            <a:endParaRPr lang="en-US" altLang="en-US" sz="1800" dirty="0">
              <a:solidFill>
                <a:srgbClr val="3333FF"/>
              </a:solidFill>
              <a:latin typeface="Consolas" panose="020B0609020204030204" pitchFamily="49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E829FDB-B085-4D40-C592-2299F0B7900C}"/>
              </a:ext>
            </a:extLst>
          </p:cNvPr>
          <p:cNvSpPr txBox="1"/>
          <p:nvPr/>
        </p:nvSpPr>
        <p:spPr>
          <a:xfrm>
            <a:off x="8316191" y="945284"/>
            <a:ext cx="2625436" cy="132343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sz="2000" dirty="0">
                <a:latin typeface="Consolas" panose="020B0609020204030204" pitchFamily="49" charset="0"/>
              </a:rPr>
              <a:t>x = 0 and y = -1.</a:t>
            </a:r>
          </a:p>
          <a:p>
            <a:pPr>
              <a:defRPr/>
            </a:pPr>
            <a:r>
              <a:rPr lang="en-US" sz="2000" dirty="0">
                <a:latin typeface="Consolas" panose="020B0609020204030204" pitchFamily="49" charset="0"/>
              </a:rPr>
              <a:t>x = 1 and y = 0.</a:t>
            </a:r>
          </a:p>
          <a:p>
            <a:pPr>
              <a:defRPr/>
            </a:pPr>
            <a:r>
              <a:rPr lang="en-US" sz="2000" dirty="0">
                <a:latin typeface="Consolas" panose="020B0609020204030204" pitchFamily="49" charset="0"/>
              </a:rPr>
              <a:t>x = 2 and y = 1.</a:t>
            </a:r>
          </a:p>
          <a:p>
            <a:pPr>
              <a:defRPr/>
            </a:pPr>
            <a:r>
              <a:rPr lang="en-US" sz="2000" dirty="0">
                <a:latin typeface="Consolas" panose="020B0609020204030204" pitchFamily="49" charset="0"/>
              </a:rPr>
              <a:t>x = 3 and y = 2.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4A9FA35-112E-4268-0827-1F76F032B6D2}"/>
              </a:ext>
            </a:extLst>
          </p:cNvPr>
          <p:cNvSpPr txBox="1"/>
          <p:nvPr/>
        </p:nvSpPr>
        <p:spPr>
          <a:xfrm>
            <a:off x="6440630" y="5226784"/>
            <a:ext cx="4991099" cy="163121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sz="2000" dirty="0">
                <a:latin typeface="Consolas" panose="020B0609020204030204" pitchFamily="49" charset="0"/>
              </a:rPr>
              <a:t>x = 0 and y = -1.</a:t>
            </a:r>
          </a:p>
          <a:p>
            <a:pPr>
              <a:defRPr/>
            </a:pPr>
            <a:r>
              <a:rPr lang="en-US" sz="2000" dirty="0">
                <a:latin typeface="Consolas" panose="020B0609020204030204" pitchFamily="49" charset="0"/>
              </a:rPr>
              <a:t>x = 1 and y = 0.</a:t>
            </a:r>
          </a:p>
          <a:p>
            <a:pPr>
              <a:defRPr/>
            </a:pPr>
            <a:r>
              <a:rPr lang="en-US" sz="2000" dirty="0">
                <a:latin typeface="Consolas" panose="020B0609020204030204" pitchFamily="49" charset="0"/>
              </a:rPr>
              <a:t>x = 2 and y = 1.</a:t>
            </a:r>
          </a:p>
          <a:p>
            <a:pPr>
              <a:defRPr/>
            </a:pPr>
            <a:r>
              <a:rPr lang="en-US" sz="2000" dirty="0">
                <a:latin typeface="Consolas" panose="020B0609020204030204" pitchFamily="49" charset="0"/>
              </a:rPr>
              <a:t>x = 3 and y = 2.</a:t>
            </a:r>
          </a:p>
          <a:p>
            <a:pPr>
              <a:defRPr/>
            </a:pPr>
            <a:r>
              <a:rPr lang="en-US" sz="2000" dirty="0">
                <a:latin typeface="Consolas" panose="020B0609020204030204" pitchFamily="49" charset="0"/>
              </a:rPr>
              <a:t>Outside for loop: x = 4 and y = 3.</a:t>
            </a:r>
          </a:p>
        </p:txBody>
      </p:sp>
    </p:spTree>
    <p:extLst>
      <p:ext uri="{BB962C8B-B14F-4D97-AF65-F5344CB8AC3E}">
        <p14:creationId xmlns:p14="http://schemas.microsoft.com/office/powerpoint/2010/main" val="25568872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C5888FA-9B80-0E8D-BAB6-B5279F0030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2881" y="384464"/>
            <a:ext cx="8248650" cy="3847207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s-ES" altLang="en-US" sz="2000" b="1" dirty="0" err="1">
                <a:highlight>
                  <a:srgbClr val="FFFF00"/>
                </a:highlight>
                <a:latin typeface="Consolas" panose="020B0609020204030204" pitchFamily="49" charset="0"/>
              </a:rPr>
              <a:t>int</a:t>
            </a:r>
            <a:r>
              <a:rPr lang="es-ES" altLang="en-US" sz="2000" b="1" dirty="0">
                <a:highlight>
                  <a:srgbClr val="FFFF00"/>
                </a:highlight>
                <a:latin typeface="Consolas" panose="020B0609020204030204" pitchFamily="49" charset="0"/>
              </a:rPr>
              <a:t> x1 = 100, y1 = 99;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s-ES" altLang="en-US" sz="2000" b="1" dirty="0" err="1">
                <a:highlight>
                  <a:srgbClr val="FFFF00"/>
                </a:highlight>
                <a:latin typeface="Consolas" panose="020B0609020204030204" pitchFamily="49" charset="0"/>
              </a:rPr>
              <a:t>for</a:t>
            </a:r>
            <a:r>
              <a:rPr lang="es-ES" altLang="en-US" sz="2000" b="1" dirty="0">
                <a:highlight>
                  <a:srgbClr val="FFFF00"/>
                </a:highlight>
                <a:latin typeface="Consolas" panose="020B0609020204030204" pitchFamily="49" charset="0"/>
              </a:rPr>
              <a:t> (</a:t>
            </a:r>
            <a:r>
              <a:rPr lang="es-ES" altLang="en-US" sz="2000" b="1" dirty="0" err="1">
                <a:solidFill>
                  <a:srgbClr val="C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int</a:t>
            </a:r>
            <a:r>
              <a:rPr lang="es-ES" altLang="en-US" sz="2000" b="1" dirty="0">
                <a:solidFill>
                  <a:srgbClr val="C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 x1 = 0, y1 = -1; </a:t>
            </a:r>
            <a:r>
              <a:rPr lang="es-ES" altLang="en-US" sz="2000" b="1" dirty="0">
                <a:highlight>
                  <a:srgbClr val="FFFF00"/>
                </a:highlight>
                <a:latin typeface="Consolas" panose="020B0609020204030204" pitchFamily="49" charset="0"/>
              </a:rPr>
              <a:t>(x1 &lt; 3 &amp;&amp; y1 &lt; 3); x1++, y1++)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</a:rPr>
              <a:t>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</a:rPr>
              <a:t>  </a:t>
            </a:r>
            <a:r>
              <a:rPr lang="en-US" altLang="en-US" sz="2000" dirty="0" err="1">
                <a:latin typeface="Consolas" panose="020B0609020204030204" pitchFamily="49" charset="0"/>
              </a:rPr>
              <a:t>System.</a:t>
            </a:r>
            <a:r>
              <a:rPr lang="en-US" altLang="en-US" sz="2000" b="1" i="1" dirty="0" err="1">
                <a:latin typeface="Consolas" panose="020B0609020204030204" pitchFamily="49" charset="0"/>
              </a:rPr>
              <a:t>out.printf</a:t>
            </a:r>
            <a:r>
              <a:rPr lang="en-US" altLang="en-US" sz="2000" b="1" i="1" dirty="0">
                <a:latin typeface="Consolas" panose="020B0609020204030204" pitchFamily="49" charset="0"/>
              </a:rPr>
              <a:t>("x1 = %d and y1 = %d.\n", x1, y1);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</a:rPr>
              <a:t>}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 err="1">
                <a:latin typeface="Consolas" panose="020B0609020204030204" pitchFamily="49" charset="0"/>
              </a:rPr>
              <a:t>System.</a:t>
            </a:r>
            <a:r>
              <a:rPr lang="en-US" altLang="en-US" sz="2000" b="1" i="1" dirty="0" err="1">
                <a:latin typeface="Consolas" panose="020B0609020204030204" pitchFamily="49" charset="0"/>
              </a:rPr>
              <a:t>out.printf</a:t>
            </a:r>
            <a:r>
              <a:rPr lang="en-US" altLang="en-US" sz="2000" b="1" i="1" dirty="0">
                <a:latin typeface="Consolas" panose="020B0609020204030204" pitchFamily="49" charset="0"/>
              </a:rPr>
              <a:t>("Outside for loop:\n"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s-ES" altLang="en-US" sz="2000" dirty="0">
                <a:latin typeface="Consolas" panose="020B0609020204030204" pitchFamily="49" charset="0"/>
              </a:rPr>
              <a:t>                   + "x1 = %d and y1 = %d.\n", x1, y1); </a:t>
            </a:r>
            <a:endParaRPr lang="en-US" altLang="en-US" sz="2000" dirty="0">
              <a:solidFill>
                <a:srgbClr val="3F7F5F"/>
              </a:solidFill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200" dirty="0">
              <a:solidFill>
                <a:srgbClr val="3F7F5F"/>
              </a:solidFill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FF0000"/>
                </a:solidFill>
              </a:rPr>
              <a:t>Exception in thread "main" </a:t>
            </a:r>
            <a:r>
              <a:rPr lang="en-US" altLang="en-US" sz="2000" dirty="0" err="1">
                <a:solidFill>
                  <a:srgbClr val="FF0000"/>
                </a:solidFill>
              </a:rPr>
              <a:t>java.lang.Error</a:t>
            </a:r>
            <a:r>
              <a:rPr lang="en-US" altLang="en-US" sz="2000" dirty="0">
                <a:solidFill>
                  <a:srgbClr val="FF0000"/>
                </a:solidFill>
              </a:rPr>
              <a:t>: Unresolved compilation problems: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FF0000"/>
                </a:solidFill>
              </a:rPr>
              <a:t>Duplicate local variable x1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FF0000"/>
                </a:solidFill>
              </a:rPr>
              <a:t>Duplicate local variable y1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200" dirty="0">
              <a:solidFill>
                <a:srgbClr val="FF0000"/>
              </a:solidFill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FF0000"/>
                </a:solidFill>
              </a:rPr>
              <a:t>at forStmtCh04_01.Demos_ForStmt.main</a:t>
            </a:r>
            <a:r>
              <a:rPr lang="en-US" altLang="en-US" sz="2000" dirty="0"/>
              <a:t>(</a:t>
            </a:r>
            <a:r>
              <a:rPr lang="en-US" altLang="en-US" sz="2000" dirty="0">
                <a:solidFill>
                  <a:srgbClr val="3333FF"/>
                </a:solidFill>
              </a:rPr>
              <a:t>Demos_ForStmt.java:15</a:t>
            </a:r>
            <a:r>
              <a:rPr lang="en-US" altLang="en-US" sz="2000" u="sng" dirty="0"/>
              <a:t>)</a:t>
            </a:r>
            <a:endParaRPr lang="en-US" altLang="en-US" sz="2000" dirty="0"/>
          </a:p>
        </p:txBody>
      </p:sp>
      <p:sp>
        <p:nvSpPr>
          <p:cNvPr id="3" name="Multiplication Sign 2">
            <a:extLst>
              <a:ext uri="{FF2B5EF4-FFF2-40B4-BE49-F238E27FC236}">
                <a16:creationId xmlns:a16="http://schemas.microsoft.com/office/drawing/2014/main" id="{FB89E0B9-FB64-EA22-34FC-2C974C167218}"/>
              </a:ext>
            </a:extLst>
          </p:cNvPr>
          <p:cNvSpPr/>
          <p:nvPr/>
        </p:nvSpPr>
        <p:spPr bwMode="auto">
          <a:xfrm>
            <a:off x="1361209" y="831272"/>
            <a:ext cx="135082" cy="152400"/>
          </a:xfrm>
          <a:prstGeom prst="mathMultiply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7617CBF-243F-397A-3860-60D03490D361}"/>
              </a:ext>
            </a:extLst>
          </p:cNvPr>
          <p:cNvSpPr txBox="1"/>
          <p:nvPr/>
        </p:nvSpPr>
        <p:spPr>
          <a:xfrm>
            <a:off x="1582881" y="4528103"/>
            <a:ext cx="8248650" cy="2246769"/>
          </a:xfrm>
          <a:prstGeom prst="rect">
            <a:avLst/>
          </a:prstGeom>
          <a:solidFill>
            <a:schemeClr val="bg2"/>
          </a:solidFill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s-ES" sz="2000" b="1" dirty="0" err="1">
                <a:solidFill>
                  <a:srgbClr val="7F0055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int</a:t>
            </a:r>
            <a:r>
              <a:rPr lang="es-ES" sz="2000" b="1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 </a:t>
            </a:r>
            <a:r>
              <a:rPr lang="es-ES" sz="2000" b="1" dirty="0">
                <a:solidFill>
                  <a:srgbClr val="6A3E3E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x1</a:t>
            </a:r>
            <a:r>
              <a:rPr lang="es-ES" sz="2000" b="1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 = 100, </a:t>
            </a:r>
            <a:r>
              <a:rPr lang="es-ES" sz="2000" b="1" dirty="0">
                <a:solidFill>
                  <a:srgbClr val="6A3E3E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y1</a:t>
            </a:r>
            <a:r>
              <a:rPr lang="es-ES" sz="2000" b="1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 = 99;</a:t>
            </a:r>
          </a:p>
          <a:p>
            <a:pPr>
              <a:defRPr/>
            </a:pPr>
            <a:r>
              <a:rPr lang="es-ES" sz="2000" b="1" dirty="0" err="1">
                <a:solidFill>
                  <a:srgbClr val="7F0055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for</a:t>
            </a:r>
            <a:r>
              <a:rPr lang="es-ES" sz="2000" b="1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 (</a:t>
            </a:r>
            <a:r>
              <a:rPr lang="es-ES" sz="2000" b="1" dirty="0">
                <a:solidFill>
                  <a:srgbClr val="6A3E3E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x1</a:t>
            </a:r>
            <a:r>
              <a:rPr lang="es-ES" sz="2000" b="1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 = 0, </a:t>
            </a:r>
            <a:r>
              <a:rPr lang="es-ES" sz="2000" b="1" dirty="0">
                <a:solidFill>
                  <a:srgbClr val="6A3E3E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y1</a:t>
            </a:r>
            <a:r>
              <a:rPr lang="es-ES" sz="2000" b="1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 = -1; (</a:t>
            </a:r>
            <a:r>
              <a:rPr lang="es-ES" sz="2000" b="1" dirty="0">
                <a:solidFill>
                  <a:srgbClr val="6A3E3E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x1</a:t>
            </a:r>
            <a:r>
              <a:rPr lang="es-ES" sz="2000" b="1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 &lt; 3 &amp;&amp; </a:t>
            </a:r>
            <a:r>
              <a:rPr lang="es-ES" sz="2000" b="1" dirty="0">
                <a:solidFill>
                  <a:srgbClr val="6A3E3E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y1</a:t>
            </a:r>
            <a:r>
              <a:rPr lang="es-ES" sz="2000" b="1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 &lt; 3); </a:t>
            </a:r>
            <a:r>
              <a:rPr lang="es-ES" sz="2000" b="1" dirty="0">
                <a:solidFill>
                  <a:srgbClr val="6A3E3E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x1</a:t>
            </a:r>
            <a:r>
              <a:rPr lang="es-ES" sz="2000" b="1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++, </a:t>
            </a:r>
            <a:r>
              <a:rPr lang="es-ES" sz="2000" b="1" dirty="0">
                <a:solidFill>
                  <a:srgbClr val="6A3E3E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y1</a:t>
            </a:r>
            <a:r>
              <a:rPr lang="es-ES" sz="2000" b="1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++)</a:t>
            </a: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sz="20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sz="20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.printf</a:t>
            </a:r>
            <a:r>
              <a:rPr 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0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"x1 = %d and y1 = %d.\n"</a:t>
            </a:r>
            <a:r>
              <a:rPr 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2000" b="1" i="1" dirty="0">
                <a:solidFill>
                  <a:srgbClr val="6A3E3E"/>
                </a:solidFill>
                <a:highlight>
                  <a:srgbClr val="D4D4D4"/>
                </a:highlight>
                <a:latin typeface="Consolas" panose="020B0609020204030204" pitchFamily="49" charset="0"/>
              </a:rPr>
              <a:t>x1</a:t>
            </a:r>
            <a:r>
              <a:rPr lang="en-US" sz="2000" b="1" i="1" dirty="0">
                <a:solidFill>
                  <a:srgbClr val="000000"/>
                </a:solidFill>
                <a:highlight>
                  <a:srgbClr val="D4D4D4"/>
                </a:highlight>
                <a:latin typeface="Consolas" panose="020B0609020204030204" pitchFamily="49" charset="0"/>
              </a:rPr>
              <a:t>, </a:t>
            </a:r>
            <a:r>
              <a:rPr lang="en-US" sz="2000" b="1" i="1" dirty="0">
                <a:solidFill>
                  <a:srgbClr val="6A3E3E"/>
                </a:solidFill>
                <a:highlight>
                  <a:srgbClr val="D4D4D4"/>
                </a:highlight>
                <a:latin typeface="Consolas" panose="020B0609020204030204" pitchFamily="49" charset="0"/>
              </a:rPr>
              <a:t>y1</a:t>
            </a:r>
            <a:r>
              <a:rPr lang="en-US" sz="2000" b="1" i="1" dirty="0">
                <a:solidFill>
                  <a:srgbClr val="000000"/>
                </a:solidFill>
                <a:highlight>
                  <a:srgbClr val="D4D4D4"/>
                </a:highlight>
                <a:latin typeface="Consolas" panose="020B0609020204030204" pitchFamily="49" charset="0"/>
              </a:rPr>
              <a:t>);</a:t>
            </a: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</a:p>
          <a:p>
            <a:pPr>
              <a:defRPr/>
            </a:pP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sz="20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sz="20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.printf</a:t>
            </a:r>
            <a:r>
              <a:rPr 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0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"Outside for loop:\n"</a:t>
            </a:r>
            <a:r>
              <a:rPr 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</a:p>
          <a:p>
            <a:pPr>
              <a:defRPr/>
            </a:pPr>
            <a:r>
              <a:rPr lang="es-E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  + </a:t>
            </a:r>
            <a:r>
              <a:rPr lang="es-ES" sz="2000" dirty="0">
                <a:solidFill>
                  <a:srgbClr val="2A00FF"/>
                </a:solidFill>
                <a:latin typeface="Consolas" panose="020B0609020204030204" pitchFamily="49" charset="0"/>
              </a:rPr>
              <a:t>"x1 = %d and y1 = %d.\n"</a:t>
            </a:r>
            <a:r>
              <a:rPr lang="es-ES" sz="20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s-ES" sz="2000" dirty="0">
                <a:solidFill>
                  <a:srgbClr val="6A3E3E"/>
                </a:solidFill>
                <a:highlight>
                  <a:srgbClr val="D4D4D4"/>
                </a:highlight>
                <a:latin typeface="Consolas" panose="020B0609020204030204" pitchFamily="49" charset="0"/>
              </a:rPr>
              <a:t>x1</a:t>
            </a:r>
            <a:r>
              <a:rPr lang="es-ES" sz="2000" dirty="0">
                <a:solidFill>
                  <a:srgbClr val="000000"/>
                </a:solidFill>
                <a:highlight>
                  <a:srgbClr val="D4D4D4"/>
                </a:highlight>
                <a:latin typeface="Consolas" panose="020B0609020204030204" pitchFamily="49" charset="0"/>
              </a:rPr>
              <a:t>, </a:t>
            </a:r>
            <a:r>
              <a:rPr lang="es-ES" sz="2000" dirty="0">
                <a:solidFill>
                  <a:srgbClr val="6A3E3E"/>
                </a:solidFill>
                <a:highlight>
                  <a:srgbClr val="D4D4D4"/>
                </a:highlight>
                <a:latin typeface="Consolas" panose="020B0609020204030204" pitchFamily="49" charset="0"/>
              </a:rPr>
              <a:t>y1</a:t>
            </a:r>
            <a:r>
              <a:rPr lang="es-ES" sz="2000" dirty="0">
                <a:solidFill>
                  <a:srgbClr val="000000"/>
                </a:solidFill>
                <a:highlight>
                  <a:srgbClr val="D4D4D4"/>
                </a:highlight>
                <a:latin typeface="Consolas" panose="020B0609020204030204" pitchFamily="49" charset="0"/>
              </a:rPr>
              <a:t>);</a:t>
            </a:r>
            <a:endParaRPr lang="en-US" sz="2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0101596-EAC4-A340-212A-08C4777DCC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24555" y="4681991"/>
            <a:ext cx="2556164" cy="1938992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Output: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x1 = 0 and y1 = -1.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x1 = 1 and y1 = 0.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x1 = 2 and y1 = 1.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Outside for loop: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x1 = 3 and y1 = 2.</a:t>
            </a:r>
          </a:p>
        </p:txBody>
      </p:sp>
    </p:spTree>
    <p:extLst>
      <p:ext uri="{BB962C8B-B14F-4D97-AF65-F5344CB8AC3E}">
        <p14:creationId xmlns:p14="http://schemas.microsoft.com/office/powerpoint/2010/main" val="319970063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A7E06432-66F9-48DD-DB88-47CD6FF68218}"/>
              </a:ext>
            </a:extLst>
          </p:cNvPr>
          <p:cNvSpPr txBox="1">
            <a:spLocks noChangeArrowheads="1"/>
          </p:cNvSpPr>
          <p:nvPr/>
        </p:nvSpPr>
        <p:spPr>
          <a:xfrm>
            <a:off x="1433945" y="762000"/>
            <a:ext cx="3054928" cy="992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 dirty="0"/>
              <a:t>Running Totals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0127BD5E-5260-C20F-70D4-16AC5D5BEE0D}"/>
              </a:ext>
            </a:extLst>
          </p:cNvPr>
          <p:cNvSpPr txBox="1">
            <a:spLocks noChangeArrowheads="1"/>
          </p:cNvSpPr>
          <p:nvPr/>
        </p:nvSpPr>
        <p:spPr>
          <a:xfrm>
            <a:off x="1433945" y="2095499"/>
            <a:ext cx="7696200" cy="23310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spcBef>
                <a:spcPts val="1800"/>
              </a:spcBef>
            </a:pP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Loops allow the program to keep </a:t>
            </a:r>
            <a:r>
              <a:rPr lang="en-US" altLang="en-US" sz="26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running totals 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while evaluating data.</a:t>
            </a:r>
          </a:p>
          <a:p>
            <a:pPr marL="457200" indent="-457200">
              <a:spcBef>
                <a:spcPts val="1800"/>
              </a:spcBef>
            </a:pP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Imagine needing to keep a running total of user input</a:t>
            </a:r>
            <a:r>
              <a:rPr lang="en-US" altLang="en-US" sz="2600" dirty="0"/>
              <a:t>.</a:t>
            </a:r>
          </a:p>
          <a:p>
            <a:pPr marL="457200" indent="-457200">
              <a:spcBef>
                <a:spcPts val="1800"/>
              </a:spcBef>
            </a:pPr>
            <a:r>
              <a:rPr lang="en-US" altLang="en-US" sz="2000" dirty="0"/>
              <a:t>Example: </a:t>
            </a:r>
            <a:r>
              <a:rPr lang="en-US" altLang="en-US" sz="2000" dirty="0">
                <a:hlinkClick r:id="rId2" action="ppaction://hlinkfile"/>
              </a:rPr>
              <a:t>TotalSales.java</a:t>
            </a:r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42414011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D499B0-7D36-D34B-7BE7-260F850CC205}"/>
              </a:ext>
            </a:extLst>
          </p:cNvPr>
          <p:cNvSpPr txBox="1">
            <a:spLocks noChangeArrowheads="1"/>
          </p:cNvSpPr>
          <p:nvPr/>
        </p:nvSpPr>
        <p:spPr>
          <a:xfrm>
            <a:off x="1447800" y="135082"/>
            <a:ext cx="7162800" cy="992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/>
              <a:t>Logic for Calculating a Running Total</a:t>
            </a:r>
            <a:endParaRPr lang="en-US" altLang="en-US" sz="32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28C4FED-127B-E81F-3E27-8CB7EB23293F}"/>
              </a:ext>
            </a:extLst>
          </p:cNvPr>
          <p:cNvSpPr txBox="1"/>
          <p:nvPr/>
        </p:nvSpPr>
        <p:spPr>
          <a:xfrm>
            <a:off x="2898775" y="1447800"/>
            <a:ext cx="2438400" cy="4001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Set accumulator to 0</a:t>
            </a:r>
          </a:p>
        </p:txBody>
      </p:sp>
      <p:sp>
        <p:nvSpPr>
          <p:cNvPr id="4" name="Flowchart: Decision 3">
            <a:extLst>
              <a:ext uri="{FF2B5EF4-FFF2-40B4-BE49-F238E27FC236}">
                <a16:creationId xmlns:a16="http://schemas.microsoft.com/office/drawing/2014/main" id="{7ED80733-AC9F-4E07-8DD8-EC72D22DEA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8125" y="2209800"/>
            <a:ext cx="2555875" cy="1371600"/>
          </a:xfrm>
          <a:prstGeom prst="flowChartDecision">
            <a:avLst/>
          </a:prstGeom>
          <a:solidFill>
            <a:schemeClr val="bg2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000"/>
              <a:t>Is there another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000"/>
              <a:t>number to read?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6AD254D-70BA-043E-6291-0A8FE6D5407D}"/>
              </a:ext>
            </a:extLst>
          </p:cNvPr>
          <p:cNvSpPr txBox="1"/>
          <p:nvPr/>
        </p:nvSpPr>
        <p:spPr>
          <a:xfrm>
            <a:off x="2819400" y="5159375"/>
            <a:ext cx="2438400" cy="70788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Add the number to the accumulator </a:t>
            </a:r>
          </a:p>
        </p:txBody>
      </p:sp>
      <p:sp>
        <p:nvSpPr>
          <p:cNvPr id="6" name="Flowchart: Data 4">
            <a:extLst>
              <a:ext uri="{FF2B5EF4-FFF2-40B4-BE49-F238E27FC236}">
                <a16:creationId xmlns:a16="http://schemas.microsoft.com/office/drawing/2014/main" id="{1D378467-1C4C-EAFD-CAEF-8064951E7D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4081463"/>
            <a:ext cx="2555875" cy="685800"/>
          </a:xfrm>
          <a:prstGeom prst="flowChartInputOutput">
            <a:avLst/>
          </a:prstGeom>
          <a:solidFill>
            <a:schemeClr val="bg2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000" dirty="0"/>
              <a:t>Read the next 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000" dirty="0"/>
              <a:t>number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BF2919D5-D560-56AB-41B7-09648D62A54D}"/>
              </a:ext>
            </a:extLst>
          </p:cNvPr>
          <p:cNvCxnSpPr>
            <a:cxnSpLocks noChangeShapeType="1"/>
            <a:endCxn id="3" idx="0"/>
          </p:cNvCxnSpPr>
          <p:nvPr/>
        </p:nvCxnSpPr>
        <p:spPr bwMode="auto">
          <a:xfrm>
            <a:off x="4117975" y="1066800"/>
            <a:ext cx="0" cy="381000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" name="Straight Arrow Connector 11">
            <a:extLst>
              <a:ext uri="{FF2B5EF4-FFF2-40B4-BE49-F238E27FC236}">
                <a16:creationId xmlns:a16="http://schemas.microsoft.com/office/drawing/2014/main" id="{B88BD093-AD85-F882-BACB-60E3A6104D3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076700" y="1847850"/>
            <a:ext cx="0" cy="381000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" name="Straight Arrow Connector 14">
            <a:extLst>
              <a:ext uri="{FF2B5EF4-FFF2-40B4-BE49-F238E27FC236}">
                <a16:creationId xmlns:a16="http://schemas.microsoft.com/office/drawing/2014/main" id="{F9A2D955-7AD0-2C8B-6CDC-DB10CE3DF89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038600" y="4775200"/>
            <a:ext cx="0" cy="381000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" name="Connector: Elbow 10">
            <a:extLst>
              <a:ext uri="{FF2B5EF4-FFF2-40B4-BE49-F238E27FC236}">
                <a16:creationId xmlns:a16="http://schemas.microsoft.com/office/drawing/2014/main" id="{43B77B0E-882D-BE61-5EDE-6475DD8D2448}"/>
              </a:ext>
            </a:extLst>
          </p:cNvPr>
          <p:cNvCxnSpPr>
            <a:cxnSpLocks/>
          </p:cNvCxnSpPr>
          <p:nvPr/>
        </p:nvCxnSpPr>
        <p:spPr bwMode="auto">
          <a:xfrm rot="5400000" flipH="1" flipV="1">
            <a:off x="942975" y="3152775"/>
            <a:ext cx="4210050" cy="1981200"/>
          </a:xfrm>
          <a:prstGeom prst="bentConnector3">
            <a:avLst>
              <a:gd name="adj1" fmla="val 99838"/>
            </a:avLst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" name="Straight Arrow Connector 45071">
            <a:extLst>
              <a:ext uri="{FF2B5EF4-FFF2-40B4-BE49-F238E27FC236}">
                <a16:creationId xmlns:a16="http://schemas.microsoft.com/office/drawing/2014/main" id="{4849D725-4844-223F-6504-0BD570B4A32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038600" y="3581400"/>
            <a:ext cx="0" cy="500063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" name="Straight Arrow Connector 48">
            <a:extLst>
              <a:ext uri="{FF2B5EF4-FFF2-40B4-BE49-F238E27FC236}">
                <a16:creationId xmlns:a16="http://schemas.microsoft.com/office/drawing/2014/main" id="{98BE9D93-2B0E-7779-6531-32A95DDA53B2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038600" y="5867400"/>
            <a:ext cx="0" cy="381000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" name="Straight Connector 45074">
            <a:extLst>
              <a:ext uri="{FF2B5EF4-FFF2-40B4-BE49-F238E27FC236}">
                <a16:creationId xmlns:a16="http://schemas.microsoft.com/office/drawing/2014/main" id="{C06330F3-1344-19E1-B38B-64BA78C0DAFE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2057400" y="6248400"/>
            <a:ext cx="19812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" name="Straight Arrow Connector 45078">
            <a:extLst>
              <a:ext uri="{FF2B5EF4-FFF2-40B4-BE49-F238E27FC236}">
                <a16:creationId xmlns:a16="http://schemas.microsoft.com/office/drawing/2014/main" id="{97390D5F-1D40-B9F8-77D9-091B4624450D}"/>
              </a:ext>
            </a:extLst>
          </p:cNvPr>
          <p:cNvCxnSpPr>
            <a:cxnSpLocks noChangeShapeType="1"/>
            <a:stCxn id="4" idx="3"/>
          </p:cNvCxnSpPr>
          <p:nvPr/>
        </p:nvCxnSpPr>
        <p:spPr bwMode="auto">
          <a:xfrm>
            <a:off x="5334000" y="2895600"/>
            <a:ext cx="990600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5" name="TextBox 45079">
            <a:extLst>
              <a:ext uri="{FF2B5EF4-FFF2-40B4-BE49-F238E27FC236}">
                <a16:creationId xmlns:a16="http://schemas.microsoft.com/office/drawing/2014/main" id="{7DEBC9B3-C792-806D-EAC8-2FBBEFFE4B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2514600"/>
            <a:ext cx="1066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/>
              <a:t>  No (false)</a:t>
            </a:r>
          </a:p>
        </p:txBody>
      </p:sp>
      <p:sp>
        <p:nvSpPr>
          <p:cNvPr id="16" name="TextBox 57">
            <a:extLst>
              <a:ext uri="{FF2B5EF4-FFF2-40B4-BE49-F238E27FC236}">
                <a16:creationId xmlns:a16="http://schemas.microsoft.com/office/drawing/2014/main" id="{266EC6EC-A112-E864-8CFC-C71D477832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3398838"/>
            <a:ext cx="1066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/>
              <a:t>  Yes (true)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94E09BC-2C55-F053-575B-81BB441CECF3}"/>
              </a:ext>
            </a:extLst>
          </p:cNvPr>
          <p:cNvSpPr txBox="1"/>
          <p:nvPr/>
        </p:nvSpPr>
        <p:spPr>
          <a:xfrm>
            <a:off x="7313756" y="1447800"/>
            <a:ext cx="3958937" cy="17543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defRPr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Set accumulator to 0;</a:t>
            </a:r>
          </a:p>
          <a:p>
            <a:pPr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while (Is there another number to read?)</a:t>
            </a:r>
          </a:p>
          <a:p>
            <a:pPr>
              <a:defRPr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Read the next number;</a:t>
            </a:r>
          </a:p>
          <a:p>
            <a:pPr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Add the number to the accumulator;</a:t>
            </a:r>
          </a:p>
          <a:p>
            <a:pPr>
              <a:defRPr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A0D5314-19B4-7037-8735-20EF6202C6C3}"/>
              </a:ext>
            </a:extLst>
          </p:cNvPr>
          <p:cNvSpPr txBox="1"/>
          <p:nvPr/>
        </p:nvSpPr>
        <p:spPr>
          <a:xfrm>
            <a:off x="7313756" y="3831431"/>
            <a:ext cx="3958937" cy="175432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defRPr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Set accumulator to 0;</a:t>
            </a:r>
          </a:p>
          <a:p>
            <a:pPr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(; Is there another number to read?; )</a:t>
            </a:r>
          </a:p>
          <a:p>
            <a:pPr>
              <a:defRPr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Read the next number;</a:t>
            </a:r>
          </a:p>
          <a:p>
            <a:pPr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Add the number to the accumulator;</a:t>
            </a:r>
          </a:p>
          <a:p>
            <a:pPr>
              <a:defRPr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76872294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C8173AE4-34E7-E22E-5ABA-3D5275B0D69A}"/>
              </a:ext>
            </a:extLst>
          </p:cNvPr>
          <p:cNvSpPr txBox="1">
            <a:spLocks noChangeArrowheads="1"/>
          </p:cNvSpPr>
          <p:nvPr/>
        </p:nvSpPr>
        <p:spPr>
          <a:xfrm>
            <a:off x="1555173" y="420400"/>
            <a:ext cx="3422072" cy="8472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 dirty="0"/>
              <a:t>Sentinel Values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4D15B739-F8DA-AF9E-FE94-EA8940511474}"/>
              </a:ext>
            </a:extLst>
          </p:cNvPr>
          <p:cNvSpPr txBox="1">
            <a:spLocks noChangeArrowheads="1"/>
          </p:cNvSpPr>
          <p:nvPr/>
        </p:nvSpPr>
        <p:spPr>
          <a:xfrm>
            <a:off x="1555173" y="1638300"/>
            <a:ext cx="7429500" cy="403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spcBef>
                <a:spcPts val="1800"/>
              </a:spcBef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Sometimes </a:t>
            </a:r>
            <a:r>
              <a:rPr lang="en-US" altLang="en-US" sz="24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end point of input data is not known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spcBef>
                <a:spcPts val="1800"/>
              </a:spcBef>
            </a:pPr>
            <a:r>
              <a:rPr lang="en-US" altLang="en-US" sz="24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altLang="en-US" sz="2400" i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sentinel value</a:t>
            </a:r>
            <a:r>
              <a:rPr lang="en-US" altLang="en-US" sz="24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can be used to notify the program to stop acquiring input.</a:t>
            </a:r>
          </a:p>
          <a:p>
            <a:pPr marL="457200" indent="-457200">
              <a:spcBef>
                <a:spcPts val="1800"/>
              </a:spcBef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it is user input, the user could be prompted to input data that is not normally in the input data range (i.e. –1 where normal input would be positive.)</a:t>
            </a:r>
          </a:p>
          <a:p>
            <a:pPr marL="457200" indent="-457200">
              <a:spcBef>
                <a:spcPts val="1800"/>
              </a:spcBef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Programs that </a:t>
            </a:r>
            <a:r>
              <a:rPr lang="en-US" altLang="en-US" sz="24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get file input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typically </a:t>
            </a:r>
            <a:r>
              <a:rPr lang="en-US" altLang="en-US" sz="24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 the end-of-file marker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stop acquiring input data.</a:t>
            </a:r>
          </a:p>
          <a:p>
            <a:pPr marL="457200" indent="-457200">
              <a:spcBef>
                <a:spcPts val="1800"/>
              </a:spcBef>
            </a:pPr>
            <a:r>
              <a:rPr lang="en-US" altLang="en-US" sz="2000" dirty="0"/>
              <a:t>Example: </a:t>
            </a:r>
            <a:r>
              <a:rPr lang="en-US" altLang="en-US" sz="2000" dirty="0">
                <a:hlinkClick r:id="rId2" action="ppaction://hlinkfile"/>
              </a:rPr>
              <a:t>SoccerPoints.java</a:t>
            </a:r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78745407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0393C36-2576-84EC-69EC-777B873F2E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7855" y="159040"/>
            <a:ext cx="8582890" cy="65864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import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8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javax.swing.JOptionPane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8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public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class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8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TotalSales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{</a:t>
            </a:r>
            <a:endParaRPr lang="en-US" altLang="en-US" sz="18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     public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static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void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main(String[] </a:t>
            </a:r>
            <a:r>
              <a:rPr lang="en-US" altLang="en-US" sz="18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args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) 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	double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8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sumNumbers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= 0;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	final int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8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totalNumbers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	double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800" b="1" dirty="0">
                <a:solidFill>
                  <a:srgbClr val="6A3E3E"/>
                </a:solidFill>
                <a:latin typeface="Consolas" panose="020B0609020204030204" pitchFamily="49" charset="0"/>
              </a:rPr>
              <a:t>number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	String </a:t>
            </a:r>
            <a:r>
              <a:rPr lang="en-US" alt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input</a:t>
            </a: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JOptionPane.</a:t>
            </a:r>
            <a:r>
              <a:rPr lang="en-US" altLang="en-US" sz="1800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showInputDialog</a:t>
            </a:r>
            <a:r>
              <a:rPr lang="en-US" altLang="en-US" sz="1800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1800" i="1" dirty="0">
                <a:solidFill>
                  <a:srgbClr val="2A00FF"/>
                </a:solidFill>
                <a:latin typeface="Consolas" panose="020B0609020204030204" pitchFamily="49" charset="0"/>
              </a:rPr>
              <a:t>"Enter " + 		"total numbers to be entered: "</a:t>
            </a:r>
            <a:r>
              <a:rPr lang="en-US" altLang="en-US" sz="1800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	</a:t>
            </a:r>
            <a:r>
              <a:rPr lang="en-US" altLang="en-US" sz="1800" dirty="0" err="1">
                <a:solidFill>
                  <a:srgbClr val="6A3E3E"/>
                </a:solidFill>
                <a:latin typeface="Consolas" panose="020B0609020204030204" pitchFamily="49" charset="0"/>
              </a:rPr>
              <a:t>totalNumbers</a:t>
            </a: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Integer.</a:t>
            </a:r>
            <a:r>
              <a:rPr lang="en-US" altLang="en-US" sz="1800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parseInt</a:t>
            </a:r>
            <a:r>
              <a:rPr lang="en-US" altLang="en-US" sz="1800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1800" i="1" dirty="0">
                <a:solidFill>
                  <a:srgbClr val="6A3E3E"/>
                </a:solidFill>
                <a:latin typeface="Consolas" panose="020B0609020204030204" pitchFamily="49" charset="0"/>
              </a:rPr>
              <a:t>input</a:t>
            </a:r>
            <a:r>
              <a:rPr lang="en-US" altLang="en-US" sz="1800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3F7F5F"/>
                </a:solidFill>
                <a:latin typeface="Consolas" panose="020B0609020204030204" pitchFamily="49" charset="0"/>
              </a:rPr>
              <a:t>	</a:t>
            </a:r>
            <a:endParaRPr lang="en-US" altLang="en-US" sz="18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	for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800" b="1" dirty="0">
                <a:solidFill>
                  <a:srgbClr val="6A3E3E"/>
                </a:solidFill>
                <a:latin typeface="Consolas" panose="020B0609020204030204" pitchFamily="49" charset="0"/>
              </a:rPr>
              <a:t>count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=0; </a:t>
            </a:r>
            <a:r>
              <a:rPr lang="en-US" altLang="en-US" sz="1800" b="1" dirty="0">
                <a:solidFill>
                  <a:srgbClr val="6A3E3E"/>
                </a:solidFill>
                <a:latin typeface="Consolas" panose="020B0609020204030204" pitchFamily="49" charset="0"/>
              </a:rPr>
              <a:t>count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&lt; </a:t>
            </a:r>
            <a:r>
              <a:rPr lang="en-US" altLang="en-US" sz="18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totalNumbers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; </a:t>
            </a:r>
            <a:r>
              <a:rPr lang="en-US" altLang="en-US" sz="1800" b="1" dirty="0">
                <a:solidFill>
                  <a:srgbClr val="6A3E3E"/>
                </a:solidFill>
                <a:latin typeface="Consolas" panose="020B0609020204030204" pitchFamily="49" charset="0"/>
              </a:rPr>
              <a:t>count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++ 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	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	   input</a:t>
            </a: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JOptionPane.</a:t>
            </a:r>
            <a:r>
              <a:rPr lang="en-US" altLang="en-US" sz="1800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showInputDialog</a:t>
            </a:r>
            <a:r>
              <a:rPr lang="en-US" altLang="en-US" sz="1800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1800" i="1" dirty="0">
                <a:solidFill>
                  <a:srgbClr val="2A00FF"/>
                </a:solidFill>
                <a:latin typeface="Consolas" panose="020B0609020204030204" pitchFamily="49" charset="0"/>
              </a:rPr>
              <a:t>"Enter " +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i="1" dirty="0">
                <a:solidFill>
                  <a:srgbClr val="2A00FF"/>
                </a:solidFill>
                <a:latin typeface="Consolas" panose="020B0609020204030204" pitchFamily="49" charset="0"/>
              </a:rPr>
              <a:t> 			"a number: "</a:t>
            </a:r>
            <a:r>
              <a:rPr lang="en-US" altLang="en-US" sz="1800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3F7F5F"/>
                </a:solidFill>
                <a:latin typeface="Consolas" panose="020B0609020204030204" pitchFamily="49" charset="0"/>
              </a:rPr>
              <a:t>	   //number = </a:t>
            </a:r>
            <a:r>
              <a:rPr lang="en-US" altLang="en-US" sz="1800" dirty="0" err="1">
                <a:solidFill>
                  <a:srgbClr val="3F7F5F"/>
                </a:solidFill>
                <a:latin typeface="Consolas" panose="020B0609020204030204" pitchFamily="49" charset="0"/>
              </a:rPr>
              <a:t>Double.parseDouble</a:t>
            </a:r>
            <a:r>
              <a:rPr lang="en-US" altLang="en-US" sz="1800" dirty="0">
                <a:solidFill>
                  <a:srgbClr val="3F7F5F"/>
                </a:solidFill>
                <a:latin typeface="Consolas" panose="020B0609020204030204" pitchFamily="49" charset="0"/>
              </a:rPr>
              <a:t>(input);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	   </a:t>
            </a:r>
            <a:r>
              <a:rPr lang="en-US" altLang="en-US" sz="1800" dirty="0" err="1">
                <a:solidFill>
                  <a:srgbClr val="6A3E3E"/>
                </a:solidFill>
                <a:latin typeface="Consolas" panose="020B0609020204030204" pitchFamily="49" charset="0"/>
              </a:rPr>
              <a:t>sumNumbers</a:t>
            </a: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1800" dirty="0" err="1">
                <a:solidFill>
                  <a:srgbClr val="6A3E3E"/>
                </a:solidFill>
                <a:latin typeface="Consolas" panose="020B0609020204030204" pitchFamily="49" charset="0"/>
              </a:rPr>
              <a:t>sumNumbers</a:t>
            </a: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+ 	</a:t>
            </a:r>
            <a:r>
              <a:rPr lang="en-US" alt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Double.</a:t>
            </a:r>
            <a:r>
              <a:rPr lang="en-US" altLang="en-US" sz="1800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parseDouble</a:t>
            </a:r>
            <a:r>
              <a:rPr lang="en-US" altLang="en-US" sz="1800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1800" i="1" dirty="0">
                <a:solidFill>
                  <a:srgbClr val="6A3E3E"/>
                </a:solidFill>
                <a:latin typeface="Consolas" panose="020B0609020204030204" pitchFamily="49" charset="0"/>
              </a:rPr>
              <a:t>input</a:t>
            </a:r>
            <a:r>
              <a:rPr lang="en-US" altLang="en-US" sz="1800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	}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	</a:t>
            </a:r>
            <a:r>
              <a:rPr lang="en-US" alt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JOptionPane.</a:t>
            </a:r>
            <a:r>
              <a:rPr lang="en-US" altLang="en-US" sz="1800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showMessageDialog</a:t>
            </a:r>
            <a:r>
              <a:rPr lang="en-US" altLang="en-US" sz="1800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1800" b="1" i="1" dirty="0">
                <a:solidFill>
                  <a:srgbClr val="7F0055"/>
                </a:solidFill>
                <a:latin typeface="Consolas" panose="020B0609020204030204" pitchFamily="49" charset="0"/>
              </a:rPr>
              <a:t>null</a:t>
            </a:r>
            <a:r>
              <a:rPr lang="en-US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	   </a:t>
            </a:r>
            <a:r>
              <a:rPr lang="en-US" alt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String.</a:t>
            </a:r>
            <a:r>
              <a:rPr lang="en-US" altLang="en-US" sz="1800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format</a:t>
            </a:r>
            <a:r>
              <a:rPr lang="en-US" altLang="en-US" sz="1800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1800" i="1" dirty="0">
                <a:solidFill>
                  <a:srgbClr val="2A00FF"/>
                </a:solidFill>
                <a:latin typeface="Consolas" panose="020B0609020204030204" pitchFamily="49" charset="0"/>
              </a:rPr>
              <a:t>"The sum of %d numbers is %.2f."</a:t>
            </a:r>
            <a:r>
              <a:rPr lang="en-US" altLang="en-US" sz="1800" i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			</a:t>
            </a:r>
            <a:r>
              <a:rPr lang="en-US" altLang="en-US" sz="1800" dirty="0" err="1">
                <a:solidFill>
                  <a:srgbClr val="6A3E3E"/>
                </a:solidFill>
                <a:latin typeface="Consolas" panose="020B0609020204030204" pitchFamily="49" charset="0"/>
              </a:rPr>
              <a:t>totalNumbers</a:t>
            </a: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1800" dirty="0" err="1">
                <a:solidFill>
                  <a:srgbClr val="6A3E3E"/>
                </a:solidFill>
                <a:latin typeface="Consolas" panose="020B0609020204030204" pitchFamily="49" charset="0"/>
              </a:rPr>
              <a:t>sumNumbers</a:t>
            </a: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));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   </a:t>
            </a:r>
            <a:r>
              <a:rPr lang="en-US" alt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System.exit</a:t>
            </a: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(0);</a:t>
            </a:r>
            <a:endParaRPr lang="en-US" altLang="en-US" sz="18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  }</a:t>
            </a:r>
            <a:endParaRPr lang="en-US" altLang="en-US" sz="18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9352558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4">
            <a:extLst>
              <a:ext uri="{FF2B5EF4-FFF2-40B4-BE49-F238E27FC236}">
                <a16:creationId xmlns:a16="http://schemas.microsoft.com/office/drawing/2014/main" id="{22578A19-A25B-936E-4E35-6C29214DB8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683" y="375684"/>
            <a:ext cx="7470148" cy="3053316"/>
          </a:xfrm>
          <a:prstGeom prst="rect">
            <a:avLst/>
          </a:prstGeom>
          <a:solidFill>
            <a:srgbClr val="FFFF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>
                <a:solidFill>
                  <a:srgbClr val="6A3E3E"/>
                </a:solidFill>
                <a:latin typeface="Consolas" panose="020B0609020204030204" pitchFamily="49" charset="0"/>
              </a:rPr>
              <a:t>number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= 0;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0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0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number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0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0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number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++); //</a:t>
            </a:r>
            <a:r>
              <a:rPr lang="en-US" altLang="en-US" sz="20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println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(number); 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              //number = number + 1;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0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0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number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endParaRPr lang="en-US" altLang="en-US" sz="2000" b="1" i="1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Output: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0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0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1</a:t>
            </a:r>
            <a:endParaRPr lang="en-US" altLang="en-US" sz="20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4210EB9-C873-B857-34E4-2DA08185E28C}"/>
              </a:ext>
            </a:extLst>
          </p:cNvPr>
          <p:cNvSpPr txBox="1"/>
          <p:nvPr/>
        </p:nvSpPr>
        <p:spPr>
          <a:xfrm>
            <a:off x="1603231" y="3519054"/>
            <a:ext cx="7467600" cy="307776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6A3E3E"/>
                </a:solidFill>
                <a:highlight>
                  <a:srgbClr val="F0D8A8"/>
                </a:highlight>
                <a:latin typeface="Consolas" panose="020B0609020204030204" pitchFamily="49" charset="0"/>
              </a:rPr>
              <a:t>number</a:t>
            </a:r>
            <a:r>
              <a:rPr lang="en-US" b="1" dirty="0">
                <a:solidFill>
                  <a:srgbClr val="000000"/>
                </a:solidFill>
                <a:highlight>
                  <a:srgbClr val="F0D8A8"/>
                </a:highlight>
                <a:latin typeface="Consolas" panose="020B0609020204030204" pitchFamily="49" charset="0"/>
              </a:rPr>
              <a:t>= 0;</a:t>
            </a:r>
          </a:p>
          <a:p>
            <a:pPr>
              <a:defRPr/>
            </a:pP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b="1" i="1" dirty="0">
                <a:solidFill>
                  <a:srgbClr val="6A3E3E"/>
                </a:solidFill>
                <a:highlight>
                  <a:srgbClr val="D4D4D4"/>
                </a:highlight>
                <a:latin typeface="Consolas" panose="020B0609020204030204" pitchFamily="49" charset="0"/>
              </a:rPr>
              <a:t>number</a:t>
            </a:r>
            <a:r>
              <a:rPr lang="en-US" b="1" i="1" dirty="0">
                <a:solidFill>
                  <a:srgbClr val="000000"/>
                </a:solidFill>
                <a:highlight>
                  <a:srgbClr val="D4D4D4"/>
                </a:highlight>
                <a:latin typeface="Consolas" panose="020B0609020204030204" pitchFamily="49" charset="0"/>
              </a:rPr>
              <a:t>);</a:t>
            </a:r>
          </a:p>
          <a:p>
            <a:pPr>
              <a:defRPr/>
            </a:pP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b="1" i="1" dirty="0">
                <a:solidFill>
                  <a:srgbClr val="000000"/>
                </a:solidFill>
                <a:latin typeface="Consolas" panose="020B0609020204030204" pitchFamily="49" charset="0"/>
              </a:rPr>
              <a:t>(++</a:t>
            </a:r>
            <a:r>
              <a:rPr lang="en-US" b="1" i="1" dirty="0">
                <a:solidFill>
                  <a:srgbClr val="6A3E3E"/>
                </a:solidFill>
                <a:highlight>
                  <a:srgbClr val="F0D8A8"/>
                </a:highlight>
                <a:latin typeface="Consolas" panose="020B0609020204030204" pitchFamily="49" charset="0"/>
              </a:rPr>
              <a:t>number</a:t>
            </a:r>
            <a:r>
              <a:rPr lang="en-US" b="1" i="1" dirty="0">
                <a:solidFill>
                  <a:srgbClr val="000000"/>
                </a:solidFill>
                <a:highlight>
                  <a:srgbClr val="F0D8A8"/>
                </a:highlight>
                <a:latin typeface="Consolas" panose="020B0609020204030204" pitchFamily="49" charset="0"/>
              </a:rPr>
              <a:t>);</a:t>
            </a:r>
            <a:r>
              <a:rPr lang="en-US" altLang="en-US" b="1" i="1" dirty="0">
                <a:solidFill>
                  <a:srgbClr val="000000"/>
                </a:solidFill>
                <a:latin typeface="Consolas" panose="020B0609020204030204" pitchFamily="49" charset="0"/>
              </a:rPr>
              <a:t> //number = number + 1;</a:t>
            </a:r>
          </a:p>
          <a:p>
            <a:pPr>
              <a:defRPr/>
            </a:pPr>
            <a:r>
              <a:rPr lang="en-US" b="1" i="1" dirty="0">
                <a:solidFill>
                  <a:srgbClr val="000000"/>
                </a:solidFill>
                <a:highlight>
                  <a:srgbClr val="F0D8A8"/>
                </a:highlight>
                <a:latin typeface="Consolas" panose="020B0609020204030204" pitchFamily="49" charset="0"/>
              </a:rPr>
              <a:t>                              //</a:t>
            </a:r>
            <a:r>
              <a:rPr lang="en-US" b="1" i="1" dirty="0" err="1">
                <a:solidFill>
                  <a:srgbClr val="000000"/>
                </a:solidFill>
                <a:highlight>
                  <a:srgbClr val="F0D8A8"/>
                </a:highlight>
                <a:latin typeface="Consolas" panose="020B0609020204030204" pitchFamily="49" charset="0"/>
              </a:rPr>
              <a:t>println</a:t>
            </a:r>
            <a:r>
              <a:rPr lang="en-US" b="1" i="1" dirty="0">
                <a:solidFill>
                  <a:srgbClr val="000000"/>
                </a:solidFill>
                <a:highlight>
                  <a:srgbClr val="F0D8A8"/>
                </a:highlight>
                <a:latin typeface="Consolas" panose="020B0609020204030204" pitchFamily="49" charset="0"/>
              </a:rPr>
              <a:t>(number);</a:t>
            </a:r>
          </a:p>
          <a:p>
            <a:pPr>
              <a:defRPr/>
            </a:pP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b="1" i="1" dirty="0">
                <a:solidFill>
                  <a:srgbClr val="6A3E3E"/>
                </a:solidFill>
                <a:highlight>
                  <a:srgbClr val="D4D4D4"/>
                </a:highlight>
                <a:latin typeface="Consolas" panose="020B0609020204030204" pitchFamily="49" charset="0"/>
              </a:rPr>
              <a:t>number</a:t>
            </a:r>
            <a:r>
              <a:rPr lang="en-US" b="1" i="1" dirty="0">
                <a:solidFill>
                  <a:srgbClr val="000000"/>
                </a:solidFill>
                <a:highlight>
                  <a:srgbClr val="D4D4D4"/>
                </a:highlight>
                <a:latin typeface="Consolas" panose="020B0609020204030204" pitchFamily="49" charset="0"/>
              </a:rPr>
              <a:t>);</a:t>
            </a:r>
          </a:p>
          <a:p>
            <a:pPr>
              <a:defRPr/>
            </a:pPr>
            <a:endParaRPr lang="en-US" b="1" i="1" dirty="0">
              <a:solidFill>
                <a:srgbClr val="000000"/>
              </a:solidFill>
              <a:highlight>
                <a:srgbClr val="D4D4D4"/>
              </a:highlight>
              <a:latin typeface="Consolas" panose="020B0609020204030204" pitchFamily="49" charset="0"/>
            </a:endParaRPr>
          </a:p>
          <a:p>
            <a:pPr>
              <a:defRPr/>
            </a:pPr>
            <a:r>
              <a:rPr lang="en-US" b="1" i="1" dirty="0">
                <a:solidFill>
                  <a:srgbClr val="000000"/>
                </a:solidFill>
                <a:highlight>
                  <a:srgbClr val="D4D4D4"/>
                </a:highlight>
                <a:latin typeface="Consolas" panose="020B0609020204030204" pitchFamily="49" charset="0"/>
              </a:rPr>
              <a:t>Output:</a:t>
            </a:r>
          </a:p>
          <a:p>
            <a:pPr>
              <a:defRPr/>
            </a:pP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0</a:t>
            </a:r>
          </a:p>
          <a:p>
            <a:pPr>
              <a:defRPr/>
            </a:pP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1</a:t>
            </a:r>
          </a:p>
          <a:p>
            <a:pPr>
              <a:defRPr/>
            </a:pP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768448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D001D78-8FC8-C669-C313-D9B4B8AEE9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663" y="0"/>
            <a:ext cx="8458200" cy="66294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import </a:t>
            </a:r>
            <a:r>
              <a:rPr lang="en-US" altLang="en-US" sz="1800" dirty="0" err="1">
                <a:latin typeface="Consolas" panose="020B0609020204030204" pitchFamily="49" charset="0"/>
              </a:rPr>
              <a:t>java.util.Scanner</a:t>
            </a:r>
            <a:r>
              <a:rPr lang="en-US" altLang="en-US" sz="1800" dirty="0">
                <a:latin typeface="Consolas" panose="020B06090202040302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public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class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8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TotalSales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{</a:t>
            </a:r>
            <a:endParaRPr lang="en-US" altLang="en-US" sz="18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     public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static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void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main(String[] </a:t>
            </a:r>
            <a:r>
              <a:rPr lang="en-US" altLang="en-US" sz="18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args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) 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	int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8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sumNumbers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= 0;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	int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8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totalNumbers</a:t>
            </a:r>
            <a:r>
              <a:rPr lang="en-US" altLang="en-US" sz="1800" b="1" dirty="0">
                <a:solidFill>
                  <a:srgbClr val="6A3E3E"/>
                </a:solidFill>
                <a:latin typeface="Consolas" panose="020B0609020204030204" pitchFamily="49" charset="0"/>
              </a:rPr>
              <a:t> = 0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	int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800" b="1" dirty="0">
                <a:solidFill>
                  <a:srgbClr val="6A3E3E"/>
                </a:solidFill>
                <a:latin typeface="Consolas" panose="020B0609020204030204" pitchFamily="49" charset="0"/>
              </a:rPr>
              <a:t>number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	</a:t>
            </a:r>
            <a:r>
              <a:rPr lang="en-US" altLang="en-US" sz="1800" dirty="0">
                <a:latin typeface="Consolas" panose="020B0609020204030204" pitchFamily="49" charset="0"/>
              </a:rPr>
              <a:t>Scanner kb = </a:t>
            </a:r>
            <a:r>
              <a:rPr lang="en-US" altLang="en-US" sz="1800" b="1" dirty="0">
                <a:latin typeface="Consolas" panose="020B0609020204030204" pitchFamily="49" charset="0"/>
              </a:rPr>
              <a:t>new Scanner(System.</a:t>
            </a:r>
            <a:r>
              <a:rPr lang="en-US" altLang="en-US" sz="1800" b="1" i="1" dirty="0">
                <a:latin typeface="Consolas" panose="020B0609020204030204" pitchFamily="49" charset="0"/>
              </a:rPr>
              <a:t>in);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	</a:t>
            </a:r>
            <a:r>
              <a:rPr lang="en-US" altLang="en-US" sz="1800" dirty="0" err="1">
                <a:solidFill>
                  <a:srgbClr val="FF00FF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1800" b="1" i="1" dirty="0" err="1">
                <a:solidFill>
                  <a:srgbClr val="FF00FF"/>
                </a:solidFill>
                <a:latin typeface="Consolas" panose="020B0609020204030204" pitchFamily="49" charset="0"/>
              </a:rPr>
              <a:t>out.println</a:t>
            </a:r>
            <a:r>
              <a:rPr lang="en-US" altLang="en-US" sz="1800" b="1" i="1" dirty="0">
                <a:solidFill>
                  <a:srgbClr val="FF00FF"/>
                </a:solidFill>
                <a:latin typeface="Consolas" panose="020B0609020204030204" pitchFamily="49" charset="0"/>
              </a:rPr>
              <a:t>("Enter a positive number, "  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b="1" i="1" dirty="0">
                <a:solidFill>
                  <a:srgbClr val="FF00FF"/>
                </a:solidFill>
                <a:latin typeface="Consolas" panose="020B0609020204030204" pitchFamily="49" charset="0"/>
              </a:rPr>
              <a:t>			  + "otherwise -1 for ending");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FF00FF"/>
                </a:solidFill>
                <a:latin typeface="Consolas" panose="020B0609020204030204" pitchFamily="49" charset="0"/>
              </a:rPr>
              <a:t>	number = </a:t>
            </a:r>
            <a:r>
              <a:rPr lang="en-US" altLang="en-US" sz="1800" dirty="0" err="1">
                <a:solidFill>
                  <a:srgbClr val="FF00FF"/>
                </a:solidFill>
                <a:latin typeface="Consolas" panose="020B0609020204030204" pitchFamily="49" charset="0"/>
              </a:rPr>
              <a:t>kb.nextInt</a:t>
            </a:r>
            <a:r>
              <a:rPr lang="en-US" altLang="en-US" sz="1800" dirty="0">
                <a:solidFill>
                  <a:srgbClr val="FF00FF"/>
                </a:solidFill>
                <a:latin typeface="Consolas" panose="020B0609020204030204" pitchFamily="49" charset="0"/>
              </a:rPr>
              <a:t>();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b="1" dirty="0">
                <a:latin typeface="Consolas" panose="020B0609020204030204" pitchFamily="49" charset="0"/>
              </a:rPr>
              <a:t>	while(number != -1)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	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	    </a:t>
            </a:r>
            <a:r>
              <a:rPr lang="en-US" altLang="en-US" sz="1800" dirty="0" err="1">
                <a:latin typeface="Consolas" panose="020B0609020204030204" pitchFamily="49" charset="0"/>
              </a:rPr>
              <a:t>totalNumbers</a:t>
            </a:r>
            <a:r>
              <a:rPr lang="en-US" altLang="en-US" sz="1800" dirty="0">
                <a:latin typeface="Consolas" panose="020B0609020204030204" pitchFamily="49" charset="0"/>
              </a:rPr>
              <a:t>++;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	    </a:t>
            </a:r>
            <a:r>
              <a:rPr lang="en-US" altLang="en-US" sz="1800" dirty="0" err="1">
                <a:latin typeface="Consolas" panose="020B0609020204030204" pitchFamily="49" charset="0"/>
              </a:rPr>
              <a:t>sumNumbers</a:t>
            </a:r>
            <a:r>
              <a:rPr lang="en-US" altLang="en-US" sz="1800" dirty="0">
                <a:latin typeface="Consolas" panose="020B0609020204030204" pitchFamily="49" charset="0"/>
              </a:rPr>
              <a:t> += number;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	    </a:t>
            </a:r>
            <a:r>
              <a:rPr lang="en-US" altLang="en-US" sz="1800" dirty="0" err="1">
                <a:solidFill>
                  <a:srgbClr val="FF00FF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1800" b="1" i="1" dirty="0" err="1">
                <a:solidFill>
                  <a:srgbClr val="FF00FF"/>
                </a:solidFill>
                <a:latin typeface="Consolas" panose="020B0609020204030204" pitchFamily="49" charset="0"/>
              </a:rPr>
              <a:t>out.println</a:t>
            </a:r>
            <a:r>
              <a:rPr lang="en-US" altLang="en-US" sz="1800" b="1" i="1" dirty="0">
                <a:solidFill>
                  <a:srgbClr val="FF00FF"/>
                </a:solidFill>
                <a:latin typeface="Consolas" panose="020B0609020204030204" pitchFamily="49" charset="0"/>
              </a:rPr>
              <a:t>("Enter a positive number, "  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b="1" i="1" dirty="0">
                <a:solidFill>
                  <a:srgbClr val="FF00FF"/>
                </a:solidFill>
                <a:latin typeface="Consolas" panose="020B0609020204030204" pitchFamily="49" charset="0"/>
              </a:rPr>
              <a:t>			      + "otherwise -1 for ending");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FF00FF"/>
                </a:solidFill>
                <a:latin typeface="Consolas" panose="020B0609020204030204" pitchFamily="49" charset="0"/>
              </a:rPr>
              <a:t>	    number = </a:t>
            </a:r>
            <a:r>
              <a:rPr lang="en-US" altLang="en-US" sz="1800" dirty="0" err="1">
                <a:solidFill>
                  <a:srgbClr val="FF00FF"/>
                </a:solidFill>
                <a:latin typeface="Consolas" panose="020B0609020204030204" pitchFamily="49" charset="0"/>
              </a:rPr>
              <a:t>kb.nextInt</a:t>
            </a:r>
            <a:r>
              <a:rPr lang="en-US" altLang="en-US" sz="1800" dirty="0">
                <a:solidFill>
                  <a:srgbClr val="FF00FF"/>
                </a:solidFill>
                <a:latin typeface="Consolas" panose="020B0609020204030204" pitchFamily="49" charset="0"/>
              </a:rPr>
              <a:t>();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	}</a:t>
            </a:r>
          </a:p>
          <a:p>
            <a:pPr>
              <a:buFontTx/>
              <a:buNone/>
            </a:pPr>
            <a:r>
              <a:rPr lang="en-US" altLang="en-US" sz="1800" b="1" dirty="0">
                <a:latin typeface="Consolas" panose="020B0609020204030204" pitchFamily="49" charset="0"/>
              </a:rPr>
              <a:t>	if (</a:t>
            </a:r>
            <a:r>
              <a:rPr lang="en-US" altLang="en-US" sz="1800" b="1" dirty="0" err="1">
                <a:latin typeface="Consolas" panose="020B0609020204030204" pitchFamily="49" charset="0"/>
              </a:rPr>
              <a:t>totalNumbers</a:t>
            </a:r>
            <a:r>
              <a:rPr lang="en-US" altLang="en-US" sz="1800" b="1" dirty="0">
                <a:latin typeface="Consolas" panose="020B0609020204030204" pitchFamily="49" charset="0"/>
              </a:rPr>
              <a:t>== 0)</a:t>
            </a:r>
          </a:p>
          <a:p>
            <a:pPr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	    </a:t>
            </a:r>
            <a:r>
              <a:rPr lang="en-US" altLang="en-US" sz="1800" dirty="0" err="1">
                <a:latin typeface="Consolas" panose="020B0609020204030204" pitchFamily="49" charset="0"/>
              </a:rPr>
              <a:t>System.</a:t>
            </a:r>
            <a:r>
              <a:rPr lang="en-US" altLang="en-US" sz="1800" b="1" i="1" dirty="0" err="1">
                <a:latin typeface="Consolas" panose="020B0609020204030204" pitchFamily="49" charset="0"/>
              </a:rPr>
              <a:t>out.println</a:t>
            </a:r>
            <a:r>
              <a:rPr lang="en-US" altLang="en-US" sz="1800" b="1" i="1" dirty="0">
                <a:latin typeface="Consolas" panose="020B0609020204030204" pitchFamily="49" charset="0"/>
              </a:rPr>
              <a:t>("Sum of 0 number is none!");</a:t>
            </a:r>
          </a:p>
          <a:p>
            <a:pPr>
              <a:buFontTx/>
              <a:buNone/>
            </a:pPr>
            <a:r>
              <a:rPr lang="en-US" altLang="en-US" sz="1800" b="1" dirty="0">
                <a:latin typeface="Consolas" panose="020B0609020204030204" pitchFamily="49" charset="0"/>
              </a:rPr>
              <a:t>	else</a:t>
            </a:r>
            <a:endParaRPr lang="en-US" altLang="en-US" sz="18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   	    </a:t>
            </a:r>
            <a:r>
              <a:rPr lang="en-US" altLang="en-US" sz="1800" dirty="0" err="1">
                <a:latin typeface="Consolas" panose="020B0609020204030204" pitchFamily="49" charset="0"/>
              </a:rPr>
              <a:t>System.</a:t>
            </a:r>
            <a:r>
              <a:rPr lang="en-US" altLang="en-US" sz="1800" b="1" i="1" dirty="0" err="1">
                <a:latin typeface="Consolas" panose="020B0609020204030204" pitchFamily="49" charset="0"/>
              </a:rPr>
              <a:t>out.printf</a:t>
            </a:r>
            <a:r>
              <a:rPr lang="en-US" altLang="en-US" sz="1800" b="1" i="1" dirty="0">
                <a:latin typeface="Consolas" panose="020B0609020204030204" pitchFamily="49" charset="0"/>
              </a:rPr>
              <a:t>("Sum of the %d number(s) is %d.\n",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b="1" i="1" dirty="0">
                <a:latin typeface="Consolas" panose="020B0609020204030204" pitchFamily="49" charset="0"/>
              </a:rPr>
              <a:t>                         </a:t>
            </a:r>
            <a:r>
              <a:rPr lang="en-US" altLang="en-US" sz="1800" b="1" i="1" dirty="0" err="1">
                <a:latin typeface="Consolas" panose="020B0609020204030204" pitchFamily="49" charset="0"/>
              </a:rPr>
              <a:t>totalNumbers</a:t>
            </a:r>
            <a:r>
              <a:rPr lang="en-US" altLang="en-US" sz="1800" b="1" i="1" dirty="0">
                <a:latin typeface="Consolas" panose="020B0609020204030204" pitchFamily="49" charset="0"/>
              </a:rPr>
              <a:t>, </a:t>
            </a:r>
            <a:r>
              <a:rPr lang="en-US" altLang="en-US" sz="1800" b="1" i="1" dirty="0" err="1">
                <a:latin typeface="Consolas" panose="020B0609020204030204" pitchFamily="49" charset="0"/>
              </a:rPr>
              <a:t>sumNumbers</a:t>
            </a:r>
            <a:r>
              <a:rPr lang="en-US" altLang="en-US" sz="1800" b="1" i="1" dirty="0">
                <a:latin typeface="Consolas" panose="020B0609020204030204" pitchFamily="49" charset="0"/>
              </a:rPr>
              <a:t> );   </a:t>
            </a:r>
            <a:endParaRPr lang="en-US" altLang="en-US" sz="1800" dirty="0">
              <a:solidFill>
                <a:srgbClr val="000000"/>
              </a:solidFill>
              <a:latin typeface="Consolas" panose="020B0609020204030204" pitchFamily="49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B60200A-76D7-C3AD-0E39-3DF90E01697D}"/>
              </a:ext>
            </a:extLst>
          </p:cNvPr>
          <p:cNvSpPr/>
          <p:nvPr/>
        </p:nvSpPr>
        <p:spPr>
          <a:xfrm>
            <a:off x="7377546" y="342029"/>
            <a:ext cx="4814454" cy="2862322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Enter a positive number, otherwise -1 for ending</a:t>
            </a:r>
          </a:p>
          <a:p>
            <a:pPr>
              <a:defRPr/>
            </a:pPr>
            <a:r>
              <a:rPr lang="en-US" dirty="0">
                <a:solidFill>
                  <a:srgbClr val="00C8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</a:p>
          <a:p>
            <a:pPr>
              <a:defRPr/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Sum of 0 number is none!</a:t>
            </a:r>
          </a:p>
          <a:p>
            <a:pPr>
              <a:defRPr/>
            </a:pPr>
            <a:endParaRPr lang="en-US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Enter a positive number, otherwise -1 for ending</a:t>
            </a:r>
          </a:p>
          <a:p>
            <a:pPr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  <a:p>
            <a:pPr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Enter a positive number, otherwise -1 for ending</a:t>
            </a:r>
          </a:p>
          <a:p>
            <a:pPr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</a:p>
          <a:p>
            <a:pPr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Sum of the 1 number(s) is 0.</a:t>
            </a:r>
            <a:endParaRPr lang="en-US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en-US" dirty="0">
              <a:latin typeface="+mn-lt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E900BDD2-E3A2-7230-45F7-AA83E57E58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49440" y="3204351"/>
            <a:ext cx="4783283" cy="2585323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ts val="0"/>
              </a:spcBef>
              <a:buFontTx/>
              <a:buNone/>
            </a:pPr>
            <a:r>
              <a:rPr lang="en-US" altLang="en-US" sz="1800" dirty="0"/>
              <a:t>Enter a positive number, otherwise -1 for ending</a:t>
            </a:r>
          </a:p>
          <a:p>
            <a:pPr>
              <a:spcBef>
                <a:spcPts val="0"/>
              </a:spcBef>
              <a:buFontTx/>
              <a:buNone/>
            </a:pPr>
            <a:r>
              <a:rPr lang="en-US" altLang="en-US" sz="1800" dirty="0"/>
              <a:t>101</a:t>
            </a:r>
          </a:p>
          <a:p>
            <a:pPr>
              <a:spcBef>
                <a:spcPts val="0"/>
              </a:spcBef>
              <a:buFontTx/>
              <a:buNone/>
            </a:pPr>
            <a:r>
              <a:rPr lang="en-US" altLang="en-US" sz="1800" dirty="0"/>
              <a:t>Enter a positive number, otherwise -1 for ending</a:t>
            </a:r>
          </a:p>
          <a:p>
            <a:pPr>
              <a:spcBef>
                <a:spcPts val="0"/>
              </a:spcBef>
              <a:buFontTx/>
              <a:buNone/>
            </a:pPr>
            <a:r>
              <a:rPr lang="en-US" altLang="en-US" sz="1800" dirty="0"/>
              <a:t>102</a:t>
            </a:r>
          </a:p>
          <a:p>
            <a:pPr>
              <a:spcBef>
                <a:spcPts val="0"/>
              </a:spcBef>
              <a:buFontTx/>
              <a:buNone/>
            </a:pPr>
            <a:r>
              <a:rPr lang="en-US" altLang="en-US" sz="1800" dirty="0"/>
              <a:t>Enter a positive number, otherwise -1 for ending</a:t>
            </a:r>
          </a:p>
          <a:p>
            <a:pPr>
              <a:spcBef>
                <a:spcPts val="0"/>
              </a:spcBef>
              <a:buFontTx/>
              <a:buNone/>
            </a:pPr>
            <a:r>
              <a:rPr lang="en-US" altLang="en-US" sz="1800" dirty="0"/>
              <a:t>103</a:t>
            </a:r>
          </a:p>
          <a:p>
            <a:pPr>
              <a:spcBef>
                <a:spcPts val="0"/>
              </a:spcBef>
              <a:buFontTx/>
              <a:buNone/>
            </a:pPr>
            <a:r>
              <a:rPr lang="en-US" altLang="en-US" sz="1800" dirty="0"/>
              <a:t>Enter a positive number, otherwise -1 for ending</a:t>
            </a:r>
          </a:p>
          <a:p>
            <a:pPr>
              <a:spcBef>
                <a:spcPts val="0"/>
              </a:spcBef>
              <a:buFontTx/>
              <a:buNone/>
            </a:pPr>
            <a:r>
              <a:rPr lang="en-US" altLang="en-US" sz="1800" dirty="0"/>
              <a:t>-1</a:t>
            </a:r>
          </a:p>
          <a:p>
            <a:pPr>
              <a:spcBef>
                <a:spcPts val="0"/>
              </a:spcBef>
              <a:buFontTx/>
              <a:buNone/>
            </a:pPr>
            <a:r>
              <a:rPr lang="en-US" altLang="en-US" sz="1800" dirty="0"/>
              <a:t>Sum of the 3 number(s) is 306.</a:t>
            </a:r>
          </a:p>
        </p:txBody>
      </p:sp>
    </p:spTree>
    <p:extLst>
      <p:ext uri="{BB962C8B-B14F-4D97-AF65-F5344CB8AC3E}">
        <p14:creationId xmlns:p14="http://schemas.microsoft.com/office/powerpoint/2010/main" val="350658345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08EC83FC-7BDF-DEF5-4E90-41CF9F11DA04}"/>
              </a:ext>
            </a:extLst>
          </p:cNvPr>
          <p:cNvSpPr txBox="1">
            <a:spLocks noChangeArrowheads="1"/>
          </p:cNvSpPr>
          <p:nvPr/>
        </p:nvSpPr>
        <p:spPr>
          <a:xfrm>
            <a:off x="1478974" y="272833"/>
            <a:ext cx="2885209" cy="992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 dirty="0"/>
              <a:t>Nested Loops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C667A46B-F109-3787-4DD2-512FF3CC1173}"/>
              </a:ext>
            </a:extLst>
          </p:cNvPr>
          <p:cNvSpPr txBox="1">
            <a:spLocks noChangeArrowheads="1"/>
          </p:cNvSpPr>
          <p:nvPr/>
        </p:nvSpPr>
        <p:spPr>
          <a:xfrm>
            <a:off x="1478974" y="1808128"/>
            <a:ext cx="8294688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/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Like</a:t>
            </a:r>
            <a:r>
              <a:rPr lang="en-US" altLang="en-US" sz="2600" dirty="0"/>
              <a:t> </a:t>
            </a:r>
            <a:r>
              <a:rPr lang="en-US" altLang="en-US" sz="2600" dirty="0">
                <a:latin typeface="Courier New" panose="02070309020205020404" pitchFamily="49" charset="0"/>
              </a:rPr>
              <a:t>if</a:t>
            </a:r>
            <a:r>
              <a:rPr lang="en-US" altLang="en-US" sz="2600" dirty="0"/>
              <a:t> 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statements, loops can be nested.</a:t>
            </a:r>
          </a:p>
          <a:p>
            <a:pPr marL="457200" indent="-457200">
              <a:spcBef>
                <a:spcPts val="1800"/>
              </a:spcBef>
            </a:pP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a loop is nested, the inner loop will execute all of its iterations for each time the outer loop executes once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>
              <a:spcBef>
                <a:spcPts val="1800"/>
              </a:spcBef>
              <a:buFontTx/>
              <a:buNone/>
            </a:pPr>
            <a:r>
              <a:rPr lang="en-US" altLang="en-US" dirty="0">
                <a:latin typeface="Consolas" panose="020B0609020204030204" pitchFamily="49" charset="0"/>
              </a:rPr>
              <a:t>	for(int </a:t>
            </a:r>
            <a:r>
              <a:rPr lang="en-US" altLang="en-US" dirty="0" err="1">
                <a:latin typeface="Consolas" panose="020B0609020204030204" pitchFamily="49" charset="0"/>
              </a:rPr>
              <a:t>i</a:t>
            </a:r>
            <a:r>
              <a:rPr lang="en-US" altLang="en-US" dirty="0">
                <a:latin typeface="Consolas" panose="020B0609020204030204" pitchFamily="49" charset="0"/>
              </a:rPr>
              <a:t> = 0; </a:t>
            </a:r>
            <a:r>
              <a:rPr lang="en-US" altLang="en-US" dirty="0" err="1">
                <a:latin typeface="Consolas" panose="020B0609020204030204" pitchFamily="49" charset="0"/>
              </a:rPr>
              <a:t>i</a:t>
            </a:r>
            <a:r>
              <a:rPr lang="en-US" altLang="en-US" dirty="0">
                <a:latin typeface="Consolas" panose="020B0609020204030204" pitchFamily="49" charset="0"/>
              </a:rPr>
              <a:t> &lt; 10; </a:t>
            </a:r>
            <a:r>
              <a:rPr lang="en-US" altLang="en-US" dirty="0" err="1">
                <a:latin typeface="Consolas" panose="020B0609020204030204" pitchFamily="49" charset="0"/>
              </a:rPr>
              <a:t>i</a:t>
            </a:r>
            <a:r>
              <a:rPr lang="en-US" altLang="en-US" dirty="0">
                <a:latin typeface="Consolas" panose="020B0609020204030204" pitchFamily="49" charset="0"/>
              </a:rPr>
              <a:t>++)</a:t>
            </a:r>
          </a:p>
          <a:p>
            <a:pPr lvl="2">
              <a:buFontTx/>
              <a:buNone/>
            </a:pPr>
            <a:r>
              <a:rPr lang="en-US" altLang="en-US" dirty="0">
                <a:latin typeface="Consolas" panose="020B0609020204030204" pitchFamily="49" charset="0"/>
              </a:rPr>
              <a:t>	</a:t>
            </a:r>
            <a:r>
              <a:rPr lang="en-US" altLang="en-US" sz="2400" dirty="0">
                <a:latin typeface="Consolas" panose="020B0609020204030204" pitchFamily="49" charset="0"/>
              </a:rPr>
              <a:t>for(int j = 0; j &lt; 10; </a:t>
            </a:r>
            <a:r>
              <a:rPr lang="en-US" altLang="en-US" sz="2400" dirty="0" err="1">
                <a:latin typeface="Consolas" panose="020B0609020204030204" pitchFamily="49" charset="0"/>
              </a:rPr>
              <a:t>j++</a:t>
            </a:r>
            <a:r>
              <a:rPr lang="en-US" altLang="en-US" sz="2400" dirty="0">
                <a:latin typeface="Consolas" panose="020B0609020204030204" pitchFamily="49" charset="0"/>
              </a:rPr>
              <a:t>)</a:t>
            </a:r>
          </a:p>
          <a:p>
            <a:pPr lvl="3">
              <a:buFontTx/>
              <a:buNone/>
            </a:pPr>
            <a:r>
              <a:rPr lang="en-US" altLang="en-US" sz="2400" dirty="0">
                <a:latin typeface="Consolas" panose="020B0609020204030204" pitchFamily="49" charset="0"/>
              </a:rPr>
              <a:t>	loop statements;</a:t>
            </a:r>
          </a:p>
          <a:p>
            <a:pPr marL="457200" indent="-457200"/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loop statements in this example will execute 100 times.</a:t>
            </a:r>
          </a:p>
          <a:p>
            <a:pPr marL="457200" indent="-457200"/>
            <a:r>
              <a:rPr lang="en-US" altLang="en-US" sz="2000" dirty="0"/>
              <a:t>Example: </a:t>
            </a:r>
            <a:r>
              <a:rPr lang="en-US" altLang="en-US" sz="2000" dirty="0">
                <a:hlinkClick r:id="rId2" action="ppaction://hlinkfile"/>
              </a:rPr>
              <a:t>Clock.java</a:t>
            </a:r>
            <a:endParaRPr lang="en-US" altLang="en-US" sz="2000" dirty="0"/>
          </a:p>
          <a:p>
            <a:pPr>
              <a:buFontTx/>
              <a:buNone/>
            </a:pPr>
            <a:endParaRPr lang="en-US" altLang="en-US" dirty="0"/>
          </a:p>
        </p:txBody>
      </p:sp>
      <p:sp>
        <p:nvSpPr>
          <p:cNvPr id="4" name="TextBox 1">
            <a:extLst>
              <a:ext uri="{FF2B5EF4-FFF2-40B4-BE49-F238E27FC236}">
                <a16:creationId xmlns:a16="http://schemas.microsoft.com/office/drawing/2014/main" id="{7972F4C4-FF35-071E-15F6-8109E2C835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45864" y="5161313"/>
            <a:ext cx="6018562" cy="1631216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lvl="1" eaLnBrk="1" hangingPunct="1">
              <a:spcBef>
                <a:spcPts val="0"/>
              </a:spcBef>
              <a:buClrTx/>
              <a:buFontTx/>
              <a:buNone/>
              <a:defRPr/>
            </a:pPr>
            <a:r>
              <a:rPr lang="en-US" altLang="en-US" sz="2000" dirty="0">
                <a:latin typeface="Consolas" panose="020B0609020204030204" pitchFamily="49" charset="0"/>
              </a:rPr>
              <a:t>for(</a:t>
            </a:r>
            <a:r>
              <a:rPr lang="en-US" altLang="en-US" sz="2000" dirty="0" err="1">
                <a:latin typeface="Consolas" panose="020B0609020204030204" pitchFamily="49" charset="0"/>
              </a:rPr>
              <a:t>int</a:t>
            </a:r>
            <a:r>
              <a:rPr lang="en-US" altLang="en-US" sz="2000" dirty="0">
                <a:latin typeface="Consolas" panose="020B0609020204030204" pitchFamily="49" charset="0"/>
              </a:rPr>
              <a:t> </a:t>
            </a:r>
            <a:r>
              <a:rPr lang="en-US" altLang="en-US" sz="2000" dirty="0" err="1">
                <a:latin typeface="Consolas" panose="020B0609020204030204" pitchFamily="49" charset="0"/>
              </a:rPr>
              <a:t>i</a:t>
            </a:r>
            <a:r>
              <a:rPr lang="en-US" altLang="en-US" sz="2000" dirty="0">
                <a:latin typeface="Consolas" panose="020B0609020204030204" pitchFamily="49" charset="0"/>
              </a:rPr>
              <a:t> = 0; </a:t>
            </a:r>
            <a:r>
              <a:rPr lang="en-US" altLang="en-US" sz="2000" dirty="0" err="1">
                <a:latin typeface="Consolas" panose="020B0609020204030204" pitchFamily="49" charset="0"/>
              </a:rPr>
              <a:t>i</a:t>
            </a:r>
            <a:r>
              <a:rPr lang="en-US" altLang="en-US" sz="2000" dirty="0">
                <a:latin typeface="Consolas" panose="020B0609020204030204" pitchFamily="49" charset="0"/>
              </a:rPr>
              <a:t> &lt; 10; </a:t>
            </a:r>
            <a:r>
              <a:rPr lang="en-US" altLang="en-US" sz="2000" dirty="0" err="1">
                <a:latin typeface="Consolas" panose="020B0609020204030204" pitchFamily="49" charset="0"/>
              </a:rPr>
              <a:t>i</a:t>
            </a:r>
            <a:r>
              <a:rPr lang="en-US" altLang="en-US" sz="2000" dirty="0">
                <a:latin typeface="Consolas" panose="020B0609020204030204" pitchFamily="49" charset="0"/>
              </a:rPr>
              <a:t>++)</a:t>
            </a:r>
          </a:p>
          <a:p>
            <a:pPr lvl="1" eaLnBrk="1" hangingPunct="1">
              <a:spcBef>
                <a:spcPts val="0"/>
              </a:spcBef>
              <a:buClrTx/>
              <a:buFontTx/>
              <a:buNone/>
              <a:defRPr/>
            </a:pPr>
            <a:r>
              <a:rPr lang="en-US" altLang="en-US" sz="2000" dirty="0">
                <a:latin typeface="Consolas" panose="020B0609020204030204" pitchFamily="49" charset="0"/>
              </a:rPr>
              <a:t>{</a:t>
            </a:r>
          </a:p>
          <a:p>
            <a:pPr lvl="2" eaLnBrk="1" hangingPunct="1">
              <a:spcBef>
                <a:spcPts val="0"/>
              </a:spcBef>
              <a:buClrTx/>
              <a:buFontTx/>
              <a:buNone/>
              <a:defRPr/>
            </a:pPr>
            <a:r>
              <a:rPr lang="en-US" altLang="en-US" sz="2000" dirty="0">
                <a:latin typeface="Consolas" panose="020B0609020204030204" pitchFamily="49" charset="0"/>
              </a:rPr>
              <a:t>for(</a:t>
            </a:r>
            <a:r>
              <a:rPr lang="en-US" altLang="en-US" sz="2000" dirty="0" err="1">
                <a:latin typeface="Consolas" panose="020B0609020204030204" pitchFamily="49" charset="0"/>
              </a:rPr>
              <a:t>int</a:t>
            </a:r>
            <a:r>
              <a:rPr lang="en-US" altLang="en-US" sz="2000" dirty="0">
                <a:latin typeface="Consolas" panose="020B0609020204030204" pitchFamily="49" charset="0"/>
              </a:rPr>
              <a:t> j = 0; j &lt; 10; </a:t>
            </a:r>
            <a:r>
              <a:rPr lang="en-US" altLang="en-US" sz="2000" dirty="0" err="1">
                <a:latin typeface="Consolas" panose="020B0609020204030204" pitchFamily="49" charset="0"/>
              </a:rPr>
              <a:t>j++</a:t>
            </a:r>
            <a:r>
              <a:rPr lang="en-US" altLang="en-US" sz="2000" dirty="0">
                <a:latin typeface="Consolas" panose="020B0609020204030204" pitchFamily="49" charset="0"/>
              </a:rPr>
              <a:t>)</a:t>
            </a:r>
          </a:p>
          <a:p>
            <a:pPr lvl="3" eaLnBrk="1" hangingPunct="1">
              <a:spcBef>
                <a:spcPts val="0"/>
              </a:spcBef>
              <a:buClrTx/>
              <a:buFontTx/>
              <a:buNone/>
              <a:defRPr/>
            </a:pPr>
            <a:r>
              <a:rPr lang="en-US" altLang="en-US" dirty="0">
                <a:latin typeface="Consolas" panose="020B0609020204030204" pitchFamily="49" charset="0"/>
              </a:rPr>
              <a:t>{loop statements;}</a:t>
            </a:r>
            <a:r>
              <a:rPr lang="en-US" altLang="en-US" spc="-100" dirty="0">
                <a:latin typeface="Consolas" panose="020B0609020204030204" pitchFamily="49" charset="0"/>
              </a:rPr>
              <a:t>//end inner for</a:t>
            </a:r>
          </a:p>
          <a:p>
            <a:pPr marL="457200" lvl="3" eaLnBrk="1" hangingPunct="1">
              <a:spcBef>
                <a:spcPts val="0"/>
              </a:spcBef>
              <a:buClrTx/>
              <a:buFontTx/>
              <a:buNone/>
              <a:defRPr/>
            </a:pPr>
            <a:r>
              <a:rPr lang="en-US" altLang="en-US" dirty="0">
                <a:latin typeface="Consolas" panose="020B0609020204030204" pitchFamily="49" charset="0"/>
              </a:rPr>
              <a:t>}</a:t>
            </a:r>
            <a:r>
              <a:rPr lang="en-US" altLang="en-US" spc="-100" dirty="0">
                <a:latin typeface="Consolas" panose="020B0609020204030204" pitchFamily="49" charset="0"/>
              </a:rPr>
              <a:t>//end outer for-loop</a:t>
            </a:r>
          </a:p>
        </p:txBody>
      </p:sp>
      <p:sp>
        <p:nvSpPr>
          <p:cNvPr id="5" name="TextBox 1">
            <a:extLst>
              <a:ext uri="{FF2B5EF4-FFF2-40B4-BE49-F238E27FC236}">
                <a16:creationId xmlns:a16="http://schemas.microsoft.com/office/drawing/2014/main" id="{E652B677-4D9B-457E-B86B-E90211F78E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27819" y="270103"/>
            <a:ext cx="3927370" cy="2062103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lvl="1">
              <a:spcBef>
                <a:spcPts val="0"/>
              </a:spcBef>
              <a:buClrTx/>
              <a:buNone/>
              <a:defRPr/>
            </a:pPr>
            <a:r>
              <a:rPr lang="en-US" altLang="en-US" sz="1600" dirty="0">
                <a:latin typeface="Consolas" panose="020B0609020204030204" pitchFamily="49" charset="0"/>
              </a:rPr>
              <a:t>int </a:t>
            </a:r>
            <a:r>
              <a:rPr lang="en-US" altLang="en-US" sz="1600" dirty="0" err="1">
                <a:latin typeface="Consolas" panose="020B0609020204030204" pitchFamily="49" charset="0"/>
              </a:rPr>
              <a:t>i</a:t>
            </a:r>
            <a:r>
              <a:rPr lang="en-US" altLang="en-US" sz="1600" dirty="0">
                <a:latin typeface="Consolas" panose="020B0609020204030204" pitchFamily="49" charset="0"/>
              </a:rPr>
              <a:t> = 0;</a:t>
            </a:r>
          </a:p>
          <a:p>
            <a:pPr lvl="1" eaLnBrk="1" hangingPunct="1">
              <a:spcBef>
                <a:spcPts val="0"/>
              </a:spcBef>
              <a:buClrTx/>
              <a:buFontTx/>
              <a:buNone/>
              <a:defRPr/>
            </a:pPr>
            <a:r>
              <a:rPr lang="en-US" altLang="en-US" sz="1600" dirty="0">
                <a:latin typeface="Consolas" panose="020B0609020204030204" pitchFamily="49" charset="0"/>
              </a:rPr>
              <a:t>while(</a:t>
            </a:r>
            <a:r>
              <a:rPr lang="en-US" altLang="en-US" sz="1600" dirty="0" err="1">
                <a:latin typeface="Consolas" panose="020B0609020204030204" pitchFamily="49" charset="0"/>
              </a:rPr>
              <a:t>i</a:t>
            </a:r>
            <a:r>
              <a:rPr lang="en-US" altLang="en-US" sz="1600" dirty="0">
                <a:latin typeface="Consolas" panose="020B0609020204030204" pitchFamily="49" charset="0"/>
              </a:rPr>
              <a:t> &lt; 10)  ; </a:t>
            </a:r>
            <a:r>
              <a:rPr lang="en-US" altLang="en-US" sz="1600" dirty="0" err="1">
                <a:latin typeface="Consolas" panose="020B0609020204030204" pitchFamily="49" charset="0"/>
              </a:rPr>
              <a:t>i</a:t>
            </a:r>
            <a:r>
              <a:rPr lang="en-US" altLang="en-US" sz="1600" dirty="0">
                <a:latin typeface="Consolas" panose="020B0609020204030204" pitchFamily="49" charset="0"/>
              </a:rPr>
              <a:t>++)</a:t>
            </a:r>
          </a:p>
          <a:p>
            <a:pPr lvl="1" eaLnBrk="1" hangingPunct="1">
              <a:spcBef>
                <a:spcPts val="0"/>
              </a:spcBef>
              <a:buClrTx/>
              <a:buFontTx/>
              <a:buNone/>
              <a:defRPr/>
            </a:pPr>
            <a:r>
              <a:rPr lang="en-US" altLang="en-US" sz="1600" dirty="0">
                <a:latin typeface="Consolas" panose="020B0609020204030204" pitchFamily="49" charset="0"/>
              </a:rPr>
              <a:t>{  int j = 0;</a:t>
            </a:r>
          </a:p>
          <a:p>
            <a:pPr lvl="2" eaLnBrk="1" hangingPunct="1">
              <a:spcBef>
                <a:spcPts val="0"/>
              </a:spcBef>
              <a:buClrTx/>
              <a:buFontTx/>
              <a:buNone/>
              <a:defRPr/>
            </a:pPr>
            <a:r>
              <a:rPr lang="en-US" altLang="en-US" sz="1600" dirty="0">
                <a:latin typeface="Consolas" panose="020B0609020204030204" pitchFamily="49" charset="0"/>
              </a:rPr>
              <a:t>while(j &lt; 1)</a:t>
            </a:r>
          </a:p>
          <a:p>
            <a:pPr lvl="3" eaLnBrk="1" hangingPunct="1">
              <a:spcBef>
                <a:spcPts val="0"/>
              </a:spcBef>
              <a:buClrTx/>
              <a:buFontTx/>
              <a:buNone/>
              <a:defRPr/>
            </a:pPr>
            <a:r>
              <a:rPr lang="en-US" altLang="en-US" sz="1600" dirty="0">
                <a:latin typeface="Consolas" panose="020B0609020204030204" pitchFamily="49" charset="0"/>
              </a:rPr>
              <a:t>{ loop statements; </a:t>
            </a:r>
          </a:p>
          <a:p>
            <a:pPr lvl="3" eaLnBrk="1" hangingPunct="1">
              <a:spcBef>
                <a:spcPts val="0"/>
              </a:spcBef>
              <a:buClrTx/>
              <a:buFontTx/>
              <a:buNone/>
              <a:defRPr/>
            </a:pPr>
            <a:r>
              <a:rPr lang="en-US" altLang="en-US" sz="1600" dirty="0">
                <a:latin typeface="Consolas" panose="020B0609020204030204" pitchFamily="49" charset="0"/>
              </a:rPr>
              <a:t>  </a:t>
            </a:r>
            <a:r>
              <a:rPr lang="en-US" altLang="en-US" sz="1600" dirty="0" err="1">
                <a:latin typeface="Consolas" panose="020B0609020204030204" pitchFamily="49" charset="0"/>
              </a:rPr>
              <a:t>j++</a:t>
            </a:r>
            <a:r>
              <a:rPr lang="en-US" altLang="en-US" sz="1600" dirty="0">
                <a:latin typeface="Consolas" panose="020B0609020204030204" pitchFamily="49" charset="0"/>
              </a:rPr>
              <a:t>;}</a:t>
            </a:r>
            <a:r>
              <a:rPr lang="en-US" altLang="en-US" sz="1600" spc="-100" dirty="0">
                <a:latin typeface="Consolas" panose="020B0609020204030204" pitchFamily="49" charset="0"/>
              </a:rPr>
              <a:t>//end inner for</a:t>
            </a:r>
          </a:p>
          <a:p>
            <a:pPr marL="914400" lvl="3" eaLnBrk="1" hangingPunct="1">
              <a:spcBef>
                <a:spcPts val="0"/>
              </a:spcBef>
              <a:buClrTx/>
              <a:buFontTx/>
              <a:buNone/>
              <a:defRPr/>
            </a:pPr>
            <a:r>
              <a:rPr lang="en-US" altLang="en-US" sz="1600" spc="-100" dirty="0" err="1">
                <a:latin typeface="Consolas" panose="020B0609020204030204" pitchFamily="49" charset="0"/>
              </a:rPr>
              <a:t>i</a:t>
            </a:r>
            <a:r>
              <a:rPr lang="en-US" altLang="en-US" sz="1600" spc="-100" dirty="0">
                <a:latin typeface="Consolas" panose="020B0609020204030204" pitchFamily="49" charset="0"/>
              </a:rPr>
              <a:t>++;</a:t>
            </a:r>
          </a:p>
          <a:p>
            <a:pPr marL="457200" lvl="3" eaLnBrk="1" hangingPunct="1">
              <a:spcBef>
                <a:spcPts val="0"/>
              </a:spcBef>
              <a:buClrTx/>
              <a:buFontTx/>
              <a:buNone/>
              <a:defRPr/>
            </a:pPr>
            <a:r>
              <a:rPr lang="en-US" altLang="en-US" sz="1600" dirty="0">
                <a:latin typeface="Consolas" panose="020B0609020204030204" pitchFamily="49" charset="0"/>
              </a:rPr>
              <a:t>}</a:t>
            </a:r>
            <a:r>
              <a:rPr lang="en-US" altLang="en-US" sz="1600" spc="-100" dirty="0">
                <a:latin typeface="Consolas" panose="020B0609020204030204" pitchFamily="49" charset="0"/>
              </a:rPr>
              <a:t>//end outer for-loop</a:t>
            </a:r>
          </a:p>
        </p:txBody>
      </p:sp>
    </p:spTree>
    <p:extLst>
      <p:ext uri="{BB962C8B-B14F-4D97-AF65-F5344CB8AC3E}">
        <p14:creationId xmlns:p14="http://schemas.microsoft.com/office/powerpoint/2010/main" val="113109088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599C75C-11B1-5EDE-48C5-70AB4293A0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1194" y="661554"/>
            <a:ext cx="6843823" cy="59404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final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iLimit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= 3;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final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jLimit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= 5;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0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nn-NO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for</a:t>
            </a:r>
            <a:r>
              <a:rPr lang="nn-NO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nn-NO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nn-NO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nn-NO" altLang="en-US" sz="2000" b="1" dirty="0">
                <a:solidFill>
                  <a:srgbClr val="6A3E3E"/>
                </a:solidFill>
                <a:latin typeface="Consolas" panose="020B0609020204030204" pitchFamily="49" charset="0"/>
              </a:rPr>
              <a:t>i</a:t>
            </a:r>
            <a:r>
              <a:rPr lang="nn-NO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= 0; </a:t>
            </a:r>
            <a:r>
              <a:rPr lang="nn-NO" altLang="en-US" sz="2000" b="1" dirty="0">
                <a:solidFill>
                  <a:srgbClr val="6A3E3E"/>
                </a:solidFill>
                <a:latin typeface="Consolas" panose="020B0609020204030204" pitchFamily="49" charset="0"/>
              </a:rPr>
              <a:t>i</a:t>
            </a:r>
            <a:r>
              <a:rPr lang="nn-NO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&lt; </a:t>
            </a:r>
            <a:r>
              <a:rPr lang="nn-NO" altLang="en-US" sz="2000" b="1" dirty="0">
                <a:solidFill>
                  <a:srgbClr val="6A3E3E"/>
                </a:solidFill>
                <a:latin typeface="Consolas" panose="020B0609020204030204" pitchFamily="49" charset="0"/>
              </a:rPr>
              <a:t>iLimit</a:t>
            </a:r>
            <a:r>
              <a:rPr lang="nn-NO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; </a:t>
            </a:r>
            <a:r>
              <a:rPr lang="nn-NO" altLang="en-US" sz="2000" b="1" dirty="0">
                <a:solidFill>
                  <a:srgbClr val="6A3E3E"/>
                </a:solidFill>
                <a:latin typeface="Consolas" panose="020B0609020204030204" pitchFamily="49" charset="0"/>
              </a:rPr>
              <a:t>i</a:t>
            </a:r>
            <a:r>
              <a:rPr lang="nn-NO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++)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nn-NO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	System.</a:t>
            </a:r>
            <a:r>
              <a:rPr lang="nn-NO" altLang="en-US" sz="2000" b="1" i="1" dirty="0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nn-NO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.println(</a:t>
            </a:r>
            <a:r>
              <a:rPr lang="nn-NO" altLang="en-US" sz="20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"i is "</a:t>
            </a:r>
            <a:r>
              <a:rPr lang="nn-NO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nn-NO" altLang="en-US" sz="20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i</a:t>
            </a:r>
            <a:r>
              <a:rPr lang="nn-NO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0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	for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>
                <a:solidFill>
                  <a:srgbClr val="6A3E3E"/>
                </a:solidFill>
                <a:latin typeface="Consolas" panose="020B0609020204030204" pitchFamily="49" charset="0"/>
              </a:rPr>
              <a:t>j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= 0; </a:t>
            </a:r>
            <a:r>
              <a:rPr lang="en-US" altLang="en-US" sz="2000" b="1" dirty="0">
                <a:solidFill>
                  <a:srgbClr val="6A3E3E"/>
                </a:solidFill>
                <a:latin typeface="Consolas" panose="020B0609020204030204" pitchFamily="49" charset="0"/>
              </a:rPr>
              <a:t>j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&lt; </a:t>
            </a:r>
            <a:r>
              <a:rPr lang="en-US" altLang="en-US" sz="20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jLimit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; </a:t>
            </a:r>
            <a:r>
              <a:rPr lang="en-US" altLang="en-US" sz="20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j</a:t>
            </a:r>
            <a:r>
              <a:rPr lang="en-US" altLang="en-US" sz="20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++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nl-NL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		System.</a:t>
            </a:r>
            <a:r>
              <a:rPr lang="nl-NL" altLang="en-US" sz="2000" b="1" i="1" dirty="0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nl-NL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.println(</a:t>
            </a:r>
            <a:r>
              <a:rPr lang="nl-NL" altLang="en-US" sz="20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 j is "</a:t>
            </a:r>
            <a:r>
              <a:rPr lang="nl-NL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nl-NL" altLang="en-US" sz="20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j</a:t>
            </a:r>
            <a:r>
              <a:rPr lang="nl-NL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0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0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0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0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0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0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0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0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75930509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54DB7A4-0DFD-DCD6-10C9-ED5170278C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7451" y="432955"/>
            <a:ext cx="6843823" cy="59404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final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iLimit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= 3;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final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jLimit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= 5;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0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nn-NO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for</a:t>
            </a:r>
            <a:r>
              <a:rPr lang="nn-NO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nn-NO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nn-NO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nn-NO" altLang="en-US" sz="2000" b="1" dirty="0">
                <a:solidFill>
                  <a:srgbClr val="6A3E3E"/>
                </a:solidFill>
                <a:latin typeface="Consolas" panose="020B0609020204030204" pitchFamily="49" charset="0"/>
              </a:rPr>
              <a:t>i</a:t>
            </a:r>
            <a:r>
              <a:rPr lang="nn-NO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= 0; </a:t>
            </a:r>
            <a:r>
              <a:rPr lang="nn-NO" altLang="en-US" sz="2000" b="1" dirty="0">
                <a:solidFill>
                  <a:srgbClr val="6A3E3E"/>
                </a:solidFill>
                <a:latin typeface="Consolas" panose="020B0609020204030204" pitchFamily="49" charset="0"/>
              </a:rPr>
              <a:t>i</a:t>
            </a:r>
            <a:r>
              <a:rPr lang="nn-NO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&lt; </a:t>
            </a:r>
            <a:r>
              <a:rPr lang="nn-NO" altLang="en-US" sz="2000" b="1" dirty="0">
                <a:solidFill>
                  <a:srgbClr val="6A3E3E"/>
                </a:solidFill>
                <a:latin typeface="Consolas" panose="020B0609020204030204" pitchFamily="49" charset="0"/>
              </a:rPr>
              <a:t>iLimit</a:t>
            </a:r>
            <a:r>
              <a:rPr lang="nn-NO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; </a:t>
            </a:r>
            <a:r>
              <a:rPr lang="nn-NO" altLang="en-US" sz="2000" b="1" dirty="0">
                <a:solidFill>
                  <a:srgbClr val="6A3E3E"/>
                </a:solidFill>
                <a:latin typeface="Consolas" panose="020B0609020204030204" pitchFamily="49" charset="0"/>
              </a:rPr>
              <a:t>i</a:t>
            </a:r>
            <a:r>
              <a:rPr lang="nn-NO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++)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nn-NO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	System.</a:t>
            </a:r>
            <a:r>
              <a:rPr lang="nn-NO" altLang="en-US" sz="2000" b="1" i="1" dirty="0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nn-NO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.println(</a:t>
            </a:r>
            <a:r>
              <a:rPr lang="nn-NO" altLang="en-US" sz="20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"i is "</a:t>
            </a:r>
            <a:r>
              <a:rPr lang="nn-NO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nn-NO" altLang="en-US" sz="20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i</a:t>
            </a:r>
            <a:r>
              <a:rPr lang="nn-NO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0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	for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>
                <a:solidFill>
                  <a:srgbClr val="6A3E3E"/>
                </a:solidFill>
                <a:latin typeface="Consolas" panose="020B0609020204030204" pitchFamily="49" charset="0"/>
              </a:rPr>
              <a:t>j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= 0; </a:t>
            </a:r>
            <a:r>
              <a:rPr lang="en-US" altLang="en-US" sz="2000" b="1" dirty="0">
                <a:solidFill>
                  <a:srgbClr val="6A3E3E"/>
                </a:solidFill>
                <a:latin typeface="Consolas" panose="020B0609020204030204" pitchFamily="49" charset="0"/>
              </a:rPr>
              <a:t>j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&lt; </a:t>
            </a:r>
            <a:r>
              <a:rPr lang="en-US" altLang="en-US" sz="20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jLimit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; </a:t>
            </a:r>
            <a:r>
              <a:rPr lang="en-US" altLang="en-US" sz="20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j</a:t>
            </a:r>
            <a:r>
              <a:rPr lang="en-US" altLang="en-US" sz="20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++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nl-NL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		System.</a:t>
            </a:r>
            <a:r>
              <a:rPr lang="nl-NL" altLang="en-US" sz="2000" b="1" i="1" dirty="0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nl-NL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.println(</a:t>
            </a:r>
            <a:r>
              <a:rPr lang="nl-NL" altLang="en-US" sz="20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 j is "</a:t>
            </a:r>
            <a:r>
              <a:rPr lang="nl-NL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nl-NL" altLang="en-US" sz="20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j</a:t>
            </a:r>
            <a:r>
              <a:rPr lang="nl-NL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0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0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0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0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0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0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0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0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0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3B4DCEC-D1AD-DEF6-815C-287FEAE485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86199" y="855230"/>
            <a:ext cx="1219200" cy="563245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is 0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j is 0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j is 1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j is 2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j is 3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j is 4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is 1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j is 0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j is 1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j is 2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j is 3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j is 4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is 2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j is 0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j is 1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j is 2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j is 3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j is 4</a:t>
            </a:r>
          </a:p>
        </p:txBody>
      </p:sp>
      <p:sp>
        <p:nvSpPr>
          <p:cNvPr id="4" name="Diamond 1">
            <a:extLst>
              <a:ext uri="{FF2B5EF4-FFF2-40B4-BE49-F238E27FC236}">
                <a16:creationId xmlns:a16="http://schemas.microsoft.com/office/drawing/2014/main" id="{DA7F8ED4-ABE9-34BE-830F-B247AA2B00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84075" y="4166755"/>
            <a:ext cx="1295400" cy="434975"/>
          </a:xfrm>
          <a:prstGeom prst="diamond">
            <a:avLst/>
          </a:prstGeom>
          <a:solidFill>
            <a:schemeClr val="bg2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000" dirty="0" err="1"/>
              <a:t>i</a:t>
            </a:r>
            <a:r>
              <a:rPr lang="en-US" altLang="en-US" sz="2000" dirty="0"/>
              <a:t> &lt; 3</a:t>
            </a:r>
          </a:p>
        </p:txBody>
      </p:sp>
      <p:sp>
        <p:nvSpPr>
          <p:cNvPr id="5" name="Diamond 2">
            <a:extLst>
              <a:ext uri="{FF2B5EF4-FFF2-40B4-BE49-F238E27FC236}">
                <a16:creationId xmlns:a16="http://schemas.microsoft.com/office/drawing/2014/main" id="{FB098BF3-BCAD-A770-6DDB-BCDF91A773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84075" y="5478030"/>
            <a:ext cx="1295400" cy="381000"/>
          </a:xfrm>
          <a:prstGeom prst="diamond">
            <a:avLst/>
          </a:prstGeom>
          <a:solidFill>
            <a:schemeClr val="bg2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000" dirty="0"/>
              <a:t>j &lt; 5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36C6CA1D-DC4F-DC44-261F-ABC490D623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2175" y="3480955"/>
            <a:ext cx="1181100" cy="381000"/>
          </a:xfrm>
          <a:prstGeom prst="rect">
            <a:avLst/>
          </a:prstGeom>
          <a:solidFill>
            <a:schemeClr val="bg2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000"/>
              <a:t>i = 0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36AEE33B-E8F0-689E-9BAA-6F5C07E33D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5038" y="4828743"/>
            <a:ext cx="1181100" cy="381000"/>
          </a:xfrm>
          <a:prstGeom prst="rect">
            <a:avLst/>
          </a:prstGeom>
          <a:solidFill>
            <a:schemeClr val="bg2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000" dirty="0"/>
              <a:t>j = 0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A91831DB-39BF-5DDC-6889-42D61103FB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0075" y="5233555"/>
            <a:ext cx="1181100" cy="381000"/>
          </a:xfrm>
          <a:prstGeom prst="rect">
            <a:avLst/>
          </a:prstGeom>
          <a:solidFill>
            <a:schemeClr val="bg2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000" dirty="0"/>
              <a:t>print; j ++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A7EFC89-EC33-25F7-6A9C-912EB8D1C6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79538" y="3881005"/>
            <a:ext cx="1181100" cy="381000"/>
          </a:xfrm>
          <a:prstGeom prst="rect">
            <a:avLst/>
          </a:prstGeom>
          <a:solidFill>
            <a:schemeClr val="bg2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000" dirty="0"/>
              <a:t>print; </a:t>
            </a:r>
            <a:r>
              <a:rPr lang="en-US" altLang="en-US" sz="2000" dirty="0" err="1"/>
              <a:t>i</a:t>
            </a:r>
            <a:r>
              <a:rPr lang="en-US" altLang="en-US" sz="2000" dirty="0"/>
              <a:t>++</a:t>
            </a:r>
          </a:p>
        </p:txBody>
      </p:sp>
      <p:cxnSp>
        <p:nvCxnSpPr>
          <p:cNvPr id="10" name="Straight Arrow Connector 12">
            <a:extLst>
              <a:ext uri="{FF2B5EF4-FFF2-40B4-BE49-F238E27FC236}">
                <a16:creationId xmlns:a16="http://schemas.microsoft.com/office/drawing/2014/main" id="{7DDF8EA0-B23A-8511-C8E7-FF79540AF187}"/>
              </a:ext>
            </a:extLst>
          </p:cNvPr>
          <p:cNvCxnSpPr>
            <a:cxnSpLocks noChangeShapeType="1"/>
            <a:stCxn id="6" idx="2"/>
            <a:endCxn id="4" idx="0"/>
          </p:cNvCxnSpPr>
          <p:nvPr/>
        </p:nvCxnSpPr>
        <p:spPr bwMode="auto">
          <a:xfrm>
            <a:off x="4812725" y="3861955"/>
            <a:ext cx="19050" cy="3048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" name="Straight Arrow Connector 16">
            <a:extLst>
              <a:ext uri="{FF2B5EF4-FFF2-40B4-BE49-F238E27FC236}">
                <a16:creationId xmlns:a16="http://schemas.microsoft.com/office/drawing/2014/main" id="{6D8E8047-CB49-1B49-91C0-DF42D4EE7E6F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822250" y="4563630"/>
            <a:ext cx="19050" cy="3048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" name="Straight Arrow Connector 17">
            <a:extLst>
              <a:ext uri="{FF2B5EF4-FFF2-40B4-BE49-F238E27FC236}">
                <a16:creationId xmlns:a16="http://schemas.microsoft.com/office/drawing/2014/main" id="{EE74055D-EC2B-BF73-4490-7630C3C5FA7B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823838" y="5192280"/>
            <a:ext cx="19050" cy="3048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" name="Straight Arrow Connector 18">
            <a:extLst>
              <a:ext uri="{FF2B5EF4-FFF2-40B4-BE49-F238E27FC236}">
                <a16:creationId xmlns:a16="http://schemas.microsoft.com/office/drawing/2014/main" id="{91046D85-C480-B88A-38E8-5B3C1742E13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836538" y="5790768"/>
            <a:ext cx="19050" cy="3048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" name="Straight Arrow Connector 15">
            <a:extLst>
              <a:ext uri="{FF2B5EF4-FFF2-40B4-BE49-F238E27FC236}">
                <a16:creationId xmlns:a16="http://schemas.microsoft.com/office/drawing/2014/main" id="{2E049259-E28C-927B-0F80-EF3C977FF6DF}"/>
              </a:ext>
            </a:extLst>
          </p:cNvPr>
          <p:cNvCxnSpPr>
            <a:cxnSpLocks noChangeShapeType="1"/>
          </p:cNvCxnSpPr>
          <p:nvPr/>
        </p:nvCxnSpPr>
        <p:spPr bwMode="auto">
          <a:xfrm flipH="1" flipV="1">
            <a:off x="3250625" y="6071755"/>
            <a:ext cx="1590675" cy="23813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" name="Straight Arrow Connector 20">
            <a:extLst>
              <a:ext uri="{FF2B5EF4-FFF2-40B4-BE49-F238E27FC236}">
                <a16:creationId xmlns:a16="http://schemas.microsoft.com/office/drawing/2014/main" id="{473BEFF5-C671-CB67-8283-A0994123AF66}"/>
              </a:ext>
            </a:extLst>
          </p:cNvPr>
          <p:cNvCxnSpPr>
            <a:cxnSpLocks/>
            <a:endCxn id="8" idx="2"/>
          </p:cNvCxnSpPr>
          <p:nvPr/>
        </p:nvCxnSpPr>
        <p:spPr bwMode="auto">
          <a:xfrm flipV="1">
            <a:off x="3250625" y="5614555"/>
            <a:ext cx="0" cy="4572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" name="Straight Arrow Connector 24">
            <a:extLst>
              <a:ext uri="{FF2B5EF4-FFF2-40B4-BE49-F238E27FC236}">
                <a16:creationId xmlns:a16="http://schemas.microsoft.com/office/drawing/2014/main" id="{FC4638D8-5E1A-20CD-C683-33C31D69C32A}"/>
              </a:ext>
            </a:extLst>
          </p:cNvPr>
          <p:cNvCxnSpPr>
            <a:cxnSpLocks noChangeShapeType="1"/>
            <a:stCxn id="8" idx="3"/>
          </p:cNvCxnSpPr>
          <p:nvPr/>
        </p:nvCxnSpPr>
        <p:spPr bwMode="auto">
          <a:xfrm flipV="1">
            <a:off x="3841175" y="5385955"/>
            <a:ext cx="981075" cy="381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" name="Straight Arrow Connector 26">
            <a:extLst>
              <a:ext uri="{FF2B5EF4-FFF2-40B4-BE49-F238E27FC236}">
                <a16:creationId xmlns:a16="http://schemas.microsoft.com/office/drawing/2014/main" id="{FCAD1E6F-1613-D1C1-94E3-8E572A87D2C7}"/>
              </a:ext>
            </a:extLst>
          </p:cNvPr>
          <p:cNvCxnSpPr>
            <a:cxnSpLocks noChangeShapeType="1"/>
            <a:stCxn id="5" idx="3"/>
          </p:cNvCxnSpPr>
          <p:nvPr/>
        </p:nvCxnSpPr>
        <p:spPr bwMode="auto">
          <a:xfrm>
            <a:off x="5479475" y="5668530"/>
            <a:ext cx="1138238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" name="Straight Arrow Connector 28">
            <a:extLst>
              <a:ext uri="{FF2B5EF4-FFF2-40B4-BE49-F238E27FC236}">
                <a16:creationId xmlns:a16="http://schemas.microsoft.com/office/drawing/2014/main" id="{1DEC544A-D90B-568B-9EC8-24F6F7811C13}"/>
              </a:ext>
            </a:extLst>
          </p:cNvPr>
          <p:cNvCxnSpPr>
            <a:cxnSpLocks/>
            <a:endCxn id="9" idx="2"/>
          </p:cNvCxnSpPr>
          <p:nvPr/>
        </p:nvCxnSpPr>
        <p:spPr bwMode="auto">
          <a:xfrm flipH="1" flipV="1">
            <a:off x="6570088" y="4262005"/>
            <a:ext cx="19050" cy="135255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" name="Straight Arrow Connector 88063">
            <a:extLst>
              <a:ext uri="{FF2B5EF4-FFF2-40B4-BE49-F238E27FC236}">
                <a16:creationId xmlns:a16="http://schemas.microsoft.com/office/drawing/2014/main" id="{2D35F7D3-7C16-F8EF-2B37-86FA51058182}"/>
              </a:ext>
            </a:extLst>
          </p:cNvPr>
          <p:cNvCxnSpPr>
            <a:cxnSpLocks noChangeShapeType="1"/>
            <a:stCxn id="9" idx="1"/>
          </p:cNvCxnSpPr>
          <p:nvPr/>
        </p:nvCxnSpPr>
        <p:spPr bwMode="auto">
          <a:xfrm flipH="1">
            <a:off x="4831775" y="4071505"/>
            <a:ext cx="1147763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" name="Straight Arrow Connector 34">
            <a:extLst>
              <a:ext uri="{FF2B5EF4-FFF2-40B4-BE49-F238E27FC236}">
                <a16:creationId xmlns:a16="http://schemas.microsoft.com/office/drawing/2014/main" id="{8AC08109-DD8D-AA96-FD33-6C9B95B07691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3036313" y="4393768"/>
            <a:ext cx="1147762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1" name="TextBox 88064">
            <a:extLst>
              <a:ext uri="{FF2B5EF4-FFF2-40B4-BE49-F238E27FC236}">
                <a16:creationId xmlns:a16="http://schemas.microsoft.com/office/drawing/2014/main" id="{90847518-249D-4CDC-C48A-F16351C9DA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08125" y="5639955"/>
            <a:ext cx="304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/>
              <a:t>f</a:t>
            </a:r>
          </a:p>
        </p:txBody>
      </p:sp>
      <p:sp>
        <p:nvSpPr>
          <p:cNvPr id="22" name="TextBox 88067">
            <a:extLst>
              <a:ext uri="{FF2B5EF4-FFF2-40B4-BE49-F238E27FC236}">
                <a16:creationId xmlns:a16="http://schemas.microsoft.com/office/drawing/2014/main" id="{883B0AF9-A2B6-3D79-9D29-B90CF599D7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2263" y="4030230"/>
            <a:ext cx="304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/>
              <a:t>f</a:t>
            </a:r>
          </a:p>
        </p:txBody>
      </p:sp>
      <p:sp>
        <p:nvSpPr>
          <p:cNvPr id="23" name="TextBox 88068">
            <a:extLst>
              <a:ext uri="{FF2B5EF4-FFF2-40B4-BE49-F238E27FC236}">
                <a16:creationId xmlns:a16="http://schemas.microsoft.com/office/drawing/2014/main" id="{4A3CE6C1-FDE3-DC0B-6A5D-E2CB5DACA4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2925" y="5663768"/>
            <a:ext cx="304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/>
              <a:t>t</a:t>
            </a:r>
          </a:p>
        </p:txBody>
      </p:sp>
      <p:sp>
        <p:nvSpPr>
          <p:cNvPr id="24" name="TextBox 88069">
            <a:extLst>
              <a:ext uri="{FF2B5EF4-FFF2-40B4-BE49-F238E27FC236}">
                <a16:creationId xmlns:a16="http://schemas.microsoft.com/office/drawing/2014/main" id="{08C85720-A85E-CA57-A142-21D406FF44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8600" y="4503305"/>
            <a:ext cx="304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/>
              <a:t>t</a:t>
            </a:r>
          </a:p>
        </p:txBody>
      </p:sp>
      <p:cxnSp>
        <p:nvCxnSpPr>
          <p:cNvPr id="25" name="Straight Connector 88071">
            <a:extLst>
              <a:ext uri="{FF2B5EF4-FFF2-40B4-BE49-F238E27FC236}">
                <a16:creationId xmlns:a16="http://schemas.microsoft.com/office/drawing/2014/main" id="{6C4C1B2C-3B20-646F-EB72-A7970661DAC7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279075" y="4700155"/>
            <a:ext cx="370046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" name="Straight Connector 44">
            <a:extLst>
              <a:ext uri="{FF2B5EF4-FFF2-40B4-BE49-F238E27FC236}">
                <a16:creationId xmlns:a16="http://schemas.microsoft.com/office/drawing/2014/main" id="{8B03303B-3E2B-CA94-78F8-26F4A10FECEB}"/>
              </a:ext>
            </a:extLst>
          </p:cNvPr>
          <p:cNvCxnSpPr>
            <a:cxnSpLocks/>
          </p:cNvCxnSpPr>
          <p:nvPr/>
        </p:nvCxnSpPr>
        <p:spPr bwMode="auto">
          <a:xfrm>
            <a:off x="2279075" y="6300355"/>
            <a:ext cx="38100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" name="Straight Connector 88073">
            <a:extLst>
              <a:ext uri="{FF2B5EF4-FFF2-40B4-BE49-F238E27FC236}">
                <a16:creationId xmlns:a16="http://schemas.microsoft.com/office/drawing/2014/main" id="{5A0BF90E-2421-C3A9-39A1-C9654F191014}"/>
              </a:ext>
            </a:extLst>
          </p:cNvPr>
          <p:cNvCxnSpPr>
            <a:cxnSpLocks/>
          </p:cNvCxnSpPr>
          <p:nvPr/>
        </p:nvCxnSpPr>
        <p:spPr bwMode="auto">
          <a:xfrm>
            <a:off x="5979538" y="4700155"/>
            <a:ext cx="63500" cy="1600200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" name="Straight Connector 49">
            <a:extLst>
              <a:ext uri="{FF2B5EF4-FFF2-40B4-BE49-F238E27FC236}">
                <a16:creationId xmlns:a16="http://schemas.microsoft.com/office/drawing/2014/main" id="{28A646A1-24DC-2E59-C5AD-14AEB3E262C5}"/>
              </a:ext>
            </a:extLst>
          </p:cNvPr>
          <p:cNvCxnSpPr>
            <a:cxnSpLocks/>
          </p:cNvCxnSpPr>
          <p:nvPr/>
        </p:nvCxnSpPr>
        <p:spPr bwMode="auto">
          <a:xfrm flipH="1">
            <a:off x="2306063" y="4700155"/>
            <a:ext cx="9525" cy="1600200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52580277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EF68F09-A80C-8ACE-1032-8519789116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2547" y="1066800"/>
            <a:ext cx="8153400" cy="532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final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iLimit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= 3;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final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jLimit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= 5;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0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nn-NO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for</a:t>
            </a:r>
            <a:r>
              <a:rPr lang="nn-NO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nn-NO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nn-NO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nn-NO" altLang="en-US" sz="2000" b="1" dirty="0">
                <a:solidFill>
                  <a:srgbClr val="6A3E3E"/>
                </a:solidFill>
                <a:latin typeface="Consolas" panose="020B0609020204030204" pitchFamily="49" charset="0"/>
              </a:rPr>
              <a:t>i</a:t>
            </a:r>
            <a:r>
              <a:rPr lang="nn-NO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= 0; </a:t>
            </a:r>
            <a:r>
              <a:rPr lang="nn-NO" altLang="en-US" sz="2000" b="1" dirty="0">
                <a:solidFill>
                  <a:srgbClr val="6A3E3E"/>
                </a:solidFill>
                <a:latin typeface="Consolas" panose="020B0609020204030204" pitchFamily="49" charset="0"/>
              </a:rPr>
              <a:t>i</a:t>
            </a:r>
            <a:r>
              <a:rPr lang="nn-NO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&lt; </a:t>
            </a:r>
            <a:r>
              <a:rPr lang="nn-NO" altLang="en-US" sz="2000" b="1" dirty="0">
                <a:solidFill>
                  <a:srgbClr val="6A3E3E"/>
                </a:solidFill>
                <a:latin typeface="Consolas" panose="020B0609020204030204" pitchFamily="49" charset="0"/>
              </a:rPr>
              <a:t>iLimit</a:t>
            </a:r>
            <a:r>
              <a:rPr lang="nn-NO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; </a:t>
            </a:r>
            <a:r>
              <a:rPr lang="nn-NO" altLang="en-US" sz="2000" b="1" dirty="0">
                <a:solidFill>
                  <a:srgbClr val="6A3E3E"/>
                </a:solidFill>
                <a:latin typeface="Consolas" panose="020B0609020204030204" pitchFamily="49" charset="0"/>
              </a:rPr>
              <a:t>i</a:t>
            </a:r>
            <a:r>
              <a:rPr lang="nn-NO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++) 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0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0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""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0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    for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>
                <a:solidFill>
                  <a:srgbClr val="6A3E3E"/>
                </a:solidFill>
                <a:latin typeface="Consolas" panose="020B0609020204030204" pitchFamily="49" charset="0"/>
              </a:rPr>
              <a:t>j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= 0; </a:t>
            </a:r>
            <a:r>
              <a:rPr lang="en-US" altLang="en-US" sz="2000" b="1" dirty="0">
                <a:solidFill>
                  <a:srgbClr val="6A3E3E"/>
                </a:solidFill>
                <a:latin typeface="Consolas" panose="020B0609020204030204" pitchFamily="49" charset="0"/>
              </a:rPr>
              <a:t>j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&lt; </a:t>
            </a:r>
            <a:r>
              <a:rPr lang="en-US" altLang="en-US" sz="20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jLimit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; </a:t>
            </a:r>
            <a:r>
              <a:rPr lang="en-US" altLang="en-US" sz="20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j</a:t>
            </a:r>
            <a:r>
              <a:rPr lang="en-US" altLang="en-US" sz="20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++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0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0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j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altLang="en-US" sz="20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   "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0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0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0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"\</a:t>
            </a:r>
            <a:r>
              <a:rPr lang="en-US" altLang="en-US" sz="2000" b="1" i="1" dirty="0" err="1">
                <a:solidFill>
                  <a:srgbClr val="2A00FF"/>
                </a:solidFill>
                <a:latin typeface="Consolas" panose="020B0609020204030204" pitchFamily="49" charset="0"/>
              </a:rPr>
              <a:t>nThis</a:t>
            </a:r>
            <a:r>
              <a:rPr lang="en-US" altLang="en-US" sz="20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 is"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it-IT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it-IT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it-IT" altLang="en-US" sz="2000" b="1" dirty="0">
                <a:solidFill>
                  <a:srgbClr val="6A3E3E"/>
                </a:solidFill>
                <a:latin typeface="Consolas" panose="020B0609020204030204" pitchFamily="49" charset="0"/>
              </a:rPr>
              <a:t>x</a:t>
            </a:r>
            <a:r>
              <a:rPr lang="it-IT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= 0, </a:t>
            </a:r>
            <a:r>
              <a:rPr lang="it-IT" altLang="en-US" sz="2000" b="1" dirty="0">
                <a:solidFill>
                  <a:srgbClr val="6A3E3E"/>
                </a:solidFill>
                <a:latin typeface="Consolas" panose="020B0609020204030204" pitchFamily="49" charset="0"/>
              </a:rPr>
              <a:t>col</a:t>
            </a:r>
            <a:r>
              <a:rPr lang="it-IT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= 0;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for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>
                <a:solidFill>
                  <a:srgbClr val="6A3E3E"/>
                </a:solidFill>
                <a:latin typeface="Consolas" panose="020B0609020204030204" pitchFamily="49" charset="0"/>
              </a:rPr>
              <a:t>row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= 0; </a:t>
            </a:r>
            <a:r>
              <a:rPr lang="en-US" altLang="en-US" sz="2000" b="1" dirty="0">
                <a:solidFill>
                  <a:srgbClr val="6A3E3E"/>
                </a:solidFill>
                <a:latin typeface="Consolas" panose="020B0609020204030204" pitchFamily="49" charset="0"/>
              </a:rPr>
              <a:t>row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&lt; </a:t>
            </a:r>
            <a:r>
              <a:rPr lang="en-US" altLang="en-US" sz="20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iLimit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; </a:t>
            </a:r>
            <a:r>
              <a:rPr lang="en-US" altLang="en-US" sz="2000" b="1" dirty="0">
                <a:solidFill>
                  <a:srgbClr val="6A3E3E"/>
                </a:solidFill>
                <a:latin typeface="Consolas" panose="020B0609020204030204" pitchFamily="49" charset="0"/>
              </a:rPr>
              <a:t>row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++) 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0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0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""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  <a:endParaRPr lang="en-US" altLang="en-US" sz="20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    for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(; </a:t>
            </a:r>
            <a:r>
              <a:rPr lang="en-US" altLang="en-US" sz="2000" b="1" dirty="0">
                <a:solidFill>
                  <a:srgbClr val="6A3E3E"/>
                </a:solidFill>
                <a:latin typeface="Consolas" panose="020B0609020204030204" pitchFamily="49" charset="0"/>
              </a:rPr>
              <a:t>col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&lt; (</a:t>
            </a:r>
            <a:r>
              <a:rPr lang="en-US" altLang="en-US" sz="2000" b="1" dirty="0">
                <a:solidFill>
                  <a:srgbClr val="6A3E3E"/>
                </a:solidFill>
                <a:latin typeface="Consolas" panose="020B0609020204030204" pitchFamily="49" charset="0"/>
              </a:rPr>
              <a:t>row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+1)*</a:t>
            </a:r>
            <a:r>
              <a:rPr lang="en-US" altLang="en-US" sz="20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jLimit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; </a:t>
            </a:r>
            <a:r>
              <a:rPr lang="en-US" altLang="en-US" sz="2000" b="1" dirty="0">
                <a:solidFill>
                  <a:srgbClr val="6A3E3E"/>
                </a:solidFill>
                <a:latin typeface="Consolas" panose="020B0609020204030204" pitchFamily="49" charset="0"/>
              </a:rPr>
              <a:t>col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++) 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   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0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0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col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altLang="en-US" sz="20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   "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}//end inner for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}//end outer for-loop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73491A5-5898-77F7-CE0E-39C1AD2C00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03575" y="1990099"/>
            <a:ext cx="3048000" cy="3477875"/>
          </a:xfrm>
          <a:prstGeom prst="rect">
            <a:avLst/>
          </a:prstGeom>
          <a:solidFill>
            <a:srgbClr val="FFFF00"/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0   1   2   3   4   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0   1   2   3   4   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0   1   2   3   4 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endParaRPr lang="en-US" altLang="en-US" sz="20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endParaRPr lang="en-US" altLang="en-US" sz="20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This is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endParaRPr lang="en-US" altLang="en-US" sz="20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0   1   2   3   4   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5   6   7   8   9   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10   11   12  13  14 </a:t>
            </a:r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56809045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E89C7467-20D5-E686-60C8-2269A362FC10}"/>
              </a:ext>
            </a:extLst>
          </p:cNvPr>
          <p:cNvSpPr txBox="1">
            <a:spLocks noChangeArrowheads="1"/>
          </p:cNvSpPr>
          <p:nvPr/>
        </p:nvSpPr>
        <p:spPr>
          <a:xfrm>
            <a:off x="423863" y="1143000"/>
            <a:ext cx="7348537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04813" indent="-404813">
              <a:spcBef>
                <a:spcPts val="1800"/>
              </a:spcBef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a loop is nested, the inner loop will execute all of its iterations for each time the outer loop executes once.</a:t>
            </a:r>
          </a:p>
          <a:p>
            <a:pPr lvl="1">
              <a:spcBef>
                <a:spcPts val="1800"/>
              </a:spcBef>
              <a:buFontTx/>
              <a:buNone/>
            </a:pPr>
            <a:r>
              <a:rPr lang="en-US" altLang="en-US" dirty="0">
                <a:latin typeface="Consolas" panose="020B0609020204030204" pitchFamily="49" charset="0"/>
              </a:rPr>
              <a:t>for(int </a:t>
            </a:r>
            <a:r>
              <a:rPr lang="en-US" altLang="en-US" dirty="0" err="1">
                <a:latin typeface="Consolas" panose="020B0609020204030204" pitchFamily="49" charset="0"/>
              </a:rPr>
              <a:t>i</a:t>
            </a:r>
            <a:r>
              <a:rPr lang="en-US" altLang="en-US" dirty="0">
                <a:latin typeface="Consolas" panose="020B0609020204030204" pitchFamily="49" charset="0"/>
              </a:rPr>
              <a:t> = 0; </a:t>
            </a:r>
            <a:r>
              <a:rPr lang="en-US" altLang="en-US" dirty="0" err="1">
                <a:latin typeface="Consolas" panose="020B0609020204030204" pitchFamily="49" charset="0"/>
              </a:rPr>
              <a:t>i</a:t>
            </a:r>
            <a:r>
              <a:rPr lang="en-US" altLang="en-US" dirty="0">
                <a:latin typeface="Consolas" panose="020B0609020204030204" pitchFamily="49" charset="0"/>
              </a:rPr>
              <a:t> &lt; 10; </a:t>
            </a:r>
            <a:r>
              <a:rPr lang="en-US" altLang="en-US" dirty="0" err="1">
                <a:latin typeface="Consolas" panose="020B0609020204030204" pitchFamily="49" charset="0"/>
              </a:rPr>
              <a:t>i</a:t>
            </a:r>
            <a:r>
              <a:rPr lang="en-US" altLang="en-US" dirty="0">
                <a:latin typeface="Consolas" panose="020B0609020204030204" pitchFamily="49" charset="0"/>
              </a:rPr>
              <a:t>++)</a:t>
            </a:r>
          </a:p>
          <a:p>
            <a:pPr lvl="2">
              <a:buFontTx/>
              <a:buNone/>
            </a:pPr>
            <a:r>
              <a:rPr lang="en-US" altLang="en-US" dirty="0">
                <a:latin typeface="Consolas" panose="020B0609020204030204" pitchFamily="49" charset="0"/>
              </a:rPr>
              <a:t>for(int j = 0; j &lt; 10; </a:t>
            </a:r>
            <a:r>
              <a:rPr lang="en-US" altLang="en-US" dirty="0" err="1">
                <a:latin typeface="Consolas" panose="020B0609020204030204" pitchFamily="49" charset="0"/>
              </a:rPr>
              <a:t>j++</a:t>
            </a:r>
            <a:r>
              <a:rPr lang="en-US" altLang="en-US" dirty="0">
                <a:latin typeface="Consolas" panose="020B0609020204030204" pitchFamily="49" charset="0"/>
              </a:rPr>
              <a:t>)</a:t>
            </a:r>
          </a:p>
          <a:p>
            <a:pPr lvl="3">
              <a:buFontTx/>
              <a:buNone/>
            </a:pPr>
            <a:r>
              <a:rPr lang="en-US" altLang="en-US" sz="2400" dirty="0">
                <a:latin typeface="Consolas" panose="020B0609020204030204" pitchFamily="49" charset="0"/>
              </a:rPr>
              <a:t>loop statements;</a:t>
            </a:r>
          </a:p>
          <a:p>
            <a:pPr>
              <a:buFontTx/>
              <a:buNone/>
            </a:pPr>
            <a:endParaRPr lang="en-US" alt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B9EF99D-875D-3B01-10FF-849CD2B415A9}"/>
              </a:ext>
            </a:extLst>
          </p:cNvPr>
          <p:cNvSpPr txBox="1"/>
          <p:nvPr/>
        </p:nvSpPr>
        <p:spPr>
          <a:xfrm>
            <a:off x="866198" y="3661064"/>
            <a:ext cx="5867400" cy="2693045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lvl="1" eaLnBrk="1" hangingPunct="1">
              <a:spcBef>
                <a:spcPts val="1800"/>
              </a:spcBef>
              <a:defRPr/>
            </a:pPr>
            <a:r>
              <a:rPr lang="en-US" altLang="en-US" sz="2200" dirty="0">
                <a:solidFill>
                  <a:srgbClr val="FF3300"/>
                </a:solidFill>
                <a:latin typeface="Consolas" panose="020B0609020204030204" pitchFamily="49" charset="0"/>
              </a:rPr>
              <a:t>for(</a:t>
            </a:r>
            <a:r>
              <a:rPr lang="en-US" altLang="en-US" sz="2200" dirty="0" err="1">
                <a:solidFill>
                  <a:srgbClr val="FF3300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2200" dirty="0">
                <a:solidFill>
                  <a:srgbClr val="FF33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200" dirty="0" err="1">
                <a:solidFill>
                  <a:srgbClr val="FF3300"/>
                </a:solidFill>
                <a:latin typeface="Consolas" panose="020B0609020204030204" pitchFamily="49" charset="0"/>
              </a:rPr>
              <a:t>i</a:t>
            </a:r>
            <a:r>
              <a:rPr lang="en-US" altLang="en-US" sz="2200" dirty="0">
                <a:solidFill>
                  <a:srgbClr val="FF3300"/>
                </a:solidFill>
                <a:latin typeface="Consolas" panose="020B0609020204030204" pitchFamily="49" charset="0"/>
              </a:rPr>
              <a:t> = 0; </a:t>
            </a:r>
            <a:r>
              <a:rPr lang="en-US" altLang="en-US" sz="2200" dirty="0" err="1">
                <a:solidFill>
                  <a:srgbClr val="FF3300"/>
                </a:solidFill>
                <a:latin typeface="Consolas" panose="020B0609020204030204" pitchFamily="49" charset="0"/>
              </a:rPr>
              <a:t>i</a:t>
            </a:r>
            <a:r>
              <a:rPr lang="en-US" altLang="en-US" sz="2200" dirty="0">
                <a:solidFill>
                  <a:srgbClr val="FF3300"/>
                </a:solidFill>
                <a:latin typeface="Consolas" panose="020B0609020204030204" pitchFamily="49" charset="0"/>
              </a:rPr>
              <a:t> &lt; 10; </a:t>
            </a:r>
            <a:r>
              <a:rPr lang="en-US" altLang="en-US" sz="2200" dirty="0" err="1">
                <a:solidFill>
                  <a:srgbClr val="FF3300"/>
                </a:solidFill>
                <a:latin typeface="Consolas" panose="020B0609020204030204" pitchFamily="49" charset="0"/>
              </a:rPr>
              <a:t>i</a:t>
            </a:r>
            <a:r>
              <a:rPr lang="en-US" altLang="en-US" sz="2200" dirty="0">
                <a:solidFill>
                  <a:srgbClr val="FF3300"/>
                </a:solidFill>
                <a:latin typeface="Consolas" panose="020B0609020204030204" pitchFamily="49" charset="0"/>
              </a:rPr>
              <a:t>++)</a:t>
            </a:r>
          </a:p>
          <a:p>
            <a:pPr lvl="1" eaLnBrk="1" hangingPunct="1">
              <a:spcBef>
                <a:spcPts val="1800"/>
              </a:spcBef>
              <a:defRPr/>
            </a:pPr>
            <a:r>
              <a:rPr lang="en-US" altLang="en-US" sz="2200" dirty="0">
                <a:solidFill>
                  <a:srgbClr val="FF3300"/>
                </a:solidFill>
                <a:latin typeface="Consolas" panose="020B0609020204030204" pitchFamily="49" charset="0"/>
              </a:rPr>
              <a:t>{</a:t>
            </a:r>
          </a:p>
          <a:p>
            <a:pPr lvl="2" eaLnBrk="1" hangingPunct="1">
              <a:defRPr/>
            </a:pPr>
            <a:r>
              <a:rPr lang="en-US" altLang="en-US" sz="2200" dirty="0">
                <a:solidFill>
                  <a:srgbClr val="3333FF"/>
                </a:solidFill>
                <a:latin typeface="Consolas" panose="020B0609020204030204" pitchFamily="49" charset="0"/>
              </a:rPr>
              <a:t>for(</a:t>
            </a:r>
            <a:r>
              <a:rPr lang="en-US" altLang="en-US" sz="2200" dirty="0" err="1">
                <a:solidFill>
                  <a:srgbClr val="3333FF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2200" dirty="0">
                <a:solidFill>
                  <a:srgbClr val="3333FF"/>
                </a:solidFill>
                <a:latin typeface="Consolas" panose="020B0609020204030204" pitchFamily="49" charset="0"/>
              </a:rPr>
              <a:t> j = 0; j &lt; 10; </a:t>
            </a:r>
            <a:r>
              <a:rPr lang="en-US" altLang="en-US" sz="2200" dirty="0" err="1">
                <a:solidFill>
                  <a:srgbClr val="3333FF"/>
                </a:solidFill>
                <a:latin typeface="Consolas" panose="020B0609020204030204" pitchFamily="49" charset="0"/>
              </a:rPr>
              <a:t>j++</a:t>
            </a:r>
            <a:r>
              <a:rPr lang="en-US" altLang="en-US" sz="2200" dirty="0">
                <a:solidFill>
                  <a:srgbClr val="3333FF"/>
                </a:solidFill>
                <a:latin typeface="Consolas" panose="020B0609020204030204" pitchFamily="49" charset="0"/>
              </a:rPr>
              <a:t>)</a:t>
            </a:r>
          </a:p>
          <a:p>
            <a:pPr lvl="2" eaLnBrk="1" hangingPunct="1">
              <a:defRPr/>
            </a:pPr>
            <a:r>
              <a:rPr lang="en-US" altLang="en-US" sz="2200" dirty="0">
                <a:solidFill>
                  <a:srgbClr val="3333FF"/>
                </a:solidFill>
                <a:latin typeface="Consolas" panose="020B0609020204030204" pitchFamily="49" charset="0"/>
              </a:rPr>
              <a:t>{</a:t>
            </a:r>
          </a:p>
          <a:p>
            <a:pPr lvl="3" eaLnBrk="1" hangingPunct="1">
              <a:defRPr/>
            </a:pPr>
            <a:r>
              <a:rPr lang="en-US" altLang="en-US" sz="2200" dirty="0">
                <a:solidFill>
                  <a:srgbClr val="3333FF"/>
                </a:solidFill>
                <a:latin typeface="Consolas" panose="020B0609020204030204" pitchFamily="49" charset="0"/>
              </a:rPr>
              <a:t>loop statements;</a:t>
            </a:r>
          </a:p>
          <a:p>
            <a:pPr marL="914400" lvl="3" eaLnBrk="1" hangingPunct="1">
              <a:defRPr/>
            </a:pPr>
            <a:r>
              <a:rPr lang="en-US" altLang="en-US" sz="2200" dirty="0">
                <a:solidFill>
                  <a:srgbClr val="3333FF"/>
                </a:solidFill>
                <a:latin typeface="Consolas" panose="020B0609020204030204" pitchFamily="49" charset="0"/>
              </a:rPr>
              <a:t>}//end inner </a:t>
            </a:r>
            <a:r>
              <a:rPr lang="en-US" altLang="en-US" sz="2200" dirty="0" err="1">
                <a:solidFill>
                  <a:srgbClr val="3333FF"/>
                </a:solidFill>
                <a:latin typeface="Consolas" panose="020B0609020204030204" pitchFamily="49" charset="0"/>
              </a:rPr>
              <a:t>for_loop</a:t>
            </a:r>
            <a:endParaRPr lang="en-US" altLang="en-US" sz="2200" dirty="0">
              <a:solidFill>
                <a:srgbClr val="3333FF"/>
              </a:solidFill>
              <a:latin typeface="Consolas" panose="020B0609020204030204" pitchFamily="49" charset="0"/>
            </a:endParaRPr>
          </a:p>
          <a:p>
            <a:pPr marL="457200" lvl="3" eaLnBrk="1" hangingPunct="1">
              <a:defRPr/>
            </a:pPr>
            <a:r>
              <a:rPr lang="en-US" altLang="en-US" sz="2200" dirty="0">
                <a:solidFill>
                  <a:srgbClr val="FF3300"/>
                </a:solidFill>
                <a:latin typeface="Consolas" panose="020B0609020204030204" pitchFamily="49" charset="0"/>
              </a:rPr>
              <a:t>}//end outer </a:t>
            </a:r>
            <a:r>
              <a:rPr lang="en-US" altLang="en-US" sz="2200" dirty="0" err="1">
                <a:solidFill>
                  <a:srgbClr val="FF3300"/>
                </a:solidFill>
                <a:latin typeface="Consolas" panose="020B0609020204030204" pitchFamily="49" charset="0"/>
              </a:rPr>
              <a:t>for_loop</a:t>
            </a:r>
            <a:endParaRPr lang="en-US" altLang="en-US" sz="2200" dirty="0">
              <a:solidFill>
                <a:srgbClr val="FF3300"/>
              </a:solidFill>
              <a:latin typeface="Consolas" panose="020B0609020204030204" pitchFamily="49" charset="0"/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35F8344-785C-B235-E0CF-4453FAE4D0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1805960"/>
              </p:ext>
            </p:extLst>
          </p:nvPr>
        </p:nvGraphicFramePr>
        <p:xfrm>
          <a:off x="7923352" y="166950"/>
          <a:ext cx="3402450" cy="66910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7075">
                  <a:extLst>
                    <a:ext uri="{9D8B030D-6E8A-4147-A177-3AD203B41FA5}">
                      <a16:colId xmlns:a16="http://schemas.microsoft.com/office/drawing/2014/main" val="376131361"/>
                    </a:ext>
                  </a:extLst>
                </a:gridCol>
                <a:gridCol w="567075">
                  <a:extLst>
                    <a:ext uri="{9D8B030D-6E8A-4147-A177-3AD203B41FA5}">
                      <a16:colId xmlns:a16="http://schemas.microsoft.com/office/drawing/2014/main" val="2694066692"/>
                    </a:ext>
                  </a:extLst>
                </a:gridCol>
                <a:gridCol w="567075">
                  <a:extLst>
                    <a:ext uri="{9D8B030D-6E8A-4147-A177-3AD203B41FA5}">
                      <a16:colId xmlns:a16="http://schemas.microsoft.com/office/drawing/2014/main" val="1872225813"/>
                    </a:ext>
                  </a:extLst>
                </a:gridCol>
                <a:gridCol w="567075">
                  <a:extLst>
                    <a:ext uri="{9D8B030D-6E8A-4147-A177-3AD203B41FA5}">
                      <a16:colId xmlns:a16="http://schemas.microsoft.com/office/drawing/2014/main" val="3067176092"/>
                    </a:ext>
                  </a:extLst>
                </a:gridCol>
                <a:gridCol w="567075">
                  <a:extLst>
                    <a:ext uri="{9D8B030D-6E8A-4147-A177-3AD203B41FA5}">
                      <a16:colId xmlns:a16="http://schemas.microsoft.com/office/drawing/2014/main" val="2897189016"/>
                    </a:ext>
                  </a:extLst>
                </a:gridCol>
                <a:gridCol w="567075">
                  <a:extLst>
                    <a:ext uri="{9D8B030D-6E8A-4147-A177-3AD203B41FA5}">
                      <a16:colId xmlns:a16="http://schemas.microsoft.com/office/drawing/2014/main" val="4197361727"/>
                    </a:ext>
                  </a:extLst>
                </a:gridCol>
              </a:tblGrid>
              <a:tr h="371725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var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err="1">
                          <a:solidFill>
                            <a:schemeClr val="tx1"/>
                          </a:solidFill>
                        </a:rPr>
                        <a:t>i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err="1">
                          <a:solidFill>
                            <a:schemeClr val="tx1"/>
                          </a:solidFill>
                        </a:rPr>
                        <a:t>i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&lt;10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j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J&lt;10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5756530"/>
                  </a:ext>
                </a:extLst>
              </a:tr>
              <a:tr h="371725"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9950436"/>
                  </a:ext>
                </a:extLst>
              </a:tr>
              <a:tr h="371725">
                <a:tc>
                  <a:txBody>
                    <a:bodyPr/>
                    <a:lstStyle/>
                    <a:p>
                      <a:pPr algn="ctr"/>
                      <a:endParaRPr lang="en-US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6355201"/>
                  </a:ext>
                </a:extLst>
              </a:tr>
              <a:tr h="371725">
                <a:tc>
                  <a:txBody>
                    <a:bodyPr/>
                    <a:lstStyle/>
                    <a:p>
                      <a:pPr algn="ctr"/>
                      <a:endParaRPr lang="en-US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9706718"/>
                  </a:ext>
                </a:extLst>
              </a:tr>
              <a:tr h="371725">
                <a:tc>
                  <a:txBody>
                    <a:bodyPr/>
                    <a:lstStyle/>
                    <a:p>
                      <a:pPr algn="ctr"/>
                      <a:endParaRPr lang="en-US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…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8709855"/>
                  </a:ext>
                </a:extLst>
              </a:tr>
              <a:tr h="371725">
                <a:tc>
                  <a:txBody>
                    <a:bodyPr/>
                    <a:lstStyle/>
                    <a:p>
                      <a:pPr algn="ctr"/>
                      <a:endParaRPr lang="en-US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6512541"/>
                  </a:ext>
                </a:extLst>
              </a:tr>
              <a:tr h="371725">
                <a:tc>
                  <a:txBody>
                    <a:bodyPr/>
                    <a:lstStyle/>
                    <a:p>
                      <a:pPr algn="ctr"/>
                      <a:endParaRPr lang="en-US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929634"/>
                  </a:ext>
                </a:extLst>
              </a:tr>
              <a:tr h="371725"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9564422"/>
                  </a:ext>
                </a:extLst>
              </a:tr>
              <a:tr h="371725">
                <a:tc>
                  <a:txBody>
                    <a:bodyPr/>
                    <a:lstStyle/>
                    <a:p>
                      <a:pPr algn="ctr"/>
                      <a:endParaRPr lang="en-US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7634626"/>
                  </a:ext>
                </a:extLst>
              </a:tr>
              <a:tr h="371725">
                <a:tc>
                  <a:txBody>
                    <a:bodyPr/>
                    <a:lstStyle/>
                    <a:p>
                      <a:pPr algn="ctr"/>
                      <a:endParaRPr lang="en-US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0415418"/>
                  </a:ext>
                </a:extLst>
              </a:tr>
              <a:tr h="371725">
                <a:tc>
                  <a:txBody>
                    <a:bodyPr/>
                    <a:lstStyle/>
                    <a:p>
                      <a:pPr algn="ctr"/>
                      <a:endParaRPr lang="en-US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…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1697467"/>
                  </a:ext>
                </a:extLst>
              </a:tr>
              <a:tr h="371725">
                <a:tc>
                  <a:txBody>
                    <a:bodyPr/>
                    <a:lstStyle/>
                    <a:p>
                      <a:pPr algn="ctr"/>
                      <a:endParaRPr lang="en-US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8686649"/>
                  </a:ext>
                </a:extLst>
              </a:tr>
              <a:tr h="371725">
                <a:tc>
                  <a:txBody>
                    <a:bodyPr/>
                    <a:lstStyle/>
                    <a:p>
                      <a:pPr algn="ctr"/>
                      <a:endParaRPr lang="en-US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7442467"/>
                  </a:ext>
                </a:extLst>
              </a:tr>
              <a:tr h="371725">
                <a:tc>
                  <a:txBody>
                    <a:bodyPr/>
                    <a:lstStyle/>
                    <a:p>
                      <a:pPr algn="ctr"/>
                      <a:endParaRPr lang="en-US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…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0578698"/>
                  </a:ext>
                </a:extLst>
              </a:tr>
              <a:tr h="371725"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3301762"/>
                  </a:ext>
                </a:extLst>
              </a:tr>
              <a:tr h="371725">
                <a:tc>
                  <a:txBody>
                    <a:bodyPr/>
                    <a:lstStyle/>
                    <a:p>
                      <a:pPr algn="ctr"/>
                      <a:endParaRPr lang="en-US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…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746436"/>
                  </a:ext>
                </a:extLst>
              </a:tr>
              <a:tr h="371725">
                <a:tc>
                  <a:txBody>
                    <a:bodyPr/>
                    <a:lstStyle/>
                    <a:p>
                      <a:pPr algn="ctr"/>
                      <a:endParaRPr lang="en-US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6043797"/>
                  </a:ext>
                </a:extLst>
              </a:tr>
              <a:tr h="371725">
                <a:tc>
                  <a:txBody>
                    <a:bodyPr/>
                    <a:lstStyle/>
                    <a:p>
                      <a:pPr algn="ctr"/>
                      <a:endParaRPr lang="en-US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1861910"/>
                  </a:ext>
                </a:extLst>
              </a:tr>
            </a:tbl>
          </a:graphicData>
        </a:graphic>
      </p:graphicFrame>
      <p:sp>
        <p:nvSpPr>
          <p:cNvPr id="5" name="Rectangle 2">
            <a:extLst>
              <a:ext uri="{FF2B5EF4-FFF2-40B4-BE49-F238E27FC236}">
                <a16:creationId xmlns:a16="http://schemas.microsoft.com/office/drawing/2014/main" id="{97AFE8A1-E921-60DA-9034-3D63CD87C9F7}"/>
              </a:ext>
            </a:extLst>
          </p:cNvPr>
          <p:cNvSpPr txBox="1">
            <a:spLocks noChangeArrowheads="1"/>
          </p:cNvSpPr>
          <p:nvPr/>
        </p:nvSpPr>
        <p:spPr>
          <a:xfrm>
            <a:off x="990600" y="0"/>
            <a:ext cx="2864427" cy="992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/>
              <a:t>Nested Loops</a:t>
            </a:r>
            <a:endParaRPr lang="en-US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47070612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0F63B18-A054-DF34-AFF9-67BC2151B3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7907" y="703119"/>
            <a:ext cx="8149937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200" b="1" dirty="0">
                <a:latin typeface="Consolas" panose="020B0609020204030204" pitchFamily="49" charset="0"/>
              </a:rPr>
              <a:t>final int </a:t>
            </a:r>
            <a:r>
              <a:rPr lang="en-US" altLang="en-US" sz="2200" b="1" dirty="0" err="1">
                <a:latin typeface="Consolas" panose="020B0609020204030204" pitchFamily="49" charset="0"/>
              </a:rPr>
              <a:t>iLimit</a:t>
            </a:r>
            <a:r>
              <a:rPr lang="en-US" altLang="en-US" sz="2200" b="1" dirty="0">
                <a:latin typeface="Consolas" panose="020B0609020204030204" pitchFamily="49" charset="0"/>
              </a:rPr>
              <a:t> = 3;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200" b="1" dirty="0">
                <a:latin typeface="Consolas" panose="020B0609020204030204" pitchFamily="49" charset="0"/>
              </a:rPr>
              <a:t>final int </a:t>
            </a:r>
            <a:r>
              <a:rPr lang="en-US" altLang="en-US" sz="2200" b="1" dirty="0" err="1">
                <a:latin typeface="Consolas" panose="020B0609020204030204" pitchFamily="49" charset="0"/>
              </a:rPr>
              <a:t>jLimit</a:t>
            </a:r>
            <a:r>
              <a:rPr lang="en-US" altLang="en-US" sz="2200" b="1" dirty="0">
                <a:latin typeface="Consolas" panose="020B0609020204030204" pitchFamily="49" charset="0"/>
              </a:rPr>
              <a:t> = 5;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2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nn-NO" altLang="en-US" sz="2200" b="1" dirty="0">
                <a:latin typeface="Consolas" panose="020B0609020204030204" pitchFamily="49" charset="0"/>
              </a:rPr>
              <a:t>for(int i = 0; i &lt; iLimit; i++)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200" dirty="0">
                <a:latin typeface="Consolas" panose="020B0609020204030204" pitchFamily="49" charset="0"/>
              </a:rPr>
              <a:t>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nn-NO" altLang="en-US" sz="2200" dirty="0">
                <a:latin typeface="Consolas" panose="020B0609020204030204" pitchFamily="49" charset="0"/>
              </a:rPr>
              <a:t>	//System.out.println("i is " + i);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2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200" b="1" dirty="0">
                <a:latin typeface="Consolas" panose="020B0609020204030204" pitchFamily="49" charset="0"/>
              </a:rPr>
              <a:t>	for(int j = 0; j &lt; </a:t>
            </a:r>
            <a:r>
              <a:rPr lang="en-US" altLang="en-US" sz="2200" b="1" dirty="0" err="1">
                <a:latin typeface="Consolas" panose="020B0609020204030204" pitchFamily="49" charset="0"/>
              </a:rPr>
              <a:t>jLimit</a:t>
            </a:r>
            <a:r>
              <a:rPr lang="en-US" altLang="en-US" sz="2200" b="1" dirty="0">
                <a:latin typeface="Consolas" panose="020B0609020204030204" pitchFamily="49" charset="0"/>
              </a:rPr>
              <a:t>; </a:t>
            </a:r>
            <a:r>
              <a:rPr lang="en-US" altLang="en-US" sz="2200" b="1" dirty="0" err="1">
                <a:latin typeface="Consolas" panose="020B0609020204030204" pitchFamily="49" charset="0"/>
              </a:rPr>
              <a:t>j++</a:t>
            </a:r>
            <a:r>
              <a:rPr lang="en-US" altLang="en-US" sz="2200" b="1" dirty="0">
                <a:latin typeface="Consolas" panose="020B0609020204030204" pitchFamily="49" charset="0"/>
              </a:rPr>
              <a:t>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nn-NO" altLang="en-US" sz="2200" dirty="0">
                <a:latin typeface="Consolas" panose="020B0609020204030204" pitchFamily="49" charset="0"/>
              </a:rPr>
              <a:t>	System.</a:t>
            </a:r>
            <a:r>
              <a:rPr lang="nn-NO" altLang="en-US" sz="2200" b="1" i="1" dirty="0">
                <a:latin typeface="Consolas" panose="020B0609020204030204" pitchFamily="49" charset="0"/>
              </a:rPr>
              <a:t>out.print("(" + i + ", " + j + ") ");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2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200" dirty="0">
                <a:latin typeface="Consolas" panose="020B0609020204030204" pitchFamily="49" charset="0"/>
              </a:rPr>
              <a:t>	</a:t>
            </a:r>
            <a:r>
              <a:rPr lang="en-US" altLang="en-US" sz="2200" dirty="0" err="1">
                <a:latin typeface="Consolas" panose="020B0609020204030204" pitchFamily="49" charset="0"/>
              </a:rPr>
              <a:t>System.</a:t>
            </a:r>
            <a:r>
              <a:rPr lang="en-US" altLang="en-US" sz="2200" b="1" i="1" dirty="0" err="1">
                <a:latin typeface="Consolas" panose="020B0609020204030204" pitchFamily="49" charset="0"/>
              </a:rPr>
              <a:t>out.print</a:t>
            </a:r>
            <a:r>
              <a:rPr lang="en-US" altLang="en-US" sz="2200" b="1" i="1" dirty="0">
                <a:latin typeface="Consolas" panose="020B0609020204030204" pitchFamily="49" charset="0"/>
              </a:rPr>
              <a:t>("\n");</a:t>
            </a:r>
            <a:endParaRPr lang="en-US" altLang="en-US" sz="22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200" dirty="0"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9C741A2-EAC9-0790-3904-608CB3DDCF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5199063"/>
            <a:ext cx="3733800" cy="1107996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200" dirty="0"/>
              <a:t>(0, 0) (0, 1) (0, 2) (0, 3) (0, 4)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200" dirty="0"/>
              <a:t>(1, 0) (1, 1) (1, 2) (1, 3) (1, 4)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200" dirty="0"/>
              <a:t>(2, 0) (2, 1) (2, 2) (2, 3) (2, 4)</a:t>
            </a:r>
          </a:p>
        </p:txBody>
      </p:sp>
    </p:spTree>
    <p:extLst>
      <p:ext uri="{BB962C8B-B14F-4D97-AF65-F5344CB8AC3E}">
        <p14:creationId xmlns:p14="http://schemas.microsoft.com/office/powerpoint/2010/main" val="11833782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14E6E1AD-A662-3A1E-13AC-22809DBC67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3664" y="893618"/>
            <a:ext cx="8600209" cy="34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200" b="1" dirty="0">
                <a:solidFill>
                  <a:srgbClr val="7F0055"/>
                </a:solidFill>
                <a:latin typeface="Consolas" panose="020B0609020204030204" pitchFamily="49" charset="0"/>
              </a:rPr>
              <a:t>final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200" b="1" dirty="0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2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irows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= 3;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200" b="1" dirty="0">
                <a:solidFill>
                  <a:srgbClr val="7F0055"/>
                </a:solidFill>
                <a:latin typeface="Consolas" panose="020B0609020204030204" pitchFamily="49" charset="0"/>
              </a:rPr>
              <a:t>final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200" b="1" dirty="0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2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jcolumns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= 5;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2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nn-NO" altLang="en-US" sz="2200" b="1" dirty="0">
                <a:solidFill>
                  <a:srgbClr val="7F0055"/>
                </a:solidFill>
                <a:latin typeface="Consolas" panose="020B0609020204030204" pitchFamily="49" charset="0"/>
              </a:rPr>
              <a:t>for</a:t>
            </a:r>
            <a:r>
              <a:rPr lang="nn-NO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nn-NO" altLang="en-US" sz="2200" b="1" dirty="0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nn-NO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nn-NO" altLang="en-US" sz="2200" b="1" dirty="0">
                <a:solidFill>
                  <a:srgbClr val="6A3E3E"/>
                </a:solidFill>
                <a:latin typeface="Consolas" panose="020B0609020204030204" pitchFamily="49" charset="0"/>
              </a:rPr>
              <a:t>i</a:t>
            </a:r>
            <a:r>
              <a:rPr lang="nn-NO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= 0; </a:t>
            </a:r>
            <a:r>
              <a:rPr lang="nn-NO" altLang="en-US" sz="2200" b="1" dirty="0">
                <a:solidFill>
                  <a:srgbClr val="6A3E3E"/>
                </a:solidFill>
                <a:latin typeface="Consolas" panose="020B0609020204030204" pitchFamily="49" charset="0"/>
              </a:rPr>
              <a:t>i</a:t>
            </a:r>
            <a:r>
              <a:rPr lang="nn-NO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&lt; </a:t>
            </a:r>
            <a:r>
              <a:rPr lang="nn-NO" altLang="en-US" sz="2200" b="1" dirty="0">
                <a:solidFill>
                  <a:srgbClr val="6A3E3E"/>
                </a:solidFill>
                <a:latin typeface="Consolas" panose="020B0609020204030204" pitchFamily="49" charset="0"/>
              </a:rPr>
              <a:t>irows</a:t>
            </a:r>
            <a:r>
              <a:rPr lang="nn-NO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; </a:t>
            </a:r>
            <a:r>
              <a:rPr lang="nn-NO" altLang="en-US" sz="2200" b="1" dirty="0">
                <a:solidFill>
                  <a:srgbClr val="6A3E3E"/>
                </a:solidFill>
                <a:latin typeface="Consolas" panose="020B0609020204030204" pitchFamily="49" charset="0"/>
              </a:rPr>
              <a:t>i</a:t>
            </a:r>
            <a:r>
              <a:rPr lang="nn-NO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++)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altLang="en-US" sz="22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2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2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2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"\n"</a:t>
            </a:r>
            <a:r>
              <a:rPr lang="en-US" alt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);//or “”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2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200" b="1" dirty="0">
                <a:solidFill>
                  <a:srgbClr val="7F0055"/>
                </a:solidFill>
                <a:latin typeface="Consolas" panose="020B0609020204030204" pitchFamily="49" charset="0"/>
              </a:rPr>
              <a:t>    for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200" b="1" dirty="0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200" b="1" dirty="0">
                <a:solidFill>
                  <a:srgbClr val="6A3E3E"/>
                </a:solidFill>
                <a:latin typeface="Consolas" panose="020B0609020204030204" pitchFamily="49" charset="0"/>
              </a:rPr>
              <a:t>j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= 0; </a:t>
            </a:r>
            <a:r>
              <a:rPr lang="en-US" altLang="en-US" sz="2200" b="1" dirty="0">
                <a:solidFill>
                  <a:srgbClr val="6A3E3E"/>
                </a:solidFill>
                <a:latin typeface="Consolas" panose="020B0609020204030204" pitchFamily="49" charset="0"/>
              </a:rPr>
              <a:t>j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&lt; </a:t>
            </a:r>
            <a:r>
              <a:rPr lang="en-US" altLang="en-US" sz="22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jcolumns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; </a:t>
            </a:r>
            <a:r>
              <a:rPr lang="en-US" altLang="en-US" sz="22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j</a:t>
            </a:r>
            <a:r>
              <a:rPr lang="en-US" altLang="en-US" sz="22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++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nn-NO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        System.</a:t>
            </a:r>
            <a:r>
              <a:rPr lang="nn-NO" altLang="en-US" sz="2200" b="1" i="1" dirty="0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nn-NO" alt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.print(</a:t>
            </a:r>
            <a:r>
              <a:rPr lang="nn-NO" altLang="en-US" sz="22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"("</a:t>
            </a:r>
            <a:r>
              <a:rPr lang="nn-NO" alt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nn-NO" altLang="en-US" sz="22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i</a:t>
            </a:r>
            <a:r>
              <a:rPr lang="nn-NO" alt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nn-NO" altLang="en-US" sz="22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", "</a:t>
            </a:r>
            <a:r>
              <a:rPr lang="nn-NO" alt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nn-NO" altLang="en-US" sz="22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j</a:t>
            </a:r>
            <a:r>
              <a:rPr lang="nn-NO" alt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nn-NO" altLang="en-US" sz="22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") "</a:t>
            </a:r>
            <a:r>
              <a:rPr lang="nn-NO" alt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endParaRPr lang="en-US" altLang="en-US" sz="2200" dirty="0"/>
          </a:p>
        </p:txBody>
      </p:sp>
      <p:sp>
        <p:nvSpPr>
          <p:cNvPr id="3" name="TextBox 4">
            <a:extLst>
              <a:ext uri="{FF2B5EF4-FFF2-40B4-BE49-F238E27FC236}">
                <a16:creationId xmlns:a16="http://schemas.microsoft.com/office/drawing/2014/main" id="{5EE6B202-29AB-1FB2-59EF-598293FD17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4810" y="4748646"/>
            <a:ext cx="5486400" cy="1938992"/>
          </a:xfrm>
          <a:prstGeom prst="rect">
            <a:avLst/>
          </a:prstGeom>
          <a:solidFill>
            <a:srgbClr val="FFFF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0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(0, 0) (0, 1) (0, 2) (0, 3) (0, 4)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0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(1, 0) (1, 1) (1, 2) (1, 3) (1, 4)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0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(2, 0) (2, 1) (2, 2) (2, 3) (2, 4)</a:t>
            </a:r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74199214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A24B3D8A-9A90-BDDB-304E-C7F03328D743}"/>
              </a:ext>
            </a:extLst>
          </p:cNvPr>
          <p:cNvSpPr txBox="1">
            <a:spLocks noChangeArrowheads="1"/>
          </p:cNvSpPr>
          <p:nvPr/>
        </p:nvSpPr>
        <p:spPr>
          <a:xfrm>
            <a:off x="1541318" y="628794"/>
            <a:ext cx="4319155" cy="992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 dirty="0"/>
              <a:t>The </a:t>
            </a:r>
            <a:r>
              <a:rPr lang="en-US" altLang="en-US" sz="3200" dirty="0">
                <a:latin typeface="Courier New" panose="02070309020205020404" pitchFamily="49" charset="0"/>
              </a:rPr>
              <a:t>break</a:t>
            </a:r>
            <a:r>
              <a:rPr lang="en-US" altLang="en-US" sz="3200" dirty="0"/>
              <a:t> Statement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01B15C49-9368-71F9-06FA-0B18E379F52A}"/>
              </a:ext>
            </a:extLst>
          </p:cNvPr>
          <p:cNvSpPr txBox="1">
            <a:spLocks noChangeArrowheads="1"/>
          </p:cNvSpPr>
          <p:nvPr/>
        </p:nvSpPr>
        <p:spPr>
          <a:xfrm>
            <a:off x="1652154" y="2053936"/>
            <a:ext cx="7543800" cy="31830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spcBef>
                <a:spcPts val="1800"/>
              </a:spcBef>
            </a:pP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break statement can be </a:t>
            </a:r>
            <a:r>
              <a:rPr lang="en-US" altLang="en-US" sz="26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used to abnormally terminate a loop.</a:t>
            </a:r>
          </a:p>
          <a:p>
            <a:pPr marL="457200" indent="-457200">
              <a:spcBef>
                <a:spcPts val="1800"/>
              </a:spcBef>
            </a:pP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use of the break statement in loops </a:t>
            </a:r>
            <a:r>
              <a:rPr lang="en-US" altLang="en-US" sz="26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bypasses the normal mechanisms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makes the code hard to read and maintain.</a:t>
            </a:r>
          </a:p>
          <a:p>
            <a:pPr marL="457200" indent="-457200">
              <a:spcBef>
                <a:spcPts val="1800"/>
              </a:spcBef>
            </a:pP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considered a bad form to use the break statement in this manner.</a:t>
            </a:r>
          </a:p>
        </p:txBody>
      </p:sp>
    </p:spTree>
    <p:extLst>
      <p:ext uri="{BB962C8B-B14F-4D97-AF65-F5344CB8AC3E}">
        <p14:creationId xmlns:p14="http://schemas.microsoft.com/office/powerpoint/2010/main" val="233486796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C15760A-4A1D-C378-3B8E-A1D9192A3C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4609" y="800100"/>
            <a:ext cx="7239000" cy="470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char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switchExpr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 err="1">
                <a:solidFill>
                  <a:srgbClr val="6A3E3E"/>
                </a:solidFill>
                <a:latin typeface="Consolas" panose="020B0609020204030204" pitchFamily="49" charset="0"/>
              </a:rPr>
              <a:t>switchExpr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2000" dirty="0">
                <a:solidFill>
                  <a:srgbClr val="2A00FF"/>
                </a:solidFill>
                <a:latin typeface="Consolas" panose="020B0609020204030204" pitchFamily="49" charset="0"/>
              </a:rPr>
              <a:t>'a'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switch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 altLang="en-US" sz="20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switchExpr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    case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>
                <a:solidFill>
                  <a:srgbClr val="2A00FF"/>
                </a:solidFill>
                <a:latin typeface="Consolas" panose="020B0609020204030204" pitchFamily="49" charset="0"/>
              </a:rPr>
              <a:t>'A'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: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    case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>
                <a:solidFill>
                  <a:srgbClr val="2A00FF"/>
                </a:solidFill>
                <a:latin typeface="Consolas" panose="020B0609020204030204" pitchFamily="49" charset="0"/>
              </a:rPr>
              <a:t>'a'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: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	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0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0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"This is one!"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	break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    case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>
                <a:solidFill>
                  <a:srgbClr val="2A00FF"/>
                </a:solidFill>
                <a:latin typeface="Consolas" panose="020B0609020204030204" pitchFamily="49" charset="0"/>
              </a:rPr>
              <a:t>'B'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: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    case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>
                <a:solidFill>
                  <a:srgbClr val="2A00FF"/>
                </a:solidFill>
                <a:latin typeface="Consolas" panose="020B0609020204030204" pitchFamily="49" charset="0"/>
              </a:rPr>
              <a:t>'b'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: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	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0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0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"This is two!"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	break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    default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: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	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0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0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"This is out!"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260766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4FB0DF59-1B80-3F12-0F21-D87A78B53909}"/>
              </a:ext>
            </a:extLst>
          </p:cNvPr>
          <p:cNvSpPr txBox="1">
            <a:spLocks noChangeArrowheads="1"/>
          </p:cNvSpPr>
          <p:nvPr/>
        </p:nvSpPr>
        <p:spPr>
          <a:xfrm>
            <a:off x="1455160" y="282432"/>
            <a:ext cx="7886700" cy="6873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/>
              <a:t>The Increment and Decrement Operators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8D9413FA-E11C-7E85-676C-7DE8CAE9E454}"/>
              </a:ext>
            </a:extLst>
          </p:cNvPr>
          <p:cNvSpPr txBox="1">
            <a:spLocks noChangeArrowheads="1"/>
          </p:cNvSpPr>
          <p:nvPr/>
        </p:nvSpPr>
        <p:spPr>
          <a:xfrm>
            <a:off x="1350530" y="969819"/>
            <a:ext cx="8435975" cy="5715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buFontTx/>
              <a:buNone/>
            </a:pPr>
            <a:r>
              <a:rPr lang="pt-BR" altLang="en-US" sz="2200" dirty="0"/>
              <a:t>    </a:t>
            </a:r>
            <a:r>
              <a:rPr lang="pt-BR" altLang="en-US" sz="2200" b="1" dirty="0"/>
              <a:t>int sum = 100, num = 10;</a:t>
            </a:r>
            <a:endParaRPr lang="en-US" altLang="en-US" sz="2200" dirty="0"/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en-US" altLang="en-US" sz="2200" dirty="0"/>
              <a:t>    String </a:t>
            </a:r>
            <a:r>
              <a:rPr lang="en-US" altLang="en-US" sz="2200" dirty="0" err="1"/>
              <a:t>strSumNum</a:t>
            </a:r>
            <a:r>
              <a:rPr lang="en-US" altLang="en-US" sz="2200" dirty="0"/>
              <a:t> = "sum = %d and num = %d. ";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en-US" altLang="en-US" sz="2200" dirty="0"/>
              <a:t>    </a:t>
            </a:r>
            <a:r>
              <a:rPr lang="en-US" altLang="en-US" sz="2200" dirty="0" err="1"/>
              <a:t>System.</a:t>
            </a:r>
            <a:r>
              <a:rPr lang="en-US" altLang="en-US" sz="2200" b="1" i="1" dirty="0" err="1"/>
              <a:t>out.printf</a:t>
            </a:r>
            <a:r>
              <a:rPr lang="en-US" altLang="en-US" sz="2200" b="1" i="1" dirty="0"/>
              <a:t>("\n\</a:t>
            </a:r>
            <a:r>
              <a:rPr lang="en-US" altLang="en-US" sz="2200" b="1" i="1" dirty="0" err="1"/>
              <a:t>nIntially</a:t>
            </a:r>
            <a:r>
              <a:rPr lang="en-US" altLang="en-US" sz="2200" b="1" i="1" dirty="0"/>
              <a:t> " + </a:t>
            </a:r>
            <a:r>
              <a:rPr lang="en-US" altLang="en-US" sz="2200" b="1" i="1" dirty="0" err="1"/>
              <a:t>strSumNum</a:t>
            </a:r>
            <a:r>
              <a:rPr lang="en-US" altLang="en-US" sz="2200" b="1" i="1" dirty="0"/>
              <a:t>, sum, num);//100, 10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en-US" altLang="en-US" sz="2200" dirty="0"/>
              <a:t>    </a:t>
            </a:r>
            <a:r>
              <a:rPr lang="en-US" altLang="en-US" sz="2200" dirty="0">
                <a:solidFill>
                  <a:srgbClr val="3333FF"/>
                </a:solidFill>
                <a:highlight>
                  <a:srgbClr val="00FFFF"/>
                </a:highlight>
              </a:rPr>
              <a:t>sum = sum +  ++num; </a:t>
            </a:r>
            <a:r>
              <a:rPr lang="en-US" altLang="en-US" sz="2200" dirty="0">
                <a:highlight>
                  <a:srgbClr val="00FFFF"/>
                </a:highlight>
              </a:rPr>
              <a:t>//</a:t>
            </a:r>
            <a:r>
              <a:rPr lang="en-US" altLang="en-US" sz="2200" dirty="0">
                <a:solidFill>
                  <a:srgbClr val="3333FF"/>
                </a:solidFill>
                <a:highlight>
                  <a:srgbClr val="00FFFF"/>
                </a:highlight>
              </a:rPr>
              <a:t>100 + (10+1) = 111</a:t>
            </a:r>
            <a:r>
              <a:rPr lang="en-US" altLang="en-US" sz="2200" dirty="0">
                <a:highlight>
                  <a:srgbClr val="00FFFF"/>
                </a:highlight>
              </a:rPr>
              <a:t>, 11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pt-BR" altLang="en-US" sz="2200" dirty="0"/>
              <a:t>    System.</a:t>
            </a:r>
            <a:r>
              <a:rPr lang="pt-BR" altLang="en-US" sz="2200" b="1" i="1" dirty="0"/>
              <a:t>out.printf("\n" + strSumNum, sum, num);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en-US" altLang="en-US" sz="2200" dirty="0"/>
              <a:t>    </a:t>
            </a:r>
            <a:r>
              <a:rPr lang="en-US" altLang="en-US" sz="2200" dirty="0">
                <a:solidFill>
                  <a:srgbClr val="3333FF"/>
                </a:solidFill>
                <a:highlight>
                  <a:srgbClr val="00FF00"/>
                </a:highlight>
              </a:rPr>
              <a:t>sum = ++num + sum; 11+1 + 111 = 123</a:t>
            </a:r>
            <a:r>
              <a:rPr lang="en-US" altLang="en-US" sz="2200" dirty="0">
                <a:highlight>
                  <a:srgbClr val="00FF00"/>
                </a:highlight>
              </a:rPr>
              <a:t>, 12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pt-BR" altLang="en-US" sz="2200" dirty="0"/>
              <a:t>    System.</a:t>
            </a:r>
            <a:r>
              <a:rPr lang="pt-BR" altLang="en-US" sz="2200" b="1" i="1" dirty="0"/>
              <a:t>out.printf("\n" + strSumNum, sum, num);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en-US" altLang="en-US" sz="2200" dirty="0"/>
              <a:t>    sum = 100; num = 10;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en-US" altLang="en-US" sz="2200" dirty="0"/>
              <a:t>    </a:t>
            </a:r>
            <a:r>
              <a:rPr lang="en-US" altLang="en-US" sz="2200" dirty="0" err="1"/>
              <a:t>System.</a:t>
            </a:r>
            <a:r>
              <a:rPr lang="en-US" altLang="en-US" sz="2200" b="1" i="1" dirty="0" err="1"/>
              <a:t>out.printf</a:t>
            </a:r>
            <a:r>
              <a:rPr lang="en-US" altLang="en-US" sz="2200" b="1" i="1" dirty="0"/>
              <a:t>("\</a:t>
            </a:r>
            <a:r>
              <a:rPr lang="en-US" altLang="en-US" sz="2200" b="1" i="1" dirty="0" err="1"/>
              <a:t>nIntially</a:t>
            </a:r>
            <a:r>
              <a:rPr lang="en-US" altLang="en-US" sz="2200" b="1" i="1" dirty="0"/>
              <a:t> " + </a:t>
            </a:r>
            <a:r>
              <a:rPr lang="en-US" altLang="en-US" sz="2200" b="1" i="1" dirty="0" err="1"/>
              <a:t>strSumNum</a:t>
            </a:r>
            <a:r>
              <a:rPr lang="en-US" altLang="en-US" sz="2200" b="1" i="1" dirty="0"/>
              <a:t>, sum, num);//100, 10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en-US" altLang="en-US" sz="2200" dirty="0"/>
              <a:t>    </a:t>
            </a:r>
            <a:r>
              <a:rPr lang="en-US" altLang="en-US" sz="2200" dirty="0">
                <a:solidFill>
                  <a:srgbClr val="3333FF"/>
                </a:solidFill>
                <a:highlight>
                  <a:srgbClr val="00FFFF"/>
                </a:highlight>
              </a:rPr>
              <a:t>sum = sum + num++; 100+10= 110</a:t>
            </a:r>
            <a:r>
              <a:rPr lang="en-US" altLang="en-US" sz="2200" dirty="0">
                <a:highlight>
                  <a:srgbClr val="00FFFF"/>
                </a:highlight>
              </a:rPr>
              <a:t>, 10+1=11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pt-BR" altLang="en-US" sz="2200" dirty="0"/>
              <a:t>    System.</a:t>
            </a:r>
            <a:r>
              <a:rPr lang="pt-BR" altLang="en-US" sz="2200" b="1" i="1" dirty="0"/>
              <a:t>out.printf("\n" + strSumNum, sum, num);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en-US" altLang="en-US" sz="2200" dirty="0"/>
              <a:t>    </a:t>
            </a:r>
            <a:r>
              <a:rPr lang="en-US" altLang="en-US" sz="2200" dirty="0">
                <a:solidFill>
                  <a:srgbClr val="3333FF"/>
                </a:solidFill>
                <a:highlight>
                  <a:srgbClr val="00FF00"/>
                </a:highlight>
              </a:rPr>
              <a:t>sum = num++ + sum;  110+11= 121</a:t>
            </a:r>
            <a:r>
              <a:rPr lang="en-US" altLang="en-US" sz="2200" dirty="0">
                <a:highlight>
                  <a:srgbClr val="00FF00"/>
                </a:highlight>
              </a:rPr>
              <a:t>, 11+1=12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pt-BR" altLang="en-US" sz="2200" dirty="0"/>
              <a:t>    System.</a:t>
            </a:r>
            <a:r>
              <a:rPr lang="pt-BR" altLang="en-US" sz="2200" b="1" i="1" dirty="0"/>
              <a:t>out.printf("\n" + strSumNum, sum, num);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684216F-F9AB-03F0-2319-02AD984A36E3}"/>
              </a:ext>
            </a:extLst>
          </p:cNvPr>
          <p:cNvSpPr/>
          <p:nvPr/>
        </p:nvSpPr>
        <p:spPr>
          <a:xfrm>
            <a:off x="4868704" y="4918075"/>
            <a:ext cx="4824845" cy="193992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Intially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sum = 100 and num = 10. </a:t>
            </a: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sum = 111 and num = 11. </a:t>
            </a: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sum = 123 and num = 12. </a:t>
            </a:r>
          </a:p>
          <a:p>
            <a:pPr>
              <a:defRPr/>
            </a:pP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Intially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sum = 100 and num = 10. </a:t>
            </a: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sum = 110 and num = 11. </a:t>
            </a: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sum = 121 and num = 12. </a:t>
            </a:r>
            <a:endParaRPr lang="en-US" sz="2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14640FE-C095-4986-A196-2E1838E28CCD}"/>
              </a:ext>
            </a:extLst>
          </p:cNvPr>
          <p:cNvSpPr txBox="1"/>
          <p:nvPr/>
        </p:nvSpPr>
        <p:spPr>
          <a:xfrm>
            <a:off x="9061807" y="1171254"/>
            <a:ext cx="1017141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100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2C79C7E-962E-44C6-AE25-F5FDF97549C8}"/>
              </a:ext>
            </a:extLst>
          </p:cNvPr>
          <p:cNvSpPr txBox="1"/>
          <p:nvPr/>
        </p:nvSpPr>
        <p:spPr>
          <a:xfrm>
            <a:off x="10332899" y="1171254"/>
            <a:ext cx="1017141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10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8994564-9B19-416F-BAD9-838325F69EE7}"/>
              </a:ext>
            </a:extLst>
          </p:cNvPr>
          <p:cNvSpPr txBox="1"/>
          <p:nvPr/>
        </p:nvSpPr>
        <p:spPr>
          <a:xfrm>
            <a:off x="9015943" y="1939925"/>
            <a:ext cx="1017141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111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6C22A0F-1DC4-439E-8DA3-0E7CEC811D6D}"/>
              </a:ext>
            </a:extLst>
          </p:cNvPr>
          <p:cNvSpPr txBox="1"/>
          <p:nvPr/>
        </p:nvSpPr>
        <p:spPr>
          <a:xfrm>
            <a:off x="10355680" y="1939925"/>
            <a:ext cx="1017141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11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B6C3010-BEF7-4876-A0C5-8C1F1470AEE7}"/>
              </a:ext>
            </a:extLst>
          </p:cNvPr>
          <p:cNvSpPr txBox="1"/>
          <p:nvPr/>
        </p:nvSpPr>
        <p:spPr>
          <a:xfrm>
            <a:off x="9015942" y="2455392"/>
            <a:ext cx="1017141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123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8461615-8ADF-4CDD-96ED-5139113F5EFF}"/>
              </a:ext>
            </a:extLst>
          </p:cNvPr>
          <p:cNvSpPr txBox="1"/>
          <p:nvPr/>
        </p:nvSpPr>
        <p:spPr>
          <a:xfrm>
            <a:off x="10355680" y="2465535"/>
            <a:ext cx="1017141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12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D3F829E-6A43-4033-9849-BC8ED5DB9C1B}"/>
              </a:ext>
            </a:extLst>
          </p:cNvPr>
          <p:cNvSpPr txBox="1"/>
          <p:nvPr/>
        </p:nvSpPr>
        <p:spPr>
          <a:xfrm>
            <a:off x="9015942" y="3059668"/>
            <a:ext cx="1017141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100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63D64EE-FF72-4E3A-8BA3-866DA0F0E515}"/>
              </a:ext>
            </a:extLst>
          </p:cNvPr>
          <p:cNvSpPr txBox="1"/>
          <p:nvPr/>
        </p:nvSpPr>
        <p:spPr>
          <a:xfrm>
            <a:off x="10355679" y="3059668"/>
            <a:ext cx="1017141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10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88D2DC4-39FE-4BE0-B4EA-A2B7F8B11C5E}"/>
              </a:ext>
            </a:extLst>
          </p:cNvPr>
          <p:cNvSpPr txBox="1"/>
          <p:nvPr/>
        </p:nvSpPr>
        <p:spPr>
          <a:xfrm>
            <a:off x="9015941" y="3740011"/>
            <a:ext cx="1017141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110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145A043-18FD-49D8-82F1-76EB9C54E9D6}"/>
              </a:ext>
            </a:extLst>
          </p:cNvPr>
          <p:cNvSpPr txBox="1"/>
          <p:nvPr/>
        </p:nvSpPr>
        <p:spPr>
          <a:xfrm>
            <a:off x="10355678" y="3721440"/>
            <a:ext cx="1017141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11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7F59364-D10D-4F95-99AD-AE1A0A879432}"/>
              </a:ext>
            </a:extLst>
          </p:cNvPr>
          <p:cNvSpPr txBox="1"/>
          <p:nvPr/>
        </p:nvSpPr>
        <p:spPr>
          <a:xfrm>
            <a:off x="9015940" y="4260903"/>
            <a:ext cx="1017141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121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DADDBA6-257A-4876-A498-655B57F74CD6}"/>
              </a:ext>
            </a:extLst>
          </p:cNvPr>
          <p:cNvSpPr txBox="1"/>
          <p:nvPr/>
        </p:nvSpPr>
        <p:spPr>
          <a:xfrm>
            <a:off x="10355678" y="4260903"/>
            <a:ext cx="1017141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12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1F71D85-6349-44BF-8422-330890343480}"/>
              </a:ext>
            </a:extLst>
          </p:cNvPr>
          <p:cNvSpPr txBox="1"/>
          <p:nvPr/>
        </p:nvSpPr>
        <p:spPr>
          <a:xfrm>
            <a:off x="9087859" y="758746"/>
            <a:ext cx="1017141" cy="369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sum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E57D0AA-A27E-4771-8391-F0528BCD80CE}"/>
              </a:ext>
            </a:extLst>
          </p:cNvPr>
          <p:cNvSpPr txBox="1"/>
          <p:nvPr/>
        </p:nvSpPr>
        <p:spPr>
          <a:xfrm>
            <a:off x="10355678" y="768932"/>
            <a:ext cx="101714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num</a:t>
            </a:r>
          </a:p>
        </p:txBody>
      </p:sp>
    </p:spTree>
    <p:extLst>
      <p:ext uri="{BB962C8B-B14F-4D97-AF65-F5344CB8AC3E}">
        <p14:creationId xmlns:p14="http://schemas.microsoft.com/office/powerpoint/2010/main" val="396464471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15440FA-05DB-3C49-8D84-0D5B625F5B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0309" y="302359"/>
            <a:ext cx="7772400" cy="655564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String </a:t>
            </a: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</a:rPr>
              <a:t>str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Scanner </a:t>
            </a: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</a:rPr>
              <a:t>kb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new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Scanner(System.</a:t>
            </a:r>
            <a:r>
              <a:rPr lang="en-US" altLang="en-US" sz="2000" b="1" i="1" dirty="0">
                <a:solidFill>
                  <a:srgbClr val="0000C0"/>
                </a:solidFill>
                <a:latin typeface="Consolas" panose="020B0609020204030204" pitchFamily="49" charset="0"/>
              </a:rPr>
              <a:t>in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0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0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"Enter a string; "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</a:rPr>
              <a:t>str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2000" dirty="0" err="1">
                <a:solidFill>
                  <a:srgbClr val="6A3E3E"/>
                </a:solidFill>
                <a:latin typeface="Consolas" panose="020B0609020204030204" pitchFamily="49" charset="0"/>
              </a:rPr>
              <a:t>kb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.nextLine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>
                <a:solidFill>
                  <a:srgbClr val="6A3E3E"/>
                </a:solidFill>
                <a:latin typeface="Consolas" panose="020B0609020204030204" pitchFamily="49" charset="0"/>
              </a:rPr>
              <a:t>index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= 0;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while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 altLang="en-US" sz="2000" b="1" dirty="0">
                <a:solidFill>
                  <a:srgbClr val="6A3E3E"/>
                </a:solidFill>
                <a:latin typeface="Consolas" panose="020B0609020204030204" pitchFamily="49" charset="0"/>
              </a:rPr>
              <a:t>index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&lt; </a:t>
            </a:r>
            <a:r>
              <a:rPr lang="en-US" altLang="en-US" sz="20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str</a:t>
            </a:r>
            <a:r>
              <a:rPr lang="en-US" altLang="en-US" sz="20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.length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()) 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   char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switchExpr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20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str</a:t>
            </a:r>
            <a:r>
              <a:rPr lang="en-US" altLang="en-US" sz="20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.charAt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b="1" dirty="0">
                <a:solidFill>
                  <a:srgbClr val="6A3E3E"/>
                </a:solidFill>
                <a:latin typeface="Consolas" panose="020B0609020204030204" pitchFamily="49" charset="0"/>
              </a:rPr>
              <a:t>index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   switch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 altLang="en-US" sz="20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switchExpr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) 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   case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>
                <a:solidFill>
                  <a:srgbClr val="2A00FF"/>
                </a:solidFill>
                <a:latin typeface="Consolas" panose="020B0609020204030204" pitchFamily="49" charset="0"/>
              </a:rPr>
              <a:t>'A’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: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   case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>
                <a:solidFill>
                  <a:srgbClr val="2A00FF"/>
                </a:solidFill>
                <a:latin typeface="Consolas" panose="020B0609020204030204" pitchFamily="49" charset="0"/>
              </a:rPr>
              <a:t>'a’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: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	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0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0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"This is one!"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	break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   case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>
                <a:solidFill>
                  <a:srgbClr val="2A00FF"/>
                </a:solidFill>
                <a:latin typeface="Consolas" panose="020B0609020204030204" pitchFamily="49" charset="0"/>
              </a:rPr>
              <a:t>'B’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: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   case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>
                <a:solidFill>
                  <a:srgbClr val="2A00FF"/>
                </a:solidFill>
                <a:latin typeface="Consolas" panose="020B0609020204030204" pitchFamily="49" charset="0"/>
              </a:rPr>
              <a:t>'b’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: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	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0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0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"This is two!"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	break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   default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: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	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0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0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"This is out!"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}</a:t>
            </a:r>
            <a:r>
              <a:rPr lang="en-US" altLang="en-US" sz="2000" dirty="0">
                <a:solidFill>
                  <a:srgbClr val="3F7F5F"/>
                </a:solidFill>
                <a:latin typeface="Consolas" panose="020B0609020204030204" pitchFamily="49" charset="0"/>
              </a:rPr>
              <a:t>// end switch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</a:rPr>
              <a:t>   index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++;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} </a:t>
            </a:r>
            <a:r>
              <a:rPr lang="en-US" altLang="en-US" sz="2000" dirty="0">
                <a:solidFill>
                  <a:srgbClr val="3F7F5F"/>
                </a:solidFill>
                <a:latin typeface="Consolas" panose="020B0609020204030204" pitchFamily="49" charset="0"/>
              </a:rPr>
              <a:t>// end while()</a:t>
            </a:r>
            <a:endParaRPr lang="en-US" altLang="en-US" sz="20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B5D3125-EC10-9357-A9FF-1E6F5B7769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53846" y="874712"/>
            <a:ext cx="2286000" cy="2554288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Enter a string;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 err="1">
                <a:solidFill>
                  <a:srgbClr val="00C87D"/>
                </a:solidFill>
                <a:latin typeface="Consolas" panose="020B0609020204030204" pitchFamily="49" charset="0"/>
              </a:rPr>
              <a:t>abcd</a:t>
            </a:r>
            <a:r>
              <a:rPr lang="en-US" altLang="en-US" sz="2000" dirty="0">
                <a:solidFill>
                  <a:srgbClr val="00C87D"/>
                </a:solidFill>
                <a:latin typeface="Consolas" panose="020B0609020204030204" pitchFamily="49" charset="0"/>
              </a:rPr>
              <a:t> e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This is one!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This is two!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This is out!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This is out!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This is out!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This is out!</a:t>
            </a:r>
          </a:p>
        </p:txBody>
      </p:sp>
    </p:spTree>
    <p:extLst>
      <p:ext uri="{BB962C8B-B14F-4D97-AF65-F5344CB8AC3E}">
        <p14:creationId xmlns:p14="http://schemas.microsoft.com/office/powerpoint/2010/main" val="420090030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AC31E92-0AFD-2BEE-03E1-4F3C370DAD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6627" y="141946"/>
            <a:ext cx="9431482" cy="65741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1600" b="1" dirty="0">
                <a:solidFill>
                  <a:srgbClr val="7F0055"/>
                </a:solidFill>
                <a:latin typeface="Consolas" panose="020B0609020204030204" pitchFamily="49" charset="0"/>
              </a:rPr>
              <a:t>import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6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javax.swing.JOptionPane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endParaRPr lang="en-US" altLang="en-US" sz="16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1600" b="1" dirty="0">
                <a:solidFill>
                  <a:srgbClr val="7F0055"/>
                </a:solidFill>
                <a:latin typeface="Consolas" panose="020B0609020204030204" pitchFamily="49" charset="0"/>
              </a:rPr>
              <a:t>public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600" b="1" dirty="0">
                <a:solidFill>
                  <a:srgbClr val="7F0055"/>
                </a:solidFill>
                <a:latin typeface="Consolas" panose="020B0609020204030204" pitchFamily="49" charset="0"/>
              </a:rPr>
              <a:t>class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6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ReadWriteFile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 {</a:t>
            </a:r>
            <a:endParaRPr lang="en-US" altLang="en-US" sz="16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1600" b="1" dirty="0">
                <a:solidFill>
                  <a:srgbClr val="7F0055"/>
                </a:solidFill>
                <a:latin typeface="Consolas" panose="020B0609020204030204" pitchFamily="49" charset="0"/>
              </a:rPr>
              <a:t>   public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600" b="1" dirty="0">
                <a:solidFill>
                  <a:srgbClr val="7F0055"/>
                </a:solidFill>
                <a:latin typeface="Consolas" panose="020B0609020204030204" pitchFamily="49" charset="0"/>
              </a:rPr>
              <a:t>static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600" b="1" dirty="0">
                <a:solidFill>
                  <a:srgbClr val="7F0055"/>
                </a:solidFill>
                <a:latin typeface="Consolas" panose="020B0609020204030204" pitchFamily="49" charset="0"/>
              </a:rPr>
              <a:t>void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 main(String[] </a:t>
            </a:r>
            <a:r>
              <a:rPr lang="en-US" altLang="en-US" sz="16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args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) {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1600" b="1" dirty="0">
                <a:solidFill>
                  <a:srgbClr val="7F0055"/>
                </a:solidFill>
                <a:latin typeface="Consolas" panose="020B0609020204030204" pitchFamily="49" charset="0"/>
              </a:rPr>
              <a:t>	char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6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switchExpr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1600" dirty="0">
                <a:solidFill>
                  <a:srgbClr val="6A3E3E"/>
                </a:solidFill>
                <a:latin typeface="Consolas" panose="020B0609020204030204" pitchFamily="49" charset="0"/>
              </a:rPr>
              <a:t>	//</a:t>
            </a:r>
            <a:r>
              <a:rPr lang="en-US" altLang="en-US" sz="1600" dirty="0" err="1">
                <a:solidFill>
                  <a:srgbClr val="6A3E3E"/>
                </a:solidFill>
                <a:latin typeface="Consolas" panose="020B0609020204030204" pitchFamily="49" charset="0"/>
              </a:rPr>
              <a:t>switchExpr</a:t>
            </a:r>
            <a:r>
              <a:rPr lang="en-US" alt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1600" dirty="0">
                <a:solidFill>
                  <a:srgbClr val="2A00FF"/>
                </a:solidFill>
                <a:latin typeface="Consolas" panose="020B0609020204030204" pitchFamily="49" charset="0"/>
              </a:rPr>
              <a:t>'a’</a:t>
            </a:r>
            <a:r>
              <a:rPr lang="en-US" alt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buFontTx/>
              <a:buNone/>
              <a:defRPr/>
            </a:pP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    //String </a:t>
            </a:r>
            <a:r>
              <a:rPr lang="en-US" sz="1600" dirty="0">
                <a:solidFill>
                  <a:srgbClr val="6A3E3E"/>
                </a:solidFill>
                <a:latin typeface="Consolas" panose="020B0609020204030204" pitchFamily="49" charset="0"/>
              </a:rPr>
              <a:t>str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JOptionPane.</a:t>
            </a:r>
            <a:r>
              <a:rPr lang="en-US" sz="1600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showInputDialog</a:t>
            </a:r>
            <a:r>
              <a:rPr lang="en-US" sz="1600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600" b="1" i="1" dirty="0">
                <a:solidFill>
                  <a:srgbClr val="7F0055"/>
                </a:solidFill>
                <a:latin typeface="Consolas" panose="020B0609020204030204" pitchFamily="49" charset="0"/>
              </a:rPr>
              <a:t>null</a:t>
            </a:r>
            <a:r>
              <a:rPr lang="en-US" sz="16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1600" dirty="0">
                <a:solidFill>
                  <a:srgbClr val="2A00FF"/>
                </a:solidFill>
                <a:latin typeface="Consolas" panose="020B0609020204030204" pitchFamily="49" charset="0"/>
              </a:rPr>
              <a:t>"Enter a character: "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,    </a:t>
            </a:r>
          </a:p>
          <a:p>
            <a:pPr>
              <a:buFontTx/>
              <a:buNone/>
              <a:defRPr/>
            </a:pP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    //              </a:t>
            </a:r>
            <a:r>
              <a:rPr lang="en-US" sz="1600" dirty="0">
                <a:solidFill>
                  <a:srgbClr val="2A00FF"/>
                </a:solidFill>
                <a:latin typeface="Consolas" panose="020B0609020204030204" pitchFamily="49" charset="0"/>
              </a:rPr>
              <a:t>"</a:t>
            </a:r>
            <a:r>
              <a:rPr lang="en-US" sz="1600" dirty="0" err="1">
                <a:solidFill>
                  <a:srgbClr val="2A00FF"/>
                </a:solidFill>
                <a:latin typeface="Consolas" panose="020B0609020204030204" pitchFamily="49" charset="0"/>
              </a:rPr>
              <a:t>Input_String</a:t>
            </a:r>
            <a:r>
              <a:rPr lang="en-US" sz="1600" dirty="0">
                <a:solidFill>
                  <a:srgbClr val="2A00FF"/>
                </a:solidFill>
                <a:latin typeface="Consolas" panose="020B0609020204030204" pitchFamily="49" charset="0"/>
              </a:rPr>
              <a:t>"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JOptionPane</a:t>
            </a:r>
            <a:r>
              <a:rPr 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sz="1800" b="1" i="1" dirty="0" err="1">
                <a:solidFill>
                  <a:srgbClr val="0000C0"/>
                </a:solidFill>
                <a:highlight>
                  <a:srgbClr val="D4D4D4"/>
                </a:highlight>
                <a:latin typeface="Consolas" panose="020B0609020204030204" pitchFamily="49" charset="0"/>
              </a:rPr>
              <a:t>QUESTION_MESSAGE</a:t>
            </a:r>
            <a:r>
              <a:rPr lang="en-US" sz="1800" b="1" i="1" dirty="0">
                <a:solidFill>
                  <a:srgbClr val="000000"/>
                </a:solidFill>
                <a:highlight>
                  <a:srgbClr val="D4D4D4"/>
                </a:highlight>
                <a:latin typeface="Consolas" panose="020B0609020204030204" pitchFamily="49" charset="0"/>
              </a:rPr>
              <a:t>);</a:t>
            </a:r>
            <a:endParaRPr lang="en-US" alt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	String </a:t>
            </a:r>
            <a:r>
              <a:rPr lang="en-US" altLang="en-US" sz="1600" dirty="0">
                <a:solidFill>
                  <a:srgbClr val="6A3E3E"/>
                </a:solidFill>
                <a:latin typeface="Consolas" panose="020B0609020204030204" pitchFamily="49" charset="0"/>
              </a:rPr>
              <a:t>str</a:t>
            </a:r>
            <a:r>
              <a:rPr lang="en-US" alt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JOptionPane.</a:t>
            </a:r>
            <a:r>
              <a:rPr lang="en-US" altLang="en-US" sz="1600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showInputDialog</a:t>
            </a:r>
            <a:r>
              <a:rPr lang="en-US" altLang="en-US" sz="1600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1600" i="1" dirty="0">
                <a:solidFill>
                  <a:srgbClr val="2A00FF"/>
                </a:solidFill>
                <a:latin typeface="Consolas" panose="020B0609020204030204" pitchFamily="49" charset="0"/>
              </a:rPr>
              <a:t>"Enter a character: "</a:t>
            </a:r>
            <a:r>
              <a:rPr lang="en-US" altLang="en-US" sz="1600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1600" dirty="0">
                <a:solidFill>
                  <a:srgbClr val="6A3E3E"/>
                </a:solidFill>
                <a:latin typeface="Consolas" panose="020B0609020204030204" pitchFamily="49" charset="0"/>
              </a:rPr>
              <a:t>	</a:t>
            </a:r>
            <a:r>
              <a:rPr lang="en-US" altLang="en-US" sz="1600" dirty="0" err="1">
                <a:solidFill>
                  <a:srgbClr val="6A3E3E"/>
                </a:solidFill>
                <a:latin typeface="Consolas" panose="020B0609020204030204" pitchFamily="49" charset="0"/>
              </a:rPr>
              <a:t>switchExpr</a:t>
            </a:r>
            <a:r>
              <a:rPr lang="en-US" alt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1600" dirty="0" err="1">
                <a:solidFill>
                  <a:srgbClr val="6A3E3E"/>
                </a:solidFill>
                <a:latin typeface="Consolas" panose="020B0609020204030204" pitchFamily="49" charset="0"/>
              </a:rPr>
              <a:t>str</a:t>
            </a:r>
            <a:r>
              <a:rPr lang="en-US" alt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.charAt</a:t>
            </a:r>
            <a:r>
              <a:rPr lang="en-US" alt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(0);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endParaRPr lang="en-US" altLang="en-US" sz="16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1600" b="1" dirty="0">
                <a:solidFill>
                  <a:srgbClr val="7F0055"/>
                </a:solidFill>
                <a:latin typeface="Consolas" panose="020B0609020204030204" pitchFamily="49" charset="0"/>
              </a:rPr>
              <a:t>	switch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 altLang="en-US" sz="16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switchExpr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	{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	</a:t>
            </a:r>
            <a:r>
              <a:rPr lang="en-US" altLang="en-US" sz="1600" b="1" dirty="0">
                <a:solidFill>
                  <a:srgbClr val="7F0055"/>
                </a:solidFill>
                <a:latin typeface="Consolas" panose="020B0609020204030204" pitchFamily="49" charset="0"/>
              </a:rPr>
              <a:t>case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600" b="1" dirty="0">
                <a:solidFill>
                  <a:srgbClr val="2A00FF"/>
                </a:solidFill>
                <a:latin typeface="Consolas" panose="020B0609020204030204" pitchFamily="49" charset="0"/>
              </a:rPr>
              <a:t>'A'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: </a:t>
            </a:r>
            <a:r>
              <a:rPr lang="en-US" altLang="en-US" sz="1600" b="1" dirty="0">
                <a:solidFill>
                  <a:srgbClr val="7F0055"/>
                </a:solidFill>
                <a:latin typeface="Consolas" panose="020B0609020204030204" pitchFamily="49" charset="0"/>
              </a:rPr>
              <a:t>case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600" b="1" dirty="0">
                <a:solidFill>
                  <a:srgbClr val="2A00FF"/>
                </a:solidFill>
                <a:latin typeface="Consolas" panose="020B0609020204030204" pitchFamily="49" charset="0"/>
              </a:rPr>
              <a:t>'a'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: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		</a:t>
            </a:r>
            <a:r>
              <a:rPr lang="en-US" alt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16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16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16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16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"This is one!"</a:t>
            </a:r>
            <a:r>
              <a:rPr lang="en-US" altLang="en-US" sz="16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1600" b="1" dirty="0">
                <a:solidFill>
                  <a:srgbClr val="7F0055"/>
                </a:solidFill>
                <a:latin typeface="Consolas" panose="020B0609020204030204" pitchFamily="49" charset="0"/>
              </a:rPr>
              <a:t>		break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	</a:t>
            </a:r>
            <a:r>
              <a:rPr lang="en-US" altLang="en-US" sz="1600" b="1" dirty="0">
                <a:solidFill>
                  <a:srgbClr val="7F0055"/>
                </a:solidFill>
                <a:latin typeface="Consolas" panose="020B0609020204030204" pitchFamily="49" charset="0"/>
              </a:rPr>
              <a:t>case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600" b="1" dirty="0">
                <a:solidFill>
                  <a:srgbClr val="2A00FF"/>
                </a:solidFill>
                <a:latin typeface="Consolas" panose="020B0609020204030204" pitchFamily="49" charset="0"/>
              </a:rPr>
              <a:t>'B'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: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	</a:t>
            </a:r>
            <a:r>
              <a:rPr lang="en-US" altLang="en-US" sz="1600" b="1" dirty="0">
                <a:solidFill>
                  <a:srgbClr val="7F0055"/>
                </a:solidFill>
                <a:latin typeface="Consolas" panose="020B0609020204030204" pitchFamily="49" charset="0"/>
              </a:rPr>
              <a:t>case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600" b="1" dirty="0">
                <a:solidFill>
                  <a:srgbClr val="2A00FF"/>
                </a:solidFill>
                <a:latin typeface="Consolas" panose="020B0609020204030204" pitchFamily="49" charset="0"/>
              </a:rPr>
              <a:t>'b'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: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		</a:t>
            </a:r>
            <a:r>
              <a:rPr lang="en-US" alt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16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16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16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16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"This is two!"</a:t>
            </a:r>
            <a:r>
              <a:rPr lang="en-US" altLang="en-US" sz="16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1600" b="1" dirty="0">
                <a:solidFill>
                  <a:srgbClr val="7F0055"/>
                </a:solidFill>
                <a:latin typeface="Consolas" panose="020B0609020204030204" pitchFamily="49" charset="0"/>
              </a:rPr>
              <a:t>		break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	</a:t>
            </a:r>
            <a:r>
              <a:rPr lang="en-US" altLang="en-US" sz="1600" b="1" dirty="0">
                <a:solidFill>
                  <a:srgbClr val="7F0055"/>
                </a:solidFill>
                <a:latin typeface="Consolas" panose="020B0609020204030204" pitchFamily="49" charset="0"/>
              </a:rPr>
              <a:t>default</a:t>
            </a:r>
            <a:r>
              <a:rPr lang="en-US" alt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: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		</a:t>
            </a:r>
            <a:r>
              <a:rPr lang="en-US" alt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16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16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16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16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"This is out!"</a:t>
            </a:r>
            <a:r>
              <a:rPr lang="en-US" altLang="en-US" sz="16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	}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	</a:t>
            </a:r>
            <a:r>
              <a:rPr lang="en-US" alt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1600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exit</a:t>
            </a:r>
            <a:r>
              <a:rPr lang="en-US" altLang="en-US" sz="1600" i="1" dirty="0">
                <a:solidFill>
                  <a:srgbClr val="000000"/>
                </a:solidFill>
                <a:latin typeface="Consolas" panose="020B0609020204030204" pitchFamily="49" charset="0"/>
              </a:rPr>
              <a:t>(0);</a:t>
            </a:r>
            <a:endParaRPr lang="en-US" altLang="en-US" sz="16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}</a:t>
            </a:r>
            <a:endParaRPr lang="en-US" altLang="en-US" sz="16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91603005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2AC4BC5-25FE-7AAE-2B70-CCBCED35BC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11482" y="625763"/>
            <a:ext cx="8763000" cy="6019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// </a:t>
            </a:r>
            <a:r>
              <a:rPr lang="en-US" altLang="en-US" sz="1800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String </a:t>
            </a:r>
            <a:r>
              <a:rPr lang="en-US" altLang="en-US" sz="1800" dirty="0">
                <a:solidFill>
                  <a:srgbClr val="6A3E3E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str</a:t>
            </a:r>
            <a:r>
              <a:rPr lang="en-US" altLang="en-US" sz="1800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 = </a:t>
            </a:r>
            <a:r>
              <a:rPr lang="en-US" altLang="en-US" sz="1800" dirty="0" err="1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JOptionPane.</a:t>
            </a:r>
            <a:r>
              <a:rPr lang="en-US" altLang="en-US" sz="1800" i="1" dirty="0" err="1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showInputDialog</a:t>
            </a:r>
            <a:r>
              <a:rPr lang="en-US" altLang="en-US" sz="1800" i="1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(</a:t>
            </a:r>
            <a:r>
              <a:rPr lang="en-US" altLang="en-US" sz="1800" b="1" i="1" dirty="0">
                <a:solidFill>
                  <a:srgbClr val="7F0055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null</a:t>
            </a:r>
            <a:r>
              <a:rPr lang="en-US" altLang="en-US" sz="1800" b="1" i="1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, </a:t>
            </a:r>
          </a:p>
          <a:p>
            <a:pPr>
              <a:buFontTx/>
              <a:buNone/>
            </a:pPr>
            <a:r>
              <a:rPr lang="en-US" altLang="en-US" sz="1800" b="1" i="1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//                    </a:t>
            </a:r>
            <a:r>
              <a:rPr lang="en-US" altLang="en-US" sz="1800" b="1" i="1" dirty="0">
                <a:solidFill>
                  <a:srgbClr val="2A00FF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"Enter a word: "</a:t>
            </a:r>
            <a:r>
              <a:rPr lang="en-US" altLang="en-US" sz="1800" b="1" i="1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, </a:t>
            </a:r>
            <a:r>
              <a:rPr lang="en-US" altLang="en-US" sz="1800" b="1" i="1" dirty="0">
                <a:solidFill>
                  <a:srgbClr val="2A00FF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"</a:t>
            </a:r>
            <a:r>
              <a:rPr lang="en-US" altLang="en-US" sz="1800" b="1" i="1" dirty="0" err="1">
                <a:solidFill>
                  <a:srgbClr val="2A00FF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Input_String</a:t>
            </a:r>
            <a:r>
              <a:rPr lang="en-US" altLang="en-US" sz="1800" b="1" i="1" dirty="0">
                <a:solidFill>
                  <a:srgbClr val="2A00FF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"</a:t>
            </a:r>
            <a:r>
              <a:rPr lang="en-US" altLang="en-US" sz="1800" b="1" i="1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,</a:t>
            </a:r>
          </a:p>
          <a:p>
            <a:pPr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//                     </a:t>
            </a:r>
            <a:r>
              <a:rPr lang="en-US" altLang="en-US" sz="1800" dirty="0" err="1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JOptionPane.</a:t>
            </a:r>
            <a:r>
              <a:rPr lang="en-US" altLang="en-US" sz="1800" b="1" i="1" dirty="0" err="1">
                <a:solidFill>
                  <a:srgbClr val="0000C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QUESTION_MESSAGE</a:t>
            </a:r>
            <a:r>
              <a:rPr lang="en-US" altLang="en-US" sz="1800" b="1" i="1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);</a:t>
            </a:r>
          </a:p>
          <a:p>
            <a:pPr>
              <a:buFontTx/>
              <a:buNone/>
            </a:pPr>
            <a:endParaRPr lang="en-US" altLang="en-US" sz="1800" b="1" i="1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>
              <a:buFontTx/>
              <a:buNone/>
            </a:pPr>
            <a:r>
              <a:rPr lang="en-US" altLang="en-US" sz="1800" dirty="0">
                <a:highlight>
                  <a:srgbClr val="FFFF00"/>
                </a:highlight>
                <a:latin typeface="Consolas" panose="020B0609020204030204" pitchFamily="49" charset="0"/>
              </a:rPr>
              <a:t>String str = </a:t>
            </a:r>
            <a:r>
              <a:rPr lang="en-US" altLang="en-US" sz="1800" dirty="0" err="1">
                <a:highlight>
                  <a:srgbClr val="FFFF00"/>
                </a:highlight>
                <a:latin typeface="Consolas" panose="020B0609020204030204" pitchFamily="49" charset="0"/>
              </a:rPr>
              <a:t>JOptionPane.</a:t>
            </a:r>
            <a:r>
              <a:rPr lang="en-US" altLang="en-US" sz="1800" i="1" dirty="0" err="1">
                <a:highlight>
                  <a:srgbClr val="FFFF00"/>
                </a:highlight>
                <a:latin typeface="Consolas" panose="020B0609020204030204" pitchFamily="49" charset="0"/>
              </a:rPr>
              <a:t>showInputDialog</a:t>
            </a:r>
            <a:r>
              <a:rPr lang="en-US" altLang="en-US" sz="1800" i="1" dirty="0">
                <a:highlight>
                  <a:srgbClr val="FFFF00"/>
                </a:highlight>
                <a:latin typeface="Consolas" panose="020B0609020204030204" pitchFamily="49" charset="0"/>
              </a:rPr>
              <a:t>("Enter " + "a word:");</a:t>
            </a:r>
          </a:p>
          <a:p>
            <a:pPr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str = </a:t>
            </a:r>
            <a:r>
              <a:rPr lang="en-US" altLang="en-US" sz="1800" dirty="0" err="1">
                <a:latin typeface="Consolas" panose="020B0609020204030204" pitchFamily="49" charset="0"/>
              </a:rPr>
              <a:t>str.toUpperCase</a:t>
            </a:r>
            <a:r>
              <a:rPr lang="en-US" altLang="en-US" sz="1800" dirty="0">
                <a:latin typeface="Consolas" panose="020B0609020204030204" pitchFamily="49" charset="0"/>
              </a:rPr>
              <a:t>();</a:t>
            </a:r>
          </a:p>
          <a:p>
            <a:pPr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switch (str) {</a:t>
            </a:r>
          </a:p>
          <a:p>
            <a:pPr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case "PETER":</a:t>
            </a:r>
          </a:p>
          <a:p>
            <a:pPr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  </a:t>
            </a:r>
            <a:r>
              <a:rPr lang="en-US" altLang="en-US" sz="1800" dirty="0" err="1">
                <a:latin typeface="Consolas" panose="020B0609020204030204" pitchFamily="49" charset="0"/>
              </a:rPr>
              <a:t>System.</a:t>
            </a:r>
            <a:r>
              <a:rPr lang="en-US" altLang="en-US" sz="1800" i="1" dirty="0" err="1">
                <a:latin typeface="Consolas" panose="020B0609020204030204" pitchFamily="49" charset="0"/>
              </a:rPr>
              <a:t>out.printf</a:t>
            </a:r>
            <a:r>
              <a:rPr lang="en-US" altLang="en-US" sz="1800" i="1" dirty="0">
                <a:latin typeface="Consolas" panose="020B0609020204030204" pitchFamily="49" charset="0"/>
              </a:rPr>
              <a:t>("The name is %s.\n", str);</a:t>
            </a:r>
          </a:p>
          <a:p>
            <a:pPr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  break;</a:t>
            </a:r>
          </a:p>
          <a:p>
            <a:pPr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case "PAUL":</a:t>
            </a:r>
          </a:p>
          <a:p>
            <a:pPr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  </a:t>
            </a:r>
            <a:r>
              <a:rPr lang="en-US" altLang="en-US" sz="1800" dirty="0" err="1">
                <a:latin typeface="Consolas" panose="020B0609020204030204" pitchFamily="49" charset="0"/>
              </a:rPr>
              <a:t>System.</a:t>
            </a:r>
            <a:r>
              <a:rPr lang="en-US" altLang="en-US" sz="1800" i="1" dirty="0" err="1">
                <a:latin typeface="Consolas" panose="020B0609020204030204" pitchFamily="49" charset="0"/>
              </a:rPr>
              <a:t>out.printf</a:t>
            </a:r>
            <a:r>
              <a:rPr lang="en-US" altLang="en-US" sz="1800" i="1" dirty="0">
                <a:latin typeface="Consolas" panose="020B0609020204030204" pitchFamily="49" charset="0"/>
              </a:rPr>
              <a:t>("The name is %s.\n", str);</a:t>
            </a:r>
          </a:p>
          <a:p>
            <a:pPr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  break;</a:t>
            </a:r>
          </a:p>
          <a:p>
            <a:pPr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default:</a:t>
            </a:r>
          </a:p>
          <a:p>
            <a:pPr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  </a:t>
            </a:r>
            <a:r>
              <a:rPr lang="en-US" altLang="en-US" sz="1800" dirty="0" err="1">
                <a:latin typeface="Consolas" panose="020B0609020204030204" pitchFamily="49" charset="0"/>
              </a:rPr>
              <a:t>System.</a:t>
            </a:r>
            <a:r>
              <a:rPr lang="en-US" altLang="en-US" sz="1800" i="1" dirty="0" err="1">
                <a:latin typeface="Consolas" panose="020B0609020204030204" pitchFamily="49" charset="0"/>
              </a:rPr>
              <a:t>out.println</a:t>
            </a:r>
            <a:r>
              <a:rPr lang="en-US" altLang="en-US" sz="1800" i="1" dirty="0">
                <a:latin typeface="Consolas" panose="020B0609020204030204" pitchFamily="49" charset="0"/>
              </a:rPr>
              <a:t>(str + " Is No Peter and Paul.");</a:t>
            </a:r>
          </a:p>
          <a:p>
            <a:pPr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}</a:t>
            </a:r>
            <a:endParaRPr lang="en-US" altLang="en-US" sz="2000" dirty="0">
              <a:latin typeface="Consolas" panose="020B0609020204030204" pitchFamily="49" charset="0"/>
            </a:endParaRPr>
          </a:p>
          <a:p>
            <a:pPr>
              <a:buFontTx/>
              <a:buNone/>
            </a:pPr>
            <a:r>
              <a:rPr lang="en-US" altLang="en-US" sz="1800" dirty="0" err="1">
                <a:highlight>
                  <a:srgbClr val="FFFF00"/>
                </a:highlight>
                <a:latin typeface="Consolas" panose="020B0609020204030204" pitchFamily="49" charset="0"/>
              </a:rPr>
              <a:t>System.</a:t>
            </a:r>
            <a:r>
              <a:rPr lang="en-US" altLang="en-US" sz="1800" i="1" dirty="0" err="1">
                <a:highlight>
                  <a:srgbClr val="FFFF00"/>
                </a:highlight>
                <a:latin typeface="Consolas" panose="020B0609020204030204" pitchFamily="49" charset="0"/>
              </a:rPr>
              <a:t>exit</a:t>
            </a:r>
            <a:r>
              <a:rPr lang="en-US" altLang="en-US" sz="1800" i="1" dirty="0">
                <a:highlight>
                  <a:srgbClr val="FFFF00"/>
                </a:highlight>
                <a:latin typeface="Consolas" panose="020B0609020204030204" pitchFamily="49" charset="0"/>
              </a:rPr>
              <a:t>(0);</a:t>
            </a:r>
          </a:p>
          <a:p>
            <a:pPr>
              <a:buFontTx/>
              <a:buNone/>
            </a:pPr>
            <a:endParaRPr lang="en-US" altLang="en-US" sz="1800" dirty="0">
              <a:latin typeface="Consolas" panose="020B0609020204030204" pitchFamily="49" charset="0"/>
            </a:endParaRP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64F0F0EB-2EDE-7DF5-FF7C-86DDF44BBF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5691475"/>
            <a:ext cx="3983037" cy="954088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PETER NG Is No Peter and Paul.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The name is PETER.</a:t>
            </a:r>
          </a:p>
        </p:txBody>
      </p:sp>
    </p:spTree>
    <p:extLst>
      <p:ext uri="{BB962C8B-B14F-4D97-AF65-F5344CB8AC3E}">
        <p14:creationId xmlns:p14="http://schemas.microsoft.com/office/powerpoint/2010/main" val="354645047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237E71C-49BA-3912-4D43-208D444334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3328" y="793173"/>
            <a:ext cx="8534400" cy="56324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import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8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javax.swing.JOptionPane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public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class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8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ReadWriteFile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{</a:t>
            </a:r>
            <a:endParaRPr lang="en-US" altLang="en-US" sz="18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public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static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void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main(String[] </a:t>
            </a:r>
            <a:r>
              <a:rPr lang="en-US" altLang="en-US" sz="18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args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) 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  String </a:t>
            </a:r>
            <a:r>
              <a:rPr lang="en-US" alt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str</a:t>
            </a: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JOptionPane.</a:t>
            </a:r>
            <a:r>
              <a:rPr lang="en-US" altLang="en-US" sz="1800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showInputDialog</a:t>
            </a:r>
            <a:r>
              <a:rPr lang="en-US" altLang="en-US" sz="1800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1800" i="1" dirty="0">
                <a:solidFill>
                  <a:srgbClr val="2A00FF"/>
                </a:solidFill>
                <a:latin typeface="Consolas" panose="020B0609020204030204" pitchFamily="49" charset="0"/>
              </a:rPr>
              <a:t>"Enter "</a:t>
            </a:r>
            <a:r>
              <a:rPr lang="en-US" altLang="en-US" sz="1800" i="1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altLang="en-US" sz="1800" i="1" dirty="0">
                <a:solidFill>
                  <a:srgbClr val="2A00FF"/>
                </a:solidFill>
                <a:latin typeface="Consolas" panose="020B0609020204030204" pitchFamily="49" charset="0"/>
              </a:rPr>
              <a:t>"a word:"</a:t>
            </a:r>
            <a:r>
              <a:rPr lang="en-US" altLang="en-US" sz="1800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3F7F5F"/>
                </a:solidFill>
                <a:latin typeface="Consolas" panose="020B0609020204030204" pitchFamily="49" charset="0"/>
              </a:rPr>
              <a:t>   //</a:t>
            </a:r>
            <a:r>
              <a:rPr lang="en-US" altLang="en-US" sz="1800" u="sng" dirty="0">
                <a:solidFill>
                  <a:srgbClr val="3F7F5F"/>
                </a:solidFill>
                <a:latin typeface="Consolas" panose="020B0609020204030204" pitchFamily="49" charset="0"/>
              </a:rPr>
              <a:t>str = </a:t>
            </a:r>
            <a:r>
              <a:rPr lang="en-US" altLang="en-US" sz="1800" u="sng" dirty="0" err="1">
                <a:solidFill>
                  <a:srgbClr val="3F7F5F"/>
                </a:solidFill>
                <a:latin typeface="Consolas" panose="020B0609020204030204" pitchFamily="49" charset="0"/>
              </a:rPr>
              <a:t>str.toUpperCase</a:t>
            </a:r>
            <a:r>
              <a:rPr lang="en-US" altLang="en-US" sz="1800" u="sng" dirty="0">
                <a:solidFill>
                  <a:srgbClr val="3F7F5F"/>
                </a:solidFill>
                <a:latin typeface="Consolas" panose="020B0609020204030204" pitchFamily="49" charset="0"/>
              </a:rPr>
              <a:t>();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   if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 altLang="en-US" sz="1800" b="1" dirty="0" err="1">
                <a:solidFill>
                  <a:srgbClr val="6A3E3E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str</a:t>
            </a:r>
            <a:r>
              <a:rPr lang="en-US" altLang="en-US" sz="1800" b="1" dirty="0" err="1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.equalsIgnoreCase</a:t>
            </a:r>
            <a:r>
              <a:rPr lang="en-US" altLang="en-US" sz="1800" b="1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(</a:t>
            </a:r>
            <a:r>
              <a:rPr lang="en-US" altLang="en-US" sz="1800" b="1" dirty="0">
                <a:solidFill>
                  <a:srgbClr val="2A00FF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"PETER"</a:t>
            </a:r>
            <a:r>
              <a:rPr lang="en-US" altLang="en-US" sz="1800" b="1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))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	</a:t>
            </a:r>
            <a:r>
              <a:rPr lang="en-US" alt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18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18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.printf</a:t>
            </a:r>
            <a:r>
              <a:rPr lang="en-US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18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"The name is %s.\n"</a:t>
            </a:r>
            <a:r>
              <a:rPr lang="en-US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18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str</a:t>
            </a:r>
            <a:r>
              <a:rPr lang="en-US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  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	else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800" b="1" dirty="0">
                <a:solidFill>
                  <a:srgbClr val="7F0055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if</a:t>
            </a:r>
            <a:r>
              <a:rPr lang="en-US" altLang="en-US" sz="1800" b="1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(</a:t>
            </a:r>
            <a:r>
              <a:rPr lang="en-US" altLang="en-US" sz="1800" b="1" dirty="0">
                <a:solidFill>
                  <a:srgbClr val="2A00FF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"PAUL"</a:t>
            </a:r>
            <a:r>
              <a:rPr lang="en-US" altLang="en-US" sz="1800" b="1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.</a:t>
            </a:r>
            <a:r>
              <a:rPr lang="en-US" altLang="en-US" sz="1800" b="1" dirty="0" err="1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equalsIgnoreCase</a:t>
            </a:r>
            <a:r>
              <a:rPr lang="en-US" altLang="en-US" sz="1800" b="1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(</a:t>
            </a:r>
            <a:r>
              <a:rPr lang="en-US" altLang="en-US" sz="1800" b="1" dirty="0">
                <a:solidFill>
                  <a:srgbClr val="6A3E3E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str</a:t>
            </a:r>
            <a:r>
              <a:rPr lang="en-US" altLang="en-US" sz="1800" b="1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))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		</a:t>
            </a:r>
            <a:r>
              <a:rPr lang="en-US" alt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18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18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.printf</a:t>
            </a:r>
            <a:r>
              <a:rPr lang="en-US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18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"The name is %s.\n"</a:t>
            </a:r>
            <a:r>
              <a:rPr lang="en-US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18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str</a:t>
            </a:r>
            <a:r>
              <a:rPr lang="en-US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	else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		</a:t>
            </a:r>
            <a:r>
              <a:rPr lang="en-US" alt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18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18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18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"No Peter and Paul."</a:t>
            </a:r>
            <a:r>
              <a:rPr lang="en-US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en-US" alt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1800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exit</a:t>
            </a:r>
            <a:r>
              <a:rPr lang="en-US" altLang="en-US" sz="1800" i="1" dirty="0">
                <a:solidFill>
                  <a:srgbClr val="000000"/>
                </a:solidFill>
                <a:latin typeface="Consolas" panose="020B0609020204030204" pitchFamily="49" charset="0"/>
              </a:rPr>
              <a:t>(0);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  }</a:t>
            </a:r>
            <a:endParaRPr lang="en-US" altLang="en-US" sz="18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 dirty="0"/>
          </a:p>
        </p:txBody>
      </p:sp>
    </p:spTree>
    <p:extLst>
      <p:ext uri="{BB962C8B-B14F-4D97-AF65-F5344CB8AC3E}">
        <p14:creationId xmlns:p14="http://schemas.microsoft.com/office/powerpoint/2010/main" val="71900964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4226797-F14D-3B8C-E0DB-0CE14ACA34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7800" y="212725"/>
            <a:ext cx="7696200" cy="64325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if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 altLang="en-US" sz="20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str</a:t>
            </a:r>
            <a:r>
              <a:rPr lang="en-US" altLang="en-US" sz="20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.equals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b="1" dirty="0">
                <a:solidFill>
                  <a:srgbClr val="2A00FF"/>
                </a:solidFill>
                <a:latin typeface="Consolas" panose="020B0609020204030204" pitchFamily="49" charset="0"/>
              </a:rPr>
              <a:t>"PETER"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))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</a:rPr>
              <a:t>	</a:t>
            </a:r>
            <a:r>
              <a:rPr lang="en-US" altLang="en-US" sz="2000" dirty="0" err="1">
                <a:solidFill>
                  <a:srgbClr val="6A3E3E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switchExpr</a:t>
            </a:r>
            <a:r>
              <a:rPr lang="en-US" altLang="en-US" sz="2000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 = </a:t>
            </a:r>
            <a:r>
              <a:rPr lang="en-US" altLang="en-US" sz="2000" dirty="0" err="1">
                <a:solidFill>
                  <a:srgbClr val="6A3E3E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str</a:t>
            </a:r>
            <a:r>
              <a:rPr lang="en-US" altLang="en-US" sz="2000" dirty="0" err="1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.charAt</a:t>
            </a:r>
            <a:r>
              <a:rPr lang="en-US" altLang="en-US" sz="2000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(0);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else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if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 altLang="en-US" sz="20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str</a:t>
            </a:r>
            <a:r>
              <a:rPr lang="en-US" altLang="en-US" sz="20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.equalsIgnoreCase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b="1" dirty="0">
                <a:solidFill>
                  <a:srgbClr val="2A00FF"/>
                </a:solidFill>
                <a:latin typeface="Consolas" panose="020B0609020204030204" pitchFamily="49" charset="0"/>
              </a:rPr>
              <a:t>"Paul"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))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</a:rPr>
              <a:t>	</a:t>
            </a:r>
            <a:r>
              <a:rPr lang="en-US" altLang="en-US" sz="2000" dirty="0" err="1">
                <a:solidFill>
                  <a:srgbClr val="6A3E3E"/>
                </a:solidFill>
                <a:latin typeface="Consolas" panose="020B0609020204030204" pitchFamily="49" charset="0"/>
              </a:rPr>
              <a:t>switchExpr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2000" dirty="0" err="1">
                <a:solidFill>
                  <a:srgbClr val="6A3E3E"/>
                </a:solidFill>
                <a:latin typeface="Consolas" panose="020B0609020204030204" pitchFamily="49" charset="0"/>
              </a:rPr>
              <a:t>str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.charAt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(1);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     else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switchExpr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20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str</a:t>
            </a:r>
            <a:r>
              <a:rPr lang="en-US" altLang="en-US" sz="20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.charAt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(0);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0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switch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 altLang="en-US" sz="20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switchExpr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    case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>
                <a:solidFill>
                  <a:srgbClr val="2A00FF"/>
                </a:solidFill>
                <a:latin typeface="Consolas" panose="020B0609020204030204" pitchFamily="49" charset="0"/>
              </a:rPr>
              <a:t>'P'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: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    case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>
                <a:solidFill>
                  <a:srgbClr val="2A00FF"/>
                </a:solidFill>
                <a:latin typeface="Consolas" panose="020B0609020204030204" pitchFamily="49" charset="0"/>
              </a:rPr>
              <a:t>'p'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: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	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0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0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"This is one, P!"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	break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    case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>
                <a:solidFill>
                  <a:srgbClr val="2A00FF"/>
                </a:solidFill>
                <a:latin typeface="Consolas" panose="020B0609020204030204" pitchFamily="49" charset="0"/>
              </a:rPr>
              <a:t>'a'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: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    case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>
                <a:solidFill>
                  <a:srgbClr val="2A00FF"/>
                </a:solidFill>
                <a:latin typeface="Consolas" panose="020B0609020204030204" pitchFamily="49" charset="0"/>
              </a:rPr>
              <a:t>'A'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: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	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0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0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"This is two, Paul!"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	break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    default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: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	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0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0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"This is out Not p from"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2A00FF"/>
                </a:solidFill>
                <a:latin typeface="Consolas" panose="020B0609020204030204" pitchFamily="49" charset="0"/>
              </a:rPr>
              <a:t>		" Peter or not a from Paul!"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247680717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7565888-F813-90F6-666F-CF3928E153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5846" y="367145"/>
            <a:ext cx="7620000" cy="470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import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javax.swing.JOptionPane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0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public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class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ReadWriteFile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{</a:t>
            </a:r>
            <a:endParaRPr lang="en-US" altLang="en-US" sz="20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    public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static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void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main(String[] </a:t>
            </a:r>
            <a:r>
              <a:rPr lang="en-US" altLang="en-US" sz="20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args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) 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	String </a:t>
            </a: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</a:rPr>
              <a:t>str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= 			 		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		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JOptionPane.</a:t>
            </a:r>
            <a:r>
              <a:rPr lang="en-US" altLang="en-US" sz="2000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showInputDialog</a:t>
            </a:r>
            <a:r>
              <a:rPr lang="en-US" altLang="en-US" sz="2000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i="1" dirty="0">
                <a:solidFill>
                  <a:srgbClr val="2A00FF"/>
                </a:solidFill>
                <a:latin typeface="Consolas" panose="020B0609020204030204" pitchFamily="49" charset="0"/>
              </a:rPr>
              <a:t>"Enter "</a:t>
            </a:r>
            <a:r>
              <a:rPr lang="en-US" altLang="en-US" sz="2000" i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i="1" dirty="0">
                <a:solidFill>
                  <a:srgbClr val="000000"/>
                </a:solidFill>
                <a:latin typeface="Consolas" panose="020B0609020204030204" pitchFamily="49" charset="0"/>
              </a:rPr>
              <a:t>						+ </a:t>
            </a:r>
            <a:r>
              <a:rPr lang="en-US" altLang="en-US" sz="2000" i="1" dirty="0">
                <a:solidFill>
                  <a:srgbClr val="2A00FF"/>
                </a:solidFill>
                <a:latin typeface="Consolas" panose="020B0609020204030204" pitchFamily="49" charset="0"/>
              </a:rPr>
              <a:t>"a word:"</a:t>
            </a:r>
            <a:r>
              <a:rPr lang="en-US" altLang="en-US" sz="2000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0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	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0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0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"The str "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altLang="en-US" sz="20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str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+ 				</a:t>
            </a:r>
            <a:r>
              <a:rPr lang="en-US" altLang="en-US" sz="20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“ </a:t>
            </a:r>
            <a:r>
              <a:rPr lang="en-US" altLang="en-US" sz="2000" b="1" i="1" dirty="0" err="1">
                <a:solidFill>
                  <a:srgbClr val="2A00FF"/>
                </a:solidFill>
                <a:latin typeface="Consolas" panose="020B0609020204030204" pitchFamily="49" charset="0"/>
              </a:rPr>
              <a:t>compareTo</a:t>
            </a:r>
            <a:r>
              <a:rPr lang="en-US" altLang="en-US" sz="20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(\"PETER\") is "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		+ </a:t>
            </a:r>
            <a:r>
              <a:rPr lang="en-US" altLang="en-US" sz="2000" dirty="0" err="1">
                <a:solidFill>
                  <a:srgbClr val="6A3E3E"/>
                </a:solidFill>
                <a:latin typeface="Consolas" panose="020B0609020204030204" pitchFamily="49" charset="0"/>
              </a:rPr>
              <a:t>str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.compareTo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dirty="0">
                <a:solidFill>
                  <a:srgbClr val="2A00FF"/>
                </a:solidFill>
                <a:latin typeface="Consolas" panose="020B0609020204030204" pitchFamily="49" charset="0"/>
              </a:rPr>
              <a:t>"PETER"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) 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0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000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exit</a:t>
            </a:r>
            <a:r>
              <a:rPr lang="en-US" altLang="en-US" sz="2000" i="1" dirty="0">
                <a:solidFill>
                  <a:srgbClr val="000000"/>
                </a:solidFill>
                <a:latin typeface="Consolas" panose="020B0609020204030204" pitchFamily="49" charset="0"/>
              </a:rPr>
              <a:t>(0);</a:t>
            </a:r>
            <a:endParaRPr lang="en-US" altLang="en-US" sz="20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}</a:t>
            </a:r>
            <a:endParaRPr lang="en-US" altLang="en-US" sz="20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66E54E9-D20E-D41D-F554-7B970BD6373B}"/>
              </a:ext>
            </a:extLst>
          </p:cNvPr>
          <p:cNvSpPr/>
          <p:nvPr/>
        </p:nvSpPr>
        <p:spPr>
          <a:xfrm>
            <a:off x="1472046" y="5166880"/>
            <a:ext cx="8378536" cy="144655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sz="2200" dirty="0"/>
              <a:t>The </a:t>
            </a:r>
            <a:r>
              <a:rPr lang="en-US" sz="2200" dirty="0" err="1"/>
              <a:t>str</a:t>
            </a:r>
            <a:r>
              <a:rPr lang="en-US" sz="2200" dirty="0"/>
              <a:t> PETER </a:t>
            </a:r>
            <a:r>
              <a:rPr lang="en-US" sz="2200" dirty="0" err="1"/>
              <a:t>compareTo</a:t>
            </a:r>
            <a:r>
              <a:rPr lang="en-US" sz="2200" dirty="0"/>
              <a:t>("PETER") is 0</a:t>
            </a:r>
          </a:p>
          <a:p>
            <a:pPr>
              <a:defRPr/>
            </a:pPr>
            <a:r>
              <a:rPr 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The </a:t>
            </a:r>
            <a:r>
              <a:rPr lang="en-US" sz="2200" dirty="0" err="1">
                <a:solidFill>
                  <a:srgbClr val="000000"/>
                </a:solidFill>
                <a:latin typeface="Consolas" panose="020B0609020204030204" pitchFamily="49" charset="0"/>
              </a:rPr>
              <a:t>str</a:t>
            </a:r>
            <a:r>
              <a:rPr 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 PETERABC </a:t>
            </a:r>
            <a:r>
              <a:rPr lang="en-US" sz="2200" dirty="0" err="1">
                <a:solidFill>
                  <a:srgbClr val="000000"/>
                </a:solidFill>
                <a:latin typeface="Consolas" panose="020B0609020204030204" pitchFamily="49" charset="0"/>
              </a:rPr>
              <a:t>compareTo</a:t>
            </a:r>
            <a:r>
              <a:rPr 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("PETER") is 3</a:t>
            </a:r>
          </a:p>
          <a:p>
            <a:pPr>
              <a:defRPr/>
            </a:pPr>
            <a:r>
              <a:rPr lang="en-US" sz="2200" dirty="0"/>
              <a:t>The </a:t>
            </a:r>
            <a:r>
              <a:rPr lang="en-US" sz="2200" dirty="0" err="1"/>
              <a:t>str</a:t>
            </a:r>
            <a:r>
              <a:rPr lang="en-US" sz="2200" dirty="0"/>
              <a:t> </a:t>
            </a:r>
            <a:r>
              <a:rPr lang="en-US" sz="2200" dirty="0" err="1"/>
              <a:t>PETEr</a:t>
            </a:r>
            <a:r>
              <a:rPr lang="en-US" sz="2200" dirty="0"/>
              <a:t> </a:t>
            </a:r>
            <a:r>
              <a:rPr lang="en-US" sz="2200" dirty="0" err="1"/>
              <a:t>compareTo</a:t>
            </a:r>
            <a:r>
              <a:rPr lang="en-US" sz="2200" dirty="0"/>
              <a:t>("PETER") is 32  </a:t>
            </a:r>
          </a:p>
          <a:p>
            <a:pPr>
              <a:defRPr/>
            </a:pPr>
            <a:r>
              <a:rPr lang="en-US" sz="2200" dirty="0"/>
              <a:t>//ASCII code for r is 114 and R is 82 and the difference is 114-82 = 32</a:t>
            </a:r>
          </a:p>
        </p:txBody>
      </p:sp>
    </p:spTree>
    <p:extLst>
      <p:ext uri="{BB962C8B-B14F-4D97-AF65-F5344CB8AC3E}">
        <p14:creationId xmlns:p14="http://schemas.microsoft.com/office/powerpoint/2010/main" val="2212458462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81623637-48C3-21B9-EA6A-DDF21080FD73}"/>
              </a:ext>
            </a:extLst>
          </p:cNvPr>
          <p:cNvSpPr txBox="1">
            <a:spLocks noChangeArrowheads="1"/>
          </p:cNvSpPr>
          <p:nvPr/>
        </p:nvSpPr>
        <p:spPr>
          <a:xfrm>
            <a:off x="1541319" y="335973"/>
            <a:ext cx="6096000" cy="992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/>
              <a:t>The </a:t>
            </a:r>
            <a:r>
              <a:rPr lang="en-US" altLang="en-US" sz="3200">
                <a:latin typeface="Courier New" panose="02070309020205020404" pitchFamily="49" charset="0"/>
              </a:rPr>
              <a:t>continue</a:t>
            </a:r>
            <a:r>
              <a:rPr lang="en-US" altLang="en-US" sz="3200"/>
              <a:t> Statement</a:t>
            </a:r>
            <a:endParaRPr lang="en-US" altLang="en-US" sz="3200" dirty="0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E6A207C0-8C7F-FFA7-2FF1-11ED078F798D}"/>
              </a:ext>
            </a:extLst>
          </p:cNvPr>
          <p:cNvSpPr txBox="1">
            <a:spLocks noChangeArrowheads="1"/>
          </p:cNvSpPr>
          <p:nvPr/>
        </p:nvSpPr>
        <p:spPr>
          <a:xfrm>
            <a:off x="1655619" y="1808018"/>
            <a:ext cx="7550726" cy="35329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spcBef>
                <a:spcPts val="1800"/>
              </a:spcBef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en-US" sz="2400" dirty="0">
                <a:latin typeface="Courier New" panose="02070309020205020404" pitchFamily="49" charset="0"/>
              </a:rPr>
              <a:t>continue</a:t>
            </a:r>
            <a:r>
              <a:rPr lang="en-US" altLang="en-US" sz="2400" dirty="0"/>
              <a:t>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statement will </a:t>
            </a:r>
            <a:r>
              <a:rPr lang="en-US" altLang="en-US" sz="24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cause the currently executing iteration of a loop to terminate and the next iteration will begin.</a:t>
            </a:r>
          </a:p>
          <a:p>
            <a:pPr marL="457200" indent="-457200">
              <a:spcBef>
                <a:spcPts val="1800"/>
              </a:spcBef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en-US" sz="2400" dirty="0">
                <a:latin typeface="Courier New" panose="02070309020205020404" pitchFamily="49" charset="0"/>
              </a:rPr>
              <a:t>continue</a:t>
            </a:r>
            <a:r>
              <a:rPr lang="en-US" altLang="en-US" sz="2400" dirty="0"/>
              <a:t>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statement will cause the evaluation of the condition in </a:t>
            </a:r>
            <a:r>
              <a:rPr lang="en-US" altLang="en-US" sz="2400" dirty="0">
                <a:latin typeface="Courier New" panose="02070309020205020404" pitchFamily="49" charset="0"/>
              </a:rPr>
              <a:t>while</a:t>
            </a:r>
            <a:r>
              <a:rPr lang="en-US" altLang="en-US" sz="2400" dirty="0"/>
              <a:t>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en-US" altLang="en-US" sz="2400" dirty="0"/>
              <a:t> </a:t>
            </a:r>
            <a:r>
              <a:rPr lang="en-US" altLang="en-US" sz="2400" dirty="0">
                <a:latin typeface="Courier New" panose="02070309020205020404" pitchFamily="49" charset="0"/>
              </a:rPr>
              <a:t>for</a:t>
            </a:r>
            <a:r>
              <a:rPr lang="en-US" altLang="en-US" sz="2400" dirty="0"/>
              <a:t>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loops.</a:t>
            </a:r>
          </a:p>
          <a:p>
            <a:pPr marL="457200" indent="-457200">
              <a:spcBef>
                <a:spcPts val="1800"/>
              </a:spcBef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Like the</a:t>
            </a:r>
            <a:r>
              <a:rPr lang="en-US" altLang="en-US" sz="2400" dirty="0"/>
              <a:t> </a:t>
            </a:r>
            <a:r>
              <a:rPr lang="en-US" altLang="en-US" sz="2400" dirty="0">
                <a:latin typeface="Courier New" panose="02070309020205020404" pitchFamily="49" charset="0"/>
              </a:rPr>
              <a:t>break</a:t>
            </a:r>
            <a:r>
              <a:rPr lang="en-US" altLang="en-US" sz="2400" dirty="0"/>
              <a:t>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statement, </a:t>
            </a:r>
            <a:r>
              <a:rPr lang="en-US" altLang="en-US" sz="24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en-US" sz="2400" dirty="0">
                <a:solidFill>
                  <a:srgbClr val="FF3300"/>
                </a:solidFill>
                <a:latin typeface="Courier New" panose="02070309020205020404" pitchFamily="49" charset="0"/>
              </a:rPr>
              <a:t>continue</a:t>
            </a:r>
            <a:r>
              <a:rPr lang="en-US" altLang="en-US" sz="2400" dirty="0">
                <a:solidFill>
                  <a:srgbClr val="FF3300"/>
                </a:solidFill>
              </a:rPr>
              <a:t> </a:t>
            </a:r>
            <a:r>
              <a:rPr lang="en-US" altLang="en-US" sz="24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statement should be avoided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because it makes the code hard to read and debug.</a:t>
            </a:r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263996537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AA90633-40F4-25C4-E220-C7B407EAB8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899" y="176501"/>
            <a:ext cx="11055928" cy="692497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200" dirty="0">
                <a:latin typeface="Consolas" panose="020B0609020204030204" pitchFamily="49" charset="0"/>
              </a:rPr>
              <a:t>import </a:t>
            </a:r>
            <a:r>
              <a:rPr lang="en-US" altLang="en-US" sz="1200" dirty="0" err="1">
                <a:latin typeface="Consolas" panose="020B0609020204030204" pitchFamily="49" charset="0"/>
              </a:rPr>
              <a:t>javax.swing.JOptionPane</a:t>
            </a:r>
            <a:r>
              <a:rPr lang="en-US" altLang="en-US" sz="1200" dirty="0">
                <a:latin typeface="Consolas" panose="020B06090202040302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200" b="1" dirty="0">
                <a:solidFill>
                  <a:srgbClr val="7F0055"/>
                </a:solidFill>
                <a:latin typeface="Consolas" panose="020B0609020204030204" pitchFamily="49" charset="0"/>
              </a:rPr>
              <a:t>public</a:t>
            </a:r>
            <a:r>
              <a:rPr lang="en-US" altLang="en-US" sz="12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200" b="1" dirty="0">
                <a:solidFill>
                  <a:srgbClr val="7F0055"/>
                </a:solidFill>
                <a:latin typeface="Consolas" panose="020B0609020204030204" pitchFamily="49" charset="0"/>
              </a:rPr>
              <a:t>class</a:t>
            </a:r>
            <a:r>
              <a:rPr lang="en-US" altLang="en-US" sz="12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2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TotalSales</a:t>
            </a:r>
            <a:r>
              <a:rPr lang="en-US" altLang="en-US" sz="1200" b="1" dirty="0">
                <a:solidFill>
                  <a:srgbClr val="000000"/>
                </a:solidFill>
                <a:latin typeface="Consolas" panose="020B0609020204030204" pitchFamily="49" charset="0"/>
              </a:rPr>
              <a:t> {</a:t>
            </a:r>
            <a:endParaRPr lang="en-US" altLang="en-US" sz="12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200" b="1" dirty="0">
                <a:solidFill>
                  <a:srgbClr val="7F0055"/>
                </a:solidFill>
                <a:latin typeface="Consolas" panose="020B0609020204030204" pitchFamily="49" charset="0"/>
              </a:rPr>
              <a:t>     public</a:t>
            </a:r>
            <a:r>
              <a:rPr lang="en-US" altLang="en-US" sz="12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200" b="1" dirty="0">
                <a:solidFill>
                  <a:srgbClr val="7F0055"/>
                </a:solidFill>
                <a:latin typeface="Consolas" panose="020B0609020204030204" pitchFamily="49" charset="0"/>
              </a:rPr>
              <a:t>static</a:t>
            </a:r>
            <a:r>
              <a:rPr lang="en-US" altLang="en-US" sz="12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200" b="1" dirty="0">
                <a:solidFill>
                  <a:srgbClr val="7F0055"/>
                </a:solidFill>
                <a:latin typeface="Consolas" panose="020B0609020204030204" pitchFamily="49" charset="0"/>
              </a:rPr>
              <a:t>void</a:t>
            </a:r>
            <a:r>
              <a:rPr lang="en-US" altLang="en-US" sz="1200" b="1" dirty="0">
                <a:solidFill>
                  <a:srgbClr val="000000"/>
                </a:solidFill>
                <a:latin typeface="Consolas" panose="020B0609020204030204" pitchFamily="49" charset="0"/>
              </a:rPr>
              <a:t> main(String[] </a:t>
            </a:r>
            <a:r>
              <a:rPr lang="en-US" altLang="en-US" sz="12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args</a:t>
            </a:r>
            <a:r>
              <a:rPr lang="en-US" altLang="en-US" sz="1200" b="1" dirty="0">
                <a:solidFill>
                  <a:srgbClr val="000000"/>
                </a:solidFill>
                <a:latin typeface="Consolas" panose="020B0609020204030204" pitchFamily="49" charset="0"/>
              </a:rPr>
              <a:t>) 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200" b="1" dirty="0">
                <a:solidFill>
                  <a:srgbClr val="7F0055"/>
                </a:solidFill>
                <a:latin typeface="Consolas" panose="020B0609020204030204" pitchFamily="49" charset="0"/>
              </a:rPr>
              <a:t>   	</a:t>
            </a:r>
            <a:r>
              <a:rPr lang="en-US" altLang="en-US" sz="1200" b="1" dirty="0"/>
              <a:t>double </a:t>
            </a:r>
            <a:r>
              <a:rPr lang="en-US" altLang="en-US" sz="1200" b="1" dirty="0" err="1"/>
              <a:t>sumNumbers</a:t>
            </a:r>
            <a:r>
              <a:rPr lang="en-US" altLang="en-US" sz="1200" b="1" dirty="0"/>
              <a:t> = 0;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200" dirty="0"/>
              <a:t>	//</a:t>
            </a:r>
            <a:r>
              <a:rPr lang="en-US" altLang="en-US" sz="1200" u="sng" dirty="0"/>
              <a:t>int </a:t>
            </a:r>
            <a:r>
              <a:rPr lang="en-US" altLang="en-US" sz="1200" u="sng" dirty="0" err="1"/>
              <a:t>totalNumbers</a:t>
            </a:r>
            <a:r>
              <a:rPr lang="en-US" altLang="en-US" sz="1200" u="sng" dirty="0"/>
              <a:t> = 5;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200" b="1" dirty="0"/>
              <a:t>	double number;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200" dirty="0"/>
              <a:t>	String task = "Enter total numbers to be entered: ";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200" dirty="0"/>
              <a:t>	String title = "Determine Sum of Numbers";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200" dirty="0"/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200" dirty="0"/>
              <a:t>	String input = </a:t>
            </a:r>
            <a:r>
              <a:rPr lang="en-US" altLang="en-US" sz="1200" dirty="0" err="1"/>
              <a:t>JOptionPane.</a:t>
            </a:r>
            <a:r>
              <a:rPr lang="en-US" altLang="en-US" sz="1200" i="1" dirty="0" err="1"/>
              <a:t>showInputDialog</a:t>
            </a:r>
            <a:r>
              <a:rPr lang="en-US" altLang="en-US" sz="1200" i="1" dirty="0"/>
              <a:t>(</a:t>
            </a:r>
            <a:r>
              <a:rPr lang="en-US" altLang="en-US" sz="1200" b="1" i="1" dirty="0"/>
              <a:t>null, task, title, </a:t>
            </a:r>
            <a:r>
              <a:rPr lang="en-US" altLang="en-US" sz="1200" dirty="0" err="1"/>
              <a:t>JOptionPane.</a:t>
            </a:r>
            <a:r>
              <a:rPr lang="en-US" altLang="en-US" sz="1200" b="1" i="1" dirty="0" err="1"/>
              <a:t>QUESTION_MESSAGE</a:t>
            </a:r>
            <a:r>
              <a:rPr lang="en-US" altLang="en-US" sz="1200" b="1" i="1" dirty="0"/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200" dirty="0"/>
              <a:t>	//create a name constant with the modifier final.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200" b="1" dirty="0"/>
              <a:t>	final int </a:t>
            </a:r>
            <a:r>
              <a:rPr lang="en-US" altLang="en-US" sz="1200" b="1" dirty="0" err="1"/>
              <a:t>totalNumbers</a:t>
            </a:r>
            <a:r>
              <a:rPr lang="en-US" altLang="en-US" sz="1200" b="1" dirty="0"/>
              <a:t> = </a:t>
            </a:r>
            <a:r>
              <a:rPr lang="en-US" altLang="en-US" sz="1200" b="1" dirty="0" err="1"/>
              <a:t>Integer.</a:t>
            </a:r>
            <a:r>
              <a:rPr lang="en-US" altLang="en-US" sz="1200" b="1" i="1" dirty="0" err="1"/>
              <a:t>parseInt</a:t>
            </a:r>
            <a:r>
              <a:rPr lang="en-US" altLang="en-US" sz="1200" b="1" i="1" dirty="0"/>
              <a:t>(input);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200" dirty="0"/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200" b="1" dirty="0"/>
              <a:t>	for(int count=0; count &lt; </a:t>
            </a:r>
            <a:r>
              <a:rPr lang="en-US" altLang="en-US" sz="1200" b="1" dirty="0" err="1"/>
              <a:t>totalNumbers</a:t>
            </a:r>
            <a:r>
              <a:rPr lang="en-US" altLang="en-US" sz="1200" b="1" dirty="0"/>
              <a:t>; count++ 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200" dirty="0"/>
              <a:t>	{</a:t>
            </a:r>
          </a:p>
          <a:p>
            <a:pPr defTabSz="4405313">
              <a:spcBef>
                <a:spcPct val="0"/>
              </a:spcBef>
              <a:buClrTx/>
              <a:buFontTx/>
              <a:buNone/>
            </a:pPr>
            <a:r>
              <a:rPr lang="en-US" altLang="en-US" sz="1200" dirty="0"/>
              <a:t>                        input = </a:t>
            </a:r>
            <a:r>
              <a:rPr lang="en-US" altLang="en-US" sz="1200" dirty="0" err="1"/>
              <a:t>JOptionPane.</a:t>
            </a:r>
            <a:r>
              <a:rPr lang="en-US" altLang="en-US" sz="1200" i="1" dirty="0" err="1"/>
              <a:t>showInputDialog</a:t>
            </a:r>
            <a:r>
              <a:rPr lang="en-US" altLang="en-US" sz="1200" i="1" dirty="0"/>
              <a:t>(</a:t>
            </a:r>
            <a:r>
              <a:rPr lang="en-US" altLang="en-US" sz="1200" b="1" i="1" dirty="0"/>
              <a:t>null, "Enter  </a:t>
            </a:r>
            <a:r>
              <a:rPr lang="en-US" altLang="en-US" sz="1200" dirty="0"/>
              <a:t>a number: ", title, 		</a:t>
            </a:r>
            <a:r>
              <a:rPr lang="en-US" altLang="en-US" sz="1200" dirty="0" err="1"/>
              <a:t>JOptionPane.</a:t>
            </a:r>
            <a:r>
              <a:rPr lang="en-US" altLang="en-US" sz="1200" b="1" i="1" dirty="0" err="1"/>
              <a:t>QUESTION_MESSAGE</a:t>
            </a:r>
            <a:r>
              <a:rPr lang="en-US" altLang="en-US" sz="1200" b="1" i="1" dirty="0"/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200" dirty="0"/>
              <a:t>     	      //number = </a:t>
            </a:r>
            <a:r>
              <a:rPr lang="en-US" altLang="en-US" sz="1200" dirty="0" err="1"/>
              <a:t>Double.parseDouble</a:t>
            </a:r>
            <a:r>
              <a:rPr lang="en-US" altLang="en-US" sz="1200" dirty="0"/>
              <a:t>(input);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200" dirty="0"/>
              <a:t>     	     </a:t>
            </a:r>
            <a:r>
              <a:rPr lang="en-US" altLang="en-US" sz="1200" dirty="0" err="1"/>
              <a:t>sumNumbers</a:t>
            </a:r>
            <a:r>
              <a:rPr lang="en-US" altLang="en-US" sz="1200" dirty="0"/>
              <a:t> = </a:t>
            </a:r>
            <a:r>
              <a:rPr lang="en-US" altLang="en-US" sz="1200" dirty="0" err="1"/>
              <a:t>sumNumbers</a:t>
            </a:r>
            <a:r>
              <a:rPr lang="en-US" altLang="en-US" sz="1200" dirty="0"/>
              <a:t> + </a:t>
            </a:r>
            <a:r>
              <a:rPr lang="en-US" altLang="en-US" sz="1200" dirty="0" err="1"/>
              <a:t>Double.</a:t>
            </a:r>
            <a:r>
              <a:rPr lang="en-US" altLang="en-US" sz="1200" i="1" dirty="0" err="1"/>
              <a:t>parseDouble</a:t>
            </a:r>
            <a:r>
              <a:rPr lang="en-US" altLang="en-US" sz="1200" i="1" dirty="0"/>
              <a:t>(input);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200" dirty="0"/>
              <a:t>  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200" dirty="0"/>
              <a:t>    	      </a:t>
            </a:r>
            <a:r>
              <a:rPr lang="en-US" altLang="en-US" sz="1200" b="1" dirty="0">
                <a:highlight>
                  <a:srgbClr val="FFFF00"/>
                </a:highlight>
              </a:rPr>
              <a:t>int </a:t>
            </a:r>
            <a:r>
              <a:rPr lang="en-US" altLang="en-US" sz="1200" b="1" dirty="0" err="1">
                <a:highlight>
                  <a:srgbClr val="FFFF00"/>
                </a:highlight>
              </a:rPr>
              <a:t>yesNoCancel</a:t>
            </a:r>
            <a:r>
              <a:rPr lang="en-US" altLang="en-US" sz="1200" b="1" dirty="0">
                <a:highlight>
                  <a:srgbClr val="FFFF00"/>
                </a:highlight>
              </a:rPr>
              <a:t> = </a:t>
            </a:r>
            <a:r>
              <a:rPr lang="en-US" altLang="en-US" sz="1200" b="1" dirty="0" err="1">
                <a:highlight>
                  <a:srgbClr val="FFFF00"/>
                </a:highlight>
              </a:rPr>
              <a:t>JOptionPane.</a:t>
            </a:r>
            <a:r>
              <a:rPr lang="en-US" altLang="en-US" sz="1200" b="1" i="1" dirty="0" err="1">
                <a:highlight>
                  <a:srgbClr val="FFFF00"/>
                </a:highlight>
              </a:rPr>
              <a:t>showConfirmDialog</a:t>
            </a:r>
            <a:r>
              <a:rPr lang="en-US" altLang="en-US" sz="1200" b="1" i="1" dirty="0">
                <a:highlight>
                  <a:srgbClr val="FFFF00"/>
                </a:highlight>
              </a:rPr>
              <a:t>(null, </a:t>
            </a:r>
            <a:r>
              <a:rPr lang="en-US" altLang="en-US" sz="1200" dirty="0">
                <a:highlight>
                  <a:srgbClr val="FFFF00"/>
                </a:highlight>
              </a:rPr>
              <a:t> "Continue to enter a number?", title + "Selection One!",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200" dirty="0"/>
              <a:t>	        	</a:t>
            </a:r>
            <a:r>
              <a:rPr lang="en-US" altLang="en-US" sz="1200" dirty="0" err="1">
                <a:highlight>
                  <a:srgbClr val="FFFF00"/>
                </a:highlight>
              </a:rPr>
              <a:t>JOptionPane.</a:t>
            </a:r>
            <a:r>
              <a:rPr lang="en-US" altLang="en-US" sz="1200" b="1" i="1" dirty="0" err="1">
                <a:highlight>
                  <a:srgbClr val="FFFF00"/>
                </a:highlight>
              </a:rPr>
              <a:t>YES_NO_CANCEL_OPTION</a:t>
            </a:r>
            <a:r>
              <a:rPr lang="en-US" altLang="en-US" sz="1200" b="1" i="1" dirty="0">
                <a:highlight>
                  <a:srgbClr val="FFFF00"/>
                </a:highlight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200" dirty="0"/>
              <a:t>    	      </a:t>
            </a:r>
            <a:r>
              <a:rPr lang="en-US" altLang="en-US" sz="1200" b="1" dirty="0">
                <a:highlight>
                  <a:srgbClr val="FFFF00"/>
                </a:highlight>
              </a:rPr>
              <a:t>if (</a:t>
            </a:r>
            <a:r>
              <a:rPr lang="en-US" altLang="en-US" sz="1200" b="1" dirty="0" err="1">
                <a:highlight>
                  <a:srgbClr val="FFFF00"/>
                </a:highlight>
              </a:rPr>
              <a:t>yesNoCancel</a:t>
            </a:r>
            <a:r>
              <a:rPr lang="en-US" altLang="en-US" sz="1200" b="1" dirty="0">
                <a:highlight>
                  <a:srgbClr val="FFFF00"/>
                </a:highlight>
              </a:rPr>
              <a:t> == </a:t>
            </a:r>
            <a:r>
              <a:rPr lang="en-US" altLang="en-US" sz="1200" b="1" dirty="0" err="1">
                <a:highlight>
                  <a:srgbClr val="FFFF00"/>
                </a:highlight>
              </a:rPr>
              <a:t>JOptionPane.</a:t>
            </a:r>
            <a:r>
              <a:rPr lang="en-US" altLang="en-US" sz="1200" b="1" i="1" dirty="0" err="1">
                <a:highlight>
                  <a:srgbClr val="FFFF00"/>
                </a:highlight>
              </a:rPr>
              <a:t>NO_OPTION</a:t>
            </a:r>
            <a:r>
              <a:rPr lang="en-US" altLang="en-US" sz="1200" b="1" i="1" dirty="0">
                <a:highlight>
                  <a:srgbClr val="FFFF00"/>
                </a:highlight>
              </a:rPr>
              <a:t>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200" dirty="0"/>
              <a:t>              		 </a:t>
            </a:r>
            <a:r>
              <a:rPr lang="en-US" altLang="en-US" sz="1200" b="1" dirty="0">
                <a:highlight>
                  <a:srgbClr val="FFFF00"/>
                </a:highlight>
              </a:rPr>
              <a:t>break;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200" dirty="0"/>
              <a:t>    	      </a:t>
            </a:r>
            <a:r>
              <a:rPr lang="en-US" altLang="en-US" sz="1200" b="1" dirty="0">
                <a:highlight>
                  <a:srgbClr val="FFFF00"/>
                </a:highlight>
              </a:rPr>
              <a:t>else if (</a:t>
            </a:r>
            <a:r>
              <a:rPr lang="en-US" altLang="en-US" sz="1200" b="1" dirty="0" err="1">
                <a:highlight>
                  <a:srgbClr val="FFFF00"/>
                </a:highlight>
              </a:rPr>
              <a:t>yesNoCancel</a:t>
            </a:r>
            <a:r>
              <a:rPr lang="en-US" altLang="en-US" sz="1200" b="1" dirty="0">
                <a:highlight>
                  <a:srgbClr val="FFFF00"/>
                </a:highlight>
              </a:rPr>
              <a:t> == </a:t>
            </a:r>
            <a:r>
              <a:rPr lang="en-US" altLang="en-US" sz="1200" b="1" dirty="0" err="1">
                <a:highlight>
                  <a:srgbClr val="FFFF00"/>
                </a:highlight>
              </a:rPr>
              <a:t>JOptionPane.</a:t>
            </a:r>
            <a:r>
              <a:rPr lang="en-US" altLang="en-US" sz="1200" b="1" i="1" dirty="0" err="1">
                <a:highlight>
                  <a:srgbClr val="FFFF00"/>
                </a:highlight>
              </a:rPr>
              <a:t>CANCEL_OPTION</a:t>
            </a:r>
            <a:r>
              <a:rPr lang="en-US" altLang="en-US" sz="1200" b="1" i="1" dirty="0">
                <a:highlight>
                  <a:srgbClr val="FFFF00"/>
                </a:highlight>
              </a:rPr>
              <a:t>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200" dirty="0"/>
              <a:t>     	      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200" dirty="0"/>
              <a:t>              		</a:t>
            </a:r>
            <a:r>
              <a:rPr lang="en-US" altLang="en-US" sz="1200" b="1" dirty="0"/>
              <a:t>int </a:t>
            </a:r>
            <a:r>
              <a:rPr lang="en-US" altLang="en-US" sz="1200" b="1" dirty="0" err="1"/>
              <a:t>yesNoContinue</a:t>
            </a:r>
            <a:r>
              <a:rPr lang="en-US" altLang="en-US" sz="1200" b="1" dirty="0"/>
              <a:t> = </a:t>
            </a:r>
            <a:r>
              <a:rPr lang="en-US" altLang="en-US" sz="1200" b="1" dirty="0" err="1"/>
              <a:t>JOptionPane.</a:t>
            </a:r>
            <a:r>
              <a:rPr lang="en-US" altLang="en-US" sz="1200" b="1" i="1" dirty="0" err="1"/>
              <a:t>showConfirmDialog</a:t>
            </a:r>
            <a:r>
              <a:rPr lang="en-US" altLang="en-US" sz="1200" b="1" i="1" dirty="0"/>
              <a:t>(null, </a:t>
            </a:r>
            <a:r>
              <a:rPr lang="en-US" altLang="en-US" sz="1200" dirty="0"/>
              <a:t>"Do you continue to enter a number?",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200" dirty="0"/>
              <a:t>			                 title + "Selection One!", </a:t>
            </a:r>
            <a:r>
              <a:rPr lang="en-US" altLang="en-US" sz="1200" dirty="0" err="1"/>
              <a:t>JOptionPane.</a:t>
            </a:r>
            <a:r>
              <a:rPr lang="en-US" altLang="en-US" sz="1200" b="1" i="1" dirty="0" err="1"/>
              <a:t>YES_NO_OPTION</a:t>
            </a:r>
            <a:r>
              <a:rPr lang="en-US" altLang="en-US" sz="1200" b="1" i="1" dirty="0"/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200" dirty="0"/>
              <a:t>             		 </a:t>
            </a:r>
            <a:r>
              <a:rPr lang="en-US" altLang="en-US" sz="1200" b="1" dirty="0"/>
              <a:t>if (</a:t>
            </a:r>
            <a:r>
              <a:rPr lang="en-US" altLang="en-US" sz="1200" b="1" dirty="0" err="1"/>
              <a:t>yesNoContinue</a:t>
            </a:r>
            <a:r>
              <a:rPr lang="en-US" altLang="en-US" sz="1200" b="1" dirty="0"/>
              <a:t> == </a:t>
            </a:r>
            <a:r>
              <a:rPr lang="en-US" altLang="en-US" sz="1200" b="1" dirty="0" err="1"/>
              <a:t>JOptionPane.</a:t>
            </a:r>
            <a:r>
              <a:rPr lang="en-US" altLang="en-US" sz="1200" b="1" i="1" dirty="0" err="1"/>
              <a:t>YES_OPTION</a:t>
            </a:r>
            <a:r>
              <a:rPr lang="en-US" altLang="en-US" sz="1200" b="1" i="1" dirty="0"/>
              <a:t>)      	</a:t>
            </a:r>
            <a:r>
              <a:rPr lang="en-US" altLang="en-US" sz="1200" b="1" dirty="0"/>
              <a:t>continue;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200" dirty="0"/>
              <a:t>            		 </a:t>
            </a:r>
            <a:r>
              <a:rPr lang="en-US" altLang="en-US" sz="1200" b="1" dirty="0"/>
              <a:t>else 				break;</a:t>
            </a:r>
            <a:endParaRPr lang="en-US" altLang="en-US" sz="1200" dirty="0"/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200" dirty="0"/>
              <a:t>     	      }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200" dirty="0"/>
              <a:t>	} //end for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200" dirty="0"/>
              <a:t>	</a:t>
            </a:r>
            <a:r>
              <a:rPr lang="en-US" altLang="en-US" sz="1200" dirty="0" err="1"/>
              <a:t>JOptionPane.</a:t>
            </a:r>
            <a:r>
              <a:rPr lang="en-US" altLang="en-US" sz="1200" i="1" dirty="0" err="1"/>
              <a:t>showMessageDialog</a:t>
            </a:r>
            <a:r>
              <a:rPr lang="en-US" altLang="en-US" sz="1200" i="1" dirty="0"/>
              <a:t>(</a:t>
            </a:r>
            <a:r>
              <a:rPr lang="en-US" altLang="en-US" sz="1200" b="1" i="1" dirty="0"/>
              <a:t>null,  </a:t>
            </a:r>
            <a:r>
              <a:rPr lang="en-US" altLang="en-US" sz="1200" dirty="0" err="1"/>
              <a:t>String.</a:t>
            </a:r>
            <a:r>
              <a:rPr lang="en-US" altLang="en-US" sz="1200" i="1" dirty="0" err="1"/>
              <a:t>format</a:t>
            </a:r>
            <a:r>
              <a:rPr lang="en-US" altLang="en-US" sz="1200" i="1" dirty="0"/>
              <a:t>("The sum of %d numbers is %.2f.", </a:t>
            </a:r>
            <a:r>
              <a:rPr lang="en-US" altLang="en-US" sz="1200" dirty="0" err="1"/>
              <a:t>totalNumbers</a:t>
            </a:r>
            <a:r>
              <a:rPr lang="en-US" altLang="en-US" sz="1200" dirty="0"/>
              <a:t>, </a:t>
            </a:r>
            <a:r>
              <a:rPr lang="en-US" altLang="en-US" sz="1200" dirty="0" err="1"/>
              <a:t>sumNumbers</a:t>
            </a:r>
            <a:r>
              <a:rPr lang="en-US" altLang="en-US" sz="1200" dirty="0"/>
              <a:t>),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200" dirty="0"/>
              <a:t>		title, </a:t>
            </a:r>
            <a:r>
              <a:rPr lang="en-US" altLang="en-US" sz="1200" dirty="0" err="1"/>
              <a:t>JOptionPane.</a:t>
            </a:r>
            <a:r>
              <a:rPr lang="en-US" altLang="en-US" sz="1200" b="1" i="1" dirty="0" err="1"/>
              <a:t>INFORMATION_MESSAGE</a:t>
            </a:r>
            <a:r>
              <a:rPr lang="en-US" altLang="en-US" sz="1200" b="1" i="1" dirty="0"/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200" dirty="0"/>
              <a:t>       	</a:t>
            </a:r>
            <a:r>
              <a:rPr lang="en-US" altLang="en-US" sz="1200" dirty="0" err="1"/>
              <a:t>System.</a:t>
            </a:r>
            <a:r>
              <a:rPr lang="en-US" altLang="en-US" sz="1200" i="1" dirty="0" err="1"/>
              <a:t>exit</a:t>
            </a:r>
            <a:r>
              <a:rPr lang="en-US" altLang="en-US" sz="1200" i="1" dirty="0"/>
              <a:t>(0);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}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040937594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D43210A-4A49-C057-0FB1-EA16DC8A59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5935" y="0"/>
            <a:ext cx="9046374" cy="695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 dirty="0">
                <a:latin typeface="Consolas" panose="020B0609020204030204" pitchFamily="49" charset="0"/>
              </a:rPr>
              <a:t>import </a:t>
            </a:r>
            <a:r>
              <a:rPr lang="en-US" altLang="en-US" sz="1000" dirty="0" err="1">
                <a:latin typeface="Consolas" panose="020B0609020204030204" pitchFamily="49" charset="0"/>
              </a:rPr>
              <a:t>javax.swing.JOptionPane</a:t>
            </a:r>
            <a:r>
              <a:rPr lang="en-US" altLang="en-US" sz="1000" dirty="0">
                <a:latin typeface="Consolas" panose="020B06090202040302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 b="1" dirty="0">
                <a:solidFill>
                  <a:srgbClr val="7F0055"/>
                </a:solidFill>
                <a:latin typeface="Consolas" panose="020B0609020204030204" pitchFamily="49" charset="0"/>
              </a:rPr>
              <a:t>public</a:t>
            </a:r>
            <a:r>
              <a:rPr lang="en-US" altLang="en-US" sz="1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000" b="1" dirty="0">
                <a:solidFill>
                  <a:srgbClr val="7F0055"/>
                </a:solidFill>
                <a:latin typeface="Consolas" panose="020B0609020204030204" pitchFamily="49" charset="0"/>
              </a:rPr>
              <a:t>class</a:t>
            </a:r>
            <a:r>
              <a:rPr lang="en-US" altLang="en-US" sz="1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0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TotalSales</a:t>
            </a:r>
            <a:r>
              <a:rPr lang="en-US" altLang="en-US" sz="1000" b="1" dirty="0">
                <a:solidFill>
                  <a:srgbClr val="000000"/>
                </a:solidFill>
                <a:latin typeface="Consolas" panose="020B0609020204030204" pitchFamily="49" charset="0"/>
              </a:rPr>
              <a:t> {</a:t>
            </a:r>
            <a:endParaRPr lang="en-US" altLang="en-US" sz="10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 b="1" dirty="0">
                <a:solidFill>
                  <a:srgbClr val="7F0055"/>
                </a:solidFill>
                <a:latin typeface="Consolas" panose="020B0609020204030204" pitchFamily="49" charset="0"/>
              </a:rPr>
              <a:t>     public</a:t>
            </a:r>
            <a:r>
              <a:rPr lang="en-US" altLang="en-US" sz="1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000" b="1" dirty="0">
                <a:solidFill>
                  <a:srgbClr val="7F0055"/>
                </a:solidFill>
                <a:latin typeface="Consolas" panose="020B0609020204030204" pitchFamily="49" charset="0"/>
              </a:rPr>
              <a:t>static</a:t>
            </a:r>
            <a:r>
              <a:rPr lang="en-US" altLang="en-US" sz="1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000" b="1" dirty="0">
                <a:solidFill>
                  <a:srgbClr val="7F0055"/>
                </a:solidFill>
                <a:latin typeface="Consolas" panose="020B0609020204030204" pitchFamily="49" charset="0"/>
              </a:rPr>
              <a:t>void</a:t>
            </a:r>
            <a:r>
              <a:rPr lang="en-US" altLang="en-US" sz="1000" b="1" dirty="0">
                <a:solidFill>
                  <a:srgbClr val="000000"/>
                </a:solidFill>
                <a:latin typeface="Consolas" panose="020B0609020204030204" pitchFamily="49" charset="0"/>
              </a:rPr>
              <a:t> main(String[] </a:t>
            </a:r>
            <a:r>
              <a:rPr lang="en-US" altLang="en-US" sz="10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args</a:t>
            </a:r>
            <a:r>
              <a:rPr lang="en-US" altLang="en-US" sz="1000" b="1" dirty="0">
                <a:solidFill>
                  <a:srgbClr val="000000"/>
                </a:solidFill>
                <a:latin typeface="Consolas" panose="020B0609020204030204" pitchFamily="49" charset="0"/>
              </a:rPr>
              <a:t>) {</a:t>
            </a:r>
          </a:p>
          <a:p>
            <a:pPr>
              <a:buFontTx/>
              <a:buNone/>
            </a:pPr>
            <a:r>
              <a:rPr lang="en-US" altLang="en-US" sz="1000" b="1" dirty="0">
                <a:solidFill>
                  <a:srgbClr val="7F0055"/>
                </a:solidFill>
                <a:latin typeface="Consolas" panose="020B0609020204030204" pitchFamily="49" charset="0"/>
              </a:rPr>
              <a:t>   	</a:t>
            </a:r>
            <a:r>
              <a:rPr lang="en-US" altLang="en-US" sz="1000" b="1" dirty="0"/>
              <a:t>double </a:t>
            </a:r>
            <a:r>
              <a:rPr lang="en-US" altLang="en-US" sz="1000" b="1" dirty="0" err="1"/>
              <a:t>sumNumbers</a:t>
            </a:r>
            <a:r>
              <a:rPr lang="en-US" altLang="en-US" sz="1000" b="1" dirty="0"/>
              <a:t> = 0, number;</a:t>
            </a:r>
            <a:endParaRPr lang="en-US" altLang="en-US" sz="1000" b="1" u="sng" dirty="0"/>
          </a:p>
          <a:p>
            <a:pPr lvl="2">
              <a:buFontTx/>
              <a:buNone/>
            </a:pPr>
            <a:r>
              <a:rPr lang="en-US" altLang="en-US" sz="1000" b="1" dirty="0"/>
              <a:t>int </a:t>
            </a:r>
            <a:r>
              <a:rPr lang="en-US" altLang="en-US" sz="1000" b="1" dirty="0" err="1"/>
              <a:t>totalCount</a:t>
            </a:r>
            <a:r>
              <a:rPr lang="en-US" altLang="en-US" sz="1000" b="1" dirty="0"/>
              <a:t> = 0;</a:t>
            </a:r>
          </a:p>
          <a:p>
            <a:pPr lvl="2">
              <a:buFontTx/>
              <a:buNone/>
            </a:pPr>
            <a:r>
              <a:rPr lang="en-US" altLang="en-US" sz="1000" dirty="0"/>
              <a:t>String task = "Enter total numbers to be entered: ";</a:t>
            </a:r>
          </a:p>
          <a:p>
            <a:pPr lvl="2">
              <a:buFontTx/>
              <a:buNone/>
            </a:pPr>
            <a:r>
              <a:rPr lang="en-US" altLang="en-US" sz="1000" dirty="0"/>
              <a:t>String title = "Determine Sum of Numbers";</a:t>
            </a:r>
          </a:p>
          <a:p>
            <a:pPr lvl="2">
              <a:buFontTx/>
              <a:buNone/>
            </a:pPr>
            <a:r>
              <a:rPr lang="en-US" altLang="en-US" sz="1000" dirty="0"/>
              <a:t>String input = </a:t>
            </a:r>
            <a:r>
              <a:rPr lang="en-US" altLang="en-US" sz="1000" dirty="0" err="1"/>
              <a:t>JOptionPane.</a:t>
            </a:r>
            <a:r>
              <a:rPr lang="en-US" altLang="en-US" sz="1000" i="1" dirty="0" err="1"/>
              <a:t>showInputDialog</a:t>
            </a:r>
            <a:r>
              <a:rPr lang="en-US" altLang="en-US" sz="1000" i="1" dirty="0"/>
              <a:t>(</a:t>
            </a:r>
            <a:r>
              <a:rPr lang="en-US" altLang="en-US" sz="1000" b="1" i="1" dirty="0"/>
              <a:t>null, task, title, </a:t>
            </a:r>
            <a:r>
              <a:rPr lang="en-US" altLang="en-US" sz="1000" b="1" i="1" dirty="0" err="1"/>
              <a:t>JOptionPane.QUESTION_MESSAGE</a:t>
            </a:r>
            <a:r>
              <a:rPr lang="en-US" altLang="en-US" sz="1000" b="1" i="1" dirty="0"/>
              <a:t>);</a:t>
            </a:r>
          </a:p>
          <a:p>
            <a:pPr lvl="2">
              <a:buFontTx/>
              <a:buNone/>
            </a:pPr>
            <a:r>
              <a:rPr lang="en-US" altLang="en-US" sz="1000" dirty="0"/>
              <a:t>//create a name constant with the modifier final.</a:t>
            </a:r>
          </a:p>
          <a:p>
            <a:pPr lvl="2">
              <a:buFontTx/>
              <a:buNone/>
            </a:pPr>
            <a:r>
              <a:rPr lang="en-US" altLang="en-US" sz="1000" b="1" dirty="0"/>
              <a:t>final int </a:t>
            </a:r>
            <a:r>
              <a:rPr lang="en-US" altLang="en-US" sz="1000" b="1" dirty="0" err="1"/>
              <a:t>totalNumbers</a:t>
            </a:r>
            <a:r>
              <a:rPr lang="en-US" altLang="en-US" sz="1000" b="1" dirty="0"/>
              <a:t> = </a:t>
            </a:r>
            <a:r>
              <a:rPr lang="en-US" altLang="en-US" sz="1000" b="1" dirty="0" err="1"/>
              <a:t>Integer.</a:t>
            </a:r>
            <a:r>
              <a:rPr lang="en-US" altLang="en-US" sz="1000" b="1" i="1" dirty="0" err="1"/>
              <a:t>parseInt</a:t>
            </a:r>
            <a:r>
              <a:rPr lang="en-US" altLang="en-US" sz="1000" b="1" i="1" dirty="0"/>
              <a:t>(input);</a:t>
            </a:r>
          </a:p>
          <a:p>
            <a:pPr lvl="2">
              <a:buFontTx/>
              <a:buNone/>
            </a:pPr>
            <a:endParaRPr lang="en-US" altLang="en-US" sz="1000" dirty="0"/>
          </a:p>
          <a:p>
            <a:pPr lvl="2">
              <a:buFontTx/>
              <a:buNone/>
            </a:pPr>
            <a:r>
              <a:rPr lang="en-US" altLang="en-US" sz="1000" b="1" dirty="0"/>
              <a:t>for(int count=0; count &lt; </a:t>
            </a:r>
            <a:r>
              <a:rPr lang="en-US" altLang="en-US" sz="1000" b="1" dirty="0" err="1"/>
              <a:t>totalNumbers</a:t>
            </a:r>
            <a:r>
              <a:rPr lang="en-US" altLang="en-US" sz="1000" b="1" dirty="0"/>
              <a:t>; count++ )</a:t>
            </a:r>
          </a:p>
          <a:p>
            <a:pPr lvl="2">
              <a:buFontTx/>
              <a:buNone/>
            </a:pPr>
            <a:r>
              <a:rPr lang="en-US" altLang="en-US" sz="1000" dirty="0"/>
              <a:t>{</a:t>
            </a:r>
          </a:p>
          <a:p>
            <a:pPr lvl="2">
              <a:buFontTx/>
              <a:buNone/>
            </a:pPr>
            <a:r>
              <a:rPr lang="en-US" altLang="en-US" sz="1000" dirty="0"/>
              <a:t>          input = </a:t>
            </a:r>
            <a:r>
              <a:rPr lang="en-US" altLang="en-US" sz="1000" dirty="0" err="1"/>
              <a:t>JOptionPane.</a:t>
            </a:r>
            <a:r>
              <a:rPr lang="en-US" altLang="en-US" sz="1000" i="1" dirty="0" err="1"/>
              <a:t>showInputDialog</a:t>
            </a:r>
            <a:r>
              <a:rPr lang="en-US" altLang="en-US" sz="1000" i="1" dirty="0"/>
              <a:t>(</a:t>
            </a:r>
            <a:r>
              <a:rPr lang="en-US" altLang="en-US" sz="1000" b="1" i="1" dirty="0"/>
              <a:t>null, "Enter  a number: ", title, </a:t>
            </a:r>
            <a:r>
              <a:rPr lang="en-US" altLang="en-US" sz="1000" b="1" i="1" dirty="0" err="1"/>
              <a:t>JOptionPane.QUESTION_MESSAGE</a:t>
            </a:r>
            <a:r>
              <a:rPr lang="en-US" altLang="en-US" sz="1000" b="1" i="1" dirty="0"/>
              <a:t>);</a:t>
            </a:r>
          </a:p>
          <a:p>
            <a:pPr lvl="2">
              <a:buFontTx/>
              <a:buNone/>
            </a:pPr>
            <a:r>
              <a:rPr lang="en-US" altLang="en-US" sz="1000" dirty="0"/>
              <a:t>			</a:t>
            </a:r>
            <a:r>
              <a:rPr lang="en-US" altLang="en-US" sz="1000" dirty="0" err="1"/>
              <a:t>sumNumbers</a:t>
            </a:r>
            <a:r>
              <a:rPr lang="en-US" altLang="en-US" sz="1000" dirty="0"/>
              <a:t> = </a:t>
            </a:r>
            <a:r>
              <a:rPr lang="en-US" altLang="en-US" sz="1000" dirty="0" err="1"/>
              <a:t>sumNumbers</a:t>
            </a:r>
            <a:r>
              <a:rPr lang="en-US" altLang="en-US" sz="1000" dirty="0"/>
              <a:t> + </a:t>
            </a:r>
            <a:r>
              <a:rPr lang="en-US" altLang="en-US" sz="1000" dirty="0" err="1"/>
              <a:t>Double.</a:t>
            </a:r>
            <a:r>
              <a:rPr lang="en-US" altLang="en-US" sz="1000" i="1" dirty="0" err="1"/>
              <a:t>parseDouble</a:t>
            </a:r>
            <a:r>
              <a:rPr lang="en-US" altLang="en-US" sz="1000" i="1" dirty="0"/>
              <a:t>(input);</a:t>
            </a:r>
          </a:p>
          <a:p>
            <a:pPr lvl="2">
              <a:buFontTx/>
              <a:buNone/>
            </a:pPr>
            <a:r>
              <a:rPr lang="en-US" altLang="en-US" sz="1000" dirty="0"/>
              <a:t>           </a:t>
            </a:r>
            <a:r>
              <a:rPr lang="en-US" altLang="en-US" sz="1000" dirty="0" err="1"/>
              <a:t>totalCount</a:t>
            </a:r>
            <a:r>
              <a:rPr lang="en-US" altLang="en-US" sz="1000" dirty="0"/>
              <a:t> = </a:t>
            </a:r>
            <a:r>
              <a:rPr lang="en-US" altLang="en-US" sz="1000" dirty="0" err="1"/>
              <a:t>totalCount</a:t>
            </a:r>
            <a:r>
              <a:rPr lang="en-US" altLang="en-US" sz="1000" dirty="0"/>
              <a:t> + 1;</a:t>
            </a:r>
          </a:p>
          <a:p>
            <a:pPr lvl="2">
              <a:buFontTx/>
              <a:buNone/>
            </a:pPr>
            <a:r>
              <a:rPr lang="en-US" altLang="en-US" sz="1000" dirty="0"/>
              <a:t>          </a:t>
            </a:r>
            <a:r>
              <a:rPr lang="en-US" altLang="en-US" sz="1000" b="1" dirty="0"/>
              <a:t>int </a:t>
            </a:r>
            <a:r>
              <a:rPr lang="en-US" altLang="en-US" sz="1000" b="1" dirty="0" err="1"/>
              <a:t>yesNoCancel</a:t>
            </a:r>
            <a:r>
              <a:rPr lang="en-US" altLang="en-US" sz="1000" b="1" dirty="0"/>
              <a:t> = </a:t>
            </a:r>
            <a:r>
              <a:rPr lang="en-US" altLang="en-US" sz="1000" b="1" dirty="0" err="1"/>
              <a:t>JOptionPane.</a:t>
            </a:r>
            <a:r>
              <a:rPr lang="en-US" altLang="en-US" sz="1000" b="1" i="1" dirty="0" err="1"/>
              <a:t>showConfirmDialog</a:t>
            </a:r>
            <a:r>
              <a:rPr lang="en-US" altLang="en-US" sz="1000" b="1" i="1" dirty="0"/>
              <a:t>(null,  "Continue to enter a number?", title + "Selection One!",</a:t>
            </a:r>
          </a:p>
          <a:p>
            <a:pPr lvl="2">
              <a:buFontTx/>
              <a:buNone/>
            </a:pPr>
            <a:r>
              <a:rPr lang="en-US" altLang="en-US" sz="1000" dirty="0"/>
              <a:t>       			 </a:t>
            </a:r>
            <a:r>
              <a:rPr lang="en-US" altLang="en-US" sz="1000" dirty="0" err="1"/>
              <a:t>JOptionPane.</a:t>
            </a:r>
            <a:r>
              <a:rPr lang="en-US" altLang="en-US" sz="1000" b="1" i="1" dirty="0" err="1"/>
              <a:t>YES_NO_CANCEL_OPTION</a:t>
            </a:r>
            <a:r>
              <a:rPr lang="en-US" altLang="en-US" sz="1000" b="1" i="1" dirty="0"/>
              <a:t>);</a:t>
            </a:r>
          </a:p>
          <a:p>
            <a:pPr lvl="2">
              <a:buFontTx/>
              <a:buNone/>
            </a:pPr>
            <a:r>
              <a:rPr lang="en-US" altLang="en-US" sz="1000" dirty="0"/>
              <a:t>          </a:t>
            </a:r>
            <a:r>
              <a:rPr lang="en-US" altLang="en-US" sz="1000" b="1" dirty="0"/>
              <a:t>if (</a:t>
            </a:r>
            <a:r>
              <a:rPr lang="en-US" altLang="en-US" sz="1000" b="1" dirty="0" err="1"/>
              <a:t>yesNoCancel</a:t>
            </a:r>
            <a:r>
              <a:rPr lang="en-US" altLang="en-US" sz="1000" b="1" dirty="0"/>
              <a:t> == </a:t>
            </a:r>
            <a:r>
              <a:rPr lang="en-US" altLang="en-US" sz="1000" b="1" dirty="0" err="1"/>
              <a:t>JOptionPane.</a:t>
            </a:r>
            <a:r>
              <a:rPr lang="en-US" altLang="en-US" sz="1000" b="1" i="1" dirty="0" err="1"/>
              <a:t>NO_OPTION</a:t>
            </a:r>
            <a:r>
              <a:rPr lang="en-US" altLang="en-US" sz="1000" b="1" i="1" dirty="0"/>
              <a:t>)</a:t>
            </a:r>
          </a:p>
          <a:p>
            <a:pPr lvl="2">
              <a:buFontTx/>
              <a:buNone/>
            </a:pPr>
            <a:r>
              <a:rPr lang="en-US" altLang="en-US" sz="1000" dirty="0"/>
              <a:t>               </a:t>
            </a:r>
            <a:r>
              <a:rPr lang="en-US" altLang="en-US" sz="1000" b="1" dirty="0"/>
              <a:t>break;</a:t>
            </a:r>
          </a:p>
          <a:p>
            <a:pPr lvl="2">
              <a:buFontTx/>
              <a:buNone/>
            </a:pPr>
            <a:r>
              <a:rPr lang="en-US" altLang="en-US" sz="1000" dirty="0"/>
              <a:t>          </a:t>
            </a:r>
            <a:r>
              <a:rPr lang="en-US" altLang="en-US" sz="1000" b="1" dirty="0"/>
              <a:t>else if (</a:t>
            </a:r>
            <a:r>
              <a:rPr lang="en-US" altLang="en-US" sz="1000" b="1" dirty="0" err="1"/>
              <a:t>yesNoCancel</a:t>
            </a:r>
            <a:r>
              <a:rPr lang="en-US" altLang="en-US" sz="1000" b="1" dirty="0"/>
              <a:t> == </a:t>
            </a:r>
            <a:r>
              <a:rPr lang="en-US" altLang="en-US" sz="1000" b="1" dirty="0" err="1"/>
              <a:t>JOptionPane.</a:t>
            </a:r>
            <a:r>
              <a:rPr lang="en-US" altLang="en-US" sz="1000" b="1" i="1" dirty="0" err="1"/>
              <a:t>CANCEL_OPTION</a:t>
            </a:r>
            <a:r>
              <a:rPr lang="en-US" altLang="en-US" sz="1000" b="1" i="1" dirty="0"/>
              <a:t>)</a:t>
            </a:r>
          </a:p>
          <a:p>
            <a:pPr lvl="3">
              <a:buFontTx/>
              <a:buNone/>
            </a:pPr>
            <a:r>
              <a:rPr lang="en-US" altLang="en-US" sz="1000" dirty="0"/>
              <a:t>           {</a:t>
            </a:r>
          </a:p>
          <a:p>
            <a:pPr lvl="3">
              <a:buFontTx/>
              <a:buNone/>
            </a:pPr>
            <a:r>
              <a:rPr lang="en-US" altLang="en-US" sz="1000" dirty="0"/>
              <a:t>              </a:t>
            </a:r>
            <a:r>
              <a:rPr lang="en-US" altLang="en-US" sz="1000" b="1" dirty="0"/>
              <a:t>int </a:t>
            </a:r>
            <a:r>
              <a:rPr lang="en-US" altLang="en-US" sz="1000" b="1" dirty="0" err="1"/>
              <a:t>yesNoContinue</a:t>
            </a:r>
            <a:r>
              <a:rPr lang="en-US" altLang="en-US" sz="1000" b="1" dirty="0"/>
              <a:t> = </a:t>
            </a:r>
            <a:r>
              <a:rPr lang="en-US" altLang="en-US" sz="1000" b="1" dirty="0" err="1"/>
              <a:t>JOptionPane.</a:t>
            </a:r>
            <a:r>
              <a:rPr lang="en-US" altLang="en-US" sz="1000" b="1" i="1" dirty="0" err="1"/>
              <a:t>showConfirmDialog</a:t>
            </a:r>
            <a:r>
              <a:rPr lang="en-US" altLang="en-US" sz="1000" b="1" i="1" dirty="0"/>
              <a:t>(null, </a:t>
            </a:r>
            <a:r>
              <a:rPr lang="en-US" altLang="en-US" sz="1000" dirty="0"/>
              <a:t>   "Do you continue to enter a number?", </a:t>
            </a:r>
          </a:p>
          <a:p>
            <a:pPr lvl="3">
              <a:buFontTx/>
              <a:buNone/>
            </a:pPr>
            <a:r>
              <a:rPr lang="en-US" altLang="en-US" sz="1000" dirty="0"/>
              <a:t>            		  title + "Selection One!", </a:t>
            </a:r>
            <a:r>
              <a:rPr lang="en-US" altLang="en-US" sz="1000" dirty="0" err="1"/>
              <a:t>JOptionPane.</a:t>
            </a:r>
            <a:r>
              <a:rPr lang="en-US" altLang="en-US" sz="1000" b="1" i="1" dirty="0" err="1"/>
              <a:t>YES_NO_OPTION</a:t>
            </a:r>
            <a:r>
              <a:rPr lang="en-US" altLang="en-US" sz="1000" b="1" i="1" dirty="0"/>
              <a:t>);</a:t>
            </a:r>
          </a:p>
          <a:p>
            <a:pPr lvl="3">
              <a:buFontTx/>
              <a:buNone/>
            </a:pPr>
            <a:r>
              <a:rPr lang="en-US" altLang="en-US" sz="1000" dirty="0"/>
              <a:t>              </a:t>
            </a:r>
            <a:r>
              <a:rPr lang="en-US" altLang="en-US" sz="1000" b="1" dirty="0"/>
              <a:t>if    (</a:t>
            </a:r>
            <a:r>
              <a:rPr lang="en-US" altLang="en-US" sz="1000" b="1" dirty="0" err="1"/>
              <a:t>yesNoContinue</a:t>
            </a:r>
            <a:r>
              <a:rPr lang="en-US" altLang="en-US" sz="1000" b="1" dirty="0"/>
              <a:t> == </a:t>
            </a:r>
            <a:r>
              <a:rPr lang="en-US" altLang="en-US" sz="1000" b="1" dirty="0" err="1"/>
              <a:t>JOptionPane.</a:t>
            </a:r>
            <a:r>
              <a:rPr lang="en-US" altLang="en-US" sz="1000" b="1" i="1" dirty="0" err="1"/>
              <a:t>YES_OPTION</a:t>
            </a:r>
            <a:r>
              <a:rPr lang="en-US" altLang="en-US" sz="1000" b="1" i="1" dirty="0"/>
              <a:t>)</a:t>
            </a:r>
          </a:p>
          <a:p>
            <a:pPr lvl="3">
              <a:buFontTx/>
              <a:buNone/>
            </a:pPr>
            <a:r>
              <a:rPr lang="en-US" altLang="en-US" sz="1000" dirty="0"/>
              <a:t>                    	</a:t>
            </a:r>
            <a:r>
              <a:rPr lang="en-US" altLang="en-US" sz="1000" b="1" dirty="0"/>
              <a:t>continue;</a:t>
            </a:r>
          </a:p>
          <a:p>
            <a:pPr lvl="3">
              <a:buFontTx/>
              <a:buNone/>
            </a:pPr>
            <a:r>
              <a:rPr lang="en-US" altLang="en-US" sz="1000" dirty="0"/>
              <a:t>             </a:t>
            </a:r>
            <a:r>
              <a:rPr lang="en-US" altLang="en-US" sz="1000" b="1" dirty="0"/>
              <a:t>else  </a:t>
            </a:r>
          </a:p>
          <a:p>
            <a:pPr lvl="3">
              <a:buFontTx/>
              <a:buNone/>
            </a:pPr>
            <a:r>
              <a:rPr lang="en-US" altLang="en-US" sz="1000" dirty="0"/>
              <a:t>             	</a:t>
            </a:r>
            <a:r>
              <a:rPr lang="en-US" altLang="en-US" sz="1000" b="1" dirty="0"/>
              <a:t>break;</a:t>
            </a:r>
          </a:p>
          <a:p>
            <a:pPr lvl="3">
              <a:buFontTx/>
              <a:buNone/>
            </a:pPr>
            <a:r>
              <a:rPr lang="en-US" altLang="en-US" sz="1000" dirty="0"/>
              <a:t>           }</a:t>
            </a:r>
          </a:p>
          <a:p>
            <a:pPr lvl="2">
              <a:buFontTx/>
              <a:buNone/>
            </a:pPr>
            <a:r>
              <a:rPr lang="en-US" altLang="en-US" sz="1000" dirty="0"/>
              <a:t>} //end for</a:t>
            </a:r>
          </a:p>
          <a:p>
            <a:pPr lvl="2">
              <a:buFontTx/>
              <a:buNone/>
            </a:pPr>
            <a:r>
              <a:rPr lang="en-US" altLang="en-US" sz="1000" b="1" dirty="0"/>
              <a:t>if (</a:t>
            </a:r>
            <a:r>
              <a:rPr lang="en-US" altLang="en-US" sz="1000" b="1" dirty="0" err="1"/>
              <a:t>totalNumbers</a:t>
            </a:r>
            <a:r>
              <a:rPr lang="en-US" altLang="en-US" sz="1000" b="1" dirty="0"/>
              <a:t> &lt;= </a:t>
            </a:r>
            <a:r>
              <a:rPr lang="en-US" altLang="en-US" sz="1000" b="1" dirty="0" err="1"/>
              <a:t>totalCount</a:t>
            </a:r>
            <a:r>
              <a:rPr lang="en-US" altLang="en-US" sz="1000" b="1" dirty="0"/>
              <a:t>)</a:t>
            </a:r>
          </a:p>
          <a:p>
            <a:pPr lvl="2">
              <a:buFontTx/>
              <a:buNone/>
            </a:pPr>
            <a:r>
              <a:rPr lang="en-US" altLang="en-US" sz="1000" dirty="0"/>
              <a:t>	</a:t>
            </a:r>
            <a:r>
              <a:rPr lang="en-US" altLang="en-US" sz="1000" dirty="0" err="1"/>
              <a:t>JOptionPane.</a:t>
            </a:r>
            <a:r>
              <a:rPr lang="en-US" altLang="en-US" sz="1000" i="1" dirty="0" err="1"/>
              <a:t>showMessageDialog</a:t>
            </a:r>
            <a:r>
              <a:rPr lang="en-US" altLang="en-US" sz="1000" i="1" dirty="0"/>
              <a:t>(</a:t>
            </a:r>
            <a:r>
              <a:rPr lang="en-US" altLang="en-US" sz="1000" b="1" i="1" dirty="0"/>
              <a:t>null,  </a:t>
            </a:r>
            <a:r>
              <a:rPr lang="en-US" altLang="en-US" sz="1000" dirty="0" err="1"/>
              <a:t>String.</a:t>
            </a:r>
            <a:r>
              <a:rPr lang="en-US" altLang="en-US" sz="1000" i="1" dirty="0" err="1"/>
              <a:t>format</a:t>
            </a:r>
            <a:r>
              <a:rPr lang="en-US" altLang="en-US" sz="1000" i="1" dirty="0"/>
              <a:t>("The sum of %d numbers is %.2f.", </a:t>
            </a:r>
            <a:r>
              <a:rPr lang="en-US" altLang="en-US" sz="1000" dirty="0" err="1"/>
              <a:t>totalNumbers</a:t>
            </a:r>
            <a:r>
              <a:rPr lang="en-US" altLang="en-US" sz="1000" dirty="0"/>
              <a:t>, </a:t>
            </a:r>
            <a:r>
              <a:rPr lang="en-US" altLang="en-US" sz="1000" dirty="0" err="1"/>
              <a:t>sumNumbers</a:t>
            </a:r>
            <a:r>
              <a:rPr lang="en-US" altLang="en-US" sz="1000" dirty="0"/>
              <a:t>), </a:t>
            </a:r>
          </a:p>
          <a:p>
            <a:pPr lvl="2">
              <a:buFontTx/>
              <a:buNone/>
            </a:pPr>
            <a:r>
              <a:rPr lang="en-US" altLang="en-US" sz="1000" dirty="0"/>
              <a:t>		title, </a:t>
            </a:r>
            <a:r>
              <a:rPr lang="en-US" altLang="en-US" sz="1000" dirty="0" err="1"/>
              <a:t>JOptionPane.</a:t>
            </a:r>
            <a:r>
              <a:rPr lang="en-US" altLang="en-US" sz="1000" b="1" i="1" dirty="0" err="1"/>
              <a:t>INFORMATION_MESSAGE</a:t>
            </a:r>
            <a:r>
              <a:rPr lang="en-US" altLang="en-US" sz="1000" b="1" i="1" dirty="0"/>
              <a:t>);</a:t>
            </a:r>
          </a:p>
          <a:p>
            <a:pPr lvl="2">
              <a:buFontTx/>
              <a:buNone/>
            </a:pPr>
            <a:r>
              <a:rPr lang="en-US" altLang="en-US" sz="1000" b="1" dirty="0"/>
              <a:t>else </a:t>
            </a:r>
            <a:r>
              <a:rPr lang="en-US" altLang="en-US" sz="1000" b="1" dirty="0" err="1"/>
              <a:t>JOptionPane.</a:t>
            </a:r>
            <a:r>
              <a:rPr lang="en-US" altLang="en-US" sz="1000" b="1" i="1" dirty="0" err="1"/>
              <a:t>showMessageDialog</a:t>
            </a:r>
            <a:r>
              <a:rPr lang="en-US" altLang="en-US" sz="1000" b="1" i="1" dirty="0"/>
              <a:t>(null,  </a:t>
            </a:r>
            <a:r>
              <a:rPr lang="en-US" altLang="en-US" sz="1000" dirty="0" err="1"/>
              <a:t>String.</a:t>
            </a:r>
            <a:r>
              <a:rPr lang="en-US" altLang="en-US" sz="1000" i="1" dirty="0" err="1"/>
              <a:t>format</a:t>
            </a:r>
            <a:r>
              <a:rPr lang="en-US" altLang="en-US" sz="1000" i="1" dirty="0"/>
              <a:t>("The sum of %d numbers is %.2f.", </a:t>
            </a:r>
            <a:r>
              <a:rPr lang="en-US" altLang="en-US" sz="1000" dirty="0" err="1"/>
              <a:t>totalCount</a:t>
            </a:r>
            <a:r>
              <a:rPr lang="en-US" altLang="en-US" sz="1000" dirty="0"/>
              <a:t>, </a:t>
            </a:r>
            <a:r>
              <a:rPr lang="en-US" altLang="en-US" sz="1000" dirty="0" err="1"/>
              <a:t>sumNumbers</a:t>
            </a:r>
            <a:r>
              <a:rPr lang="en-US" altLang="en-US" sz="1000" dirty="0"/>
              <a:t>), </a:t>
            </a:r>
          </a:p>
          <a:p>
            <a:pPr lvl="2">
              <a:buFontTx/>
              <a:buNone/>
            </a:pPr>
            <a:r>
              <a:rPr lang="en-US" altLang="en-US" sz="1000" dirty="0"/>
              <a:t>		title, </a:t>
            </a:r>
            <a:r>
              <a:rPr lang="en-US" altLang="en-US" sz="1000" dirty="0" err="1"/>
              <a:t>JOptionPane.</a:t>
            </a:r>
            <a:r>
              <a:rPr lang="en-US" altLang="en-US" sz="1000" b="1" i="1" dirty="0" err="1"/>
              <a:t>INFORMATION_MESSAGE</a:t>
            </a:r>
            <a:r>
              <a:rPr lang="en-US" altLang="en-US" sz="1000" b="1" i="1" dirty="0"/>
              <a:t>);</a:t>
            </a:r>
          </a:p>
          <a:p>
            <a:pPr lvl="2">
              <a:buFontTx/>
              <a:buNone/>
            </a:pPr>
            <a:r>
              <a:rPr lang="en-US" altLang="en-US" sz="1000" dirty="0"/>
              <a:t> </a:t>
            </a:r>
            <a:r>
              <a:rPr lang="en-US" altLang="en-US" sz="1000" dirty="0" err="1"/>
              <a:t>System.</a:t>
            </a:r>
            <a:r>
              <a:rPr lang="en-US" altLang="en-US" sz="1000" i="1" dirty="0" err="1"/>
              <a:t>exit</a:t>
            </a:r>
            <a:r>
              <a:rPr lang="en-US" altLang="en-US" sz="1000" i="1" dirty="0"/>
              <a:t>(0);</a:t>
            </a:r>
            <a:endParaRPr lang="en-US" altLang="en-US" sz="1000" b="1" dirty="0"/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 dirty="0">
                <a:solidFill>
                  <a:srgbClr val="000000"/>
                </a:solidFill>
                <a:latin typeface="Consolas" panose="020B0609020204030204" pitchFamily="49" charset="0"/>
              </a:rPr>
              <a:t>   }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764915422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732AF3A0-C509-EFC3-7676-85062298BFAC}"/>
              </a:ext>
            </a:extLst>
          </p:cNvPr>
          <p:cNvSpPr txBox="1">
            <a:spLocks noChangeArrowheads="1"/>
          </p:cNvSpPr>
          <p:nvPr/>
        </p:nvSpPr>
        <p:spPr>
          <a:xfrm>
            <a:off x="1385454" y="97416"/>
            <a:ext cx="5212773" cy="9921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/>
              <a:t>Deciding Which Loops to Use</a:t>
            </a:r>
            <a:endParaRPr lang="en-US" altLang="en-US" sz="3200" dirty="0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4E8D3950-327A-B9B4-746E-0673CBC624F4}"/>
              </a:ext>
            </a:extLst>
          </p:cNvPr>
          <p:cNvSpPr txBox="1">
            <a:spLocks noChangeArrowheads="1"/>
          </p:cNvSpPr>
          <p:nvPr/>
        </p:nvSpPr>
        <p:spPr>
          <a:xfrm>
            <a:off x="1510145" y="1089603"/>
            <a:ext cx="7467600" cy="50292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/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n-US" altLang="en-US" sz="2600" dirty="0"/>
              <a:t> </a:t>
            </a:r>
            <a:r>
              <a:rPr lang="en-US" altLang="en-US" sz="2600" dirty="0">
                <a:latin typeface="Courier New" panose="02070309020205020404" pitchFamily="49" charset="0"/>
              </a:rPr>
              <a:t>while</a:t>
            </a:r>
            <a:r>
              <a:rPr lang="en-US" altLang="en-US" sz="2600" dirty="0"/>
              <a:t> 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loop:</a:t>
            </a:r>
          </a:p>
          <a:p>
            <a:pPr marL="914400" lvl="1" indent="-457200"/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Pretest loop</a:t>
            </a:r>
          </a:p>
          <a:p>
            <a:pPr marL="914400" lvl="1" indent="-457200"/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it where you do not want the statements to execute if the condition is false in the beginning.</a:t>
            </a:r>
          </a:p>
          <a:p>
            <a:pPr marL="457200" indent="-457200"/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n-US" altLang="en-US" sz="2600" dirty="0"/>
              <a:t> </a:t>
            </a:r>
            <a:r>
              <a:rPr lang="en-US" altLang="en-US" sz="2600" dirty="0">
                <a:latin typeface="Courier New" panose="02070309020205020404" pitchFamily="49" charset="0"/>
              </a:rPr>
              <a:t>do</a:t>
            </a:r>
            <a:r>
              <a:rPr lang="en-US" altLang="en-US" sz="2600" dirty="0"/>
              <a:t>-</a:t>
            </a:r>
            <a:r>
              <a:rPr lang="en-US" altLang="en-US" sz="2600" dirty="0">
                <a:latin typeface="Courier New" panose="02070309020205020404" pitchFamily="49" charset="0"/>
              </a:rPr>
              <a:t>while</a:t>
            </a:r>
            <a:r>
              <a:rPr lang="en-US" altLang="en-US" sz="2600" dirty="0"/>
              <a:t> 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loop:</a:t>
            </a:r>
          </a:p>
          <a:p>
            <a:pPr marL="914400" lvl="1" indent="-457200"/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Post-test loop</a:t>
            </a:r>
          </a:p>
          <a:p>
            <a:pPr marL="914400" lvl="1" indent="-457200"/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it where you want the statements to execute at least one time.</a:t>
            </a:r>
          </a:p>
          <a:p>
            <a:pPr marL="457200" indent="-457200"/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n-US" altLang="en-US" sz="2600" dirty="0"/>
              <a:t> </a:t>
            </a:r>
            <a:r>
              <a:rPr lang="en-US" altLang="en-US" sz="2600" dirty="0">
                <a:latin typeface="Courier New" panose="02070309020205020404" pitchFamily="49" charset="0"/>
              </a:rPr>
              <a:t>for</a:t>
            </a:r>
            <a:r>
              <a:rPr lang="en-US" altLang="en-US" sz="2600" dirty="0"/>
              <a:t> 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loop:</a:t>
            </a:r>
          </a:p>
          <a:p>
            <a:pPr marL="914400" lvl="1" indent="-457200"/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Pretest loop</a:t>
            </a:r>
          </a:p>
          <a:p>
            <a:pPr marL="914400" lvl="1" indent="-457200"/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it where there is some type of counting variable that can be evaluated.</a:t>
            </a:r>
          </a:p>
        </p:txBody>
      </p:sp>
    </p:spTree>
    <p:extLst>
      <p:ext uri="{BB962C8B-B14F-4D97-AF65-F5344CB8AC3E}">
        <p14:creationId xmlns:p14="http://schemas.microsoft.com/office/powerpoint/2010/main" val="9783825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EA5583C6-BE7F-DD43-118A-0E7651ABB12B}"/>
              </a:ext>
            </a:extLst>
          </p:cNvPr>
          <p:cNvSpPr txBox="1">
            <a:spLocks noChangeArrowheads="1"/>
          </p:cNvSpPr>
          <p:nvPr/>
        </p:nvSpPr>
        <p:spPr>
          <a:xfrm>
            <a:off x="1524001" y="168131"/>
            <a:ext cx="6840682" cy="8397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/>
              <a:t>Differences Between Prefix and Postfix</a:t>
            </a:r>
            <a:endParaRPr lang="en-US" altLang="en-US" sz="3200" dirty="0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9BFDE4BC-C95B-F92A-ABC9-18259BB3EBDF}"/>
              </a:ext>
            </a:extLst>
          </p:cNvPr>
          <p:cNvSpPr txBox="1">
            <a:spLocks noChangeArrowheads="1"/>
          </p:cNvSpPr>
          <p:nvPr/>
        </p:nvSpPr>
        <p:spPr>
          <a:xfrm>
            <a:off x="1524001" y="1007918"/>
            <a:ext cx="8170716" cy="571500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defRPr/>
            </a:pPr>
            <a:r>
              <a:rPr lang="en-US" altLang="en-US" sz="24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When an increment or decrement is the only operation in a statement, there is no difference between prefix and postfix notation. </a:t>
            </a:r>
          </a:p>
          <a:p>
            <a:pPr marL="0" indent="0">
              <a:buFontTx/>
              <a:buNone/>
              <a:defRPr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e.g.,</a:t>
            </a:r>
            <a:r>
              <a:rPr lang="en-US" altLang="en-US" sz="2400" dirty="0"/>
              <a:t> </a:t>
            </a:r>
            <a:r>
              <a:rPr lang="en-US" altLang="en-US" sz="2400" dirty="0">
                <a:latin typeface="Consolas" panose="020B0609020204030204" pitchFamily="49" charset="0"/>
              </a:rPr>
              <a:t>num++;   ++num;    </a:t>
            </a:r>
            <a:r>
              <a:rPr lang="en-US" altLang="en-US" sz="2400" dirty="0" err="1">
                <a:latin typeface="Consolas" panose="020B0609020204030204" pitchFamily="49" charset="0"/>
              </a:rPr>
              <a:t>nos</a:t>
            </a:r>
            <a:r>
              <a:rPr lang="en-US" altLang="en-US" sz="2400" dirty="0">
                <a:latin typeface="Consolas" panose="020B0609020204030204" pitchFamily="49" charset="0"/>
              </a:rPr>
              <a:t>--;    --</a:t>
            </a:r>
            <a:r>
              <a:rPr lang="en-US" altLang="en-US" sz="2400" dirty="0" err="1">
                <a:latin typeface="Consolas" panose="020B0609020204030204" pitchFamily="49" charset="0"/>
              </a:rPr>
              <a:t>nos</a:t>
            </a:r>
            <a:r>
              <a:rPr lang="en-US" altLang="en-US" sz="2400" dirty="0">
                <a:latin typeface="Consolas" panose="020B0609020204030204" pitchFamily="49" charset="0"/>
              </a:rPr>
              <a:t>; </a:t>
            </a:r>
          </a:p>
          <a:p>
            <a:pPr marL="0" indent="0">
              <a:buFontTx/>
              <a:buNone/>
              <a:defRPr/>
            </a:pPr>
            <a:r>
              <a:rPr lang="en-US" altLang="en-US" sz="2400" dirty="0">
                <a:latin typeface="Constantia" panose="02030602050306030303" pitchFamily="18" charset="0"/>
              </a:rPr>
              <a:t>    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equivalently, </a:t>
            </a:r>
            <a:r>
              <a:rPr lang="en-US" altLang="en-US" sz="2400" dirty="0">
                <a:latin typeface="Consolas" panose="020B0609020204030204" pitchFamily="49" charset="0"/>
              </a:rPr>
              <a:t>num = num +1;   </a:t>
            </a:r>
            <a:r>
              <a:rPr lang="en-US" altLang="en-US" sz="2400" dirty="0" err="1">
                <a:latin typeface="Consolas" panose="020B0609020204030204" pitchFamily="49" charset="0"/>
              </a:rPr>
              <a:t>nos</a:t>
            </a:r>
            <a:r>
              <a:rPr lang="en-US" altLang="en-US" sz="2400" dirty="0">
                <a:latin typeface="Consolas" panose="020B0609020204030204" pitchFamily="49" charset="0"/>
              </a:rPr>
              <a:t> = </a:t>
            </a:r>
            <a:r>
              <a:rPr lang="en-US" altLang="en-US" sz="2400" dirty="0" err="1">
                <a:latin typeface="Consolas" panose="020B0609020204030204" pitchFamily="49" charset="0"/>
              </a:rPr>
              <a:t>nos</a:t>
            </a:r>
            <a:r>
              <a:rPr lang="en-US" altLang="en-US" sz="2400" dirty="0">
                <a:latin typeface="Consolas" panose="020B0609020204030204" pitchFamily="49" charset="0"/>
              </a:rPr>
              <a:t> – 1;</a:t>
            </a:r>
          </a:p>
          <a:p>
            <a:pPr marL="457200" indent="-457200">
              <a:defRPr/>
            </a:pPr>
            <a:r>
              <a:rPr lang="en-US" altLang="en-US" sz="2400" dirty="0"/>
              <a:t>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used in an expression:</a:t>
            </a:r>
          </a:p>
          <a:p>
            <a:pPr marL="914400" lvl="1" indent="-457200">
              <a:defRPr/>
            </a:pPr>
            <a:r>
              <a:rPr lang="en-US" altLang="en-US" dirty="0">
                <a:solidFill>
                  <a:srgbClr val="3333FF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prefix notation </a:t>
            </a:r>
            <a:r>
              <a:rPr lang="en-US" altLang="en-US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indicates that the variable will be incremented or decremented before the rest of the equation is evaluated. </a:t>
            </a:r>
          </a:p>
          <a:p>
            <a:pPr marL="457200" lvl="1" indent="0">
              <a:buFontTx/>
              <a:buNone/>
              <a:defRPr/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e.g., </a:t>
            </a:r>
            <a:r>
              <a:rPr lang="en-US" altLang="en-US" dirty="0">
                <a:latin typeface="Consolas" panose="020B0609020204030204" pitchFamily="49" charset="0"/>
              </a:rPr>
              <a:t>sum = sum + ++num; sum = ++num + sum;</a:t>
            </a:r>
          </a:p>
          <a:p>
            <a:pPr marL="914400" lvl="1" indent="-457200">
              <a:defRPr/>
            </a:pPr>
            <a:r>
              <a:rPr lang="en-US" altLang="en-US" dirty="0">
                <a:solidFill>
                  <a:srgbClr val="3333FF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postfix notation </a:t>
            </a:r>
            <a:r>
              <a:rPr lang="en-US" altLang="en-US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indicates that the variable will be incremented or decremented after the rest of the equation has been evaluated.</a:t>
            </a:r>
          </a:p>
          <a:p>
            <a:pPr marL="457200" lvl="1" indent="0">
              <a:buFontTx/>
              <a:buNone/>
              <a:defRPr/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e.g., </a:t>
            </a:r>
            <a:r>
              <a:rPr lang="en-US" altLang="en-US" dirty="0">
                <a:latin typeface="Consolas" panose="020B0609020204030204" pitchFamily="49" charset="0"/>
              </a:rPr>
              <a:t>sum = sum + num++; sum = num++ + sum;</a:t>
            </a:r>
          </a:p>
          <a:p>
            <a:pPr marL="457200" indent="-457200">
              <a:defRPr/>
            </a:pPr>
            <a:r>
              <a:rPr lang="en-US" altLang="en-US" sz="2000" dirty="0"/>
              <a:t>Example: </a:t>
            </a:r>
            <a:r>
              <a:rPr lang="en-US" altLang="en-US" sz="2000" dirty="0">
                <a:hlinkClick r:id="rId2" action="ppaction://hlinkfile"/>
              </a:rPr>
              <a:t>Prefix.java</a:t>
            </a:r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81787054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25939072-EDD5-3AAA-7FD2-6BEA14B9EC77}"/>
              </a:ext>
            </a:extLst>
          </p:cNvPr>
          <p:cNvSpPr txBox="1">
            <a:spLocks noChangeArrowheads="1"/>
          </p:cNvSpPr>
          <p:nvPr/>
        </p:nvSpPr>
        <p:spPr>
          <a:xfrm>
            <a:off x="1513608" y="177368"/>
            <a:ext cx="4419600" cy="9921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/>
              <a:t>File Input and Output</a:t>
            </a:r>
            <a:endParaRPr lang="en-US" altLang="en-US" sz="3200" dirty="0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9F3D4A1F-B323-BF8D-CB19-84A05D3E4FB4}"/>
              </a:ext>
            </a:extLst>
          </p:cNvPr>
          <p:cNvSpPr txBox="1">
            <a:spLocks noChangeArrowheads="1"/>
          </p:cNvSpPr>
          <p:nvPr/>
        </p:nvSpPr>
        <p:spPr>
          <a:xfrm>
            <a:off x="1433946" y="1330036"/>
            <a:ext cx="8001000" cy="45720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/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Reentering data all the time could get tedious for the user.</a:t>
            </a:r>
          </a:p>
          <a:p>
            <a:pPr marL="457200" indent="-457200"/>
            <a:r>
              <a:rPr lang="en-US" altLang="en-US" sz="26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data can be saved to a file.</a:t>
            </a:r>
          </a:p>
          <a:p>
            <a:pPr marL="914400" lvl="1" indent="-457200"/>
            <a:r>
              <a:rPr lang="en-US" altLang="en-US" sz="26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Files can be </a:t>
            </a:r>
            <a:r>
              <a:rPr lang="en-US" altLang="en-US" sz="2600" i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input files</a:t>
            </a:r>
            <a:r>
              <a:rPr lang="en-US" altLang="en-US" sz="26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or </a:t>
            </a:r>
            <a:r>
              <a:rPr lang="en-US" altLang="en-US" sz="2600" i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output files</a:t>
            </a:r>
            <a:r>
              <a:rPr lang="en-US" altLang="en-US" sz="26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/>
            <a:r>
              <a:rPr lang="en-US" altLang="en-US" sz="26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Files:</a:t>
            </a:r>
          </a:p>
          <a:p>
            <a:pPr marL="914400" lvl="1" indent="-457200"/>
            <a:r>
              <a:rPr lang="en-US" altLang="en-US" sz="2600" dirty="0">
                <a:solidFill>
                  <a:srgbClr val="3333FF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Files have to be opened.</a:t>
            </a:r>
          </a:p>
          <a:p>
            <a:pPr marL="914400" lvl="1" indent="-457200"/>
            <a:r>
              <a:rPr lang="en-US" altLang="en-US" sz="2600" dirty="0">
                <a:solidFill>
                  <a:srgbClr val="3333FF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Data is then </a:t>
            </a:r>
            <a:r>
              <a:rPr lang="en-US" altLang="en-US" sz="2600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read</a:t>
            </a:r>
            <a:r>
              <a:rPr lang="en-US" altLang="en-US" sz="2600" dirty="0">
                <a:solidFill>
                  <a:srgbClr val="3333FF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/written </a:t>
            </a:r>
            <a:r>
              <a:rPr lang="en-US" altLang="en-US" sz="2600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en-US" altLang="en-US" sz="2600" dirty="0">
                <a:solidFill>
                  <a:srgbClr val="3333FF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/to the file.</a:t>
            </a:r>
          </a:p>
          <a:p>
            <a:pPr marL="914400" lvl="1" indent="-457200"/>
            <a:r>
              <a:rPr lang="en-US" altLang="en-US" sz="2600" dirty="0">
                <a:solidFill>
                  <a:srgbClr val="3333FF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The file must be closed before program termination</a:t>
            </a:r>
            <a:r>
              <a:rPr lang="en-US" altLang="en-US" sz="26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/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general, there are two types of files:</a:t>
            </a:r>
          </a:p>
          <a:p>
            <a:pPr marL="914400" lvl="1" indent="-457200"/>
            <a:r>
              <a:rPr lang="en-US" altLang="en-US" sz="26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binary</a:t>
            </a:r>
          </a:p>
          <a:p>
            <a:pPr marL="914400" lvl="1" indent="-457200"/>
            <a:r>
              <a:rPr lang="en-US" altLang="en-US" sz="26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 ….. </a:t>
            </a:r>
            <a:r>
              <a:rPr lang="en-US" altLang="en-US" sz="2600" dirty="0">
                <a:solidFill>
                  <a:srgbClr val="3333FF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Plain Text  (*.txt)</a:t>
            </a:r>
          </a:p>
        </p:txBody>
      </p:sp>
    </p:spTree>
    <p:extLst>
      <p:ext uri="{BB962C8B-B14F-4D97-AF65-F5344CB8AC3E}">
        <p14:creationId xmlns:p14="http://schemas.microsoft.com/office/powerpoint/2010/main" val="1119150380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422C760C-CA9F-D901-94D3-389EFFEDDD07}"/>
              </a:ext>
            </a:extLst>
          </p:cNvPr>
          <p:cNvSpPr txBox="1">
            <a:spLocks noChangeArrowheads="1"/>
          </p:cNvSpPr>
          <p:nvPr/>
        </p:nvSpPr>
        <p:spPr>
          <a:xfrm>
            <a:off x="1461655" y="0"/>
            <a:ext cx="3962400" cy="9975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/>
              <a:t>Writing Text To a File</a:t>
            </a:r>
            <a:endParaRPr lang="en-US" altLang="en-US" sz="3200" dirty="0"/>
          </a:p>
        </p:txBody>
      </p:sp>
      <p:sp>
        <p:nvSpPr>
          <p:cNvPr id="13" name="Text Box 4">
            <a:extLst>
              <a:ext uri="{FF2B5EF4-FFF2-40B4-BE49-F238E27FC236}">
                <a16:creationId xmlns:a16="http://schemas.microsoft.com/office/drawing/2014/main" id="{0374720F-D291-6EDC-3E0E-7D49B8A91F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81172" y="2543752"/>
            <a:ext cx="8077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2000" dirty="0" err="1">
                <a:latin typeface="Consolas" panose="020B0609020204030204" pitchFamily="49" charset="0"/>
              </a:rPr>
              <a:t>PrintWriter</a:t>
            </a:r>
            <a:r>
              <a:rPr lang="en-US" altLang="en-US" sz="1800" dirty="0">
                <a:latin typeface="Consolas" panose="020B0609020204030204" pitchFamily="49" charset="0"/>
              </a:rPr>
              <a:t> </a:t>
            </a:r>
            <a:r>
              <a:rPr lang="en-US" altLang="en-US" sz="1800" dirty="0" err="1">
                <a:latin typeface="Consolas" panose="020B0609020204030204" pitchFamily="49" charset="0"/>
              </a:rPr>
              <a:t>outputFile</a:t>
            </a:r>
            <a:r>
              <a:rPr lang="en-US" altLang="en-US" sz="1800" dirty="0">
                <a:latin typeface="Consolas" panose="020B0609020204030204" pitchFamily="49" charset="0"/>
              </a:rPr>
              <a:t> = new </a:t>
            </a:r>
            <a:r>
              <a:rPr lang="en-US" altLang="en-US" sz="1800" dirty="0" err="1">
                <a:latin typeface="Consolas" panose="020B0609020204030204" pitchFamily="49" charset="0"/>
              </a:rPr>
              <a:t>PrintWriter</a:t>
            </a:r>
            <a:r>
              <a:rPr lang="en-US" altLang="en-US" sz="1800" dirty="0">
                <a:latin typeface="Consolas" panose="020B0609020204030204" pitchFamily="49" charset="0"/>
              </a:rPr>
              <a:t>("StudentData.txt");</a:t>
            </a:r>
          </a:p>
        </p:txBody>
      </p:sp>
      <p:sp>
        <p:nvSpPr>
          <p:cNvPr id="14" name="Text Box 5">
            <a:extLst>
              <a:ext uri="{FF2B5EF4-FFF2-40B4-BE49-F238E27FC236}">
                <a16:creationId xmlns:a16="http://schemas.microsoft.com/office/drawing/2014/main" id="{7694510C-B2DB-13CB-B264-6A86C60915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2760" y="3733800"/>
            <a:ext cx="3962400" cy="1570038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2400" dirty="0">
                <a:solidFill>
                  <a:srgbClr val="3333FF"/>
                </a:solidFill>
              </a:rPr>
              <a:t>Pass the name of the file that you wish to open as an argument to the </a:t>
            </a:r>
            <a:r>
              <a:rPr lang="en-US" altLang="en-US" sz="2400" dirty="0" err="1">
                <a:solidFill>
                  <a:srgbClr val="3333FF"/>
                </a:solidFill>
                <a:latin typeface="Courier New" panose="02070309020205020404" pitchFamily="49" charset="0"/>
              </a:rPr>
              <a:t>PrintWriter</a:t>
            </a:r>
            <a:r>
              <a:rPr lang="en-US" altLang="en-US" sz="2400" dirty="0">
                <a:solidFill>
                  <a:srgbClr val="3333FF"/>
                </a:solidFill>
              </a:rPr>
              <a:t> constructor.</a:t>
            </a:r>
          </a:p>
        </p:txBody>
      </p:sp>
      <p:grpSp>
        <p:nvGrpSpPr>
          <p:cNvPr id="15" name="Group 10">
            <a:extLst>
              <a:ext uri="{FF2B5EF4-FFF2-40B4-BE49-F238E27FC236}">
                <a16:creationId xmlns:a16="http://schemas.microsoft.com/office/drawing/2014/main" id="{2C373A18-663F-67D1-3784-CEA9D98B2D0F}"/>
              </a:ext>
            </a:extLst>
          </p:cNvPr>
          <p:cNvGrpSpPr>
            <a:grpSpLocks/>
          </p:cNvGrpSpPr>
          <p:nvPr/>
        </p:nvGrpSpPr>
        <p:grpSpPr bwMode="auto">
          <a:xfrm>
            <a:off x="4003960" y="2895600"/>
            <a:ext cx="4343400" cy="990600"/>
            <a:chOff x="2352" y="2016"/>
            <a:chExt cx="2160" cy="624"/>
          </a:xfrm>
        </p:grpSpPr>
        <p:sp>
          <p:nvSpPr>
            <p:cNvPr id="16" name="Line 6">
              <a:extLst>
                <a:ext uri="{FF2B5EF4-FFF2-40B4-BE49-F238E27FC236}">
                  <a16:creationId xmlns:a16="http://schemas.microsoft.com/office/drawing/2014/main" id="{464F67F0-41F5-89D9-F943-EB961D82C9F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52" y="2400"/>
              <a:ext cx="0" cy="24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7" name="Line 7">
              <a:extLst>
                <a:ext uri="{FF2B5EF4-FFF2-40B4-BE49-F238E27FC236}">
                  <a16:creationId xmlns:a16="http://schemas.microsoft.com/office/drawing/2014/main" id="{D54B6813-98B7-774A-DD5C-BB1EE39AFC0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52" y="2400"/>
              <a:ext cx="2160" cy="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8" name="Line 8">
              <a:extLst>
                <a:ext uri="{FF2B5EF4-FFF2-40B4-BE49-F238E27FC236}">
                  <a16:creationId xmlns:a16="http://schemas.microsoft.com/office/drawing/2014/main" id="{C3584213-2555-0B3E-B993-07F050CB832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12" y="2016"/>
              <a:ext cx="0" cy="384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19" name="Text Box 11">
            <a:extLst>
              <a:ext uri="{FF2B5EF4-FFF2-40B4-BE49-F238E27FC236}">
                <a16:creationId xmlns:a16="http://schemas.microsoft.com/office/drawing/2014/main" id="{A8D0D8AB-11AD-DD0D-D963-DF6FE292FF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70960" y="3670300"/>
            <a:ext cx="3124200" cy="1570038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2400">
                <a:solidFill>
                  <a:srgbClr val="FF3300"/>
                </a:solidFill>
              </a:rPr>
              <a:t>Warning: if the file already exists, it will be erased and replaced with a new file.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C5FEC8A-591E-08D5-2606-A9C4E7BB7079}"/>
              </a:ext>
            </a:extLst>
          </p:cNvPr>
          <p:cNvSpPr txBox="1"/>
          <p:nvPr/>
        </p:nvSpPr>
        <p:spPr>
          <a:xfrm>
            <a:off x="1904134" y="1382530"/>
            <a:ext cx="817504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/>
            <a:r>
              <a:rPr lang="en-US" altLang="en-US" sz="24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Require to </a:t>
            </a:r>
            <a:r>
              <a:rPr lang="en-US" altLang="en-US" sz="2400" dirty="0">
                <a:solidFill>
                  <a:srgbClr val="3333FF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open a file for text output for </a:t>
            </a:r>
            <a:r>
              <a:rPr lang="en-US" altLang="en-US" sz="24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creating an instance of the </a:t>
            </a:r>
            <a:r>
              <a:rPr lang="en-US" altLang="en-US" sz="2400" dirty="0" err="1">
                <a:highlight>
                  <a:srgbClr val="FFFF00"/>
                </a:highlight>
                <a:latin typeface="Courier New" panose="02070309020205020404" pitchFamily="49" charset="0"/>
              </a:rPr>
              <a:t>PrintWriter</a:t>
            </a:r>
            <a:r>
              <a:rPr lang="en-US" altLang="en-US" sz="24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class. </a:t>
            </a:r>
          </a:p>
        </p:txBody>
      </p:sp>
      <p:sp>
        <p:nvSpPr>
          <p:cNvPr id="22" name="TextBox 1">
            <a:extLst>
              <a:ext uri="{FF2B5EF4-FFF2-40B4-BE49-F238E27FC236}">
                <a16:creationId xmlns:a16="http://schemas.microsoft.com/office/drawing/2014/main" id="{235747AD-9AA2-6B3D-5674-E4DC6FFED4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4134" y="5405437"/>
            <a:ext cx="7967230" cy="138499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/>
              <a:t>Create a </a:t>
            </a:r>
            <a:r>
              <a:rPr lang="en-US" altLang="en-US" sz="2000" dirty="0" err="1"/>
              <a:t>PrintWriter</a:t>
            </a:r>
            <a:r>
              <a:rPr lang="en-US" altLang="en-US" sz="2000" dirty="0"/>
              <a:t> object with </a:t>
            </a:r>
            <a:r>
              <a:rPr lang="en-US" altLang="en-US" sz="2000" dirty="0">
                <a:latin typeface="+mn-lt"/>
              </a:rPr>
              <a:t>new</a:t>
            </a:r>
            <a:r>
              <a:rPr lang="en-US" altLang="en-US" sz="2000" dirty="0"/>
              <a:t> operator.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/>
              <a:t>Use the </a:t>
            </a:r>
            <a:r>
              <a:rPr lang="en-US" altLang="en-US" sz="2000" dirty="0">
                <a:latin typeface="+mn-lt"/>
              </a:rPr>
              <a:t>new</a:t>
            </a:r>
            <a:r>
              <a:rPr lang="en-US" altLang="en-US" sz="2000" dirty="0"/>
              <a:t> operator </a:t>
            </a:r>
            <a:r>
              <a:rPr lang="en-US" altLang="en-US" sz="2400" dirty="0"/>
              <a:t>to</a:t>
            </a:r>
            <a:r>
              <a:rPr lang="en-US" altLang="en-US" sz="2000" dirty="0"/>
              <a:t> create a </a:t>
            </a:r>
            <a:r>
              <a:rPr lang="en-US" altLang="en-US" sz="2000" dirty="0" err="1">
                <a:latin typeface="+mn-lt"/>
              </a:rPr>
              <a:t>PrintWriter</a:t>
            </a:r>
            <a:r>
              <a:rPr lang="en-US" altLang="en-US" sz="2000" dirty="0"/>
              <a:t> object (a file) in memory and initialize the object by passing the file name (a string literal) to the </a:t>
            </a:r>
            <a:r>
              <a:rPr lang="en-US" altLang="en-US" sz="2000" dirty="0" err="1">
                <a:latin typeface="+mn-lt"/>
              </a:rPr>
              <a:t>PrintWriter</a:t>
            </a:r>
            <a:r>
              <a:rPr lang="en-US" altLang="en-US" sz="2000" dirty="0"/>
              <a:t> constructor.</a:t>
            </a:r>
          </a:p>
        </p:txBody>
      </p:sp>
    </p:spTree>
    <p:extLst>
      <p:ext uri="{BB962C8B-B14F-4D97-AF65-F5344CB8AC3E}">
        <p14:creationId xmlns:p14="http://schemas.microsoft.com/office/powerpoint/2010/main" val="1434563026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25E40A5E-98D6-DB0F-B1A5-51B151EF4601}"/>
              </a:ext>
            </a:extLst>
          </p:cNvPr>
          <p:cNvSpPr txBox="1">
            <a:spLocks noChangeArrowheads="1"/>
          </p:cNvSpPr>
          <p:nvPr/>
        </p:nvSpPr>
        <p:spPr>
          <a:xfrm>
            <a:off x="1433946" y="200891"/>
            <a:ext cx="5486400" cy="992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/>
              <a:t>The </a:t>
            </a:r>
            <a:r>
              <a:rPr lang="en-US" altLang="en-US" sz="3200">
                <a:latin typeface="Courier New" panose="02070309020205020404" pitchFamily="49" charset="0"/>
              </a:rPr>
              <a:t>PrintWriter</a:t>
            </a:r>
            <a:r>
              <a:rPr lang="en-US" altLang="en-US" sz="3200"/>
              <a:t> Class</a:t>
            </a:r>
            <a:endParaRPr lang="en-US" altLang="en-US" sz="3200" dirty="0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6E587DF0-FF73-91F4-BEB0-5E7EED1B7E9B}"/>
              </a:ext>
            </a:extLst>
          </p:cNvPr>
          <p:cNvSpPr txBox="1">
            <a:spLocks noChangeArrowheads="1"/>
          </p:cNvSpPr>
          <p:nvPr/>
        </p:nvSpPr>
        <p:spPr>
          <a:xfrm>
            <a:off x="1433946" y="1521547"/>
            <a:ext cx="7563293" cy="36714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spcBef>
                <a:spcPts val="1800"/>
              </a:spcBef>
            </a:pPr>
            <a:r>
              <a:rPr lang="en-US" altLang="en-US" sz="24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To display data on the screen, the </a:t>
            </a:r>
            <a:r>
              <a:rPr lang="en-US" altLang="en-US" sz="2400" dirty="0" err="1">
                <a:highlight>
                  <a:srgbClr val="FFFF00"/>
                </a:highlight>
                <a:latin typeface="Courier New" panose="02070309020205020404" pitchFamily="49" charset="0"/>
              </a:rPr>
              <a:t>PrintWriter</a:t>
            </a:r>
            <a:r>
              <a:rPr lang="en-US" altLang="en-US" sz="2400" dirty="0">
                <a:highlight>
                  <a:srgbClr val="FFFF00"/>
                </a:highlight>
              </a:rPr>
              <a:t> </a:t>
            </a:r>
            <a:r>
              <a:rPr lang="en-US" altLang="en-US" sz="24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class </a:t>
            </a:r>
            <a:r>
              <a:rPr lang="en-US" altLang="en-US" sz="2400" dirty="0">
                <a:solidFill>
                  <a:srgbClr val="3333FF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allows you to write data to a file using</a:t>
            </a:r>
            <a:r>
              <a:rPr lang="en-US" altLang="en-US" sz="24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the</a:t>
            </a:r>
            <a:r>
              <a:rPr lang="en-US" altLang="en-US" sz="2400" dirty="0">
                <a:highlight>
                  <a:srgbClr val="FFFF00"/>
                </a:highlight>
              </a:rPr>
              <a:t> </a:t>
            </a:r>
            <a:r>
              <a:rPr lang="en-US" altLang="en-US" sz="2400" dirty="0">
                <a:highlight>
                  <a:srgbClr val="FFFF00"/>
                </a:highlight>
                <a:latin typeface="Courier New" panose="02070309020205020404" pitchFamily="49" charset="0"/>
              </a:rPr>
              <a:t>print</a:t>
            </a:r>
            <a:r>
              <a:rPr lang="en-US" altLang="en-US" sz="2400" dirty="0">
                <a:highlight>
                  <a:srgbClr val="FFFF00"/>
                </a:highlight>
              </a:rPr>
              <a:t> </a:t>
            </a:r>
            <a:r>
              <a:rPr lang="en-US" altLang="en-US" sz="24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en-US" altLang="en-US" sz="2400" dirty="0">
                <a:highlight>
                  <a:srgbClr val="FFFF00"/>
                </a:highlight>
              </a:rPr>
              <a:t> </a:t>
            </a:r>
            <a:r>
              <a:rPr lang="en-US" altLang="en-US" sz="2400" dirty="0" err="1">
                <a:highlight>
                  <a:srgbClr val="FFFF00"/>
                </a:highlight>
                <a:latin typeface="Courier New" panose="02070309020205020404" pitchFamily="49" charset="0"/>
              </a:rPr>
              <a:t>println</a:t>
            </a:r>
            <a:r>
              <a:rPr lang="en-US" altLang="en-US" sz="2400" dirty="0">
                <a:highlight>
                  <a:srgbClr val="FFFF00"/>
                </a:highlight>
              </a:rPr>
              <a:t> </a:t>
            </a:r>
            <a:r>
              <a:rPr lang="en-US" altLang="en-US" sz="24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methods. </a:t>
            </a:r>
          </a:p>
          <a:p>
            <a:pPr marL="457200" indent="-457200">
              <a:spcBef>
                <a:spcPts val="1800"/>
              </a:spcBef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Just as with the</a:t>
            </a:r>
            <a:r>
              <a:rPr lang="en-US" altLang="en-US" sz="2400" dirty="0"/>
              <a:t> </a:t>
            </a:r>
            <a:r>
              <a:rPr lang="en-US" altLang="en-US" sz="2400" dirty="0" err="1">
                <a:latin typeface="Courier New" panose="02070309020205020404" pitchFamily="49" charset="0"/>
              </a:rPr>
              <a:t>System.out</a:t>
            </a:r>
            <a:r>
              <a:rPr lang="en-US" altLang="en-US" sz="2400" dirty="0"/>
              <a:t>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object, </a:t>
            </a:r>
          </a:p>
          <a:p>
            <a:pPr marL="914400" lvl="1" indent="-457200">
              <a:spcBef>
                <a:spcPts val="1800"/>
              </a:spcBef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n-US" altLang="en-US" dirty="0"/>
              <a:t> </a:t>
            </a:r>
            <a:r>
              <a:rPr lang="en-US" altLang="en-US" dirty="0" err="1">
                <a:latin typeface="Courier New" panose="02070309020205020404" pitchFamily="49" charset="0"/>
              </a:rPr>
              <a:t>println</a:t>
            </a:r>
            <a:r>
              <a:rPr lang="en-US" altLang="en-US" dirty="0"/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method of the </a:t>
            </a:r>
            <a:r>
              <a:rPr lang="en-US" altLang="en-US" dirty="0" err="1">
                <a:latin typeface="Courier New" panose="02070309020205020404" pitchFamily="49" charset="0"/>
              </a:rPr>
              <a:t>PrintWriter</a:t>
            </a:r>
            <a:r>
              <a:rPr lang="en-US" altLang="en-US" dirty="0"/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 will </a:t>
            </a:r>
            <a:r>
              <a:rPr lang="en-US" altLang="en-US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place a newline character after the written data.</a:t>
            </a:r>
          </a:p>
          <a:p>
            <a:pPr marL="914400" lvl="1" indent="-457200">
              <a:spcBef>
                <a:spcPts val="1800"/>
              </a:spcBef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en-US" dirty="0">
                <a:latin typeface="Courier New" panose="02070309020205020404" pitchFamily="49" charset="0"/>
              </a:rPr>
              <a:t>print</a:t>
            </a:r>
            <a:r>
              <a:rPr lang="en-US" altLang="en-US" dirty="0"/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method </a:t>
            </a:r>
            <a:r>
              <a:rPr lang="en-US" altLang="en-US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writes data without writing the newline character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F36AEC8-4623-5472-3B85-28C74C927FB4}"/>
              </a:ext>
            </a:extLst>
          </p:cNvPr>
          <p:cNvSpPr txBox="1"/>
          <p:nvPr/>
        </p:nvSpPr>
        <p:spPr>
          <a:xfrm>
            <a:off x="1510145" y="5521470"/>
            <a:ext cx="7162800" cy="83099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the escape sequence </a:t>
            </a:r>
            <a:r>
              <a:rPr lang="en-US" sz="2400" dirty="0"/>
              <a:t>\r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cause the cursor back to the beginning of the current line, not the next line.</a:t>
            </a:r>
          </a:p>
        </p:txBody>
      </p:sp>
    </p:spTree>
    <p:extLst>
      <p:ext uri="{BB962C8B-B14F-4D97-AF65-F5344CB8AC3E}">
        <p14:creationId xmlns:p14="http://schemas.microsoft.com/office/powerpoint/2010/main" val="65462675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C1D6F2CA-9758-B83C-FA7F-D619D49F11CC}"/>
              </a:ext>
            </a:extLst>
          </p:cNvPr>
          <p:cNvSpPr txBox="1">
            <a:spLocks noChangeArrowheads="1"/>
          </p:cNvSpPr>
          <p:nvPr/>
        </p:nvSpPr>
        <p:spPr>
          <a:xfrm>
            <a:off x="1439141" y="231631"/>
            <a:ext cx="4816186" cy="10112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/>
              <a:t>The </a:t>
            </a:r>
            <a:r>
              <a:rPr lang="en-US" altLang="en-US" sz="3200">
                <a:latin typeface="Courier New" panose="02070309020205020404" pitchFamily="49" charset="0"/>
              </a:rPr>
              <a:t>PrintWriter</a:t>
            </a:r>
            <a:r>
              <a:rPr lang="en-US" altLang="en-US" sz="3200"/>
              <a:t> Class</a:t>
            </a:r>
            <a:endParaRPr lang="en-US" altLang="en-US" sz="3200" dirty="0"/>
          </a:p>
        </p:txBody>
      </p:sp>
      <p:sp>
        <p:nvSpPr>
          <p:cNvPr id="3" name="Text Box 5">
            <a:extLst>
              <a:ext uri="{FF2B5EF4-FFF2-40B4-BE49-F238E27FC236}">
                <a16:creationId xmlns:a16="http://schemas.microsoft.com/office/drawing/2014/main" id="{0C096EE7-0431-7A11-616F-7C1D4469DF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9133" y="1555750"/>
            <a:ext cx="2122487" cy="461963"/>
          </a:xfrm>
          <a:prstGeom prst="rect">
            <a:avLst/>
          </a:prstGeom>
          <a:solidFill>
            <a:srgbClr val="FFFF00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2400">
                <a:solidFill>
                  <a:srgbClr val="3333FF"/>
                </a:solidFill>
              </a:rPr>
              <a:t>Open the file.</a:t>
            </a:r>
          </a:p>
        </p:txBody>
      </p:sp>
      <p:sp>
        <p:nvSpPr>
          <p:cNvPr id="4" name="Line 7">
            <a:extLst>
              <a:ext uri="{FF2B5EF4-FFF2-40B4-BE49-F238E27FC236}">
                <a16:creationId xmlns:a16="http://schemas.microsoft.com/office/drawing/2014/main" id="{A2520AA1-2563-AFA7-9F13-22BA7E7722E9}"/>
              </a:ext>
            </a:extLst>
          </p:cNvPr>
          <p:cNvSpPr>
            <a:spLocks noChangeShapeType="1"/>
          </p:cNvSpPr>
          <p:nvPr/>
        </p:nvSpPr>
        <p:spPr bwMode="auto">
          <a:xfrm>
            <a:off x="1285733" y="1784350"/>
            <a:ext cx="0" cy="83820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" name="Line 6">
            <a:extLst>
              <a:ext uri="{FF2B5EF4-FFF2-40B4-BE49-F238E27FC236}">
                <a16:creationId xmlns:a16="http://schemas.microsoft.com/office/drawing/2014/main" id="{62F2610B-F68A-045F-54D1-BBA16DCF96F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285733" y="1784350"/>
            <a:ext cx="533400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" name="Line 8">
            <a:extLst>
              <a:ext uri="{FF2B5EF4-FFF2-40B4-BE49-F238E27FC236}">
                <a16:creationId xmlns:a16="http://schemas.microsoft.com/office/drawing/2014/main" id="{5FBA8C49-F15A-126A-EB00-B766ACC35819}"/>
              </a:ext>
            </a:extLst>
          </p:cNvPr>
          <p:cNvSpPr>
            <a:spLocks noChangeShapeType="1"/>
          </p:cNvSpPr>
          <p:nvPr/>
        </p:nvSpPr>
        <p:spPr bwMode="auto">
          <a:xfrm>
            <a:off x="1285733" y="2622550"/>
            <a:ext cx="228600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" name="Text Box 12">
            <a:extLst>
              <a:ext uri="{FF2B5EF4-FFF2-40B4-BE49-F238E27FC236}">
                <a16:creationId xmlns:a16="http://schemas.microsoft.com/office/drawing/2014/main" id="{74E25C5C-66C0-2758-CF9A-7935B5BC6F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5733" y="5379893"/>
            <a:ext cx="3041650" cy="461963"/>
          </a:xfrm>
          <a:prstGeom prst="rect">
            <a:avLst/>
          </a:prstGeom>
          <a:solidFill>
            <a:srgbClr val="FFFF00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2400" dirty="0">
                <a:solidFill>
                  <a:srgbClr val="3333FF"/>
                </a:solidFill>
              </a:rPr>
              <a:t>Write data to the file</a:t>
            </a:r>
            <a:r>
              <a:rPr lang="en-US" altLang="en-US" sz="2000" b="1" dirty="0">
                <a:solidFill>
                  <a:srgbClr val="FF3300"/>
                </a:solidFill>
              </a:rPr>
              <a:t>.</a:t>
            </a:r>
          </a:p>
        </p:txBody>
      </p:sp>
      <p:grpSp>
        <p:nvGrpSpPr>
          <p:cNvPr id="8" name="Group 22">
            <a:extLst>
              <a:ext uri="{FF2B5EF4-FFF2-40B4-BE49-F238E27FC236}">
                <a16:creationId xmlns:a16="http://schemas.microsoft.com/office/drawing/2014/main" id="{132C81AA-139B-5907-5C81-894EC4494857}"/>
              </a:ext>
            </a:extLst>
          </p:cNvPr>
          <p:cNvGrpSpPr>
            <a:grpSpLocks/>
          </p:cNvGrpSpPr>
          <p:nvPr/>
        </p:nvGrpSpPr>
        <p:grpSpPr bwMode="auto">
          <a:xfrm>
            <a:off x="1285733" y="2930236"/>
            <a:ext cx="1530350" cy="2428875"/>
            <a:chOff x="669" y="1859"/>
            <a:chExt cx="964" cy="1381"/>
          </a:xfrm>
        </p:grpSpPr>
        <p:grpSp>
          <p:nvGrpSpPr>
            <p:cNvPr id="9" name="Group 19">
              <a:extLst>
                <a:ext uri="{FF2B5EF4-FFF2-40B4-BE49-F238E27FC236}">
                  <a16:creationId xmlns:a16="http://schemas.microsoft.com/office/drawing/2014/main" id="{934708C2-1D60-8BFA-111A-A8BAB977A91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69" y="1859"/>
              <a:ext cx="148" cy="1051"/>
              <a:chOff x="669" y="1859"/>
              <a:chExt cx="148" cy="1051"/>
            </a:xfrm>
          </p:grpSpPr>
          <p:sp>
            <p:nvSpPr>
              <p:cNvPr id="12" name="Line 14">
                <a:extLst>
                  <a:ext uri="{FF2B5EF4-FFF2-40B4-BE49-F238E27FC236}">
                    <a16:creationId xmlns:a16="http://schemas.microsoft.com/office/drawing/2014/main" id="{2117485B-638D-A692-7C20-D718D3084BF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73" y="1859"/>
                <a:ext cx="144" cy="0"/>
              </a:xfrm>
              <a:prstGeom prst="line">
                <a:avLst/>
              </a:prstGeom>
              <a:noFill/>
              <a:ln w="9525">
                <a:solidFill>
                  <a:srgbClr val="FF33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3" name="Line 15">
                <a:extLst>
                  <a:ext uri="{FF2B5EF4-FFF2-40B4-BE49-F238E27FC236}">
                    <a16:creationId xmlns:a16="http://schemas.microsoft.com/office/drawing/2014/main" id="{689EBBCE-58A0-0144-9001-CFF06BACE6D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73" y="2076"/>
                <a:ext cx="144" cy="0"/>
              </a:xfrm>
              <a:prstGeom prst="line">
                <a:avLst/>
              </a:prstGeom>
              <a:noFill/>
              <a:ln w="9525">
                <a:solidFill>
                  <a:srgbClr val="FF33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" name="Line 16">
                <a:extLst>
                  <a:ext uri="{FF2B5EF4-FFF2-40B4-BE49-F238E27FC236}">
                    <a16:creationId xmlns:a16="http://schemas.microsoft.com/office/drawing/2014/main" id="{780AA85D-FF5F-E388-38A5-A20E46E4987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69" y="2292"/>
                <a:ext cx="144" cy="0"/>
              </a:xfrm>
              <a:prstGeom prst="line">
                <a:avLst/>
              </a:prstGeom>
              <a:noFill/>
              <a:ln w="9525">
                <a:solidFill>
                  <a:srgbClr val="FF33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5" name="Line 18">
                <a:extLst>
                  <a:ext uri="{FF2B5EF4-FFF2-40B4-BE49-F238E27FC236}">
                    <a16:creationId xmlns:a16="http://schemas.microsoft.com/office/drawing/2014/main" id="{92D4EBAF-74F7-4B65-E19A-3F70C566D7C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69" y="1860"/>
                <a:ext cx="4" cy="1050"/>
              </a:xfrm>
              <a:prstGeom prst="line">
                <a:avLst/>
              </a:prstGeom>
              <a:noFill/>
              <a:ln w="9525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10" name="Line 20">
              <a:extLst>
                <a:ext uri="{FF2B5EF4-FFF2-40B4-BE49-F238E27FC236}">
                  <a16:creationId xmlns:a16="http://schemas.microsoft.com/office/drawing/2014/main" id="{18A5891B-FE15-CBBB-3F1F-29939600077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3" y="2904"/>
              <a:ext cx="960" cy="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1" name="Line 21">
              <a:extLst>
                <a:ext uri="{FF2B5EF4-FFF2-40B4-BE49-F238E27FC236}">
                  <a16:creationId xmlns:a16="http://schemas.microsoft.com/office/drawing/2014/main" id="{47C985C6-596A-D2AB-9822-981FEE85D9C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33" y="2904"/>
              <a:ext cx="0" cy="336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16" name="Text Box 23">
            <a:extLst>
              <a:ext uri="{FF2B5EF4-FFF2-40B4-BE49-F238E27FC236}">
                <a16:creationId xmlns:a16="http://schemas.microsoft.com/office/drawing/2014/main" id="{A02475AA-CAE1-6C90-F564-81F4AAAFFD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6120" y="4559300"/>
            <a:ext cx="1905000" cy="461963"/>
          </a:xfrm>
          <a:prstGeom prst="rect">
            <a:avLst/>
          </a:prstGeom>
          <a:solidFill>
            <a:srgbClr val="FFFF00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2400">
                <a:solidFill>
                  <a:srgbClr val="3333FF"/>
                </a:solidFill>
              </a:rPr>
              <a:t>Close the file.</a:t>
            </a:r>
          </a:p>
        </p:txBody>
      </p:sp>
      <p:grpSp>
        <p:nvGrpSpPr>
          <p:cNvPr id="17" name="Group 26">
            <a:extLst>
              <a:ext uri="{FF2B5EF4-FFF2-40B4-BE49-F238E27FC236}">
                <a16:creationId xmlns:a16="http://schemas.microsoft.com/office/drawing/2014/main" id="{D1B4CFE7-49C5-BBE9-7B21-11CEF14A0E56}"/>
              </a:ext>
            </a:extLst>
          </p:cNvPr>
          <p:cNvGrpSpPr>
            <a:grpSpLocks/>
          </p:cNvGrpSpPr>
          <p:nvPr/>
        </p:nvGrpSpPr>
        <p:grpSpPr bwMode="auto">
          <a:xfrm>
            <a:off x="5008420" y="4084638"/>
            <a:ext cx="1600200" cy="457200"/>
            <a:chOff x="2496" y="2400"/>
            <a:chExt cx="1008" cy="288"/>
          </a:xfrm>
        </p:grpSpPr>
        <p:sp>
          <p:nvSpPr>
            <p:cNvPr id="18" name="Line 24">
              <a:extLst>
                <a:ext uri="{FF2B5EF4-FFF2-40B4-BE49-F238E27FC236}">
                  <a16:creationId xmlns:a16="http://schemas.microsoft.com/office/drawing/2014/main" id="{4D090416-6CFF-962B-F30A-84379E13948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04" y="2400"/>
              <a:ext cx="0" cy="288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9" name="Line 25">
              <a:extLst>
                <a:ext uri="{FF2B5EF4-FFF2-40B4-BE49-F238E27FC236}">
                  <a16:creationId xmlns:a16="http://schemas.microsoft.com/office/drawing/2014/main" id="{D380FC46-CEC2-591C-0D37-893FFB6CDCC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496" y="2400"/>
              <a:ext cx="1008" cy="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20" name="Text Box 4">
            <a:extLst>
              <a:ext uri="{FF2B5EF4-FFF2-40B4-BE49-F238E27FC236}">
                <a16:creationId xmlns:a16="http://schemas.microsoft.com/office/drawing/2014/main" id="{50746782-653D-D600-C869-0E6965D8C1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2099" y="2317506"/>
            <a:ext cx="9337817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 dirty="0" err="1">
                <a:highlight>
                  <a:srgbClr val="FFFF00"/>
                </a:highlight>
                <a:latin typeface="Consolas" panose="020B0609020204030204" pitchFamily="49" charset="0"/>
              </a:rPr>
              <a:t>PrintWriter</a:t>
            </a:r>
            <a:r>
              <a:rPr lang="en-US" altLang="en-US" sz="2400" dirty="0">
                <a:highlight>
                  <a:srgbClr val="FFFF00"/>
                </a:highlight>
                <a:latin typeface="Consolas" panose="020B0609020204030204" pitchFamily="49" charset="0"/>
              </a:rPr>
              <a:t> </a:t>
            </a:r>
            <a:r>
              <a:rPr lang="en-US" altLang="en-US" sz="2400" dirty="0" err="1">
                <a:highlight>
                  <a:srgbClr val="FFFF00"/>
                </a:highlight>
                <a:latin typeface="Consolas" panose="020B0609020204030204" pitchFamily="49" charset="0"/>
              </a:rPr>
              <a:t>outputFile</a:t>
            </a:r>
            <a:r>
              <a:rPr lang="en-US" altLang="en-US" sz="2400" dirty="0">
                <a:highlight>
                  <a:srgbClr val="FFFF00"/>
                </a:highlight>
                <a:latin typeface="Consolas" panose="020B0609020204030204" pitchFamily="49" charset="0"/>
              </a:rPr>
              <a:t> = new </a:t>
            </a:r>
            <a:r>
              <a:rPr lang="en-US" altLang="en-US" sz="2400" dirty="0" err="1">
                <a:highlight>
                  <a:srgbClr val="FFFF00"/>
                </a:highlight>
                <a:latin typeface="Consolas" panose="020B0609020204030204" pitchFamily="49" charset="0"/>
              </a:rPr>
              <a:t>PrintWriter</a:t>
            </a:r>
            <a:r>
              <a:rPr lang="en-US" altLang="en-US" sz="2400" dirty="0">
                <a:highlight>
                  <a:srgbClr val="FFFF00"/>
                </a:highlight>
                <a:latin typeface="Consolas" panose="020B0609020204030204" pitchFamily="49" charset="0"/>
              </a:rPr>
              <a:t>("Names.txt");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 dirty="0" err="1">
                <a:latin typeface="Consolas" panose="020B0609020204030204" pitchFamily="49" charset="0"/>
              </a:rPr>
              <a:t>outputFile.println</a:t>
            </a:r>
            <a:r>
              <a:rPr lang="en-US" altLang="en-US" sz="2400" dirty="0">
                <a:latin typeface="Consolas" panose="020B0609020204030204" pitchFamily="49" charset="0"/>
              </a:rPr>
              <a:t>("Chris");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 dirty="0" err="1">
                <a:latin typeface="Consolas" panose="020B0609020204030204" pitchFamily="49" charset="0"/>
              </a:rPr>
              <a:t>outputFile.println</a:t>
            </a:r>
            <a:r>
              <a:rPr lang="en-US" altLang="en-US" sz="2400" dirty="0">
                <a:latin typeface="Consolas" panose="020B0609020204030204" pitchFamily="49" charset="0"/>
              </a:rPr>
              <a:t>("Kathryn");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 dirty="0" err="1">
                <a:latin typeface="Consolas" panose="020B0609020204030204" pitchFamily="49" charset="0"/>
              </a:rPr>
              <a:t>outputFile.println</a:t>
            </a:r>
            <a:r>
              <a:rPr lang="en-US" altLang="en-US" sz="2400" dirty="0">
                <a:latin typeface="Consolas" panose="020B0609020204030204" pitchFamily="49" charset="0"/>
              </a:rPr>
              <a:t>("Jean");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 dirty="0" err="1">
                <a:solidFill>
                  <a:srgbClr val="C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outputFile.close</a:t>
            </a:r>
            <a:r>
              <a:rPr lang="en-US" altLang="en-US" sz="2400" dirty="0">
                <a:solidFill>
                  <a:srgbClr val="C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(); </a:t>
            </a:r>
          </a:p>
        </p:txBody>
      </p:sp>
    </p:spTree>
    <p:extLst>
      <p:ext uri="{BB962C8B-B14F-4D97-AF65-F5344CB8AC3E}">
        <p14:creationId xmlns:p14="http://schemas.microsoft.com/office/powerpoint/2010/main" val="3291092165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4F71E7CA-45B5-3DDC-DF69-F0571FD251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92827" y="0"/>
            <a:ext cx="5032664" cy="1011238"/>
          </a:xfrm>
          <a:prstGeom prst="rect">
            <a:avLst/>
          </a:prstGeom>
          <a:noFill/>
          <a:ln>
            <a:noFill/>
          </a:ln>
        </p:spPr>
        <p:txBody>
          <a:bodyPr anchor="b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9A4C25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9A4C25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9A4C25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9A4C25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9A4C25"/>
                </a:solidFill>
                <a:latin typeface="Arial" charset="0"/>
                <a:cs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altLang="en-US" sz="3200" kern="0" dirty="0"/>
              <a:t>The </a:t>
            </a:r>
            <a:r>
              <a:rPr lang="en-US" altLang="en-US" sz="3200" kern="0" dirty="0" err="1">
                <a:latin typeface="Courier New" panose="02070309020205020404" pitchFamily="49" charset="0"/>
              </a:rPr>
              <a:t>PrintWriter</a:t>
            </a:r>
            <a:r>
              <a:rPr lang="en-US" altLang="en-US" sz="3200" kern="0" dirty="0"/>
              <a:t> Class</a:t>
            </a:r>
          </a:p>
        </p:txBody>
      </p:sp>
      <p:sp>
        <p:nvSpPr>
          <p:cNvPr id="4" name="TextBox 2">
            <a:extLst>
              <a:ext uri="{FF2B5EF4-FFF2-40B4-BE49-F238E27FC236}">
                <a16:creationId xmlns:a16="http://schemas.microsoft.com/office/drawing/2014/main" id="{7C21B9FF-A161-9398-9C6E-61AEFD08FB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3398" y="1429039"/>
            <a:ext cx="8206401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What is the escape sequence that does not work?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\r \n \t work.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PrintWriter</a:t>
            </a:r>
            <a:r>
              <a:rPr lang="en-US" alt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400" dirty="0" err="1">
                <a:solidFill>
                  <a:srgbClr val="6A3E3E"/>
                </a:solidFill>
                <a:latin typeface="Consolas" panose="020B0609020204030204" pitchFamily="49" charset="0"/>
              </a:rPr>
              <a:t>outputFile</a:t>
            </a:r>
            <a:r>
              <a:rPr lang="en-US" alt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           </a:t>
            </a:r>
            <a:r>
              <a:rPr lang="en-US" altLang="en-US" sz="2400" b="1" dirty="0">
                <a:solidFill>
                  <a:srgbClr val="7F0055"/>
                </a:solidFill>
                <a:latin typeface="Consolas" panose="020B0609020204030204" pitchFamily="49" charset="0"/>
              </a:rPr>
              <a:t>new</a:t>
            </a:r>
            <a:r>
              <a:rPr lang="en-US" alt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4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PrintWriter</a:t>
            </a:r>
            <a:r>
              <a:rPr lang="en-US" alt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400" b="1" dirty="0">
                <a:solidFill>
                  <a:srgbClr val="2A00FF"/>
                </a:solidFill>
                <a:latin typeface="Consolas" panose="020B0609020204030204" pitchFamily="49" charset="0"/>
              </a:rPr>
              <a:t>"testNames.txt"</a:t>
            </a:r>
            <a:r>
              <a:rPr lang="en-US" alt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dirty="0" err="1">
                <a:solidFill>
                  <a:srgbClr val="6A3E3E"/>
                </a:solidFill>
                <a:latin typeface="Consolas" panose="020B0609020204030204" pitchFamily="49" charset="0"/>
              </a:rPr>
              <a:t>outputFile</a:t>
            </a:r>
            <a:r>
              <a:rPr lang="en-US" alt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400" dirty="0">
                <a:solidFill>
                  <a:srgbClr val="2A00FF"/>
                </a:solidFill>
                <a:latin typeface="Consolas" panose="020B0609020204030204" pitchFamily="49" charset="0"/>
              </a:rPr>
              <a:t>"\"testNames.txt\""</a:t>
            </a:r>
            <a:r>
              <a:rPr lang="en-US" alt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dirty="0" err="1">
                <a:solidFill>
                  <a:srgbClr val="6A3E3E"/>
                </a:solidFill>
                <a:latin typeface="Consolas" panose="020B0609020204030204" pitchFamily="49" charset="0"/>
              </a:rPr>
              <a:t>outputFile</a:t>
            </a:r>
            <a:r>
              <a:rPr lang="en-US" alt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400" dirty="0">
                <a:solidFill>
                  <a:srgbClr val="2A00FF"/>
                </a:solidFill>
                <a:latin typeface="Consolas" panose="020B0609020204030204" pitchFamily="49" charset="0"/>
              </a:rPr>
              <a:t>"Chris"</a:t>
            </a:r>
            <a:r>
              <a:rPr lang="en-US" alt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dirty="0" err="1">
                <a:solidFill>
                  <a:srgbClr val="6A3E3E"/>
                </a:solidFill>
                <a:latin typeface="Consolas" panose="020B0609020204030204" pitchFamily="49" charset="0"/>
              </a:rPr>
              <a:t>outputFile</a:t>
            </a:r>
            <a:r>
              <a:rPr lang="en-US" alt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</a:t>
            </a:r>
            <a:r>
              <a:rPr lang="en-US" alt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400" dirty="0">
                <a:solidFill>
                  <a:srgbClr val="2A00FF"/>
                </a:solidFill>
                <a:latin typeface="Consolas" panose="020B0609020204030204" pitchFamily="49" charset="0"/>
              </a:rPr>
              <a:t>"Kathryn\r" + " and"</a:t>
            </a:r>
            <a:r>
              <a:rPr lang="en-US" alt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pt-BR" altLang="en-US" sz="2400" dirty="0">
                <a:solidFill>
                  <a:srgbClr val="6A3E3E"/>
                </a:solidFill>
                <a:latin typeface="Consolas" panose="020B0609020204030204" pitchFamily="49" charset="0"/>
              </a:rPr>
              <a:t>outputFile</a:t>
            </a:r>
            <a:r>
              <a:rPr lang="pt-BR" alt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.print(</a:t>
            </a:r>
            <a:r>
              <a:rPr lang="pt-BR" altLang="en-US" sz="2400" dirty="0">
                <a:solidFill>
                  <a:srgbClr val="2A00FF"/>
                </a:solidFill>
                <a:latin typeface="Consolas" panose="020B0609020204030204" pitchFamily="49" charset="0"/>
              </a:rPr>
              <a:t>“\tJean\n"</a:t>
            </a:r>
            <a:r>
              <a:rPr lang="pt-BR" alt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dirty="0" err="1">
                <a:solidFill>
                  <a:srgbClr val="6A3E3E"/>
                </a:solidFill>
                <a:latin typeface="Consolas" panose="020B0609020204030204" pitchFamily="49" charset="0"/>
              </a:rPr>
              <a:t>outputFile</a:t>
            </a:r>
            <a:r>
              <a:rPr lang="en-US" alt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400" dirty="0">
                <a:solidFill>
                  <a:srgbClr val="2A00FF"/>
                </a:solidFill>
                <a:latin typeface="Consolas" panose="020B0609020204030204" pitchFamily="49" charset="0"/>
              </a:rPr>
              <a:t>"End of the story!"</a:t>
            </a:r>
            <a:r>
              <a:rPr lang="en-US" alt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dirty="0" err="1">
                <a:solidFill>
                  <a:srgbClr val="6A3E3E"/>
                </a:solidFill>
                <a:latin typeface="Consolas" panose="020B0609020204030204" pitchFamily="49" charset="0"/>
              </a:rPr>
              <a:t>outputFile</a:t>
            </a:r>
            <a:r>
              <a:rPr lang="en-US" alt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.close</a:t>
            </a:r>
            <a:r>
              <a:rPr lang="en-US" alt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(); </a:t>
            </a:r>
            <a:endParaRPr lang="en-US" altLang="en-US" sz="24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43A1CB2-CCF0-53AF-E984-A5C4CB45DB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3398" y="5625434"/>
            <a:ext cx="7801156" cy="752780"/>
          </a:xfrm>
          <a:prstGeom prst="rect">
            <a:avLst/>
          </a:prstGeom>
          <a:solidFill>
            <a:srgbClr val="EEEEEE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tIns="-31740" anchor="ctr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dirty="0" err="1">
                <a:solidFill>
                  <a:srgbClr val="660066"/>
                </a:solidFill>
                <a:latin typeface="Consolas" panose="020B0609020204030204" pitchFamily="49" charset="0"/>
              </a:rPr>
              <a:t>OutputStream</a:t>
            </a:r>
            <a:r>
              <a:rPr lang="en-US" alt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os</a:t>
            </a:r>
            <a:r>
              <a:rPr lang="en-US" alt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400" dirty="0">
                <a:solidFill>
                  <a:srgbClr val="666600"/>
                </a:solidFill>
                <a:latin typeface="Consolas" panose="020B0609020204030204" pitchFamily="49" charset="0"/>
              </a:rPr>
              <a:t>=</a:t>
            </a:r>
            <a:r>
              <a:rPr lang="en-US" alt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400" dirty="0">
                <a:solidFill>
                  <a:srgbClr val="000088"/>
                </a:solidFill>
                <a:latin typeface="Consolas" panose="020B0609020204030204" pitchFamily="49" charset="0"/>
              </a:rPr>
              <a:t>new</a:t>
            </a:r>
            <a:r>
              <a:rPr lang="en-US" alt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     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 </a:t>
            </a:r>
            <a:r>
              <a:rPr lang="en-US" altLang="en-US" sz="2400" dirty="0" err="1">
                <a:solidFill>
                  <a:srgbClr val="660066"/>
                </a:solidFill>
                <a:latin typeface="Consolas" panose="020B0609020204030204" pitchFamily="49" charset="0"/>
              </a:rPr>
              <a:t>FileOutputStream</a:t>
            </a:r>
            <a:r>
              <a:rPr lang="en-US" altLang="en-US" sz="2400" dirty="0">
                <a:solidFill>
                  <a:srgbClr val="6666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400" dirty="0">
                <a:solidFill>
                  <a:srgbClr val="008800"/>
                </a:solidFill>
                <a:latin typeface="Consolas" panose="020B0609020204030204" pitchFamily="49" charset="0"/>
              </a:rPr>
              <a:t>"test.txt"</a:t>
            </a:r>
            <a:r>
              <a:rPr lang="en-US" altLang="en-US" sz="2400" dirty="0">
                <a:solidFill>
                  <a:srgbClr val="666600"/>
                </a:solidFill>
                <a:latin typeface="Consolas" panose="020B0609020204030204" pitchFamily="49" charset="0"/>
              </a:rPr>
              <a:t>);</a:t>
            </a:r>
            <a:r>
              <a:rPr lang="en-US" altLang="en-US" sz="2400" dirty="0">
                <a:latin typeface="Consolas" panose="020B0609020204030204" pitchFamily="49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75781864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660C243-6928-2A2E-163F-3739B85E6A07}"/>
              </a:ext>
            </a:extLst>
          </p:cNvPr>
          <p:cNvSpPr txBox="1"/>
          <p:nvPr/>
        </p:nvSpPr>
        <p:spPr>
          <a:xfrm>
            <a:off x="2456329" y="2690336"/>
            <a:ext cx="7171766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String </a:t>
            </a:r>
            <a:r>
              <a:rPr lang="en-US" sz="2000" dirty="0" err="1">
                <a:solidFill>
                  <a:srgbClr val="6A3E3E"/>
                </a:solidFill>
                <a:highlight>
                  <a:srgbClr val="F0D8A8"/>
                </a:highlight>
                <a:latin typeface="Consolas" panose="020B0609020204030204" pitchFamily="49" charset="0"/>
              </a:rPr>
              <a:t>string</a:t>
            </a:r>
            <a:r>
              <a:rPr lang="en-US" sz="2000" dirty="0">
                <a:solidFill>
                  <a:srgbClr val="000000"/>
                </a:solidFill>
                <a:highlight>
                  <a:srgbClr val="F0D8A8"/>
                </a:highlight>
                <a:latin typeface="Consolas" panose="020B0609020204030204" pitchFamily="49" charset="0"/>
              </a:rPr>
              <a:t> = </a:t>
            </a:r>
            <a:r>
              <a:rPr lang="en-US" sz="2000" dirty="0">
                <a:solidFill>
                  <a:srgbClr val="2A00FF"/>
                </a:solidFill>
                <a:highlight>
                  <a:srgbClr val="F0D8A8"/>
                </a:highlight>
                <a:latin typeface="Consolas" panose="020B0609020204030204" pitchFamily="49" charset="0"/>
              </a:rPr>
              <a:t>"Hello"</a:t>
            </a:r>
            <a:r>
              <a:rPr lang="en-US" sz="2000" dirty="0">
                <a:solidFill>
                  <a:srgbClr val="000000"/>
                </a:solidFill>
                <a:highlight>
                  <a:srgbClr val="F0D8A8"/>
                </a:highlight>
                <a:latin typeface="Consolas" panose="020B0609020204030204" pitchFamily="49" charset="0"/>
              </a:rPr>
              <a:t>;</a:t>
            </a:r>
          </a:p>
          <a:p>
            <a:pPr algn="l"/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FileOutputStream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dirty="0" err="1">
                <a:solidFill>
                  <a:srgbClr val="6A3E3E"/>
                </a:solidFill>
                <a:latin typeface="Consolas" panose="020B0609020204030204" pitchFamily="49" charset="0"/>
              </a:rPr>
              <a:t>outputStream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new</a:t>
            </a:r>
            <a:r>
              <a:rPr 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      </a:t>
            </a:r>
          </a:p>
          <a:p>
            <a:pPr algn="l"/>
            <a:r>
              <a:rPr 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</a:t>
            </a:r>
            <a:r>
              <a:rPr lang="en-US" sz="20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FileOutputStream</a:t>
            </a:r>
            <a:r>
              <a:rPr 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000" b="1" dirty="0">
                <a:solidFill>
                  <a:srgbClr val="2A00FF"/>
                </a:solidFill>
                <a:latin typeface="Consolas" panose="020B0609020204030204" pitchFamily="49" charset="0"/>
              </a:rPr>
              <a:t>"test.txt"</a:t>
            </a:r>
            <a:r>
              <a:rPr 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 algn="l"/>
            <a:r>
              <a:rPr 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byte</a:t>
            </a:r>
            <a:r>
              <a:rPr 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[] </a:t>
            </a:r>
            <a:r>
              <a:rPr lang="en-US" sz="20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strToBytes</a:t>
            </a:r>
            <a:r>
              <a:rPr 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2000" b="1" dirty="0" err="1">
                <a:solidFill>
                  <a:srgbClr val="6A3E3E"/>
                </a:solidFill>
                <a:highlight>
                  <a:srgbClr val="D4D4D4"/>
                </a:highlight>
                <a:latin typeface="Consolas" panose="020B0609020204030204" pitchFamily="49" charset="0"/>
              </a:rPr>
              <a:t>string</a:t>
            </a:r>
            <a:r>
              <a:rPr lang="en-US" sz="2000" b="1" dirty="0" err="1">
                <a:solidFill>
                  <a:srgbClr val="000000"/>
                </a:solidFill>
                <a:highlight>
                  <a:srgbClr val="D4D4D4"/>
                </a:highlight>
                <a:latin typeface="Consolas" panose="020B0609020204030204" pitchFamily="49" charset="0"/>
              </a:rPr>
              <a:t>.getBytes</a:t>
            </a:r>
            <a:r>
              <a:rPr lang="en-US" sz="2000" b="1" dirty="0">
                <a:solidFill>
                  <a:srgbClr val="000000"/>
                </a:solidFill>
                <a:highlight>
                  <a:srgbClr val="D4D4D4"/>
                </a:highlight>
                <a:latin typeface="Consolas" panose="020B0609020204030204" pitchFamily="49" charset="0"/>
              </a:rPr>
              <a:t>();</a:t>
            </a:r>
          </a:p>
          <a:p>
            <a:pPr algn="l"/>
            <a:r>
              <a:rPr lang="en-US" sz="2000" dirty="0" err="1">
                <a:solidFill>
                  <a:srgbClr val="6A3E3E"/>
                </a:solidFill>
                <a:latin typeface="Consolas" panose="020B0609020204030204" pitchFamily="49" charset="0"/>
              </a:rPr>
              <a:t>outputStream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.write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000" dirty="0" err="1">
                <a:solidFill>
                  <a:srgbClr val="6A3E3E"/>
                </a:solidFill>
                <a:latin typeface="Consolas" panose="020B0609020204030204" pitchFamily="49" charset="0"/>
              </a:rPr>
              <a:t>strToBytes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 algn="l"/>
            <a:endParaRPr lang="en-US" sz="20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algn="l"/>
            <a:endParaRPr lang="en-US" sz="20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algn="l"/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The output of in the file “test.txt” is</a:t>
            </a:r>
          </a:p>
          <a:p>
            <a:pPr algn="l"/>
            <a:endParaRPr lang="en-US" sz="20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algn="l"/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Hello</a:t>
            </a:r>
            <a:endParaRPr lang="en-US" sz="2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8EEB3D-6AA0-1D0B-1DC0-C96143243CB6}"/>
              </a:ext>
            </a:extLst>
          </p:cNvPr>
          <p:cNvSpPr txBox="1"/>
          <p:nvPr/>
        </p:nvSpPr>
        <p:spPr>
          <a:xfrm>
            <a:off x="2294965" y="815805"/>
            <a:ext cx="733313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 </a:t>
            </a:r>
            <a:r>
              <a:rPr lang="en-US" sz="24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FileOutputStream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to </a:t>
            </a:r>
            <a:r>
              <a:rPr lang="en-US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write binary data to a file.</a:t>
            </a:r>
            <a:endParaRPr lang="en-US" sz="24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24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following code converts a </a:t>
            </a:r>
            <a:r>
              <a:rPr lang="en-US" sz="24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String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into bytes and writes the bytes to a file using </a:t>
            </a:r>
            <a:r>
              <a:rPr lang="en-US" sz="24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FileOutputStream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076000599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BA6CF679-5459-7E02-5581-E8CAF1A534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3218" y="0"/>
            <a:ext cx="5105400" cy="1011238"/>
          </a:xfrm>
          <a:prstGeom prst="rect">
            <a:avLst/>
          </a:prstGeom>
          <a:noFill/>
          <a:ln>
            <a:noFill/>
          </a:ln>
        </p:spPr>
        <p:txBody>
          <a:bodyPr anchor="b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9A4C25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9A4C25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9A4C25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9A4C25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9A4C25"/>
                </a:solidFill>
                <a:latin typeface="Arial" charset="0"/>
                <a:cs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altLang="en-US" sz="3200" kern="0" dirty="0"/>
              <a:t>The </a:t>
            </a:r>
            <a:r>
              <a:rPr lang="en-US" altLang="en-US" sz="3200" kern="0" dirty="0" err="1">
                <a:latin typeface="Courier New" panose="02070309020205020404" pitchFamily="49" charset="0"/>
              </a:rPr>
              <a:t>PrintWriter</a:t>
            </a:r>
            <a:r>
              <a:rPr lang="en-US" altLang="en-US" sz="3200" kern="0" dirty="0"/>
              <a:t> Class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B280DDF-3AE2-601F-E9D9-72DC37D4F7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3218" y="1323109"/>
            <a:ext cx="8336974" cy="48320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buFontTx/>
              <a:buNone/>
              <a:defRPr/>
            </a:pPr>
            <a:r>
              <a:rPr lang="en-US" sz="2200" b="1" spc="-100" dirty="0">
                <a:latin typeface="Consolas" panose="020B0609020204030204" pitchFamily="49" charset="0"/>
              </a:rPr>
              <a:t>public static void main(String[] </a:t>
            </a:r>
            <a:r>
              <a:rPr lang="en-US" sz="2200" b="1" spc="-100" dirty="0" err="1">
                <a:latin typeface="Consolas" panose="020B0609020204030204" pitchFamily="49" charset="0"/>
              </a:rPr>
              <a:t>args</a:t>
            </a:r>
            <a:r>
              <a:rPr lang="en-US" sz="2200" b="1" spc="-100" dirty="0">
                <a:latin typeface="Consolas" panose="020B0609020204030204" pitchFamily="49" charset="0"/>
              </a:rPr>
              <a:t>)throws </a:t>
            </a:r>
            <a:r>
              <a:rPr lang="en-US" sz="2200" b="1" spc="-100" dirty="0" err="1">
                <a:latin typeface="Consolas" panose="020B0609020204030204" pitchFamily="49" charset="0"/>
              </a:rPr>
              <a:t>IOException</a:t>
            </a:r>
            <a:r>
              <a:rPr lang="en-US" sz="2200" b="1" spc="-100" dirty="0">
                <a:latin typeface="Consolas" panose="020B0609020204030204" pitchFamily="49" charset="0"/>
              </a:rPr>
              <a:t> {</a:t>
            </a:r>
          </a:p>
          <a:p>
            <a:pPr lvl="1">
              <a:buFontTx/>
              <a:buNone/>
              <a:defRPr/>
            </a:pPr>
            <a:r>
              <a:rPr lang="en-US" sz="2200" spc="-100" dirty="0" err="1">
                <a:latin typeface="Consolas" panose="020B0609020204030204" pitchFamily="49" charset="0"/>
              </a:rPr>
              <a:t>PrintWriter</a:t>
            </a:r>
            <a:r>
              <a:rPr lang="en-US" sz="2200" spc="-100" dirty="0">
                <a:latin typeface="Consolas" panose="020B0609020204030204" pitchFamily="49" charset="0"/>
              </a:rPr>
              <a:t> </a:t>
            </a:r>
            <a:r>
              <a:rPr lang="en-US" sz="2200" spc="-100" dirty="0" err="1">
                <a:latin typeface="Consolas" panose="020B0609020204030204" pitchFamily="49" charset="0"/>
              </a:rPr>
              <a:t>outputFile</a:t>
            </a:r>
            <a:r>
              <a:rPr lang="en-US" sz="2200" spc="-100" dirty="0">
                <a:latin typeface="Consolas" panose="020B0609020204030204" pitchFamily="49" charset="0"/>
              </a:rPr>
              <a:t> = </a:t>
            </a:r>
          </a:p>
          <a:p>
            <a:pPr lvl="1">
              <a:buFontTx/>
              <a:buNone/>
              <a:defRPr/>
            </a:pPr>
            <a:r>
              <a:rPr lang="en-US" sz="2200" spc="-100" dirty="0">
                <a:latin typeface="Consolas" panose="020B0609020204030204" pitchFamily="49" charset="0"/>
              </a:rPr>
              <a:t>           </a:t>
            </a:r>
            <a:r>
              <a:rPr lang="en-US" sz="2200" b="1" spc="-100" dirty="0">
                <a:latin typeface="Consolas" panose="020B0609020204030204" pitchFamily="49" charset="0"/>
              </a:rPr>
              <a:t>new </a:t>
            </a:r>
            <a:r>
              <a:rPr lang="en-US" sz="2200" b="1" spc="-100" dirty="0" err="1">
                <a:latin typeface="Consolas" panose="020B0609020204030204" pitchFamily="49" charset="0"/>
              </a:rPr>
              <a:t>PrintWriter</a:t>
            </a:r>
            <a:r>
              <a:rPr lang="en-US" sz="2200" b="1" spc="-100" dirty="0">
                <a:latin typeface="Consolas" panose="020B0609020204030204" pitchFamily="49" charset="0"/>
              </a:rPr>
              <a:t>("testNames.txt");</a:t>
            </a:r>
          </a:p>
          <a:p>
            <a:pPr lvl="1">
              <a:buFontTx/>
              <a:buNone/>
              <a:defRPr/>
            </a:pPr>
            <a:r>
              <a:rPr lang="en-US" sz="2200" spc="-100" dirty="0" err="1">
                <a:latin typeface="Consolas" panose="020B0609020204030204" pitchFamily="49" charset="0"/>
              </a:rPr>
              <a:t>outputFile.println</a:t>
            </a:r>
            <a:r>
              <a:rPr lang="en-US" sz="2200" spc="-100" dirty="0">
                <a:latin typeface="Consolas" panose="020B0609020204030204" pitchFamily="49" charset="0"/>
              </a:rPr>
              <a:t>("\t\"testNames.txt\"");</a:t>
            </a:r>
          </a:p>
          <a:p>
            <a:pPr lvl="1">
              <a:buFontTx/>
              <a:buNone/>
              <a:defRPr/>
            </a:pPr>
            <a:r>
              <a:rPr lang="en-US" sz="2200" spc="-100" dirty="0" err="1">
                <a:latin typeface="Consolas" panose="020B0609020204030204" pitchFamily="49" charset="0"/>
              </a:rPr>
              <a:t>outputFile.println</a:t>
            </a:r>
            <a:r>
              <a:rPr lang="en-US" sz="2200" spc="-100" dirty="0">
                <a:latin typeface="Consolas" panose="020B0609020204030204" pitchFamily="49" charset="0"/>
              </a:rPr>
              <a:t>();</a:t>
            </a:r>
          </a:p>
          <a:p>
            <a:pPr lvl="1">
              <a:buFontTx/>
              <a:buNone/>
              <a:defRPr/>
            </a:pPr>
            <a:r>
              <a:rPr lang="en-US" sz="2200" spc="-100" dirty="0" err="1">
                <a:latin typeface="Consolas" panose="020B0609020204030204" pitchFamily="49" charset="0"/>
              </a:rPr>
              <a:t>outputFile.print</a:t>
            </a:r>
            <a:r>
              <a:rPr lang="en-US" sz="2200" spc="-100" dirty="0">
                <a:latin typeface="Consolas" panose="020B0609020204030204" pitchFamily="49" charset="0"/>
              </a:rPr>
              <a:t>("\t\</a:t>
            </a:r>
            <a:r>
              <a:rPr lang="en-US" sz="2200" spc="-100" dirty="0" err="1">
                <a:latin typeface="Consolas" panose="020B0609020204030204" pitchFamily="49" charset="0"/>
              </a:rPr>
              <a:t>tChris</a:t>
            </a:r>
            <a:r>
              <a:rPr lang="en-US" sz="2200" spc="-100" dirty="0">
                <a:latin typeface="Consolas" panose="020B0609020204030204" pitchFamily="49" charset="0"/>
              </a:rPr>
              <a:t>" + " ");</a:t>
            </a:r>
          </a:p>
          <a:p>
            <a:pPr lvl="1">
              <a:buFontTx/>
              <a:buNone/>
              <a:defRPr/>
            </a:pPr>
            <a:r>
              <a:rPr lang="en-US" sz="2200" spc="-100" dirty="0" err="1">
                <a:latin typeface="Consolas" panose="020B0609020204030204" pitchFamily="49" charset="0"/>
              </a:rPr>
              <a:t>outputFile.print</a:t>
            </a:r>
            <a:r>
              <a:rPr lang="en-US" sz="2200" spc="-100" dirty="0">
                <a:latin typeface="Consolas" panose="020B0609020204030204" pitchFamily="49" charset="0"/>
              </a:rPr>
              <a:t>("Kathryn ");</a:t>
            </a:r>
          </a:p>
          <a:p>
            <a:pPr lvl="1">
              <a:buFontTx/>
              <a:buNone/>
              <a:defRPr/>
            </a:pPr>
            <a:r>
              <a:rPr lang="en-US" sz="2200" spc="-100" dirty="0" err="1">
                <a:latin typeface="Consolas" panose="020B0609020204030204" pitchFamily="49" charset="0"/>
              </a:rPr>
              <a:t>outputFile.println</a:t>
            </a:r>
            <a:r>
              <a:rPr lang="en-US" sz="2200" spc="-100" dirty="0">
                <a:latin typeface="Consolas" panose="020B0609020204030204" pitchFamily="49" charset="0"/>
              </a:rPr>
              <a:t>("Jean");</a:t>
            </a:r>
          </a:p>
          <a:p>
            <a:pPr lvl="1">
              <a:buFontTx/>
              <a:buNone/>
              <a:defRPr/>
            </a:pPr>
            <a:r>
              <a:rPr lang="en-US" sz="2200" spc="-100" dirty="0" err="1">
                <a:latin typeface="Consolas" panose="020B0609020204030204" pitchFamily="49" charset="0"/>
              </a:rPr>
              <a:t>outputFile.println</a:t>
            </a:r>
            <a:r>
              <a:rPr lang="en-US" sz="2200" spc="-100" dirty="0">
                <a:latin typeface="Consolas" panose="020B0609020204030204" pitchFamily="49" charset="0"/>
              </a:rPr>
              <a:t>("End of the story!");</a:t>
            </a:r>
          </a:p>
          <a:p>
            <a:pPr lvl="1">
              <a:buFontTx/>
              <a:buNone/>
              <a:defRPr/>
            </a:pPr>
            <a:r>
              <a:rPr lang="en-US" sz="2200" spc="-100" dirty="0" err="1">
                <a:latin typeface="Consolas" panose="020B0609020204030204" pitchFamily="49" charset="0"/>
              </a:rPr>
              <a:t>outputFile.close</a:t>
            </a:r>
            <a:r>
              <a:rPr lang="en-US" sz="2200" spc="-100" dirty="0">
                <a:latin typeface="Consolas" panose="020B0609020204030204" pitchFamily="49" charset="0"/>
              </a:rPr>
              <a:t>(); </a:t>
            </a:r>
            <a:r>
              <a:rPr lang="en-US" sz="2200" dirty="0">
                <a:latin typeface="Consolas" panose="020B0609020204030204" pitchFamily="49" charset="0"/>
              </a:rPr>
              <a:t> </a:t>
            </a:r>
          </a:p>
          <a:p>
            <a:pPr>
              <a:buFontTx/>
              <a:buNone/>
              <a:defRPr/>
            </a:pPr>
            <a:r>
              <a:rPr lang="en-US" sz="2200" dirty="0">
                <a:latin typeface="Consolas" panose="020B0609020204030204" pitchFamily="49" charset="0"/>
              </a:rPr>
              <a:t>}//end main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2B7B4F7-CA66-25FA-CE88-56C857E6C8BC}"/>
              </a:ext>
            </a:extLst>
          </p:cNvPr>
          <p:cNvSpPr/>
          <p:nvPr/>
        </p:nvSpPr>
        <p:spPr>
          <a:xfrm>
            <a:off x="5569527" y="5413520"/>
            <a:ext cx="4572000" cy="132343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sz="2000" dirty="0"/>
              <a:t>	"testNames.txt"</a:t>
            </a:r>
          </a:p>
          <a:p>
            <a:pPr>
              <a:defRPr/>
            </a:pPr>
            <a:endParaRPr lang="en-US" sz="2000" dirty="0"/>
          </a:p>
          <a:p>
            <a:pPr>
              <a:defRPr/>
            </a:pPr>
            <a:r>
              <a:rPr lang="en-US" sz="2000" dirty="0"/>
              <a:t>		Chris Kathryn Jean</a:t>
            </a:r>
          </a:p>
          <a:p>
            <a:pPr>
              <a:defRPr/>
            </a:pPr>
            <a:r>
              <a:rPr lang="en-US" sz="2000" dirty="0"/>
              <a:t>End of the story!</a:t>
            </a:r>
          </a:p>
        </p:txBody>
      </p:sp>
    </p:spTree>
    <p:extLst>
      <p:ext uri="{BB962C8B-B14F-4D97-AF65-F5344CB8AC3E}">
        <p14:creationId xmlns:p14="http://schemas.microsoft.com/office/powerpoint/2010/main" val="38820832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D180D732-BC26-FA80-53EE-899FC6D2EB4B}"/>
              </a:ext>
            </a:extLst>
          </p:cNvPr>
          <p:cNvSpPr txBox="1">
            <a:spLocks noChangeArrowheads="1"/>
          </p:cNvSpPr>
          <p:nvPr/>
        </p:nvSpPr>
        <p:spPr>
          <a:xfrm>
            <a:off x="1555172" y="544225"/>
            <a:ext cx="5181600" cy="9921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 dirty="0"/>
              <a:t>The </a:t>
            </a:r>
            <a:r>
              <a:rPr lang="en-US" altLang="en-US" sz="3200" dirty="0" err="1">
                <a:latin typeface="Courier New" panose="02070309020205020404" pitchFamily="49" charset="0"/>
              </a:rPr>
              <a:t>PrintWriter</a:t>
            </a:r>
            <a:r>
              <a:rPr lang="en-US" altLang="en-US" sz="3200" dirty="0"/>
              <a:t> Class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DD648CC9-AC47-876E-FF3E-BD9BC4506A40}"/>
              </a:ext>
            </a:extLst>
          </p:cNvPr>
          <p:cNvSpPr txBox="1">
            <a:spLocks noChangeArrowheads="1"/>
          </p:cNvSpPr>
          <p:nvPr/>
        </p:nvSpPr>
        <p:spPr>
          <a:xfrm>
            <a:off x="1555172" y="2282537"/>
            <a:ext cx="7391400" cy="27778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/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use the </a:t>
            </a:r>
            <a:r>
              <a:rPr lang="en-US" altLang="en-US" sz="2400" dirty="0" err="1">
                <a:latin typeface="Courier New" panose="02070309020205020404" pitchFamily="49" charset="0"/>
              </a:rPr>
              <a:t>PrintWriter</a:t>
            </a:r>
            <a:r>
              <a:rPr lang="en-US" altLang="en-US" sz="2400" dirty="0"/>
              <a:t>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class, put the following import statement at the top of the source file:</a:t>
            </a:r>
            <a:b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altLang="en-US" dirty="0"/>
            </a:br>
            <a:r>
              <a:rPr lang="en-US" altLang="en-US" dirty="0"/>
              <a:t>	</a:t>
            </a:r>
            <a:r>
              <a:rPr lang="en-US" altLang="en-US" sz="2600" dirty="0">
                <a:solidFill>
                  <a:srgbClr val="3333FF"/>
                </a:solidFill>
                <a:latin typeface="Consolas" panose="020B0609020204030204" pitchFamily="49" charset="0"/>
              </a:rPr>
              <a:t>import java.io.*;</a:t>
            </a:r>
            <a:br>
              <a:rPr lang="en-US" altLang="en-US" dirty="0"/>
            </a:br>
            <a:endParaRPr lang="en-US" altLang="en-US" dirty="0"/>
          </a:p>
          <a:p>
            <a:pPr marL="457200" indent="-457200"/>
            <a:r>
              <a:rPr lang="en-US" altLang="en-US" sz="2000" dirty="0"/>
              <a:t>See example: </a:t>
            </a:r>
            <a:r>
              <a:rPr lang="en-US" altLang="en-US" sz="2000" dirty="0">
                <a:hlinkClick r:id="rId2" action="ppaction://hlinkfile"/>
              </a:rPr>
              <a:t>FileWriteDemo.java</a:t>
            </a:r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902648431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F414B884-E62A-9F08-07A8-0D3B73E262F7}"/>
              </a:ext>
            </a:extLst>
          </p:cNvPr>
          <p:cNvSpPr txBox="1">
            <a:spLocks noChangeArrowheads="1"/>
          </p:cNvSpPr>
          <p:nvPr/>
        </p:nvSpPr>
        <p:spPr>
          <a:xfrm>
            <a:off x="1548245" y="415637"/>
            <a:ext cx="2441864" cy="992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 dirty="0"/>
              <a:t>Exceptions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95501FF7-E155-168A-E07A-B06BD7F697F2}"/>
              </a:ext>
            </a:extLst>
          </p:cNvPr>
          <p:cNvSpPr txBox="1">
            <a:spLocks noChangeArrowheads="1"/>
          </p:cNvSpPr>
          <p:nvPr/>
        </p:nvSpPr>
        <p:spPr>
          <a:xfrm>
            <a:off x="1548245" y="1808017"/>
            <a:ext cx="7543800" cy="37822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spcBef>
                <a:spcPts val="1800"/>
              </a:spcBef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something unexpected happens in a Java program, </a:t>
            </a:r>
            <a:r>
              <a:rPr lang="en-US" altLang="en-US" sz="2400" dirty="0">
                <a:solidFill>
                  <a:srgbClr val="3333FF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an </a:t>
            </a:r>
            <a:r>
              <a:rPr lang="en-US" altLang="en-US" sz="2400" i="1" dirty="0">
                <a:solidFill>
                  <a:srgbClr val="3333FF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exception</a:t>
            </a:r>
            <a:r>
              <a:rPr lang="en-US" altLang="en-US" sz="2400" dirty="0">
                <a:solidFill>
                  <a:srgbClr val="3333FF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is thrown.</a:t>
            </a:r>
          </a:p>
          <a:p>
            <a:pPr marL="457200" indent="-457200">
              <a:spcBef>
                <a:spcPts val="1800"/>
              </a:spcBef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the exception is </a:t>
            </a:r>
            <a:r>
              <a:rPr lang="en-US" altLang="en-US" sz="24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thrown, the method that is executing must either </a:t>
            </a:r>
            <a:r>
              <a:rPr lang="en-US" altLang="en-US" sz="2400" dirty="0">
                <a:solidFill>
                  <a:srgbClr val="C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handle the exception</a:t>
            </a:r>
            <a:r>
              <a:rPr lang="en-US" altLang="en-US" sz="24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or </a:t>
            </a:r>
            <a:r>
              <a:rPr lang="en-US" altLang="en-US" sz="2400" i="1" dirty="0">
                <a:solidFill>
                  <a:srgbClr val="C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pass it up the line.</a:t>
            </a:r>
          </a:p>
          <a:p>
            <a:pPr marL="457200" indent="-457200">
              <a:spcBef>
                <a:spcPts val="1800"/>
              </a:spcBef>
            </a:pPr>
            <a:r>
              <a:rPr lang="en-US" altLang="en-US" sz="2400" dirty="0">
                <a:solidFill>
                  <a:srgbClr val="061BE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To pass it up the line, the method needs a </a:t>
            </a:r>
            <a:r>
              <a:rPr lang="en-US" altLang="en-US" sz="2400" dirty="0">
                <a:solidFill>
                  <a:srgbClr val="061BE0"/>
                </a:solidFill>
                <a:highlight>
                  <a:srgbClr val="FFFF00"/>
                </a:highlight>
                <a:latin typeface="Courier New" panose="02070309020205020404" pitchFamily="49" charset="0"/>
              </a:rPr>
              <a:t>throws</a:t>
            </a:r>
            <a:r>
              <a:rPr lang="en-US" altLang="en-US" sz="2400" dirty="0">
                <a:solidFill>
                  <a:srgbClr val="061BE0"/>
                </a:solidFill>
                <a:highlight>
                  <a:srgbClr val="FFFF00"/>
                </a:highlight>
              </a:rPr>
              <a:t> </a:t>
            </a:r>
            <a:r>
              <a:rPr lang="en-US" altLang="en-US" sz="2400" dirty="0">
                <a:solidFill>
                  <a:srgbClr val="061BE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clause in the method header</a:t>
            </a:r>
            <a:r>
              <a:rPr lang="en-US" altLang="en-US" sz="2400" dirty="0">
                <a:solidFill>
                  <a:srgbClr val="00206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457200" indent="-457200">
              <a:spcBef>
                <a:spcPts val="1800"/>
              </a:spcBef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Handling the exception will be discussed later.</a:t>
            </a:r>
          </a:p>
          <a:p>
            <a:pPr>
              <a:spcBef>
                <a:spcPts val="1800"/>
              </a:spcBef>
            </a:pPr>
            <a:endParaRPr lang="en-US" altLang="en-US" dirty="0">
              <a:solidFill>
                <a:srgbClr val="FF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921199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F414B884-E62A-9F08-07A8-0D3B73E262F7}"/>
              </a:ext>
            </a:extLst>
          </p:cNvPr>
          <p:cNvSpPr txBox="1">
            <a:spLocks noChangeArrowheads="1"/>
          </p:cNvSpPr>
          <p:nvPr/>
        </p:nvSpPr>
        <p:spPr>
          <a:xfrm>
            <a:off x="1548245" y="415637"/>
            <a:ext cx="2441864" cy="992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 dirty="0"/>
              <a:t>Exceptions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AB477DB-470C-0328-0FAA-8E6B4604BEB0}"/>
              </a:ext>
            </a:extLst>
          </p:cNvPr>
          <p:cNvSpPr txBox="1">
            <a:spLocks noChangeArrowheads="1"/>
          </p:cNvSpPr>
          <p:nvPr/>
        </p:nvSpPr>
        <p:spPr>
          <a:xfrm>
            <a:off x="1548245" y="1790700"/>
            <a:ext cx="8697191" cy="41217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spcBef>
                <a:spcPts val="1800"/>
              </a:spcBef>
              <a:defRPr/>
            </a:pPr>
            <a:r>
              <a:rPr lang="en-US" altLang="en-US" sz="24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insert a </a:t>
            </a:r>
            <a:r>
              <a:rPr lang="en-US" altLang="en-US" sz="2400" dirty="0">
                <a:solidFill>
                  <a:srgbClr val="3333FF"/>
                </a:solidFill>
                <a:latin typeface="Courier New" panose="02070309020205020404" pitchFamily="49" charset="0"/>
              </a:rPr>
              <a:t>throws</a:t>
            </a:r>
            <a:r>
              <a:rPr lang="en-US" altLang="en-US" sz="2400" dirty="0">
                <a:solidFill>
                  <a:srgbClr val="3333FF"/>
                </a:solidFill>
              </a:rPr>
              <a:t> </a:t>
            </a:r>
            <a:r>
              <a:rPr lang="en-US" altLang="en-US" sz="24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clause in a method header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4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simply </a:t>
            </a:r>
            <a:r>
              <a:rPr lang="en-US" altLang="en-US" sz="2400" dirty="0">
                <a:solidFill>
                  <a:srgbClr val="3333FF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add the word </a:t>
            </a:r>
            <a:r>
              <a:rPr lang="en-US" altLang="en-US" sz="2400" i="1" dirty="0">
                <a:solidFill>
                  <a:srgbClr val="3333FF"/>
                </a:solidFill>
                <a:highlight>
                  <a:srgbClr val="FFFF00"/>
                </a:highlight>
              </a:rPr>
              <a:t>throws</a:t>
            </a:r>
            <a:r>
              <a:rPr lang="en-US" altLang="en-US" sz="2400" dirty="0">
                <a:solidFill>
                  <a:srgbClr val="3333FF"/>
                </a:solidFill>
                <a:highlight>
                  <a:srgbClr val="FFFF00"/>
                </a:highlight>
              </a:rPr>
              <a:t> </a:t>
            </a:r>
            <a:r>
              <a:rPr lang="en-US" altLang="en-US" sz="2400" dirty="0">
                <a:solidFill>
                  <a:srgbClr val="3333FF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and the name of the expected exception</a:t>
            </a:r>
            <a:r>
              <a:rPr lang="en-US" altLang="en-US" sz="24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spcBef>
                <a:spcPts val="1800"/>
              </a:spcBef>
              <a:defRPr/>
            </a:pPr>
            <a:r>
              <a:rPr lang="en-US" altLang="en-US" sz="2400" dirty="0" err="1">
                <a:highlight>
                  <a:srgbClr val="FFFF00"/>
                </a:highlight>
                <a:latin typeface="Courier New" panose="02070309020205020404" pitchFamily="49" charset="0"/>
              </a:rPr>
              <a:t>PrintWriter</a:t>
            </a:r>
            <a:r>
              <a:rPr lang="en-US" altLang="en-US" sz="2400" dirty="0">
                <a:highlight>
                  <a:srgbClr val="FFFF00"/>
                </a:highlight>
              </a:rPr>
              <a:t> </a:t>
            </a:r>
            <a:r>
              <a:rPr lang="en-US" altLang="en-US" sz="24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objects can </a:t>
            </a:r>
            <a:r>
              <a:rPr lang="en-US" altLang="en-US" sz="2400" dirty="0">
                <a:solidFill>
                  <a:srgbClr val="3333FF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throw an </a:t>
            </a:r>
            <a:r>
              <a:rPr lang="en-US" altLang="en-US" sz="2400" dirty="0" err="1">
                <a:solidFill>
                  <a:srgbClr val="3333FF"/>
                </a:solidFill>
                <a:highlight>
                  <a:srgbClr val="FFFF00"/>
                </a:highlight>
                <a:latin typeface="Courier New" panose="02070309020205020404" pitchFamily="49" charset="0"/>
              </a:rPr>
              <a:t>IOException</a:t>
            </a:r>
            <a:r>
              <a:rPr lang="en-US" altLang="en-US" sz="2400" dirty="0">
                <a:solidFill>
                  <a:srgbClr val="3333FF"/>
                </a:solidFill>
                <a:highlight>
                  <a:srgbClr val="FFFF00"/>
                </a:highlight>
              </a:rPr>
              <a:t>,</a:t>
            </a:r>
            <a:r>
              <a:rPr lang="en-US" altLang="en-US" sz="2400" dirty="0">
                <a:highlight>
                  <a:srgbClr val="FFFF00"/>
                </a:highlight>
              </a:rPr>
              <a:t> </a:t>
            </a:r>
            <a:r>
              <a:rPr lang="en-US" altLang="en-US" sz="24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so we write the </a:t>
            </a:r>
            <a:r>
              <a:rPr lang="en-US" altLang="en-US" sz="2400" dirty="0">
                <a:highlight>
                  <a:srgbClr val="FFFF00"/>
                </a:highlight>
                <a:latin typeface="Courier New" panose="02070309020205020404" pitchFamily="49" charset="0"/>
              </a:rPr>
              <a:t>throws</a:t>
            </a:r>
            <a:r>
              <a:rPr lang="en-US" altLang="en-US" sz="2400" dirty="0">
                <a:highlight>
                  <a:srgbClr val="FFFF00"/>
                </a:highlight>
              </a:rPr>
              <a:t> </a:t>
            </a:r>
            <a:r>
              <a:rPr lang="en-US" altLang="en-US" sz="24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clause like this:</a:t>
            </a:r>
            <a:br>
              <a:rPr lang="en-US" altLang="en-US" dirty="0"/>
            </a:br>
            <a:endParaRPr lang="en-US" altLang="en-US" dirty="0"/>
          </a:p>
          <a:p>
            <a:pPr marL="0" indent="0">
              <a:spcBef>
                <a:spcPts val="1800"/>
              </a:spcBef>
              <a:buFontTx/>
              <a:buNone/>
              <a:defRPr/>
            </a:pPr>
            <a:r>
              <a:rPr lang="en-US" altLang="en-US" sz="2000" dirty="0">
                <a:latin typeface="Consolas" panose="020B0609020204030204" pitchFamily="49" charset="0"/>
              </a:rPr>
              <a:t>public static void main(String[] </a:t>
            </a:r>
            <a:r>
              <a:rPr lang="en-US" altLang="en-US" sz="2000" dirty="0" err="1">
                <a:latin typeface="Consolas" panose="020B0609020204030204" pitchFamily="49" charset="0"/>
              </a:rPr>
              <a:t>args</a:t>
            </a:r>
            <a:r>
              <a:rPr lang="en-US" altLang="en-US" sz="2000" dirty="0">
                <a:latin typeface="Consolas" panose="020B0609020204030204" pitchFamily="49" charset="0"/>
              </a:rPr>
              <a:t>) </a:t>
            </a:r>
            <a:r>
              <a:rPr lang="en-US" altLang="en-US" sz="2000" dirty="0">
                <a:solidFill>
                  <a:srgbClr val="3333FF"/>
                </a:solidFill>
                <a:latin typeface="Consolas" panose="020B0609020204030204" pitchFamily="49" charset="0"/>
              </a:rPr>
              <a:t>throws </a:t>
            </a:r>
            <a:r>
              <a:rPr lang="en-US" altLang="en-US" sz="2000" dirty="0" err="1">
                <a:solidFill>
                  <a:srgbClr val="3333FF"/>
                </a:solidFill>
                <a:latin typeface="Consolas" panose="020B0609020204030204" pitchFamily="49" charset="0"/>
              </a:rPr>
              <a:t>IOException</a:t>
            </a:r>
            <a:br>
              <a:rPr lang="en-US" altLang="en-US" sz="2000" b="1" dirty="0">
                <a:latin typeface="Courier New" panose="02070309020205020404" pitchFamily="49" charset="0"/>
              </a:rPr>
            </a:br>
            <a:r>
              <a:rPr lang="en-US" altLang="en-US" sz="2000" b="1" dirty="0">
                <a:latin typeface="Courier New" panose="02070309020205020404" pitchFamily="49" charset="0"/>
              </a:rPr>
              <a:t>{</a:t>
            </a:r>
          </a:p>
          <a:p>
            <a:pPr marL="0" indent="0">
              <a:spcBef>
                <a:spcPts val="1800"/>
              </a:spcBef>
              <a:buFontTx/>
              <a:buNone/>
              <a:defRPr/>
            </a:pPr>
            <a:r>
              <a:rPr lang="en-US" altLang="en-US" sz="2000" b="1" dirty="0">
                <a:latin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705721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52156E6-FD32-2CC2-8191-34DD9DCAF168}"/>
              </a:ext>
            </a:extLst>
          </p:cNvPr>
          <p:cNvSpPr/>
          <p:nvPr/>
        </p:nvSpPr>
        <p:spPr>
          <a:xfrm>
            <a:off x="1014846" y="547255"/>
            <a:ext cx="8763000" cy="4708981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    </a:t>
            </a:r>
            <a:r>
              <a:rPr lang="en-US" sz="2000" b="1" dirty="0" err="1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b="1" dirty="0">
                <a:solidFill>
                  <a:srgbClr val="6A3E3E"/>
                </a:solidFill>
                <a:highlight>
                  <a:srgbClr val="F0D8A8"/>
                </a:highlight>
                <a:latin typeface="Consolas" panose="020B0609020204030204" pitchFamily="49" charset="0"/>
              </a:rPr>
              <a:t>sum</a:t>
            </a:r>
            <a:r>
              <a:rPr lang="en-US" sz="2000" b="1" dirty="0">
                <a:solidFill>
                  <a:srgbClr val="000000"/>
                </a:solidFill>
                <a:highlight>
                  <a:srgbClr val="F0D8A8"/>
                </a:highlight>
                <a:latin typeface="Consolas" panose="020B0609020204030204" pitchFamily="49" charset="0"/>
              </a:rPr>
              <a:t> = 10; </a:t>
            </a:r>
            <a:r>
              <a:rPr lang="en-US" sz="2000" b="1" dirty="0" err="1">
                <a:solidFill>
                  <a:srgbClr val="7F0055"/>
                </a:solidFill>
                <a:highlight>
                  <a:srgbClr val="F0D8A8"/>
                </a:highlight>
                <a:latin typeface="Consolas" panose="020B0609020204030204" pitchFamily="49" charset="0"/>
              </a:rPr>
              <a:t>int</a:t>
            </a:r>
            <a:r>
              <a:rPr lang="en-US" sz="2000" b="1" dirty="0">
                <a:solidFill>
                  <a:srgbClr val="000000"/>
                </a:solidFill>
                <a:highlight>
                  <a:srgbClr val="F0D8A8"/>
                </a:highlight>
                <a:latin typeface="Consolas" panose="020B0609020204030204" pitchFamily="49" charset="0"/>
              </a:rPr>
              <a:t> </a:t>
            </a:r>
            <a:r>
              <a:rPr lang="en-US" sz="2000" b="1" dirty="0" err="1">
                <a:solidFill>
                  <a:srgbClr val="6A3E3E"/>
                </a:solidFill>
                <a:highlight>
                  <a:srgbClr val="F0D8A8"/>
                </a:highlight>
                <a:latin typeface="Consolas" panose="020B0609020204030204" pitchFamily="49" charset="0"/>
              </a:rPr>
              <a:t>num</a:t>
            </a:r>
            <a:r>
              <a:rPr lang="en-US" sz="2000" b="1" dirty="0">
                <a:solidFill>
                  <a:srgbClr val="000000"/>
                </a:solidFill>
                <a:highlight>
                  <a:srgbClr val="F0D8A8"/>
                </a:highlight>
                <a:latin typeface="Consolas" panose="020B0609020204030204" pitchFamily="49" charset="0"/>
              </a:rPr>
              <a:t> = 1;</a:t>
            </a: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2000" dirty="0">
                <a:solidFill>
                  <a:srgbClr val="6A3E3E"/>
                </a:solidFill>
                <a:highlight>
                  <a:srgbClr val="F0D8A8"/>
                </a:highlight>
                <a:latin typeface="Consolas" panose="020B0609020204030204" pitchFamily="49" charset="0"/>
              </a:rPr>
              <a:t>sum</a:t>
            </a:r>
            <a:r>
              <a:rPr lang="en-US" sz="2000" dirty="0">
                <a:solidFill>
                  <a:srgbClr val="000000"/>
                </a:solidFill>
                <a:highlight>
                  <a:srgbClr val="F0D8A8"/>
                </a:highlight>
                <a:latin typeface="Consolas" panose="020B0609020204030204" pitchFamily="49" charset="0"/>
              </a:rPr>
              <a:t> = </a:t>
            </a:r>
            <a:r>
              <a:rPr lang="en-US" sz="2000" dirty="0">
                <a:solidFill>
                  <a:srgbClr val="6A3E3E"/>
                </a:solidFill>
                <a:highlight>
                  <a:srgbClr val="D4D4D4"/>
                </a:highlight>
                <a:latin typeface="Consolas" panose="020B0609020204030204" pitchFamily="49" charset="0"/>
              </a:rPr>
              <a:t>sum</a:t>
            </a:r>
            <a:r>
              <a:rPr lang="en-US" sz="2000" dirty="0">
                <a:solidFill>
                  <a:srgbClr val="000000"/>
                </a:solidFill>
                <a:highlight>
                  <a:srgbClr val="D4D4D4"/>
                </a:highlight>
                <a:latin typeface="Consolas" panose="020B0609020204030204" pitchFamily="49" charset="0"/>
              </a:rPr>
              <a:t> + ++</a:t>
            </a:r>
            <a:r>
              <a:rPr lang="en-US" sz="2000" dirty="0" err="1">
                <a:solidFill>
                  <a:srgbClr val="6A3E3E"/>
                </a:solidFill>
                <a:highlight>
                  <a:srgbClr val="D4D4D4"/>
                </a:highlight>
                <a:latin typeface="Consolas" panose="020B0609020204030204" pitchFamily="49" charset="0"/>
              </a:rPr>
              <a:t>num</a:t>
            </a:r>
            <a:r>
              <a:rPr lang="en-US" sz="2000" dirty="0">
                <a:solidFill>
                  <a:srgbClr val="000000"/>
                </a:solidFill>
                <a:highlight>
                  <a:srgbClr val="D4D4D4"/>
                </a:highlight>
                <a:latin typeface="Consolas" panose="020B0609020204030204" pitchFamily="49" charset="0"/>
              </a:rPr>
              <a:t>;</a:t>
            </a:r>
          </a:p>
          <a:p>
            <a:pPr>
              <a:defRPr/>
            </a:pPr>
            <a:r>
              <a:rPr lang="pt-BR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System.</a:t>
            </a:r>
            <a:r>
              <a:rPr lang="pt-BR" sz="2000" b="1" i="1" dirty="0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pt-BR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.println(</a:t>
            </a:r>
            <a:r>
              <a:rPr lang="pt-BR" sz="20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"sum is "</a:t>
            </a:r>
            <a:r>
              <a:rPr lang="pt-BR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pt-BR" sz="2000" b="1" i="1" dirty="0">
                <a:solidFill>
                  <a:srgbClr val="6A3E3E"/>
                </a:solidFill>
                <a:highlight>
                  <a:srgbClr val="D4D4D4"/>
                </a:highlight>
                <a:latin typeface="Consolas" panose="020B0609020204030204" pitchFamily="49" charset="0"/>
              </a:rPr>
              <a:t>sum</a:t>
            </a:r>
            <a:r>
              <a:rPr lang="pt-BR" sz="2000" b="1" i="1" dirty="0">
                <a:solidFill>
                  <a:srgbClr val="000000"/>
                </a:solidFill>
                <a:highlight>
                  <a:srgbClr val="D4D4D4"/>
                </a:highlight>
                <a:latin typeface="Consolas" panose="020B0609020204030204" pitchFamily="49" charset="0"/>
              </a:rPr>
              <a:t> + </a:t>
            </a:r>
            <a:r>
              <a:rPr lang="pt-BR" sz="2000" b="1" i="1" dirty="0">
                <a:solidFill>
                  <a:srgbClr val="2A00FF"/>
                </a:solidFill>
                <a:highlight>
                  <a:srgbClr val="D4D4D4"/>
                </a:highlight>
                <a:latin typeface="Consolas" panose="020B0609020204030204" pitchFamily="49" charset="0"/>
              </a:rPr>
              <a:t>". num is "</a:t>
            </a:r>
            <a:r>
              <a:rPr lang="pt-BR" sz="2000" b="1" i="1" dirty="0">
                <a:solidFill>
                  <a:srgbClr val="000000"/>
                </a:solidFill>
                <a:highlight>
                  <a:srgbClr val="D4D4D4"/>
                </a:highlight>
                <a:latin typeface="Consolas" panose="020B0609020204030204" pitchFamily="49" charset="0"/>
              </a:rPr>
              <a:t> + </a:t>
            </a:r>
            <a:r>
              <a:rPr lang="pt-BR" sz="2000" b="1" i="1" dirty="0">
                <a:solidFill>
                  <a:srgbClr val="6A3E3E"/>
                </a:solidFill>
                <a:highlight>
                  <a:srgbClr val="D4D4D4"/>
                </a:highlight>
                <a:latin typeface="Consolas" panose="020B0609020204030204" pitchFamily="49" charset="0"/>
              </a:rPr>
              <a:t>num</a:t>
            </a:r>
            <a:r>
              <a:rPr lang="pt-BR" sz="2000" b="1" i="1" dirty="0">
                <a:solidFill>
                  <a:srgbClr val="000000"/>
                </a:solidFill>
                <a:highlight>
                  <a:srgbClr val="D4D4D4"/>
                </a:highlight>
                <a:latin typeface="Consolas" panose="020B0609020204030204" pitchFamily="49" charset="0"/>
              </a:rPr>
              <a:t>);</a:t>
            </a: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highlight>
                  <a:srgbClr val="F0D8A8"/>
                </a:highlight>
                <a:latin typeface="Consolas" panose="020B0609020204030204" pitchFamily="49" charset="0"/>
              </a:rPr>
              <a:t>    </a:t>
            </a:r>
            <a:r>
              <a:rPr lang="en-US" sz="2000" dirty="0">
                <a:solidFill>
                  <a:srgbClr val="6A3E3E"/>
                </a:solidFill>
                <a:highlight>
                  <a:srgbClr val="F0D8A8"/>
                </a:highlight>
                <a:latin typeface="Consolas" panose="020B0609020204030204" pitchFamily="49" charset="0"/>
              </a:rPr>
              <a:t>sum</a:t>
            </a:r>
            <a:r>
              <a:rPr lang="en-US" sz="2000" dirty="0">
                <a:solidFill>
                  <a:srgbClr val="000000"/>
                </a:solidFill>
                <a:highlight>
                  <a:srgbClr val="F0D8A8"/>
                </a:highlight>
                <a:latin typeface="Consolas" panose="020B0609020204030204" pitchFamily="49" charset="0"/>
              </a:rPr>
              <a:t> = 10; </a:t>
            </a:r>
            <a:r>
              <a:rPr lang="en-US" sz="2000" dirty="0" err="1">
                <a:solidFill>
                  <a:srgbClr val="6A3E3E"/>
                </a:solidFill>
                <a:highlight>
                  <a:srgbClr val="F0D8A8"/>
                </a:highlight>
                <a:latin typeface="Consolas" panose="020B0609020204030204" pitchFamily="49" charset="0"/>
              </a:rPr>
              <a:t>num</a:t>
            </a:r>
            <a:r>
              <a:rPr lang="en-US" sz="2000" dirty="0">
                <a:solidFill>
                  <a:srgbClr val="000000"/>
                </a:solidFill>
                <a:highlight>
                  <a:srgbClr val="F0D8A8"/>
                </a:highlight>
                <a:latin typeface="Consolas" panose="020B0609020204030204" pitchFamily="49" charset="0"/>
              </a:rPr>
              <a:t> = 1;</a:t>
            </a: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2000" dirty="0">
                <a:solidFill>
                  <a:srgbClr val="6A3E3E"/>
                </a:solidFill>
                <a:highlight>
                  <a:srgbClr val="F0D8A8"/>
                </a:highlight>
                <a:latin typeface="Consolas" panose="020B0609020204030204" pitchFamily="49" charset="0"/>
              </a:rPr>
              <a:t>sum</a:t>
            </a:r>
            <a:r>
              <a:rPr lang="en-US" sz="2000" dirty="0">
                <a:solidFill>
                  <a:srgbClr val="000000"/>
                </a:solidFill>
                <a:highlight>
                  <a:srgbClr val="F0D8A8"/>
                </a:highlight>
                <a:latin typeface="Consolas" panose="020B0609020204030204" pitchFamily="49" charset="0"/>
              </a:rPr>
              <a:t> = ++</a:t>
            </a:r>
            <a:r>
              <a:rPr lang="en-US" sz="2000" dirty="0" err="1">
                <a:solidFill>
                  <a:srgbClr val="6A3E3E"/>
                </a:solidFill>
                <a:highlight>
                  <a:srgbClr val="F0D8A8"/>
                </a:highlight>
                <a:latin typeface="Consolas" panose="020B0609020204030204" pitchFamily="49" charset="0"/>
              </a:rPr>
              <a:t>num</a:t>
            </a:r>
            <a:r>
              <a:rPr lang="en-US" sz="2000" dirty="0">
                <a:solidFill>
                  <a:srgbClr val="000000"/>
                </a:solidFill>
                <a:highlight>
                  <a:srgbClr val="F0D8A8"/>
                </a:highlight>
                <a:latin typeface="Consolas" panose="020B0609020204030204" pitchFamily="49" charset="0"/>
              </a:rPr>
              <a:t> + </a:t>
            </a:r>
            <a:r>
              <a:rPr lang="en-US" sz="2000" dirty="0">
                <a:solidFill>
                  <a:srgbClr val="6A3E3E"/>
                </a:solidFill>
                <a:highlight>
                  <a:srgbClr val="D4D4D4"/>
                </a:highlight>
                <a:latin typeface="Consolas" panose="020B0609020204030204" pitchFamily="49" charset="0"/>
              </a:rPr>
              <a:t>sum</a:t>
            </a:r>
            <a:r>
              <a:rPr lang="en-US" sz="2000" dirty="0">
                <a:solidFill>
                  <a:srgbClr val="000000"/>
                </a:solidFill>
                <a:highlight>
                  <a:srgbClr val="D4D4D4"/>
                </a:highlight>
                <a:latin typeface="Consolas" panose="020B0609020204030204" pitchFamily="49" charset="0"/>
              </a:rPr>
              <a:t>;</a:t>
            </a:r>
          </a:p>
          <a:p>
            <a:pPr>
              <a:defRPr/>
            </a:pPr>
            <a:r>
              <a:rPr lang="pt-BR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System.</a:t>
            </a:r>
            <a:r>
              <a:rPr lang="pt-BR" sz="2000" b="1" i="1" dirty="0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pt-BR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.println(</a:t>
            </a:r>
            <a:r>
              <a:rPr lang="pt-BR" sz="20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"sum is "</a:t>
            </a:r>
            <a:r>
              <a:rPr lang="pt-BR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pt-BR" sz="2000" b="1" i="1" dirty="0">
                <a:solidFill>
                  <a:srgbClr val="6A3E3E"/>
                </a:solidFill>
                <a:highlight>
                  <a:srgbClr val="D4D4D4"/>
                </a:highlight>
                <a:latin typeface="Consolas" panose="020B0609020204030204" pitchFamily="49" charset="0"/>
              </a:rPr>
              <a:t>sum</a:t>
            </a:r>
            <a:r>
              <a:rPr lang="pt-BR" sz="2000" b="1" i="1" dirty="0">
                <a:solidFill>
                  <a:srgbClr val="000000"/>
                </a:solidFill>
                <a:highlight>
                  <a:srgbClr val="D4D4D4"/>
                </a:highlight>
                <a:latin typeface="Consolas" panose="020B0609020204030204" pitchFamily="49" charset="0"/>
              </a:rPr>
              <a:t> + </a:t>
            </a:r>
            <a:r>
              <a:rPr lang="pt-BR" sz="2000" b="1" i="1" dirty="0">
                <a:solidFill>
                  <a:srgbClr val="2A00FF"/>
                </a:solidFill>
                <a:highlight>
                  <a:srgbClr val="D4D4D4"/>
                </a:highlight>
                <a:latin typeface="Consolas" panose="020B0609020204030204" pitchFamily="49" charset="0"/>
              </a:rPr>
              <a:t>". num is "</a:t>
            </a:r>
            <a:r>
              <a:rPr lang="pt-BR" sz="2000" b="1" i="1" dirty="0">
                <a:solidFill>
                  <a:srgbClr val="000000"/>
                </a:solidFill>
                <a:highlight>
                  <a:srgbClr val="D4D4D4"/>
                </a:highlight>
                <a:latin typeface="Consolas" panose="020B0609020204030204" pitchFamily="49" charset="0"/>
              </a:rPr>
              <a:t> + </a:t>
            </a:r>
            <a:r>
              <a:rPr lang="pt-BR" sz="2000" b="1" i="1" dirty="0">
                <a:solidFill>
                  <a:srgbClr val="6A3E3E"/>
                </a:solidFill>
                <a:highlight>
                  <a:srgbClr val="D4D4D4"/>
                </a:highlight>
                <a:latin typeface="Consolas" panose="020B0609020204030204" pitchFamily="49" charset="0"/>
              </a:rPr>
              <a:t>num</a:t>
            </a:r>
            <a:r>
              <a:rPr lang="pt-BR" sz="2000" b="1" i="1" dirty="0">
                <a:solidFill>
                  <a:srgbClr val="000000"/>
                </a:solidFill>
                <a:highlight>
                  <a:srgbClr val="D4D4D4"/>
                </a:highlight>
                <a:latin typeface="Consolas" panose="020B0609020204030204" pitchFamily="49" charset="0"/>
              </a:rPr>
              <a:t>);</a:t>
            </a: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2000" dirty="0">
                <a:solidFill>
                  <a:srgbClr val="6A3E3E"/>
                </a:solidFill>
                <a:highlight>
                  <a:srgbClr val="F0D8A8"/>
                </a:highlight>
                <a:latin typeface="Consolas" panose="020B0609020204030204" pitchFamily="49" charset="0"/>
              </a:rPr>
              <a:t>sum</a:t>
            </a:r>
            <a:r>
              <a:rPr lang="en-US" sz="2000" dirty="0">
                <a:solidFill>
                  <a:srgbClr val="000000"/>
                </a:solidFill>
                <a:highlight>
                  <a:srgbClr val="F0D8A8"/>
                </a:highlight>
                <a:latin typeface="Consolas" panose="020B0609020204030204" pitchFamily="49" charset="0"/>
              </a:rPr>
              <a:t> = 10; </a:t>
            </a:r>
            <a:r>
              <a:rPr lang="en-US" sz="2000" dirty="0" err="1">
                <a:solidFill>
                  <a:srgbClr val="6A3E3E"/>
                </a:solidFill>
                <a:highlight>
                  <a:srgbClr val="F0D8A8"/>
                </a:highlight>
                <a:latin typeface="Consolas" panose="020B0609020204030204" pitchFamily="49" charset="0"/>
              </a:rPr>
              <a:t>num</a:t>
            </a:r>
            <a:r>
              <a:rPr lang="en-US" sz="2000" dirty="0">
                <a:solidFill>
                  <a:srgbClr val="000000"/>
                </a:solidFill>
                <a:highlight>
                  <a:srgbClr val="F0D8A8"/>
                </a:highlight>
                <a:latin typeface="Consolas" panose="020B0609020204030204" pitchFamily="49" charset="0"/>
              </a:rPr>
              <a:t> = 1;</a:t>
            </a: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2000" dirty="0">
                <a:solidFill>
                  <a:srgbClr val="6A3E3E"/>
                </a:solidFill>
                <a:highlight>
                  <a:srgbClr val="F0D8A8"/>
                </a:highlight>
                <a:latin typeface="Consolas" panose="020B0609020204030204" pitchFamily="49" charset="0"/>
              </a:rPr>
              <a:t>sum</a:t>
            </a:r>
            <a:r>
              <a:rPr lang="en-US" sz="2000" dirty="0">
                <a:solidFill>
                  <a:srgbClr val="000000"/>
                </a:solidFill>
                <a:highlight>
                  <a:srgbClr val="F0D8A8"/>
                </a:highlight>
                <a:latin typeface="Consolas" panose="020B0609020204030204" pitchFamily="49" charset="0"/>
              </a:rPr>
              <a:t> = </a:t>
            </a:r>
            <a:r>
              <a:rPr lang="en-US" sz="2000" dirty="0">
                <a:solidFill>
                  <a:srgbClr val="6A3E3E"/>
                </a:solidFill>
                <a:highlight>
                  <a:srgbClr val="D4D4D4"/>
                </a:highlight>
                <a:latin typeface="Consolas" panose="020B0609020204030204" pitchFamily="49" charset="0"/>
              </a:rPr>
              <a:t>sum</a:t>
            </a:r>
            <a:r>
              <a:rPr lang="en-US" sz="2000" dirty="0">
                <a:solidFill>
                  <a:srgbClr val="000000"/>
                </a:solidFill>
                <a:highlight>
                  <a:srgbClr val="D4D4D4"/>
                </a:highlight>
                <a:latin typeface="Consolas" panose="020B0609020204030204" pitchFamily="49" charset="0"/>
              </a:rPr>
              <a:t> + </a:t>
            </a:r>
            <a:r>
              <a:rPr lang="en-US" sz="2000" dirty="0" err="1">
                <a:solidFill>
                  <a:srgbClr val="6A3E3E"/>
                </a:solidFill>
                <a:highlight>
                  <a:srgbClr val="D4D4D4"/>
                </a:highlight>
                <a:latin typeface="Consolas" panose="020B0609020204030204" pitchFamily="49" charset="0"/>
              </a:rPr>
              <a:t>num</a:t>
            </a:r>
            <a:r>
              <a:rPr lang="en-US" sz="2000" dirty="0">
                <a:solidFill>
                  <a:srgbClr val="000000"/>
                </a:solidFill>
                <a:highlight>
                  <a:srgbClr val="D4D4D4"/>
                </a:highlight>
                <a:latin typeface="Consolas" panose="020B0609020204030204" pitchFamily="49" charset="0"/>
              </a:rPr>
              <a:t>++;</a:t>
            </a:r>
          </a:p>
          <a:p>
            <a:pPr>
              <a:defRPr/>
            </a:pPr>
            <a:r>
              <a:rPr lang="pt-BR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System.</a:t>
            </a:r>
            <a:r>
              <a:rPr lang="pt-BR" sz="2000" b="1" i="1" dirty="0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pt-BR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.println(</a:t>
            </a:r>
            <a:r>
              <a:rPr lang="pt-BR" sz="20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"sum is "</a:t>
            </a:r>
            <a:r>
              <a:rPr lang="pt-BR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pt-BR" sz="2000" b="1" i="1" dirty="0">
                <a:solidFill>
                  <a:srgbClr val="6A3E3E"/>
                </a:solidFill>
                <a:highlight>
                  <a:srgbClr val="D4D4D4"/>
                </a:highlight>
                <a:latin typeface="Consolas" panose="020B0609020204030204" pitchFamily="49" charset="0"/>
              </a:rPr>
              <a:t>sum</a:t>
            </a:r>
            <a:r>
              <a:rPr lang="pt-BR" sz="2000" b="1" i="1" dirty="0">
                <a:solidFill>
                  <a:srgbClr val="000000"/>
                </a:solidFill>
                <a:highlight>
                  <a:srgbClr val="D4D4D4"/>
                </a:highlight>
                <a:latin typeface="Consolas" panose="020B0609020204030204" pitchFamily="49" charset="0"/>
              </a:rPr>
              <a:t> + </a:t>
            </a:r>
            <a:r>
              <a:rPr lang="pt-BR" sz="2000" b="1" i="1" dirty="0">
                <a:solidFill>
                  <a:srgbClr val="2A00FF"/>
                </a:solidFill>
                <a:highlight>
                  <a:srgbClr val="D4D4D4"/>
                </a:highlight>
                <a:latin typeface="Consolas" panose="020B0609020204030204" pitchFamily="49" charset="0"/>
              </a:rPr>
              <a:t>". num is "</a:t>
            </a:r>
            <a:r>
              <a:rPr lang="pt-BR" sz="2000" b="1" i="1" dirty="0">
                <a:solidFill>
                  <a:srgbClr val="000000"/>
                </a:solidFill>
                <a:highlight>
                  <a:srgbClr val="D4D4D4"/>
                </a:highlight>
                <a:latin typeface="Consolas" panose="020B0609020204030204" pitchFamily="49" charset="0"/>
              </a:rPr>
              <a:t> + </a:t>
            </a:r>
            <a:r>
              <a:rPr lang="pt-BR" sz="2000" b="1" i="1" dirty="0">
                <a:solidFill>
                  <a:srgbClr val="6A3E3E"/>
                </a:solidFill>
                <a:highlight>
                  <a:srgbClr val="D4D4D4"/>
                </a:highlight>
                <a:latin typeface="Consolas" panose="020B0609020204030204" pitchFamily="49" charset="0"/>
              </a:rPr>
              <a:t>num</a:t>
            </a:r>
            <a:r>
              <a:rPr lang="pt-BR" sz="2000" b="1" i="1" dirty="0">
                <a:solidFill>
                  <a:srgbClr val="000000"/>
                </a:solidFill>
                <a:highlight>
                  <a:srgbClr val="D4D4D4"/>
                </a:highlight>
                <a:latin typeface="Consolas" panose="020B0609020204030204" pitchFamily="49" charset="0"/>
              </a:rPr>
              <a:t>);</a:t>
            </a: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2000" dirty="0">
                <a:solidFill>
                  <a:srgbClr val="6A3E3E"/>
                </a:solidFill>
                <a:highlight>
                  <a:srgbClr val="F0D8A8"/>
                </a:highlight>
                <a:latin typeface="Consolas" panose="020B0609020204030204" pitchFamily="49" charset="0"/>
              </a:rPr>
              <a:t>sum</a:t>
            </a:r>
            <a:r>
              <a:rPr lang="en-US" sz="2000" dirty="0">
                <a:solidFill>
                  <a:srgbClr val="000000"/>
                </a:solidFill>
                <a:highlight>
                  <a:srgbClr val="F0D8A8"/>
                </a:highlight>
                <a:latin typeface="Consolas" panose="020B0609020204030204" pitchFamily="49" charset="0"/>
              </a:rPr>
              <a:t> = 10; </a:t>
            </a:r>
            <a:r>
              <a:rPr lang="en-US" sz="2000" dirty="0" err="1">
                <a:solidFill>
                  <a:srgbClr val="6A3E3E"/>
                </a:solidFill>
                <a:highlight>
                  <a:srgbClr val="F0D8A8"/>
                </a:highlight>
                <a:latin typeface="Consolas" panose="020B0609020204030204" pitchFamily="49" charset="0"/>
              </a:rPr>
              <a:t>num</a:t>
            </a:r>
            <a:r>
              <a:rPr lang="en-US" sz="2000" dirty="0">
                <a:solidFill>
                  <a:srgbClr val="000000"/>
                </a:solidFill>
                <a:highlight>
                  <a:srgbClr val="F0D8A8"/>
                </a:highlight>
                <a:latin typeface="Consolas" panose="020B0609020204030204" pitchFamily="49" charset="0"/>
              </a:rPr>
              <a:t> = 1;</a:t>
            </a: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2000" dirty="0">
                <a:solidFill>
                  <a:srgbClr val="6A3E3E"/>
                </a:solidFill>
                <a:highlight>
                  <a:srgbClr val="F0D8A8"/>
                </a:highlight>
                <a:latin typeface="Consolas" panose="020B0609020204030204" pitchFamily="49" charset="0"/>
              </a:rPr>
              <a:t>sum</a:t>
            </a:r>
            <a:r>
              <a:rPr lang="en-US" sz="2000" dirty="0">
                <a:solidFill>
                  <a:srgbClr val="000000"/>
                </a:solidFill>
                <a:highlight>
                  <a:srgbClr val="F0D8A8"/>
                </a:highlight>
                <a:latin typeface="Consolas" panose="020B0609020204030204" pitchFamily="49" charset="0"/>
              </a:rPr>
              <a:t> = </a:t>
            </a:r>
            <a:r>
              <a:rPr lang="en-US" sz="2000" dirty="0" err="1">
                <a:solidFill>
                  <a:srgbClr val="6A3E3E"/>
                </a:solidFill>
                <a:highlight>
                  <a:srgbClr val="F0D8A8"/>
                </a:highlight>
                <a:latin typeface="Consolas" panose="020B0609020204030204" pitchFamily="49" charset="0"/>
              </a:rPr>
              <a:t>num</a:t>
            </a:r>
            <a:r>
              <a:rPr lang="en-US" sz="2000" dirty="0">
                <a:solidFill>
                  <a:srgbClr val="000000"/>
                </a:solidFill>
                <a:highlight>
                  <a:srgbClr val="F0D8A8"/>
                </a:highlight>
                <a:latin typeface="Consolas" panose="020B0609020204030204" pitchFamily="49" charset="0"/>
              </a:rPr>
              <a:t>++ + </a:t>
            </a:r>
            <a:r>
              <a:rPr lang="en-US" sz="2000" dirty="0">
                <a:solidFill>
                  <a:srgbClr val="6A3E3E"/>
                </a:solidFill>
                <a:highlight>
                  <a:srgbClr val="D4D4D4"/>
                </a:highlight>
                <a:latin typeface="Consolas" panose="020B0609020204030204" pitchFamily="49" charset="0"/>
              </a:rPr>
              <a:t>sum</a:t>
            </a:r>
            <a:r>
              <a:rPr lang="en-US" sz="2000" dirty="0">
                <a:solidFill>
                  <a:srgbClr val="000000"/>
                </a:solidFill>
                <a:highlight>
                  <a:srgbClr val="D4D4D4"/>
                </a:highlight>
                <a:latin typeface="Consolas" panose="020B0609020204030204" pitchFamily="49" charset="0"/>
              </a:rPr>
              <a:t>;</a:t>
            </a:r>
          </a:p>
          <a:p>
            <a:pPr>
              <a:defRPr/>
            </a:pPr>
            <a:r>
              <a:rPr lang="pt-BR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System.</a:t>
            </a:r>
            <a:r>
              <a:rPr lang="pt-BR" sz="2000" b="1" i="1" dirty="0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pt-BR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.println(</a:t>
            </a:r>
            <a:r>
              <a:rPr lang="pt-BR" sz="20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"sum is "</a:t>
            </a:r>
            <a:r>
              <a:rPr lang="pt-BR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pt-BR" sz="2000" b="1" i="1" dirty="0">
                <a:solidFill>
                  <a:srgbClr val="6A3E3E"/>
                </a:solidFill>
                <a:highlight>
                  <a:srgbClr val="D4D4D4"/>
                </a:highlight>
                <a:latin typeface="Consolas" panose="020B0609020204030204" pitchFamily="49" charset="0"/>
              </a:rPr>
              <a:t>sum</a:t>
            </a:r>
            <a:r>
              <a:rPr lang="pt-BR" sz="2000" b="1" i="1" dirty="0">
                <a:solidFill>
                  <a:srgbClr val="000000"/>
                </a:solidFill>
                <a:highlight>
                  <a:srgbClr val="D4D4D4"/>
                </a:highlight>
                <a:latin typeface="Consolas" panose="020B0609020204030204" pitchFamily="49" charset="0"/>
              </a:rPr>
              <a:t> + </a:t>
            </a:r>
            <a:r>
              <a:rPr lang="pt-BR" sz="2000" b="1" i="1" dirty="0">
                <a:solidFill>
                  <a:srgbClr val="2A00FF"/>
                </a:solidFill>
                <a:highlight>
                  <a:srgbClr val="D4D4D4"/>
                </a:highlight>
                <a:latin typeface="Consolas" panose="020B0609020204030204" pitchFamily="49" charset="0"/>
              </a:rPr>
              <a:t>". num is "</a:t>
            </a:r>
            <a:r>
              <a:rPr lang="pt-BR" sz="2000" b="1" i="1" dirty="0">
                <a:solidFill>
                  <a:srgbClr val="000000"/>
                </a:solidFill>
                <a:highlight>
                  <a:srgbClr val="D4D4D4"/>
                </a:highlight>
                <a:latin typeface="Consolas" panose="020B0609020204030204" pitchFamily="49" charset="0"/>
              </a:rPr>
              <a:t> + </a:t>
            </a:r>
            <a:r>
              <a:rPr lang="pt-BR" sz="2000" b="1" i="1" dirty="0">
                <a:solidFill>
                  <a:srgbClr val="6A3E3E"/>
                </a:solidFill>
                <a:highlight>
                  <a:srgbClr val="D4D4D4"/>
                </a:highlight>
                <a:latin typeface="Consolas" panose="020B0609020204030204" pitchFamily="49" charset="0"/>
              </a:rPr>
              <a:t>num</a:t>
            </a:r>
            <a:r>
              <a:rPr lang="pt-BR" sz="2000" b="1" i="1" dirty="0">
                <a:solidFill>
                  <a:srgbClr val="000000"/>
                </a:solidFill>
                <a:highlight>
                  <a:srgbClr val="D4D4D4"/>
                </a:highlight>
                <a:latin typeface="Consolas" panose="020B0609020204030204" pitchFamily="49" charset="0"/>
              </a:rPr>
              <a:t>);</a:t>
            </a:r>
            <a:endParaRPr lang="en-US" sz="20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39602D8-90FA-4562-8CD2-42405C616F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97336" y="5430116"/>
            <a:ext cx="2971800" cy="132397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nl-NL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sum is 12. num is 2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nl-NL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sum is 12. num is 2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nl-NL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sum is 11. num is 2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nl-NL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sum is 11. num is 2</a:t>
            </a:r>
            <a:endParaRPr lang="en-US" altLang="en-US" sz="2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D1B9346-55ED-499C-A49D-FC7A39A09370}"/>
              </a:ext>
            </a:extLst>
          </p:cNvPr>
          <p:cNvSpPr txBox="1"/>
          <p:nvPr/>
        </p:nvSpPr>
        <p:spPr>
          <a:xfrm>
            <a:off x="462337" y="626724"/>
            <a:ext cx="3390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573551444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F414B884-E62A-9F08-07A8-0D3B73E262F7}"/>
              </a:ext>
            </a:extLst>
          </p:cNvPr>
          <p:cNvSpPr txBox="1">
            <a:spLocks noChangeArrowheads="1"/>
          </p:cNvSpPr>
          <p:nvPr/>
        </p:nvSpPr>
        <p:spPr>
          <a:xfrm>
            <a:off x="1548245" y="415637"/>
            <a:ext cx="2441864" cy="992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 dirty="0"/>
              <a:t>Exceptions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D46CB058-BAC3-4FC6-AD34-37F9AE333DCC}"/>
              </a:ext>
            </a:extLst>
          </p:cNvPr>
          <p:cNvSpPr txBox="1">
            <a:spLocks noChangeArrowheads="1"/>
          </p:cNvSpPr>
          <p:nvPr/>
        </p:nvSpPr>
        <p:spPr>
          <a:xfrm>
            <a:off x="1548245" y="1144588"/>
            <a:ext cx="8229600" cy="571341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</a:rPr>
              <a:t>import </a:t>
            </a:r>
            <a:r>
              <a:rPr lang="en-US" altLang="en-US" sz="2000" dirty="0" err="1">
                <a:latin typeface="Consolas" panose="020B0609020204030204" pitchFamily="49" charset="0"/>
              </a:rPr>
              <a:t>java.util.Scanner</a:t>
            </a:r>
            <a:r>
              <a:rPr lang="en-US" altLang="en-US" sz="2000" dirty="0">
                <a:latin typeface="Consolas" panose="020B0609020204030204" pitchFamily="49" charset="0"/>
              </a:rPr>
              <a:t>;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</a:rPr>
              <a:t>import </a:t>
            </a:r>
            <a:r>
              <a:rPr lang="en-US" altLang="en-US" sz="2000" dirty="0" err="1">
                <a:latin typeface="Consolas" panose="020B0609020204030204" pitchFamily="49" charset="0"/>
              </a:rPr>
              <a:t>javax.swing.JOptionPane</a:t>
            </a:r>
            <a:r>
              <a:rPr lang="en-US" altLang="en-US" sz="2000" dirty="0">
                <a:latin typeface="Consolas" panose="020B0609020204030204" pitchFamily="49" charset="0"/>
              </a:rPr>
              <a:t>; 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en-US" altLang="en-US" sz="2000" dirty="0">
                <a:solidFill>
                  <a:srgbClr val="3333FF"/>
                </a:solidFill>
                <a:latin typeface="Consolas" panose="020B0609020204030204" pitchFamily="49" charset="0"/>
              </a:rPr>
              <a:t>import </a:t>
            </a:r>
            <a:r>
              <a:rPr lang="en-US" altLang="en-US" sz="2000" dirty="0" err="1">
                <a:solidFill>
                  <a:srgbClr val="3333FF"/>
                </a:solidFill>
                <a:latin typeface="Consolas" panose="020B0609020204030204" pitchFamily="49" charset="0"/>
              </a:rPr>
              <a:t>java.util.Random</a:t>
            </a:r>
            <a:r>
              <a:rPr lang="en-US" altLang="en-US" sz="2000" dirty="0">
                <a:solidFill>
                  <a:srgbClr val="3333FF"/>
                </a:solidFill>
                <a:latin typeface="Consolas" panose="020B0609020204030204" pitchFamily="49" charset="0"/>
              </a:rPr>
              <a:t>;</a:t>
            </a:r>
          </a:p>
          <a:p>
            <a:pPr marL="0" indent="0">
              <a:spcBef>
                <a:spcPts val="1800"/>
              </a:spcBef>
              <a:buFontTx/>
              <a:buNone/>
            </a:pPr>
            <a:r>
              <a:rPr lang="en-US" altLang="en-US" sz="2000" dirty="0">
                <a:solidFill>
                  <a:srgbClr val="3333FF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import java.io.*;</a:t>
            </a:r>
            <a:endParaRPr lang="en-US" altLang="en-US" sz="2000" dirty="0">
              <a:highlight>
                <a:srgbClr val="FFFF00"/>
              </a:highlight>
              <a:latin typeface="Consolas" panose="020B0609020204030204" pitchFamily="49" charset="0"/>
            </a:endParaRPr>
          </a:p>
          <a:p>
            <a:pPr marL="0" indent="0"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</a:rPr>
              <a:t>import </a:t>
            </a:r>
            <a:r>
              <a:rPr lang="en-US" altLang="en-US" sz="2000" dirty="0" err="1">
                <a:latin typeface="Consolas" panose="020B0609020204030204" pitchFamily="49" charset="0"/>
              </a:rPr>
              <a:t>java.io.File</a:t>
            </a:r>
            <a:r>
              <a:rPr lang="en-US" altLang="en-US" sz="2000" dirty="0">
                <a:latin typeface="Consolas" panose="020B0609020204030204" pitchFamily="49" charset="0"/>
              </a:rPr>
              <a:t>;</a:t>
            </a:r>
          </a:p>
          <a:p>
            <a:pPr marL="0" indent="0"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</a:rPr>
              <a:t>import </a:t>
            </a:r>
            <a:r>
              <a:rPr lang="en-US" altLang="en-US" sz="2000" dirty="0" err="1">
                <a:latin typeface="Consolas" panose="020B0609020204030204" pitchFamily="49" charset="0"/>
              </a:rPr>
              <a:t>java.io.FileNotFoundException</a:t>
            </a:r>
            <a:r>
              <a:rPr lang="en-US" altLang="en-US" sz="2000" dirty="0">
                <a:latin typeface="Consolas" panose="020B0609020204030204" pitchFamily="49" charset="0"/>
              </a:rPr>
              <a:t>;</a:t>
            </a:r>
          </a:p>
          <a:p>
            <a:pPr marL="0" indent="0"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</a:rPr>
              <a:t>import </a:t>
            </a:r>
            <a:r>
              <a:rPr lang="en-US" altLang="en-US" sz="2000" dirty="0" err="1">
                <a:latin typeface="Consolas" panose="020B0609020204030204" pitchFamily="49" charset="0"/>
              </a:rPr>
              <a:t>java.io.PrintWriter</a:t>
            </a:r>
            <a:r>
              <a:rPr lang="en-US" altLang="en-US" sz="2000" dirty="0">
                <a:latin typeface="Consolas" panose="020B0609020204030204" pitchFamily="49" charset="0"/>
              </a:rPr>
              <a:t>;</a:t>
            </a:r>
          </a:p>
          <a:p>
            <a:pPr marL="0" indent="0"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import 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java.io.FileReader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; </a:t>
            </a:r>
          </a:p>
          <a:p>
            <a:pPr marL="0" indent="0"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import 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java.io.FileWriter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; </a:t>
            </a:r>
          </a:p>
          <a:p>
            <a:pPr marL="0" indent="0"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import 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java.io.IOException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  <a:r>
              <a:rPr lang="en-US" altLang="en-US" sz="2000" dirty="0">
                <a:latin typeface="Consolas" panose="020B0609020204030204" pitchFamily="49" charset="0"/>
              </a:rPr>
              <a:t> </a:t>
            </a:r>
          </a:p>
          <a:p>
            <a:pPr marL="0" indent="0">
              <a:spcBef>
                <a:spcPts val="1800"/>
              </a:spcBef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</a:rPr>
              <a:t>public static void main(String[] </a:t>
            </a:r>
            <a:r>
              <a:rPr lang="en-US" altLang="en-US" sz="2000" dirty="0" err="1">
                <a:latin typeface="Consolas" panose="020B0609020204030204" pitchFamily="49" charset="0"/>
              </a:rPr>
              <a:t>args</a:t>
            </a:r>
            <a:r>
              <a:rPr lang="en-US" altLang="en-US" sz="2000" dirty="0">
                <a:latin typeface="Consolas" panose="020B0609020204030204" pitchFamily="49" charset="0"/>
              </a:rPr>
              <a:t>)throws </a:t>
            </a:r>
            <a:r>
              <a:rPr lang="en-US" altLang="en-US" sz="2000" dirty="0" err="1">
                <a:latin typeface="Consolas" panose="020B0609020204030204" pitchFamily="49" charset="0"/>
              </a:rPr>
              <a:t>FileNotFoundException</a:t>
            </a:r>
            <a:r>
              <a:rPr lang="en-US" altLang="en-US" sz="2000" dirty="0">
                <a:latin typeface="Consolas" panose="020B0609020204030204" pitchFamily="49" charset="0"/>
              </a:rPr>
              <a:t> { …; }</a:t>
            </a:r>
          </a:p>
          <a:p>
            <a:pPr marL="0" indent="0">
              <a:spcBef>
                <a:spcPts val="1800"/>
              </a:spcBef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</a:rPr>
              <a:t>public static void main(String[] </a:t>
            </a:r>
            <a:r>
              <a:rPr lang="en-US" altLang="en-US" sz="2000" dirty="0" err="1">
                <a:latin typeface="Consolas" panose="020B0609020204030204" pitchFamily="49" charset="0"/>
              </a:rPr>
              <a:t>args</a:t>
            </a:r>
            <a:r>
              <a:rPr lang="en-US" altLang="en-US" sz="2000" dirty="0">
                <a:latin typeface="Consolas" panose="020B0609020204030204" pitchFamily="49" charset="0"/>
              </a:rPr>
              <a:t>) </a:t>
            </a:r>
            <a:r>
              <a:rPr lang="en-US" altLang="en-US" sz="2000" dirty="0">
                <a:solidFill>
                  <a:srgbClr val="3333FF"/>
                </a:solidFill>
                <a:latin typeface="Consolas" panose="020B0609020204030204" pitchFamily="49" charset="0"/>
              </a:rPr>
              <a:t>throws </a:t>
            </a:r>
            <a:r>
              <a:rPr lang="en-US" altLang="en-US" sz="2000" dirty="0" err="1">
                <a:solidFill>
                  <a:srgbClr val="3333FF"/>
                </a:solidFill>
                <a:latin typeface="Consolas" panose="020B0609020204030204" pitchFamily="49" charset="0"/>
              </a:rPr>
              <a:t>IOException</a:t>
            </a:r>
            <a:br>
              <a:rPr lang="en-US" altLang="en-US" sz="2000" b="1" dirty="0">
                <a:latin typeface="Courier New" panose="02070309020205020404" pitchFamily="49" charset="0"/>
              </a:rPr>
            </a:br>
            <a:r>
              <a:rPr lang="en-US" altLang="en-US" sz="2000" b="1" dirty="0">
                <a:latin typeface="Courier New" panose="02070309020205020404" pitchFamily="49" charset="0"/>
              </a:rPr>
              <a:t>{</a:t>
            </a:r>
          </a:p>
          <a:p>
            <a:pPr marL="0" indent="0">
              <a:spcBef>
                <a:spcPts val="1800"/>
              </a:spcBef>
              <a:buFontTx/>
              <a:buNone/>
            </a:pPr>
            <a:r>
              <a:rPr lang="en-US" altLang="en-US" sz="2000" b="1" dirty="0">
                <a:latin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344115165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C35C1B92-5386-787A-D8AC-6E53E9BDC32E}"/>
              </a:ext>
            </a:extLst>
          </p:cNvPr>
          <p:cNvSpPr txBox="1">
            <a:spLocks noChangeArrowheads="1"/>
          </p:cNvSpPr>
          <p:nvPr/>
        </p:nvSpPr>
        <p:spPr>
          <a:xfrm>
            <a:off x="1544782" y="136525"/>
            <a:ext cx="5791200" cy="992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/>
              <a:t>Appending Text to a File</a:t>
            </a:r>
            <a:endParaRPr lang="en-US" altLang="en-US" sz="3200" dirty="0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82769199-717E-45CB-E619-EA155BC2527E}"/>
              </a:ext>
            </a:extLst>
          </p:cNvPr>
          <p:cNvSpPr txBox="1">
            <a:spLocks noChangeArrowheads="1"/>
          </p:cNvSpPr>
          <p:nvPr/>
        </p:nvSpPr>
        <p:spPr>
          <a:xfrm>
            <a:off x="1544782" y="1610591"/>
            <a:ext cx="8294688" cy="39069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defRPr/>
            </a:pPr>
            <a:r>
              <a:rPr lang="en-US" altLang="en-US" sz="2400" dirty="0">
                <a:solidFill>
                  <a:srgbClr val="3333FF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To avoid erasing a file that already exists</a:t>
            </a:r>
            <a:r>
              <a:rPr lang="en-US" altLang="en-US" sz="24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create a </a:t>
            </a:r>
            <a:r>
              <a:rPr lang="en-US" altLang="en-US" sz="2400" dirty="0" err="1">
                <a:highlight>
                  <a:srgbClr val="FFFF00"/>
                </a:highlight>
                <a:latin typeface="Courier New" panose="02070309020205020404" pitchFamily="49" charset="0"/>
              </a:rPr>
              <a:t>FileWriter</a:t>
            </a:r>
            <a:r>
              <a:rPr lang="en-US" altLang="en-US" sz="2400" dirty="0">
                <a:highlight>
                  <a:srgbClr val="FFFF00"/>
                </a:highlight>
              </a:rPr>
              <a:t> </a:t>
            </a:r>
            <a:r>
              <a:rPr lang="en-US" altLang="en-US" sz="24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obj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ect in this manner:</a:t>
            </a:r>
            <a:b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altLang="en-US" sz="2400" dirty="0"/>
            </a:br>
            <a:r>
              <a:rPr lang="en-US" altLang="en-US" sz="2400" dirty="0"/>
              <a:t>	</a:t>
            </a:r>
            <a:r>
              <a:rPr lang="en-US" altLang="en-US" sz="2400" dirty="0" err="1">
                <a:solidFill>
                  <a:srgbClr val="3333FF"/>
                </a:solidFill>
                <a:latin typeface="Consolas" panose="020B0609020204030204" pitchFamily="49" charset="0"/>
              </a:rPr>
              <a:t>FileWriter</a:t>
            </a:r>
            <a:r>
              <a:rPr lang="en-US" altLang="en-US" sz="2400" dirty="0">
                <a:solidFill>
                  <a:srgbClr val="3333FF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400" dirty="0" err="1">
                <a:solidFill>
                  <a:srgbClr val="3333FF"/>
                </a:solidFill>
                <a:latin typeface="Consolas" panose="020B0609020204030204" pitchFamily="49" charset="0"/>
              </a:rPr>
              <a:t>fw</a:t>
            </a:r>
            <a:r>
              <a:rPr lang="en-US" altLang="en-US" sz="2400" dirty="0">
                <a:solidFill>
                  <a:srgbClr val="3333FF"/>
                </a:solidFill>
                <a:latin typeface="Consolas" panose="020B0609020204030204" pitchFamily="49" charset="0"/>
              </a:rPr>
              <a:t> =</a:t>
            </a:r>
            <a:br>
              <a:rPr lang="en-US" altLang="en-US" sz="2400" dirty="0">
                <a:solidFill>
                  <a:srgbClr val="3333FF"/>
                </a:solidFill>
                <a:latin typeface="Consolas" panose="020B0609020204030204" pitchFamily="49" charset="0"/>
              </a:rPr>
            </a:br>
            <a:r>
              <a:rPr lang="en-US" altLang="en-US" sz="2400" dirty="0">
                <a:solidFill>
                  <a:srgbClr val="3333FF"/>
                </a:solidFill>
                <a:latin typeface="Consolas" panose="020B0609020204030204" pitchFamily="49" charset="0"/>
              </a:rPr>
              <a:t>     	new </a:t>
            </a:r>
            <a:r>
              <a:rPr lang="en-US" altLang="en-US" sz="2400" dirty="0" err="1">
                <a:solidFill>
                  <a:srgbClr val="3333FF"/>
                </a:solidFill>
                <a:latin typeface="Consolas" panose="020B0609020204030204" pitchFamily="49" charset="0"/>
              </a:rPr>
              <a:t>FileWriter</a:t>
            </a:r>
            <a:r>
              <a:rPr lang="en-US" altLang="en-US" sz="2400" dirty="0">
                <a:solidFill>
                  <a:srgbClr val="3333FF"/>
                </a:solidFill>
                <a:latin typeface="Consolas" panose="020B0609020204030204" pitchFamily="49" charset="0"/>
              </a:rPr>
              <a:t>(“Names.txt", true);</a:t>
            </a:r>
            <a:br>
              <a:rPr lang="en-US" altLang="en-US" sz="2400" dirty="0">
                <a:latin typeface="Courier New" panose="02070309020205020404" pitchFamily="49" charset="0"/>
              </a:rPr>
            </a:br>
            <a:endParaRPr lang="en-US" altLang="en-US" sz="2400" dirty="0">
              <a:latin typeface="Courier New" panose="02070309020205020404" pitchFamily="49" charset="0"/>
            </a:endParaRPr>
          </a:p>
          <a:p>
            <a:pPr marL="457200" indent="-457200">
              <a:spcBef>
                <a:spcPts val="1200"/>
              </a:spcBef>
              <a:defRPr/>
            </a:pPr>
            <a:r>
              <a:rPr lang="en-US" altLang="en-US" sz="24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Then, create a </a:t>
            </a:r>
            <a:r>
              <a:rPr lang="en-US" altLang="en-US" sz="2400" dirty="0" err="1">
                <a:highlight>
                  <a:srgbClr val="FFFF00"/>
                </a:highlight>
                <a:latin typeface="Courier New" panose="02070309020205020404" pitchFamily="49" charset="0"/>
              </a:rPr>
              <a:t>PrintWriter</a:t>
            </a:r>
            <a:r>
              <a:rPr lang="en-US" altLang="en-US" sz="2400" dirty="0">
                <a:highlight>
                  <a:srgbClr val="FFFF00"/>
                </a:highlight>
              </a:rPr>
              <a:t> </a:t>
            </a:r>
            <a:r>
              <a:rPr lang="en-US" altLang="en-US" sz="24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object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this manner:</a:t>
            </a:r>
            <a:b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400" dirty="0"/>
              <a:t> </a:t>
            </a:r>
          </a:p>
          <a:p>
            <a:pPr marL="0" indent="0">
              <a:spcBef>
                <a:spcPts val="1200"/>
              </a:spcBef>
              <a:buFontTx/>
              <a:buNone/>
              <a:defRPr/>
            </a:pPr>
            <a:r>
              <a:rPr lang="en-US" altLang="en-US" sz="2400" dirty="0">
                <a:latin typeface="Consolas" panose="020B0609020204030204" pitchFamily="49" charset="0"/>
              </a:rPr>
              <a:t>  	</a:t>
            </a:r>
            <a:r>
              <a:rPr lang="en-US" altLang="en-US" sz="2400" dirty="0" err="1">
                <a:solidFill>
                  <a:srgbClr val="3333FF"/>
                </a:solidFill>
                <a:latin typeface="Consolas" panose="020B0609020204030204" pitchFamily="49" charset="0"/>
              </a:rPr>
              <a:t>PrintWriter</a:t>
            </a:r>
            <a:r>
              <a:rPr lang="en-US" altLang="en-US" sz="2400" dirty="0">
                <a:solidFill>
                  <a:srgbClr val="3333FF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400" dirty="0" err="1">
                <a:solidFill>
                  <a:srgbClr val="3333FF"/>
                </a:solidFill>
                <a:latin typeface="Consolas" panose="020B0609020204030204" pitchFamily="49" charset="0"/>
              </a:rPr>
              <a:t>ofw</a:t>
            </a:r>
            <a:r>
              <a:rPr lang="en-US" altLang="en-US" sz="2400" dirty="0">
                <a:solidFill>
                  <a:srgbClr val="3333FF"/>
                </a:solidFill>
                <a:latin typeface="Consolas" panose="020B0609020204030204" pitchFamily="49" charset="0"/>
              </a:rPr>
              <a:t> = new </a:t>
            </a:r>
            <a:r>
              <a:rPr lang="en-US" altLang="en-US" sz="2400" dirty="0" err="1">
                <a:solidFill>
                  <a:srgbClr val="3333FF"/>
                </a:solidFill>
                <a:latin typeface="Consolas" panose="020B0609020204030204" pitchFamily="49" charset="0"/>
              </a:rPr>
              <a:t>PrintWriter</a:t>
            </a:r>
            <a:r>
              <a:rPr lang="en-US" altLang="en-US" sz="2400" dirty="0">
                <a:solidFill>
                  <a:srgbClr val="3333FF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400" dirty="0" err="1">
                <a:solidFill>
                  <a:srgbClr val="3333FF"/>
                </a:solidFill>
                <a:latin typeface="Consolas" panose="020B0609020204030204" pitchFamily="49" charset="0"/>
              </a:rPr>
              <a:t>fw</a:t>
            </a:r>
            <a:r>
              <a:rPr lang="en-US" altLang="en-US" sz="2400" dirty="0">
                <a:solidFill>
                  <a:srgbClr val="3333FF"/>
                </a:solidFill>
                <a:latin typeface="Consolas" panose="020B0609020204030204" pitchFamily="49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3280833338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654F0FCD-2EE2-BD62-BC6B-82378EF63C88}"/>
              </a:ext>
            </a:extLst>
          </p:cNvPr>
          <p:cNvSpPr txBox="1">
            <a:spLocks noChangeArrowheads="1"/>
          </p:cNvSpPr>
          <p:nvPr/>
        </p:nvSpPr>
        <p:spPr>
          <a:xfrm>
            <a:off x="1506682" y="148936"/>
            <a:ext cx="4589318" cy="992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/>
              <a:t>Specifying a File Location</a:t>
            </a:r>
            <a:endParaRPr lang="en-US" altLang="en-US" sz="3200" dirty="0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FD1D4FFE-797C-DC9F-F887-6C5FDB1E59AB}"/>
              </a:ext>
            </a:extLst>
          </p:cNvPr>
          <p:cNvSpPr txBox="1">
            <a:spLocks noChangeArrowheads="1"/>
          </p:cNvSpPr>
          <p:nvPr/>
        </p:nvSpPr>
        <p:spPr>
          <a:xfrm>
            <a:off x="1427019" y="1143000"/>
            <a:ext cx="7862454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defRPr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a Windows computer, paths contain backslash </a:t>
            </a:r>
            <a:r>
              <a:rPr lang="en-US" altLang="en-US" sz="2400" dirty="0"/>
              <a:t>(</a:t>
            </a:r>
            <a:r>
              <a:rPr lang="en-US" altLang="en-US" sz="2400" dirty="0">
                <a:latin typeface="Courier New" panose="02070309020205020404" pitchFamily="49" charset="0"/>
              </a:rPr>
              <a:t>\</a:t>
            </a:r>
            <a:r>
              <a:rPr lang="en-US" altLang="en-US" sz="2400" dirty="0"/>
              <a:t>)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characters. </a:t>
            </a:r>
          </a:p>
          <a:p>
            <a:pPr marL="457200" indent="-457200">
              <a:defRPr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Remember, </a:t>
            </a:r>
            <a:r>
              <a:rPr lang="en-US" altLang="en-US" sz="24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the backslash is used in a string literal, it is the escape character so you must use two of them:</a:t>
            </a:r>
          </a:p>
          <a:p>
            <a:pPr marL="457200" indent="-457200">
              <a:defRPr/>
            </a:pPr>
            <a:r>
              <a:rPr lang="en-US" sz="2400" dirty="0" err="1"/>
              <a:t>PrintWriter</a:t>
            </a:r>
            <a:r>
              <a:rPr lang="en-US" sz="2400" dirty="0"/>
              <a:t> </a:t>
            </a:r>
            <a:r>
              <a:rPr lang="en-US" sz="2400" dirty="0" err="1"/>
              <a:t>ofw</a:t>
            </a:r>
            <a:r>
              <a:rPr lang="en-US" sz="2400" dirty="0"/>
              <a:t> = </a:t>
            </a:r>
            <a:r>
              <a:rPr lang="en-US" sz="2400" b="1" dirty="0"/>
              <a:t>new    </a:t>
            </a:r>
          </a:p>
          <a:p>
            <a:pPr marL="0" indent="0">
              <a:buFontTx/>
              <a:buNone/>
              <a:defRPr/>
            </a:pPr>
            <a:r>
              <a:rPr lang="en-US" sz="2400" b="1" dirty="0"/>
              <a:t>             </a:t>
            </a:r>
            <a:r>
              <a:rPr lang="en-US" sz="2400" b="1" dirty="0" err="1"/>
              <a:t>PrintWriter</a:t>
            </a:r>
            <a:r>
              <a:rPr lang="en-US" sz="2400" b="1" dirty="0"/>
              <a:t>("C:/Users/apeng/ </a:t>
            </a:r>
          </a:p>
          <a:p>
            <a:pPr marL="0" indent="0">
              <a:buFontTx/>
              <a:buNone/>
              <a:defRPr/>
            </a:pPr>
            <a:r>
              <a:rPr lang="en-US" sz="2400" b="1" dirty="0"/>
              <a:t>             	workspace/learnCh04_02152023/newfile.txt");</a:t>
            </a:r>
            <a:endParaRPr lang="en-US" altLang="en-US" sz="2400" dirty="0">
              <a:solidFill>
                <a:srgbClr val="3333FF"/>
              </a:solidFill>
            </a:endParaRPr>
          </a:p>
          <a:p>
            <a:pPr lvl="1">
              <a:buFontTx/>
              <a:buNone/>
              <a:defRPr/>
            </a:pPr>
            <a:r>
              <a:rPr lang="en-US" altLang="en-US" dirty="0" err="1">
                <a:latin typeface="Consolas" panose="020B0609020204030204" pitchFamily="49" charset="0"/>
              </a:rPr>
              <a:t>PrintWriter</a:t>
            </a:r>
            <a:r>
              <a:rPr lang="en-US" altLang="en-US" dirty="0">
                <a:latin typeface="Consolas" panose="020B0609020204030204" pitchFamily="49" charset="0"/>
              </a:rPr>
              <a:t> </a:t>
            </a:r>
            <a:r>
              <a:rPr lang="en-US" altLang="en-US" dirty="0" err="1">
                <a:latin typeface="Consolas" panose="020B0609020204030204" pitchFamily="49" charset="0"/>
              </a:rPr>
              <a:t>outFile</a:t>
            </a:r>
            <a:r>
              <a:rPr lang="en-US" altLang="en-US" dirty="0">
                <a:latin typeface="Consolas" panose="020B0609020204030204" pitchFamily="49" charset="0"/>
              </a:rPr>
              <a:t> = </a:t>
            </a:r>
          </a:p>
          <a:p>
            <a:pPr lvl="1">
              <a:buFontTx/>
              <a:buNone/>
              <a:defRPr/>
            </a:pPr>
            <a:r>
              <a:rPr lang="en-US" altLang="en-US" dirty="0">
                <a:latin typeface="Consolas" panose="020B0609020204030204" pitchFamily="49" charset="0"/>
              </a:rPr>
              <a:t>   new </a:t>
            </a:r>
            <a:r>
              <a:rPr lang="en-US" altLang="en-US" dirty="0" err="1">
                <a:latin typeface="Consolas" panose="020B0609020204030204" pitchFamily="49" charset="0"/>
              </a:rPr>
              <a:t>PrintWriter</a:t>
            </a:r>
            <a:r>
              <a:rPr lang="en-US" altLang="en-US" dirty="0">
                <a:latin typeface="Consolas" panose="020B0609020204030204" pitchFamily="49" charset="0"/>
              </a:rPr>
              <a:t>("A:\\PriceList.txt");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1A83DFA1-E494-072B-A762-723D02C67A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9864" y="5715000"/>
            <a:ext cx="7862454" cy="757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lvl="1" eaLnBrk="1" hangingPunct="1">
              <a:lnSpc>
                <a:spcPct val="90000"/>
              </a:lnSpc>
              <a:spcBef>
                <a:spcPts val="600"/>
              </a:spcBef>
              <a:buClrTx/>
              <a:buFontTx/>
              <a:buNone/>
            </a:pPr>
            <a:r>
              <a:rPr lang="en-US" altLang="en-US" sz="2400" dirty="0">
                <a:solidFill>
                  <a:srgbClr val="3333FF"/>
                </a:solidFill>
                <a:latin typeface="Consolas" panose="020B0609020204030204" pitchFamily="49" charset="0"/>
              </a:rPr>
              <a:t>C:\\Users\\apeng\\workspace\\outputToFile\\PersonName.txt</a:t>
            </a:r>
          </a:p>
        </p:txBody>
      </p:sp>
    </p:spTree>
    <p:extLst>
      <p:ext uri="{BB962C8B-B14F-4D97-AF65-F5344CB8AC3E}">
        <p14:creationId xmlns:p14="http://schemas.microsoft.com/office/powerpoint/2010/main" val="1009534930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7AB445A-15A4-3E81-21DD-790FDAD63D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0128" y="-1600777"/>
            <a:ext cx="9288991" cy="8458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package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outputToFilePK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import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java.util.Scanner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import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java.io.*;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8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public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class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OutputToAFile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{</a:t>
            </a:r>
            <a:endParaRPr lang="en-US" altLang="en-US" sz="20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     public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static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void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main(String[] </a:t>
            </a:r>
            <a:r>
              <a:rPr lang="en-US" altLang="en-US" sz="20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args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) </a:t>
            </a: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throws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IOException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3F7F5F"/>
                </a:solidFill>
                <a:latin typeface="Consolas" panose="020B0609020204030204" pitchFamily="49" charset="0"/>
              </a:rPr>
              <a:t>        //get a filename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    Scanner </a:t>
            </a: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</a:rPr>
              <a:t>kb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new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Scanner(System.</a:t>
            </a:r>
            <a:r>
              <a:rPr lang="en-US" altLang="en-US" sz="2000" b="1" i="1" dirty="0">
                <a:solidFill>
                  <a:srgbClr val="0000C0"/>
                </a:solidFill>
                <a:latin typeface="Consolas" panose="020B0609020204030204" pitchFamily="49" charset="0"/>
              </a:rPr>
              <a:t>in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0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0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"Enter a filename such as " +  					"PersonName.txt : "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	  String </a:t>
            </a: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</a:rPr>
              <a:t>filename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2000" dirty="0" err="1">
                <a:solidFill>
                  <a:srgbClr val="6A3E3E"/>
                </a:solidFill>
                <a:latin typeface="Consolas" panose="020B0609020204030204" pitchFamily="49" charset="0"/>
              </a:rPr>
              <a:t>kb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.nextLine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3F7F5F"/>
                </a:solidFill>
                <a:latin typeface="Consolas" panose="020B0609020204030204" pitchFamily="49" charset="0"/>
              </a:rPr>
              <a:t>	  //open the file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3F7F5F"/>
                </a:solidFill>
                <a:latin typeface="Consolas" panose="020B0609020204030204" pitchFamily="49" charset="0"/>
              </a:rPr>
              <a:t>        //</a:t>
            </a:r>
            <a:r>
              <a:rPr lang="en-US" altLang="en-US" sz="2000" dirty="0" err="1">
                <a:solidFill>
                  <a:srgbClr val="3F7F5F"/>
                </a:solidFill>
                <a:latin typeface="Consolas" panose="020B0609020204030204" pitchFamily="49" charset="0"/>
              </a:rPr>
              <a:t>PrintWriter</a:t>
            </a:r>
            <a:r>
              <a:rPr lang="en-US" altLang="en-US" sz="2000" dirty="0">
                <a:solidFill>
                  <a:srgbClr val="3F7F5F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dirty="0" err="1">
                <a:solidFill>
                  <a:srgbClr val="3F7F5F"/>
                </a:solidFill>
                <a:latin typeface="Consolas" panose="020B0609020204030204" pitchFamily="49" charset="0"/>
              </a:rPr>
              <a:t>outputFile</a:t>
            </a:r>
            <a:r>
              <a:rPr lang="en-US" altLang="en-US" sz="2000" dirty="0">
                <a:solidFill>
                  <a:srgbClr val="3F7F5F"/>
                </a:solidFill>
                <a:latin typeface="Consolas" panose="020B0609020204030204" pitchFamily="49" charset="0"/>
              </a:rPr>
              <a:t> = new </a:t>
            </a:r>
            <a:r>
              <a:rPr lang="en-US" altLang="en-US" sz="2000" dirty="0" err="1">
                <a:solidFill>
                  <a:srgbClr val="3F7F5F"/>
                </a:solidFill>
                <a:latin typeface="Consolas" panose="020B0609020204030204" pitchFamily="49" charset="0"/>
              </a:rPr>
              <a:t>PrintWriter</a:t>
            </a:r>
            <a:r>
              <a:rPr lang="en-US" altLang="en-US" sz="2000" dirty="0">
                <a:solidFill>
                  <a:srgbClr val="3F7F5F"/>
                </a:solidFill>
                <a:latin typeface="Consolas" panose="020B0609020204030204" pitchFamily="49" charset="0"/>
              </a:rPr>
              <a:t>("Names.txt");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3F7F5F"/>
                </a:solidFill>
                <a:latin typeface="Consolas" panose="020B0609020204030204" pitchFamily="49" charset="0"/>
              </a:rPr>
              <a:t>        //</a:t>
            </a:r>
            <a:r>
              <a:rPr lang="en-US" altLang="en-US" sz="2000" dirty="0" err="1">
                <a:solidFill>
                  <a:srgbClr val="3F7F5F"/>
                </a:solidFill>
                <a:latin typeface="Consolas" panose="020B0609020204030204" pitchFamily="49" charset="0"/>
              </a:rPr>
              <a:t>PrintWriter</a:t>
            </a:r>
            <a:r>
              <a:rPr lang="en-US" altLang="en-US" sz="2000" dirty="0">
                <a:solidFill>
                  <a:srgbClr val="3F7F5F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dirty="0" err="1">
                <a:solidFill>
                  <a:srgbClr val="3F7F5F"/>
                </a:solidFill>
                <a:latin typeface="Consolas" panose="020B0609020204030204" pitchFamily="49" charset="0"/>
              </a:rPr>
              <a:t>outputFile</a:t>
            </a:r>
            <a:r>
              <a:rPr lang="en-US" altLang="en-US" sz="2000" dirty="0">
                <a:solidFill>
                  <a:srgbClr val="3F7F5F"/>
                </a:solidFill>
                <a:latin typeface="Consolas" panose="020B0609020204030204" pitchFamily="49" charset="0"/>
              </a:rPr>
              <a:t> = new </a:t>
            </a:r>
            <a:r>
              <a:rPr lang="en-US" altLang="en-US" sz="2000" dirty="0" err="1">
                <a:solidFill>
                  <a:srgbClr val="3F7F5F"/>
                </a:solidFill>
                <a:latin typeface="Consolas" panose="020B0609020204030204" pitchFamily="49" charset="0"/>
              </a:rPr>
              <a:t>PrintWriter</a:t>
            </a:r>
            <a:r>
              <a:rPr lang="en-US" altLang="en-US" sz="2000" dirty="0">
                <a:solidFill>
                  <a:srgbClr val="3F7F5F"/>
                </a:solidFill>
                <a:latin typeface="Consolas" panose="020B0609020204030204" pitchFamily="49" charset="0"/>
              </a:rPr>
              <a:t>(filename);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0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3F7F5F"/>
                </a:solidFill>
                <a:latin typeface="Consolas" panose="020B0609020204030204" pitchFamily="49" charset="0"/>
              </a:rPr>
              <a:t>        //Appending data to the file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altLang="en-US" sz="2000" dirty="0" err="1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FileWriter</a:t>
            </a:r>
            <a:r>
              <a:rPr lang="en-US" altLang="en-US" sz="2000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 </a:t>
            </a:r>
            <a:r>
              <a:rPr lang="en-US" altLang="en-US" sz="2000" dirty="0" err="1">
                <a:solidFill>
                  <a:srgbClr val="6A3E3E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fwriter</a:t>
            </a:r>
            <a:r>
              <a:rPr lang="en-US" altLang="en-US" sz="2000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 = </a:t>
            </a:r>
            <a:r>
              <a:rPr lang="en-US" altLang="en-US" sz="2000" b="1" dirty="0">
                <a:solidFill>
                  <a:srgbClr val="7F0055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new</a:t>
            </a:r>
            <a:r>
              <a:rPr lang="en-US" altLang="en-US" sz="2000" b="1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 </a:t>
            </a:r>
            <a:r>
              <a:rPr lang="en-US" altLang="en-US" sz="2000" b="1" dirty="0" err="1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FileWriter</a:t>
            </a:r>
            <a:r>
              <a:rPr lang="en-US" altLang="en-US" sz="2000" b="1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(</a:t>
            </a:r>
            <a:r>
              <a:rPr lang="en-US" altLang="en-US" sz="2000" b="1" dirty="0">
                <a:solidFill>
                  <a:srgbClr val="6A3E3E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filename</a:t>
            </a:r>
            <a:r>
              <a:rPr lang="en-US" altLang="en-US" sz="2000" b="1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, </a:t>
            </a:r>
            <a:r>
              <a:rPr lang="en-US" altLang="en-US" sz="2000" b="1" dirty="0">
                <a:solidFill>
                  <a:srgbClr val="7F0055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true</a:t>
            </a:r>
            <a:r>
              <a:rPr lang="en-US" altLang="en-US" sz="2000" b="1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altLang="en-US" sz="2000" dirty="0" err="1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PrintWriter</a:t>
            </a:r>
            <a:r>
              <a:rPr lang="en-US" altLang="en-US" sz="2000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 </a:t>
            </a:r>
            <a:r>
              <a:rPr lang="en-US" altLang="en-US" sz="2000" dirty="0" err="1">
                <a:solidFill>
                  <a:srgbClr val="6A3E3E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outputFile</a:t>
            </a:r>
            <a:r>
              <a:rPr lang="en-US" altLang="en-US" sz="2000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 = </a:t>
            </a:r>
            <a:r>
              <a:rPr lang="en-US" altLang="en-US" sz="2000" b="1" dirty="0">
                <a:solidFill>
                  <a:srgbClr val="7F0055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new</a:t>
            </a:r>
            <a:r>
              <a:rPr lang="en-US" altLang="en-US" sz="2000" b="1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 </a:t>
            </a:r>
            <a:r>
              <a:rPr lang="en-US" altLang="en-US" sz="2000" b="1" dirty="0" err="1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PrintWriter</a:t>
            </a:r>
            <a:r>
              <a:rPr lang="en-US" altLang="en-US" sz="2000" b="1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(</a:t>
            </a:r>
            <a:r>
              <a:rPr lang="en-US" altLang="en-US" sz="2000" b="1" dirty="0" err="1">
                <a:solidFill>
                  <a:srgbClr val="6A3E3E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fwriter</a:t>
            </a:r>
            <a:r>
              <a:rPr lang="en-US" altLang="en-US" sz="2000" b="1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</a:rPr>
              <a:t>        </a:t>
            </a:r>
            <a:r>
              <a:rPr lang="en-US" altLang="en-US" sz="2000" dirty="0" err="1">
                <a:solidFill>
                  <a:srgbClr val="6A3E3E"/>
                </a:solidFill>
                <a:latin typeface="Consolas" panose="020B0609020204030204" pitchFamily="49" charset="0"/>
              </a:rPr>
              <a:t>outputFile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dirty="0">
                <a:solidFill>
                  <a:srgbClr val="2A00FF"/>
                </a:solidFill>
                <a:latin typeface="Consolas" panose="020B0609020204030204" pitchFamily="49" charset="0"/>
              </a:rPr>
              <a:t>"Chris Janes"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</a:rPr>
              <a:t>        </a:t>
            </a:r>
            <a:r>
              <a:rPr lang="en-US" altLang="en-US" sz="2000" dirty="0" err="1">
                <a:solidFill>
                  <a:srgbClr val="6A3E3E"/>
                </a:solidFill>
                <a:latin typeface="Consolas" panose="020B0609020204030204" pitchFamily="49" charset="0"/>
              </a:rPr>
              <a:t>outputFile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dirty="0">
                <a:solidFill>
                  <a:srgbClr val="2A00FF"/>
                </a:solidFill>
                <a:latin typeface="Consolas" panose="020B0609020204030204" pitchFamily="49" charset="0"/>
              </a:rPr>
              <a:t>"Kathryn Kennedy"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</a:rPr>
              <a:t>        </a:t>
            </a:r>
            <a:r>
              <a:rPr lang="en-US" altLang="en-US" sz="2000" dirty="0" err="1">
                <a:solidFill>
                  <a:srgbClr val="6A3E3E"/>
                </a:solidFill>
                <a:latin typeface="Consolas" panose="020B0609020204030204" pitchFamily="49" charset="0"/>
              </a:rPr>
              <a:t>outputFile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dirty="0">
                <a:solidFill>
                  <a:srgbClr val="2A00FF"/>
                </a:solidFill>
                <a:latin typeface="Consolas" panose="020B0609020204030204" pitchFamily="49" charset="0"/>
              </a:rPr>
              <a:t>"Jean Smith"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</a:rPr>
              <a:t>        </a:t>
            </a:r>
            <a:r>
              <a:rPr lang="en-US" altLang="en-US" sz="2000" dirty="0" err="1">
                <a:solidFill>
                  <a:srgbClr val="6A3E3E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outputFile</a:t>
            </a:r>
            <a:r>
              <a:rPr lang="en-US" altLang="en-US" sz="2000" dirty="0" err="1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.close</a:t>
            </a:r>
            <a:r>
              <a:rPr lang="en-US" altLang="en-US" sz="2000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();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altLang="en-US" sz="2000" dirty="0" err="1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PrintWriter</a:t>
            </a:r>
            <a:r>
              <a:rPr lang="en-US" altLang="en-US" sz="2000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 </a:t>
            </a:r>
            <a:r>
              <a:rPr lang="en-US" altLang="en-US" sz="2000" dirty="0">
                <a:solidFill>
                  <a:srgbClr val="6A3E3E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outputFile1</a:t>
            </a:r>
            <a:r>
              <a:rPr lang="en-US" altLang="en-US" sz="2000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 = </a:t>
            </a:r>
            <a:r>
              <a:rPr lang="en-US" altLang="en-US" sz="2000" b="1" dirty="0">
                <a:solidFill>
                  <a:srgbClr val="7F0055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new</a:t>
            </a:r>
            <a:r>
              <a:rPr lang="en-US" altLang="en-US" sz="2000" b="1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 </a:t>
            </a:r>
            <a:r>
              <a:rPr lang="en-US" altLang="en-US" sz="2000" b="1" dirty="0" err="1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PrintWriter</a:t>
            </a:r>
            <a:r>
              <a:rPr lang="en-US" altLang="en-US" sz="2000" b="1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(</a:t>
            </a:r>
            <a:r>
              <a:rPr lang="en-US" altLang="en-US" sz="2000" b="1" dirty="0">
                <a:solidFill>
                  <a:srgbClr val="7F0055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new</a:t>
            </a:r>
            <a:r>
              <a:rPr lang="en-US" altLang="en-US" sz="2000" b="1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 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						</a:t>
            </a:r>
            <a:r>
              <a:rPr lang="en-US" altLang="en-US" sz="20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FileWriter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b="1" dirty="0">
                <a:solidFill>
                  <a:srgbClr val="6A3E3E"/>
                </a:solidFill>
                <a:latin typeface="Consolas" panose="020B0609020204030204" pitchFamily="49" charset="0"/>
              </a:rPr>
              <a:t>filename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true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));</a:t>
            </a:r>
            <a:endParaRPr lang="en-US" altLang="en-US" sz="20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   </a:t>
            </a: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</a:rPr>
              <a:t>outputFile1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.println(</a:t>
            </a:r>
            <a:r>
              <a:rPr lang="en-US" altLang="en-US" sz="2000" dirty="0">
                <a:solidFill>
                  <a:srgbClr val="2A00FF"/>
                </a:solidFill>
                <a:latin typeface="Consolas" panose="020B0609020204030204" pitchFamily="49" charset="0"/>
              </a:rPr>
              <a:t>"Peter Pan"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</a:rPr>
              <a:t>       </a:t>
            </a:r>
            <a:r>
              <a:rPr lang="en-US" altLang="en-US" sz="2000" dirty="0">
                <a:solidFill>
                  <a:srgbClr val="6A3E3E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outputFile1</a:t>
            </a:r>
            <a:r>
              <a:rPr lang="en-US" altLang="en-US" sz="2000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.close();</a:t>
            </a:r>
            <a:endParaRPr lang="en-US" altLang="en-US" sz="2000" dirty="0">
              <a:highlight>
                <a:srgbClr val="FFFF00"/>
              </a:highlight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 }//end of main</a:t>
            </a:r>
            <a:endParaRPr lang="en-US" altLang="en-US" sz="20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21630458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0FE37AD-6D84-C016-EC7E-A77C152D98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1089" y="1151514"/>
            <a:ext cx="8402783" cy="4893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PrintWriter</a:t>
            </a:r>
            <a:r>
              <a:rPr lang="en-US" alt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400" dirty="0">
                <a:solidFill>
                  <a:srgbClr val="6A3E3E"/>
                </a:solidFill>
                <a:latin typeface="Consolas" panose="020B0609020204030204" pitchFamily="49" charset="0"/>
              </a:rPr>
              <a:t>outputFile1</a:t>
            </a:r>
            <a:r>
              <a:rPr lang="en-US" alt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2400" b="1" dirty="0">
                <a:solidFill>
                  <a:srgbClr val="7F0055"/>
                </a:solidFill>
                <a:latin typeface="Consolas" panose="020B0609020204030204" pitchFamily="49" charset="0"/>
              </a:rPr>
              <a:t>new</a:t>
            </a:r>
            <a:r>
              <a:rPr lang="en-US" alt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4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PrintWriter</a:t>
            </a:r>
            <a:r>
              <a:rPr lang="en-US" alt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400" b="1" dirty="0">
                <a:solidFill>
                  <a:srgbClr val="7F0055"/>
                </a:solidFill>
                <a:latin typeface="Consolas" panose="020B0609020204030204" pitchFamily="49" charset="0"/>
              </a:rPr>
              <a:t>new</a:t>
            </a:r>
            <a:r>
              <a:rPr lang="en-US" alt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 			</a:t>
            </a:r>
            <a:r>
              <a:rPr lang="en-US" altLang="en-US" sz="24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FileWriter</a:t>
            </a:r>
            <a:r>
              <a:rPr lang="en-US" alt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400" b="1" dirty="0">
                <a:solidFill>
                  <a:srgbClr val="6A3E3E"/>
                </a:solidFill>
                <a:latin typeface="Consolas" panose="020B0609020204030204" pitchFamily="49" charset="0"/>
              </a:rPr>
              <a:t>filename</a:t>
            </a:r>
            <a:r>
              <a:rPr lang="en-US" alt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2400" b="1" dirty="0">
                <a:solidFill>
                  <a:srgbClr val="7F0055"/>
                </a:solidFill>
                <a:latin typeface="Consolas" panose="020B0609020204030204" pitchFamily="49" charset="0"/>
              </a:rPr>
              <a:t>true</a:t>
            </a:r>
            <a:r>
              <a:rPr lang="en-US" alt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));</a:t>
            </a:r>
            <a:endParaRPr lang="en-US" altLang="en-US" sz="2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400" dirty="0">
                <a:solidFill>
                  <a:srgbClr val="6A3E3E"/>
                </a:solidFill>
                <a:latin typeface="Consolas" panose="020B0609020204030204" pitchFamily="49" charset="0"/>
              </a:rPr>
              <a:t>outputFile1</a:t>
            </a:r>
            <a:r>
              <a:rPr lang="en-US" alt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.println(</a:t>
            </a:r>
            <a:r>
              <a:rPr lang="en-US" altLang="en-US" sz="2400" dirty="0">
                <a:solidFill>
                  <a:srgbClr val="2A00FF"/>
                </a:solidFill>
                <a:latin typeface="Consolas" panose="020B0609020204030204" pitchFamily="49" charset="0"/>
              </a:rPr>
              <a:t>"Peter Pan"</a:t>
            </a:r>
            <a:r>
              <a:rPr lang="en-US" alt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dirty="0">
                <a:solidFill>
                  <a:srgbClr val="6A3E3E"/>
                </a:solidFill>
                <a:latin typeface="Consolas" panose="020B0609020204030204" pitchFamily="49" charset="0"/>
              </a:rPr>
              <a:t> outputFile1</a:t>
            </a:r>
            <a:r>
              <a:rPr lang="en-US" alt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.close();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dirty="0">
                <a:solidFill>
                  <a:srgbClr val="000000"/>
                </a:solidFill>
                <a:highlight>
                  <a:srgbClr val="FFFF00"/>
                </a:highlight>
                <a:cs typeface="Times New Roman" panose="02020603050405020304" pitchFamily="18" charset="0"/>
              </a:rPr>
              <a:t>can be replaced with the following statement: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400" dirty="0" err="1">
                <a:solidFill>
                  <a:srgbClr val="6A3E3E"/>
                </a:solidFill>
                <a:latin typeface="Consolas" panose="020B0609020204030204" pitchFamily="49" charset="0"/>
              </a:rPr>
              <a:t>fwriter</a:t>
            </a:r>
            <a:r>
              <a:rPr lang="en-US" alt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2400" b="1" dirty="0">
                <a:solidFill>
                  <a:srgbClr val="7F0055"/>
                </a:solidFill>
                <a:latin typeface="Consolas" panose="020B0609020204030204" pitchFamily="49" charset="0"/>
              </a:rPr>
              <a:t>new</a:t>
            </a:r>
            <a:r>
              <a:rPr lang="en-US" alt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4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FileWriter</a:t>
            </a:r>
            <a:r>
              <a:rPr lang="en-US" alt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400" b="1" dirty="0">
                <a:solidFill>
                  <a:srgbClr val="6A3E3E"/>
                </a:solidFill>
                <a:latin typeface="Consolas" panose="020B0609020204030204" pitchFamily="49" charset="0"/>
              </a:rPr>
              <a:t>filename</a:t>
            </a:r>
            <a:r>
              <a:rPr lang="en-US" alt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2400" b="1" dirty="0">
                <a:solidFill>
                  <a:srgbClr val="7F0055"/>
                </a:solidFill>
                <a:latin typeface="Consolas" panose="020B0609020204030204" pitchFamily="49" charset="0"/>
              </a:rPr>
              <a:t>true</a:t>
            </a:r>
            <a:r>
              <a:rPr lang="en-US" alt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dirty="0">
                <a:solidFill>
                  <a:srgbClr val="6A3E3E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400" dirty="0" err="1">
                <a:solidFill>
                  <a:srgbClr val="6A3E3E"/>
                </a:solidFill>
                <a:latin typeface="Consolas" panose="020B0609020204030204" pitchFamily="49" charset="0"/>
              </a:rPr>
              <a:t>outputFile</a:t>
            </a:r>
            <a:r>
              <a:rPr lang="en-US" alt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2400" b="1" dirty="0">
                <a:solidFill>
                  <a:srgbClr val="7F0055"/>
                </a:solidFill>
                <a:latin typeface="Consolas" panose="020B0609020204030204" pitchFamily="49" charset="0"/>
              </a:rPr>
              <a:t>new</a:t>
            </a:r>
            <a:r>
              <a:rPr lang="en-US" alt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4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PrintWriter</a:t>
            </a:r>
            <a:r>
              <a:rPr lang="en-US" alt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4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fwriter</a:t>
            </a:r>
            <a:r>
              <a:rPr lang="en-US" alt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dirty="0">
                <a:solidFill>
                  <a:srgbClr val="6A3E3E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400" dirty="0" err="1">
                <a:solidFill>
                  <a:srgbClr val="6A3E3E"/>
                </a:solidFill>
                <a:latin typeface="Consolas" panose="020B0609020204030204" pitchFamily="49" charset="0"/>
              </a:rPr>
              <a:t>outputFile</a:t>
            </a:r>
            <a:r>
              <a:rPr lang="en-US" alt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400" dirty="0">
                <a:solidFill>
                  <a:srgbClr val="2A00FF"/>
                </a:solidFill>
                <a:latin typeface="Consolas" panose="020B0609020204030204" pitchFamily="49" charset="0"/>
              </a:rPr>
              <a:t>"Peter Pan"</a:t>
            </a:r>
            <a:r>
              <a:rPr lang="en-US" alt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);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dirty="0">
                <a:latin typeface="Consolas" panose="020B0609020204030204" pitchFamily="49" charset="0"/>
              </a:rPr>
              <a:t> </a:t>
            </a:r>
            <a:r>
              <a:rPr lang="en-US" altLang="en-US" sz="2400" dirty="0" err="1">
                <a:latin typeface="Consolas" panose="020B0609020204030204" pitchFamily="49" charset="0"/>
              </a:rPr>
              <a:t>outputFile.close</a:t>
            </a:r>
            <a:r>
              <a:rPr lang="en-US" altLang="en-US" sz="2400" dirty="0">
                <a:latin typeface="Consolas" panose="020B0609020204030204" pitchFamily="49" charset="0"/>
              </a:rPr>
              <a:t>();</a:t>
            </a:r>
            <a:endParaRPr lang="en-US" altLang="en-US" sz="2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 dirty="0">
              <a:solidFill>
                <a:srgbClr val="000000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939981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7BBA586-C698-1750-A278-A03B9FB4ECEE}"/>
              </a:ext>
            </a:extLst>
          </p:cNvPr>
          <p:cNvSpPr/>
          <p:nvPr/>
        </p:nvSpPr>
        <p:spPr>
          <a:xfrm>
            <a:off x="1330761" y="668482"/>
            <a:ext cx="9475784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200" spc="-1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200" spc="-100" dirty="0">
                <a:solidFill>
                  <a:srgbClr val="3F7F5F"/>
                </a:solidFill>
                <a:latin typeface="Consolas" panose="020B0609020204030204" pitchFamily="49" charset="0"/>
              </a:rPr>
              <a:t>//Appending data to the file</a:t>
            </a:r>
          </a:p>
          <a:p>
            <a:pPr>
              <a:defRPr/>
            </a:pPr>
            <a:r>
              <a:rPr lang="en-US" sz="2200" spc="-1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2200" spc="-100" dirty="0" err="1">
                <a:solidFill>
                  <a:srgbClr val="000000"/>
                </a:solidFill>
                <a:latin typeface="Consolas" panose="020B0609020204030204" pitchFamily="49" charset="0"/>
              </a:rPr>
              <a:t>FileWriter</a:t>
            </a:r>
            <a:r>
              <a:rPr lang="en-US" sz="2200" spc="-1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200" spc="-100" dirty="0" err="1">
                <a:solidFill>
                  <a:srgbClr val="6A3E3E"/>
                </a:solidFill>
                <a:latin typeface="Consolas" panose="020B0609020204030204" pitchFamily="49" charset="0"/>
              </a:rPr>
              <a:t>fwriter</a:t>
            </a:r>
            <a:r>
              <a:rPr lang="en-US" sz="2200" spc="-1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2200" b="1" spc="-100" dirty="0">
                <a:solidFill>
                  <a:srgbClr val="7F0055"/>
                </a:solidFill>
                <a:latin typeface="Consolas" panose="020B0609020204030204" pitchFamily="49" charset="0"/>
              </a:rPr>
              <a:t>new</a:t>
            </a:r>
            <a:r>
              <a:rPr lang="en-US" sz="2200" b="1" spc="-1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200" b="1" spc="-100" dirty="0" err="1">
                <a:solidFill>
                  <a:srgbClr val="000000"/>
                </a:solidFill>
                <a:latin typeface="Consolas" panose="020B0609020204030204" pitchFamily="49" charset="0"/>
              </a:rPr>
              <a:t>FileWriter</a:t>
            </a:r>
            <a:r>
              <a:rPr lang="en-US" sz="2200" b="1" spc="-1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200" b="1" spc="-100" dirty="0">
                <a:solidFill>
                  <a:srgbClr val="6A3E3E"/>
                </a:solidFill>
                <a:latin typeface="Consolas" panose="020B0609020204030204" pitchFamily="49" charset="0"/>
              </a:rPr>
              <a:t>filename</a:t>
            </a:r>
            <a:r>
              <a:rPr lang="en-US" sz="2200" b="1" spc="-1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2200" b="1" spc="-100" dirty="0">
                <a:solidFill>
                  <a:srgbClr val="7F0055"/>
                </a:solidFill>
                <a:latin typeface="Consolas" panose="020B0609020204030204" pitchFamily="49" charset="0"/>
              </a:rPr>
              <a:t>true</a:t>
            </a:r>
            <a:r>
              <a:rPr lang="en-US" sz="2200" b="1" spc="-10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defRPr/>
            </a:pPr>
            <a:r>
              <a:rPr lang="en-US" sz="2200" spc="-1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2200" spc="-100" dirty="0" err="1">
                <a:solidFill>
                  <a:srgbClr val="000000"/>
                </a:solidFill>
                <a:latin typeface="Consolas" panose="020B0609020204030204" pitchFamily="49" charset="0"/>
              </a:rPr>
              <a:t>PrintWriter</a:t>
            </a:r>
            <a:r>
              <a:rPr lang="en-US" sz="2200" spc="-1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200" spc="-100" dirty="0" err="1">
                <a:solidFill>
                  <a:srgbClr val="6A3E3E"/>
                </a:solidFill>
                <a:latin typeface="Consolas" panose="020B0609020204030204" pitchFamily="49" charset="0"/>
              </a:rPr>
              <a:t>outputFile</a:t>
            </a:r>
            <a:r>
              <a:rPr lang="en-US" sz="2200" spc="-1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2200" b="1" spc="-100" dirty="0">
                <a:solidFill>
                  <a:srgbClr val="7F0055"/>
                </a:solidFill>
                <a:latin typeface="Consolas" panose="020B0609020204030204" pitchFamily="49" charset="0"/>
              </a:rPr>
              <a:t>new</a:t>
            </a:r>
            <a:r>
              <a:rPr lang="en-US" sz="2200" b="1" spc="-1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200" b="1" spc="-100" dirty="0" err="1">
                <a:solidFill>
                  <a:srgbClr val="000000"/>
                </a:solidFill>
                <a:latin typeface="Consolas" panose="020B0609020204030204" pitchFamily="49" charset="0"/>
              </a:rPr>
              <a:t>PrintWriter</a:t>
            </a:r>
            <a:r>
              <a:rPr lang="en-US" sz="2200" b="1" spc="-1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200" b="1" spc="-100" dirty="0" err="1">
                <a:solidFill>
                  <a:srgbClr val="6A3E3E"/>
                </a:solidFill>
                <a:latin typeface="Consolas" panose="020B0609020204030204" pitchFamily="49" charset="0"/>
              </a:rPr>
              <a:t>fwriter</a:t>
            </a:r>
            <a:r>
              <a:rPr lang="en-US" sz="2200" b="1" spc="-10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defRPr/>
            </a:pPr>
            <a:r>
              <a:rPr lang="en-US" sz="2200" spc="-1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2200" spc="-100" dirty="0" err="1">
                <a:solidFill>
                  <a:srgbClr val="6A3E3E"/>
                </a:solidFill>
                <a:latin typeface="Consolas" panose="020B0609020204030204" pitchFamily="49" charset="0"/>
              </a:rPr>
              <a:t>outputFile</a:t>
            </a:r>
            <a:r>
              <a:rPr lang="en-US" sz="2200" spc="-100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sz="2200" spc="-1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200" spc="-100" dirty="0">
                <a:solidFill>
                  <a:srgbClr val="2A00FF"/>
                </a:solidFill>
                <a:latin typeface="Consolas" panose="020B0609020204030204" pitchFamily="49" charset="0"/>
              </a:rPr>
              <a:t>"Chris Janes"</a:t>
            </a:r>
            <a:r>
              <a:rPr lang="en-US" sz="2200" spc="-10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defRPr/>
            </a:pPr>
            <a:r>
              <a:rPr lang="en-US" sz="2200" spc="-1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2200" spc="-100" dirty="0" err="1">
                <a:solidFill>
                  <a:srgbClr val="6A3E3E"/>
                </a:solidFill>
                <a:latin typeface="Consolas" panose="020B0609020204030204" pitchFamily="49" charset="0"/>
              </a:rPr>
              <a:t>outputFile</a:t>
            </a:r>
            <a:r>
              <a:rPr lang="en-US" sz="2200" spc="-100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sz="2200" spc="-1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200" spc="-100" dirty="0">
                <a:solidFill>
                  <a:srgbClr val="2A00FF"/>
                </a:solidFill>
                <a:latin typeface="Consolas" panose="020B0609020204030204" pitchFamily="49" charset="0"/>
              </a:rPr>
              <a:t>"Kathryn Kennedy"</a:t>
            </a:r>
            <a:r>
              <a:rPr lang="en-US" sz="2200" spc="-10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defRPr/>
            </a:pPr>
            <a:r>
              <a:rPr lang="en-US" sz="2200" spc="-1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2200" spc="-100" dirty="0" err="1">
                <a:solidFill>
                  <a:srgbClr val="6A3E3E"/>
                </a:solidFill>
                <a:latin typeface="Consolas" panose="020B0609020204030204" pitchFamily="49" charset="0"/>
              </a:rPr>
              <a:t>outputFile</a:t>
            </a:r>
            <a:r>
              <a:rPr lang="en-US" sz="2200" spc="-100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sz="2200" spc="-1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200" spc="-100" dirty="0">
                <a:solidFill>
                  <a:srgbClr val="2A00FF"/>
                </a:solidFill>
                <a:latin typeface="Consolas" panose="020B0609020204030204" pitchFamily="49" charset="0"/>
              </a:rPr>
              <a:t>"Jean Smith"</a:t>
            </a:r>
            <a:r>
              <a:rPr lang="en-US" sz="2200" spc="-10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defRPr/>
            </a:pPr>
            <a:r>
              <a:rPr lang="en-US" sz="2200" spc="-1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2200" spc="-100" dirty="0" err="1">
                <a:solidFill>
                  <a:srgbClr val="6A3E3E"/>
                </a:solidFill>
                <a:latin typeface="Consolas" panose="020B0609020204030204" pitchFamily="49" charset="0"/>
              </a:rPr>
              <a:t>outputFile</a:t>
            </a:r>
            <a:r>
              <a:rPr lang="en-US" sz="2200" spc="-100" dirty="0" err="1">
                <a:solidFill>
                  <a:srgbClr val="000000"/>
                </a:solidFill>
                <a:latin typeface="Consolas" panose="020B0609020204030204" pitchFamily="49" charset="0"/>
              </a:rPr>
              <a:t>.close</a:t>
            </a:r>
            <a:r>
              <a:rPr lang="en-US" sz="2200" spc="-100" dirty="0">
                <a:solidFill>
                  <a:srgbClr val="000000"/>
                </a:solidFill>
                <a:latin typeface="Consolas" panose="020B0609020204030204" pitchFamily="49" charset="0"/>
              </a:rPr>
              <a:t>(); </a:t>
            </a:r>
          </a:p>
          <a:p>
            <a:pPr>
              <a:defRPr/>
            </a:pPr>
            <a:r>
              <a:rPr lang="en-US" sz="2200" spc="-1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</a:p>
          <a:p>
            <a:pPr>
              <a:defRPr/>
            </a:pPr>
            <a:r>
              <a:rPr lang="en-US" sz="2200" spc="-100" dirty="0">
                <a:solidFill>
                  <a:srgbClr val="3F7F5F"/>
                </a:solidFill>
                <a:latin typeface="Consolas" panose="020B0609020204030204" pitchFamily="49" charset="0"/>
              </a:rPr>
              <a:t> //     </a:t>
            </a:r>
            <a:r>
              <a:rPr lang="en-US" sz="2200" spc="-100" dirty="0" err="1">
                <a:solidFill>
                  <a:srgbClr val="3F7F5F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PrintWriter</a:t>
            </a:r>
            <a:r>
              <a:rPr lang="en-US" sz="2200" spc="-100" dirty="0">
                <a:solidFill>
                  <a:srgbClr val="3F7F5F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 outputFile1 = new </a:t>
            </a:r>
            <a:r>
              <a:rPr lang="en-US" sz="2200" spc="-100" dirty="0" err="1">
                <a:solidFill>
                  <a:srgbClr val="3F7F5F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PrintWriter</a:t>
            </a:r>
            <a:r>
              <a:rPr lang="en-US" sz="2200" spc="-100" dirty="0">
                <a:solidFill>
                  <a:srgbClr val="3F7F5F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(new       </a:t>
            </a:r>
          </a:p>
          <a:p>
            <a:pPr>
              <a:defRPr/>
            </a:pPr>
            <a:r>
              <a:rPr lang="en-US" sz="2200" spc="-100" dirty="0">
                <a:solidFill>
                  <a:srgbClr val="3F7F5F"/>
                </a:solidFill>
                <a:latin typeface="Consolas" panose="020B0609020204030204" pitchFamily="49" charset="0"/>
              </a:rPr>
              <a:t> //                               </a:t>
            </a:r>
            <a:r>
              <a:rPr lang="en-US" sz="2200" spc="-100" dirty="0" err="1">
                <a:solidFill>
                  <a:srgbClr val="3F7F5F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FileWriter</a:t>
            </a:r>
            <a:r>
              <a:rPr lang="en-US" sz="2200" spc="-100" dirty="0">
                <a:solidFill>
                  <a:srgbClr val="3F7F5F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(filename, true));</a:t>
            </a:r>
          </a:p>
          <a:p>
            <a:pPr>
              <a:defRPr/>
            </a:pPr>
            <a:r>
              <a:rPr lang="en-US" sz="2200" spc="-100" dirty="0">
                <a:solidFill>
                  <a:srgbClr val="3F7F5F"/>
                </a:solidFill>
                <a:latin typeface="Consolas" panose="020B0609020204030204" pitchFamily="49" charset="0"/>
              </a:rPr>
              <a:t> //     </a:t>
            </a:r>
            <a:r>
              <a:rPr lang="en-US" sz="2200" spc="-100" dirty="0">
                <a:solidFill>
                  <a:srgbClr val="3F7F5F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outputFile1.println("Peter Pan");</a:t>
            </a:r>
          </a:p>
          <a:p>
            <a:pPr>
              <a:defRPr/>
            </a:pPr>
            <a:r>
              <a:rPr lang="en-US" sz="2200" spc="-100" dirty="0">
                <a:solidFill>
                  <a:srgbClr val="3F7F5F"/>
                </a:solidFill>
                <a:latin typeface="Consolas" panose="020B0609020204030204" pitchFamily="49" charset="0"/>
              </a:rPr>
              <a:t> //     </a:t>
            </a:r>
            <a:r>
              <a:rPr lang="en-US" sz="2200" spc="-100" dirty="0">
                <a:solidFill>
                  <a:srgbClr val="3F7F5F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outputFile1.close();</a:t>
            </a:r>
          </a:p>
          <a:p>
            <a:pPr>
              <a:defRPr/>
            </a:pPr>
            <a:endParaRPr lang="en-US" sz="2200" u="sng" spc="-100" dirty="0">
              <a:solidFill>
                <a:srgbClr val="3F7F5F"/>
              </a:solidFill>
              <a:latin typeface="Consolas" panose="020B0609020204030204" pitchFamily="49" charset="0"/>
            </a:endParaRPr>
          </a:p>
          <a:p>
            <a:pPr>
              <a:defRPr/>
            </a:pPr>
            <a:r>
              <a:rPr lang="en-US" sz="2200" spc="-1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2200" spc="-100" dirty="0" err="1">
                <a:solidFill>
                  <a:srgbClr val="6A3E3E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fwriter</a:t>
            </a:r>
            <a:r>
              <a:rPr lang="en-US" sz="2200" spc="-100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 = </a:t>
            </a:r>
            <a:r>
              <a:rPr lang="en-US" sz="2200" b="1" spc="-100" dirty="0">
                <a:solidFill>
                  <a:srgbClr val="7F0055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new</a:t>
            </a:r>
            <a:r>
              <a:rPr lang="en-US" sz="2200" b="1" spc="-100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 </a:t>
            </a:r>
            <a:r>
              <a:rPr lang="en-US" sz="2200" b="1" spc="-100" dirty="0" err="1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FileWriter</a:t>
            </a:r>
            <a:r>
              <a:rPr lang="en-US" sz="2200" b="1" spc="-100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(</a:t>
            </a:r>
            <a:r>
              <a:rPr lang="en-US" sz="2200" b="1" spc="-100" dirty="0">
                <a:solidFill>
                  <a:srgbClr val="6A3E3E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filename</a:t>
            </a:r>
            <a:r>
              <a:rPr lang="en-US" sz="2200" b="1" spc="-100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, </a:t>
            </a:r>
            <a:r>
              <a:rPr lang="en-US" sz="2200" b="1" spc="-100" dirty="0">
                <a:solidFill>
                  <a:srgbClr val="7F0055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true</a:t>
            </a:r>
            <a:r>
              <a:rPr lang="en-US" sz="2200" b="1" spc="-100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);</a:t>
            </a:r>
          </a:p>
          <a:p>
            <a:pPr>
              <a:defRPr/>
            </a:pPr>
            <a:r>
              <a:rPr lang="en-US" sz="2200" spc="-1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2200" spc="-100" dirty="0" err="1">
                <a:solidFill>
                  <a:srgbClr val="6A3E3E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outputFile</a:t>
            </a:r>
            <a:r>
              <a:rPr lang="en-US" sz="2200" spc="-100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 = </a:t>
            </a:r>
            <a:r>
              <a:rPr lang="en-US" sz="2200" b="1" spc="-100" dirty="0">
                <a:solidFill>
                  <a:srgbClr val="7F0055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new</a:t>
            </a:r>
            <a:r>
              <a:rPr lang="en-US" sz="2200" b="1" spc="-100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 </a:t>
            </a:r>
            <a:r>
              <a:rPr lang="en-US" sz="2200" b="1" spc="-100" dirty="0" err="1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PrintWriter</a:t>
            </a:r>
            <a:r>
              <a:rPr lang="en-US" sz="2200" b="1" spc="-100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(</a:t>
            </a:r>
            <a:r>
              <a:rPr lang="en-US" sz="2200" b="1" spc="-100" dirty="0" err="1">
                <a:solidFill>
                  <a:srgbClr val="6A3E3E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fwriter</a:t>
            </a:r>
            <a:r>
              <a:rPr lang="en-US" sz="2200" b="1" spc="-100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);</a:t>
            </a:r>
          </a:p>
          <a:p>
            <a:pPr>
              <a:defRPr/>
            </a:pPr>
            <a:r>
              <a:rPr lang="en-US" sz="2200" spc="-1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2200" spc="-100" dirty="0" err="1">
                <a:solidFill>
                  <a:srgbClr val="6A3E3E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outputFile</a:t>
            </a:r>
            <a:r>
              <a:rPr lang="en-US" sz="2200" spc="-100" dirty="0" err="1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.println</a:t>
            </a:r>
            <a:r>
              <a:rPr lang="en-US" sz="2200" spc="-100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(</a:t>
            </a:r>
            <a:r>
              <a:rPr lang="en-US" sz="2200" spc="-100" dirty="0">
                <a:solidFill>
                  <a:srgbClr val="2A00FF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"Peter Pan Ng"</a:t>
            </a:r>
            <a:r>
              <a:rPr lang="en-US" sz="2200" spc="-100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);</a:t>
            </a:r>
          </a:p>
          <a:p>
            <a:pPr>
              <a:defRPr/>
            </a:pPr>
            <a:r>
              <a:rPr lang="en-US" sz="2200" spc="-100" dirty="0">
                <a:solidFill>
                  <a:srgbClr val="6A3E3E"/>
                </a:solidFill>
                <a:latin typeface="Consolas" panose="020B0609020204030204" pitchFamily="49" charset="0"/>
              </a:rPr>
              <a:t>        </a:t>
            </a:r>
            <a:r>
              <a:rPr lang="en-US" sz="2200" spc="-100" dirty="0" err="1">
                <a:solidFill>
                  <a:srgbClr val="6A3E3E"/>
                </a:solidFill>
                <a:latin typeface="Consolas" panose="020B0609020204030204" pitchFamily="49" charset="0"/>
              </a:rPr>
              <a:t>outputFile</a:t>
            </a:r>
            <a:r>
              <a:rPr lang="en-US" sz="2200" spc="-100" dirty="0" err="1">
                <a:solidFill>
                  <a:srgbClr val="000000"/>
                </a:solidFill>
                <a:latin typeface="Consolas" panose="020B0609020204030204" pitchFamily="49" charset="0"/>
              </a:rPr>
              <a:t>.close</a:t>
            </a:r>
            <a:r>
              <a:rPr lang="en-US" sz="2200" spc="-100" dirty="0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  <a:endParaRPr lang="en-US" sz="2200" spc="-100" dirty="0"/>
          </a:p>
        </p:txBody>
      </p:sp>
    </p:spTree>
    <p:extLst>
      <p:ext uri="{BB962C8B-B14F-4D97-AF65-F5344CB8AC3E}">
        <p14:creationId xmlns:p14="http://schemas.microsoft.com/office/powerpoint/2010/main" val="2420534347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83782749-A73A-E1AD-6708-6D4D4FF46A8D}"/>
              </a:ext>
            </a:extLst>
          </p:cNvPr>
          <p:cNvSpPr txBox="1">
            <a:spLocks noChangeArrowheads="1"/>
          </p:cNvSpPr>
          <p:nvPr/>
        </p:nvSpPr>
        <p:spPr>
          <a:xfrm>
            <a:off x="1499755" y="200891"/>
            <a:ext cx="5223163" cy="992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/>
              <a:t>Specifying a File Location</a:t>
            </a:r>
            <a:endParaRPr lang="en-US" altLang="en-US" sz="3200" dirty="0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EE3712E4-F058-36CA-56ED-3D4AC1D3F59E}"/>
              </a:ext>
            </a:extLst>
          </p:cNvPr>
          <p:cNvSpPr txBox="1">
            <a:spLocks noChangeArrowheads="1"/>
          </p:cNvSpPr>
          <p:nvPr/>
        </p:nvSpPr>
        <p:spPr>
          <a:xfrm>
            <a:off x="1499755" y="1617518"/>
            <a:ext cx="9372601" cy="41806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spcBef>
                <a:spcPts val="1800"/>
              </a:spcBef>
              <a:defRPr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is only necessary if the backslash is in a string literal.</a:t>
            </a:r>
          </a:p>
          <a:p>
            <a:pPr marL="457200" indent="-457200">
              <a:spcBef>
                <a:spcPts val="1800"/>
              </a:spcBef>
              <a:defRPr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the backslash is in a </a:t>
            </a:r>
            <a:r>
              <a:rPr lang="en-US" altLang="en-US" sz="2400" dirty="0">
                <a:latin typeface="Courier New" panose="02070309020205020404" pitchFamily="49" charset="0"/>
              </a:rPr>
              <a:t>String</a:t>
            </a:r>
            <a:r>
              <a:rPr lang="en-US" altLang="en-US" sz="2400" dirty="0"/>
              <a:t>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object then it will be handled properly.</a:t>
            </a:r>
          </a:p>
          <a:p>
            <a:pPr marL="457200" indent="-457200">
              <a:spcBef>
                <a:spcPts val="1800"/>
              </a:spcBef>
              <a:defRPr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Fortunately, </a:t>
            </a:r>
            <a:r>
              <a:rPr lang="en-US" altLang="en-US" sz="24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Java allows Unix-style filenames using the forward slash</a:t>
            </a:r>
            <a:r>
              <a:rPr lang="en-US" altLang="en-US" sz="2400" dirty="0">
                <a:solidFill>
                  <a:srgbClr val="3333FF"/>
                </a:solidFill>
              </a:rPr>
              <a:t> (</a:t>
            </a:r>
            <a:r>
              <a:rPr lang="en-US" altLang="en-US" sz="2400" dirty="0">
                <a:solidFill>
                  <a:srgbClr val="3333FF"/>
                </a:solidFill>
                <a:latin typeface="Courier New" panose="02070309020205020404" pitchFamily="49" charset="0"/>
              </a:rPr>
              <a:t>/</a:t>
            </a:r>
            <a:r>
              <a:rPr lang="en-US" altLang="en-US" sz="2400" dirty="0">
                <a:solidFill>
                  <a:srgbClr val="3333FF"/>
                </a:solidFill>
              </a:rPr>
              <a:t>) </a:t>
            </a:r>
            <a:r>
              <a:rPr lang="en-US" altLang="en-US" sz="24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separate directories:</a:t>
            </a:r>
          </a:p>
          <a:p>
            <a:pPr lvl="1">
              <a:spcBef>
                <a:spcPts val="1800"/>
              </a:spcBef>
              <a:buFontTx/>
              <a:buNone/>
              <a:defRPr/>
            </a:pPr>
            <a:r>
              <a:rPr lang="en-US" altLang="en-US" dirty="0">
                <a:solidFill>
                  <a:srgbClr val="3333FF"/>
                </a:solidFill>
                <a:latin typeface="Consolas" panose="020B0609020204030204" pitchFamily="49" charset="0"/>
              </a:rPr>
              <a:t>	</a:t>
            </a:r>
            <a:r>
              <a:rPr lang="en-US" altLang="en-US" dirty="0" err="1">
                <a:solidFill>
                  <a:srgbClr val="3333FF"/>
                </a:solidFill>
                <a:latin typeface="Consolas" panose="020B0609020204030204" pitchFamily="49" charset="0"/>
              </a:rPr>
              <a:t>PrintWriter</a:t>
            </a:r>
            <a:r>
              <a:rPr lang="en-US" altLang="en-US" dirty="0">
                <a:solidFill>
                  <a:srgbClr val="3333FF"/>
                </a:solidFill>
                <a:latin typeface="Consolas" panose="020B0609020204030204" pitchFamily="49" charset="0"/>
              </a:rPr>
              <a:t> </a:t>
            </a:r>
            <a:r>
              <a:rPr lang="en-US" altLang="en-US" dirty="0" err="1">
                <a:solidFill>
                  <a:srgbClr val="3333FF"/>
                </a:solidFill>
                <a:latin typeface="Consolas" panose="020B0609020204030204" pitchFamily="49" charset="0"/>
              </a:rPr>
              <a:t>outFile</a:t>
            </a:r>
            <a:r>
              <a:rPr lang="en-US" altLang="en-US" dirty="0">
                <a:solidFill>
                  <a:srgbClr val="3333FF"/>
                </a:solidFill>
                <a:latin typeface="Consolas" panose="020B0609020204030204" pitchFamily="49" charset="0"/>
              </a:rPr>
              <a:t> = new</a:t>
            </a:r>
          </a:p>
          <a:p>
            <a:pPr lvl="1">
              <a:spcBef>
                <a:spcPts val="600"/>
              </a:spcBef>
              <a:buFontTx/>
              <a:buNone/>
              <a:defRPr/>
            </a:pPr>
            <a:r>
              <a:rPr lang="en-US" altLang="en-US" dirty="0">
                <a:solidFill>
                  <a:srgbClr val="3333FF"/>
                </a:solidFill>
                <a:latin typeface="Consolas" panose="020B0609020204030204" pitchFamily="49" charset="0"/>
              </a:rPr>
              <a:t>  		</a:t>
            </a:r>
            <a:r>
              <a:rPr lang="en-US" altLang="en-US" dirty="0" err="1">
                <a:solidFill>
                  <a:srgbClr val="3333FF"/>
                </a:solidFill>
                <a:latin typeface="Consolas" panose="020B0609020204030204" pitchFamily="49" charset="0"/>
              </a:rPr>
              <a:t>PrintWriter</a:t>
            </a:r>
            <a:r>
              <a:rPr lang="en-US" altLang="en-US" dirty="0">
                <a:solidFill>
                  <a:srgbClr val="3333FF"/>
                </a:solidFill>
                <a:latin typeface="Consolas" panose="020B0609020204030204" pitchFamily="49" charset="0"/>
              </a:rPr>
              <a:t>("/home/</a:t>
            </a:r>
            <a:r>
              <a:rPr lang="en-US" altLang="en-US" dirty="0" err="1">
                <a:solidFill>
                  <a:srgbClr val="3333FF"/>
                </a:solidFill>
                <a:latin typeface="Consolas" panose="020B0609020204030204" pitchFamily="49" charset="0"/>
              </a:rPr>
              <a:t>rharrison</a:t>
            </a:r>
            <a:r>
              <a:rPr lang="en-US" altLang="en-US" dirty="0">
                <a:solidFill>
                  <a:srgbClr val="3333FF"/>
                </a:solidFill>
                <a:latin typeface="Consolas" panose="020B0609020204030204" pitchFamily="49" charset="0"/>
              </a:rPr>
              <a:t>/names.txt");</a:t>
            </a:r>
          </a:p>
          <a:p>
            <a:pPr marL="292100" lvl="1">
              <a:spcBef>
                <a:spcPts val="600"/>
              </a:spcBef>
              <a:buFontTx/>
              <a:buNone/>
              <a:defRPr/>
            </a:pPr>
            <a:r>
              <a:rPr lang="en-US" altLang="en-US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 example:</a:t>
            </a:r>
          </a:p>
          <a:p>
            <a:pPr marL="285750" lvl="1">
              <a:spcBef>
                <a:spcPts val="600"/>
              </a:spcBef>
              <a:buFontTx/>
              <a:buNone/>
              <a:defRPr/>
            </a:pPr>
            <a:r>
              <a:rPr lang="en-US" sz="2200" dirty="0"/>
              <a:t>" </a:t>
            </a:r>
            <a:r>
              <a:rPr lang="en-US" altLang="en-US" sz="2200" dirty="0">
                <a:solidFill>
                  <a:srgbClr val="3333FF"/>
                </a:solidFill>
                <a:latin typeface="Consolas" panose="020B0609020204030204" pitchFamily="49" charset="0"/>
              </a:rPr>
              <a:t>C:\\Users\\apeng\\workspace\\outputToFile\\PersonName.txt</a:t>
            </a:r>
            <a:r>
              <a:rPr lang="en-US" sz="2200" dirty="0"/>
              <a:t> "</a:t>
            </a:r>
            <a:endParaRPr lang="en-US" altLang="en-US" sz="2200" dirty="0">
              <a:solidFill>
                <a:srgbClr val="3333FF"/>
              </a:solidFill>
              <a:latin typeface="Consolas" panose="020B0609020204030204" pitchFamily="49" charset="0"/>
            </a:endParaRPr>
          </a:p>
          <a:p>
            <a:pPr marL="285750" lvl="1">
              <a:spcBef>
                <a:spcPts val="600"/>
              </a:spcBef>
              <a:buFontTx/>
              <a:buNone/>
              <a:defRPr/>
            </a:pPr>
            <a:r>
              <a:rPr lang="en-US" dirty="0"/>
              <a:t>"C:/Users/ngp/eclipse-workspace/ch02_ch03Demos/Names.txt"</a:t>
            </a:r>
            <a:endParaRPr lang="en-US" altLang="en-US" dirty="0">
              <a:solidFill>
                <a:srgbClr val="3333FF"/>
              </a:solidFill>
              <a:latin typeface="Consolas" panose="020B0609020204030204" pitchFamily="49" charset="0"/>
            </a:endParaRPr>
          </a:p>
          <a:p>
            <a:pPr lvl="1">
              <a:buFontTx/>
              <a:buNone/>
              <a:defRPr/>
            </a:pPr>
            <a:endParaRPr lang="en-US" altLang="en-US" sz="1600" b="1" dirty="0">
              <a:latin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3655101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1E82FF1E-D7FD-2236-A6E6-D9DFDCB392F5}"/>
              </a:ext>
            </a:extLst>
          </p:cNvPr>
          <p:cNvSpPr txBox="1">
            <a:spLocks noChangeArrowheads="1"/>
          </p:cNvSpPr>
          <p:nvPr/>
        </p:nvSpPr>
        <p:spPr>
          <a:xfrm>
            <a:off x="1468582" y="121950"/>
            <a:ext cx="4627418" cy="9921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/>
              <a:t>Reading Data From a File</a:t>
            </a:r>
            <a:endParaRPr lang="en-US" altLang="en-US" sz="3200" dirty="0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4C2EAC01-826D-586F-79E2-CF74A64A31DB}"/>
              </a:ext>
            </a:extLst>
          </p:cNvPr>
          <p:cNvSpPr txBox="1">
            <a:spLocks noChangeArrowheads="1"/>
          </p:cNvSpPr>
          <p:nvPr/>
        </p:nvSpPr>
        <p:spPr>
          <a:xfrm>
            <a:off x="1624446" y="1524000"/>
            <a:ext cx="8305800" cy="152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/>
            <a:r>
              <a:rPr lang="en-US" altLang="en-US" sz="2600" dirty="0">
                <a:solidFill>
                  <a:srgbClr val="3333FF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Use the </a:t>
            </a:r>
            <a:r>
              <a:rPr lang="en-US" altLang="en-US" sz="2600" dirty="0">
                <a:solidFill>
                  <a:srgbClr val="3333FF"/>
                </a:solidFill>
                <a:highlight>
                  <a:srgbClr val="FFFF00"/>
                </a:highlight>
                <a:latin typeface="Courier New" panose="02070309020205020404" pitchFamily="49" charset="0"/>
              </a:rPr>
              <a:t>File</a:t>
            </a:r>
            <a:r>
              <a:rPr lang="en-US" altLang="en-US" sz="2600" dirty="0">
                <a:solidFill>
                  <a:srgbClr val="3333FF"/>
                </a:solidFill>
                <a:highlight>
                  <a:srgbClr val="FFFF00"/>
                </a:highlight>
              </a:rPr>
              <a:t> </a:t>
            </a:r>
            <a:r>
              <a:rPr lang="en-US" altLang="en-US" sz="2600" dirty="0">
                <a:solidFill>
                  <a:srgbClr val="3333FF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class and the </a:t>
            </a:r>
            <a:r>
              <a:rPr lang="en-US" altLang="en-US" sz="2600" dirty="0">
                <a:solidFill>
                  <a:srgbClr val="3333FF"/>
                </a:solidFill>
                <a:highlight>
                  <a:srgbClr val="FFFF00"/>
                </a:highlight>
                <a:latin typeface="Courier New" panose="02070309020205020404" pitchFamily="49" charset="0"/>
              </a:rPr>
              <a:t>Scanner</a:t>
            </a:r>
            <a:r>
              <a:rPr lang="en-US" altLang="en-US" sz="2600" dirty="0">
                <a:solidFill>
                  <a:srgbClr val="3333FF"/>
                </a:solidFill>
                <a:highlight>
                  <a:srgbClr val="FFFF00"/>
                </a:highlight>
              </a:rPr>
              <a:t> </a:t>
            </a:r>
            <a:r>
              <a:rPr lang="en-US" altLang="en-US" sz="2600" dirty="0">
                <a:solidFill>
                  <a:srgbClr val="3333FF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class to read data from a file</a:t>
            </a:r>
            <a:r>
              <a:rPr lang="en-US" altLang="en-US" sz="26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4" name="Text Box 4">
            <a:extLst>
              <a:ext uri="{FF2B5EF4-FFF2-40B4-BE49-F238E27FC236}">
                <a16:creationId xmlns:a16="http://schemas.microsoft.com/office/drawing/2014/main" id="{1A2EF937-7932-72D7-C441-CE1ECFC716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5446" y="4038600"/>
            <a:ext cx="73152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 dirty="0">
                <a:solidFill>
                  <a:srgbClr val="3333FF"/>
                </a:solidFill>
                <a:latin typeface="Consolas" panose="020B0609020204030204" pitchFamily="49" charset="0"/>
              </a:rPr>
              <a:t>File </a:t>
            </a:r>
            <a:r>
              <a:rPr lang="en-US" altLang="en-US" sz="2400" dirty="0" err="1">
                <a:solidFill>
                  <a:srgbClr val="3333FF"/>
                </a:solidFill>
                <a:latin typeface="Consolas" panose="020B0609020204030204" pitchFamily="49" charset="0"/>
              </a:rPr>
              <a:t>myFile</a:t>
            </a:r>
            <a:r>
              <a:rPr lang="en-US" altLang="en-US" sz="2400" dirty="0">
                <a:solidFill>
                  <a:srgbClr val="3333FF"/>
                </a:solidFill>
                <a:latin typeface="Consolas" panose="020B0609020204030204" pitchFamily="49" charset="0"/>
              </a:rPr>
              <a:t> = new File("Customers.txt");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 dirty="0">
                <a:solidFill>
                  <a:srgbClr val="3333FF"/>
                </a:solidFill>
                <a:latin typeface="Consolas" panose="020B0609020204030204" pitchFamily="49" charset="0"/>
              </a:rPr>
              <a:t>Scanner </a:t>
            </a:r>
            <a:r>
              <a:rPr lang="en-US" altLang="en-US" sz="2400" dirty="0" err="1">
                <a:solidFill>
                  <a:srgbClr val="3333FF"/>
                </a:solidFill>
                <a:latin typeface="Consolas" panose="020B0609020204030204" pitchFamily="49" charset="0"/>
              </a:rPr>
              <a:t>inputFile</a:t>
            </a:r>
            <a:r>
              <a:rPr lang="en-US" altLang="en-US" sz="2400" dirty="0">
                <a:solidFill>
                  <a:srgbClr val="3333FF"/>
                </a:solidFill>
                <a:latin typeface="Consolas" panose="020B0609020204030204" pitchFamily="49" charset="0"/>
              </a:rPr>
              <a:t> = new Scanner(</a:t>
            </a:r>
            <a:r>
              <a:rPr lang="en-US" altLang="en-US" sz="2400" dirty="0" err="1">
                <a:solidFill>
                  <a:srgbClr val="3333FF"/>
                </a:solidFill>
                <a:latin typeface="Consolas" panose="020B0609020204030204" pitchFamily="49" charset="0"/>
              </a:rPr>
              <a:t>myFile</a:t>
            </a:r>
            <a:r>
              <a:rPr lang="en-US" altLang="en-US" sz="2400" dirty="0">
                <a:solidFill>
                  <a:srgbClr val="3333FF"/>
                </a:solidFill>
                <a:latin typeface="Consolas" panose="020B0609020204030204" pitchFamily="49" charset="0"/>
              </a:rPr>
              <a:t>); </a:t>
            </a:r>
          </a:p>
        </p:txBody>
      </p:sp>
      <p:sp>
        <p:nvSpPr>
          <p:cNvPr id="5" name="Text Box 5">
            <a:extLst>
              <a:ext uri="{FF2B5EF4-FFF2-40B4-BE49-F238E27FC236}">
                <a16:creationId xmlns:a16="http://schemas.microsoft.com/office/drawing/2014/main" id="{4747AF22-1881-A8B7-7F3E-26C8526823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82246" y="2447925"/>
            <a:ext cx="3429000" cy="1200150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2400" dirty="0">
                <a:solidFill>
                  <a:srgbClr val="FF3300"/>
                </a:solidFill>
              </a:rPr>
              <a:t>Pass the name of the file as an argument to the </a:t>
            </a:r>
            <a:r>
              <a:rPr lang="en-US" altLang="en-US" sz="2400" dirty="0">
                <a:solidFill>
                  <a:srgbClr val="FF3300"/>
                </a:solidFill>
                <a:latin typeface="Courier New" panose="02070309020205020404" pitchFamily="49" charset="0"/>
              </a:rPr>
              <a:t>File</a:t>
            </a:r>
            <a:r>
              <a:rPr lang="en-US" altLang="en-US" sz="2400" dirty="0">
                <a:solidFill>
                  <a:srgbClr val="FF3300"/>
                </a:solidFill>
              </a:rPr>
              <a:t> class constructor.</a:t>
            </a:r>
          </a:p>
        </p:txBody>
      </p:sp>
      <p:sp>
        <p:nvSpPr>
          <p:cNvPr id="6" name="Text Box 6">
            <a:extLst>
              <a:ext uri="{FF2B5EF4-FFF2-40B4-BE49-F238E27FC236}">
                <a16:creationId xmlns:a16="http://schemas.microsoft.com/office/drawing/2014/main" id="{3CE3862A-1F5F-78AB-B207-7FC8238569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4046" y="5029200"/>
            <a:ext cx="4038600" cy="1200150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2400">
                <a:solidFill>
                  <a:srgbClr val="FF3300"/>
                </a:solidFill>
              </a:rPr>
              <a:t>Pass the </a:t>
            </a:r>
            <a:r>
              <a:rPr lang="en-US" altLang="en-US" sz="2400">
                <a:solidFill>
                  <a:srgbClr val="FF3300"/>
                </a:solidFill>
                <a:latin typeface="Courier New" panose="02070309020205020404" pitchFamily="49" charset="0"/>
              </a:rPr>
              <a:t>File</a:t>
            </a:r>
            <a:r>
              <a:rPr lang="en-US" altLang="en-US" sz="2400">
                <a:solidFill>
                  <a:srgbClr val="FF3300"/>
                </a:solidFill>
              </a:rPr>
              <a:t> object as an argument to the </a:t>
            </a:r>
            <a:r>
              <a:rPr lang="en-US" altLang="en-US" sz="2400">
                <a:solidFill>
                  <a:srgbClr val="FF3300"/>
                </a:solidFill>
                <a:latin typeface="Courier New" panose="02070309020205020404" pitchFamily="49" charset="0"/>
              </a:rPr>
              <a:t>Scanner</a:t>
            </a:r>
            <a:r>
              <a:rPr lang="en-US" altLang="en-US" sz="2400">
                <a:solidFill>
                  <a:srgbClr val="FF3300"/>
                </a:solidFill>
              </a:rPr>
              <a:t> class constructor.</a:t>
            </a:r>
          </a:p>
        </p:txBody>
      </p:sp>
      <p:grpSp>
        <p:nvGrpSpPr>
          <p:cNvPr id="7" name="Group 10">
            <a:extLst>
              <a:ext uri="{FF2B5EF4-FFF2-40B4-BE49-F238E27FC236}">
                <a16:creationId xmlns:a16="http://schemas.microsoft.com/office/drawing/2014/main" id="{80EB0666-4BF0-EF0D-D122-C77FB41D752F}"/>
              </a:ext>
            </a:extLst>
          </p:cNvPr>
          <p:cNvGrpSpPr>
            <a:grpSpLocks/>
          </p:cNvGrpSpPr>
          <p:nvPr/>
        </p:nvGrpSpPr>
        <p:grpSpPr bwMode="auto">
          <a:xfrm>
            <a:off x="6577446" y="3048000"/>
            <a:ext cx="304800" cy="990600"/>
            <a:chOff x="3312" y="1920"/>
            <a:chExt cx="192" cy="624"/>
          </a:xfrm>
        </p:grpSpPr>
        <p:sp>
          <p:nvSpPr>
            <p:cNvPr id="8" name="Line 8">
              <a:extLst>
                <a:ext uri="{FF2B5EF4-FFF2-40B4-BE49-F238E27FC236}">
                  <a16:creationId xmlns:a16="http://schemas.microsoft.com/office/drawing/2014/main" id="{57FCD9B2-ECEA-4B4C-E7D2-0C4E08C8AB3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312" y="1920"/>
              <a:ext cx="192" cy="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" name="Line 9">
              <a:extLst>
                <a:ext uri="{FF2B5EF4-FFF2-40B4-BE49-F238E27FC236}">
                  <a16:creationId xmlns:a16="http://schemas.microsoft.com/office/drawing/2014/main" id="{3D77DE86-ABF9-B6C5-A77E-443CF15ACE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12" y="1920"/>
              <a:ext cx="0" cy="624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10" name="Line 11">
            <a:extLst>
              <a:ext uri="{FF2B5EF4-FFF2-40B4-BE49-F238E27FC236}">
                <a16:creationId xmlns:a16="http://schemas.microsoft.com/office/drawing/2014/main" id="{1C6F0A79-3E4E-2A27-AC93-F50059D21F4B}"/>
              </a:ext>
            </a:extLst>
          </p:cNvPr>
          <p:cNvSpPr>
            <a:spLocks noChangeShapeType="1"/>
          </p:cNvSpPr>
          <p:nvPr/>
        </p:nvSpPr>
        <p:spPr bwMode="auto">
          <a:xfrm>
            <a:off x="6272646" y="5557838"/>
            <a:ext cx="1676400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" name="Line 12">
            <a:extLst>
              <a:ext uri="{FF2B5EF4-FFF2-40B4-BE49-F238E27FC236}">
                <a16:creationId xmlns:a16="http://schemas.microsoft.com/office/drawing/2014/main" id="{16F5A402-DF57-ABF4-2149-ADFFC4C3260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949046" y="4724400"/>
            <a:ext cx="0" cy="83820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7327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1E82FF1E-D7FD-2236-A6E6-D9DFDCB392F5}"/>
              </a:ext>
            </a:extLst>
          </p:cNvPr>
          <p:cNvSpPr txBox="1">
            <a:spLocks noChangeArrowheads="1"/>
          </p:cNvSpPr>
          <p:nvPr/>
        </p:nvSpPr>
        <p:spPr>
          <a:xfrm>
            <a:off x="1468582" y="121950"/>
            <a:ext cx="4627418" cy="9921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/>
              <a:t>Reading Data From a File</a:t>
            </a:r>
            <a:endParaRPr lang="en-US" altLang="en-US" sz="3200" dirty="0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DDB27367-019D-6F24-7C8F-16308C32462F}"/>
              </a:ext>
            </a:extLst>
          </p:cNvPr>
          <p:cNvSpPr txBox="1">
            <a:spLocks noChangeArrowheads="1"/>
          </p:cNvSpPr>
          <p:nvPr/>
        </p:nvSpPr>
        <p:spPr>
          <a:xfrm>
            <a:off x="1090803" y="1447800"/>
            <a:ext cx="9279325" cy="47244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FontTx/>
              <a:buNone/>
            </a:pPr>
            <a:r>
              <a:rPr lang="en-US" altLang="en-US" dirty="0">
                <a:solidFill>
                  <a:srgbClr val="3333FF"/>
                </a:solidFill>
                <a:latin typeface="Consolas" panose="020B0609020204030204" pitchFamily="49" charset="0"/>
                <a:cs typeface="Times New Roman" panose="02020603050405020304" pitchFamily="18" charset="0"/>
              </a:rPr>
              <a:t>Scanner keyboard = new Scanner(System.in);</a:t>
            </a:r>
          </a:p>
          <a:p>
            <a:pPr lvl="1">
              <a:buFontTx/>
              <a:buNone/>
            </a:pPr>
            <a:r>
              <a:rPr lang="en-US" altLang="en-US" dirty="0" err="1">
                <a:solidFill>
                  <a:srgbClr val="3333FF"/>
                </a:solidFill>
                <a:latin typeface="Consolas" panose="020B0609020204030204" pitchFamily="49" charset="0"/>
                <a:cs typeface="Times New Roman" panose="02020603050405020304" pitchFamily="18" charset="0"/>
              </a:rPr>
              <a:t>System.out.print</a:t>
            </a:r>
            <a:r>
              <a:rPr lang="en-US" altLang="en-US" dirty="0">
                <a:solidFill>
                  <a:srgbClr val="3333FF"/>
                </a:solidFill>
                <a:latin typeface="Consolas" panose="020B0609020204030204" pitchFamily="49" charset="0"/>
                <a:cs typeface="Times New Roman" panose="02020603050405020304" pitchFamily="18" charset="0"/>
              </a:rPr>
              <a:t>("Enter the filename: ");</a:t>
            </a:r>
          </a:p>
          <a:p>
            <a:pPr lvl="1">
              <a:buFontTx/>
              <a:buNone/>
            </a:pPr>
            <a:r>
              <a:rPr lang="en-US" altLang="en-US" dirty="0">
                <a:solidFill>
                  <a:srgbClr val="3333FF"/>
                </a:solidFill>
                <a:latin typeface="Consolas" panose="020B0609020204030204" pitchFamily="49" charset="0"/>
                <a:cs typeface="Times New Roman" panose="02020603050405020304" pitchFamily="18" charset="0"/>
              </a:rPr>
              <a:t>String filename = </a:t>
            </a:r>
            <a:r>
              <a:rPr lang="en-US" altLang="en-US" dirty="0" err="1">
                <a:solidFill>
                  <a:srgbClr val="3333FF"/>
                </a:solidFill>
                <a:latin typeface="Consolas" panose="020B0609020204030204" pitchFamily="49" charset="0"/>
                <a:cs typeface="Times New Roman" panose="02020603050405020304" pitchFamily="18" charset="0"/>
              </a:rPr>
              <a:t>keyboard.nextLine</a:t>
            </a:r>
            <a:r>
              <a:rPr lang="en-US" altLang="en-US" dirty="0">
                <a:solidFill>
                  <a:srgbClr val="3333FF"/>
                </a:solidFill>
                <a:latin typeface="Consolas" panose="020B0609020204030204" pitchFamily="49" charset="0"/>
                <a:cs typeface="Times New Roman" panose="02020603050405020304" pitchFamily="18" charset="0"/>
              </a:rPr>
              <a:t>();</a:t>
            </a:r>
          </a:p>
          <a:p>
            <a:pPr lvl="1">
              <a:buFontTx/>
              <a:buNone/>
            </a:pPr>
            <a:r>
              <a:rPr lang="en-US" altLang="en-US" dirty="0">
                <a:solidFill>
                  <a:srgbClr val="3333FF"/>
                </a:solidFill>
                <a:highlight>
                  <a:srgbClr val="FFFF00"/>
                </a:highlight>
                <a:latin typeface="Consolas" panose="020B0609020204030204" pitchFamily="49" charset="0"/>
                <a:cs typeface="Times New Roman" panose="02020603050405020304" pitchFamily="18" charset="0"/>
              </a:rPr>
              <a:t>File </a:t>
            </a:r>
            <a:r>
              <a:rPr lang="en-US" altLang="en-US" dirty="0" err="1">
                <a:solidFill>
                  <a:srgbClr val="3333FF"/>
                </a:solidFill>
                <a:highlight>
                  <a:srgbClr val="FFFF00"/>
                </a:highlight>
                <a:latin typeface="Consolas" panose="020B0609020204030204" pitchFamily="49" charset="0"/>
                <a:cs typeface="Times New Roman" panose="02020603050405020304" pitchFamily="18" charset="0"/>
              </a:rPr>
              <a:t>file</a:t>
            </a:r>
            <a:r>
              <a:rPr lang="en-US" altLang="en-US" dirty="0">
                <a:solidFill>
                  <a:srgbClr val="3333FF"/>
                </a:solidFill>
                <a:highlight>
                  <a:srgbClr val="FFFF00"/>
                </a:highlight>
                <a:latin typeface="Consolas" panose="020B0609020204030204" pitchFamily="49" charset="0"/>
                <a:cs typeface="Times New Roman" panose="02020603050405020304" pitchFamily="18" charset="0"/>
              </a:rPr>
              <a:t> = new File(filename);</a:t>
            </a:r>
          </a:p>
          <a:p>
            <a:pPr lvl="1">
              <a:buFontTx/>
              <a:buNone/>
            </a:pPr>
            <a:r>
              <a:rPr lang="en-US" altLang="en-US" dirty="0">
                <a:solidFill>
                  <a:srgbClr val="3333FF"/>
                </a:solidFill>
                <a:highlight>
                  <a:srgbClr val="FFFF00"/>
                </a:highlight>
                <a:latin typeface="Consolas" panose="020B0609020204030204" pitchFamily="49" charset="0"/>
                <a:cs typeface="Times New Roman" panose="02020603050405020304" pitchFamily="18" charset="0"/>
              </a:rPr>
              <a:t>Scanner </a:t>
            </a:r>
            <a:r>
              <a:rPr lang="en-US" altLang="en-US" dirty="0" err="1">
                <a:solidFill>
                  <a:srgbClr val="3333FF"/>
                </a:solidFill>
                <a:highlight>
                  <a:srgbClr val="FFFF00"/>
                </a:highlight>
                <a:latin typeface="Consolas" panose="020B0609020204030204" pitchFamily="49" charset="0"/>
                <a:cs typeface="Times New Roman" panose="02020603050405020304" pitchFamily="18" charset="0"/>
              </a:rPr>
              <a:t>inputFile</a:t>
            </a:r>
            <a:r>
              <a:rPr lang="en-US" altLang="en-US" dirty="0">
                <a:solidFill>
                  <a:srgbClr val="3333FF"/>
                </a:solidFill>
                <a:highlight>
                  <a:srgbClr val="FFFF00"/>
                </a:highlight>
                <a:latin typeface="Consolas" panose="020B0609020204030204" pitchFamily="49" charset="0"/>
                <a:cs typeface="Times New Roman" panose="02020603050405020304" pitchFamily="18" charset="0"/>
              </a:rPr>
              <a:t> = new Scanner(file);</a:t>
            </a:r>
            <a:br>
              <a:rPr lang="en-US" altLang="en-US" sz="1600" b="1" dirty="0">
                <a:latin typeface="Courier New" panose="02070309020205020404" pitchFamily="49" charset="0"/>
                <a:cs typeface="Times New Roman" panose="02020603050405020304" pitchFamily="18" charset="0"/>
              </a:rPr>
            </a:br>
            <a:endParaRPr lang="en-US" altLang="en-US" sz="1600" b="1" dirty="0">
              <a:latin typeface="Courier New" panose="02070309020205020404" pitchFamily="49" charset="0"/>
              <a:cs typeface="Times New Roman" panose="02020603050405020304" pitchFamily="18" charset="0"/>
            </a:endParaRPr>
          </a:p>
          <a:p>
            <a:pPr marL="457200" indent="-457200"/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lines above:</a:t>
            </a:r>
          </a:p>
          <a:p>
            <a:pPr marL="914400" lvl="1" indent="-457200"/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Creates an instance of the </a:t>
            </a:r>
            <a:r>
              <a:rPr lang="en-US" altLang="en-US" dirty="0">
                <a:latin typeface="Courier New" panose="02070309020205020404" pitchFamily="49" charset="0"/>
              </a:rPr>
              <a:t>Scanner</a:t>
            </a:r>
            <a:r>
              <a:rPr lang="en-US" altLang="en-US" dirty="0"/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 to read from the keyboard</a:t>
            </a:r>
          </a:p>
          <a:p>
            <a:pPr marL="914400" lvl="1" indent="-457200"/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Prompt the user for a filename</a:t>
            </a:r>
          </a:p>
          <a:p>
            <a:pPr marL="914400" lvl="1" indent="-457200"/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Get the filename from the user</a:t>
            </a:r>
          </a:p>
          <a:p>
            <a:pPr marL="914400" lvl="1" indent="-457200"/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Create an instance of the</a:t>
            </a:r>
            <a:r>
              <a:rPr lang="en-US" altLang="en-US" dirty="0"/>
              <a:t> </a:t>
            </a:r>
            <a:r>
              <a:rPr lang="en-US" altLang="en-US" dirty="0">
                <a:latin typeface="Courier New" panose="02070309020205020404" pitchFamily="49" charset="0"/>
              </a:rPr>
              <a:t>File</a:t>
            </a:r>
            <a:r>
              <a:rPr lang="en-US" altLang="en-US" dirty="0"/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 to represent the file</a:t>
            </a:r>
          </a:p>
          <a:p>
            <a:pPr marL="914400" lvl="1" indent="-457200"/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Create an instance of the </a:t>
            </a:r>
            <a:r>
              <a:rPr lang="en-US" altLang="en-US" dirty="0">
                <a:latin typeface="Courier New" panose="02070309020205020404" pitchFamily="49" charset="0"/>
              </a:rPr>
              <a:t>Scanner</a:t>
            </a:r>
            <a:r>
              <a:rPr lang="en-US" altLang="en-US" dirty="0"/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 that reads from the file</a:t>
            </a:r>
          </a:p>
        </p:txBody>
      </p:sp>
    </p:spTree>
    <p:extLst>
      <p:ext uri="{BB962C8B-B14F-4D97-AF65-F5344CB8AC3E}">
        <p14:creationId xmlns:p14="http://schemas.microsoft.com/office/powerpoint/2010/main" val="3998719213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1E82FF1E-D7FD-2236-A6E6-D9DFDCB392F5}"/>
              </a:ext>
            </a:extLst>
          </p:cNvPr>
          <p:cNvSpPr txBox="1">
            <a:spLocks noChangeArrowheads="1"/>
          </p:cNvSpPr>
          <p:nvPr/>
        </p:nvSpPr>
        <p:spPr>
          <a:xfrm>
            <a:off x="1468582" y="121950"/>
            <a:ext cx="4627418" cy="9921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/>
              <a:t>Reading Data From a File</a:t>
            </a:r>
            <a:endParaRPr lang="en-US" altLang="en-US" sz="32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CF1FCED-DCC6-BAE8-4D3A-C9601ABEAFB4}"/>
              </a:ext>
            </a:extLst>
          </p:cNvPr>
          <p:cNvSpPr txBox="1">
            <a:spLocks noChangeArrowheads="1"/>
          </p:cNvSpPr>
          <p:nvPr/>
        </p:nvSpPr>
        <p:spPr>
          <a:xfrm>
            <a:off x="1326573" y="1227859"/>
            <a:ext cx="8336972" cy="15900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/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Once an instance of </a:t>
            </a:r>
            <a:r>
              <a:rPr lang="en-US" altLang="en-US" sz="2600" dirty="0">
                <a:latin typeface="Courier New" panose="02070309020205020404" pitchFamily="49" charset="0"/>
              </a:rPr>
              <a:t>Scanner</a:t>
            </a:r>
            <a:r>
              <a:rPr lang="en-US" altLang="en-US" sz="2600" dirty="0"/>
              <a:t> 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created, data can be read using the same methods that you have used to read keyboard input </a:t>
            </a:r>
            <a:r>
              <a:rPr lang="en-US" altLang="en-US" sz="2600" dirty="0"/>
              <a:t>(</a:t>
            </a:r>
            <a:r>
              <a:rPr lang="en-US" altLang="en-US" sz="2600" dirty="0" err="1">
                <a:latin typeface="Courier New" panose="02070309020205020404" pitchFamily="49" charset="0"/>
              </a:rPr>
              <a:t>nextLine</a:t>
            </a:r>
            <a:r>
              <a:rPr lang="en-US" altLang="en-US" sz="2600" dirty="0"/>
              <a:t>, </a:t>
            </a:r>
            <a:r>
              <a:rPr lang="en-US" altLang="en-US" sz="2600" dirty="0" err="1">
                <a:latin typeface="Courier New" panose="02070309020205020404" pitchFamily="49" charset="0"/>
              </a:rPr>
              <a:t>nextInt</a:t>
            </a:r>
            <a:r>
              <a:rPr lang="en-US" altLang="en-US" sz="2600" dirty="0"/>
              <a:t>, </a:t>
            </a:r>
            <a:r>
              <a:rPr lang="en-US" altLang="en-US" sz="2600" dirty="0" err="1">
                <a:latin typeface="Courier New" panose="02070309020205020404" pitchFamily="49" charset="0"/>
              </a:rPr>
              <a:t>nextDouble</a:t>
            </a:r>
            <a:r>
              <a:rPr lang="en-US" altLang="en-US" sz="2600" dirty="0"/>
              <a:t>, </a:t>
            </a:r>
            <a:r>
              <a:rPr lang="en-US" altLang="en-US" sz="2600" dirty="0" err="1"/>
              <a:t>etc</a:t>
            </a:r>
            <a:r>
              <a:rPr lang="en-US" altLang="en-US" sz="2600" dirty="0"/>
              <a:t>).</a:t>
            </a:r>
          </a:p>
        </p:txBody>
      </p:sp>
      <p:sp>
        <p:nvSpPr>
          <p:cNvPr id="5" name="Text Box 4">
            <a:extLst>
              <a:ext uri="{FF2B5EF4-FFF2-40B4-BE49-F238E27FC236}">
                <a16:creationId xmlns:a16="http://schemas.microsoft.com/office/drawing/2014/main" id="{A6F92ECA-E920-29E0-5304-D5D41F67E4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6958" y="2931591"/>
            <a:ext cx="7725641" cy="267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lvl="1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 dirty="0">
                <a:solidFill>
                  <a:srgbClr val="3333FF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// Open the file.</a:t>
            </a:r>
          </a:p>
          <a:p>
            <a:pPr lvl="1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 dirty="0">
                <a:solidFill>
                  <a:srgbClr val="3333FF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File </a:t>
            </a:r>
            <a:r>
              <a:rPr lang="en-US" altLang="en-US" sz="2400" dirty="0" err="1">
                <a:solidFill>
                  <a:srgbClr val="3333FF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file</a:t>
            </a:r>
            <a:r>
              <a:rPr lang="en-US" altLang="en-US" sz="2400" dirty="0">
                <a:solidFill>
                  <a:srgbClr val="3333FF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 = new File("Names.txt");</a:t>
            </a:r>
          </a:p>
          <a:p>
            <a:pPr lvl="1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 dirty="0">
                <a:solidFill>
                  <a:srgbClr val="3333FF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Scanner </a:t>
            </a:r>
            <a:r>
              <a:rPr lang="en-US" altLang="en-US" sz="2400" dirty="0" err="1">
                <a:solidFill>
                  <a:srgbClr val="3333FF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inputFile</a:t>
            </a:r>
            <a:r>
              <a:rPr lang="en-US" altLang="en-US" sz="2400" dirty="0">
                <a:solidFill>
                  <a:srgbClr val="3333FF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 = new Scanner(file);</a:t>
            </a:r>
          </a:p>
          <a:p>
            <a:pPr lvl="1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 dirty="0">
                <a:solidFill>
                  <a:srgbClr val="3333FF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// Read a line from the file.</a:t>
            </a:r>
          </a:p>
          <a:p>
            <a:pPr lvl="1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 dirty="0">
                <a:solidFill>
                  <a:srgbClr val="3333FF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String str = </a:t>
            </a:r>
            <a:r>
              <a:rPr lang="en-US" altLang="en-US" sz="2400" dirty="0" err="1">
                <a:solidFill>
                  <a:srgbClr val="3333FF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inputFile.nextLine</a:t>
            </a:r>
            <a:r>
              <a:rPr lang="en-US" altLang="en-US" sz="2400" dirty="0">
                <a:solidFill>
                  <a:srgbClr val="3333FF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();</a:t>
            </a:r>
          </a:p>
          <a:p>
            <a:pPr lvl="1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 dirty="0">
                <a:solidFill>
                  <a:srgbClr val="3333FF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// Close the file.</a:t>
            </a:r>
          </a:p>
          <a:p>
            <a:pPr lvl="1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 dirty="0" err="1">
                <a:solidFill>
                  <a:srgbClr val="3333FF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inputFile.close</a:t>
            </a:r>
            <a:r>
              <a:rPr lang="en-US" altLang="en-US" sz="2400" dirty="0">
                <a:solidFill>
                  <a:srgbClr val="3333FF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();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27FD0DA-5361-3A35-CAFE-5778C184DB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5949" y="5964385"/>
            <a:ext cx="8463396" cy="383448"/>
          </a:xfrm>
          <a:prstGeom prst="rect">
            <a:avLst/>
          </a:prstGeom>
          <a:solidFill>
            <a:srgbClr val="EEEEEE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tIns="-31740" anchor="ctr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>
                <a:solidFill>
                  <a:srgbClr val="660066"/>
                </a:solidFill>
                <a:latin typeface="Consolas" panose="020B0609020204030204" pitchFamily="49" charset="0"/>
              </a:rPr>
              <a:t>InputStream</a:t>
            </a:r>
            <a:r>
              <a:rPr lang="en-US" altLang="en-US" sz="240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400">
                <a:solidFill>
                  <a:srgbClr val="000088"/>
                </a:solidFill>
                <a:latin typeface="Consolas" panose="020B0609020204030204" pitchFamily="49" charset="0"/>
              </a:rPr>
              <a:t>is</a:t>
            </a:r>
            <a:r>
              <a:rPr lang="en-US" altLang="en-US" sz="240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400">
                <a:solidFill>
                  <a:srgbClr val="666600"/>
                </a:solidFill>
                <a:latin typeface="Consolas" panose="020B0609020204030204" pitchFamily="49" charset="0"/>
              </a:rPr>
              <a:t>=</a:t>
            </a:r>
            <a:r>
              <a:rPr lang="en-US" altLang="en-US" sz="240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400">
                <a:solidFill>
                  <a:srgbClr val="000088"/>
                </a:solidFill>
                <a:latin typeface="Consolas" panose="020B0609020204030204" pitchFamily="49" charset="0"/>
              </a:rPr>
              <a:t>new</a:t>
            </a:r>
            <a:r>
              <a:rPr lang="en-US" altLang="en-US" sz="240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400">
                <a:solidFill>
                  <a:srgbClr val="660066"/>
                </a:solidFill>
                <a:latin typeface="Consolas" panose="020B0609020204030204" pitchFamily="49" charset="0"/>
              </a:rPr>
              <a:t>FileInputStream</a:t>
            </a:r>
            <a:r>
              <a:rPr lang="en-US" altLang="en-US" sz="2400">
                <a:solidFill>
                  <a:srgbClr val="6666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400">
                <a:solidFill>
                  <a:srgbClr val="008800"/>
                </a:solidFill>
                <a:latin typeface="Consolas" panose="020B0609020204030204" pitchFamily="49" charset="0"/>
              </a:rPr>
              <a:t>"test.txt"</a:t>
            </a:r>
            <a:r>
              <a:rPr lang="en-US" altLang="en-US" sz="2400">
                <a:solidFill>
                  <a:srgbClr val="666600"/>
                </a:solidFill>
                <a:latin typeface="Consolas" panose="020B0609020204030204" pitchFamily="49" charset="0"/>
              </a:rPr>
              <a:t>);</a:t>
            </a:r>
            <a:r>
              <a:rPr lang="en-US" altLang="en-US" sz="2400">
                <a:latin typeface="Consolas" panose="020B0609020204030204" pitchFamily="49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760200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ADFEE49-90F1-30EA-40B4-F7B1C40370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8699" y="467591"/>
            <a:ext cx="8763000" cy="440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int </a:t>
            </a: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</a:rPr>
              <a:t>sum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= 10; int </a:t>
            </a: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</a:rPr>
              <a:t>num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= 1;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</a:rPr>
              <a:t>sum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</a:rPr>
              <a:t>sum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+ --</a:t>
            </a: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</a:rPr>
              <a:t>num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pt-BR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System.</a:t>
            </a:r>
            <a:r>
              <a:rPr lang="pt-BR" altLang="en-US" sz="2000" b="1" i="1" dirty="0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pt-BR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.println(</a:t>
            </a:r>
            <a:r>
              <a:rPr lang="pt-BR" altLang="en-US" sz="20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"sum is "</a:t>
            </a:r>
            <a:r>
              <a:rPr lang="pt-BR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pt-BR" altLang="en-US" sz="20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sum</a:t>
            </a:r>
            <a:r>
              <a:rPr lang="pt-BR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pt-BR" altLang="en-US" sz="20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". num is "</a:t>
            </a:r>
            <a:r>
              <a:rPr lang="pt-BR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pt-BR" altLang="en-US" sz="20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num</a:t>
            </a:r>
            <a:r>
              <a:rPr lang="pt-BR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</a:rPr>
              <a:t>sum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= 10; </a:t>
            </a: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</a:rPr>
              <a:t>num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= 1;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</a:rPr>
              <a:t>sum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= --</a:t>
            </a: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</a:rPr>
              <a:t>num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</a:rPr>
              <a:t>sum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pt-BR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System.</a:t>
            </a:r>
            <a:r>
              <a:rPr lang="pt-BR" altLang="en-US" sz="2000" b="1" i="1" dirty="0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pt-BR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.println(</a:t>
            </a:r>
            <a:r>
              <a:rPr lang="pt-BR" altLang="en-US" sz="20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"sum is "</a:t>
            </a:r>
            <a:r>
              <a:rPr lang="pt-BR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pt-BR" altLang="en-US" sz="20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sum</a:t>
            </a:r>
            <a:r>
              <a:rPr lang="pt-BR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pt-BR" altLang="en-US" sz="20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". num is "</a:t>
            </a:r>
            <a:r>
              <a:rPr lang="pt-BR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pt-BR" altLang="en-US" sz="20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num</a:t>
            </a:r>
            <a:r>
              <a:rPr lang="pt-BR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</a:rPr>
              <a:t>sum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= 10; </a:t>
            </a: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</a:rPr>
              <a:t>num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= 1;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</a:rPr>
              <a:t>sum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</a:rPr>
              <a:t>sum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</a:rPr>
              <a:t>num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--;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pt-BR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System.</a:t>
            </a:r>
            <a:r>
              <a:rPr lang="pt-BR" altLang="en-US" sz="2000" b="1" i="1" dirty="0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pt-BR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.println(</a:t>
            </a:r>
            <a:r>
              <a:rPr lang="pt-BR" altLang="en-US" sz="20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"sum is "</a:t>
            </a:r>
            <a:r>
              <a:rPr lang="pt-BR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pt-BR" altLang="en-US" sz="20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sum</a:t>
            </a:r>
            <a:r>
              <a:rPr lang="pt-BR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pt-BR" altLang="en-US" sz="20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". num is "</a:t>
            </a:r>
            <a:r>
              <a:rPr lang="pt-BR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pt-BR" altLang="en-US" sz="20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num</a:t>
            </a:r>
            <a:r>
              <a:rPr lang="pt-BR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</a:rPr>
              <a:t>sum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= 10; </a:t>
            </a: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</a:rPr>
              <a:t>num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= 1;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</a:rPr>
              <a:t>sum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</a:rPr>
              <a:t>num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-- + </a:t>
            </a: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</a:rPr>
              <a:t>sum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pt-BR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System.</a:t>
            </a:r>
            <a:r>
              <a:rPr lang="pt-BR" altLang="en-US" sz="2000" b="1" i="1" dirty="0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pt-BR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.println(</a:t>
            </a:r>
            <a:r>
              <a:rPr lang="pt-BR" altLang="en-US" sz="20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"sum is "</a:t>
            </a:r>
            <a:r>
              <a:rPr lang="pt-BR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pt-BR" altLang="en-US" sz="20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sum</a:t>
            </a:r>
            <a:r>
              <a:rPr lang="pt-BR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pt-BR" altLang="en-US" sz="20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". num is "</a:t>
            </a:r>
            <a:r>
              <a:rPr lang="pt-BR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pt-BR" altLang="en-US" sz="20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num</a:t>
            </a:r>
            <a:r>
              <a:rPr lang="pt-BR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  <a:endParaRPr lang="en-US" altLang="en-US" sz="20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4F24B4D-9BC4-7A5F-1A01-A200560F2A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03818" y="5243946"/>
            <a:ext cx="3048000" cy="132397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nl-NL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sum is 10. num is 0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nl-NL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sum is 10. num is 0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nl-NL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sum is 11. num is 0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nl-NL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sum is 11. num is 0</a:t>
            </a:r>
            <a:endParaRPr lang="en-US" altLang="en-US" sz="20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9E3FC30-0115-4289-A6F5-726994FEC8F1}"/>
              </a:ext>
            </a:extLst>
          </p:cNvPr>
          <p:cNvSpPr txBox="1"/>
          <p:nvPr/>
        </p:nvSpPr>
        <p:spPr>
          <a:xfrm>
            <a:off x="462337" y="626724"/>
            <a:ext cx="3390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1436361298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609C83B8-321A-A39F-FBDE-49411ECF78D0}"/>
              </a:ext>
            </a:extLst>
          </p:cNvPr>
          <p:cNvSpPr txBox="1">
            <a:spLocks noChangeArrowheads="1"/>
          </p:cNvSpPr>
          <p:nvPr/>
        </p:nvSpPr>
        <p:spPr>
          <a:xfrm>
            <a:off x="1558636" y="190934"/>
            <a:ext cx="2639291" cy="9921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/>
              <a:t>Exceptions</a:t>
            </a:r>
            <a:endParaRPr lang="en-US" altLang="en-US" sz="3200" dirty="0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39BDBBD6-800A-35AB-85FB-3653C5EB78D7}"/>
              </a:ext>
            </a:extLst>
          </p:cNvPr>
          <p:cNvSpPr txBox="1">
            <a:spLocks noChangeArrowheads="1"/>
          </p:cNvSpPr>
          <p:nvPr/>
        </p:nvSpPr>
        <p:spPr>
          <a:xfrm>
            <a:off x="1302328" y="1982210"/>
            <a:ext cx="7924800" cy="34314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spcBef>
                <a:spcPts val="1800"/>
              </a:spcBef>
            </a:pPr>
            <a:r>
              <a:rPr lang="en-US" altLang="en-US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n-US" altLang="en-US" dirty="0">
                <a:highlight>
                  <a:srgbClr val="FFFF00"/>
                </a:highlight>
              </a:rPr>
              <a:t> </a:t>
            </a:r>
            <a:r>
              <a:rPr lang="en-US" altLang="en-US" dirty="0">
                <a:highlight>
                  <a:srgbClr val="FFFF00"/>
                </a:highlight>
                <a:latin typeface="Courier New" panose="02070309020205020404" pitchFamily="49" charset="0"/>
              </a:rPr>
              <a:t>Scanner</a:t>
            </a:r>
            <a:r>
              <a:rPr lang="en-US" altLang="en-US" dirty="0">
                <a:highlight>
                  <a:srgbClr val="FFFF00"/>
                </a:highlight>
              </a:rPr>
              <a:t> </a:t>
            </a:r>
            <a:r>
              <a:rPr lang="en-US" altLang="en-US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class can </a:t>
            </a:r>
            <a:r>
              <a:rPr lang="en-US" altLang="en-US" dirty="0">
                <a:solidFill>
                  <a:srgbClr val="3333FF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throw an </a:t>
            </a:r>
            <a:r>
              <a:rPr lang="en-US" altLang="en-US" dirty="0" err="1">
                <a:solidFill>
                  <a:srgbClr val="3333FF"/>
                </a:solidFill>
                <a:highlight>
                  <a:srgbClr val="FFFF00"/>
                </a:highlight>
                <a:latin typeface="Courier New" panose="02070309020205020404" pitchFamily="49" charset="0"/>
              </a:rPr>
              <a:t>IOException</a:t>
            </a:r>
            <a:r>
              <a:rPr lang="en-US" altLang="en-US" dirty="0">
                <a:solidFill>
                  <a:srgbClr val="3333FF"/>
                </a:solidFill>
                <a:highlight>
                  <a:srgbClr val="FFFF00"/>
                </a:highlight>
              </a:rPr>
              <a:t> </a:t>
            </a:r>
            <a:r>
              <a:rPr lang="en-US" altLang="en-US" dirty="0">
                <a:highlight>
                  <a:srgbClr val="FFFF00"/>
                </a:highlight>
              </a:rPr>
              <a:t>when a </a:t>
            </a:r>
            <a:r>
              <a:rPr lang="en-US" altLang="en-US" dirty="0">
                <a:highlight>
                  <a:srgbClr val="FFFF00"/>
                </a:highlight>
                <a:latin typeface="Courier New" panose="02070309020205020404" pitchFamily="49" charset="0"/>
              </a:rPr>
              <a:t>File</a:t>
            </a:r>
            <a:r>
              <a:rPr lang="en-US" altLang="en-US" dirty="0">
                <a:highlight>
                  <a:srgbClr val="FFFF00"/>
                </a:highlight>
              </a:rPr>
              <a:t> object is passed to its constructor</a:t>
            </a:r>
            <a:r>
              <a:rPr lang="en-US" altLang="en-US" dirty="0"/>
              <a:t>.</a:t>
            </a:r>
          </a:p>
          <a:p>
            <a:pPr marL="457200" indent="-457200">
              <a:spcBef>
                <a:spcPts val="1800"/>
              </a:spcBef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So, we write a </a:t>
            </a:r>
            <a:r>
              <a:rPr lang="en-US" altLang="en-US" dirty="0">
                <a:latin typeface="Courier New" panose="02070309020205020404" pitchFamily="49" charset="0"/>
              </a:rPr>
              <a:t>throws </a:t>
            </a:r>
            <a:r>
              <a:rPr lang="en-US" altLang="en-US" dirty="0" err="1">
                <a:latin typeface="Courier New" panose="02070309020205020404" pitchFamily="49" charset="0"/>
              </a:rPr>
              <a:t>IOException</a:t>
            </a:r>
            <a:r>
              <a:rPr lang="en-US" altLang="en-US" dirty="0"/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clause in the header of the method that instantiates the </a:t>
            </a:r>
            <a:r>
              <a:rPr lang="en-US" altLang="en-US" dirty="0">
                <a:latin typeface="Courier New" panose="02070309020205020404" pitchFamily="49" charset="0"/>
              </a:rPr>
              <a:t>Scanner</a:t>
            </a:r>
            <a:r>
              <a:rPr lang="en-US" altLang="en-US" dirty="0"/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class.</a:t>
            </a:r>
          </a:p>
          <a:p>
            <a:pPr marL="457200" indent="-457200">
              <a:spcBef>
                <a:spcPts val="1800"/>
              </a:spcBef>
            </a:pPr>
            <a:r>
              <a:rPr lang="en-US" altLang="en-US" sz="2000" dirty="0"/>
              <a:t>See Example: </a:t>
            </a:r>
            <a:r>
              <a:rPr lang="en-US" altLang="en-US" sz="2000" dirty="0">
                <a:hlinkClick r:id="rId2" action="ppaction://hlinkfile"/>
              </a:rPr>
              <a:t>ReadFirstLine.java</a:t>
            </a:r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553186568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151C5EA8-AB2B-D8B3-A925-7D76C3AFCB62}"/>
              </a:ext>
            </a:extLst>
          </p:cNvPr>
          <p:cNvSpPr txBox="1">
            <a:spLocks noChangeArrowheads="1"/>
          </p:cNvSpPr>
          <p:nvPr/>
        </p:nvSpPr>
        <p:spPr>
          <a:xfrm>
            <a:off x="1402773" y="190933"/>
            <a:ext cx="5943600" cy="9921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/>
              <a:t>Checking for a File’s Existence</a:t>
            </a:r>
            <a:endParaRPr lang="en-US" altLang="en-US" sz="3200" dirty="0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5C48E1F6-3E14-A250-8056-1BB7EA2E97C9}"/>
              </a:ext>
            </a:extLst>
          </p:cNvPr>
          <p:cNvSpPr txBox="1">
            <a:spLocks noChangeArrowheads="1"/>
          </p:cNvSpPr>
          <p:nvPr/>
        </p:nvSpPr>
        <p:spPr>
          <a:xfrm>
            <a:off x="1402772" y="1183120"/>
            <a:ext cx="9497291" cy="49267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600"/>
              </a:spcBef>
              <a:buFontTx/>
              <a:buNone/>
              <a:defRPr/>
            </a:pPr>
            <a:r>
              <a:rPr lang="en-US" altLang="en-US" sz="2200" dirty="0">
                <a:latin typeface="Consolas" panose="020B0609020204030204" pitchFamily="49" charset="0"/>
              </a:rPr>
              <a:t>//Make sure the file exists</a:t>
            </a:r>
            <a:r>
              <a:rPr lang="en-US" altLang="en-US" sz="2200" dirty="0">
                <a:solidFill>
                  <a:srgbClr val="3333FF"/>
                </a:solidFill>
                <a:latin typeface="Consolas" panose="020B0609020204030204" pitchFamily="49" charset="0"/>
              </a:rPr>
              <a:t>. If </a:t>
            </a:r>
            <a:r>
              <a:rPr lang="en-US" altLang="en-US" sz="2200" dirty="0" err="1">
                <a:solidFill>
                  <a:srgbClr val="3333FF"/>
                </a:solidFill>
                <a:latin typeface="Consolas" panose="020B0609020204030204" pitchFamily="49" charset="0"/>
              </a:rPr>
              <a:t>file.exists</a:t>
            </a:r>
            <a:r>
              <a:rPr lang="en-US" altLang="en-US" sz="2200" dirty="0">
                <a:solidFill>
                  <a:srgbClr val="3333FF"/>
                </a:solidFill>
                <a:latin typeface="Consolas" panose="020B0609020204030204" pitchFamily="49" charset="0"/>
              </a:rPr>
              <a:t>() method  //return false, indicating the file does not exist.</a:t>
            </a:r>
          </a:p>
          <a:p>
            <a:pPr marL="0" indent="0">
              <a:spcBef>
                <a:spcPts val="600"/>
              </a:spcBef>
              <a:buFontTx/>
              <a:buNone/>
              <a:defRPr/>
            </a:pPr>
            <a:r>
              <a:rPr lang="en-US" altLang="en-US" sz="2200" dirty="0">
                <a:highlight>
                  <a:srgbClr val="FFFF00"/>
                </a:highlight>
                <a:latin typeface="Consolas" panose="020B0609020204030204" pitchFamily="49" charset="0"/>
              </a:rPr>
              <a:t>File </a:t>
            </a:r>
            <a:r>
              <a:rPr lang="en-US" altLang="en-US" sz="2200" dirty="0" err="1">
                <a:highlight>
                  <a:srgbClr val="FFFF00"/>
                </a:highlight>
                <a:latin typeface="Consolas" panose="020B0609020204030204" pitchFamily="49" charset="0"/>
              </a:rPr>
              <a:t>file</a:t>
            </a:r>
            <a:r>
              <a:rPr lang="en-US" altLang="en-US" sz="2200" dirty="0">
                <a:highlight>
                  <a:srgbClr val="FFFF00"/>
                </a:highlight>
                <a:latin typeface="Consolas" panose="020B0609020204030204" pitchFamily="49" charset="0"/>
              </a:rPr>
              <a:t> = new File(“Numbers.txt”)</a:t>
            </a:r>
            <a:r>
              <a:rPr lang="en-US" altLang="en-US" sz="2200" dirty="0">
                <a:latin typeface="Consolas" panose="020B0609020204030204" pitchFamily="49" charset="0"/>
              </a:rPr>
              <a:t>;</a:t>
            </a:r>
          </a:p>
          <a:p>
            <a:pPr marL="0" indent="0">
              <a:spcBef>
                <a:spcPts val="600"/>
              </a:spcBef>
              <a:buFontTx/>
              <a:buNone/>
              <a:defRPr/>
            </a:pPr>
            <a:r>
              <a:rPr lang="en-US" altLang="en-US" sz="2200" dirty="0">
                <a:highlight>
                  <a:srgbClr val="FFFF00"/>
                </a:highlight>
                <a:latin typeface="Consolas" panose="020B0609020204030204" pitchFamily="49" charset="0"/>
              </a:rPr>
              <a:t>if </a:t>
            </a:r>
            <a:r>
              <a:rPr lang="en-US" altLang="en-US" sz="2200" dirty="0">
                <a:solidFill>
                  <a:srgbClr val="3333FF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(!</a:t>
            </a:r>
            <a:r>
              <a:rPr lang="en-US" altLang="en-US" sz="2200" dirty="0" err="1">
                <a:solidFill>
                  <a:srgbClr val="3333FF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file.exists</a:t>
            </a:r>
            <a:r>
              <a:rPr lang="en-US" altLang="en-US" sz="2200" dirty="0">
                <a:solidFill>
                  <a:srgbClr val="3333FF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())</a:t>
            </a:r>
          </a:p>
          <a:p>
            <a:pPr marL="0" indent="0">
              <a:spcBef>
                <a:spcPts val="600"/>
              </a:spcBef>
              <a:buFontTx/>
              <a:buNone/>
              <a:defRPr/>
            </a:pPr>
            <a:r>
              <a:rPr lang="en-US" altLang="en-US" sz="2200" dirty="0">
                <a:latin typeface="Consolas" panose="020B0609020204030204" pitchFamily="49" charset="0"/>
              </a:rPr>
              <a:t>{</a:t>
            </a:r>
          </a:p>
          <a:p>
            <a:pPr marL="0" indent="0">
              <a:spcBef>
                <a:spcPts val="600"/>
              </a:spcBef>
              <a:buFontTx/>
              <a:buNone/>
              <a:defRPr/>
            </a:pPr>
            <a:r>
              <a:rPr lang="en-US" altLang="en-US" sz="2200" dirty="0">
                <a:latin typeface="Consolas" panose="020B0609020204030204" pitchFamily="49" charset="0"/>
              </a:rPr>
              <a:t>    </a:t>
            </a:r>
            <a:r>
              <a:rPr lang="en-US" altLang="en-US" sz="2200" dirty="0" err="1">
                <a:latin typeface="Consolas" panose="020B0609020204030204" pitchFamily="49" charset="0"/>
              </a:rPr>
              <a:t>System.out.println</a:t>
            </a:r>
            <a:r>
              <a:rPr lang="en-US" altLang="en-US" sz="2200" dirty="0">
                <a:latin typeface="Consolas" panose="020B0609020204030204" pitchFamily="49" charset="0"/>
              </a:rPr>
              <a:t>(“The file Numbers.txt is not found”);</a:t>
            </a:r>
          </a:p>
          <a:p>
            <a:pPr marL="0" indent="0">
              <a:spcBef>
                <a:spcPts val="600"/>
              </a:spcBef>
              <a:buFontTx/>
              <a:buNone/>
              <a:defRPr/>
            </a:pPr>
            <a:r>
              <a:rPr lang="en-US" altLang="en-US" sz="2200" dirty="0">
                <a:latin typeface="Consolas" panose="020B0609020204030204" pitchFamily="49" charset="0"/>
              </a:rPr>
              <a:t>    </a:t>
            </a:r>
            <a:r>
              <a:rPr lang="en-US" altLang="en-US" sz="2200" dirty="0" err="1">
                <a:latin typeface="Consolas" panose="020B0609020204030204" pitchFamily="49" charset="0"/>
              </a:rPr>
              <a:t>System.exit</a:t>
            </a:r>
            <a:r>
              <a:rPr lang="en-US" altLang="en-US" sz="2200" dirty="0">
                <a:latin typeface="Consolas" panose="020B0609020204030204" pitchFamily="49" charset="0"/>
              </a:rPr>
              <a:t>(0);</a:t>
            </a:r>
          </a:p>
          <a:p>
            <a:pPr marL="0" indent="0">
              <a:spcBef>
                <a:spcPts val="600"/>
              </a:spcBef>
              <a:buFontTx/>
              <a:buNone/>
              <a:defRPr/>
            </a:pPr>
            <a:r>
              <a:rPr lang="en-US" altLang="en-US" sz="2200" dirty="0">
                <a:latin typeface="Consolas" panose="020B0609020204030204" pitchFamily="49" charset="0"/>
              </a:rPr>
              <a:t>}</a:t>
            </a:r>
          </a:p>
          <a:p>
            <a:pPr marL="0" indent="0">
              <a:spcBef>
                <a:spcPts val="600"/>
              </a:spcBef>
              <a:buFontTx/>
              <a:buNone/>
              <a:defRPr/>
            </a:pPr>
            <a:r>
              <a:rPr lang="en-US" altLang="en-US" sz="2200" dirty="0">
                <a:latin typeface="Consolas" panose="020B0609020204030204" pitchFamily="49" charset="0"/>
              </a:rPr>
              <a:t>//Open the </a:t>
            </a:r>
            <a:r>
              <a:rPr lang="en-US" altLang="en-US" sz="2200" dirty="0"/>
              <a:t>file for reading.</a:t>
            </a:r>
          </a:p>
          <a:p>
            <a:pPr marL="0" indent="0">
              <a:spcBef>
                <a:spcPts val="600"/>
              </a:spcBef>
              <a:buFontTx/>
              <a:buNone/>
              <a:defRPr/>
            </a:pPr>
            <a:r>
              <a:rPr lang="en-US" altLang="en-US" sz="2200" dirty="0">
                <a:latin typeface="Consolas" panose="020B0609020204030204" pitchFamily="49" charset="0"/>
              </a:rPr>
              <a:t>Scanner </a:t>
            </a:r>
            <a:r>
              <a:rPr lang="en-US" altLang="en-US" sz="2200" dirty="0" err="1">
                <a:latin typeface="Consolas" panose="020B0609020204030204" pitchFamily="49" charset="0"/>
              </a:rPr>
              <a:t>inputFile</a:t>
            </a:r>
            <a:r>
              <a:rPr lang="en-US" altLang="en-US" sz="2200" dirty="0">
                <a:latin typeface="Consolas" panose="020B0609020204030204" pitchFamily="49" charset="0"/>
              </a:rPr>
              <a:t> = new Scanner(file);</a:t>
            </a:r>
          </a:p>
          <a:p>
            <a:pPr marL="0" indent="0">
              <a:spcBef>
                <a:spcPts val="0"/>
              </a:spcBef>
              <a:buFontTx/>
              <a:buNone/>
              <a:defRPr/>
            </a:pPr>
            <a:r>
              <a:rPr lang="en-US" altLang="en-US" sz="2200" dirty="0"/>
              <a:t>…</a:t>
            </a:r>
          </a:p>
          <a:p>
            <a:pPr marL="0" indent="0">
              <a:spcBef>
                <a:spcPts val="0"/>
              </a:spcBef>
              <a:buFontTx/>
              <a:buNone/>
              <a:defRPr/>
            </a:pPr>
            <a:endParaRPr lang="en-US" altLang="en-US" sz="2200" dirty="0"/>
          </a:p>
          <a:p>
            <a:pPr marL="457200" indent="-457200">
              <a:spcBef>
                <a:spcPts val="600"/>
              </a:spcBef>
              <a:defRPr/>
            </a:pPr>
            <a:r>
              <a:rPr lang="en-US" altLang="en-US" sz="2000" dirty="0"/>
              <a:t>See Example: </a:t>
            </a:r>
            <a:r>
              <a:rPr lang="en-US" altLang="en-US" sz="2000" dirty="0">
                <a:hlinkClick r:id="rId2" action="ppaction://hlinkfile"/>
              </a:rPr>
              <a:t>ReadFirstLine.java</a:t>
            </a:r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248908110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39AE1FA6-CED7-A440-A346-6532868074DC}"/>
              </a:ext>
            </a:extLst>
          </p:cNvPr>
          <p:cNvSpPr txBox="1">
            <a:spLocks noChangeArrowheads="1"/>
          </p:cNvSpPr>
          <p:nvPr/>
        </p:nvSpPr>
        <p:spPr>
          <a:xfrm>
            <a:off x="1409700" y="204354"/>
            <a:ext cx="4928755" cy="7635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/>
              <a:t>Detecting The End of a File</a:t>
            </a:r>
            <a:endParaRPr lang="en-US" altLang="en-US" sz="32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979EF2C-4000-B169-FE19-7B54022BF98E}"/>
              </a:ext>
            </a:extLst>
          </p:cNvPr>
          <p:cNvSpPr txBox="1">
            <a:spLocks noChangeArrowheads="1"/>
          </p:cNvSpPr>
          <p:nvPr/>
        </p:nvSpPr>
        <p:spPr>
          <a:xfrm>
            <a:off x="1409700" y="1149927"/>
            <a:ext cx="8610600" cy="4953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lnSpc>
                <a:spcPct val="80000"/>
              </a:lnSpc>
            </a:pP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n-US" altLang="en-US" sz="2600" dirty="0"/>
              <a:t> </a:t>
            </a:r>
            <a:r>
              <a:rPr lang="en-US" altLang="en-US" sz="2600" dirty="0">
                <a:latin typeface="Courier New" panose="02070309020205020404" pitchFamily="49" charset="0"/>
              </a:rPr>
              <a:t>Scanner</a:t>
            </a:r>
            <a:r>
              <a:rPr lang="en-US" altLang="en-US" sz="2600" dirty="0"/>
              <a:t> 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class’s</a:t>
            </a:r>
            <a:r>
              <a:rPr lang="en-US" altLang="en-US" sz="2600" dirty="0"/>
              <a:t> </a:t>
            </a:r>
            <a:r>
              <a:rPr lang="en-US" altLang="en-US" sz="2600" dirty="0" err="1">
                <a:solidFill>
                  <a:srgbClr val="3333FF"/>
                </a:solidFill>
                <a:latin typeface="Courier New" panose="02070309020205020404" pitchFamily="49" charset="0"/>
              </a:rPr>
              <a:t>hasNext</a:t>
            </a:r>
            <a:r>
              <a:rPr lang="en-US" altLang="en-US" sz="2600" dirty="0">
                <a:solidFill>
                  <a:srgbClr val="3333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altLang="en-US" sz="26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method will return true 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another item can be read from the file.</a:t>
            </a:r>
          </a:p>
          <a:p>
            <a:pPr lvl="1">
              <a:lnSpc>
                <a:spcPct val="80000"/>
              </a:lnSpc>
              <a:spcBef>
                <a:spcPts val="1800"/>
              </a:spcBef>
              <a:buFontTx/>
              <a:buNone/>
            </a:pPr>
            <a:r>
              <a:rPr lang="en-US" altLang="en-US" dirty="0">
                <a:latin typeface="Consolas" panose="020B0609020204030204" pitchFamily="49" charset="0"/>
              </a:rPr>
              <a:t>// Open the file.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nsolas" panose="020B0609020204030204" pitchFamily="49" charset="0"/>
              </a:rPr>
              <a:t>File </a:t>
            </a:r>
            <a:r>
              <a:rPr lang="en-US" altLang="en-US" dirty="0" err="1">
                <a:latin typeface="Consolas" panose="020B0609020204030204" pitchFamily="49" charset="0"/>
              </a:rPr>
              <a:t>file</a:t>
            </a:r>
            <a:r>
              <a:rPr lang="en-US" altLang="en-US" dirty="0">
                <a:latin typeface="Consolas" panose="020B0609020204030204" pitchFamily="49" charset="0"/>
              </a:rPr>
              <a:t> = new File(filename);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nsolas" panose="020B0609020204030204" pitchFamily="49" charset="0"/>
              </a:rPr>
              <a:t>Scanner </a:t>
            </a:r>
            <a:r>
              <a:rPr lang="en-US" altLang="en-US" dirty="0" err="1">
                <a:latin typeface="Consolas" panose="020B0609020204030204" pitchFamily="49" charset="0"/>
              </a:rPr>
              <a:t>inputFile</a:t>
            </a:r>
            <a:r>
              <a:rPr lang="en-US" altLang="en-US" dirty="0">
                <a:latin typeface="Consolas" panose="020B0609020204030204" pitchFamily="49" charset="0"/>
              </a:rPr>
              <a:t> = new Scanner(file);</a:t>
            </a:r>
          </a:p>
          <a:p>
            <a:pPr lvl="1">
              <a:lnSpc>
                <a:spcPct val="80000"/>
              </a:lnSpc>
              <a:buFontTx/>
              <a:buNone/>
            </a:pPr>
            <a:endParaRPr lang="en-US" altLang="en-US" sz="1200" dirty="0">
              <a:latin typeface="Consolas" panose="020B0609020204030204" pitchFamily="49" charset="0"/>
            </a:endParaRP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 dirty="0">
                <a:highlight>
                  <a:srgbClr val="FFFF00"/>
                </a:highlight>
                <a:latin typeface="Consolas" panose="020B0609020204030204" pitchFamily="49" charset="0"/>
              </a:rPr>
              <a:t>// Read until the end of the file.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 dirty="0">
                <a:highlight>
                  <a:srgbClr val="FFFF00"/>
                </a:highlight>
                <a:latin typeface="Consolas" panose="020B0609020204030204" pitchFamily="49" charset="0"/>
              </a:rPr>
              <a:t>while (</a:t>
            </a:r>
            <a:r>
              <a:rPr lang="en-US" altLang="en-US" dirty="0" err="1">
                <a:solidFill>
                  <a:srgbClr val="3333FF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inputFile.hasNext</a:t>
            </a:r>
            <a:r>
              <a:rPr lang="en-US" altLang="en-US" dirty="0">
                <a:solidFill>
                  <a:srgbClr val="3333FF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()</a:t>
            </a:r>
            <a:r>
              <a:rPr lang="en-US" altLang="en-US" dirty="0">
                <a:highlight>
                  <a:srgbClr val="FFFF00"/>
                </a:highlight>
                <a:latin typeface="Consolas" panose="020B0609020204030204" pitchFamily="49" charset="0"/>
              </a:rPr>
              <a:t>)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nsolas" panose="020B0609020204030204" pitchFamily="49" charset="0"/>
              </a:rPr>
              <a:t>{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nsolas" panose="020B0609020204030204" pitchFamily="49" charset="0"/>
              </a:rPr>
              <a:t>   String str = </a:t>
            </a:r>
            <a:r>
              <a:rPr lang="en-US" altLang="en-US" dirty="0" err="1">
                <a:latin typeface="Consolas" panose="020B0609020204030204" pitchFamily="49" charset="0"/>
              </a:rPr>
              <a:t>inputFile.nextLine</a:t>
            </a:r>
            <a:r>
              <a:rPr lang="en-US" altLang="en-US" dirty="0">
                <a:latin typeface="Consolas" panose="020B0609020204030204" pitchFamily="49" charset="0"/>
              </a:rPr>
              <a:t>();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nsolas" panose="020B0609020204030204" pitchFamily="49" charset="0"/>
              </a:rPr>
              <a:t>   </a:t>
            </a:r>
            <a:r>
              <a:rPr lang="en-US" altLang="en-US" dirty="0" err="1">
                <a:latin typeface="Consolas" panose="020B0609020204030204" pitchFamily="49" charset="0"/>
              </a:rPr>
              <a:t>System.out.println</a:t>
            </a:r>
            <a:r>
              <a:rPr lang="en-US" altLang="en-US" dirty="0">
                <a:latin typeface="Consolas" panose="020B0609020204030204" pitchFamily="49" charset="0"/>
              </a:rPr>
              <a:t>(str);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nsolas" panose="020B0609020204030204" pitchFamily="49" charset="0"/>
              </a:rPr>
              <a:t>}</a:t>
            </a:r>
          </a:p>
          <a:p>
            <a:pPr lvl="1">
              <a:lnSpc>
                <a:spcPct val="80000"/>
              </a:lnSpc>
              <a:buFontTx/>
              <a:buNone/>
            </a:pPr>
            <a:endParaRPr lang="en-US" altLang="en-US" sz="1200" dirty="0">
              <a:latin typeface="Consolas" panose="020B0609020204030204" pitchFamily="49" charset="0"/>
            </a:endParaRP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 dirty="0" err="1">
                <a:solidFill>
                  <a:srgbClr val="FF3300"/>
                </a:solidFill>
                <a:latin typeface="Consolas" panose="020B0609020204030204" pitchFamily="49" charset="0"/>
              </a:rPr>
              <a:t>inputFile.close</a:t>
            </a:r>
            <a:r>
              <a:rPr lang="en-US" altLang="en-US" dirty="0">
                <a:solidFill>
                  <a:srgbClr val="FF3300"/>
                </a:solidFill>
                <a:latin typeface="Consolas" panose="020B0609020204030204" pitchFamily="49" charset="0"/>
              </a:rPr>
              <a:t>(); //close the file when done.</a:t>
            </a:r>
          </a:p>
        </p:txBody>
      </p:sp>
    </p:spTree>
    <p:extLst>
      <p:ext uri="{BB962C8B-B14F-4D97-AF65-F5344CB8AC3E}">
        <p14:creationId xmlns:p14="http://schemas.microsoft.com/office/powerpoint/2010/main" val="4031012698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39AE1FA6-CED7-A440-A346-6532868074DC}"/>
              </a:ext>
            </a:extLst>
          </p:cNvPr>
          <p:cNvSpPr txBox="1">
            <a:spLocks noChangeArrowheads="1"/>
          </p:cNvSpPr>
          <p:nvPr/>
        </p:nvSpPr>
        <p:spPr>
          <a:xfrm>
            <a:off x="1409700" y="204354"/>
            <a:ext cx="4928755" cy="7635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/>
              <a:t>Detecting The End of a File</a:t>
            </a:r>
            <a:endParaRPr lang="en-US" altLang="en-US" sz="3200" dirty="0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DAD2A63E-2606-A04F-BFD3-E6719DB67213}"/>
              </a:ext>
            </a:extLst>
          </p:cNvPr>
          <p:cNvSpPr txBox="1">
            <a:spLocks noChangeArrowheads="1"/>
          </p:cNvSpPr>
          <p:nvPr/>
        </p:nvSpPr>
        <p:spPr>
          <a:xfrm>
            <a:off x="1524000" y="1517074"/>
            <a:ext cx="8312409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/>
            <a:r>
              <a:rPr lang="en-US" altLang="en-US" sz="2000" dirty="0"/>
              <a:t>See example: </a:t>
            </a:r>
            <a:r>
              <a:rPr lang="en-US" altLang="en-US" sz="2000" dirty="0">
                <a:hlinkClick r:id="rId2" action="ppaction://hlinkfile"/>
              </a:rPr>
              <a:t>FileReadDemo.java</a:t>
            </a:r>
            <a:endParaRPr lang="en-US" altLang="en-US" sz="2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745BD23-EF29-D18C-E045-1BBEBEC0E55D}"/>
              </a:ext>
            </a:extLst>
          </p:cNvPr>
          <p:cNvSpPr txBox="1"/>
          <p:nvPr/>
        </p:nvSpPr>
        <p:spPr>
          <a:xfrm>
            <a:off x="1991591" y="3946453"/>
            <a:ext cx="623800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altLang="en-US" sz="24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next four slides are to deal with output data to the file and read these data from this file.</a:t>
            </a:r>
          </a:p>
        </p:txBody>
      </p:sp>
    </p:spTree>
    <p:extLst>
      <p:ext uri="{BB962C8B-B14F-4D97-AF65-F5344CB8AC3E}">
        <p14:creationId xmlns:p14="http://schemas.microsoft.com/office/powerpoint/2010/main" val="1927747335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C6910F5-2343-C999-363B-D38CD4ECD4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835" y="-6455280"/>
            <a:ext cx="11287992" cy="132015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package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fileIOProjectP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import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java.util.Scanner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import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java.io.*;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0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public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class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FileIO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{</a:t>
            </a:r>
            <a:endParaRPr lang="en-US" altLang="en-US" sz="20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   public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static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void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main(String[] </a:t>
            </a:r>
            <a:r>
              <a:rPr lang="en-US" altLang="en-US" sz="20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args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) </a:t>
            </a: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throws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IOException</a:t>
            </a:r>
            <a:endParaRPr lang="en-US" altLang="en-US" sz="2000" b="1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  String </a:t>
            </a: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</a:rPr>
              <a:t>filename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; </a:t>
            </a:r>
            <a:r>
              <a:rPr lang="en-US" altLang="en-US" sz="2000" dirty="0">
                <a:solidFill>
                  <a:srgbClr val="3F7F5F"/>
                </a:solidFill>
                <a:latin typeface="Consolas" panose="020B0609020204030204" pitchFamily="49" charset="0"/>
              </a:rPr>
              <a:t>//Filename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3F7F5F"/>
                </a:solidFill>
                <a:latin typeface="Consolas" panose="020B0609020204030204" pitchFamily="49" charset="0"/>
              </a:rPr>
              <a:t>      //Create a Scanner object for keyboard input.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  Scanner </a:t>
            </a:r>
            <a:r>
              <a:rPr lang="en-US" altLang="en-US" sz="2000" dirty="0" err="1">
                <a:solidFill>
                  <a:srgbClr val="6A3E3E"/>
                </a:solidFill>
                <a:latin typeface="Consolas" panose="020B0609020204030204" pitchFamily="49" charset="0"/>
              </a:rPr>
              <a:t>keyboardInput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new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Scanner(System.</a:t>
            </a:r>
            <a:r>
              <a:rPr lang="en-US" altLang="en-US" sz="2000" b="1" i="1" dirty="0">
                <a:solidFill>
                  <a:srgbClr val="0000C0"/>
                </a:solidFill>
                <a:latin typeface="Consolas" panose="020B0609020204030204" pitchFamily="49" charset="0"/>
              </a:rPr>
              <a:t>in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0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3F7F5F"/>
                </a:solidFill>
                <a:latin typeface="Consolas" panose="020B0609020204030204" pitchFamily="49" charset="0"/>
              </a:rPr>
              <a:t>      //Get the filename.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  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0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0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"Enter the filename, such as wages.txt: "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</a:rPr>
              <a:t>      filename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2000" dirty="0" err="1">
                <a:solidFill>
                  <a:srgbClr val="6A3E3E"/>
                </a:solidFill>
                <a:latin typeface="Consolas" panose="020B0609020204030204" pitchFamily="49" charset="0"/>
              </a:rPr>
              <a:t>keyboardInput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.nextLine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0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  File </a:t>
            </a: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</a:rPr>
              <a:t>file0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new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File(</a:t>
            </a:r>
            <a:r>
              <a:rPr lang="en-US" altLang="en-US" sz="2000" b="1" dirty="0">
                <a:solidFill>
                  <a:srgbClr val="6A3E3E"/>
                </a:solidFill>
                <a:latin typeface="Consolas" panose="020B0609020204030204" pitchFamily="49" charset="0"/>
              </a:rPr>
              <a:t>filename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3F7F5F"/>
                </a:solidFill>
                <a:latin typeface="Consolas" panose="020B0609020204030204" pitchFamily="49" charset="0"/>
              </a:rPr>
              <a:t>//</a:t>
            </a:r>
            <a:r>
              <a:rPr lang="en-US" altLang="en-US" sz="2000" dirty="0" err="1">
                <a:solidFill>
                  <a:srgbClr val="3F7F5F"/>
                </a:solidFill>
                <a:latin typeface="Consolas" panose="020B0609020204030204" pitchFamily="49" charset="0"/>
              </a:rPr>
              <a:t>FileWriter</a:t>
            </a:r>
            <a:r>
              <a:rPr lang="en-US" altLang="en-US" sz="2000" dirty="0">
                <a:solidFill>
                  <a:srgbClr val="3F7F5F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u="sng" dirty="0" err="1">
                <a:solidFill>
                  <a:srgbClr val="3F7F5F"/>
                </a:solidFill>
                <a:latin typeface="Consolas" panose="020B0609020204030204" pitchFamily="49" charset="0"/>
              </a:rPr>
              <a:t>fwriter</a:t>
            </a:r>
            <a:r>
              <a:rPr lang="en-US" altLang="en-US" sz="2000" u="sng" dirty="0">
                <a:solidFill>
                  <a:srgbClr val="3F7F5F"/>
                </a:solidFill>
                <a:latin typeface="Consolas" panose="020B0609020204030204" pitchFamily="49" charset="0"/>
              </a:rPr>
              <a:t> = new </a:t>
            </a:r>
            <a:r>
              <a:rPr lang="en-US" altLang="en-US" sz="2000" u="sng" dirty="0" err="1">
                <a:solidFill>
                  <a:srgbClr val="3F7F5F"/>
                </a:solidFill>
                <a:latin typeface="Consolas" panose="020B0609020204030204" pitchFamily="49" charset="0"/>
              </a:rPr>
              <a:t>FileWriter</a:t>
            </a:r>
            <a:r>
              <a:rPr lang="en-US" altLang="en-US" sz="2000" u="sng" dirty="0">
                <a:solidFill>
                  <a:srgbClr val="3F7F5F"/>
                </a:solidFill>
                <a:latin typeface="Consolas" panose="020B0609020204030204" pitchFamily="49" charset="0"/>
              </a:rPr>
              <a:t>(file0, true);//A wrong way.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3F7F5F"/>
                </a:solidFill>
                <a:latin typeface="Consolas" panose="020B0609020204030204" pitchFamily="49" charset="0"/>
              </a:rPr>
              <a:t>//</a:t>
            </a:r>
            <a:r>
              <a:rPr lang="en-US" altLang="en-US" sz="2000" dirty="0" err="1">
                <a:solidFill>
                  <a:srgbClr val="3F7F5F"/>
                </a:solidFill>
                <a:latin typeface="Consolas" panose="020B0609020204030204" pitchFamily="49" charset="0"/>
              </a:rPr>
              <a:t>PrintWriter</a:t>
            </a:r>
            <a:r>
              <a:rPr lang="en-US" altLang="en-US" sz="2000" dirty="0">
                <a:solidFill>
                  <a:srgbClr val="3F7F5F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dirty="0" err="1">
                <a:solidFill>
                  <a:srgbClr val="3F7F5F"/>
                </a:solidFill>
                <a:latin typeface="Consolas" panose="020B0609020204030204" pitchFamily="49" charset="0"/>
              </a:rPr>
              <a:t>outputFile</a:t>
            </a:r>
            <a:r>
              <a:rPr lang="en-US" altLang="en-US" sz="2000" dirty="0">
                <a:solidFill>
                  <a:srgbClr val="3F7F5F"/>
                </a:solidFill>
                <a:latin typeface="Consolas" panose="020B0609020204030204" pitchFamily="49" charset="0"/>
              </a:rPr>
              <a:t> = new </a:t>
            </a:r>
            <a:r>
              <a:rPr lang="en-US" altLang="en-US" sz="2000" dirty="0" err="1">
                <a:solidFill>
                  <a:srgbClr val="3F7F5F"/>
                </a:solidFill>
                <a:latin typeface="Consolas" panose="020B0609020204030204" pitchFamily="49" charset="0"/>
              </a:rPr>
              <a:t>PrintWriter</a:t>
            </a:r>
            <a:r>
              <a:rPr lang="en-US" altLang="en-US" sz="2000" dirty="0">
                <a:solidFill>
                  <a:srgbClr val="3F7F5F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u="sng" dirty="0" err="1">
                <a:solidFill>
                  <a:srgbClr val="3F7F5F"/>
                </a:solidFill>
                <a:latin typeface="Consolas" panose="020B0609020204030204" pitchFamily="49" charset="0"/>
              </a:rPr>
              <a:t>fwriter</a:t>
            </a:r>
            <a:r>
              <a:rPr lang="en-US" altLang="en-US" sz="2000" u="sng" dirty="0">
                <a:solidFill>
                  <a:srgbClr val="3F7F5F"/>
                </a:solidFill>
                <a:latin typeface="Consolas" panose="020B0609020204030204" pitchFamily="49" charset="0"/>
              </a:rPr>
              <a:t>);/A wrong way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      if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(!</a:t>
            </a:r>
            <a:r>
              <a:rPr lang="en-US" altLang="en-US" sz="2000" b="1" dirty="0">
                <a:solidFill>
                  <a:srgbClr val="6A3E3E"/>
                </a:solidFill>
                <a:latin typeface="Consolas" panose="020B0609020204030204" pitchFamily="49" charset="0"/>
              </a:rPr>
              <a:t>file0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.exists())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  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     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0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0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"File does not exit."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  }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      else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  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  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FileWriter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dirty="0" err="1">
                <a:solidFill>
                  <a:srgbClr val="6A3E3E"/>
                </a:solidFill>
                <a:latin typeface="Consolas" panose="020B0609020204030204" pitchFamily="49" charset="0"/>
              </a:rPr>
              <a:t>fwriter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new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FileWriter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b="1" dirty="0">
                <a:solidFill>
                  <a:srgbClr val="6A3E3E"/>
                </a:solidFill>
                <a:latin typeface="Consolas" panose="020B0609020204030204" pitchFamily="49" charset="0"/>
              </a:rPr>
              <a:t>file0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true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  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PrintWriter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dirty="0" err="1">
                <a:solidFill>
                  <a:srgbClr val="6A3E3E"/>
                </a:solidFill>
                <a:latin typeface="Consolas" panose="020B0609020204030204" pitchFamily="49" charset="0"/>
              </a:rPr>
              <a:t>outputFile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new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PrintWriter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fwriter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</a:rPr>
              <a:t>      </a:t>
            </a:r>
            <a:r>
              <a:rPr lang="en-US" altLang="en-US" sz="2000" dirty="0" err="1">
                <a:solidFill>
                  <a:srgbClr val="6A3E3E"/>
                </a:solidFill>
                <a:latin typeface="Consolas" panose="020B0609020204030204" pitchFamily="49" charset="0"/>
              </a:rPr>
              <a:t>outputFile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dirty="0">
                <a:solidFill>
                  <a:srgbClr val="2A00FF"/>
                </a:solidFill>
                <a:latin typeface="Consolas" panose="020B0609020204030204" pitchFamily="49" charset="0"/>
              </a:rPr>
              <a:t>"My Comments on the Exponential Penny Pay Project."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</a:rPr>
              <a:t>      </a:t>
            </a:r>
            <a:r>
              <a:rPr lang="en-US" altLang="en-US" sz="2000" dirty="0" err="1">
                <a:solidFill>
                  <a:srgbClr val="6A3E3E"/>
                </a:solidFill>
                <a:latin typeface="Consolas" panose="020B0609020204030204" pitchFamily="49" charset="0"/>
              </a:rPr>
              <a:t>outputFile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dirty="0">
                <a:solidFill>
                  <a:srgbClr val="2A00FF"/>
                </a:solidFill>
                <a:latin typeface="Consolas" panose="020B0609020204030204" pitchFamily="49" charset="0"/>
              </a:rPr>
              <a:t>"One more try!"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3F7F5F"/>
                </a:solidFill>
                <a:latin typeface="Consolas" panose="020B0609020204030204" pitchFamily="49" charset="0"/>
              </a:rPr>
              <a:t>      //close the output file. Need this here for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</a:rPr>
              <a:t>      </a:t>
            </a:r>
            <a:r>
              <a:rPr lang="en-US" altLang="en-US" sz="2000" dirty="0" err="1">
                <a:solidFill>
                  <a:srgbClr val="6A3E3E"/>
                </a:solidFill>
                <a:latin typeface="Consolas" panose="020B0609020204030204" pitchFamily="49" charset="0"/>
              </a:rPr>
              <a:t>outputFile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.close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(); </a:t>
            </a:r>
            <a:r>
              <a:rPr lang="en-US" altLang="en-US" sz="2000" dirty="0">
                <a:solidFill>
                  <a:srgbClr val="3F7F5F"/>
                </a:solidFill>
                <a:latin typeface="Consolas" panose="020B0609020204030204" pitchFamily="49" charset="0"/>
              </a:rPr>
              <a:t>//for open file to read.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0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  Scanner </a:t>
            </a:r>
            <a:r>
              <a:rPr lang="en-US" altLang="en-US" sz="2000" dirty="0" err="1">
                <a:solidFill>
                  <a:srgbClr val="6A3E3E"/>
                </a:solidFill>
                <a:latin typeface="Consolas" panose="020B0609020204030204" pitchFamily="49" charset="0"/>
              </a:rPr>
              <a:t>fileRead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new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Scanner(</a:t>
            </a:r>
            <a:r>
              <a:rPr lang="en-US" altLang="en-US" sz="2000" b="1" dirty="0">
                <a:solidFill>
                  <a:srgbClr val="6A3E3E"/>
                </a:solidFill>
                <a:latin typeface="Consolas" panose="020B0609020204030204" pitchFamily="49" charset="0"/>
              </a:rPr>
              <a:t>file0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      while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 altLang="en-US" sz="20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fileRead</a:t>
            </a:r>
            <a:r>
              <a:rPr lang="en-US" altLang="en-US" sz="20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.hasNext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()) 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    String </a:t>
            </a: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</a:rPr>
              <a:t>str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2000" dirty="0" err="1">
                <a:solidFill>
                  <a:srgbClr val="6A3E3E"/>
                </a:solidFill>
                <a:latin typeface="Consolas" panose="020B0609020204030204" pitchFamily="49" charset="0"/>
              </a:rPr>
              <a:t>fileRead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.nextLine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0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0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"file read: "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altLang="en-US" sz="20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str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  }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3F7F5F"/>
                </a:solidFill>
                <a:latin typeface="Consolas" panose="020B0609020204030204" pitchFamily="49" charset="0"/>
              </a:rPr>
              <a:t>      //close the file.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</a:rPr>
              <a:t>      </a:t>
            </a:r>
            <a:r>
              <a:rPr lang="en-US" altLang="en-US" sz="2000" dirty="0" err="1">
                <a:solidFill>
                  <a:srgbClr val="6A3E3E"/>
                </a:solidFill>
                <a:latin typeface="Consolas" panose="020B0609020204030204" pitchFamily="49" charset="0"/>
              </a:rPr>
              <a:t>fileRead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.close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  <a:endParaRPr lang="en-US" altLang="en-US" sz="2000" dirty="0">
              <a:solidFill>
                <a:srgbClr val="3F7F5F"/>
              </a:solidFill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  }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  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0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0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"The program is ended."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  <a:endParaRPr lang="en-US" altLang="en-US" sz="20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}</a:t>
            </a:r>
            <a:endParaRPr lang="en-US" altLang="en-US" sz="20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635665746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A9E0AFA-B838-B6DD-9D33-EB3CFB698B99}"/>
              </a:ext>
            </a:extLst>
          </p:cNvPr>
          <p:cNvSpPr txBox="1"/>
          <p:nvPr/>
        </p:nvSpPr>
        <p:spPr>
          <a:xfrm>
            <a:off x="862445" y="796602"/>
            <a:ext cx="9829800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package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fileIOProjectP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import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java.util.Scanner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import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java.io.*;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0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public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class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FileIO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{</a:t>
            </a:r>
            <a:endParaRPr lang="en-US" altLang="en-US" sz="20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   public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static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void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main(String[] </a:t>
            </a:r>
            <a:r>
              <a:rPr lang="en-US" altLang="en-US" sz="20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args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) </a:t>
            </a: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throws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IOException</a:t>
            </a:r>
            <a:endParaRPr lang="en-US" altLang="en-US" sz="2000" b="1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  String </a:t>
            </a: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</a:rPr>
              <a:t>filename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; </a:t>
            </a:r>
            <a:r>
              <a:rPr lang="en-US" altLang="en-US" sz="2000" dirty="0">
                <a:solidFill>
                  <a:srgbClr val="3F7F5F"/>
                </a:solidFill>
                <a:latin typeface="Consolas" panose="020B0609020204030204" pitchFamily="49" charset="0"/>
              </a:rPr>
              <a:t>//Filename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3F7F5F"/>
                </a:solidFill>
                <a:latin typeface="Consolas" panose="020B0609020204030204" pitchFamily="49" charset="0"/>
              </a:rPr>
              <a:t>      //Create a Scanner object for keyboard input.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  Scanner </a:t>
            </a:r>
            <a:r>
              <a:rPr lang="en-US" altLang="en-US" sz="2000" dirty="0" err="1">
                <a:solidFill>
                  <a:srgbClr val="6A3E3E"/>
                </a:solidFill>
                <a:latin typeface="Consolas" panose="020B0609020204030204" pitchFamily="49" charset="0"/>
              </a:rPr>
              <a:t>keyboardInput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new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Scanner(System.</a:t>
            </a:r>
            <a:r>
              <a:rPr lang="en-US" altLang="en-US" sz="2000" b="1" i="1" dirty="0">
                <a:solidFill>
                  <a:srgbClr val="0000C0"/>
                </a:solidFill>
                <a:latin typeface="Consolas" panose="020B0609020204030204" pitchFamily="49" charset="0"/>
              </a:rPr>
              <a:t>in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0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3F7F5F"/>
                </a:solidFill>
                <a:latin typeface="Consolas" panose="020B0609020204030204" pitchFamily="49" charset="0"/>
              </a:rPr>
              <a:t>      //Get the filename.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  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0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0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"Enter the filename, such as wages.txt: "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</a:rPr>
              <a:t>      filename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2000" dirty="0" err="1">
                <a:solidFill>
                  <a:srgbClr val="6A3E3E"/>
                </a:solidFill>
                <a:latin typeface="Consolas" panose="020B0609020204030204" pitchFamily="49" charset="0"/>
              </a:rPr>
              <a:t>keyboardInput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.nextLine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0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  File </a:t>
            </a: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</a:rPr>
              <a:t>file0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new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File(</a:t>
            </a:r>
            <a:r>
              <a:rPr lang="en-US" altLang="en-US" sz="2000" b="1" dirty="0">
                <a:solidFill>
                  <a:srgbClr val="6A3E3E"/>
                </a:solidFill>
                <a:latin typeface="Consolas" panose="020B0609020204030204" pitchFamily="49" charset="0"/>
              </a:rPr>
              <a:t>filename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3F7F5F"/>
                </a:solidFill>
                <a:latin typeface="Consolas" panose="020B0609020204030204" pitchFamily="49" charset="0"/>
              </a:rPr>
              <a:t>//</a:t>
            </a:r>
            <a:r>
              <a:rPr lang="en-US" altLang="en-US" sz="2000" dirty="0" err="1">
                <a:solidFill>
                  <a:srgbClr val="3F7F5F"/>
                </a:solidFill>
                <a:latin typeface="Consolas" panose="020B0609020204030204" pitchFamily="49" charset="0"/>
              </a:rPr>
              <a:t>FileWriter</a:t>
            </a:r>
            <a:r>
              <a:rPr lang="en-US" altLang="en-US" sz="2000" dirty="0">
                <a:solidFill>
                  <a:srgbClr val="3F7F5F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u="sng" dirty="0" err="1">
                <a:solidFill>
                  <a:srgbClr val="3F7F5F"/>
                </a:solidFill>
                <a:latin typeface="Consolas" panose="020B0609020204030204" pitchFamily="49" charset="0"/>
              </a:rPr>
              <a:t>fwriter</a:t>
            </a:r>
            <a:r>
              <a:rPr lang="en-US" altLang="en-US" sz="2000" u="sng" dirty="0">
                <a:solidFill>
                  <a:srgbClr val="3F7F5F"/>
                </a:solidFill>
                <a:latin typeface="Consolas" panose="020B0609020204030204" pitchFamily="49" charset="0"/>
              </a:rPr>
              <a:t> = new </a:t>
            </a:r>
            <a:r>
              <a:rPr lang="en-US" altLang="en-US" sz="2000" u="sng" dirty="0" err="1">
                <a:solidFill>
                  <a:srgbClr val="3F7F5F"/>
                </a:solidFill>
                <a:latin typeface="Consolas" panose="020B0609020204030204" pitchFamily="49" charset="0"/>
              </a:rPr>
              <a:t>FileWriter</a:t>
            </a:r>
            <a:r>
              <a:rPr lang="en-US" altLang="en-US" sz="2000" u="sng" dirty="0">
                <a:solidFill>
                  <a:srgbClr val="3F7F5F"/>
                </a:solidFill>
                <a:latin typeface="Consolas" panose="020B0609020204030204" pitchFamily="49" charset="0"/>
              </a:rPr>
              <a:t>(file0, true);//A wrong way.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3F7F5F"/>
                </a:solidFill>
                <a:latin typeface="Consolas" panose="020B0609020204030204" pitchFamily="49" charset="0"/>
              </a:rPr>
              <a:t>//</a:t>
            </a:r>
            <a:r>
              <a:rPr lang="en-US" altLang="en-US" sz="2000" dirty="0" err="1">
                <a:solidFill>
                  <a:srgbClr val="3F7F5F"/>
                </a:solidFill>
                <a:latin typeface="Consolas" panose="020B0609020204030204" pitchFamily="49" charset="0"/>
              </a:rPr>
              <a:t>PrintWriter</a:t>
            </a:r>
            <a:r>
              <a:rPr lang="en-US" altLang="en-US" sz="2000" dirty="0">
                <a:solidFill>
                  <a:srgbClr val="3F7F5F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dirty="0" err="1">
                <a:solidFill>
                  <a:srgbClr val="3F7F5F"/>
                </a:solidFill>
                <a:latin typeface="Consolas" panose="020B0609020204030204" pitchFamily="49" charset="0"/>
              </a:rPr>
              <a:t>outputFile</a:t>
            </a:r>
            <a:r>
              <a:rPr lang="en-US" altLang="en-US" sz="2000" dirty="0">
                <a:solidFill>
                  <a:srgbClr val="3F7F5F"/>
                </a:solidFill>
                <a:latin typeface="Consolas" panose="020B0609020204030204" pitchFamily="49" charset="0"/>
              </a:rPr>
              <a:t> = new </a:t>
            </a:r>
            <a:r>
              <a:rPr lang="en-US" altLang="en-US" sz="2000" dirty="0" err="1">
                <a:solidFill>
                  <a:srgbClr val="3F7F5F"/>
                </a:solidFill>
                <a:latin typeface="Consolas" panose="020B0609020204030204" pitchFamily="49" charset="0"/>
              </a:rPr>
              <a:t>PrintWriter</a:t>
            </a:r>
            <a:r>
              <a:rPr lang="en-US" altLang="en-US" sz="2000" dirty="0">
                <a:solidFill>
                  <a:srgbClr val="3F7F5F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u="sng" dirty="0" err="1">
                <a:solidFill>
                  <a:srgbClr val="3F7F5F"/>
                </a:solidFill>
                <a:latin typeface="Consolas" panose="020B0609020204030204" pitchFamily="49" charset="0"/>
              </a:rPr>
              <a:t>fwriter</a:t>
            </a:r>
            <a:r>
              <a:rPr lang="en-US" altLang="en-US" sz="2000" u="sng" dirty="0">
                <a:solidFill>
                  <a:srgbClr val="3F7F5F"/>
                </a:solidFill>
                <a:latin typeface="Consolas" panose="020B0609020204030204" pitchFamily="49" charset="0"/>
              </a:rPr>
              <a:t>);/A wrong way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3F9E5E9-059E-B382-6A9C-F4B2A95E9E37}"/>
              </a:ext>
            </a:extLst>
          </p:cNvPr>
          <p:cNvSpPr txBox="1"/>
          <p:nvPr/>
        </p:nvSpPr>
        <p:spPr>
          <a:xfrm>
            <a:off x="6930737" y="1111828"/>
            <a:ext cx="1953490" cy="46166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2400" dirty="0"/>
              <a:t>A wrong way</a:t>
            </a:r>
          </a:p>
        </p:txBody>
      </p:sp>
    </p:spTree>
    <p:extLst>
      <p:ext uri="{BB962C8B-B14F-4D97-AF65-F5344CB8AC3E}">
        <p14:creationId xmlns:p14="http://schemas.microsoft.com/office/powerpoint/2010/main" val="4024166775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AD8FA33-1570-F302-C44B-793D3232F369}"/>
              </a:ext>
            </a:extLst>
          </p:cNvPr>
          <p:cNvSpPr/>
          <p:nvPr/>
        </p:nvSpPr>
        <p:spPr>
          <a:xfrm>
            <a:off x="1104900" y="508722"/>
            <a:ext cx="9829800" cy="62484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package</a:t>
            </a:r>
            <a:r>
              <a:rPr 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fileIOProjectP</a:t>
            </a:r>
            <a:r>
              <a:rPr 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defRPr/>
            </a:pPr>
            <a:r>
              <a:rPr 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import</a:t>
            </a:r>
            <a:r>
              <a:rPr 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java.util.Scanner</a:t>
            </a:r>
            <a:r>
              <a:rPr 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defRPr/>
            </a:pPr>
            <a:r>
              <a:rPr 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import</a:t>
            </a:r>
            <a:r>
              <a:rPr 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java.io.*;</a:t>
            </a:r>
          </a:p>
          <a:p>
            <a:pPr>
              <a:defRPr/>
            </a:pPr>
            <a:endParaRPr lang="en-US" sz="2000" dirty="0">
              <a:latin typeface="Consolas" panose="020B0609020204030204" pitchFamily="49" charset="0"/>
            </a:endParaRPr>
          </a:p>
          <a:p>
            <a:pPr>
              <a:defRPr/>
            </a:pPr>
            <a:r>
              <a:rPr 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public</a:t>
            </a:r>
            <a:r>
              <a:rPr 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class</a:t>
            </a:r>
            <a:r>
              <a:rPr 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FileIO</a:t>
            </a:r>
            <a:r>
              <a:rPr 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{</a:t>
            </a:r>
            <a:endParaRPr lang="en-US" sz="2000" dirty="0">
              <a:latin typeface="Consolas" panose="020B0609020204030204" pitchFamily="49" charset="0"/>
            </a:endParaRPr>
          </a:p>
          <a:p>
            <a:pPr>
              <a:defRPr/>
            </a:pPr>
            <a:r>
              <a:rPr 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    public</a:t>
            </a:r>
            <a:r>
              <a:rPr 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static</a:t>
            </a:r>
            <a:r>
              <a:rPr 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void</a:t>
            </a:r>
            <a:r>
              <a:rPr 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main(String[] </a:t>
            </a:r>
            <a:r>
              <a:rPr lang="en-US" sz="20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args</a:t>
            </a:r>
            <a:r>
              <a:rPr 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) </a:t>
            </a:r>
            <a:r>
              <a:rPr 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throws</a:t>
            </a:r>
            <a:r>
              <a:rPr 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IOException</a:t>
            </a:r>
            <a:r>
              <a:rPr 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</a:p>
          <a:p>
            <a:pPr>
              <a:defRPr/>
            </a:pPr>
            <a:r>
              <a:rPr 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    String </a:t>
            </a:r>
            <a:r>
              <a:rPr lang="en-US" sz="2000" dirty="0">
                <a:solidFill>
                  <a:srgbClr val="6A3E3E"/>
                </a:solidFill>
                <a:latin typeface="Consolas" panose="020B0609020204030204" pitchFamily="49" charset="0"/>
              </a:rPr>
              <a:t>filename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; </a:t>
            </a:r>
            <a:r>
              <a:rPr lang="en-US" sz="2000" dirty="0">
                <a:solidFill>
                  <a:srgbClr val="3F7F5F"/>
                </a:solidFill>
                <a:latin typeface="Consolas" panose="020B0609020204030204" pitchFamily="49" charset="0"/>
              </a:rPr>
              <a:t>//Filename</a:t>
            </a:r>
          </a:p>
          <a:p>
            <a:pPr>
              <a:defRPr/>
            </a:pPr>
            <a:r>
              <a:rPr lang="en-US" sz="2000" dirty="0">
                <a:solidFill>
                  <a:srgbClr val="3F7F5F"/>
                </a:solidFill>
                <a:latin typeface="Consolas" panose="020B0609020204030204" pitchFamily="49" charset="0"/>
              </a:rPr>
              <a:t>        //Create a Scanner object for keyboard input.</a:t>
            </a: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    Scanner </a:t>
            </a:r>
            <a:r>
              <a:rPr lang="en-US" sz="2000" dirty="0" err="1">
                <a:solidFill>
                  <a:srgbClr val="6A3E3E"/>
                </a:solidFill>
                <a:latin typeface="Consolas" panose="020B0609020204030204" pitchFamily="49" charset="0"/>
              </a:rPr>
              <a:t>keyboardInput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new</a:t>
            </a:r>
            <a:r>
              <a:rPr 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Scanner(System.</a:t>
            </a:r>
            <a:r>
              <a:rPr lang="en-US" sz="2000" b="1" i="1" dirty="0">
                <a:solidFill>
                  <a:srgbClr val="0000C0"/>
                </a:solidFill>
                <a:latin typeface="Consolas" panose="020B0609020204030204" pitchFamily="49" charset="0"/>
              </a:rPr>
              <a:t>in</a:t>
            </a:r>
            <a:r>
              <a:rPr 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defRPr/>
            </a:pPr>
            <a:endParaRPr lang="en-US" sz="2000" dirty="0">
              <a:latin typeface="Consolas" panose="020B0609020204030204" pitchFamily="49" charset="0"/>
            </a:endParaRPr>
          </a:p>
          <a:p>
            <a:pPr>
              <a:defRPr/>
            </a:pPr>
            <a:r>
              <a:rPr lang="en-US" sz="2000" dirty="0">
                <a:solidFill>
                  <a:srgbClr val="3F7F5F"/>
                </a:solidFill>
                <a:latin typeface="Consolas" panose="020B0609020204030204" pitchFamily="49" charset="0"/>
              </a:rPr>
              <a:t>        //Get the filename.</a:t>
            </a: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sz="20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sz="20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</a:t>
            </a:r>
            <a:r>
              <a:rPr 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0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"Enter the filename, " + </a:t>
            </a:r>
          </a:p>
          <a:p>
            <a:pPr>
              <a:defRPr/>
            </a:pPr>
            <a:r>
              <a:rPr lang="en-US" sz="20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					"such as wages.txt: "</a:t>
            </a:r>
            <a:r>
              <a:rPr 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defRPr/>
            </a:pPr>
            <a:r>
              <a:rPr lang="en-US" sz="2000" dirty="0">
                <a:solidFill>
                  <a:srgbClr val="6A3E3E"/>
                </a:solidFill>
                <a:latin typeface="Consolas" panose="020B0609020204030204" pitchFamily="49" charset="0"/>
              </a:rPr>
              <a:t>        filename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2000" dirty="0" err="1">
                <a:solidFill>
                  <a:srgbClr val="6A3E3E"/>
                </a:solidFill>
                <a:latin typeface="Consolas" panose="020B0609020204030204" pitchFamily="49" charset="0"/>
              </a:rPr>
              <a:t>keyboardInput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.nextLine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</a:p>
          <a:p>
            <a:pPr>
              <a:defRPr/>
            </a:pPr>
            <a:r>
              <a:rPr lang="en-US" sz="2000" dirty="0">
                <a:latin typeface="Consolas" panose="020B0609020204030204" pitchFamily="49" charset="0"/>
              </a:rPr>
              <a:t>        </a:t>
            </a:r>
          </a:p>
          <a:p>
            <a:pPr>
              <a:defRPr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	 //output to the file and read from the file</a:t>
            </a: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sz="20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sz="20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0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"The program is ended."</a:t>
            </a:r>
            <a:r>
              <a:rPr 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  <a:endParaRPr lang="en-US" sz="2000" dirty="0">
              <a:latin typeface="Consolas" panose="020B0609020204030204" pitchFamily="49" charset="0"/>
            </a:endParaRP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}</a:t>
            </a:r>
            <a:endParaRPr lang="en-US" sz="2000" dirty="0">
              <a:latin typeface="Consolas" panose="020B0609020204030204" pitchFamily="49" charset="0"/>
            </a:endParaRP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FB680AB-305D-D058-81B9-5BA650703795}"/>
              </a:ext>
            </a:extLst>
          </p:cNvPr>
          <p:cNvSpPr txBox="1"/>
          <p:nvPr/>
        </p:nvSpPr>
        <p:spPr>
          <a:xfrm>
            <a:off x="6930737" y="1111828"/>
            <a:ext cx="1953490" cy="46166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2400" dirty="0"/>
              <a:t>A correct way</a:t>
            </a:r>
          </a:p>
        </p:txBody>
      </p:sp>
    </p:spTree>
    <p:extLst>
      <p:ext uri="{BB962C8B-B14F-4D97-AF65-F5344CB8AC3E}">
        <p14:creationId xmlns:p14="http://schemas.microsoft.com/office/powerpoint/2010/main" val="2491769419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68BC2BF-255A-DCF4-8E44-A8034D8B17CE}"/>
              </a:ext>
            </a:extLst>
          </p:cNvPr>
          <p:cNvSpPr/>
          <p:nvPr/>
        </p:nvSpPr>
        <p:spPr>
          <a:xfrm>
            <a:off x="426028" y="179249"/>
            <a:ext cx="10723418" cy="6678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    File </a:t>
            </a:r>
            <a:r>
              <a:rPr lang="en-US" sz="2000" dirty="0">
                <a:solidFill>
                  <a:srgbClr val="6A3E3E"/>
                </a:solidFill>
                <a:latin typeface="Consolas" panose="020B0609020204030204" pitchFamily="49" charset="0"/>
              </a:rPr>
              <a:t>file0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new</a:t>
            </a:r>
            <a:r>
              <a:rPr 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File(</a:t>
            </a:r>
            <a:r>
              <a:rPr lang="en-US" sz="2000" b="1" dirty="0">
                <a:solidFill>
                  <a:srgbClr val="6A3E3E"/>
                </a:solidFill>
                <a:latin typeface="Consolas" panose="020B0609020204030204" pitchFamily="49" charset="0"/>
              </a:rPr>
              <a:t>filename</a:t>
            </a:r>
            <a:r>
              <a:rPr 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defRPr/>
            </a:pPr>
            <a:r>
              <a:rPr lang="en-US" sz="2000" dirty="0">
                <a:solidFill>
                  <a:srgbClr val="3F7F5F"/>
                </a:solidFill>
                <a:latin typeface="Consolas" panose="020B0609020204030204" pitchFamily="49" charset="0"/>
              </a:rPr>
              <a:t>        //a wrong way to have </a:t>
            </a:r>
            <a:r>
              <a:rPr lang="en-US" sz="2000" dirty="0" err="1">
                <a:solidFill>
                  <a:srgbClr val="3F7F5F"/>
                </a:solidFill>
                <a:latin typeface="Consolas" panose="020B0609020204030204" pitchFamily="49" charset="0"/>
              </a:rPr>
              <a:t>FileWriter</a:t>
            </a:r>
            <a:r>
              <a:rPr lang="en-US" sz="2000" dirty="0">
                <a:solidFill>
                  <a:srgbClr val="3F7F5F"/>
                </a:solidFill>
                <a:latin typeface="Consolas" panose="020B0609020204030204" pitchFamily="49" charset="0"/>
              </a:rPr>
              <a:t> and </a:t>
            </a:r>
            <a:r>
              <a:rPr lang="en-US" sz="2000" dirty="0" err="1">
                <a:solidFill>
                  <a:srgbClr val="3F7F5F"/>
                </a:solidFill>
                <a:latin typeface="Consolas" panose="020B0609020204030204" pitchFamily="49" charset="0"/>
              </a:rPr>
              <a:t>PrintWriter</a:t>
            </a:r>
            <a:r>
              <a:rPr lang="en-US" sz="2000" dirty="0">
                <a:solidFill>
                  <a:srgbClr val="3F7F5F"/>
                </a:solidFill>
                <a:latin typeface="Consolas" panose="020B0609020204030204" pitchFamily="49" charset="0"/>
              </a:rPr>
              <a:t> here.</a:t>
            </a:r>
            <a:endParaRPr lang="en-US" sz="2000" u="sng" dirty="0">
              <a:solidFill>
                <a:srgbClr val="3F7F5F"/>
              </a:solidFill>
              <a:latin typeface="Consolas" panose="020B0609020204030204" pitchFamily="49" charset="0"/>
            </a:endParaRPr>
          </a:p>
          <a:p>
            <a:pPr>
              <a:defRPr/>
            </a:pPr>
            <a:r>
              <a:rPr 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        if</a:t>
            </a:r>
            <a:r>
              <a:rPr 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(!</a:t>
            </a:r>
            <a:r>
              <a:rPr lang="en-US" sz="2000" b="1" dirty="0">
                <a:solidFill>
                  <a:srgbClr val="6A3E3E"/>
                </a:solidFill>
                <a:latin typeface="Consolas" panose="020B0609020204030204" pitchFamily="49" charset="0"/>
              </a:rPr>
              <a:t>file0</a:t>
            </a:r>
            <a:r>
              <a:rPr 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.exists())  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sz="20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sz="20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0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"File does not exit."</a:t>
            </a:r>
            <a:r>
              <a:rPr 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    }</a:t>
            </a:r>
          </a:p>
          <a:p>
            <a:pPr>
              <a:defRPr/>
            </a:pPr>
            <a:r>
              <a:rPr 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        else 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FileWriter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dirty="0" err="1">
                <a:solidFill>
                  <a:srgbClr val="6A3E3E"/>
                </a:solidFill>
                <a:latin typeface="Consolas" panose="020B0609020204030204" pitchFamily="49" charset="0"/>
              </a:rPr>
              <a:t>fwriter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new</a:t>
            </a:r>
            <a:r>
              <a:rPr 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FileWriter</a:t>
            </a:r>
            <a:r>
              <a:rPr 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000" b="1" dirty="0">
                <a:solidFill>
                  <a:srgbClr val="6A3E3E"/>
                </a:solidFill>
                <a:latin typeface="Consolas" panose="020B0609020204030204" pitchFamily="49" charset="0"/>
              </a:rPr>
              <a:t>file0</a:t>
            </a:r>
            <a:r>
              <a:rPr 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true</a:t>
            </a:r>
            <a:r>
              <a:rPr 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PrintWriter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dirty="0" err="1">
                <a:solidFill>
                  <a:srgbClr val="6A3E3E"/>
                </a:solidFill>
                <a:latin typeface="Consolas" panose="020B0609020204030204" pitchFamily="49" charset="0"/>
              </a:rPr>
              <a:t>outputFile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new</a:t>
            </a:r>
            <a:r>
              <a:rPr 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PrintWriter</a:t>
            </a:r>
            <a:r>
              <a:rPr 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0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fwriter</a:t>
            </a:r>
            <a:r>
              <a:rPr 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defRPr/>
            </a:pPr>
            <a:r>
              <a:rPr lang="en-US" sz="2000" dirty="0">
                <a:solidFill>
                  <a:srgbClr val="6A3E3E"/>
                </a:solidFill>
                <a:latin typeface="Consolas" panose="020B0609020204030204" pitchFamily="49" charset="0"/>
              </a:rPr>
              <a:t>            </a:t>
            </a:r>
            <a:r>
              <a:rPr lang="en-US" sz="2000" dirty="0" err="1">
                <a:solidFill>
                  <a:srgbClr val="6A3E3E"/>
                </a:solidFill>
                <a:latin typeface="Consolas" panose="020B0609020204030204" pitchFamily="49" charset="0"/>
              </a:rPr>
              <a:t>outputFile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000" dirty="0">
                <a:solidFill>
                  <a:srgbClr val="2A00FF"/>
                </a:solidFill>
                <a:latin typeface="Consolas" panose="020B0609020204030204" pitchFamily="49" charset="0"/>
              </a:rPr>
              <a:t>"</a:t>
            </a:r>
            <a:r>
              <a:rPr lang="en-US" sz="2000" dirty="0">
                <a:solidFill>
                  <a:srgbClr val="2A00FF"/>
                </a:solidFill>
                <a:latin typeface="+mn-lt"/>
              </a:rPr>
              <a:t>My Comments on the Exponential Penny Pay Project.</a:t>
            </a:r>
            <a:r>
              <a:rPr lang="en-US" sz="2000" dirty="0">
                <a:solidFill>
                  <a:srgbClr val="2A00FF"/>
                </a:solidFill>
                <a:latin typeface="Consolas" panose="020B0609020204030204" pitchFamily="49" charset="0"/>
              </a:rPr>
              <a:t>"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defRPr/>
            </a:pPr>
            <a:r>
              <a:rPr lang="en-US" sz="2000" dirty="0">
                <a:solidFill>
                  <a:srgbClr val="6A3E3E"/>
                </a:solidFill>
                <a:latin typeface="Consolas" panose="020B0609020204030204" pitchFamily="49" charset="0"/>
              </a:rPr>
              <a:t>            </a:t>
            </a:r>
            <a:r>
              <a:rPr lang="en-US" sz="2000" dirty="0" err="1">
                <a:solidFill>
                  <a:srgbClr val="6A3E3E"/>
                </a:solidFill>
                <a:latin typeface="Consolas" panose="020B0609020204030204" pitchFamily="49" charset="0"/>
              </a:rPr>
              <a:t>outputFile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000" dirty="0">
                <a:solidFill>
                  <a:srgbClr val="2A00FF"/>
                </a:solidFill>
                <a:latin typeface="Consolas" panose="020B0609020204030204" pitchFamily="49" charset="0"/>
              </a:rPr>
              <a:t>"One more try!"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defRPr/>
            </a:pPr>
            <a:r>
              <a:rPr lang="en-US" sz="2000" dirty="0">
                <a:solidFill>
                  <a:srgbClr val="3F7F5F"/>
                </a:solidFill>
                <a:latin typeface="Consolas" panose="020B0609020204030204" pitchFamily="49" charset="0"/>
              </a:rPr>
              <a:t>            //close the output file.</a:t>
            </a:r>
          </a:p>
          <a:p>
            <a:pPr>
              <a:defRPr/>
            </a:pPr>
            <a:r>
              <a:rPr lang="en-US" sz="2000" dirty="0">
                <a:solidFill>
                  <a:srgbClr val="6A3E3E"/>
                </a:solidFill>
                <a:latin typeface="Consolas" panose="020B0609020204030204" pitchFamily="49" charset="0"/>
              </a:rPr>
              <a:t>            </a:t>
            </a:r>
            <a:r>
              <a:rPr lang="en-US" sz="2000" dirty="0" err="1">
                <a:solidFill>
                  <a:srgbClr val="6A3E3E"/>
                </a:solidFill>
                <a:latin typeface="Consolas" panose="020B0609020204030204" pitchFamily="49" charset="0"/>
              </a:rPr>
              <a:t>outputFile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.close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(); </a:t>
            </a:r>
            <a:r>
              <a:rPr lang="en-US" sz="2000" dirty="0">
                <a:solidFill>
                  <a:srgbClr val="3F7F5F"/>
                </a:solidFill>
                <a:latin typeface="Consolas" panose="020B0609020204030204" pitchFamily="49" charset="0"/>
              </a:rPr>
              <a:t>//need this here for open file.</a:t>
            </a:r>
          </a:p>
          <a:p>
            <a:pPr>
              <a:defRPr/>
            </a:pPr>
            <a:endParaRPr lang="en-US" sz="800" dirty="0">
              <a:latin typeface="Consolas" panose="020B0609020204030204" pitchFamily="49" charset="0"/>
            </a:endParaRP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Scanner </a:t>
            </a:r>
            <a:r>
              <a:rPr lang="en-US" sz="2000" dirty="0" err="1">
                <a:solidFill>
                  <a:srgbClr val="6A3E3E"/>
                </a:solidFill>
                <a:latin typeface="Consolas" panose="020B0609020204030204" pitchFamily="49" charset="0"/>
              </a:rPr>
              <a:t>fileRead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new</a:t>
            </a:r>
            <a:r>
              <a:rPr 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Scanner(</a:t>
            </a:r>
            <a:r>
              <a:rPr lang="en-US" sz="2000" b="1" dirty="0">
                <a:solidFill>
                  <a:srgbClr val="6A3E3E"/>
                </a:solidFill>
                <a:latin typeface="Consolas" panose="020B0609020204030204" pitchFamily="49" charset="0"/>
              </a:rPr>
              <a:t>file0</a:t>
            </a:r>
            <a:r>
              <a:rPr 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defRPr/>
            </a:pPr>
            <a:r>
              <a:rPr 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            while</a:t>
            </a:r>
            <a:r>
              <a:rPr 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 sz="20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fileRead</a:t>
            </a:r>
            <a:r>
              <a:rPr lang="en-US" sz="20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.hasNext</a:t>
            </a:r>
            <a:r>
              <a:rPr 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()) {</a:t>
            </a: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String </a:t>
            </a:r>
            <a:r>
              <a:rPr lang="en-US" sz="2000" dirty="0" err="1">
                <a:solidFill>
                  <a:srgbClr val="6A3E3E"/>
                </a:solidFill>
                <a:latin typeface="Consolas" panose="020B0609020204030204" pitchFamily="49" charset="0"/>
              </a:rPr>
              <a:t>str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2000" dirty="0" err="1">
                <a:solidFill>
                  <a:srgbClr val="6A3E3E"/>
                </a:solidFill>
                <a:latin typeface="Consolas" panose="020B0609020204030204" pitchFamily="49" charset="0"/>
              </a:rPr>
              <a:t>fileRead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.nextLine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sz="20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sz="20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0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"file read: "</a:t>
            </a:r>
            <a:r>
              <a:rPr 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sz="2000" b="1" i="1" dirty="0" err="1">
                <a:solidFill>
                  <a:srgbClr val="6A3E3E"/>
                </a:solidFill>
                <a:latin typeface="Consolas" panose="020B0609020204030204" pitchFamily="49" charset="0"/>
              </a:rPr>
              <a:t>str</a:t>
            </a:r>
            <a:r>
              <a:rPr 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 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</a:p>
          <a:p>
            <a:pPr>
              <a:defRPr/>
            </a:pPr>
            <a:r>
              <a:rPr lang="en-US" sz="2000" dirty="0">
                <a:solidFill>
                  <a:srgbClr val="6A3E3E"/>
                </a:solidFill>
                <a:latin typeface="Consolas" panose="020B0609020204030204" pitchFamily="49" charset="0"/>
              </a:rPr>
              <a:t>		</a:t>
            </a:r>
            <a:r>
              <a:rPr lang="en-US" sz="2000" dirty="0" err="1">
                <a:solidFill>
                  <a:srgbClr val="6A3E3E"/>
                </a:solidFill>
                <a:latin typeface="Consolas" panose="020B0609020204030204" pitchFamily="49" charset="0"/>
              </a:rPr>
              <a:t>fileRead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.close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(); </a:t>
            </a:r>
            <a:r>
              <a:rPr lang="en-US" sz="2000" dirty="0">
                <a:solidFill>
                  <a:srgbClr val="3F7F5F"/>
                </a:solidFill>
                <a:latin typeface="Consolas" panose="020B0609020204030204" pitchFamily="49" charset="0"/>
              </a:rPr>
              <a:t>//close the files.</a:t>
            </a:r>
            <a:endParaRPr lang="en-US" sz="2000" dirty="0">
              <a:latin typeface="Consolas" panose="020B0609020204030204" pitchFamily="49" charset="0"/>
            </a:endParaRP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      }</a:t>
            </a: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       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sz="20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sz="20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0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"The program is ended."</a:t>
            </a:r>
            <a:r>
              <a:rPr 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  <a:endParaRPr lang="en-US" sz="2000" dirty="0">
              <a:latin typeface="Consolas" panose="020B0609020204030204" pitchFamily="49" charset="0"/>
            </a:endParaRP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}</a:t>
            </a:r>
            <a:endParaRPr lang="en-US" sz="2000" dirty="0">
              <a:latin typeface="Consolas" panose="020B0609020204030204" pitchFamily="49" charset="0"/>
            </a:endParaRP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69880519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012DF971-516D-34DB-C563-844E5B2E2099}"/>
              </a:ext>
            </a:extLst>
          </p:cNvPr>
          <p:cNvSpPr txBox="1">
            <a:spLocks noChangeArrowheads="1"/>
          </p:cNvSpPr>
          <p:nvPr/>
        </p:nvSpPr>
        <p:spPr>
          <a:xfrm>
            <a:off x="1470746" y="232064"/>
            <a:ext cx="9179935" cy="992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 dirty="0"/>
              <a:t>Generating Random Numbers with the </a:t>
            </a:r>
            <a:r>
              <a:rPr lang="en-US" altLang="en-US" sz="3200" dirty="0">
                <a:latin typeface="Consolas" panose="020B0609020204030204" pitchFamily="49" charset="0"/>
              </a:rPr>
              <a:t>Random</a:t>
            </a:r>
            <a:r>
              <a:rPr lang="en-US" altLang="en-US" sz="3200" dirty="0"/>
              <a:t> Class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9143E0C1-6C4D-FA63-0966-20DEB9568487}"/>
              </a:ext>
            </a:extLst>
          </p:cNvPr>
          <p:cNvSpPr txBox="1">
            <a:spLocks noChangeArrowheads="1"/>
          </p:cNvSpPr>
          <p:nvPr/>
        </p:nvSpPr>
        <p:spPr>
          <a:xfrm>
            <a:off x="1603663" y="1433945"/>
            <a:ext cx="8652164" cy="448887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spcBef>
                <a:spcPts val="1800"/>
              </a:spcBef>
              <a:defRPr/>
            </a:pP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Some applications, such as games and simulations, require the use of randomly generated numbers.  </a:t>
            </a:r>
          </a:p>
          <a:p>
            <a:pPr marL="457200" indent="-457200">
              <a:spcBef>
                <a:spcPts val="1800"/>
              </a:spcBef>
              <a:defRPr/>
            </a:pP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Java API (application programming interfaces) has a class, </a:t>
            </a:r>
            <a:r>
              <a:rPr lang="en-US" altLang="en-US" sz="2600" dirty="0">
                <a:latin typeface="Courier New" panose="02070309020205020404" pitchFamily="49" charset="0"/>
              </a:rPr>
              <a:t>Random</a:t>
            </a:r>
            <a:r>
              <a:rPr lang="en-US" altLang="en-US" sz="2600" dirty="0"/>
              <a:t>, 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this purpose. To use the </a:t>
            </a:r>
            <a:r>
              <a:rPr lang="en-US" altLang="en-US" sz="2600" dirty="0">
                <a:latin typeface="Courier New" panose="02070309020205020404" pitchFamily="49" charset="0"/>
              </a:rPr>
              <a:t>Random</a:t>
            </a:r>
            <a:r>
              <a:rPr lang="en-US" altLang="en-US" sz="2600" dirty="0"/>
              <a:t> 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class, </a:t>
            </a:r>
            <a:r>
              <a:rPr lang="en-US" altLang="en-US" sz="26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 the following </a:t>
            </a:r>
            <a:r>
              <a:rPr lang="en-US" altLang="en-US" sz="2600" dirty="0">
                <a:solidFill>
                  <a:srgbClr val="3333FF"/>
                </a:solidFill>
                <a:latin typeface="Courier New" panose="02070309020205020404" pitchFamily="49" charset="0"/>
              </a:rPr>
              <a:t>import</a:t>
            </a:r>
            <a:r>
              <a:rPr lang="en-US" altLang="en-US" sz="2600" dirty="0">
                <a:solidFill>
                  <a:srgbClr val="3333FF"/>
                </a:solidFill>
              </a:rPr>
              <a:t> </a:t>
            </a:r>
            <a:r>
              <a:rPr lang="en-US" altLang="en-US" sz="26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statement and create an instance of the class.</a:t>
            </a:r>
          </a:p>
          <a:p>
            <a:pPr lvl="1">
              <a:spcBef>
                <a:spcPts val="1800"/>
              </a:spcBef>
              <a:buFontTx/>
              <a:buNone/>
              <a:defRPr/>
            </a:pPr>
            <a:r>
              <a:rPr lang="en-US" altLang="en-US" dirty="0">
                <a:solidFill>
                  <a:srgbClr val="3333FF"/>
                </a:solidFill>
                <a:latin typeface="Consolas" panose="020B0609020204030204" pitchFamily="49" charset="0"/>
              </a:rPr>
              <a:t>	import </a:t>
            </a:r>
            <a:r>
              <a:rPr lang="en-US" altLang="en-US" dirty="0" err="1">
                <a:solidFill>
                  <a:srgbClr val="3333FF"/>
                </a:solidFill>
                <a:latin typeface="Consolas" panose="020B0609020204030204" pitchFamily="49" charset="0"/>
              </a:rPr>
              <a:t>java.util.Random</a:t>
            </a:r>
            <a:r>
              <a:rPr lang="en-US" altLang="en-US" dirty="0">
                <a:solidFill>
                  <a:srgbClr val="3333FF"/>
                </a:solidFill>
                <a:latin typeface="Consolas" panose="020B0609020204030204" pitchFamily="49" charset="0"/>
              </a:rPr>
              <a:t>;</a:t>
            </a:r>
          </a:p>
          <a:p>
            <a:pPr lvl="1">
              <a:spcBef>
                <a:spcPts val="1800"/>
              </a:spcBef>
              <a:buFontTx/>
              <a:buNone/>
              <a:defRPr/>
            </a:pPr>
            <a:endParaRPr lang="en-US" altLang="en-US" sz="1200" dirty="0">
              <a:solidFill>
                <a:srgbClr val="3333FF"/>
              </a:solidFill>
              <a:latin typeface="Consolas" panose="020B0609020204030204" pitchFamily="49" charset="0"/>
            </a:endParaRPr>
          </a:p>
          <a:p>
            <a:pPr lvl="1">
              <a:buFontTx/>
              <a:buNone/>
              <a:defRPr/>
            </a:pPr>
            <a:r>
              <a:rPr lang="en-US" altLang="en-US" dirty="0">
                <a:solidFill>
                  <a:srgbClr val="3333FF"/>
                </a:solidFill>
                <a:latin typeface="Consolas" panose="020B0609020204030204" pitchFamily="49" charset="0"/>
              </a:rPr>
              <a:t>	Random </a:t>
            </a:r>
            <a:r>
              <a:rPr lang="en-US" altLang="en-US" dirty="0" err="1">
                <a:solidFill>
                  <a:srgbClr val="3333FF"/>
                </a:solidFill>
                <a:latin typeface="Consolas" panose="020B0609020204030204" pitchFamily="49" charset="0"/>
              </a:rPr>
              <a:t>randomNumbers</a:t>
            </a:r>
            <a:r>
              <a:rPr lang="en-US" altLang="en-US" dirty="0">
                <a:solidFill>
                  <a:srgbClr val="3333FF"/>
                </a:solidFill>
                <a:latin typeface="Consolas" panose="020B0609020204030204" pitchFamily="49" charset="0"/>
              </a:rPr>
              <a:t> = new Random();</a:t>
            </a:r>
          </a:p>
          <a:p>
            <a:pPr marL="457200" lvl="1" indent="0">
              <a:buFontTx/>
              <a:buNone/>
              <a:defRPr/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en-US" dirty="0">
                <a:latin typeface="Consolas" panose="020B0609020204030204" pitchFamily="49" charset="0"/>
                <a:cs typeface="Times New Roman" panose="02020603050405020304" pitchFamily="18" charset="0"/>
              </a:rPr>
              <a:t>//Random class constructor, </a:t>
            </a:r>
          </a:p>
          <a:p>
            <a:pPr marL="457200" lvl="1" indent="0">
              <a:buFontTx/>
              <a:buNone/>
              <a:defRPr/>
            </a:pPr>
            <a:r>
              <a:rPr lang="en-US" altLang="en-US" dirty="0">
                <a:latin typeface="Consolas" panose="020B0609020204030204" pitchFamily="49" charset="0"/>
                <a:cs typeface="Times New Roman" panose="02020603050405020304" pitchFamily="18" charset="0"/>
              </a:rPr>
              <a:t> //create a Random object.</a:t>
            </a:r>
          </a:p>
        </p:txBody>
      </p:sp>
    </p:spTree>
    <p:extLst>
      <p:ext uri="{BB962C8B-B14F-4D97-AF65-F5344CB8AC3E}">
        <p14:creationId xmlns:p14="http://schemas.microsoft.com/office/powerpoint/2010/main" val="779667284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012DF971-516D-34DB-C563-844E5B2E2099}"/>
              </a:ext>
            </a:extLst>
          </p:cNvPr>
          <p:cNvSpPr txBox="1">
            <a:spLocks noChangeArrowheads="1"/>
          </p:cNvSpPr>
          <p:nvPr/>
        </p:nvSpPr>
        <p:spPr>
          <a:xfrm>
            <a:off x="1470747" y="232064"/>
            <a:ext cx="9076026" cy="992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 dirty="0"/>
              <a:t>Generating Random Numbers with the </a:t>
            </a:r>
            <a:r>
              <a:rPr lang="en-US" altLang="en-US" sz="3200" dirty="0">
                <a:latin typeface="Consolas" panose="020B0609020204030204" pitchFamily="49" charset="0"/>
              </a:rPr>
              <a:t>Random</a:t>
            </a:r>
            <a:r>
              <a:rPr lang="en-US" altLang="en-US" sz="3200" dirty="0"/>
              <a:t> Class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A5611173-2404-525E-956B-10187C969A70}"/>
              </a:ext>
            </a:extLst>
          </p:cNvPr>
          <p:cNvSpPr txBox="1">
            <a:spLocks noChangeArrowheads="1"/>
          </p:cNvSpPr>
          <p:nvPr/>
        </p:nvSpPr>
        <p:spPr>
          <a:xfrm>
            <a:off x="1025234" y="1350819"/>
            <a:ext cx="9898579" cy="484216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spcBef>
                <a:spcPts val="1800"/>
              </a:spcBef>
              <a:buFontTx/>
              <a:buNone/>
              <a:defRPr/>
            </a:pPr>
            <a:r>
              <a:rPr lang="en-US" altLang="en-US" sz="2200" dirty="0">
                <a:solidFill>
                  <a:srgbClr val="3333FF"/>
                </a:solidFill>
                <a:latin typeface="Consolas" panose="020B0609020204030204" pitchFamily="49" charset="0"/>
              </a:rPr>
              <a:t>import </a:t>
            </a:r>
            <a:r>
              <a:rPr lang="en-US" altLang="en-US" sz="2200" dirty="0" err="1">
                <a:solidFill>
                  <a:srgbClr val="3333FF"/>
                </a:solidFill>
                <a:latin typeface="Consolas" panose="020B0609020204030204" pitchFamily="49" charset="0"/>
              </a:rPr>
              <a:t>java.util.Random</a:t>
            </a:r>
            <a:r>
              <a:rPr lang="en-US" altLang="en-US" sz="2200" dirty="0">
                <a:solidFill>
                  <a:srgbClr val="3333FF"/>
                </a:solidFill>
                <a:latin typeface="Consolas" panose="020B0609020204030204" pitchFamily="49" charset="0"/>
              </a:rPr>
              <a:t>;</a:t>
            </a:r>
          </a:p>
          <a:p>
            <a:pPr lvl="1">
              <a:spcBef>
                <a:spcPts val="600"/>
              </a:spcBef>
              <a:buFontTx/>
              <a:buNone/>
              <a:defRPr/>
            </a:pPr>
            <a:r>
              <a:rPr lang="en-US" altLang="en-US" sz="2200" dirty="0">
                <a:solidFill>
                  <a:srgbClr val="3333FF"/>
                </a:solidFill>
                <a:latin typeface="Consolas" panose="020B0609020204030204" pitchFamily="49" charset="0"/>
              </a:rPr>
              <a:t>…</a:t>
            </a:r>
          </a:p>
          <a:p>
            <a:pPr lvl="1">
              <a:buFontTx/>
              <a:buNone/>
              <a:defRPr/>
            </a:pPr>
            <a:r>
              <a:rPr lang="en-US" altLang="en-US" sz="2200" dirty="0">
                <a:solidFill>
                  <a:srgbClr val="3333FF"/>
                </a:solidFill>
                <a:latin typeface="Consolas" panose="020B0609020204030204" pitchFamily="49" charset="0"/>
              </a:rPr>
              <a:t>//Declare an int variable.</a:t>
            </a:r>
          </a:p>
          <a:p>
            <a:pPr lvl="1">
              <a:buFontTx/>
              <a:buNone/>
              <a:defRPr/>
            </a:pPr>
            <a:r>
              <a:rPr lang="en-US" altLang="en-US" sz="2200" dirty="0">
                <a:solidFill>
                  <a:srgbClr val="3333FF"/>
                </a:solidFill>
                <a:latin typeface="Consolas" panose="020B0609020204030204" pitchFamily="49" charset="0"/>
              </a:rPr>
              <a:t>int number;</a:t>
            </a:r>
          </a:p>
          <a:p>
            <a:pPr lvl="1">
              <a:buFontTx/>
              <a:buNone/>
              <a:defRPr/>
            </a:pPr>
            <a:r>
              <a:rPr lang="en-US" altLang="en-US" sz="2200" dirty="0">
                <a:solidFill>
                  <a:srgbClr val="3333FF"/>
                </a:solidFill>
                <a:latin typeface="Consolas" panose="020B0609020204030204" pitchFamily="49" charset="0"/>
              </a:rPr>
              <a:t>//Create a Random object.</a:t>
            </a:r>
          </a:p>
          <a:p>
            <a:pPr lvl="1">
              <a:buFontTx/>
              <a:buNone/>
              <a:defRPr/>
            </a:pPr>
            <a:r>
              <a:rPr lang="en-US" altLang="en-US" sz="2200" dirty="0">
                <a:solidFill>
                  <a:srgbClr val="3333FF"/>
                </a:solidFill>
                <a:latin typeface="Consolas" panose="020B0609020204030204" pitchFamily="49" charset="0"/>
              </a:rPr>
              <a:t>Random </a:t>
            </a:r>
            <a:r>
              <a:rPr lang="en-US" altLang="en-US" sz="2200" dirty="0" err="1">
                <a:solidFill>
                  <a:srgbClr val="3333FF"/>
                </a:solidFill>
                <a:latin typeface="Consolas" panose="020B0609020204030204" pitchFamily="49" charset="0"/>
              </a:rPr>
              <a:t>randomNumbers</a:t>
            </a:r>
            <a:r>
              <a:rPr lang="en-US" altLang="en-US" sz="2200" dirty="0">
                <a:solidFill>
                  <a:srgbClr val="3333FF"/>
                </a:solidFill>
                <a:latin typeface="Consolas" panose="020B0609020204030204" pitchFamily="49" charset="0"/>
              </a:rPr>
              <a:t> = new Random();</a:t>
            </a:r>
          </a:p>
          <a:p>
            <a:pPr marL="457200" lvl="1" indent="0">
              <a:buFontTx/>
              <a:buNone/>
              <a:defRPr/>
            </a:pPr>
            <a:r>
              <a:rPr lang="en-US" altLang="en-US" sz="2200" dirty="0">
                <a:latin typeface="Consolas" panose="020B0609020204030204" pitchFamily="49" charset="0"/>
              </a:rPr>
              <a:t>//get a random integer and assign it to number of 10 digits.</a:t>
            </a:r>
          </a:p>
          <a:p>
            <a:pPr marL="457200" lvl="1" indent="0">
              <a:buFontTx/>
              <a:buNone/>
              <a:defRPr/>
            </a:pPr>
            <a:r>
              <a:rPr lang="en-US" altLang="en-US" sz="2200" dirty="0">
                <a:latin typeface="Consolas" panose="020B0609020204030204" pitchFamily="49" charset="0"/>
              </a:rPr>
              <a:t>number = </a:t>
            </a:r>
            <a:r>
              <a:rPr lang="en-US" altLang="en-US" sz="2200" dirty="0" err="1">
                <a:latin typeface="Consolas" panose="020B0609020204030204" pitchFamily="49" charset="0"/>
              </a:rPr>
              <a:t>randomNumbers.nextInt</a:t>
            </a:r>
            <a:r>
              <a:rPr lang="en-US" altLang="en-US" sz="2200" dirty="0">
                <a:latin typeface="Consolas" panose="020B0609020204030204" pitchFamily="49" charset="0"/>
              </a:rPr>
              <a:t>();</a:t>
            </a:r>
          </a:p>
          <a:p>
            <a:pPr marL="457200" lvl="1" indent="0">
              <a:buFontTx/>
              <a:buNone/>
              <a:defRPr/>
            </a:pPr>
            <a:r>
              <a:rPr lang="en-US" altLang="en-US" sz="2200" dirty="0">
                <a:latin typeface="Consolas" panose="020B0609020204030204" pitchFamily="49" charset="0"/>
              </a:rPr>
              <a:t>//get a random integer with the range of 1 through 10.</a:t>
            </a:r>
          </a:p>
          <a:p>
            <a:pPr marL="457200" lvl="1" indent="0">
              <a:buFontTx/>
              <a:buNone/>
              <a:defRPr/>
            </a:pPr>
            <a:r>
              <a:rPr lang="en-US" altLang="en-US" sz="2200" dirty="0">
                <a:latin typeface="Consolas" panose="020B0609020204030204" pitchFamily="49" charset="0"/>
              </a:rPr>
              <a:t>number = </a:t>
            </a:r>
            <a:r>
              <a:rPr lang="en-US" altLang="en-US" sz="2200" dirty="0" err="1">
                <a:latin typeface="Consolas" panose="020B0609020204030204" pitchFamily="49" charset="0"/>
              </a:rPr>
              <a:t>randomNumbers.nextInt</a:t>
            </a:r>
            <a:r>
              <a:rPr lang="en-US" altLang="en-US" sz="2200" dirty="0">
                <a:latin typeface="Consolas" panose="020B0609020204030204" pitchFamily="49" charset="0"/>
              </a:rPr>
              <a:t>(10)+1;</a:t>
            </a:r>
          </a:p>
          <a:p>
            <a:pPr marL="457200" lvl="1" indent="0">
              <a:buFontTx/>
              <a:buNone/>
              <a:defRPr/>
            </a:pPr>
            <a:r>
              <a:rPr lang="en-US" altLang="en-US" sz="2200" dirty="0">
                <a:latin typeface="Consolas" panose="020B0609020204030204" pitchFamily="49" charset="0"/>
              </a:rPr>
              <a:t>//get a random integer with the range of -50 through +49.</a:t>
            </a:r>
          </a:p>
          <a:p>
            <a:pPr marL="457200" lvl="1" indent="0">
              <a:buFontTx/>
              <a:buNone/>
              <a:defRPr/>
            </a:pPr>
            <a:r>
              <a:rPr lang="en-US" altLang="en-US" sz="2200" dirty="0">
                <a:latin typeface="Consolas" panose="020B0609020204030204" pitchFamily="49" charset="0"/>
              </a:rPr>
              <a:t>number = </a:t>
            </a:r>
            <a:r>
              <a:rPr lang="en-US" altLang="en-US" sz="2200" dirty="0" err="1">
                <a:latin typeface="Consolas" panose="020B0609020204030204" pitchFamily="49" charset="0"/>
              </a:rPr>
              <a:t>randomNumbers.nextInt</a:t>
            </a:r>
            <a:r>
              <a:rPr lang="en-US" altLang="en-US" sz="2200" dirty="0">
                <a:latin typeface="Consolas" panose="020B0609020204030204" pitchFamily="49" charset="0"/>
              </a:rPr>
              <a:t>(100)-50;</a:t>
            </a:r>
          </a:p>
          <a:p>
            <a:pPr marL="457200" lvl="1" indent="0">
              <a:buFontTx/>
              <a:buNone/>
              <a:defRPr/>
            </a:pPr>
            <a:r>
              <a:rPr lang="en-US" altLang="en-US" sz="2200" dirty="0">
                <a:latin typeface="Consolas" panose="020B0609020204030204" pitchFamily="49" charset="0"/>
              </a:rPr>
              <a:t>//get a random floating points with rang of 1 through less than 2.</a:t>
            </a:r>
          </a:p>
          <a:p>
            <a:pPr marL="457200" lvl="1" indent="0">
              <a:buFontTx/>
              <a:buNone/>
              <a:defRPr/>
            </a:pPr>
            <a:r>
              <a:rPr lang="en-US" dirty="0" err="1"/>
              <a:t>System.</a:t>
            </a:r>
            <a:r>
              <a:rPr lang="en-US" b="1" i="1" dirty="0" err="1"/>
              <a:t>out.println</a:t>
            </a:r>
            <a:r>
              <a:rPr lang="en-US" b="1" i="1" dirty="0"/>
              <a:t>(new Random().</a:t>
            </a:r>
            <a:r>
              <a:rPr lang="en-US" b="1" i="1" dirty="0" err="1"/>
              <a:t>nextDouble</a:t>
            </a:r>
            <a:r>
              <a:rPr lang="en-US" b="1" i="1" dirty="0"/>
              <a:t>()+1);</a:t>
            </a:r>
            <a:endParaRPr lang="en-US" altLang="en-US" sz="2200" dirty="0">
              <a:latin typeface="Consolas" panose="020B0609020204030204" pitchFamily="49" charset="0"/>
            </a:endParaRPr>
          </a:p>
          <a:p>
            <a:pPr marL="457200" lvl="1" indent="0">
              <a:buFontTx/>
              <a:buNone/>
              <a:defRPr/>
            </a:pPr>
            <a:endParaRPr lang="en-US" altLang="en-US" sz="22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70630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01A84BE4-C38B-3219-515A-1B05FB0A35C8}"/>
              </a:ext>
            </a:extLst>
          </p:cNvPr>
          <p:cNvSpPr txBox="1">
            <a:spLocks noChangeArrowheads="1"/>
          </p:cNvSpPr>
          <p:nvPr/>
        </p:nvSpPr>
        <p:spPr>
          <a:xfrm>
            <a:off x="1406236" y="164089"/>
            <a:ext cx="3498273" cy="992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/>
              <a:t>The </a:t>
            </a:r>
            <a:r>
              <a:rPr lang="en-US" altLang="en-US" sz="3200">
                <a:latin typeface="Courier New" panose="02070309020205020404" pitchFamily="49" charset="0"/>
              </a:rPr>
              <a:t>while</a:t>
            </a:r>
            <a:r>
              <a:rPr lang="en-US" altLang="en-US" sz="3200"/>
              <a:t> Loop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F03CCC76-31AA-4893-C0D2-5B526FFB0F5A}"/>
              </a:ext>
            </a:extLst>
          </p:cNvPr>
          <p:cNvSpPr txBox="1">
            <a:spLocks noChangeArrowheads="1"/>
          </p:cNvSpPr>
          <p:nvPr/>
        </p:nvSpPr>
        <p:spPr>
          <a:xfrm>
            <a:off x="1520536" y="1291359"/>
            <a:ext cx="7329488" cy="45720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/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Java provides three different looping structures.</a:t>
            </a:r>
          </a:p>
          <a:p>
            <a:pPr marL="457200" indent="-457200">
              <a:spcBef>
                <a:spcPts val="1200"/>
              </a:spcBef>
            </a:pP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en-US" sz="2600" dirty="0">
                <a:latin typeface="Courier New" panose="02070309020205020404" pitchFamily="49" charset="0"/>
              </a:rPr>
              <a:t>while</a:t>
            </a:r>
            <a:r>
              <a:rPr lang="en-US" altLang="en-US" sz="2600" dirty="0"/>
              <a:t> 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loop has the form:</a:t>
            </a:r>
          </a:p>
          <a:p>
            <a:pPr marL="914400" lvl="1" indent="0">
              <a:buFontTx/>
              <a:buNone/>
            </a:pPr>
            <a:r>
              <a:rPr lang="en-US" altLang="en-US" b="1" dirty="0">
                <a:latin typeface="Consolas" panose="020B0609020204030204" pitchFamily="49" charset="0"/>
              </a:rPr>
              <a:t>while(condition)</a:t>
            </a:r>
          </a:p>
          <a:p>
            <a:pPr marL="914400" lvl="1" indent="0">
              <a:buFontTx/>
              <a:buNone/>
            </a:pPr>
            <a:r>
              <a:rPr lang="en-US" altLang="en-US" b="1" dirty="0">
                <a:latin typeface="Consolas" panose="020B0609020204030204" pitchFamily="49" charset="0"/>
              </a:rPr>
              <a:t>{</a:t>
            </a:r>
          </a:p>
          <a:p>
            <a:pPr marL="914400" lvl="2" indent="0">
              <a:buFontTx/>
              <a:buNone/>
            </a:pPr>
            <a:r>
              <a:rPr lang="en-US" alt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statements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914400" lvl="1" indent="0">
              <a:buFontTx/>
              <a:buNone/>
            </a:pPr>
            <a:r>
              <a:rPr lang="en-US" altLang="en-US" b="1" dirty="0">
                <a:latin typeface="Consolas" panose="020B0609020204030204" pitchFamily="49" charset="0"/>
              </a:rPr>
              <a:t>} 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//end of while</a:t>
            </a:r>
          </a:p>
          <a:p>
            <a:pPr marL="457200" indent="-457200">
              <a:spcBef>
                <a:spcPts val="1200"/>
              </a:spcBef>
            </a:pP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While </a:t>
            </a:r>
            <a:r>
              <a:rPr lang="en-US" altLang="en-US" sz="26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condition is true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the statements will </a:t>
            </a:r>
            <a:r>
              <a:rPr lang="en-US" altLang="en-US" sz="26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execute repeatedly.</a:t>
            </a:r>
          </a:p>
          <a:p>
            <a:pPr marL="457200" indent="-457200">
              <a:spcBef>
                <a:spcPts val="1200"/>
              </a:spcBef>
            </a:pP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en-US" sz="2600" dirty="0">
                <a:latin typeface="Courier New" panose="02070309020205020404" pitchFamily="49" charset="0"/>
              </a:rPr>
              <a:t>while</a:t>
            </a:r>
            <a:r>
              <a:rPr lang="en-US" altLang="en-US" sz="2600" dirty="0"/>
              <a:t> 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loop is </a:t>
            </a:r>
            <a:r>
              <a:rPr lang="en-US" altLang="en-US" sz="26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altLang="en-US" sz="2600" i="1" dirty="0">
                <a:solidFill>
                  <a:srgbClr val="3333FF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pretest</a:t>
            </a:r>
            <a:r>
              <a:rPr lang="en-US" altLang="en-US" sz="2600" dirty="0">
                <a:solidFill>
                  <a:srgbClr val="3333FF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loop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which means that it will test the value of the condition before executing the loop.</a:t>
            </a:r>
          </a:p>
        </p:txBody>
      </p:sp>
      <p:sp>
        <p:nvSpPr>
          <p:cNvPr id="4" name="Flowchart: Decision 1">
            <a:extLst>
              <a:ext uri="{FF2B5EF4-FFF2-40B4-BE49-F238E27FC236}">
                <a16:creationId xmlns:a16="http://schemas.microsoft.com/office/drawing/2014/main" id="{360D0E50-D15D-ED2B-7414-0DDF18E492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45588" y="2074717"/>
            <a:ext cx="990600" cy="304800"/>
          </a:xfrm>
          <a:prstGeom prst="flowChartDecision">
            <a:avLst/>
          </a:prstGeom>
          <a:solidFill>
            <a:schemeClr val="bg2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000"/>
              <a:t>C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B4115AC-1D0F-B4B0-554A-80EDD2377DA8}"/>
              </a:ext>
            </a:extLst>
          </p:cNvPr>
          <p:cNvSpPr txBox="1"/>
          <p:nvPr/>
        </p:nvSpPr>
        <p:spPr>
          <a:xfrm>
            <a:off x="7743976" y="2757342"/>
            <a:ext cx="1371600" cy="430887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2200" dirty="0"/>
              <a:t>S</a:t>
            </a:r>
          </a:p>
        </p:txBody>
      </p:sp>
      <p:cxnSp>
        <p:nvCxnSpPr>
          <p:cNvPr id="6" name="Straight Arrow Connector 4">
            <a:extLst>
              <a:ext uri="{FF2B5EF4-FFF2-40B4-BE49-F238E27FC236}">
                <a16:creationId xmlns:a16="http://schemas.microsoft.com/office/drawing/2014/main" id="{A999763F-C2A0-5A41-42E8-88D526531D6C}"/>
              </a:ext>
            </a:extLst>
          </p:cNvPr>
          <p:cNvCxnSpPr>
            <a:cxnSpLocks/>
          </p:cNvCxnSpPr>
          <p:nvPr/>
        </p:nvCxnSpPr>
        <p:spPr bwMode="auto">
          <a:xfrm>
            <a:off x="8440888" y="1723880"/>
            <a:ext cx="4763" cy="350837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" name="Straight Arrow Connector 9">
            <a:extLst>
              <a:ext uri="{FF2B5EF4-FFF2-40B4-BE49-F238E27FC236}">
                <a16:creationId xmlns:a16="http://schemas.microsoft.com/office/drawing/2014/main" id="{AE2D7574-8243-5429-ECE4-04D84ABB1FA2}"/>
              </a:ext>
            </a:extLst>
          </p:cNvPr>
          <p:cNvCxnSpPr>
            <a:cxnSpLocks/>
          </p:cNvCxnSpPr>
          <p:nvPr/>
        </p:nvCxnSpPr>
        <p:spPr bwMode="auto">
          <a:xfrm>
            <a:off x="8440888" y="2393805"/>
            <a:ext cx="4763" cy="350837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" name="Connector: Elbow 7">
            <a:extLst>
              <a:ext uri="{FF2B5EF4-FFF2-40B4-BE49-F238E27FC236}">
                <a16:creationId xmlns:a16="http://schemas.microsoft.com/office/drawing/2014/main" id="{DE75874E-7726-BE42-72FD-8F5479C25960}"/>
              </a:ext>
            </a:extLst>
          </p:cNvPr>
          <p:cNvCxnSpPr>
            <a:cxnSpLocks/>
            <a:stCxn id="5" idx="2"/>
          </p:cNvCxnSpPr>
          <p:nvPr/>
        </p:nvCxnSpPr>
        <p:spPr bwMode="auto">
          <a:xfrm rot="5400000">
            <a:off x="7711770" y="2877535"/>
            <a:ext cx="407313" cy="1028700"/>
          </a:xfrm>
          <a:prstGeom prst="bentConnector2">
            <a:avLst/>
          </a:prstGeom>
          <a:noFill/>
          <a:ln w="19050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" name="Connector: Elbow 8">
            <a:extLst>
              <a:ext uri="{FF2B5EF4-FFF2-40B4-BE49-F238E27FC236}">
                <a16:creationId xmlns:a16="http://schemas.microsoft.com/office/drawing/2014/main" id="{FCCA798A-78C6-95CB-CFA6-46299E619997}"/>
              </a:ext>
            </a:extLst>
          </p:cNvPr>
          <p:cNvCxnSpPr>
            <a:cxnSpLocks/>
          </p:cNvCxnSpPr>
          <p:nvPr/>
        </p:nvCxnSpPr>
        <p:spPr bwMode="auto">
          <a:xfrm rot="5400000" flipH="1" flipV="1">
            <a:off x="6602563" y="2801792"/>
            <a:ext cx="1606550" cy="0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headEnd type="none" w="med" len="med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22">
            <a:extLst>
              <a:ext uri="{FF2B5EF4-FFF2-40B4-BE49-F238E27FC236}">
                <a16:creationId xmlns:a16="http://schemas.microsoft.com/office/drawing/2014/main" id="{B9BBA5B7-51D0-E6C8-518F-56A3FAE478D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405838" y="1998517"/>
            <a:ext cx="1035050" cy="0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" name="Straight Arrow Connector 24">
            <a:extLst>
              <a:ext uri="{FF2B5EF4-FFF2-40B4-BE49-F238E27FC236}">
                <a16:creationId xmlns:a16="http://schemas.microsoft.com/office/drawing/2014/main" id="{C412FF36-7046-B6ED-9EE4-86C80107BAA5}"/>
              </a:ext>
            </a:extLst>
          </p:cNvPr>
          <p:cNvCxnSpPr>
            <a:cxnSpLocks noChangeShapeType="1"/>
            <a:stCxn id="4" idx="3"/>
          </p:cNvCxnSpPr>
          <p:nvPr/>
        </p:nvCxnSpPr>
        <p:spPr bwMode="auto">
          <a:xfrm>
            <a:off x="8936188" y="2227117"/>
            <a:ext cx="381000" cy="0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" name="TextBox 28">
            <a:extLst>
              <a:ext uri="{FF2B5EF4-FFF2-40B4-BE49-F238E27FC236}">
                <a16:creationId xmlns:a16="http://schemas.microsoft.com/office/drawing/2014/main" id="{1A628D5C-6473-F736-592D-113BAC45FE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59938" y="2274742"/>
            <a:ext cx="38100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200" dirty="0"/>
              <a:t>t</a:t>
            </a:r>
          </a:p>
        </p:txBody>
      </p:sp>
      <p:sp>
        <p:nvSpPr>
          <p:cNvPr id="13" name="TextBox 34">
            <a:extLst>
              <a:ext uri="{FF2B5EF4-FFF2-40B4-BE49-F238E27FC236}">
                <a16:creationId xmlns:a16="http://schemas.microsoft.com/office/drawing/2014/main" id="{BFAA039F-DA7C-BDD3-1843-027C387970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13963" y="1871517"/>
            <a:ext cx="381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/>
              <a:t>f</a:t>
            </a:r>
          </a:p>
        </p:txBody>
      </p:sp>
    </p:spTree>
    <p:extLst>
      <p:ext uri="{BB962C8B-B14F-4D97-AF65-F5344CB8AC3E}">
        <p14:creationId xmlns:p14="http://schemas.microsoft.com/office/powerpoint/2010/main" val="1236777683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5BF62FA-1110-6FE3-73D9-A543542FB3F1}"/>
              </a:ext>
            </a:extLst>
          </p:cNvPr>
          <p:cNvSpPr txBox="1">
            <a:spLocks noChangeArrowheads="1"/>
          </p:cNvSpPr>
          <p:nvPr/>
        </p:nvSpPr>
        <p:spPr>
          <a:xfrm>
            <a:off x="1412680" y="162791"/>
            <a:ext cx="697278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 dirty="0"/>
              <a:t>Some Methods of the </a:t>
            </a:r>
            <a:r>
              <a:rPr lang="en-US" altLang="en-US" sz="3200" dirty="0">
                <a:latin typeface="Consolas" panose="020B0609020204030204" pitchFamily="49" charset="0"/>
              </a:rPr>
              <a:t>Random</a:t>
            </a:r>
            <a:r>
              <a:rPr lang="en-US" altLang="en-US" sz="3200" dirty="0"/>
              <a:t> Class</a:t>
            </a:r>
          </a:p>
        </p:txBody>
      </p:sp>
      <p:graphicFrame>
        <p:nvGraphicFramePr>
          <p:cNvPr id="4" name="Group 3">
            <a:extLst>
              <a:ext uri="{FF2B5EF4-FFF2-40B4-BE49-F238E27FC236}">
                <a16:creationId xmlns:a16="http://schemas.microsoft.com/office/drawing/2014/main" id="{B2F175DC-ADEB-668F-12D7-3203BB69AD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036730"/>
              </p:ext>
            </p:extLst>
          </p:nvPr>
        </p:nvGraphicFramePr>
        <p:xfrm>
          <a:off x="1669471" y="1382233"/>
          <a:ext cx="9126683" cy="5195884"/>
        </p:xfrm>
        <a:graphic>
          <a:graphicData uri="http://schemas.openxmlformats.org/drawingml/2006/table">
            <a:tbl>
              <a:tblPr/>
              <a:tblGrid>
                <a:gridCol w="24337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92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399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Method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Description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29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Arial" charset="0"/>
                        </a:rPr>
                        <a:t>nextDouble()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Returns the next random number as a 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Arial" charset="0"/>
                        </a:rPr>
                        <a:t>double. 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The number will be within the range of 0.0 and 1.0.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29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Arial" charset="0"/>
                        </a:rPr>
                        <a:t>nextFloat()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Returns the next random number as a 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Arial" charset="0"/>
                        </a:rPr>
                        <a:t>float. 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The number will be within the range of 0.0 and 1.0.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504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Arial" charset="0"/>
                        </a:rPr>
                        <a:t>nextInt()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Returns the next random number as an 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Arial" charset="0"/>
                        </a:rPr>
                        <a:t>int. 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The number will be within the range of an 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Arial" charset="0"/>
                        </a:rPr>
                        <a:t>int, 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which is –2,147,483,648 to +2,147,483,64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7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.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059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Arial" charset="0"/>
                        </a:rPr>
                        <a:t>nextInt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Arial" charset="0"/>
                        </a:rPr>
                        <a:t>(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Arial" charset="0"/>
                        </a:rPr>
                        <a:t>int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Arial" charset="0"/>
                        </a:rPr>
                        <a:t> n)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Arial" charset="0"/>
                        </a:rPr>
                        <a:t>Should write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Arial" charset="0"/>
                        </a:rPr>
                        <a:t>int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Arial" charset="0"/>
                        </a:rPr>
                        <a:t> n;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Arial" charset="0"/>
                        </a:rPr>
                        <a:t>nextInt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Arial" charset="0"/>
                        </a:rPr>
                        <a:t>(n)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Arial" charset="0"/>
                        </a:rPr>
                        <a:t>nextInt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Arial" charset="0"/>
                        </a:rPr>
                        <a:t>(100)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This method accepts an integer argument, n.  It returns a random number as an 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Arial" charset="0"/>
                        </a:rPr>
                        <a:t>int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.  The number will be within the range of 0 to n 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- 1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.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Can be written as 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Arial" charset="0"/>
                        </a:rPr>
                        <a:t>nextInt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Arial" charset="0"/>
                        </a:rPr>
                        <a:t>(100) 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for range [0, 99]; 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Arial" charset="0"/>
                        </a:rPr>
                        <a:t>nextInt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Arial" charset="0"/>
                        </a:rPr>
                        <a:t>(100) – 60 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for range [-60, 39];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Arial" charset="0"/>
                        </a:rPr>
                        <a:t>int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Arial" charset="0"/>
                        </a:rPr>
                        <a:t> n = 10; 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Arial" charset="0"/>
                        </a:rPr>
                        <a:t>nextInt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Arial" charset="0"/>
                        </a:rPr>
                        <a:t>(n) – n/2; 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5101765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5BF62FA-1110-6FE3-73D9-A543542FB3F1}"/>
              </a:ext>
            </a:extLst>
          </p:cNvPr>
          <p:cNvSpPr txBox="1">
            <a:spLocks noChangeArrowheads="1"/>
          </p:cNvSpPr>
          <p:nvPr/>
        </p:nvSpPr>
        <p:spPr>
          <a:xfrm>
            <a:off x="1412680" y="162791"/>
            <a:ext cx="697278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 dirty="0"/>
              <a:t>Some Methods of the </a:t>
            </a:r>
            <a:r>
              <a:rPr lang="en-US" altLang="en-US" sz="3200" dirty="0">
                <a:latin typeface="Consolas" panose="020B0609020204030204" pitchFamily="49" charset="0"/>
              </a:rPr>
              <a:t>Random</a:t>
            </a:r>
            <a:r>
              <a:rPr lang="en-US" altLang="en-US" sz="3200" dirty="0"/>
              <a:t> Class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06BD900-DF5E-4F6D-E5EA-0FB14F26A7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2679" y="1004166"/>
            <a:ext cx="8365165" cy="5632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import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java.util.Random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0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public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class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RandomNumberGenerator_5_1_02 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0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    public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static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void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main(String[] </a:t>
            </a:r>
            <a:r>
              <a:rPr lang="en-US" altLang="en-US" sz="20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args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) 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	int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intNumber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	double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doubleNumber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	int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>
                <a:solidFill>
                  <a:srgbClr val="6A3E3E"/>
                </a:solidFill>
                <a:latin typeface="Consolas" panose="020B0609020204030204" pitchFamily="49" charset="0"/>
              </a:rPr>
              <a:t>n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= 12;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0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	for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>
                <a:solidFill>
                  <a:srgbClr val="6A3E3E"/>
                </a:solidFill>
                <a:latin typeface="Consolas" panose="020B0609020204030204" pitchFamily="49" charset="0"/>
              </a:rPr>
              <a:t>count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= 0; </a:t>
            </a:r>
            <a:r>
              <a:rPr lang="en-US" altLang="en-US" sz="2000" b="1" dirty="0">
                <a:solidFill>
                  <a:srgbClr val="6A3E3E"/>
                </a:solidFill>
                <a:latin typeface="Consolas" panose="020B0609020204030204" pitchFamily="49" charset="0"/>
              </a:rPr>
              <a:t>count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&lt; 10; </a:t>
            </a:r>
            <a:r>
              <a:rPr lang="en-US" altLang="en-US" sz="2000" b="1" dirty="0">
                <a:solidFill>
                  <a:srgbClr val="6A3E3E"/>
                </a:solidFill>
                <a:latin typeface="Consolas" panose="020B0609020204030204" pitchFamily="49" charset="0"/>
              </a:rPr>
              <a:t>count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++)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	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	    Random </a:t>
            </a: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</a:rPr>
              <a:t>rand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new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Random();	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	    </a:t>
            </a:r>
            <a:r>
              <a:rPr lang="en-US" altLang="en-US" sz="2000" dirty="0" err="1">
                <a:solidFill>
                  <a:srgbClr val="6A3E3E"/>
                </a:solidFill>
                <a:latin typeface="Consolas" panose="020B0609020204030204" pitchFamily="49" charset="0"/>
              </a:rPr>
              <a:t>intNumber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2000" dirty="0" err="1">
                <a:solidFill>
                  <a:srgbClr val="6A3E3E"/>
                </a:solidFill>
                <a:latin typeface="Consolas" panose="020B0609020204030204" pitchFamily="49" charset="0"/>
              </a:rPr>
              <a:t>rand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.nextInt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</a:rPr>
              <a:t>n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)-</a:t>
            </a: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</a:rPr>
              <a:t>n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/2;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	    </a:t>
            </a:r>
            <a:r>
              <a:rPr lang="en-US" altLang="en-US" sz="2000" dirty="0">
                <a:solidFill>
                  <a:srgbClr val="3F7F5F"/>
                </a:solidFill>
                <a:latin typeface="Consolas" panose="020B0609020204030204" pitchFamily="49" charset="0"/>
              </a:rPr>
              <a:t>//range [-6, 5]</a:t>
            </a:r>
            <a:endParaRPr lang="en-US" altLang="en-US" sz="20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	    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0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0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count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altLang="en-US" sz="20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"\t"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altLang="en-US" sz="2000" b="1" i="1" dirty="0" err="1">
                <a:solidFill>
                  <a:srgbClr val="6A3E3E"/>
                </a:solidFill>
                <a:latin typeface="Consolas" panose="020B0609020204030204" pitchFamily="49" charset="0"/>
              </a:rPr>
              <a:t>intNumber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	}//end for-loop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} //end main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}//end class</a:t>
            </a:r>
            <a:endParaRPr lang="en-US" altLang="en-US" sz="2000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D8947D67-BD95-43CE-50A1-77D10ACCC1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76509" y="2555297"/>
            <a:ext cx="1219200" cy="3170238"/>
          </a:xfrm>
          <a:prstGeom prst="rect">
            <a:avLst/>
          </a:prstGeom>
          <a:solidFill>
            <a:srgbClr val="FFFF00"/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0    0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1    4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2   -4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3   -4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4   -3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5   -1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6    1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7   -4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8    5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9   -6</a:t>
            </a:r>
            <a:endParaRPr lang="en-US" altLang="en-US" sz="2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595B4A7-D6BA-83E3-E57F-33E928225DFF}"/>
              </a:ext>
            </a:extLst>
          </p:cNvPr>
          <p:cNvSpPr txBox="1"/>
          <p:nvPr/>
        </p:nvSpPr>
        <p:spPr>
          <a:xfrm>
            <a:off x="8485909" y="5980981"/>
            <a:ext cx="2209800" cy="40005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dirty="0"/>
              <a:t>(12)-6 = [0-6, 11-6]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42C2929-0D01-05C5-D8E1-B4DCA164744E}"/>
              </a:ext>
            </a:extLst>
          </p:cNvPr>
          <p:cNvSpPr txBox="1"/>
          <p:nvPr/>
        </p:nvSpPr>
        <p:spPr>
          <a:xfrm>
            <a:off x="10695709" y="2555297"/>
            <a:ext cx="1026102" cy="317009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l"/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0   4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1  -6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2  -3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3  -2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4   1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5  -4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6  -6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7  -3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8  -3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9   2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941457304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5BF62FA-1110-6FE3-73D9-A543542FB3F1}"/>
              </a:ext>
            </a:extLst>
          </p:cNvPr>
          <p:cNvSpPr txBox="1">
            <a:spLocks noChangeArrowheads="1"/>
          </p:cNvSpPr>
          <p:nvPr/>
        </p:nvSpPr>
        <p:spPr>
          <a:xfrm>
            <a:off x="1412680" y="162791"/>
            <a:ext cx="697278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 dirty="0"/>
              <a:t>Some Methods of the </a:t>
            </a:r>
            <a:r>
              <a:rPr lang="en-US" altLang="en-US" sz="3200" dirty="0">
                <a:latin typeface="Consolas" panose="020B0609020204030204" pitchFamily="49" charset="0"/>
              </a:rPr>
              <a:t>Random</a:t>
            </a:r>
            <a:r>
              <a:rPr lang="en-US" altLang="en-US" sz="3200" dirty="0"/>
              <a:t> Class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91CE86C-7F3D-6499-50C3-99009C0E0844}"/>
              </a:ext>
            </a:extLst>
          </p:cNvPr>
          <p:cNvSpPr/>
          <p:nvPr/>
        </p:nvSpPr>
        <p:spPr>
          <a:xfrm>
            <a:off x="1510145" y="1149639"/>
            <a:ext cx="901584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import</a:t>
            </a:r>
            <a:r>
              <a:rPr 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java.util.Random</a:t>
            </a:r>
            <a:r>
              <a:rPr 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defRPr/>
            </a:pPr>
            <a:endParaRPr lang="en-US" sz="2000" dirty="0">
              <a:latin typeface="Consolas" panose="020B0609020204030204" pitchFamily="49" charset="0"/>
            </a:endParaRPr>
          </a:p>
          <a:p>
            <a:pPr>
              <a:defRPr/>
            </a:pPr>
            <a:r>
              <a:rPr 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public</a:t>
            </a:r>
            <a:r>
              <a:rPr 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class</a:t>
            </a:r>
            <a:r>
              <a:rPr 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RandomNumberGenerator_5_1_02 {</a:t>
            </a:r>
          </a:p>
          <a:p>
            <a:pPr>
              <a:defRPr/>
            </a:pPr>
            <a:endParaRPr lang="en-US" sz="2000" dirty="0">
              <a:latin typeface="Consolas" panose="020B0609020204030204" pitchFamily="49" charset="0"/>
            </a:endParaRPr>
          </a:p>
          <a:p>
            <a:pPr>
              <a:defRPr/>
            </a:pPr>
            <a:r>
              <a:rPr 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    public</a:t>
            </a:r>
            <a:r>
              <a:rPr 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static</a:t>
            </a:r>
            <a:r>
              <a:rPr 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void</a:t>
            </a:r>
            <a:r>
              <a:rPr 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main(String[] </a:t>
            </a:r>
            <a:r>
              <a:rPr lang="en-US" sz="20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args</a:t>
            </a:r>
            <a:r>
              <a:rPr 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) {</a:t>
            </a:r>
          </a:p>
          <a:p>
            <a:pPr>
              <a:defRPr/>
            </a:pPr>
            <a:r>
              <a:rPr 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//	int</a:t>
            </a:r>
            <a:r>
              <a:rPr 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intNumber</a:t>
            </a:r>
            <a:r>
              <a:rPr 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defRPr/>
            </a:pPr>
            <a:r>
              <a:rPr 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	double</a:t>
            </a:r>
            <a:r>
              <a:rPr 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doubleNumber</a:t>
            </a:r>
            <a:r>
              <a:rPr 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defRPr/>
            </a:pPr>
            <a:r>
              <a:rPr 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	</a:t>
            </a:r>
            <a:r>
              <a:rPr lang="en-US" sz="2000" b="1" dirty="0" err="1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b="1" dirty="0">
                <a:solidFill>
                  <a:srgbClr val="6A3E3E"/>
                </a:solidFill>
                <a:latin typeface="Consolas" panose="020B0609020204030204" pitchFamily="49" charset="0"/>
              </a:rPr>
              <a:t>n</a:t>
            </a:r>
            <a:r>
              <a:rPr 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= 12;</a:t>
            </a:r>
          </a:p>
          <a:p>
            <a:pPr>
              <a:defRPr/>
            </a:pPr>
            <a:endParaRPr lang="en-US" sz="2000" dirty="0">
              <a:latin typeface="Consolas" panose="020B0609020204030204" pitchFamily="49" charset="0"/>
            </a:endParaRPr>
          </a:p>
          <a:p>
            <a:pPr>
              <a:defRPr/>
            </a:pPr>
            <a:r>
              <a:rPr 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	for</a:t>
            </a:r>
            <a:r>
              <a:rPr 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000" b="1" dirty="0" err="1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b="1" dirty="0">
                <a:solidFill>
                  <a:srgbClr val="6A3E3E"/>
                </a:solidFill>
                <a:latin typeface="Consolas" panose="020B0609020204030204" pitchFamily="49" charset="0"/>
              </a:rPr>
              <a:t>count</a:t>
            </a:r>
            <a:r>
              <a:rPr 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= 0; </a:t>
            </a:r>
            <a:r>
              <a:rPr lang="en-US" sz="2000" b="1" dirty="0">
                <a:solidFill>
                  <a:srgbClr val="6A3E3E"/>
                </a:solidFill>
                <a:latin typeface="Consolas" panose="020B0609020204030204" pitchFamily="49" charset="0"/>
              </a:rPr>
              <a:t>count</a:t>
            </a:r>
            <a:r>
              <a:rPr 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&lt; 10; </a:t>
            </a:r>
            <a:r>
              <a:rPr lang="en-US" sz="2000" b="1" dirty="0">
                <a:solidFill>
                  <a:srgbClr val="6A3E3E"/>
                </a:solidFill>
                <a:latin typeface="Consolas" panose="020B0609020204030204" pitchFamily="49" charset="0"/>
              </a:rPr>
              <a:t>count</a:t>
            </a:r>
            <a:r>
              <a:rPr 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++)</a:t>
            </a: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	{</a:t>
            </a: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	    Random </a:t>
            </a:r>
            <a:r>
              <a:rPr lang="en-US" sz="2000" dirty="0">
                <a:solidFill>
                  <a:srgbClr val="6A3E3E"/>
                </a:solidFill>
                <a:latin typeface="Consolas" panose="020B0609020204030204" pitchFamily="49" charset="0"/>
              </a:rPr>
              <a:t>rand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new</a:t>
            </a:r>
            <a:r>
              <a:rPr 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Random();	</a:t>
            </a: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	    //Range [0.0+1.0, 1.0 + 1.0); i.e., [1.0, 2.0).</a:t>
            </a:r>
            <a:endParaRPr lang="en-US" sz="2000" dirty="0">
              <a:latin typeface="Consolas" panose="020B0609020204030204" pitchFamily="49" charset="0"/>
            </a:endParaRPr>
          </a:p>
          <a:p>
            <a:pPr>
              <a:defRPr/>
            </a:pPr>
            <a:r>
              <a:rPr lang="en-US" sz="2000" dirty="0">
                <a:latin typeface="Consolas" panose="020B0609020204030204" pitchFamily="49" charset="0"/>
              </a:rPr>
              <a:t>	    </a:t>
            </a:r>
            <a:r>
              <a:rPr lang="en-US" sz="2000" dirty="0" err="1">
                <a:latin typeface="Consolas" panose="020B0609020204030204" pitchFamily="49" charset="0"/>
              </a:rPr>
              <a:t>doubleNumber</a:t>
            </a:r>
            <a:r>
              <a:rPr lang="en-US" sz="2000" dirty="0">
                <a:latin typeface="Consolas" panose="020B0609020204030204" pitchFamily="49" charset="0"/>
              </a:rPr>
              <a:t> = </a:t>
            </a:r>
            <a:r>
              <a:rPr lang="en-US" sz="2000" dirty="0" err="1">
                <a:latin typeface="Consolas" panose="020B0609020204030204" pitchFamily="49" charset="0"/>
              </a:rPr>
              <a:t>rand.nextDouble</a:t>
            </a:r>
            <a:r>
              <a:rPr lang="en-US" sz="2000" dirty="0">
                <a:latin typeface="Consolas" panose="020B0609020204030204" pitchFamily="49" charset="0"/>
              </a:rPr>
              <a:t>() + 1.0;</a:t>
            </a:r>
          </a:p>
          <a:p>
            <a:pPr>
              <a:defRPr/>
            </a:pPr>
            <a:r>
              <a:rPr lang="en-US" sz="2000" dirty="0">
                <a:latin typeface="Consolas" panose="020B0609020204030204" pitchFamily="49" charset="0"/>
              </a:rPr>
              <a:t>	    </a:t>
            </a:r>
            <a:r>
              <a:rPr lang="en-US" sz="2000" dirty="0" err="1">
                <a:latin typeface="Consolas" panose="020B0609020204030204" pitchFamily="49" charset="0"/>
              </a:rPr>
              <a:t>System.</a:t>
            </a:r>
            <a:r>
              <a:rPr lang="en-US" sz="2000" b="1" i="1" dirty="0" err="1">
                <a:latin typeface="Consolas" panose="020B0609020204030204" pitchFamily="49" charset="0"/>
              </a:rPr>
              <a:t>out.println</a:t>
            </a:r>
            <a:r>
              <a:rPr lang="en-US" sz="2000" b="1" i="1" dirty="0">
                <a:latin typeface="Consolas" panose="020B0609020204030204" pitchFamily="49" charset="0"/>
              </a:rPr>
              <a:t>(count + "\t" + </a:t>
            </a:r>
            <a:r>
              <a:rPr lang="en-US" sz="2000" b="1" i="1" dirty="0" err="1">
                <a:latin typeface="Consolas" panose="020B0609020204030204" pitchFamily="49" charset="0"/>
              </a:rPr>
              <a:t>doubleNumber</a:t>
            </a:r>
            <a:r>
              <a:rPr lang="en-US" sz="2000" b="1" i="1" dirty="0">
                <a:latin typeface="Consolas" panose="020B0609020204030204" pitchFamily="49" charset="0"/>
              </a:rPr>
              <a:t>);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	</a:t>
            </a: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	}</a:t>
            </a: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}</a:t>
            </a: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endParaRPr lang="en-US" sz="2000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C2A7060D-7102-7FEA-46E6-1A177E869B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5463" y="1475509"/>
            <a:ext cx="2871210" cy="3170099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/>
              <a:t>0    1.4859759142009537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/>
              <a:t>1    1.2552330132755973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/>
              <a:t>2    1.752354690086619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/>
              <a:t>3    1.1735749253824075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/>
              <a:t>4    1.0658897461299754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/>
              <a:t>5    1.5554388343617656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/>
              <a:t>6    1.7470721933360904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/>
              <a:t>7    1.6203621752503685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/>
              <a:t>8    1.2553601726070869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/>
              <a:t>9    1.2694153737382547</a:t>
            </a:r>
          </a:p>
        </p:txBody>
      </p:sp>
    </p:spTree>
    <p:extLst>
      <p:ext uri="{BB962C8B-B14F-4D97-AF65-F5344CB8AC3E}">
        <p14:creationId xmlns:p14="http://schemas.microsoft.com/office/powerpoint/2010/main" val="789815516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5BF62FA-1110-6FE3-73D9-A543542FB3F1}"/>
              </a:ext>
            </a:extLst>
          </p:cNvPr>
          <p:cNvSpPr txBox="1">
            <a:spLocks noChangeArrowheads="1"/>
          </p:cNvSpPr>
          <p:nvPr/>
        </p:nvSpPr>
        <p:spPr>
          <a:xfrm>
            <a:off x="1412680" y="162791"/>
            <a:ext cx="697278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 dirty="0"/>
              <a:t>Some Methods of the </a:t>
            </a:r>
            <a:r>
              <a:rPr lang="en-US" altLang="en-US" sz="3200" dirty="0">
                <a:latin typeface="Consolas" panose="020B0609020204030204" pitchFamily="49" charset="0"/>
              </a:rPr>
              <a:t>Random</a:t>
            </a:r>
            <a:r>
              <a:rPr lang="en-US" altLang="en-US" sz="3200" dirty="0"/>
              <a:t> Class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801EBBC-3BC6-AC6C-D690-838957145951}"/>
              </a:ext>
            </a:extLst>
          </p:cNvPr>
          <p:cNvSpPr/>
          <p:nvPr/>
        </p:nvSpPr>
        <p:spPr>
          <a:xfrm>
            <a:off x="1429998" y="1125104"/>
            <a:ext cx="934932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import</a:t>
            </a:r>
            <a:r>
              <a:rPr 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java.util.Random</a:t>
            </a:r>
            <a:r>
              <a:rPr 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defRPr/>
            </a:pPr>
            <a:endParaRPr lang="en-US" sz="2000" dirty="0">
              <a:latin typeface="Consolas" panose="020B0609020204030204" pitchFamily="49" charset="0"/>
            </a:endParaRPr>
          </a:p>
          <a:p>
            <a:pPr>
              <a:defRPr/>
            </a:pPr>
            <a:r>
              <a:rPr 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public</a:t>
            </a:r>
            <a:r>
              <a:rPr 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class</a:t>
            </a:r>
            <a:r>
              <a:rPr 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RandomNumberGenerator_5_1_02 {</a:t>
            </a:r>
          </a:p>
          <a:p>
            <a:pPr>
              <a:defRPr/>
            </a:pPr>
            <a:endParaRPr lang="en-US" sz="2000" dirty="0">
              <a:latin typeface="Consolas" panose="020B0609020204030204" pitchFamily="49" charset="0"/>
            </a:endParaRPr>
          </a:p>
          <a:p>
            <a:pPr>
              <a:defRPr/>
            </a:pPr>
            <a:r>
              <a:rPr 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    public</a:t>
            </a:r>
            <a:r>
              <a:rPr 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static</a:t>
            </a:r>
            <a:r>
              <a:rPr 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void</a:t>
            </a:r>
            <a:r>
              <a:rPr 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main(String[] </a:t>
            </a:r>
            <a:r>
              <a:rPr lang="en-US" sz="20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args</a:t>
            </a:r>
            <a:r>
              <a:rPr 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) {</a:t>
            </a:r>
          </a:p>
          <a:p>
            <a:pPr>
              <a:defRPr/>
            </a:pPr>
            <a:r>
              <a:rPr 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	double</a:t>
            </a:r>
            <a:r>
              <a:rPr 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doubleNumber</a:t>
            </a:r>
            <a:r>
              <a:rPr 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defRPr/>
            </a:pPr>
            <a:r>
              <a:rPr 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	</a:t>
            </a:r>
            <a:r>
              <a:rPr lang="en-US" sz="2000" b="1" dirty="0" err="1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b="1" dirty="0">
                <a:solidFill>
                  <a:srgbClr val="6A3E3E"/>
                </a:solidFill>
                <a:latin typeface="Consolas" panose="020B0609020204030204" pitchFamily="49" charset="0"/>
              </a:rPr>
              <a:t>n</a:t>
            </a:r>
            <a:r>
              <a:rPr 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= 12;</a:t>
            </a:r>
          </a:p>
          <a:p>
            <a:pPr>
              <a:defRPr/>
            </a:pPr>
            <a:endParaRPr lang="en-US" sz="2000" dirty="0">
              <a:latin typeface="Consolas" panose="020B0609020204030204" pitchFamily="49" charset="0"/>
            </a:endParaRPr>
          </a:p>
          <a:p>
            <a:pPr>
              <a:defRPr/>
            </a:pPr>
            <a:r>
              <a:rPr lang="en-US" sz="2000" dirty="0">
                <a:latin typeface="Consolas" panose="020B0609020204030204" pitchFamily="49" charset="0"/>
              </a:rPr>
              <a:t>	</a:t>
            </a:r>
            <a:r>
              <a:rPr lang="en-US" sz="2000" dirty="0">
                <a:solidFill>
                  <a:srgbClr val="000000"/>
                </a:solidFill>
                <a:highlight>
                  <a:srgbClr val="E8F2FE"/>
                </a:highlight>
                <a:latin typeface="Consolas" panose="020B0609020204030204" pitchFamily="49" charset="0"/>
              </a:rPr>
              <a:t>Random </a:t>
            </a:r>
            <a:r>
              <a:rPr lang="en-US" sz="2000" dirty="0">
                <a:solidFill>
                  <a:srgbClr val="6A3E3E"/>
                </a:solidFill>
                <a:highlight>
                  <a:srgbClr val="E8F2FE"/>
                </a:highlight>
                <a:latin typeface="Consolas" panose="020B0609020204030204" pitchFamily="49" charset="0"/>
              </a:rPr>
              <a:t>rand</a:t>
            </a:r>
            <a:r>
              <a:rPr lang="en-US" sz="2000" dirty="0">
                <a:solidFill>
                  <a:srgbClr val="000000"/>
                </a:solidFill>
                <a:highlight>
                  <a:srgbClr val="E8F2FE"/>
                </a:highlight>
                <a:latin typeface="Consolas" panose="020B0609020204030204" pitchFamily="49" charset="0"/>
              </a:rPr>
              <a:t> = </a:t>
            </a:r>
            <a:r>
              <a:rPr lang="en-US" sz="2000" b="1" dirty="0">
                <a:solidFill>
                  <a:srgbClr val="7F0055"/>
                </a:solidFill>
                <a:highlight>
                  <a:srgbClr val="E8F2FE"/>
                </a:highlight>
                <a:latin typeface="Consolas" panose="020B0609020204030204" pitchFamily="49" charset="0"/>
              </a:rPr>
              <a:t>new</a:t>
            </a:r>
            <a:r>
              <a:rPr lang="en-US" sz="2000" b="1" dirty="0">
                <a:solidFill>
                  <a:srgbClr val="000000"/>
                </a:solidFill>
                <a:highlight>
                  <a:srgbClr val="E8F2FE"/>
                </a:highlight>
                <a:latin typeface="Consolas" panose="020B0609020204030204" pitchFamily="49" charset="0"/>
              </a:rPr>
              <a:t> Random();</a:t>
            </a:r>
            <a:endParaRPr lang="en-US" sz="2000" dirty="0">
              <a:latin typeface="Consolas" panose="020B0609020204030204" pitchFamily="49" charset="0"/>
            </a:endParaRPr>
          </a:p>
          <a:p>
            <a:pPr>
              <a:defRPr/>
            </a:pPr>
            <a:r>
              <a:rPr 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	for</a:t>
            </a:r>
            <a:r>
              <a:rPr 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000" b="1" dirty="0" err="1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b="1" dirty="0">
                <a:solidFill>
                  <a:srgbClr val="6A3E3E"/>
                </a:solidFill>
                <a:latin typeface="Consolas" panose="020B0609020204030204" pitchFamily="49" charset="0"/>
              </a:rPr>
              <a:t>count</a:t>
            </a:r>
            <a:r>
              <a:rPr 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= 0; </a:t>
            </a:r>
            <a:r>
              <a:rPr lang="en-US" sz="2000" b="1" dirty="0">
                <a:solidFill>
                  <a:srgbClr val="6A3E3E"/>
                </a:solidFill>
                <a:latin typeface="Consolas" panose="020B0609020204030204" pitchFamily="49" charset="0"/>
              </a:rPr>
              <a:t>count</a:t>
            </a:r>
            <a:r>
              <a:rPr 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&lt; 10; </a:t>
            </a:r>
            <a:r>
              <a:rPr lang="en-US" sz="2000" b="1" dirty="0">
                <a:solidFill>
                  <a:srgbClr val="6A3E3E"/>
                </a:solidFill>
                <a:latin typeface="Consolas" panose="020B0609020204030204" pitchFamily="49" charset="0"/>
              </a:rPr>
              <a:t>count</a:t>
            </a:r>
            <a:r>
              <a:rPr 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++)</a:t>
            </a: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	{</a:t>
            </a: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//	    Random </a:t>
            </a:r>
            <a:r>
              <a:rPr lang="en-US" sz="2000" dirty="0">
                <a:solidFill>
                  <a:srgbClr val="6A3E3E"/>
                </a:solidFill>
                <a:latin typeface="Consolas" panose="020B0609020204030204" pitchFamily="49" charset="0"/>
              </a:rPr>
              <a:t>rand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new</a:t>
            </a:r>
            <a:r>
              <a:rPr 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Random();	</a:t>
            </a: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+mn-lt"/>
              </a:rPr>
              <a:t>	         //Range [-0.5, 0.5).</a:t>
            </a:r>
            <a:r>
              <a:rPr lang="en-US" sz="2000" dirty="0"/>
              <a:t>	        </a:t>
            </a:r>
          </a:p>
          <a:p>
            <a:pPr>
              <a:defRPr/>
            </a:pPr>
            <a:r>
              <a:rPr lang="en-US" sz="2000" dirty="0"/>
              <a:t>	         </a:t>
            </a:r>
            <a:r>
              <a:rPr lang="en-US" sz="2000" dirty="0" err="1"/>
              <a:t>doubleNumber</a:t>
            </a:r>
            <a:r>
              <a:rPr lang="en-US" sz="2000" dirty="0"/>
              <a:t> = </a:t>
            </a:r>
            <a:r>
              <a:rPr lang="en-US" sz="2000" dirty="0" err="1"/>
              <a:t>rand.nextDouble</a:t>
            </a:r>
            <a:r>
              <a:rPr lang="en-US" sz="2000" dirty="0"/>
              <a:t>() - 0.5;	        	  	        		         </a:t>
            </a:r>
            <a:r>
              <a:rPr lang="en-US" sz="2000" dirty="0" err="1"/>
              <a:t>System.</a:t>
            </a:r>
            <a:r>
              <a:rPr lang="en-US" sz="2000" b="1" i="1" dirty="0" err="1"/>
              <a:t>out.println</a:t>
            </a:r>
            <a:r>
              <a:rPr lang="en-US" sz="2000" b="1" i="1" dirty="0"/>
              <a:t>(count + "\t" + </a:t>
            </a:r>
            <a:r>
              <a:rPr lang="en-US" sz="2000" dirty="0" err="1"/>
              <a:t>doubleNumber</a:t>
            </a:r>
            <a:r>
              <a:rPr lang="en-US" sz="2000" b="1" i="1" dirty="0"/>
              <a:t>);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	</a:t>
            </a: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	}</a:t>
            </a: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}//end main</a:t>
            </a: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endParaRPr lang="en-US" sz="2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CFB6686-3CF4-D89A-4CF2-0D052B5ED635}"/>
              </a:ext>
            </a:extLst>
          </p:cNvPr>
          <p:cNvSpPr txBox="1"/>
          <p:nvPr/>
        </p:nvSpPr>
        <p:spPr>
          <a:xfrm>
            <a:off x="8042563" y="1717285"/>
            <a:ext cx="3574473" cy="3170099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l"/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0   0.35619362476447136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1   -0.35013034141041177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2   -0.13111569484253538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3   0.365979680334227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4   -0.3475012887361335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5   0.2843810205339665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6   -0.24882715925827492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7   0.32794151075102473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8   0.2341797393000833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9   -0.11017150933735187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097997105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5BF62FA-1110-6FE3-73D9-A543542FB3F1}"/>
              </a:ext>
            </a:extLst>
          </p:cNvPr>
          <p:cNvSpPr txBox="1">
            <a:spLocks noChangeArrowheads="1"/>
          </p:cNvSpPr>
          <p:nvPr/>
        </p:nvSpPr>
        <p:spPr>
          <a:xfrm>
            <a:off x="1412680" y="0"/>
            <a:ext cx="697278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 dirty="0"/>
              <a:t>Some Methods of the </a:t>
            </a:r>
            <a:r>
              <a:rPr lang="en-US" altLang="en-US" sz="3200" dirty="0">
                <a:latin typeface="Consolas" panose="020B0609020204030204" pitchFamily="49" charset="0"/>
              </a:rPr>
              <a:t>Random</a:t>
            </a:r>
            <a:r>
              <a:rPr lang="en-US" altLang="en-US" sz="3200" dirty="0"/>
              <a:t> Class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801EBBC-3BC6-AC6C-D690-838957145951}"/>
              </a:ext>
            </a:extLst>
          </p:cNvPr>
          <p:cNvSpPr/>
          <p:nvPr/>
        </p:nvSpPr>
        <p:spPr>
          <a:xfrm>
            <a:off x="1429998" y="773199"/>
            <a:ext cx="9349322" cy="62170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import</a:t>
            </a:r>
            <a:r>
              <a:rPr 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java.util.Random</a:t>
            </a:r>
            <a:r>
              <a:rPr 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defRPr/>
            </a:pPr>
            <a:endParaRPr lang="en-US" sz="2000" dirty="0">
              <a:latin typeface="Consolas" panose="020B0609020204030204" pitchFamily="49" charset="0"/>
            </a:endParaRPr>
          </a:p>
          <a:p>
            <a:pPr>
              <a:defRPr/>
            </a:pPr>
            <a:r>
              <a:rPr 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public</a:t>
            </a:r>
            <a:r>
              <a:rPr 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class</a:t>
            </a:r>
            <a:r>
              <a:rPr 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RandomNumberGenerator_5_1_02 {</a:t>
            </a:r>
          </a:p>
          <a:p>
            <a:pPr>
              <a:defRPr/>
            </a:pPr>
            <a:endParaRPr lang="en-US" sz="2000" dirty="0">
              <a:latin typeface="Consolas" panose="020B0609020204030204" pitchFamily="49" charset="0"/>
            </a:endParaRPr>
          </a:p>
          <a:p>
            <a:pPr>
              <a:defRPr/>
            </a:pPr>
            <a:r>
              <a:rPr 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    public</a:t>
            </a:r>
            <a:r>
              <a:rPr 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static</a:t>
            </a:r>
            <a:r>
              <a:rPr 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void</a:t>
            </a:r>
            <a:r>
              <a:rPr 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main(String[] </a:t>
            </a:r>
            <a:r>
              <a:rPr lang="en-US" sz="20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args</a:t>
            </a:r>
            <a:r>
              <a:rPr 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) {</a:t>
            </a:r>
          </a:p>
          <a:p>
            <a:pPr>
              <a:defRPr/>
            </a:pPr>
            <a:r>
              <a:rPr 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	double</a:t>
            </a:r>
            <a:r>
              <a:rPr 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doubleNumber</a:t>
            </a:r>
            <a:r>
              <a:rPr 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defRPr/>
            </a:pPr>
            <a:r>
              <a:rPr 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	</a:t>
            </a:r>
            <a:r>
              <a:rPr lang="en-US" sz="2000" b="1" dirty="0" err="1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b="1" dirty="0">
                <a:solidFill>
                  <a:srgbClr val="6A3E3E"/>
                </a:solidFill>
                <a:latin typeface="Consolas" panose="020B0609020204030204" pitchFamily="49" charset="0"/>
              </a:rPr>
              <a:t>n</a:t>
            </a:r>
            <a:r>
              <a:rPr 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= 12;</a:t>
            </a: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	Random </a:t>
            </a:r>
            <a:r>
              <a:rPr lang="en-US" sz="2000" dirty="0">
                <a:solidFill>
                  <a:srgbClr val="6A3E3E"/>
                </a:solidFill>
                <a:latin typeface="Consolas" panose="020B0609020204030204" pitchFamily="49" charset="0"/>
              </a:rPr>
              <a:t>rand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new</a:t>
            </a:r>
            <a:r>
              <a:rPr 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Random();</a:t>
            </a:r>
            <a:endParaRPr lang="en-US" sz="2000" dirty="0">
              <a:latin typeface="Consolas" panose="020B0609020204030204" pitchFamily="49" charset="0"/>
            </a:endParaRPr>
          </a:p>
          <a:p>
            <a:pPr>
              <a:defRPr/>
            </a:pPr>
            <a:r>
              <a:rPr 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	for</a:t>
            </a:r>
            <a:r>
              <a:rPr 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000" b="1" dirty="0" err="1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b="1" dirty="0">
                <a:solidFill>
                  <a:srgbClr val="6A3E3E"/>
                </a:solidFill>
                <a:latin typeface="Consolas" panose="020B0609020204030204" pitchFamily="49" charset="0"/>
              </a:rPr>
              <a:t>count</a:t>
            </a:r>
            <a:r>
              <a:rPr 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= 0; </a:t>
            </a:r>
            <a:r>
              <a:rPr lang="en-US" sz="2000" b="1" dirty="0">
                <a:solidFill>
                  <a:srgbClr val="6A3E3E"/>
                </a:solidFill>
                <a:latin typeface="Consolas" panose="020B0609020204030204" pitchFamily="49" charset="0"/>
              </a:rPr>
              <a:t>count</a:t>
            </a:r>
            <a:r>
              <a:rPr 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&lt; 10; </a:t>
            </a:r>
            <a:r>
              <a:rPr lang="en-US" sz="2000" b="1" dirty="0">
                <a:solidFill>
                  <a:srgbClr val="6A3E3E"/>
                </a:solidFill>
                <a:latin typeface="Consolas" panose="020B0609020204030204" pitchFamily="49" charset="0"/>
              </a:rPr>
              <a:t>count</a:t>
            </a:r>
            <a:r>
              <a:rPr 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++)</a:t>
            </a: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	{</a:t>
            </a: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//	    Random </a:t>
            </a:r>
            <a:r>
              <a:rPr lang="en-US" sz="2000" dirty="0">
                <a:solidFill>
                  <a:srgbClr val="6A3E3E"/>
                </a:solidFill>
                <a:latin typeface="Consolas" panose="020B0609020204030204" pitchFamily="49" charset="0"/>
              </a:rPr>
              <a:t>rand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new</a:t>
            </a:r>
            <a:r>
              <a:rPr 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Random();	</a:t>
            </a: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+mn-lt"/>
              </a:rPr>
              <a:t>	         //Range [-0.5, 0.5).</a:t>
            </a:r>
            <a:r>
              <a:rPr lang="en-US" sz="2000" dirty="0"/>
              <a:t>	        </a:t>
            </a:r>
          </a:p>
          <a:p>
            <a:pPr>
              <a:defRPr/>
            </a:pPr>
            <a:r>
              <a:rPr lang="en-US" sz="2000" dirty="0"/>
              <a:t>	        //</a:t>
            </a:r>
            <a:r>
              <a:rPr lang="en-US" sz="2000" dirty="0" err="1"/>
              <a:t>doubleNumber</a:t>
            </a:r>
            <a:r>
              <a:rPr lang="en-US" sz="2000" dirty="0"/>
              <a:t> = </a:t>
            </a:r>
            <a:r>
              <a:rPr lang="en-US" sz="2000" dirty="0" err="1"/>
              <a:t>rand.nextDouble</a:t>
            </a:r>
            <a:r>
              <a:rPr lang="en-US" sz="2000" dirty="0"/>
              <a:t>() - 0.5;	        	  	        		        //</a:t>
            </a:r>
            <a:r>
              <a:rPr lang="en-US" sz="2000" dirty="0" err="1"/>
              <a:t>System.</a:t>
            </a:r>
            <a:r>
              <a:rPr lang="en-US" sz="2000" b="1" i="1" dirty="0" err="1"/>
              <a:t>out.println</a:t>
            </a:r>
            <a:r>
              <a:rPr lang="en-US" sz="2000" b="1" i="1" dirty="0"/>
              <a:t>(count + "\t" + </a:t>
            </a:r>
            <a:r>
              <a:rPr lang="en-US" sz="2000" dirty="0" err="1"/>
              <a:t>doubleNumber</a:t>
            </a:r>
            <a:r>
              <a:rPr lang="en-US" sz="2000" b="1" i="1" dirty="0"/>
              <a:t>);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	</a:t>
            </a: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      </a:t>
            </a:r>
            <a:r>
              <a:rPr lang="en-US" sz="1800" dirty="0" err="1">
                <a:solidFill>
                  <a:srgbClr val="000000"/>
                </a:solidFill>
                <a:highlight>
                  <a:srgbClr val="E8F2FE"/>
                </a:highlight>
                <a:latin typeface="Consolas" panose="020B0609020204030204" pitchFamily="49" charset="0"/>
              </a:rPr>
              <a:t>System.</a:t>
            </a:r>
            <a:r>
              <a:rPr lang="en-US" sz="1800" b="1" i="1" dirty="0" err="1">
                <a:solidFill>
                  <a:srgbClr val="0000C0"/>
                </a:solidFill>
                <a:highlight>
                  <a:srgbClr val="E8F2FE"/>
                </a:highlight>
                <a:latin typeface="Consolas" panose="020B0609020204030204" pitchFamily="49" charset="0"/>
              </a:rPr>
              <a:t>out</a:t>
            </a:r>
            <a:r>
              <a:rPr lang="en-US" sz="1800" b="1" i="1" dirty="0" err="1">
                <a:solidFill>
                  <a:srgbClr val="000000"/>
                </a:solidFill>
                <a:highlight>
                  <a:srgbClr val="E8F2FE"/>
                </a:highlight>
                <a:latin typeface="Consolas" panose="020B0609020204030204" pitchFamily="49" charset="0"/>
              </a:rPr>
              <a:t>.printf</a:t>
            </a:r>
            <a:r>
              <a:rPr lang="en-US" sz="1800" b="1" i="1" dirty="0">
                <a:solidFill>
                  <a:srgbClr val="000000"/>
                </a:solidFill>
                <a:highlight>
                  <a:srgbClr val="E8F2FE"/>
                </a:highlight>
                <a:latin typeface="Consolas" panose="020B0609020204030204" pitchFamily="49" charset="0"/>
              </a:rPr>
              <a:t>(</a:t>
            </a:r>
            <a:r>
              <a:rPr lang="en-US" sz="1800" b="1" i="1" dirty="0">
                <a:solidFill>
                  <a:srgbClr val="2A00FF"/>
                </a:solidFill>
                <a:highlight>
                  <a:srgbClr val="E8F2FE"/>
                </a:highlight>
                <a:latin typeface="Consolas" panose="020B0609020204030204" pitchFamily="49" charset="0"/>
              </a:rPr>
              <a:t>"%d  %+19.16f\n"</a:t>
            </a:r>
            <a:r>
              <a:rPr lang="en-US" sz="1800" b="1" i="1" dirty="0">
                <a:solidFill>
                  <a:srgbClr val="000000"/>
                </a:solidFill>
                <a:highlight>
                  <a:srgbClr val="E8F2FE"/>
                </a:highlight>
                <a:latin typeface="Consolas" panose="020B0609020204030204" pitchFamily="49" charset="0"/>
              </a:rPr>
              <a:t>, </a:t>
            </a:r>
          </a:p>
          <a:p>
            <a:pPr>
              <a:defRPr/>
            </a:pPr>
            <a:r>
              <a:rPr lang="en-US" b="1" i="1" dirty="0">
                <a:solidFill>
                  <a:srgbClr val="000000"/>
                </a:solidFill>
                <a:highlight>
                  <a:srgbClr val="E8F2FE"/>
                </a:highlight>
                <a:latin typeface="Consolas" panose="020B0609020204030204" pitchFamily="49" charset="0"/>
              </a:rPr>
              <a:t>                               </a:t>
            </a:r>
            <a:r>
              <a:rPr lang="en-US" sz="1800" b="1" i="1" dirty="0">
                <a:solidFill>
                  <a:srgbClr val="6A3E3E"/>
                </a:solidFill>
                <a:highlight>
                  <a:srgbClr val="E8F2FE"/>
                </a:highlight>
                <a:latin typeface="Consolas" panose="020B0609020204030204" pitchFamily="49" charset="0"/>
              </a:rPr>
              <a:t>count</a:t>
            </a:r>
            <a:r>
              <a:rPr lang="en-US" sz="1800" b="1" i="1" dirty="0">
                <a:solidFill>
                  <a:srgbClr val="000000"/>
                </a:solidFill>
                <a:highlight>
                  <a:srgbClr val="E8F2FE"/>
                </a:highlight>
                <a:latin typeface="Consolas" panose="020B0609020204030204" pitchFamily="49" charset="0"/>
              </a:rPr>
              <a:t>, </a:t>
            </a:r>
            <a:r>
              <a:rPr lang="en-US" sz="1800" b="1" i="1" dirty="0" err="1">
                <a:solidFill>
                  <a:srgbClr val="6A3E3E"/>
                </a:solidFill>
                <a:highlight>
                  <a:srgbClr val="E8F2FE"/>
                </a:highlight>
                <a:latin typeface="Consolas" panose="020B0609020204030204" pitchFamily="49" charset="0"/>
              </a:rPr>
              <a:t>rand</a:t>
            </a:r>
            <a:r>
              <a:rPr lang="en-US" sz="1800" b="1" i="1" dirty="0" err="1">
                <a:solidFill>
                  <a:srgbClr val="000000"/>
                </a:solidFill>
                <a:highlight>
                  <a:srgbClr val="E8F2FE"/>
                </a:highlight>
                <a:latin typeface="Consolas" panose="020B0609020204030204" pitchFamily="49" charset="0"/>
              </a:rPr>
              <a:t>.nextDouble</a:t>
            </a:r>
            <a:r>
              <a:rPr lang="en-US" sz="1800" b="1" i="1" dirty="0">
                <a:solidFill>
                  <a:srgbClr val="000000"/>
                </a:solidFill>
                <a:highlight>
                  <a:srgbClr val="E8F2FE"/>
                </a:highlight>
                <a:latin typeface="Consolas" panose="020B0609020204030204" pitchFamily="49" charset="0"/>
              </a:rPr>
              <a:t>() - 0.5);</a:t>
            </a:r>
            <a:endParaRPr lang="en-US" sz="20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	}  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//the range of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nextDouble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 is [0.0, 1.0)</a:t>
            </a: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     //the range of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nextDouble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 – 0.5 is [0+ -0.5, 1.0+ -0.5) = [-0.5, 0.5)</a:t>
            </a: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} 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//end of main</a:t>
            </a: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endParaRPr lang="en-US" sz="20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F8CE334-9D68-A4D2-335A-B86EC4A56D72}"/>
              </a:ext>
            </a:extLst>
          </p:cNvPr>
          <p:cNvSpPr txBox="1"/>
          <p:nvPr/>
        </p:nvSpPr>
        <p:spPr>
          <a:xfrm>
            <a:off x="8468590" y="2555080"/>
            <a:ext cx="3177021" cy="2862322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l"/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0  -0.0360722463025837</a:t>
            </a:r>
          </a:p>
          <a:p>
            <a:pPr algn="l"/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1  -0.0505373329362028</a:t>
            </a:r>
          </a:p>
          <a:p>
            <a:pPr algn="l"/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2  +0.1905786767079771</a:t>
            </a:r>
          </a:p>
          <a:p>
            <a:pPr algn="l"/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3  -0.2606896520772981</a:t>
            </a:r>
          </a:p>
          <a:p>
            <a:pPr algn="l"/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4  +0.3497802619857749</a:t>
            </a:r>
          </a:p>
          <a:p>
            <a:pPr algn="l"/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5  -0.4641918426792330</a:t>
            </a:r>
          </a:p>
          <a:p>
            <a:pPr algn="l"/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6  -0.1157063014244653</a:t>
            </a:r>
          </a:p>
          <a:p>
            <a:pPr algn="l"/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7  -0.0226411381971687</a:t>
            </a:r>
          </a:p>
          <a:p>
            <a:pPr algn="l"/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8  +0.1007773036773660</a:t>
            </a:r>
          </a:p>
          <a:p>
            <a:pPr algn="l"/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9  -0.1558820569597588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1149310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026486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3639</TotalTime>
  <Words>11621</Words>
  <Application>Microsoft Office PowerPoint</Application>
  <PresentationFormat>Widescreen</PresentationFormat>
  <Paragraphs>1666</Paragraphs>
  <Slides>95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95</vt:i4>
      </vt:variant>
    </vt:vector>
  </HeadingPairs>
  <TitlesOfParts>
    <vt:vector size="103" baseType="lpstr">
      <vt:lpstr>Arial</vt:lpstr>
      <vt:lpstr>Calibri</vt:lpstr>
      <vt:lpstr>Calibri Light</vt:lpstr>
      <vt:lpstr>Consolas</vt:lpstr>
      <vt:lpstr>Constantia</vt:lpstr>
      <vt:lpstr>Courier New</vt:lpstr>
      <vt:lpstr>Times New Roman</vt:lpstr>
      <vt:lpstr>Office Theme</vt:lpstr>
      <vt:lpstr>Chapter  4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Peter Ng</dc:creator>
  <cp:lastModifiedBy>Peter Ng</cp:lastModifiedBy>
  <cp:revision>46</cp:revision>
  <dcterms:created xsi:type="dcterms:W3CDTF">2023-07-23T01:41:22Z</dcterms:created>
  <dcterms:modified xsi:type="dcterms:W3CDTF">2025-10-01T17:19:15Z</dcterms:modified>
</cp:coreProperties>
</file>