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5" r:id="rId10"/>
    <p:sldId id="266" r:id="rId11"/>
    <p:sldId id="302" r:id="rId12"/>
    <p:sldId id="303" r:id="rId13"/>
    <p:sldId id="304" r:id="rId14"/>
    <p:sldId id="267" r:id="rId15"/>
    <p:sldId id="268" r:id="rId16"/>
    <p:sldId id="269" r:id="rId17"/>
    <p:sldId id="270" r:id="rId18"/>
    <p:sldId id="271" r:id="rId19"/>
    <p:sldId id="305" r:id="rId20"/>
    <p:sldId id="306" r:id="rId21"/>
    <p:sldId id="307" r:id="rId22"/>
    <p:sldId id="308" r:id="rId23"/>
    <p:sldId id="309" r:id="rId24"/>
    <p:sldId id="310" r:id="rId25"/>
    <p:sldId id="272" r:id="rId26"/>
    <p:sldId id="311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12" r:id="rId38"/>
    <p:sldId id="313" r:id="rId39"/>
    <p:sldId id="314" r:id="rId40"/>
    <p:sldId id="283" r:id="rId41"/>
    <p:sldId id="284" r:id="rId42"/>
    <p:sldId id="402" r:id="rId43"/>
    <p:sldId id="404" r:id="rId44"/>
    <p:sldId id="405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18" r:id="rId56"/>
    <p:sldId id="417" r:id="rId57"/>
    <p:sldId id="403" r:id="rId58"/>
    <p:sldId id="285" r:id="rId59"/>
    <p:sldId id="315" r:id="rId60"/>
    <p:sldId id="286" r:id="rId61"/>
    <p:sldId id="287" r:id="rId62"/>
    <p:sldId id="316" r:id="rId63"/>
    <p:sldId id="317" r:id="rId64"/>
    <p:sldId id="288" r:id="rId65"/>
    <p:sldId id="318" r:id="rId66"/>
    <p:sldId id="289" r:id="rId67"/>
    <p:sldId id="290" r:id="rId68"/>
    <p:sldId id="291" r:id="rId69"/>
    <p:sldId id="292" r:id="rId70"/>
    <p:sldId id="293" r:id="rId71"/>
    <p:sldId id="294" r:id="rId72"/>
    <p:sldId id="295" r:id="rId73"/>
    <p:sldId id="296" r:id="rId74"/>
    <p:sldId id="297" r:id="rId75"/>
    <p:sldId id="298" r:id="rId76"/>
    <p:sldId id="299" r:id="rId77"/>
    <p:sldId id="300" r:id="rId78"/>
    <p:sldId id="301" r:id="rId79"/>
    <p:sldId id="319" r:id="rId80"/>
    <p:sldId id="320" r:id="rId81"/>
    <p:sldId id="321" r:id="rId82"/>
    <p:sldId id="322" r:id="rId83"/>
    <p:sldId id="323" r:id="rId84"/>
    <p:sldId id="335" r:id="rId85"/>
    <p:sldId id="336" r:id="rId86"/>
    <p:sldId id="397" r:id="rId87"/>
    <p:sldId id="337" r:id="rId88"/>
    <p:sldId id="324" r:id="rId89"/>
    <p:sldId id="325" r:id="rId90"/>
    <p:sldId id="326" r:id="rId91"/>
    <p:sldId id="398" r:id="rId92"/>
    <p:sldId id="327" r:id="rId93"/>
    <p:sldId id="338" r:id="rId94"/>
    <p:sldId id="328" r:id="rId95"/>
    <p:sldId id="339" r:id="rId96"/>
    <p:sldId id="340" r:id="rId97"/>
    <p:sldId id="329" r:id="rId98"/>
    <p:sldId id="330" r:id="rId99"/>
    <p:sldId id="331" r:id="rId100"/>
    <p:sldId id="356" r:id="rId101"/>
    <p:sldId id="357" r:id="rId102"/>
    <p:sldId id="358" r:id="rId103"/>
    <p:sldId id="359" r:id="rId104"/>
    <p:sldId id="360" r:id="rId105"/>
    <p:sldId id="332" r:id="rId106"/>
    <p:sldId id="333" r:id="rId107"/>
    <p:sldId id="334" r:id="rId108"/>
    <p:sldId id="341" r:id="rId109"/>
    <p:sldId id="342" r:id="rId110"/>
    <p:sldId id="343" r:id="rId111"/>
    <p:sldId id="344" r:id="rId112"/>
    <p:sldId id="345" r:id="rId113"/>
    <p:sldId id="361" r:id="rId114"/>
    <p:sldId id="362" r:id="rId115"/>
    <p:sldId id="346" r:id="rId116"/>
    <p:sldId id="347" r:id="rId117"/>
    <p:sldId id="363" r:id="rId118"/>
    <p:sldId id="348" r:id="rId119"/>
    <p:sldId id="349" r:id="rId120"/>
    <p:sldId id="364" r:id="rId121"/>
    <p:sldId id="350" r:id="rId122"/>
    <p:sldId id="351" r:id="rId123"/>
    <p:sldId id="352" r:id="rId124"/>
    <p:sldId id="353" r:id="rId125"/>
    <p:sldId id="385" r:id="rId126"/>
    <p:sldId id="354" r:id="rId127"/>
    <p:sldId id="355" r:id="rId128"/>
    <p:sldId id="365" r:id="rId129"/>
    <p:sldId id="366" r:id="rId130"/>
    <p:sldId id="367" r:id="rId131"/>
    <p:sldId id="386" r:id="rId132"/>
    <p:sldId id="387" r:id="rId133"/>
    <p:sldId id="399" r:id="rId134"/>
    <p:sldId id="368" r:id="rId135"/>
    <p:sldId id="400" r:id="rId136"/>
    <p:sldId id="369" r:id="rId137"/>
    <p:sldId id="370" r:id="rId138"/>
    <p:sldId id="371" r:id="rId139"/>
    <p:sldId id="372" r:id="rId140"/>
    <p:sldId id="373" r:id="rId141"/>
    <p:sldId id="401" r:id="rId142"/>
    <p:sldId id="374" r:id="rId143"/>
    <p:sldId id="375" r:id="rId144"/>
    <p:sldId id="392" r:id="rId145"/>
    <p:sldId id="376" r:id="rId146"/>
    <p:sldId id="377" r:id="rId147"/>
    <p:sldId id="393" r:id="rId148"/>
    <p:sldId id="388" r:id="rId149"/>
    <p:sldId id="389" r:id="rId150"/>
    <p:sldId id="394" r:id="rId151"/>
    <p:sldId id="390" r:id="rId152"/>
    <p:sldId id="391" r:id="rId153"/>
    <p:sldId id="395" r:id="rId154"/>
    <p:sldId id="378" r:id="rId155"/>
    <p:sldId id="396" r:id="rId156"/>
    <p:sldId id="379" r:id="rId157"/>
    <p:sldId id="380" r:id="rId158"/>
    <p:sldId id="381" r:id="rId159"/>
    <p:sldId id="382" r:id="rId160"/>
    <p:sldId id="383" r:id="rId1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1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C7B9-5AD2-8593-9EE5-7F95DC8D8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777E0-28FB-1DA9-F934-CAC687FCD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4624-A0AB-D86F-9492-C7356574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37EA-342C-FDA7-2946-128C288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F2422-F289-A07E-274A-28D35BC9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0CE8-8603-3030-2832-83B068D5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5BC86-6EAA-4C0F-62CC-7FC15A44A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E2D3-D7DC-B898-F4D3-825AFBC9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1265-26F8-A221-8FBB-D735D2CE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C3DF-361B-DC17-D82F-51A2E158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93BEB-33E0-03C2-D26B-2CF106480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0D180-0B20-6F99-CF0B-34D458488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CD41-C930-51AE-83A2-67DC8D07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F937-57F4-593B-1616-EAD5105A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C2F12-EB06-FD1C-6672-69E9904F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3754-E3B8-EF06-CE9F-5FAE7E1E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99A8-7E23-4995-DD71-5F49DCFE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6269-D734-F28D-827D-D2CCCEFB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7C5B2-D8A8-6FCE-2A35-654E0CE8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65E35-3E34-19CB-BE66-8437B88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A67F-7823-1507-8585-ACE9E746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5DAB-E1F4-F116-EDF5-B42E479D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22CC1-0240-737A-7FAD-DFCDA7F7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B7E8-C30B-3CBE-B37A-1E2681CB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4759-1B06-4346-5966-69516C63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EFA1-9F56-2270-7656-58FE7822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BDB4-4DAB-7CCA-8807-FAF04C450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690E8-1D05-459E-6A6A-529D8633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D5D4-6695-12B2-5D4E-4029393C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2CBF1-5925-3D36-889B-23DC40AF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560BD-CDB1-F5B2-F801-6235BA73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00C5-F739-0E47-369B-2776E431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1CEC2-8B4A-2391-5901-826AD734E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C022B-53BF-F26E-BBEB-D852E9C81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3B324-9C42-2C37-44DD-F1A777390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05066-AD05-413F-2E98-E9224F087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B8585-16AB-E4D4-BCB0-060366BD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5A387-0D61-340D-8DEF-7CD61340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9E0B3-8BC4-DB1C-1B1D-6545485B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C8A8-56BB-0C8B-9F63-590DBE18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A6CC6-249E-905F-B2C6-E12496D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37BE5-AEA2-15CE-9CB8-D36E8939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9CDCA-6F6F-5788-1327-9F3A394A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01315-F877-17A5-248A-E6C24F4A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A24E4-87B2-E1F2-5453-02812E50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363CA-5C48-F776-E45C-24A38751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6B7C-1A04-7285-5AE6-DBAA4236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11E-ABEA-B297-EEE6-1725B95D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12D0-0EEB-6CD0-0F9D-BA1565C08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D13F9-4F25-F5C8-65D4-23E2BC2A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DDE01-23C4-9A2A-D5FD-C0E888D4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2658A-CC6E-6618-111D-44CC65C3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A36F-66E4-8DB8-9DB4-82433E68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E0F88-6773-5F35-A370-9BF04A43A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810CC-EE81-65B7-310D-58E5E551B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B0334-E75B-6B91-2A10-8D75BF67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D9CC7-4395-D009-BEE7-43FF79A2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38EC-4C22-0757-9098-F05FB106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2B28B-427F-E579-5DD9-BFAFC7C1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2A9F1-68EC-5906-6986-5C3299CD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D00A-A935-64A8-D3A2-8AA0C10D0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7418-5E0C-44E2-B88A-46FCE3CF2AD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9121-8F44-B53D-F35E-CF77B856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999B8-C656-DBD9-D583-B7BD24153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Wages.java" TargetMode="Externa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StringDemo.java" TargetMode="Externa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StringLength.jav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PayrollDialog.java" TargetMode="Externa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Scope.java" TargetMode="Externa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Payroll.java" TargetMode="Externa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PayrollDialog.jav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Compact.java" TargetMode="Externa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Readable.java" TargetMode="Externa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StringMethods.jav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hyperlink" Target="PayrollDialog.java" TargetMode="Externa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LoopCall.java" TargetMode="External"/><Relationship Id="rId2" Type="http://schemas.openxmlformats.org/officeDocument/2006/relationships/hyperlink" Target="SimpleMethod.jav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DeepAndDeeper.java" TargetMode="External"/><Relationship Id="rId4" Type="http://schemas.openxmlformats.org/officeDocument/2006/relationships/hyperlink" Target="CreditCard.java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PassArg.java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PassByValue.java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Variable.java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codeconv/html/CodeConventions.doc8.html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IntegerVariables.java" TargetMode="Externa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Sale.java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SunFacts.jav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imple.java" TargetMode="Externa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TrueFalse.java" TargetMode="Externa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Letters.java" TargetMode="Externa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Letters2.java" TargetMode="Externa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CB8B-2D39-F046-ABB7-C6F646CE0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E069D-2FB6-F622-1C50-BCD08E8ED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Java Fundamentals</a:t>
            </a:r>
          </a:p>
        </p:txBody>
      </p:sp>
    </p:spTree>
    <p:extLst>
      <p:ext uri="{BB962C8B-B14F-4D97-AF65-F5344CB8AC3E}">
        <p14:creationId xmlns:p14="http://schemas.microsoft.com/office/powerpoint/2010/main" val="243389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9980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0F2F8D-C499-001F-8E47-5F3CAD698FD2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1" y="356754"/>
            <a:ext cx="6445828" cy="7588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 Assignment and Initialization</a:t>
            </a:r>
            <a:endParaRPr lang="en-US" altLang="en-US" sz="3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26A427-5F11-812C-02D5-4ECEBA98D141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0" y="1115579"/>
            <a:ext cx="9978737" cy="5715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latin typeface="Consolas" panose="020B0609020204030204" pitchFamily="49" charset="0"/>
              </a:rPr>
              <a:t>// This program shows variable assignments.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public class Initialize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{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  public static void main(String[] </a:t>
            </a:r>
            <a:r>
              <a:rPr lang="en-US" altLang="en-US" sz="2200" b="1" dirty="0" err="1">
                <a:latin typeface="Consolas" panose="020B0609020204030204" pitchFamily="49" charset="0"/>
              </a:rPr>
              <a:t>args</a:t>
            </a:r>
            <a:r>
              <a:rPr lang="en-US" altLang="en-US" sz="2200" b="1" dirty="0">
                <a:latin typeface="Consolas" panose="020B0609020204030204" pitchFamily="49" charset="0"/>
              </a:rPr>
              <a:t>)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  {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    int month, days;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//Once declared, they can then receive a value (initialization);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//however the value must be compatible with the variable’s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//declared type.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      </a:t>
            </a:r>
            <a:r>
              <a:rPr lang="en-US" altLang="en-US" sz="2200" b="1" dirty="0">
                <a:solidFill>
                  <a:srgbClr val="FF3300"/>
                </a:solidFill>
                <a:latin typeface="Consolas" panose="020B0609020204030204" pitchFamily="49" charset="0"/>
              </a:rPr>
              <a:t>month = 2; //</a:t>
            </a:r>
            <a:r>
              <a:rPr lang="en-US" altLang="en-US" sz="2200" b="1" dirty="0" err="1">
                <a:solidFill>
                  <a:srgbClr val="FF3300"/>
                </a:solidFill>
                <a:latin typeface="Consolas" panose="020B0609020204030204" pitchFamily="49" charset="0"/>
              </a:rPr>
              <a:t>inintialize</a:t>
            </a:r>
            <a:r>
              <a:rPr lang="en-US" altLang="en-US" sz="2200" b="1" dirty="0">
                <a:solidFill>
                  <a:srgbClr val="FF3300"/>
                </a:solidFill>
                <a:latin typeface="Consolas" panose="020B0609020204030204" pitchFamily="49" charset="0"/>
              </a:rPr>
              <a:t> a value (literal) 2</a:t>
            </a:r>
            <a:br>
              <a:rPr lang="en-US" altLang="en-US" sz="2200" b="1" dirty="0">
                <a:solidFill>
                  <a:srgbClr val="FF3300"/>
                </a:solidFill>
                <a:latin typeface="Consolas" panose="020B0609020204030204" pitchFamily="49" charset="0"/>
              </a:rPr>
            </a:br>
            <a:r>
              <a:rPr lang="en-US" altLang="en-US" sz="2200" b="1" dirty="0">
                <a:solidFill>
                  <a:srgbClr val="FF3300"/>
                </a:solidFill>
                <a:latin typeface="Consolas" panose="020B0609020204030204" pitchFamily="49" charset="0"/>
              </a:rPr>
              <a:t>      days = 28;</a:t>
            </a:r>
            <a:br>
              <a:rPr lang="en-US" altLang="en-US" sz="2200" b="1" dirty="0">
                <a:solidFill>
                  <a:srgbClr val="FF3300"/>
                </a:solidFill>
                <a:latin typeface="Consolas" panose="020B0609020204030204" pitchFamily="49" charset="0"/>
              </a:rPr>
            </a:br>
            <a:r>
              <a:rPr lang="en-US" altLang="en-US" sz="2200" b="1" dirty="0">
                <a:solidFill>
                  <a:srgbClr val="FFFF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2200" b="1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200" b="1" dirty="0">
                <a:latin typeface="Consolas" panose="020B0609020204030204" pitchFamily="49" charset="0"/>
              </a:rPr>
              <a:t>("Month " + month + " has " +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                         days + " Days.");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200" b="1" dirty="0">
                <a:latin typeface="Consolas" panose="020B0609020204030204" pitchFamily="49" charset="0"/>
              </a:rPr>
              <a:t>      </a:t>
            </a:r>
            <a:r>
              <a:rPr lang="en-US" altLang="en-US" sz="2200" b="1" dirty="0" err="1">
                <a:latin typeface="Consolas" panose="020B0609020204030204" pitchFamily="49" charset="0"/>
              </a:rPr>
              <a:t>System.out.printf</a:t>
            </a:r>
            <a:r>
              <a:rPr lang="en-US" altLang="en-US" sz="2200" b="1" dirty="0">
                <a:latin typeface="Consolas" panose="020B0609020204030204" pitchFamily="49" charset="0"/>
              </a:rPr>
              <a:t>("Month %d has %d Days.",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200" b="1" dirty="0">
                <a:latin typeface="Consolas" panose="020B0609020204030204" pitchFamily="49" charset="0"/>
              </a:rPr>
              <a:t>                        month, days);</a:t>
            </a:r>
            <a:br>
              <a:rPr lang="en-US" altLang="en-US" sz="2200" b="1" dirty="0">
                <a:latin typeface="Consolas" panose="020B0609020204030204" pitchFamily="49" charset="0"/>
              </a:rPr>
            </a:br>
            <a:r>
              <a:rPr lang="en-US" altLang="en-US" sz="2200" b="1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200" b="1" dirty="0">
                <a:latin typeface="Consolas" panose="020B06090202040302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1057984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0F2F8D-C499-001F-8E47-5F3CAD698FD2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1" y="356754"/>
            <a:ext cx="6445828" cy="7588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 Assignment and Initialization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DE5224-BEC2-7F58-BF3A-52ED910A435C}"/>
              </a:ext>
            </a:extLst>
          </p:cNvPr>
          <p:cNvSpPr txBox="1">
            <a:spLocks noChangeArrowheads="1"/>
          </p:cNvSpPr>
          <p:nvPr/>
        </p:nvSpPr>
        <p:spPr>
          <a:xfrm>
            <a:off x="1638301" y="1423842"/>
            <a:ext cx="8296275" cy="53495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// This program shows variable assignments.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public class Initialize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{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public static void main(String[]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args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{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int month, days;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month = 2;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days = 28;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/*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 After receiving a value, the variables can then be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 be used output statements or in other calculations.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*/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b="1" dirty="0">
                <a:latin typeface="Courier New" panose="02070309020205020404" pitchFamily="49" charset="0"/>
              </a:rPr>
              <a:t>("Month " + </a:t>
            </a:r>
            <a:r>
              <a:rPr lang="en-US" altLang="en-US" sz="2000" b="1" dirty="0">
                <a:solidFill>
                  <a:srgbClr val="FF3300"/>
                </a:solidFill>
                <a:latin typeface="Courier New" panose="02070309020205020404" pitchFamily="49" charset="0"/>
              </a:rPr>
              <a:t>month</a:t>
            </a:r>
            <a:r>
              <a:rPr lang="en-US" altLang="en-US" sz="2000" b="1" dirty="0">
                <a:latin typeface="Courier New" panose="02070309020205020404" pitchFamily="49" charset="0"/>
              </a:rPr>
              <a:t> + " has " +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                  </a:t>
            </a:r>
            <a:r>
              <a:rPr lang="en-US" altLang="en-US" sz="2000" b="1" dirty="0">
                <a:solidFill>
                  <a:srgbClr val="FF3300"/>
                </a:solidFill>
                <a:latin typeface="Courier New" panose="02070309020205020404" pitchFamily="49" charset="0"/>
              </a:rPr>
              <a:t>  days</a:t>
            </a:r>
            <a:r>
              <a:rPr lang="en-US" altLang="en-US" sz="2000" b="1" dirty="0">
                <a:latin typeface="Courier New" panose="02070309020205020404" pitchFamily="49" charset="0"/>
              </a:rPr>
              <a:t> + " Days.");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8697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0F2F8D-C499-001F-8E47-5F3CAD698FD2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1" y="356754"/>
            <a:ext cx="6445828" cy="7588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 Assignment and Initialization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E1F40-944A-407B-7C3D-3D0F9CEA8277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1" y="1463891"/>
            <a:ext cx="8978231" cy="49576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Consolas" panose="020B0609020204030204" pitchFamily="49" charset="0"/>
              </a:rPr>
              <a:t>	</a:t>
            </a:r>
            <a:r>
              <a:rPr lang="en-US" altLang="en-US" sz="2400" dirty="0">
                <a:latin typeface="Consolas" panose="020B0609020204030204" pitchFamily="49" charset="0"/>
              </a:rPr>
              <a:t>/</a:t>
            </a:r>
            <a:r>
              <a:rPr lang="en-US" altLang="en-US" sz="2400" b="1" dirty="0">
                <a:latin typeface="Consolas" panose="020B0609020204030204" pitchFamily="49" charset="0"/>
              </a:rPr>
              <a:t>/ This program shows variable initialization.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public class Initialize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{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  public static void main(String[] </a:t>
            </a:r>
            <a:r>
              <a:rPr lang="en-US" altLang="en-US" sz="2400" b="1" dirty="0" err="1">
                <a:latin typeface="Consolas" panose="020B0609020204030204" pitchFamily="49" charset="0"/>
              </a:rPr>
              <a:t>args</a:t>
            </a:r>
            <a:r>
              <a:rPr lang="en-US" altLang="en-US" sz="2400" b="1" dirty="0">
                <a:latin typeface="Consolas" panose="020B0609020204030204" pitchFamily="49" charset="0"/>
              </a:rPr>
              <a:t>)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  {</a:t>
            </a:r>
            <a:br>
              <a:rPr lang="en-US" altLang="en-US" sz="2000" b="1" dirty="0">
                <a:latin typeface="Consolas" panose="020B0609020204030204" pitchFamily="49" charset="0"/>
              </a:rPr>
            </a:br>
            <a:r>
              <a:rPr lang="en-US" altLang="en-US" sz="2000" b="1" dirty="0">
                <a:latin typeface="Consolas" panose="020B0609020204030204" pitchFamily="49" charset="0"/>
              </a:rPr>
              <a:t>   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* 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variables can be declared and initialized on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*  the same line.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*/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Consolas" panose="020B0609020204030204" pitchFamily="49" charset="0"/>
              </a:rPr>
              <a:t>	int month = 2, days = 28;</a:t>
            </a:r>
            <a:endParaRPr lang="en-US" altLang="en-US" sz="2400" b="1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latin typeface="Consolas" panose="020B0609020204030204" pitchFamily="49" charset="0"/>
              </a:rPr>
              <a:t>    	</a:t>
            </a:r>
            <a:r>
              <a:rPr lang="en-US" altLang="en-US" sz="2400" b="1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b="1" dirty="0">
                <a:latin typeface="Consolas" panose="020B0609020204030204" pitchFamily="49" charset="0"/>
              </a:rPr>
              <a:t>("Month " + </a:t>
            </a:r>
            <a:r>
              <a:rPr lang="en-US" alt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month</a:t>
            </a:r>
            <a:r>
              <a:rPr lang="en-US" altLang="en-US" sz="2400" b="1" dirty="0">
                <a:latin typeface="Consolas" panose="020B0609020204030204" pitchFamily="49" charset="0"/>
              </a:rPr>
              <a:t> + " has " 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                        + </a:t>
            </a:r>
            <a:r>
              <a:rPr lang="en-US" alt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days</a:t>
            </a:r>
            <a:r>
              <a:rPr lang="en-US" altLang="en-US" sz="2400" b="1" dirty="0">
                <a:latin typeface="Consolas" panose="020B0609020204030204" pitchFamily="49" charset="0"/>
              </a:rPr>
              <a:t> + " Days.");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1664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0F2F8D-C499-001F-8E47-5F3CAD698FD2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1" y="356754"/>
            <a:ext cx="6445828" cy="7588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 Assignment and Initialization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581339E-9176-5C8C-01EA-BD0D2F68D398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1" y="1305791"/>
            <a:ext cx="9334501" cy="53924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can only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one value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time.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receive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default value.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 must have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valid type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used.</a:t>
            </a:r>
          </a:p>
          <a:p>
            <a:pPr marL="457200" indent="-457200"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</a:t>
            </a:r>
          </a:p>
          <a:p>
            <a:pPr marL="457200" indent="-457200"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   public static void main(String [] </a:t>
            </a:r>
            <a:r>
              <a:rPr lang="en-US" altLang="en-US" sz="2400" b="1" dirty="0" err="1">
                <a:latin typeface="Consolas" panose="020B0609020204030204" pitchFamily="49" charset="0"/>
              </a:rPr>
              <a:t>args</a:t>
            </a:r>
            <a:r>
              <a:rPr lang="en-US" altLang="en-US" sz="2400" b="1" dirty="0">
                <a:latin typeface="Consolas" panose="020B0609020204030204" pitchFamily="49" charset="0"/>
              </a:rPr>
              <a:t>)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{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  </a:t>
            </a:r>
            <a:r>
              <a:rPr lang="en-US" altLang="en-US" sz="2400" b="1" dirty="0">
                <a:solidFill>
                  <a:srgbClr val="FF3300"/>
                </a:solidFill>
                <a:latin typeface="Consolas" panose="020B0609020204030204" pitchFamily="49" charset="0"/>
              </a:rPr>
              <a:t>int month, days; //No value given…</a:t>
            </a:r>
            <a:endParaRPr lang="en-US" altLang="en-US" sz="2400" b="1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marL="457200" indent="-457200"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Trying to use uninitialized variables will generate a Syntax </a:t>
            </a:r>
          </a:p>
          <a:p>
            <a:pPr marL="457200" indent="-457200">
              <a:buFontTx/>
              <a:buNone/>
            </a:pP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// Error when the code is compiled.…</a:t>
            </a:r>
          </a:p>
          <a:p>
            <a:pPr marL="457200" indent="-457200">
              <a:buFontTx/>
              <a:buNone/>
            </a:pPr>
            <a:r>
              <a:rPr lang="en-US" alt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//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 variable days and months may not have been initialized</a:t>
            </a:r>
            <a:endParaRPr lang="en-US" altLang="en-US" sz="2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	  </a:t>
            </a:r>
            <a:r>
              <a:rPr lang="en-US" altLang="en-US" sz="2400" b="1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b="1" dirty="0">
                <a:latin typeface="Consolas" panose="020B0609020204030204" pitchFamily="49" charset="0"/>
              </a:rPr>
              <a:t>("Month " + </a:t>
            </a:r>
            <a:r>
              <a:rPr lang="en-US" altLang="en-US" sz="2400" b="1" dirty="0">
                <a:solidFill>
                  <a:srgbClr val="FF3300"/>
                </a:solidFill>
                <a:latin typeface="Consolas" panose="020B0609020204030204" pitchFamily="49" charset="0"/>
              </a:rPr>
              <a:t>month</a:t>
            </a:r>
            <a:r>
              <a:rPr lang="en-US" altLang="en-US" sz="2400" b="1" dirty="0">
                <a:latin typeface="Consolas" panose="020B0609020204030204" pitchFamily="49" charset="0"/>
              </a:rPr>
              <a:t> + " has " +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                      </a:t>
            </a:r>
            <a:r>
              <a:rPr lang="en-US" altLang="en-US" sz="2400" b="1" dirty="0">
                <a:solidFill>
                  <a:srgbClr val="FF3300"/>
                </a:solidFill>
                <a:latin typeface="Consolas" panose="020B0609020204030204" pitchFamily="49" charset="0"/>
              </a:rPr>
              <a:t>days</a:t>
            </a:r>
            <a:r>
              <a:rPr lang="en-US" altLang="en-US" sz="2400" b="1" dirty="0">
                <a:latin typeface="Consolas" panose="020B0609020204030204" pitchFamily="49" charset="0"/>
              </a:rPr>
              <a:t> + " Days.");</a:t>
            </a:r>
            <a:br>
              <a:rPr lang="en-US" altLang="en-US" sz="2400" b="1" dirty="0">
                <a:latin typeface="Consolas" panose="020B0609020204030204" pitchFamily="49" charset="0"/>
              </a:rPr>
            </a:br>
            <a:r>
              <a:rPr lang="en-US" altLang="en-US" sz="2400" b="1" dirty="0">
                <a:latin typeface="Consolas" panose="020B0609020204030204" pitchFamily="49" charset="0"/>
              </a:rPr>
              <a:t>}</a:t>
            </a:r>
            <a:br>
              <a:rPr lang="en-US" altLang="en-US" sz="1800" dirty="0">
                <a:latin typeface="Courier New" panose="02070309020205020404" pitchFamily="49" charset="0"/>
              </a:rPr>
            </a:br>
            <a:endParaRPr lang="en-US" altLang="en-US" sz="22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611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17C854-B9A2-AE18-D3DD-C2F48E22A473}"/>
              </a:ext>
            </a:extLst>
          </p:cNvPr>
          <p:cNvSpPr txBox="1">
            <a:spLocks noChangeArrowheads="1"/>
          </p:cNvSpPr>
          <p:nvPr/>
        </p:nvSpPr>
        <p:spPr>
          <a:xfrm>
            <a:off x="1586345" y="181120"/>
            <a:ext cx="417021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Arithmetic Operators</a:t>
            </a:r>
            <a:endParaRPr lang="en-US" altLang="en-US" sz="3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54EA7C-6A6A-DBA9-786A-27CA92D50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345" y="1277070"/>
            <a:ext cx="8054253" cy="558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altLang="en-US" sz="2400" kern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arithmetic operators are called </a:t>
            </a:r>
            <a:r>
              <a:rPr lang="en-US" altLang="en-US" sz="2400" kern="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binary operators 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must have two operands.</a:t>
            </a:r>
          </a:p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operator must have left and right operands.  </a:t>
            </a: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e.g., 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bNum</a:t>
            </a:r>
            <a:endParaRPr lang="en-US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example: </a:t>
            </a: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Wages.java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arithmetic operators work as one would expect.</a:t>
            </a:r>
          </a:p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error to try to divide any number by zero.  </a:t>
            </a: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a/0</a:t>
            </a:r>
          </a:p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working with two integer operands, the division operator requires special attention. </a:t>
            </a: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14/3 = 4; 14/3. = 3.66….</a:t>
            </a:r>
          </a:p>
        </p:txBody>
      </p:sp>
    </p:spTree>
    <p:extLst>
      <p:ext uri="{BB962C8B-B14F-4D97-AF65-F5344CB8AC3E}">
        <p14:creationId xmlns:p14="http://schemas.microsoft.com/office/powerpoint/2010/main" val="37942358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17C854-B9A2-AE18-D3DD-C2F48E22A473}"/>
              </a:ext>
            </a:extLst>
          </p:cNvPr>
          <p:cNvSpPr txBox="1">
            <a:spLocks noChangeArrowheads="1"/>
          </p:cNvSpPr>
          <p:nvPr/>
        </p:nvSpPr>
        <p:spPr>
          <a:xfrm>
            <a:off x="1586345" y="181120"/>
            <a:ext cx="417021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Arithmetic Operators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D332B10-1B1A-9E40-711E-FB008437EF9B}"/>
              </a:ext>
            </a:extLst>
          </p:cNvPr>
          <p:cNvSpPr txBox="1">
            <a:spLocks noChangeArrowheads="1"/>
          </p:cNvSpPr>
          <p:nvPr/>
        </p:nvSpPr>
        <p:spPr>
          <a:xfrm>
            <a:off x="1586345" y="1371233"/>
            <a:ext cx="8275674" cy="530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has five (5) arithmetic operators.</a:t>
            </a:r>
          </a:p>
        </p:txBody>
      </p:sp>
      <p:graphicFrame>
        <p:nvGraphicFramePr>
          <p:cNvPr id="4" name="Group 58">
            <a:extLst>
              <a:ext uri="{FF2B5EF4-FFF2-40B4-BE49-F238E27FC236}">
                <a16:creationId xmlns:a16="http://schemas.microsoft.com/office/drawing/2014/main" id="{55DAD076-3115-08B9-CF73-C2FCB33A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95209"/>
              </p:ext>
            </p:extLst>
          </p:nvPr>
        </p:nvGraphicFramePr>
        <p:xfrm>
          <a:off x="1719332" y="2038350"/>
          <a:ext cx="8886324" cy="4330554"/>
        </p:xfrm>
        <a:graphic>
          <a:graphicData uri="http://schemas.openxmlformats.org/drawingml/2006/table">
            <a:tbl>
              <a:tblPr/>
              <a:tblGrid>
                <a:gridCol w="142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Operator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Meaning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Addition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Arial" pitchFamily="34" charset="0"/>
                        </a:rPr>
                        <a:t>total = cost + tax;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Subtraction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Arial" pitchFamily="34" charset="0"/>
                        </a:rPr>
                        <a:t>cost = total – tax;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Multiplication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Arial" pitchFamily="34" charset="0"/>
                        </a:rPr>
                        <a:t>tax = cost * rate;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Division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Arial" pitchFamily="34" charset="0"/>
                        </a:rPr>
                        <a:t>salePrice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Arial" pitchFamily="34" charset="0"/>
                        </a:rPr>
                        <a:t> = original / 2;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Modulus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Arial" pitchFamily="34" charset="0"/>
                        </a:rPr>
                        <a:t>remainder = value % 5;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0895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F08512-598B-3712-0559-CB5508FDAF97}"/>
              </a:ext>
            </a:extLst>
          </p:cNvPr>
          <p:cNvSpPr txBox="1">
            <a:spLocks noChangeArrowheads="1"/>
          </p:cNvSpPr>
          <p:nvPr/>
        </p:nvSpPr>
        <p:spPr>
          <a:xfrm>
            <a:off x="1453284" y="280554"/>
            <a:ext cx="331614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Integer Division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A973D-79DA-EEDE-5BBB-AAFC8794C76E}"/>
              </a:ext>
            </a:extLst>
          </p:cNvPr>
          <p:cNvSpPr txBox="1">
            <a:spLocks noChangeArrowheads="1"/>
          </p:cNvSpPr>
          <p:nvPr/>
        </p:nvSpPr>
        <p:spPr>
          <a:xfrm>
            <a:off x="1478976" y="1301750"/>
            <a:ext cx="7883233" cy="555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can be tricky.</a:t>
            </a:r>
          </a:p>
          <a:p>
            <a:pPr marL="457200" lvl="1" indent="-457200">
              <a:spcBef>
                <a:spcPts val="18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Java program, what is the value of 1/2?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might think the answer is  0.5…</a:t>
            </a:r>
          </a:p>
          <a:p>
            <a:pPr marL="914400" lvl="1" indent="-457200">
              <a:spcBef>
                <a:spcPts val="8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that’s wrong.</a:t>
            </a:r>
          </a:p>
          <a:p>
            <a:pPr marL="914400" lvl="1" indent="-457200">
              <a:spcBef>
                <a:spcPts val="8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simply 0.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division will truncate any decimal remainder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070DE-E979-F404-752C-1775FFCBD189}"/>
              </a:ext>
            </a:extLst>
          </p:cNvPr>
          <p:cNvSpPr txBox="1"/>
          <p:nvPr/>
        </p:nvSpPr>
        <p:spPr>
          <a:xfrm>
            <a:off x="2001264" y="4589462"/>
            <a:ext cx="6362426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½;      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0;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½;   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0.0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1./2;  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0.5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(double)1/2;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0.5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(double)(1/2);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0.0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19920E8D-3607-132C-01CF-A02A5324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75" y="4724399"/>
            <a:ext cx="495703" cy="4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DDF58DB-A083-88CB-8039-82A87D720C8E}"/>
              </a:ext>
            </a:extLst>
          </p:cNvPr>
          <p:cNvSpPr txBox="1">
            <a:spLocks noChangeArrowheads="1"/>
          </p:cNvSpPr>
          <p:nvPr/>
        </p:nvSpPr>
        <p:spPr>
          <a:xfrm>
            <a:off x="1558636" y="1154113"/>
            <a:ext cx="7935913" cy="53133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expressions can be very complex.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set order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which arithmetic operations will be carried out.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7E80EB-9530-6F63-2A2C-3DF7F93556F0}"/>
              </a:ext>
            </a:extLst>
          </p:cNvPr>
          <p:cNvSpPr txBox="1">
            <a:spLocks noChangeArrowheads="1"/>
          </p:cNvSpPr>
          <p:nvPr/>
        </p:nvSpPr>
        <p:spPr>
          <a:xfrm>
            <a:off x="1558636" y="190500"/>
            <a:ext cx="4977245" cy="963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Operator Precedence</a:t>
            </a:r>
          </a:p>
        </p:txBody>
      </p:sp>
      <p:graphicFrame>
        <p:nvGraphicFramePr>
          <p:cNvPr id="4" name="Group 70">
            <a:extLst>
              <a:ext uri="{FF2B5EF4-FFF2-40B4-BE49-F238E27FC236}">
                <a16:creationId xmlns:a16="http://schemas.microsoft.com/office/drawing/2014/main" id="{6573A089-9993-ED27-DB17-61D23A01D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09091"/>
              </p:ext>
            </p:extLst>
          </p:nvPr>
        </p:nvGraphicFramePr>
        <p:xfrm>
          <a:off x="2434945" y="3574473"/>
          <a:ext cx="7800100" cy="2838684"/>
        </p:xfrm>
        <a:graphic>
          <a:graphicData uri="http://schemas.openxmlformats.org/drawingml/2006/table">
            <a:tbl>
              <a:tblPr/>
              <a:tblGrid>
                <a:gridCol w="191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Operator</a:t>
                      </a:r>
                    </a:p>
                  </a:txBody>
                  <a:tcPr marT="45756" marB="45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Associativity</a:t>
                      </a:r>
                    </a:p>
                  </a:txBody>
                  <a:tcPr marT="45756" marB="45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 marT="45756" marB="45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Result</a:t>
                      </a:r>
                    </a:p>
                  </a:txBody>
                  <a:tcPr marT="45756" marB="45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(unary negation)</a:t>
                      </a:r>
                    </a:p>
                  </a:txBody>
                  <a:tcPr marT="45756" marB="4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Right to left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x = -4 + 3;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* / %</a:t>
                      </a:r>
                    </a:p>
                  </a:txBody>
                  <a:tcPr marT="45756" marB="4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Left to right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x = -4 + 4 % 3 * 13 + 2;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 -</a:t>
                      </a:r>
                    </a:p>
                  </a:txBody>
                  <a:tcPr marT="45756" marB="4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Left to right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x = 6 + 3 – 4 + 6 * 3;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56">
            <a:extLst>
              <a:ext uri="{FF2B5EF4-FFF2-40B4-BE49-F238E27FC236}">
                <a16:creationId xmlns:a16="http://schemas.microsoft.com/office/drawing/2014/main" id="{03158A5B-A2CF-B05B-6AFA-396B6070D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043" y="4358119"/>
            <a:ext cx="10118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Higher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Priority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625EC71C-A6D7-3BAA-01BA-BEF89B703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507" y="5216237"/>
            <a:ext cx="1003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Lower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11213591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E57C9F5-3F2F-3DDF-DC62-9101453B5351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26712"/>
            <a:ext cx="5486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Grouping with Parenthesis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7AA793-0A02-F278-CEFC-FCACC0E77A59}"/>
              </a:ext>
            </a:extLst>
          </p:cNvPr>
          <p:cNvSpPr txBox="1">
            <a:spLocks noChangeArrowheads="1"/>
          </p:cNvSpPr>
          <p:nvPr/>
        </p:nvSpPr>
        <p:spPr>
          <a:xfrm>
            <a:off x="1485899" y="1666443"/>
            <a:ext cx="8104909" cy="3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parentheses are used in an expression,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innermost parenthesis is processed first.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two sets of parenthesis are at the same level, they are processed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to right.</a:t>
            </a: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b="1" dirty="0">
                <a:latin typeface="Consolas" panose="020B0609020204030204" pitchFamily="49" charset="0"/>
                <a:cs typeface="Times New Roman" panose="02020603050405020304" pitchFamily="18" charset="0"/>
              </a:rPr>
              <a:t>x = ((4*5) / (5-2) ) – 25;  //result = -19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4EAECC60-1CF7-BBB4-2E2D-F0A8D7F8D220}"/>
              </a:ext>
            </a:extLst>
          </p:cNvPr>
          <p:cNvGrpSpPr>
            <a:grpSpLocks/>
          </p:cNvGrpSpPr>
          <p:nvPr/>
        </p:nvGrpSpPr>
        <p:grpSpPr bwMode="auto">
          <a:xfrm>
            <a:off x="2864428" y="3837927"/>
            <a:ext cx="3307772" cy="2608262"/>
            <a:chOff x="912" y="2341"/>
            <a:chExt cx="1968" cy="1643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F8563964-3494-DCDA-D327-20CB7AFA9A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" y="2923"/>
              <a:ext cx="156" cy="362"/>
            </a:xfrm>
            <a:prstGeom prst="rightBrace">
              <a:avLst>
                <a:gd name="adj1" fmla="val 34367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5EE2FFDD-DB36-4E26-8468-ADF7C077B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3155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42C9E5E2-F55C-B9D9-DE72-B77DC37BF47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512" y="2042"/>
              <a:ext cx="192" cy="1392"/>
            </a:xfrm>
            <a:prstGeom prst="rightBrace">
              <a:avLst>
                <a:gd name="adj1" fmla="val 78642"/>
                <a:gd name="adj2" fmla="val 505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BCEC5FD6-5CA0-33BD-D9F6-212BD466D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2" y="2341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8B248D19-F70A-4244-60F2-2A3F83EAF7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64" y="2479"/>
              <a:ext cx="480" cy="1953"/>
            </a:xfrm>
            <a:prstGeom prst="rightBrace">
              <a:avLst>
                <a:gd name="adj1" fmla="val 44135"/>
                <a:gd name="adj2" fmla="val 505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8FE5E5A5-1578-9968-EB8E-44C4EAC0A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3696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E8E13106-3B0C-B5A1-953B-C39D32294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5" y="3155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5C53E223-DEE6-4CDB-8AF5-3F71B1E70F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87" y="2923"/>
              <a:ext cx="156" cy="362"/>
            </a:xfrm>
            <a:prstGeom prst="rightBrace">
              <a:avLst>
                <a:gd name="adj1" fmla="val 34367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7954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A99069-6324-29DA-7950-239BA5024BF4}"/>
              </a:ext>
            </a:extLst>
          </p:cNvPr>
          <p:cNvSpPr txBox="1">
            <a:spLocks noChangeArrowheads="1"/>
          </p:cNvSpPr>
          <p:nvPr/>
        </p:nvSpPr>
        <p:spPr>
          <a:xfrm>
            <a:off x="1617518" y="174048"/>
            <a:ext cx="59055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Combined Assignment Operators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67AEBDD-E757-3896-55AB-4A3023E16AD7}"/>
              </a:ext>
            </a:extLst>
          </p:cNvPr>
          <p:cNvSpPr txBox="1">
            <a:spLocks noChangeArrowheads="1"/>
          </p:cNvSpPr>
          <p:nvPr/>
        </p:nvSpPr>
        <p:spPr>
          <a:xfrm>
            <a:off x="1617517" y="1731818"/>
            <a:ext cx="795251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has some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assignment operators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operators allow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programmer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perform an arithmetic operation and assignment with a single operator. 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int x += 10;  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not required, these operators are popular since they shorten simple equations.</a:t>
            </a:r>
          </a:p>
          <a:p>
            <a:pPr marL="0" lvl="1" indent="0">
              <a:spcBef>
                <a:spcPts val="1800"/>
              </a:spcBef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int x;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    	x = x + 10;</a:t>
            </a:r>
          </a:p>
        </p:txBody>
      </p:sp>
    </p:spTree>
    <p:extLst>
      <p:ext uri="{BB962C8B-B14F-4D97-AF65-F5344CB8AC3E}">
        <p14:creationId xmlns:p14="http://schemas.microsoft.com/office/powerpoint/2010/main" val="148080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416AC7-93A9-45DF-8FC1-1C82B46DEB98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0" y="421821"/>
            <a:ext cx="4724400" cy="6413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22648FF-2FAB-4EB5-86F3-FE908195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592036"/>
            <a:ext cx="75517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chemeClr val="accent2"/>
              </a:buClr>
              <a:buSzPct val="110000"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package </a:t>
            </a:r>
            <a:r>
              <a:rPr lang="en-US" altLang="en-US" sz="2400" dirty="0" err="1">
                <a:latin typeface="Consolas" panose="020B0609020204030204" pitchFamily="49" charset="0"/>
              </a:rPr>
              <a:t>simple_Pbm</a:t>
            </a:r>
            <a:r>
              <a:rPr lang="en-US" altLang="en-US" sz="2400" dirty="0"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SzPct val="110000"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// This is a simple Java program.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public class Simple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public static void main(String[] </a:t>
            </a:r>
            <a:r>
              <a:rPr lang="en-US" altLang="en-US" sz="2400" dirty="0" err="1">
                <a:latin typeface="Consolas" panose="020B0609020204030204" pitchFamily="49" charset="0"/>
              </a:rPr>
              <a:t>args</a:t>
            </a:r>
            <a:r>
              <a:rPr lang="en-US" altLang="en-US" sz="2400" dirty="0"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	</a:t>
            </a:r>
            <a:r>
              <a:rPr lang="en-US" alt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dirty="0">
                <a:latin typeface="Consolas" panose="020B0609020204030204" pitchFamily="49" charset="0"/>
              </a:rPr>
              <a:t>(“Hi!”);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57440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E812BF8-FA2B-9E2E-6BBB-67EA44CE8CB0}"/>
              </a:ext>
            </a:extLst>
          </p:cNvPr>
          <p:cNvSpPr txBox="1">
            <a:spLocks noChangeArrowheads="1"/>
          </p:cNvSpPr>
          <p:nvPr/>
        </p:nvSpPr>
        <p:spPr>
          <a:xfrm>
            <a:off x="1470170" y="130031"/>
            <a:ext cx="71628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Combined Assignment Operators</a:t>
            </a:r>
            <a:endParaRPr lang="en-US" altLang="en-US" sz="3200" dirty="0"/>
          </a:p>
        </p:txBody>
      </p:sp>
      <p:graphicFrame>
        <p:nvGraphicFramePr>
          <p:cNvPr id="3" name="Group 125">
            <a:extLst>
              <a:ext uri="{FF2B5EF4-FFF2-40B4-BE49-F238E27FC236}">
                <a16:creationId xmlns:a16="http://schemas.microsoft.com/office/drawing/2014/main" id="{13EE7AE5-58C8-97EF-C169-2C0A4FA53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80401"/>
              </p:ext>
            </p:extLst>
          </p:nvPr>
        </p:nvGraphicFramePr>
        <p:xfrm>
          <a:off x="1470170" y="1319645"/>
          <a:ext cx="8534400" cy="47244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Equivalent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Value of variable after operation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+=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x += 5;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x = x + 5;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plus 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-=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y -= 2;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y = y – 2;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y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minus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z *= 10;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z = z * 10;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times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a /= b;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a = a / b;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divided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%=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c %= 3;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c = c % 3;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remainder of the division of the old value of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is divided by 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080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8576EBC-0628-66BE-CFC1-026A92C8C289}"/>
              </a:ext>
            </a:extLst>
          </p:cNvPr>
          <p:cNvSpPr txBox="1">
            <a:spLocks noChangeArrowheads="1"/>
          </p:cNvSpPr>
          <p:nvPr/>
        </p:nvSpPr>
        <p:spPr>
          <a:xfrm>
            <a:off x="1941368" y="396441"/>
            <a:ext cx="3584864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Creating Constants</a:t>
            </a:r>
          </a:p>
        </p:txBody>
      </p:sp>
      <p:sp>
        <p:nvSpPr>
          <p:cNvPr id="3" name="Right Brace 1">
            <a:extLst>
              <a:ext uri="{FF2B5EF4-FFF2-40B4-BE49-F238E27FC236}">
                <a16:creationId xmlns:a16="http://schemas.microsoft.com/office/drawing/2014/main" id="{27B1C4D9-0C20-39EC-34D4-73D27C624DC5}"/>
              </a:ext>
            </a:extLst>
          </p:cNvPr>
          <p:cNvSpPr>
            <a:spLocks/>
          </p:cNvSpPr>
          <p:nvPr/>
        </p:nvSpPr>
        <p:spPr bwMode="auto">
          <a:xfrm rot="16200000">
            <a:off x="7137400" y="934171"/>
            <a:ext cx="266700" cy="1219200"/>
          </a:xfrm>
          <a:prstGeom prst="rightBrace">
            <a:avLst>
              <a:gd name="adj1" fmla="val 8339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48F2494-B6D6-74B9-D686-EB0695F5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259" y="925079"/>
            <a:ext cx="1714500" cy="4619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literal value</a:t>
            </a:r>
          </a:p>
        </p:txBody>
      </p:sp>
      <p:sp>
        <p:nvSpPr>
          <p:cNvPr id="5" name="Right Brace 6">
            <a:extLst>
              <a:ext uri="{FF2B5EF4-FFF2-40B4-BE49-F238E27FC236}">
                <a16:creationId xmlns:a16="http://schemas.microsoft.com/office/drawing/2014/main" id="{FCCFFCAC-A243-2184-5675-49DCF33AFB73}"/>
              </a:ext>
            </a:extLst>
          </p:cNvPr>
          <p:cNvSpPr>
            <a:spLocks/>
          </p:cNvSpPr>
          <p:nvPr/>
        </p:nvSpPr>
        <p:spPr bwMode="auto">
          <a:xfrm rot="16200000">
            <a:off x="4937125" y="385762"/>
            <a:ext cx="520700" cy="2095500"/>
          </a:xfrm>
          <a:prstGeom prst="rightBrace">
            <a:avLst>
              <a:gd name="adj1" fmla="val 8328"/>
              <a:gd name="adj2" fmla="val 4965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6FDF7C-F5D1-34F7-2ABB-F3E217E43C36}"/>
              </a:ext>
            </a:extLst>
          </p:cNvPr>
          <p:cNvSpPr txBox="1">
            <a:spLocks noChangeArrowheads="1"/>
          </p:cNvSpPr>
          <p:nvPr/>
        </p:nvSpPr>
        <p:spPr>
          <a:xfrm>
            <a:off x="1444336" y="1693862"/>
            <a:ext cx="7848600" cy="468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9725">
              <a:spcBef>
                <a:spcPts val="100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nsolas" panose="020B0609020204030204" pitchFamily="49" charset="0"/>
              </a:rPr>
              <a:t>final</a:t>
            </a: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Consolas" panose="020B0609020204030204" pitchFamily="49" charset="0"/>
              </a:rPr>
              <a:t>double CAL_SALES_TAX = 0.725;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 double  </a:t>
            </a:r>
            <a:r>
              <a:rPr lang="en-US" alt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salesAmount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salesTax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salesAmount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12000.50;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salesTax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salesAmount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* 	CAL_SALES_TAX;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  //CAL_SALES_TAX = 0.625; 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//error!</a:t>
            </a:r>
            <a:endParaRPr lang="en-US" altLang="en-US" sz="2400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System.out.println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(“Sales Tax = ” +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				   </a:t>
            </a:r>
            <a:r>
              <a:rPr lang="en-US" alt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salesTax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Tx/>
              <a:buNone/>
            </a:pPr>
            <a:endParaRPr lang="en-US" altLang="en-US" sz="1200" dirty="0"/>
          </a:p>
          <a:p>
            <a:pPr marL="0" indent="0">
              <a:buFontTx/>
              <a:buNone/>
            </a:pPr>
            <a:r>
              <a:rPr lang="en-US" altLang="en-US" sz="2600" dirty="0"/>
              <a:t>Console Output:</a:t>
            </a:r>
          </a:p>
          <a:p>
            <a:pPr marL="0" indent="0">
              <a:buFontTx/>
              <a:buNone/>
            </a:pPr>
            <a:r>
              <a:rPr lang="en-US" altLang="en-US" sz="2600" dirty="0"/>
              <a:t>Sales Tax =  8700.3625</a:t>
            </a:r>
          </a:p>
        </p:txBody>
      </p:sp>
    </p:spTree>
    <p:extLst>
      <p:ext uri="{BB962C8B-B14F-4D97-AF65-F5344CB8AC3E}">
        <p14:creationId xmlns:p14="http://schemas.microsoft.com/office/powerpoint/2010/main" val="24712678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8054ED-F7B3-14FF-7E4A-496BCB544A90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80109"/>
            <a:ext cx="3501736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Creating Constants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84F061-A66B-FAF4-7C8F-100F659EC498}"/>
              </a:ext>
            </a:extLst>
          </p:cNvPr>
          <p:cNvSpPr txBox="1">
            <a:spLocks noChangeArrowheads="1"/>
          </p:cNvSpPr>
          <p:nvPr/>
        </p:nvSpPr>
        <p:spPr>
          <a:xfrm>
            <a:off x="1603663" y="1420090"/>
            <a:ext cx="74295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programs have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that does not need to be changed.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Littering programs with literal values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make 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hard to read and maintain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Replacing literal values with constants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remedies this problem.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programmer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use a name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a value throughout the program.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also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a singular point for changing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values when needed.</a:t>
            </a:r>
          </a:p>
        </p:txBody>
      </p:sp>
    </p:spTree>
    <p:extLst>
      <p:ext uri="{BB962C8B-B14F-4D97-AF65-F5344CB8AC3E}">
        <p14:creationId xmlns:p14="http://schemas.microsoft.com/office/powerpoint/2010/main" val="33269776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8054ED-F7B3-14FF-7E4A-496BCB544A90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80109"/>
            <a:ext cx="3501736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Creating Constants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90274F-994B-9B31-4A9F-727222C2BD73}"/>
              </a:ext>
            </a:extLst>
          </p:cNvPr>
          <p:cNvSpPr txBox="1">
            <a:spLocks noChangeArrowheads="1"/>
          </p:cNvSpPr>
          <p:nvPr/>
        </p:nvSpPr>
        <p:spPr>
          <a:xfrm>
            <a:off x="1485899" y="1579418"/>
            <a:ext cx="7917873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keep the program organized and easier to maintain.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Constants are identifiers that can hold only a single value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are declared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keyword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not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initialized when declared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1" indent="-457200">
              <a:spcBef>
                <a:spcPts val="600"/>
              </a:spcBef>
              <a:defRPr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must be initialized before they are used or a compiler error will be generated. e.g.,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		</a:t>
            </a:r>
            <a:r>
              <a:rPr lang="en-US" altLang="en-US" sz="2200" b="1" dirty="0">
                <a:solidFill>
                  <a:schemeClr val="accent2"/>
                </a:solidFill>
                <a:latin typeface="Consolas" panose="020B0609020204030204" pitchFamily="49" charset="0"/>
              </a:rPr>
              <a:t>final</a:t>
            </a:r>
            <a:r>
              <a:rPr lang="en-US" altLang="en-US" sz="22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</a:rPr>
              <a:t>double CAL_SALES_TAX;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</a:rPr>
              <a:t>      	double </a:t>
            </a:r>
            <a:r>
              <a:rPr lang="en-US" altLang="en-US" sz="2200" dirty="0" err="1">
                <a:solidFill>
                  <a:srgbClr val="0000CC"/>
                </a:solidFill>
                <a:latin typeface="Consolas" panose="020B0609020204030204" pitchFamily="49" charset="0"/>
              </a:rPr>
              <a:t>totalAmount</a:t>
            </a: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</a:rPr>
              <a:t>  		CAL_SALES_TAX = 0.0725; //7.25%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</a:rPr>
              <a:t>		</a:t>
            </a:r>
            <a:r>
              <a:rPr lang="en-US" altLang="en-US" sz="2200" dirty="0" err="1">
                <a:solidFill>
                  <a:srgbClr val="0000CC"/>
                </a:solidFill>
                <a:latin typeface="Consolas" panose="020B0609020204030204" pitchFamily="49" charset="0"/>
              </a:rPr>
              <a:t>totalAmount</a:t>
            </a: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</a:rPr>
              <a:t> = 100 + 100*CAL_SALES_TAX;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altLang="en-US" sz="2400" dirty="0">
              <a:solidFill>
                <a:srgbClr val="0000CC"/>
              </a:solidFill>
              <a:latin typeface="Consolas" panose="020B0609020204030204" pitchFamily="49" charset="0"/>
            </a:endParaRPr>
          </a:p>
          <a:p>
            <a:pPr>
              <a:spcBef>
                <a:spcPts val="600"/>
              </a:spcBef>
              <a:defRPr/>
            </a:pPr>
            <a:endParaRPr lang="en-US" altLang="en-US" sz="2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971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8054ED-F7B3-14FF-7E4A-496BCB544A90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80109"/>
            <a:ext cx="3501736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Creating Constants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FF5128-106A-22A5-5027-8D79EC1F0442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328161"/>
            <a:ext cx="794861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initialized with a value, constants cannot be changed programmatically.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convention, </a:t>
            </a:r>
            <a:r>
              <a:rPr lang="en-US" alt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constants are all upper case, and words are separated by the underscore character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78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	</a:t>
            </a:r>
            <a:r>
              <a:rPr lang="en-US" altLang="en-US" sz="2400" b="1" dirty="0">
                <a:solidFill>
                  <a:schemeClr val="accent2"/>
                </a:solidFill>
                <a:latin typeface="Consolas" panose="020B0609020204030204" pitchFamily="49" charset="0"/>
              </a:rPr>
              <a:t>final </a:t>
            </a:r>
            <a:r>
              <a:rPr lang="en-US" altLang="en-US" sz="2400" dirty="0">
                <a:solidFill>
                  <a:schemeClr val="accent2"/>
                </a:solidFill>
                <a:latin typeface="Consolas" panose="020B0609020204030204" pitchFamily="49" charset="0"/>
              </a:rPr>
              <a:t>double CAL_SALES_TAX = 0.725;</a:t>
            </a:r>
          </a:p>
          <a:p>
            <a:pPr marL="0" indent="0">
              <a:spcBef>
                <a:spcPts val="678"/>
              </a:spcBef>
              <a:buFontTx/>
              <a:buNone/>
              <a:defRPr/>
            </a:pPr>
            <a:endParaRPr lang="en-US" altLang="en-US" sz="2400" dirty="0">
              <a:solidFill>
                <a:srgbClr val="0033CC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78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33CC"/>
                </a:solidFill>
                <a:latin typeface="Consolas" panose="020B0609020204030204" pitchFamily="49" charset="0"/>
              </a:rPr>
              <a:t>  	</a:t>
            </a:r>
            <a:r>
              <a:rPr lang="en-US" altLang="en-US" sz="2400" b="1" dirty="0">
                <a:solidFill>
                  <a:schemeClr val="accent2"/>
                </a:solidFill>
                <a:latin typeface="Consolas" panose="020B0609020204030204" pitchFamily="49" charset="0"/>
              </a:rPr>
              <a:t>final </a:t>
            </a:r>
            <a:r>
              <a:rPr lang="en-US" altLang="en-US" sz="2400" dirty="0">
                <a:solidFill>
                  <a:schemeClr val="accent2"/>
                </a:solidFill>
                <a:latin typeface="Consolas" panose="020B0609020204030204" pitchFamily="49" charset="0"/>
              </a:rPr>
              <a:t>int CAL_SALES_TAX = 0.725;</a:t>
            </a:r>
          </a:p>
          <a:p>
            <a:pPr lvl="1">
              <a:buFontTx/>
              <a:buNone/>
              <a:defRPr/>
            </a:pP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		… </a:t>
            </a:r>
            <a:r>
              <a:rPr lang="en-US" dirty="0">
                <a:solidFill>
                  <a:srgbClr val="C00000"/>
                </a:solidFill>
              </a:rPr>
              <a:t>Type mismatch: cannot convert from double to int</a:t>
            </a:r>
          </a:p>
          <a:p>
            <a:pPr lvl="1">
              <a:buFontTx/>
              <a:buNone/>
              <a:defRPr/>
            </a:pPr>
            <a:endParaRPr lang="en-US" altLang="en-US" b="1" dirty="0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	</a:t>
            </a:r>
            <a:r>
              <a:rPr lang="en-US" altLang="en-US" sz="2400" b="1" dirty="0">
                <a:solidFill>
                  <a:schemeClr val="accent2"/>
                </a:solidFill>
                <a:latin typeface="Consolas" panose="020B0609020204030204" pitchFamily="49" charset="0"/>
              </a:rPr>
              <a:t>final </a:t>
            </a:r>
            <a:r>
              <a:rPr lang="en-US" altLang="en-US" sz="2400" dirty="0">
                <a:solidFill>
                  <a:schemeClr val="accent2"/>
                </a:solidFill>
                <a:latin typeface="Consolas" panose="020B0609020204030204" pitchFamily="49" charset="0"/>
              </a:rPr>
              <a:t>int CAL_SALES_TAX = 3;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Consolas" panose="020B0609020204030204" pitchFamily="49" charset="0"/>
              </a:rPr>
              <a:t>  	final </a:t>
            </a:r>
            <a:r>
              <a:rPr lang="en-US" altLang="en-US" sz="2400" dirty="0">
                <a:solidFill>
                  <a:schemeClr val="accent2"/>
                </a:solidFill>
                <a:latin typeface="Consolas" panose="020B0609020204030204" pitchFamily="49" charset="0"/>
              </a:rPr>
              <a:t>double CAL_SALES_TAX = 3;</a:t>
            </a:r>
          </a:p>
          <a:p>
            <a:pPr>
              <a:defRPr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507574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19E969-95F2-462B-2724-DF5C273FF288}"/>
              </a:ext>
            </a:extLst>
          </p:cNvPr>
          <p:cNvSpPr txBox="1">
            <a:spLocks noChangeArrowheads="1"/>
          </p:cNvSpPr>
          <p:nvPr/>
        </p:nvSpPr>
        <p:spPr>
          <a:xfrm>
            <a:off x="1433945" y="271607"/>
            <a:ext cx="4876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String</a:t>
            </a:r>
            <a:r>
              <a:rPr lang="en-US" altLang="en-US" sz="3200"/>
              <a:t> Class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C7BF11-4678-2D07-85FE-A4769CC29865}"/>
              </a:ext>
            </a:extLst>
          </p:cNvPr>
          <p:cNvSpPr txBox="1">
            <a:spLocks noChangeArrowheads="1"/>
          </p:cNvSpPr>
          <p:nvPr/>
        </p:nvSpPr>
        <p:spPr>
          <a:xfrm>
            <a:off x="1513609" y="1263795"/>
            <a:ext cx="6965373" cy="478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has a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non-primitive data type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holds a series of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class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Java standard library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for this purpose.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useful, then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variable must be created to reference a String object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-457200">
              <a:spcBef>
                <a:spcPts val="18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		String number;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String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case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convention,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names should always begin with an uppercase character.</a:t>
            </a:r>
          </a:p>
        </p:txBody>
      </p:sp>
    </p:spTree>
    <p:extLst>
      <p:ext uri="{BB962C8B-B14F-4D97-AF65-F5344CB8AC3E}">
        <p14:creationId xmlns:p14="http://schemas.microsoft.com/office/powerpoint/2010/main" val="421080076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0CEA49-C8E7-2147-C36E-A593FA54345A}"/>
              </a:ext>
            </a:extLst>
          </p:cNvPr>
          <p:cNvSpPr txBox="1">
            <a:spLocks noChangeArrowheads="1"/>
          </p:cNvSpPr>
          <p:nvPr/>
        </p:nvSpPr>
        <p:spPr>
          <a:xfrm>
            <a:off x="1532227" y="214746"/>
            <a:ext cx="6510337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Primitive vs. Reference Variables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85BF7AA-F94B-3FD0-C575-71D07FAFF053}"/>
              </a:ext>
            </a:extLst>
          </p:cNvPr>
          <p:cNvSpPr txBox="1">
            <a:spLocks noChangeArrowheads="1"/>
          </p:cNvSpPr>
          <p:nvPr/>
        </p:nvSpPr>
        <p:spPr>
          <a:xfrm>
            <a:off x="1532227" y="1239418"/>
            <a:ext cx="7620000" cy="532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Primitive variables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the value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they have been assigned.                           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number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short number = 25;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25 will be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stored in the memory location associated with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variable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are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stored in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variables, however.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 are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referenced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variables.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     </a:t>
            </a:r>
            <a:r>
              <a:rPr lang="en-US" altLang="en-US" sz="2400" dirty="0">
                <a:latin typeface="Courier"/>
              </a:rPr>
              <a:t> </a:t>
            </a:r>
            <a:r>
              <a:rPr lang="en-US" altLang="en-US" sz="2400" dirty="0">
                <a:latin typeface="Consolas" panose="020B0609020204030204" pitchFamily="49" charset="0"/>
              </a:rPr>
              <a:t>String 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number = 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25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;  </a:t>
            </a:r>
            <a:r>
              <a:rPr lang="en-US" altLang="en-US" sz="2400" dirty="0"/>
              <a:t>// 0032</a:t>
            </a:r>
            <a:r>
              <a:rPr lang="en-US" altLang="en-US" sz="2400" baseline="-25000" dirty="0"/>
              <a:t>16</a:t>
            </a:r>
            <a:r>
              <a:rPr lang="en-US" altLang="en-US" sz="2400" dirty="0"/>
              <a:t> 0035</a:t>
            </a:r>
            <a:r>
              <a:rPr lang="en-US" altLang="en-US" sz="2400" baseline="-25000" dirty="0"/>
              <a:t>16</a:t>
            </a:r>
            <a:r>
              <a:rPr lang="en-US" altLang="en-US" sz="2400" dirty="0"/>
              <a:t> ; 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                                                               // 50</a:t>
            </a:r>
            <a:r>
              <a:rPr lang="en-US" altLang="en-US" sz="2400" baseline="-25000" dirty="0"/>
              <a:t>10</a:t>
            </a:r>
            <a:r>
              <a:rPr lang="en-US" altLang="en-US" sz="2400" dirty="0"/>
              <a:t> 53</a:t>
            </a:r>
            <a:r>
              <a:rPr lang="en-US" altLang="en-US" sz="2400" baseline="-25000" dirty="0"/>
              <a:t>10</a:t>
            </a:r>
            <a:endParaRPr lang="en-US" altLang="en-US" sz="2400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/>
              <a:t>    </a:t>
            </a:r>
            <a:r>
              <a:rPr lang="en-US" altLang="en-US" sz="2400" dirty="0">
                <a:latin typeface="Consolas" panose="020B0609020204030204" pitchFamily="49" charset="0"/>
              </a:rPr>
              <a:t>number</a:t>
            </a:r>
            <a:endParaRPr lang="en-US" altLang="en-US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B88B0-6A71-EBBA-E7DB-59C79A02F9B5}"/>
              </a:ext>
            </a:extLst>
          </p:cNvPr>
          <p:cNvSpPr txBox="1"/>
          <p:nvPr/>
        </p:nvSpPr>
        <p:spPr>
          <a:xfrm>
            <a:off x="6248400" y="2085480"/>
            <a:ext cx="2590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0000000  00011001</a:t>
            </a:r>
          </a:p>
        </p:txBody>
      </p:sp>
      <p:cxnSp>
        <p:nvCxnSpPr>
          <p:cNvPr id="5" name="Connector: Curved 3">
            <a:extLst>
              <a:ext uri="{FF2B5EF4-FFF2-40B4-BE49-F238E27FC236}">
                <a16:creationId xmlns:a16="http://schemas.microsoft.com/office/drawing/2014/main" id="{98302A7E-478D-B338-D88B-94D1CC9A09F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943601" y="1933080"/>
            <a:ext cx="304800" cy="304800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33D13C-4635-AEDE-D866-3A887ACFFCF3}"/>
              </a:ext>
            </a:extLst>
          </p:cNvPr>
          <p:cNvSpPr txBox="1"/>
          <p:nvPr/>
        </p:nvSpPr>
        <p:spPr>
          <a:xfrm>
            <a:off x="4914899" y="5812257"/>
            <a:ext cx="521970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0000000000110010  0000000000110101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45E82-30BB-252B-DBA5-AFB94B757ADA}"/>
              </a:ext>
            </a:extLst>
          </p:cNvPr>
          <p:cNvSpPr txBox="1"/>
          <p:nvPr/>
        </p:nvSpPr>
        <p:spPr>
          <a:xfrm>
            <a:off x="2438400" y="5865813"/>
            <a:ext cx="16002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934F96B-317F-48E9-8E40-C0E7E9031E9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0" y="5839619"/>
            <a:ext cx="1257300" cy="315486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: Curved 3">
            <a:extLst>
              <a:ext uri="{FF2B5EF4-FFF2-40B4-BE49-F238E27FC236}">
                <a16:creationId xmlns:a16="http://schemas.microsoft.com/office/drawing/2014/main" id="{FF7476F2-816F-9902-90E3-A7EDDB5133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5791200"/>
            <a:ext cx="381000" cy="96838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8F0F55-E2FF-3944-35AD-CCE37197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955" y="5288107"/>
            <a:ext cx="4572000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The object contains the string “25”</a:t>
            </a:r>
          </a:p>
        </p:txBody>
      </p:sp>
    </p:spTree>
    <p:extLst>
      <p:ext uri="{BB962C8B-B14F-4D97-AF65-F5344CB8AC3E}">
        <p14:creationId xmlns:p14="http://schemas.microsoft.com/office/powerpoint/2010/main" val="24904117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0CEA49-C8E7-2147-C36E-A593FA54345A}"/>
              </a:ext>
            </a:extLst>
          </p:cNvPr>
          <p:cNvSpPr txBox="1">
            <a:spLocks noChangeArrowheads="1"/>
          </p:cNvSpPr>
          <p:nvPr/>
        </p:nvSpPr>
        <p:spPr>
          <a:xfrm>
            <a:off x="1532227" y="214746"/>
            <a:ext cx="6510337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Primitive vs. Reference Variables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848B9C-8998-072A-5D43-5CF7FB494CAD}"/>
              </a:ext>
            </a:extLst>
          </p:cNvPr>
          <p:cNvSpPr txBox="1">
            <a:spLocks noChangeArrowheads="1"/>
          </p:cNvSpPr>
          <p:nvPr/>
        </p:nvSpPr>
        <p:spPr>
          <a:xfrm>
            <a:off x="1532227" y="1514475"/>
            <a:ext cx="7772400" cy="213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variable references an object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 the memory address of the object’s location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it is said that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variable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object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String </a:t>
            </a:r>
            <a:r>
              <a:rPr lang="en-US" alt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cityName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Charleston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85261-A875-1FDC-78C8-DA870075F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584" y="4765963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Charleston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C66913-B6FE-FC85-CFCF-B2F695D0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384" y="4804063"/>
            <a:ext cx="2667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address to the object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D230E6E-42A9-5DE8-BAC5-E965A9D0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384" y="4873913"/>
            <a:ext cx="140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cityName</a:t>
            </a:r>
            <a:endParaRPr lang="en-US" altLang="en-US" sz="20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8ADEFC60-1470-1953-FA1F-9B5C828BA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384" y="50326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EAED12AC-881E-4530-C777-C281AE262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984" y="3840451"/>
            <a:ext cx="3768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object that contains the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character string “Charleston”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8B764ED-7702-EB89-D8BA-82B18D49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084" y="5394613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 String object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3AE7FD-A958-E52C-D18B-ECA3A053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384" y="5442238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The </a:t>
            </a:r>
            <a:r>
              <a:rPr lang="en-US" altLang="en-US" sz="2400" dirty="0" err="1">
                <a:solidFill>
                  <a:srgbClr val="FF0000"/>
                </a:solidFill>
              </a:rPr>
              <a:t>cityName</a:t>
            </a:r>
            <a:r>
              <a:rPr lang="en-US" altLang="en-US" sz="2400" dirty="0"/>
              <a:t> variable </a:t>
            </a:r>
            <a:r>
              <a:rPr lang="en-US" altLang="en-US" sz="2400" dirty="0">
                <a:solidFill>
                  <a:srgbClr val="0000CC"/>
                </a:solidFill>
              </a:rPr>
              <a:t>holds the address </a:t>
            </a:r>
            <a:r>
              <a:rPr lang="en-US" altLang="en-US" sz="2400" dirty="0"/>
              <a:t>of a String object.</a:t>
            </a:r>
          </a:p>
        </p:txBody>
      </p:sp>
    </p:spTree>
    <p:extLst>
      <p:ext uri="{BB962C8B-B14F-4D97-AF65-F5344CB8AC3E}">
        <p14:creationId xmlns:p14="http://schemas.microsoft.com/office/powerpoint/2010/main" val="18143168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F9050F-E784-8F20-E155-F2E7A8A12596}"/>
              </a:ext>
            </a:extLst>
          </p:cNvPr>
          <p:cNvSpPr txBox="1">
            <a:spLocks noChangeArrowheads="1"/>
          </p:cNvSpPr>
          <p:nvPr/>
        </p:nvSpPr>
        <p:spPr>
          <a:xfrm>
            <a:off x="1655618" y="193964"/>
            <a:ext cx="4038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latin typeface="Courier New" panose="02070309020205020404" pitchFamily="49" charset="0"/>
              </a:rPr>
              <a:t>String</a:t>
            </a:r>
            <a:r>
              <a:rPr lang="en-US" altLang="en-US" sz="3200"/>
              <a:t> Objects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9D118C-5D07-0956-AF18-EB8051B2CDA0}"/>
              </a:ext>
            </a:extLst>
          </p:cNvPr>
          <p:cNvSpPr txBox="1">
            <a:spLocks noChangeArrowheads="1"/>
          </p:cNvSpPr>
          <p:nvPr/>
        </p:nvSpPr>
        <p:spPr>
          <a:xfrm>
            <a:off x="1655618" y="1381910"/>
            <a:ext cx="7200900" cy="4807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variable can be assigned a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literal.</a:t>
            </a:r>
          </a:p>
          <a:p>
            <a:pPr marL="457200" lvl="1" indent="-457200">
              <a:spcBef>
                <a:spcPts val="180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        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String value = "Hello";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Strings are the only objects that can be created in this way.   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1900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String value = "Hello";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variable can be created using 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keyword.</a:t>
            </a:r>
          </a:p>
          <a:p>
            <a:pPr marL="457200" lvl="1" indent="-457200">
              <a:spcBef>
                <a:spcPts val="1800"/>
              </a:spcBef>
              <a:buFontTx/>
              <a:buNone/>
              <a:defRPr/>
            </a:pPr>
            <a:r>
              <a:rPr lang="en-US" altLang="en-US" spc="-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pc="-100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String value = new String("Hello");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all other objects must use when they are created.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example: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StringDemo.java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5">
            <a:extLst>
              <a:ext uri="{FF2B5EF4-FFF2-40B4-BE49-F238E27FC236}">
                <a16:creationId xmlns:a16="http://schemas.microsoft.com/office/drawing/2014/main" id="{747C16FE-7044-48C1-5BA5-71AB11995C8F}"/>
              </a:ext>
            </a:extLst>
          </p:cNvPr>
          <p:cNvSpPr>
            <a:spLocks/>
          </p:cNvSpPr>
          <p:nvPr/>
        </p:nvSpPr>
        <p:spPr bwMode="auto">
          <a:xfrm rot="16200000">
            <a:off x="6362700" y="1222664"/>
            <a:ext cx="228600" cy="1295400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460296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410623-62EA-CE46-3739-0BEB8CD7C7DE}"/>
              </a:ext>
            </a:extLst>
          </p:cNvPr>
          <p:cNvSpPr txBox="1">
            <a:spLocks noChangeArrowheads="1"/>
          </p:cNvSpPr>
          <p:nvPr/>
        </p:nvSpPr>
        <p:spPr>
          <a:xfrm>
            <a:off x="1527464" y="143163"/>
            <a:ext cx="4800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The </a:t>
            </a:r>
            <a:r>
              <a:rPr lang="en-US" altLang="en-US" sz="3200" dirty="0">
                <a:latin typeface="Courier New" panose="02070309020205020404" pitchFamily="49" charset="0"/>
              </a:rPr>
              <a:t>String</a:t>
            </a:r>
            <a:r>
              <a:rPr lang="en-US" altLang="en-US" sz="3200" dirty="0"/>
              <a:t> Methods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DB4B99-CB36-BFC8-CFF9-0CA8114D68EC}"/>
              </a:ext>
            </a:extLst>
          </p:cNvPr>
          <p:cNvSpPr txBox="1">
            <a:spLocks noChangeArrowheads="1"/>
          </p:cNvSpPr>
          <p:nvPr/>
        </p:nvSpPr>
        <p:spPr>
          <a:xfrm>
            <a:off x="1527464" y="2015837"/>
            <a:ext cx="7162800" cy="416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is a class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objects that are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instances of it (the String class) have methods.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One of those methods is the </a:t>
            </a:r>
            <a:r>
              <a:rPr lang="en-US" altLang="en-US" sz="2400" b="1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length method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-457200">
              <a:spcBef>
                <a:spcPts val="18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chemeClr val="accent2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stringSize</a:t>
            </a: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chemeClr val="accent2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value.</a:t>
            </a:r>
            <a:r>
              <a:rPr lang="en-US" altLang="en-US" b="1" dirty="0" err="1">
                <a:solidFill>
                  <a:schemeClr val="accent2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length</a:t>
            </a:r>
            <a:r>
              <a:rPr lang="en-US" altLang="en-US" b="1" dirty="0">
                <a:solidFill>
                  <a:schemeClr val="accent2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statement runs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 method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object pointed to by the value variable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referenceVariable.method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(arguments…)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example: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StringLength.java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0EA2F-9625-1373-C089-3067B50B146D}"/>
              </a:ext>
            </a:extLst>
          </p:cNvPr>
          <p:cNvSpPr txBox="1"/>
          <p:nvPr/>
        </p:nvSpPr>
        <p:spPr>
          <a:xfrm>
            <a:off x="1988126" y="1221581"/>
            <a:ext cx="5628409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Consolas" panose="020B0609020204030204" pitchFamily="49" charset="0"/>
              </a:rPr>
              <a:t>String value = new String(</a:t>
            </a:r>
            <a:r>
              <a:rPr lang="en-US" altLang="en-US" sz="2200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latin typeface="Consolas" panose="020B0609020204030204" pitchFamily="49" charset="0"/>
              </a:rPr>
              <a:t>250F</a:t>
            </a:r>
            <a:r>
              <a:rPr lang="en-US" altLang="en-US" sz="2200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>
              <a:defRPr/>
            </a:pPr>
            <a:r>
              <a:rPr lang="en-US" sz="2200" dirty="0">
                <a:latin typeface="Consolas" panose="020B0609020204030204" pitchFamily="49" charset="0"/>
              </a:rPr>
              <a:t>String value = </a:t>
            </a:r>
            <a:r>
              <a:rPr lang="en-US" altLang="en-US" sz="2200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latin typeface="Consolas" panose="020B0609020204030204" pitchFamily="49" charset="0"/>
              </a:rPr>
              <a:t>250F</a:t>
            </a:r>
            <a:r>
              <a:rPr lang="en-US" altLang="en-US" sz="2200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4890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416AC7-93A9-45DF-8FC1-1C82B46DEB98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0" y="421821"/>
            <a:ext cx="4724400" cy="6413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54D47CF-A47A-4CCA-9851-D8B0AE47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360" y="2068286"/>
            <a:ext cx="6096000" cy="3341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0000CC"/>
                </a:solidFill>
              </a:rPr>
              <a:t>Simple</a:t>
            </a:r>
            <a:r>
              <a:rPr lang="en-US" altLang="en-US" sz="2400" dirty="0"/>
              <a:t>.</a:t>
            </a:r>
            <a:r>
              <a:rPr lang="en-US" altLang="en-US" sz="2400" dirty="0">
                <a:solidFill>
                  <a:srgbClr val="C00000"/>
                </a:solidFill>
              </a:rPr>
              <a:t>java</a:t>
            </a:r>
            <a:r>
              <a:rPr lang="en-US" altLang="en-US" sz="2400" dirty="0"/>
              <a:t>  </a:t>
            </a:r>
            <a:endParaRPr lang="en-US" altLang="en-US" sz="2400" dirty="0">
              <a:latin typeface="Segoe UI Symbol" panose="020B0502040204020203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public class </a:t>
            </a:r>
            <a:r>
              <a:rPr lang="en-US" altLang="en-US" sz="2400" dirty="0">
                <a:solidFill>
                  <a:srgbClr val="0000CC"/>
                </a:solidFill>
              </a:rPr>
              <a:t>Simple</a:t>
            </a:r>
            <a:r>
              <a:rPr lang="en-US" altLang="en-US" sz="2400" dirty="0"/>
              <a:t>{</a:t>
            </a:r>
          </a:p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	public static void main(String[] </a:t>
            </a:r>
            <a:r>
              <a:rPr lang="en-US" altLang="en-US" sz="2400" dirty="0" err="1"/>
              <a:t>args</a:t>
            </a:r>
            <a:r>
              <a:rPr lang="en-US" altLang="en-US" sz="2400" dirty="0"/>
              <a:t>){</a:t>
            </a:r>
          </a:p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	//TODO Auto-generated method stub</a:t>
            </a:r>
          </a:p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	}</a:t>
            </a:r>
            <a:br>
              <a:rPr lang="en-US" altLang="en-US" sz="2400" dirty="0"/>
            </a:br>
            <a:r>
              <a:rPr lang="en-US" altLang="en-US" sz="2400" dirty="0"/>
              <a:t>}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3BF9A87-227E-4BAB-B61C-EE23B0E9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360" y="2068286"/>
            <a:ext cx="304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F1CA2-D863-442E-8A3F-1734C8925CF2}"/>
              </a:ext>
            </a:extLst>
          </p:cNvPr>
          <p:cNvSpPr txBox="1"/>
          <p:nvPr/>
        </p:nvSpPr>
        <p:spPr>
          <a:xfrm>
            <a:off x="4909457" y="2193018"/>
            <a:ext cx="2788257" cy="457200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.</a:t>
            </a:r>
            <a:r>
              <a:rPr lang="en-US" dirty="0">
                <a:solidFill>
                  <a:srgbClr val="C00000"/>
                </a:solidFill>
              </a:rPr>
              <a:t>Java</a:t>
            </a:r>
            <a:r>
              <a:rPr lang="en-US" dirty="0"/>
              <a:t> file extension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BC0DD-4C12-4856-AC6F-FC0E1F39E8D1}"/>
              </a:ext>
            </a:extLst>
          </p:cNvPr>
          <p:cNvSpPr txBox="1"/>
          <p:nvPr/>
        </p:nvSpPr>
        <p:spPr>
          <a:xfrm>
            <a:off x="4909457" y="2650218"/>
            <a:ext cx="4648200" cy="706438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FF"/>
                </a:solidFill>
              </a:rPr>
              <a:t>Simple</a:t>
            </a:r>
            <a:r>
              <a:rPr lang="en-US" sz="2000" dirty="0" err="1"/>
              <a:t>.</a:t>
            </a:r>
            <a:r>
              <a:rPr lang="en-US" sz="2000" dirty="0" err="1">
                <a:solidFill>
                  <a:srgbClr val="C00000"/>
                </a:solidFill>
              </a:rPr>
              <a:t>Java</a:t>
            </a:r>
            <a:r>
              <a:rPr lang="en-US" sz="2000" dirty="0"/>
              <a:t> file extension has a class named</a:t>
            </a:r>
            <a:r>
              <a:rPr lang="en-US" sz="2000" dirty="0">
                <a:solidFill>
                  <a:srgbClr val="0000FF"/>
                </a:solidFill>
              </a:rPr>
              <a:t> Simple</a:t>
            </a:r>
            <a:r>
              <a:rPr lang="en-US" sz="2000" dirty="0"/>
              <a:t>, without Java file extension.</a:t>
            </a:r>
          </a:p>
        </p:txBody>
      </p:sp>
    </p:spTree>
    <p:extLst>
      <p:ext uri="{BB962C8B-B14F-4D97-AF65-F5344CB8AC3E}">
        <p14:creationId xmlns:p14="http://schemas.microsoft.com/office/powerpoint/2010/main" val="24152940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F9050F-E784-8F20-E155-F2E7A8A12596}"/>
              </a:ext>
            </a:extLst>
          </p:cNvPr>
          <p:cNvSpPr txBox="1">
            <a:spLocks noChangeArrowheads="1"/>
          </p:cNvSpPr>
          <p:nvPr/>
        </p:nvSpPr>
        <p:spPr>
          <a:xfrm>
            <a:off x="1655618" y="193964"/>
            <a:ext cx="4038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Courier New" panose="02070309020205020404" pitchFamily="49" charset="0"/>
              </a:rPr>
              <a:t>String</a:t>
            </a:r>
            <a:r>
              <a:rPr lang="en-US" altLang="en-US" sz="3200" dirty="0"/>
              <a:t> Methods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C377C3-7EA3-9F74-0BC8-119B19F062DE}"/>
              </a:ext>
            </a:extLst>
          </p:cNvPr>
          <p:cNvSpPr txBox="1">
            <a:spLocks noChangeArrowheads="1"/>
          </p:cNvSpPr>
          <p:nvPr/>
        </p:nvSpPr>
        <p:spPr>
          <a:xfrm>
            <a:off x="1655618" y="1192603"/>
            <a:ext cx="7716982" cy="5287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class contains many methods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help with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manipulation of String objects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immutable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meaning that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cannot be changed.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methods of a String object can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new versions of the object.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String str = new String(“I am ”);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int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strSize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str.length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(); //5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str = “who am I”;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strSize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str.length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(); //8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str = new String (“!?!”);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strSize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str.length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(); //3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en-US" sz="2000" dirty="0"/>
              <a:t>See example: </a:t>
            </a:r>
            <a:r>
              <a:rPr lang="en-US" altLang="en-US" sz="2000" dirty="0">
                <a:hlinkClick r:id="rId2" action="ppaction://hlinkfile"/>
              </a:rPr>
              <a:t>StringMethods.java</a:t>
            </a:r>
            <a:endParaRPr lang="en-US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D54A9-8898-C090-3D78-3949FC1AA10B}"/>
              </a:ext>
            </a:extLst>
          </p:cNvPr>
          <p:cNvSpPr txBox="1"/>
          <p:nvPr/>
        </p:nvSpPr>
        <p:spPr>
          <a:xfrm>
            <a:off x="10126666" y="4818490"/>
            <a:ext cx="107885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onsolas" panose="020B0609020204030204" pitchFamily="49" charset="0"/>
              </a:rPr>
              <a:t>I am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25780-B277-46BC-9851-36DBB5F14A2E}"/>
              </a:ext>
            </a:extLst>
          </p:cNvPr>
          <p:cNvSpPr txBox="1"/>
          <p:nvPr/>
        </p:nvSpPr>
        <p:spPr>
          <a:xfrm>
            <a:off x="9937752" y="5467778"/>
            <a:ext cx="160435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onsolas" panose="020B0609020204030204" pitchFamily="49" charset="0"/>
              </a:rPr>
              <a:t>who am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5D175-4B87-297B-3B48-6FBD95E14DEC}"/>
              </a:ext>
            </a:extLst>
          </p:cNvPr>
          <p:cNvSpPr txBox="1"/>
          <p:nvPr/>
        </p:nvSpPr>
        <p:spPr>
          <a:xfrm>
            <a:off x="10325103" y="6118653"/>
            <a:ext cx="668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onsolas" panose="020B0609020204030204" pitchFamily="49" charset="0"/>
              </a:rPr>
              <a:t>!?!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E7B64-F849-21D5-DF81-E9C2992C821B}"/>
              </a:ext>
            </a:extLst>
          </p:cNvPr>
          <p:cNvSpPr txBox="1"/>
          <p:nvPr/>
        </p:nvSpPr>
        <p:spPr>
          <a:xfrm>
            <a:off x="8294690" y="5048678"/>
            <a:ext cx="103986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1AA57BC-BBBF-C82B-9B0C-F02B6FE4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546" y="4354940"/>
            <a:ext cx="98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</a:rPr>
              <a:t>str</a:t>
            </a:r>
          </a:p>
        </p:txBody>
      </p:sp>
      <p:cxnSp>
        <p:nvCxnSpPr>
          <p:cNvPr id="11" name="Connector: Curved 4">
            <a:extLst>
              <a:ext uri="{FF2B5EF4-FFF2-40B4-BE49-F238E27FC236}">
                <a16:creationId xmlns:a16="http://schemas.microsoft.com/office/drawing/2014/main" id="{E82CCD18-3CFD-FD30-F42D-18BA634319A4}"/>
              </a:ext>
            </a:extLst>
          </p:cNvPr>
          <p:cNvCxnSpPr>
            <a:cxnSpLocks noChangeShapeType="1"/>
            <a:stCxn id="10" idx="2"/>
          </p:cNvCxnSpPr>
          <p:nvPr/>
        </p:nvCxnSpPr>
        <p:spPr bwMode="auto">
          <a:xfrm rot="5400000">
            <a:off x="8791771" y="4826455"/>
            <a:ext cx="301400" cy="15859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: Curved 9">
            <a:extLst>
              <a:ext uri="{FF2B5EF4-FFF2-40B4-BE49-F238E27FC236}">
                <a16:creationId xmlns:a16="http://schemas.microsoft.com/office/drawing/2014/main" id="{72F22C3A-E74D-7714-E2BD-A80BBF0B0A5B}"/>
              </a:ext>
            </a:extLst>
          </p:cNvPr>
          <p:cNvCxnSpPr>
            <a:cxnSpLocks/>
          </p:cNvCxnSpPr>
          <p:nvPr/>
        </p:nvCxnSpPr>
        <p:spPr bwMode="auto">
          <a:xfrm flipV="1">
            <a:off x="9021766" y="4839128"/>
            <a:ext cx="1104900" cy="4556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: Curved 11">
            <a:extLst>
              <a:ext uri="{FF2B5EF4-FFF2-40B4-BE49-F238E27FC236}">
                <a16:creationId xmlns:a16="http://schemas.microsoft.com/office/drawing/2014/main" id="{62EB21D4-CCC7-B7DD-74E8-1D8B0E42B7B1}"/>
              </a:ext>
            </a:extLst>
          </p:cNvPr>
          <p:cNvCxnSpPr>
            <a:cxnSpLocks/>
          </p:cNvCxnSpPr>
          <p:nvPr/>
        </p:nvCxnSpPr>
        <p:spPr bwMode="auto">
          <a:xfrm>
            <a:off x="9048753" y="5345540"/>
            <a:ext cx="889000" cy="1587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: Curved 20">
            <a:extLst>
              <a:ext uri="{FF2B5EF4-FFF2-40B4-BE49-F238E27FC236}">
                <a16:creationId xmlns:a16="http://schemas.microsoft.com/office/drawing/2014/main" id="{1BFB7AF1-A3D0-94EC-0CB2-6554A7C2C385}"/>
              </a:ext>
            </a:extLst>
          </p:cNvPr>
          <p:cNvCxnSpPr>
            <a:cxnSpLocks/>
          </p:cNvCxnSpPr>
          <p:nvPr/>
        </p:nvCxnSpPr>
        <p:spPr bwMode="auto">
          <a:xfrm>
            <a:off x="9048753" y="5424915"/>
            <a:ext cx="1276350" cy="69373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8559DE6-A0EA-9992-69DB-E1C79CABF7C9}"/>
              </a:ext>
            </a:extLst>
          </p:cNvPr>
          <p:cNvSpPr/>
          <p:nvPr/>
        </p:nvSpPr>
        <p:spPr bwMode="auto">
          <a:xfrm>
            <a:off x="9596440" y="4820078"/>
            <a:ext cx="267393" cy="27305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9893E29A-1735-AF30-CF0A-8D82D0459B7D}"/>
              </a:ext>
            </a:extLst>
          </p:cNvPr>
          <p:cNvSpPr/>
          <p:nvPr/>
        </p:nvSpPr>
        <p:spPr bwMode="auto">
          <a:xfrm>
            <a:off x="9605965" y="5342365"/>
            <a:ext cx="267393" cy="2746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A0512E-3490-269A-A399-D22BA54EF9A5}"/>
              </a:ext>
            </a:extLst>
          </p:cNvPr>
          <p:cNvSpPr txBox="1"/>
          <p:nvPr/>
        </p:nvSpPr>
        <p:spPr>
          <a:xfrm>
            <a:off x="10042374" y="3680975"/>
            <a:ext cx="107885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strike="dblStrike" dirty="0">
                <a:latin typeface="Consolas" panose="020B0609020204030204" pitchFamily="49" charset="0"/>
              </a:rPr>
              <a:t>5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strike="sngStrike" dirty="0">
                <a:latin typeface="Consolas" panose="020B0609020204030204" pitchFamily="49" charset="0"/>
              </a:rPr>
              <a:t>8</a:t>
            </a:r>
            <a:r>
              <a:rPr lang="en-US" sz="2000" dirty="0">
                <a:latin typeface="Consolas" panose="020B0609020204030204" pitchFamily="49" charset="0"/>
              </a:rPr>
              <a:t> 3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01FA610B-C058-2805-2BA0-1C858F9BA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425" y="3099951"/>
            <a:ext cx="14410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strSize</a:t>
            </a:r>
          </a:p>
        </p:txBody>
      </p:sp>
      <p:cxnSp>
        <p:nvCxnSpPr>
          <p:cNvPr id="24" name="Connector: Curved 4">
            <a:extLst>
              <a:ext uri="{FF2B5EF4-FFF2-40B4-BE49-F238E27FC236}">
                <a16:creationId xmlns:a16="http://schemas.microsoft.com/office/drawing/2014/main" id="{6CB7C30A-070F-CDE7-842B-00EC3749E32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9893943" y="3446820"/>
            <a:ext cx="230188" cy="228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281111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4151D0-FEAA-7410-309E-AC0D4DD3BBE7}"/>
              </a:ext>
            </a:extLst>
          </p:cNvPr>
          <p:cNvSpPr txBox="1">
            <a:spLocks noChangeArrowheads="1"/>
          </p:cNvSpPr>
          <p:nvPr/>
        </p:nvSpPr>
        <p:spPr>
          <a:xfrm>
            <a:off x="1634837" y="188913"/>
            <a:ext cx="206432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Scope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F2EB29-959C-5FC8-159E-8F16152180D3}"/>
              </a:ext>
            </a:extLst>
          </p:cNvPr>
          <p:cNvSpPr txBox="1">
            <a:spLocks noChangeArrowheads="1"/>
          </p:cNvSpPr>
          <p:nvPr/>
        </p:nvSpPr>
        <p:spPr>
          <a:xfrm>
            <a:off x="1538144" y="1672937"/>
            <a:ext cx="7013575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 of a program that has access to a variable’s contents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declared inside a method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(like the main method) are called 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variables’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declaration of the variable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ends at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method in which it was declared.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200" dirty="0"/>
              <a:t>See example: </a:t>
            </a:r>
            <a:r>
              <a:rPr lang="en-US" altLang="en-US" sz="2200" dirty="0">
                <a:hlinkClick r:id="rId2" action="ppaction://hlinkfile"/>
              </a:rPr>
              <a:t>Scope.java</a:t>
            </a:r>
            <a:r>
              <a:rPr lang="en-US" altLang="en-US" sz="2200" dirty="0"/>
              <a:t> (This program contains an intentional error.)</a:t>
            </a:r>
          </a:p>
        </p:txBody>
      </p:sp>
    </p:spTree>
    <p:extLst>
      <p:ext uri="{BB962C8B-B14F-4D97-AF65-F5344CB8AC3E}">
        <p14:creationId xmlns:p14="http://schemas.microsoft.com/office/powerpoint/2010/main" val="35980488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EA71059-D86D-C967-CB65-79202D4D3C23}"/>
              </a:ext>
            </a:extLst>
          </p:cNvPr>
          <p:cNvSpPr txBox="1">
            <a:spLocks noChangeArrowheads="1"/>
          </p:cNvSpPr>
          <p:nvPr/>
        </p:nvSpPr>
        <p:spPr>
          <a:xfrm>
            <a:off x="1524433" y="46469"/>
            <a:ext cx="62103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/>
              <a:t>Parts of a Java Program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887DBD-DB5D-A852-90A3-66B55EAC34B9}"/>
              </a:ext>
            </a:extLst>
          </p:cNvPr>
          <p:cNvSpPr txBox="1">
            <a:spLocks noChangeArrowheads="1"/>
          </p:cNvSpPr>
          <p:nvPr/>
        </p:nvSpPr>
        <p:spPr>
          <a:xfrm>
            <a:off x="1524433" y="592569"/>
            <a:ext cx="8346931" cy="6121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/>
              <a:t>import </a:t>
            </a:r>
            <a:r>
              <a:rPr lang="en-US" sz="1800" dirty="0" err="1"/>
              <a:t>java.util.Random</a:t>
            </a:r>
            <a:r>
              <a:rPr lang="en-US" sz="1800" dirty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1" dirty="0"/>
              <a:t>public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class Methods01_5_1 </a:t>
            </a:r>
            <a:r>
              <a:rPr lang="en-US" sz="1800" b="1" dirty="0"/>
              <a:t>{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1" dirty="0"/>
              <a:t>	public static void main(String[] </a:t>
            </a:r>
            <a:r>
              <a:rPr lang="en-US" sz="1800" b="1" dirty="0" err="1"/>
              <a:t>args</a:t>
            </a:r>
            <a:r>
              <a:rPr lang="en-US" sz="1800" b="1" dirty="0"/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1" dirty="0"/>
              <a:t>                                    int number = 101;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/>
              <a:t>		</a:t>
            </a:r>
            <a:r>
              <a:rPr lang="en-US" sz="1800" dirty="0" err="1">
                <a:solidFill>
                  <a:srgbClr val="FF0000"/>
                </a:solidFill>
              </a:rPr>
              <a:t>displayNumber</a:t>
            </a:r>
            <a:r>
              <a:rPr lang="en-US" sz="1800" dirty="0">
                <a:solidFill>
                  <a:srgbClr val="FF0000"/>
                </a:solidFill>
              </a:rPr>
              <a:t>();   //calling a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System.out.println</a:t>
            </a:r>
            <a:r>
              <a:rPr lang="en-US" sz="1800" dirty="0"/>
              <a:t>("\</a:t>
            </a:r>
            <a:r>
              <a:rPr lang="en-US" sz="1800" dirty="0" err="1"/>
              <a:t>nThe</a:t>
            </a:r>
            <a:r>
              <a:rPr lang="en-US" sz="1800" dirty="0"/>
              <a:t> obtained random number is " +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/>
              <a:t>                                                                          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 err="1">
                <a:solidFill>
                  <a:srgbClr val="0000CC"/>
                </a:solidFill>
              </a:rPr>
              <a:t>displayRandomNumber</a:t>
            </a:r>
            <a:r>
              <a:rPr lang="en-US" sz="1800" dirty="0">
                <a:solidFill>
                  <a:srgbClr val="0000CC"/>
                </a:solidFill>
              </a:rPr>
              <a:t>());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System.</a:t>
            </a:r>
            <a:r>
              <a:rPr lang="en-US" sz="1800" b="1" i="1" dirty="0" err="1"/>
              <a:t>out.println</a:t>
            </a:r>
            <a:r>
              <a:rPr lang="en-US" sz="1800" b="1" i="1" dirty="0"/>
              <a:t>("\n" + number);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1" dirty="0"/>
              <a:t>	} //end of main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	public static void </a:t>
            </a:r>
            <a:r>
              <a:rPr lang="en-US" sz="1800" b="1" dirty="0" err="1">
                <a:solidFill>
                  <a:srgbClr val="FF0000"/>
                </a:solidFill>
              </a:rPr>
              <a:t>displayNumber</a:t>
            </a:r>
            <a:r>
              <a:rPr lang="en-US" sz="1800" b="1" dirty="0">
                <a:solidFill>
                  <a:srgbClr val="FF0000"/>
                </a:solidFill>
              </a:rPr>
              <a:t>() {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		int number = 7;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		</a:t>
            </a:r>
            <a:r>
              <a:rPr lang="en-US" sz="1800" dirty="0" err="1">
                <a:solidFill>
                  <a:srgbClr val="FF0000"/>
                </a:solidFill>
              </a:rPr>
              <a:t>System.out.println</a:t>
            </a:r>
            <a:r>
              <a:rPr lang="en-US" sz="1800" dirty="0">
                <a:solidFill>
                  <a:srgbClr val="FF0000"/>
                </a:solidFill>
              </a:rPr>
              <a:t>(number);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	} //end of </a:t>
            </a:r>
            <a:r>
              <a:rPr lang="en-US" sz="1800" dirty="0" err="1">
                <a:solidFill>
                  <a:srgbClr val="FF0000"/>
                </a:solidFill>
              </a:rPr>
              <a:t>displayNumber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0000CC"/>
                </a:solidFill>
              </a:rPr>
              <a:t>	</a:t>
            </a:r>
            <a:r>
              <a:rPr lang="en-US" sz="1800" b="1" dirty="0">
                <a:solidFill>
                  <a:srgbClr val="0000CC"/>
                </a:solidFill>
              </a:rPr>
              <a:t>public static int </a:t>
            </a:r>
            <a:r>
              <a:rPr lang="en-US" sz="1800" b="1" dirty="0" err="1">
                <a:solidFill>
                  <a:srgbClr val="0000CC"/>
                </a:solidFill>
              </a:rPr>
              <a:t>displayRandomNumber</a:t>
            </a:r>
            <a:r>
              <a:rPr lang="en-US" sz="1800" b="1" dirty="0">
                <a:solidFill>
                  <a:srgbClr val="0000CC"/>
                </a:solidFill>
              </a:rPr>
              <a:t>() </a:t>
            </a:r>
            <a:r>
              <a:rPr lang="en-US" sz="1800" dirty="0">
                <a:solidFill>
                  <a:srgbClr val="0000CC"/>
                </a:solidFill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0000CC"/>
                </a:solidFill>
              </a:rPr>
              <a:t>		int number;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0000CC"/>
                </a:solidFill>
              </a:rPr>
              <a:t>		Random rand = new Random();  </a:t>
            </a:r>
            <a:r>
              <a:rPr lang="en-US" sz="1800" i="1" dirty="0">
                <a:solidFill>
                  <a:srgbClr val="0000CC"/>
                </a:solidFill>
              </a:rPr>
              <a:t>/*declare a variable named rand of 		Random class. Create an instance of the Random class. 			Assign the address of the Random class to the variable rand.*/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0000CC"/>
                </a:solidFill>
              </a:rPr>
              <a:t>		number = </a:t>
            </a:r>
            <a:r>
              <a:rPr lang="en-US" sz="1800" dirty="0" err="1">
                <a:solidFill>
                  <a:srgbClr val="0000CC"/>
                </a:solidFill>
              </a:rPr>
              <a:t>rand.nextInt</a:t>
            </a:r>
            <a:r>
              <a:rPr lang="en-US" sz="1800" dirty="0">
                <a:solidFill>
                  <a:srgbClr val="0000CC"/>
                </a:solidFill>
              </a:rPr>
              <a:t>();	 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0000CC"/>
                </a:solidFill>
              </a:rPr>
              <a:t>		return number;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solidFill>
                  <a:srgbClr val="0000CC"/>
                </a:solidFill>
              </a:rPr>
              <a:t>	} //end of </a:t>
            </a:r>
            <a:r>
              <a:rPr lang="en-US" sz="1800" dirty="0" err="1">
                <a:solidFill>
                  <a:srgbClr val="0000CC"/>
                </a:solidFill>
              </a:rPr>
              <a:t>displayRandomNumber</a:t>
            </a:r>
            <a:endParaRPr lang="en-US" sz="1800" dirty="0">
              <a:solidFill>
                <a:srgbClr val="0000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1" dirty="0"/>
              <a:t>} //end of class</a:t>
            </a:r>
            <a:endParaRPr lang="en-US" sz="1800" dirty="0"/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E5E57EF3-E1E3-9A0D-3712-954ACCB9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063" y="466725"/>
            <a:ext cx="533400" cy="381000"/>
          </a:xfrm>
          <a:prstGeom prst="cloudCallout">
            <a:avLst>
              <a:gd name="adj1" fmla="val -56833"/>
              <a:gd name="adj2" fmla="val 103301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36422-D2BC-7294-773A-C091F6ECAF88}"/>
              </a:ext>
            </a:extLst>
          </p:cNvPr>
          <p:cNvSpPr txBox="1"/>
          <p:nvPr/>
        </p:nvSpPr>
        <p:spPr>
          <a:xfrm>
            <a:off x="10324813" y="1752600"/>
            <a:ext cx="87947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398AB-1848-B0A0-F817-E7ADF2971DC0}"/>
              </a:ext>
            </a:extLst>
          </p:cNvPr>
          <p:cNvSpPr txBox="1"/>
          <p:nvPr/>
        </p:nvSpPr>
        <p:spPr>
          <a:xfrm>
            <a:off x="10245438" y="3276600"/>
            <a:ext cx="87947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17B69-81B7-06CA-E45D-F8FDE9C09C29}"/>
              </a:ext>
            </a:extLst>
          </p:cNvPr>
          <p:cNvSpPr txBox="1"/>
          <p:nvPr/>
        </p:nvSpPr>
        <p:spPr>
          <a:xfrm>
            <a:off x="10334337" y="4711700"/>
            <a:ext cx="87947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0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F498E12-403A-BF72-27AF-9D908BA21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126" y="1206500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number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7AADD759-5239-D96F-53E7-9E1F3685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163" y="2699544"/>
            <a:ext cx="117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number</a:t>
            </a:r>
          </a:p>
        </p:txBody>
      </p:sp>
      <p:cxnSp>
        <p:nvCxnSpPr>
          <p:cNvPr id="10" name="Connector: Curved 4">
            <a:extLst>
              <a:ext uri="{FF2B5EF4-FFF2-40B4-BE49-F238E27FC236}">
                <a16:creationId xmlns:a16="http://schemas.microsoft.com/office/drawing/2014/main" id="{CFB6174A-17F1-3E53-AD82-23090184A7E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0209719" y="1537494"/>
            <a:ext cx="230188" cy="228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: Curved 4">
            <a:extLst>
              <a:ext uri="{FF2B5EF4-FFF2-40B4-BE49-F238E27FC236}">
                <a16:creationId xmlns:a16="http://schemas.microsoft.com/office/drawing/2014/main" id="{FCFB91EC-09D6-0062-63DC-3EB7EF3A571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0219244" y="3047207"/>
            <a:ext cx="230187" cy="228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: Curved 4">
            <a:extLst>
              <a:ext uri="{FF2B5EF4-FFF2-40B4-BE49-F238E27FC236}">
                <a16:creationId xmlns:a16="http://schemas.microsoft.com/office/drawing/2014/main" id="{BFBBC749-DBBC-A0BD-C877-C8C755A0B9F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0562432" y="4487358"/>
            <a:ext cx="230188" cy="228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D01CAA15-3ED9-2E53-AD97-DBAE284F0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650" y="4110903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number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7323E9F-A401-4872-807C-22A49399C85E}"/>
              </a:ext>
            </a:extLst>
          </p:cNvPr>
          <p:cNvSpPr/>
          <p:nvPr/>
        </p:nvSpPr>
        <p:spPr>
          <a:xfrm>
            <a:off x="9184988" y="1536700"/>
            <a:ext cx="686376" cy="1279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3B1D73F-C8B8-4A60-BAC5-AB2298BE117A}"/>
              </a:ext>
            </a:extLst>
          </p:cNvPr>
          <p:cNvSpPr/>
          <p:nvPr/>
        </p:nvSpPr>
        <p:spPr>
          <a:xfrm>
            <a:off x="9177773" y="3013136"/>
            <a:ext cx="686376" cy="962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1B75443-DF3A-459C-9222-CA81363239CE}"/>
              </a:ext>
            </a:extLst>
          </p:cNvPr>
          <p:cNvSpPr/>
          <p:nvPr/>
        </p:nvSpPr>
        <p:spPr>
          <a:xfrm>
            <a:off x="9567576" y="4506418"/>
            <a:ext cx="686376" cy="1279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58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49E001-14B9-27E2-DF63-E788AF21FD53}"/>
              </a:ext>
            </a:extLst>
          </p:cNvPr>
          <p:cNvSpPr txBox="1">
            <a:spLocks noChangeArrowheads="1"/>
          </p:cNvSpPr>
          <p:nvPr/>
        </p:nvSpPr>
        <p:spPr>
          <a:xfrm>
            <a:off x="1551710" y="144896"/>
            <a:ext cx="3581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Commenting Code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2CBDF64-4F64-E0C9-E15E-4D9DF1ABC855}"/>
              </a:ext>
            </a:extLst>
          </p:cNvPr>
          <p:cNvSpPr txBox="1">
            <a:spLocks noChangeArrowheads="1"/>
          </p:cNvSpPr>
          <p:nvPr/>
        </p:nvSpPr>
        <p:spPr>
          <a:xfrm>
            <a:off x="1702176" y="1332273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provides three methods for commenting code.</a:t>
            </a:r>
          </a:p>
        </p:txBody>
      </p:sp>
      <p:graphicFrame>
        <p:nvGraphicFramePr>
          <p:cNvPr id="4" name="Group 159">
            <a:extLst>
              <a:ext uri="{FF2B5EF4-FFF2-40B4-BE49-F238E27FC236}">
                <a16:creationId xmlns:a16="http://schemas.microsoft.com/office/drawing/2014/main" id="{66BE94D7-7415-05B8-2367-A07C31319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34651"/>
              </p:ext>
            </p:extLst>
          </p:nvPr>
        </p:nvGraphicFramePr>
        <p:xfrm>
          <a:off x="1702176" y="2137063"/>
          <a:ext cx="8467060" cy="4095308"/>
        </p:xfrm>
        <a:graphic>
          <a:graphicData uri="http://schemas.openxmlformats.org/drawingml/2006/table">
            <a:tbl>
              <a:tblPr/>
              <a:tblGrid>
                <a:gridCol w="1525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1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Comment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Style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Description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//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Arial" pitchFamily="34" charset="0"/>
                        </a:rPr>
                        <a:t>Single line comment.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Anything after the // on the line will be ignored by the compiler.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/*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* 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*/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Arial" pitchFamily="34" charset="0"/>
                        </a:rPr>
                        <a:t>Block comment.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Everything beginning with /* and ending with the first */ will be ignored by the compiler.  This comment type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cannot be nested.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**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*…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*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*/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Arial" pitchFamily="34" charset="0"/>
                        </a:rPr>
                        <a:t>Javadoc comment.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This is a special version of the previous block comment that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allows comments to be documented by the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javadoc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utility program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  Everything beginning with the /** and ending with the first */ will be ignored by the compiler.  This comment type cannot be nested.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4236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C55685-87F1-7643-450D-16E3EEE99658}"/>
              </a:ext>
            </a:extLst>
          </p:cNvPr>
          <p:cNvSpPr txBox="1">
            <a:spLocks noChangeArrowheads="1"/>
          </p:cNvSpPr>
          <p:nvPr/>
        </p:nvSpPr>
        <p:spPr>
          <a:xfrm>
            <a:off x="1590531" y="130490"/>
            <a:ext cx="3750396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Commenting Code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2D469F3-996D-E92D-96EC-98E398EAEC16}"/>
              </a:ext>
            </a:extLst>
          </p:cNvPr>
          <p:cNvSpPr txBox="1">
            <a:spLocks noChangeArrowheads="1"/>
          </p:cNvSpPr>
          <p:nvPr/>
        </p:nvSpPr>
        <p:spPr>
          <a:xfrm>
            <a:off x="1590530" y="1478973"/>
            <a:ext cx="816653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Javadoc comments can be built into HTML documentation.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example: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Comment3.java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the documentation:</a:t>
            </a:r>
          </a:p>
          <a:p>
            <a:pPr marL="914400" lvl="1" indent="-457200">
              <a:lnSpc>
                <a:spcPct val="80000"/>
              </a:lnSpc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javadoc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with the source file as an argument</a:t>
            </a:r>
          </a:p>
          <a:p>
            <a:pPr marL="914400" lvl="1" indent="-457200">
              <a:lnSpc>
                <a:spcPct val="80000"/>
              </a:lnSpc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javadoc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Comment3.java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javadoc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will create index.html and several other documentation files in the same directory as the input file.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695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C55685-87F1-7643-450D-16E3EEE99658}"/>
              </a:ext>
            </a:extLst>
          </p:cNvPr>
          <p:cNvSpPr txBox="1">
            <a:spLocks noChangeArrowheads="1"/>
          </p:cNvSpPr>
          <p:nvPr/>
        </p:nvSpPr>
        <p:spPr>
          <a:xfrm>
            <a:off x="1590531" y="130490"/>
            <a:ext cx="3750396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Commenting Code</a:t>
            </a:r>
            <a:endParaRPr lang="en-US" altLang="en-US" sz="320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A3939A-BD24-3EC1-C207-85769C14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83" y="1558636"/>
            <a:ext cx="7503444" cy="51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742807-5A85-8ED3-D5D5-C161467B6575}"/>
              </a:ext>
            </a:extLst>
          </p:cNvPr>
          <p:cNvSpPr txBox="1">
            <a:spLocks noChangeArrowheads="1"/>
          </p:cNvSpPr>
          <p:nvPr/>
        </p:nvSpPr>
        <p:spPr>
          <a:xfrm>
            <a:off x="1735281" y="1153391"/>
            <a:ext cx="7503445" cy="426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index.html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37405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8609D6-3509-54C4-3F04-5525FC64A7AC}"/>
              </a:ext>
            </a:extLst>
          </p:cNvPr>
          <p:cNvSpPr txBox="1">
            <a:spLocks noChangeArrowheads="1"/>
          </p:cNvSpPr>
          <p:nvPr/>
        </p:nvSpPr>
        <p:spPr>
          <a:xfrm>
            <a:off x="1482437" y="268143"/>
            <a:ext cx="3868881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Style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13529E-ED90-C8C3-539D-A9D4EC71C919}"/>
              </a:ext>
            </a:extLst>
          </p:cNvPr>
          <p:cNvSpPr txBox="1">
            <a:spLocks noChangeArrowheads="1"/>
          </p:cNvSpPr>
          <p:nvPr/>
        </p:nvSpPr>
        <p:spPr>
          <a:xfrm>
            <a:off x="1614214" y="1856509"/>
            <a:ext cx="6779475" cy="4159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Java has a strict syntax,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whitespace characters are ignored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compiler.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Java whitespace characters are: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newline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carriage return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feed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200" dirty="0"/>
              <a:t>See example: </a:t>
            </a:r>
            <a:r>
              <a:rPr lang="en-US" altLang="en-US" sz="2200" dirty="0">
                <a:hlinkClick r:id="rId2" action="ppaction://hlinkfile"/>
              </a:rPr>
              <a:t>Compact.java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827231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6AE1DE-F19E-EF94-D2FC-DD3A5357C181}"/>
              </a:ext>
            </a:extLst>
          </p:cNvPr>
          <p:cNvSpPr txBox="1">
            <a:spLocks noChangeArrowheads="1"/>
          </p:cNvSpPr>
          <p:nvPr/>
        </p:nvSpPr>
        <p:spPr>
          <a:xfrm>
            <a:off x="1520536" y="266700"/>
            <a:ext cx="3082636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Indentation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E951B2-9C43-7E60-5AE4-36F89549EBEC}"/>
              </a:ext>
            </a:extLst>
          </p:cNvPr>
          <p:cNvSpPr txBox="1">
            <a:spLocks noChangeArrowheads="1"/>
          </p:cNvSpPr>
          <p:nvPr/>
        </p:nvSpPr>
        <p:spPr>
          <a:xfrm>
            <a:off x="1614054" y="1695305"/>
            <a:ext cx="7924800" cy="4331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should use proper indentation.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block of code should be indented a few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its surrounding block.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to four spaces are sufficient.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characters should be avoided.</a:t>
            </a:r>
          </a:p>
          <a:p>
            <a:pPr marL="914400" lvl="1" indent="-457200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Tabs can vary in size between applications and devices.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programming text editors allow the user to replace the tab with spaces.</a:t>
            </a:r>
          </a:p>
          <a:p>
            <a:pPr>
              <a:buFontTx/>
              <a:buNone/>
            </a:pPr>
            <a:endParaRPr lang="en-US" altLang="en-US" sz="2200" dirty="0"/>
          </a:p>
          <a:p>
            <a:pPr>
              <a:buFontTx/>
              <a:buNone/>
            </a:pPr>
            <a:r>
              <a:rPr lang="en-US" altLang="en-US" sz="2200" dirty="0"/>
              <a:t>See example: </a:t>
            </a:r>
            <a:r>
              <a:rPr lang="en-US" altLang="en-US" sz="2200" dirty="0">
                <a:hlinkClick r:id="rId2" action="ppaction://hlinkfile"/>
              </a:rPr>
              <a:t>Readable.java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6611051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F160BE-46E1-1EFB-047B-20F2A161A4C3}"/>
              </a:ext>
            </a:extLst>
          </p:cNvPr>
          <p:cNvSpPr txBox="1">
            <a:spLocks noChangeArrowheads="1"/>
          </p:cNvSpPr>
          <p:nvPr/>
        </p:nvSpPr>
        <p:spPr>
          <a:xfrm>
            <a:off x="1520536" y="379413"/>
            <a:ext cx="4256809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The </a:t>
            </a:r>
            <a:r>
              <a:rPr lang="en-US" altLang="en-US" sz="3200" dirty="0">
                <a:latin typeface="Courier New" panose="02070309020205020404" pitchFamily="49" charset="0"/>
              </a:rPr>
              <a:t>Scanner</a:t>
            </a:r>
            <a:r>
              <a:rPr lang="en-US" altLang="en-US" sz="3200" dirty="0"/>
              <a:t> Class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E1D143-A4C6-41B3-8278-C23D6944C903}"/>
              </a:ext>
            </a:extLst>
          </p:cNvPr>
          <p:cNvSpPr txBox="1">
            <a:spLocks noChangeArrowheads="1"/>
          </p:cNvSpPr>
          <p:nvPr/>
        </p:nvSpPr>
        <p:spPr>
          <a:xfrm>
            <a:off x="1633104" y="2299855"/>
            <a:ext cx="8288482" cy="318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read input from the keyboard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the Scanner class.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Scanner class is defined in </a:t>
            </a:r>
            <a:r>
              <a:rPr lang="en-US" altLang="en-US" sz="2400" dirty="0" err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java.util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will use the following statement, which must be at the top of our programs, before the program’s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header: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import </a:t>
            </a:r>
            <a:r>
              <a:rPr lang="en-US" alt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java.util.Scanner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;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tells the compiler where to find the Scanner class.</a:t>
            </a:r>
          </a:p>
        </p:txBody>
      </p:sp>
    </p:spTree>
    <p:extLst>
      <p:ext uri="{BB962C8B-B14F-4D97-AF65-F5344CB8AC3E}">
        <p14:creationId xmlns:p14="http://schemas.microsoft.com/office/powerpoint/2010/main" val="27429960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D44C33-DEFC-BEAE-981D-42033413C41C}"/>
              </a:ext>
            </a:extLst>
          </p:cNvPr>
          <p:cNvSpPr txBox="1">
            <a:spLocks noChangeArrowheads="1"/>
          </p:cNvSpPr>
          <p:nvPr/>
        </p:nvSpPr>
        <p:spPr>
          <a:xfrm>
            <a:off x="1450397" y="169863"/>
            <a:ext cx="448468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Scanner</a:t>
            </a:r>
            <a:r>
              <a:rPr lang="en-US" altLang="en-US" sz="3200"/>
              <a:t> Class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0196F4-CFD8-89DB-C911-ECFBD5EDC629}"/>
              </a:ext>
            </a:extLst>
          </p:cNvPr>
          <p:cNvSpPr txBox="1">
            <a:spLocks noChangeArrowheads="1"/>
          </p:cNvSpPr>
          <p:nvPr/>
        </p:nvSpPr>
        <p:spPr>
          <a:xfrm>
            <a:off x="1450396" y="1392381"/>
            <a:ext cx="8857385" cy="49045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 objects work with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System.in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 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Scanner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object:</a:t>
            </a:r>
            <a:br>
              <a:rPr lang="en-US" altLang="en-US" sz="2400" dirty="0"/>
            </a:br>
            <a:r>
              <a:rPr lang="en-US" altLang="en-US" sz="2400" dirty="0"/>
              <a:t> </a:t>
            </a:r>
            <a:r>
              <a:rPr lang="en-US" altLang="en-US" sz="2400" b="1" dirty="0">
                <a:latin typeface="Consolas" panose="020B0609020204030204" pitchFamily="49" charset="0"/>
              </a:rPr>
              <a:t>Scanner keyboard = new Scanner(System.in);</a:t>
            </a:r>
          </a:p>
          <a:p>
            <a:endParaRPr lang="en-US" altLang="en-US" sz="2400" dirty="0">
              <a:latin typeface="Courier New" panose="02070309020205020404" pitchFamily="49" charset="0"/>
            </a:endParaRPr>
          </a:p>
          <a:p>
            <a:endParaRPr lang="en-US" altLang="en-US" sz="2400" dirty="0">
              <a:latin typeface="Courier New" panose="02070309020205020404" pitchFamily="49" charset="0"/>
            </a:endParaRPr>
          </a:p>
          <a:p>
            <a:endParaRPr lang="en-US" altLang="en-US" sz="2400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pPr marL="457200" indent="-457200">
              <a:spcBef>
                <a:spcPts val="18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 class methods are listed in Table 2-17 in the text.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000" dirty="0"/>
              <a:t>See example: </a:t>
            </a:r>
            <a:r>
              <a:rPr lang="en-US" altLang="en-US" sz="2000" dirty="0">
                <a:hlinkClick r:id="rId2" action="ppaction://hlinkfile"/>
              </a:rPr>
              <a:t>Payroll.java</a:t>
            </a:r>
            <a:endParaRPr lang="en-US" altLang="en-US" sz="20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3ECC311-3CA5-AC5D-9BFD-1D703CB7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380" y="2970040"/>
            <a:ext cx="41563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This declares a variable named keyboard. The variable can </a:t>
            </a:r>
            <a:r>
              <a:rPr lang="en-US" altLang="en-US" sz="2200" dirty="0">
                <a:solidFill>
                  <a:srgbClr val="0000FF"/>
                </a:solidFill>
              </a:rPr>
              <a:t>reference</a:t>
            </a:r>
            <a:r>
              <a:rPr lang="en-US" altLang="en-US" sz="2200" dirty="0"/>
              <a:t> an object of the Scanner class.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46C750A-DF69-DBC9-CADB-E3DEF6A5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283" y="2970040"/>
            <a:ext cx="36332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This creates a </a:t>
            </a:r>
            <a:r>
              <a:rPr lang="en-US" altLang="en-US" sz="2200" dirty="0">
                <a:solidFill>
                  <a:srgbClr val="0000FF"/>
                </a:solidFill>
              </a:rPr>
              <a:t>Scanner object </a:t>
            </a:r>
            <a:r>
              <a:rPr lang="en-US" altLang="en-US" sz="2200" dirty="0"/>
              <a:t>in memory. </a:t>
            </a:r>
            <a:r>
              <a:rPr lang="en-US" altLang="en-US" sz="2200" dirty="0">
                <a:solidFill>
                  <a:srgbClr val="0000FF"/>
                </a:solidFill>
              </a:rPr>
              <a:t>The object will read input from System.in</a:t>
            </a:r>
          </a:p>
        </p:txBody>
      </p:sp>
      <p:sp>
        <p:nvSpPr>
          <p:cNvPr id="6" name="Left Brace 3">
            <a:extLst>
              <a:ext uri="{FF2B5EF4-FFF2-40B4-BE49-F238E27FC236}">
                <a16:creationId xmlns:a16="http://schemas.microsoft.com/office/drawing/2014/main" id="{001F48C8-3D3D-AE1B-603F-21410717DACF}"/>
              </a:ext>
            </a:extLst>
          </p:cNvPr>
          <p:cNvSpPr>
            <a:spLocks/>
          </p:cNvSpPr>
          <p:nvPr/>
        </p:nvSpPr>
        <p:spPr bwMode="auto">
          <a:xfrm rot="16200000">
            <a:off x="7310219" y="1085563"/>
            <a:ext cx="406400" cy="3268662"/>
          </a:xfrm>
          <a:prstGeom prst="leftBrace">
            <a:avLst>
              <a:gd name="adj1" fmla="val 8341"/>
              <a:gd name="adj2" fmla="val 5026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" name="Left Brace 7">
            <a:extLst>
              <a:ext uri="{FF2B5EF4-FFF2-40B4-BE49-F238E27FC236}">
                <a16:creationId xmlns:a16="http://schemas.microsoft.com/office/drawing/2014/main" id="{6215D44E-05AC-8E32-3204-E2A198D9CDD3}"/>
              </a:ext>
            </a:extLst>
          </p:cNvPr>
          <p:cNvSpPr>
            <a:spLocks/>
          </p:cNvSpPr>
          <p:nvPr/>
        </p:nvSpPr>
        <p:spPr bwMode="auto">
          <a:xfrm rot="16200000">
            <a:off x="3333822" y="1350889"/>
            <a:ext cx="406400" cy="2797319"/>
          </a:xfrm>
          <a:prstGeom prst="leftBrace">
            <a:avLst>
              <a:gd name="adj1" fmla="val 8333"/>
              <a:gd name="adj2" fmla="val 5026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76DD4E3-50A5-4F5D-A648-DA0E542E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341306"/>
            <a:ext cx="4840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The = operator </a:t>
            </a:r>
            <a:r>
              <a:rPr lang="en-US" altLang="en-US" sz="2200" dirty="0">
                <a:solidFill>
                  <a:srgbClr val="0000FF"/>
                </a:solidFill>
              </a:rPr>
              <a:t>assigns the address of the Scanner object to the keyboard</a:t>
            </a:r>
            <a:r>
              <a:rPr lang="en-US" altLang="en-US" sz="2200" dirty="0"/>
              <a:t> variable.</a:t>
            </a: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2639AA93-0302-0430-6D70-BA337B68E07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06698" y="2408663"/>
            <a:ext cx="660257" cy="19326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61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416AC7-93A9-45DF-8FC1-1C82B46DEB98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0" y="421821"/>
            <a:ext cx="4724400" cy="6413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22648FF-2FAB-4EB5-86F3-FE908195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66" y="1526420"/>
            <a:ext cx="75517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chemeClr val="accent2"/>
              </a:buClr>
              <a:buSzPct val="110000"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// This is a simple Java program.</a:t>
            </a:r>
          </a:p>
          <a:p>
            <a:pPr eaLnBrk="1" hangingPunct="1">
              <a:spcBef>
                <a:spcPts val="24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public class Simple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public static void main(String[] </a:t>
            </a:r>
            <a:r>
              <a:rPr lang="en-US" altLang="en-US" sz="2400" dirty="0" err="1">
                <a:latin typeface="Consolas" panose="020B0609020204030204" pitchFamily="49" charset="0"/>
              </a:rPr>
              <a:t>args</a:t>
            </a:r>
            <a:r>
              <a:rPr lang="en-US" altLang="en-US" sz="2400" dirty="0"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	</a:t>
            </a:r>
            <a:r>
              <a:rPr lang="en-US" alt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dirty="0">
                <a:latin typeface="Consolas" panose="020B0609020204030204" pitchFamily="49" charset="0"/>
              </a:rPr>
              <a:t>(“Hi!”);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5C4F80CB-8ECA-4218-80C7-03379F0BE035}"/>
              </a:ext>
            </a:extLst>
          </p:cNvPr>
          <p:cNvGrpSpPr>
            <a:grpSpLocks/>
          </p:cNvGrpSpPr>
          <p:nvPr/>
        </p:nvGrpSpPr>
        <p:grpSpPr bwMode="auto">
          <a:xfrm>
            <a:off x="6947807" y="1312278"/>
            <a:ext cx="4486273" cy="708025"/>
            <a:chOff x="3072" y="737"/>
            <a:chExt cx="2688" cy="446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282B8C64-844B-47A0-A1EB-7B515B8A0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737"/>
              <a:ext cx="2160" cy="446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rgbClr val="FF3300"/>
                  </a:solidFill>
                </a:rPr>
                <a:t>This is a </a:t>
              </a:r>
              <a:r>
                <a:rPr lang="en-US" altLang="en-US" sz="2000" dirty="0">
                  <a:solidFill>
                    <a:srgbClr val="0000CC"/>
                  </a:solidFill>
                </a:rPr>
                <a:t>Java comment</a:t>
              </a:r>
              <a:r>
                <a:rPr lang="en-US" altLang="en-US" sz="2000" dirty="0">
                  <a:solidFill>
                    <a:srgbClr val="FF3300"/>
                  </a:solidFill>
                </a:rPr>
                <a:t>. It is ignored by the compiler.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08AB8DF9-0FB3-4181-9180-E6F9321C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911"/>
              <a:ext cx="528" cy="114"/>
            </a:xfrm>
            <a:prstGeom prst="leftArrow">
              <a:avLst>
                <a:gd name="adj1" fmla="val 50000"/>
                <a:gd name="adj2" fmla="val 68750"/>
              </a:avLst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" name="Right Brace 1">
            <a:extLst>
              <a:ext uri="{FF2B5EF4-FFF2-40B4-BE49-F238E27FC236}">
                <a16:creationId xmlns:a16="http://schemas.microsoft.com/office/drawing/2014/main" id="{AEDA9B1B-A8AC-4637-9734-55CBCB217559}"/>
              </a:ext>
            </a:extLst>
          </p:cNvPr>
          <p:cNvSpPr>
            <a:spLocks/>
          </p:cNvSpPr>
          <p:nvPr/>
        </p:nvSpPr>
        <p:spPr bwMode="auto">
          <a:xfrm>
            <a:off x="8637274" y="3021474"/>
            <a:ext cx="457200" cy="2030042"/>
          </a:xfrm>
          <a:prstGeom prst="rightBrace">
            <a:avLst>
              <a:gd name="adj1" fmla="val 8327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4853B53-22D5-4CF4-8C8A-61D84D36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473" y="3066999"/>
            <a:ext cx="2760069" cy="22467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3300"/>
                </a:solidFill>
              </a:rPr>
              <a:t>This area is the</a:t>
            </a:r>
            <a:r>
              <a:rPr lang="en-US" altLang="en-US" sz="2000" dirty="0">
                <a:solidFill>
                  <a:srgbClr val="0000CC"/>
                </a:solidFill>
              </a:rPr>
              <a:t> body (definition) </a:t>
            </a:r>
            <a:r>
              <a:rPr lang="en-US" altLang="en-US" sz="2000" dirty="0">
                <a:solidFill>
                  <a:srgbClr val="FF3300"/>
                </a:solidFill>
              </a:rPr>
              <a:t>of the class Simple.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3300"/>
                </a:solidFill>
              </a:rPr>
              <a:t>All of the data and methods for this class</a:t>
            </a:r>
            <a:br>
              <a:rPr lang="en-US" altLang="en-US" sz="2000" dirty="0">
                <a:solidFill>
                  <a:srgbClr val="FF3300"/>
                </a:solidFill>
              </a:rPr>
            </a:br>
            <a:r>
              <a:rPr lang="en-US" altLang="en-US" sz="2000" dirty="0">
                <a:solidFill>
                  <a:srgbClr val="FF3300"/>
                </a:solidFill>
              </a:rPr>
              <a:t>will be between these curly braces  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{}</a:t>
            </a:r>
            <a:r>
              <a:rPr lang="en-US" altLang="en-US" sz="2000" dirty="0">
                <a:solidFill>
                  <a:srgbClr val="FF3300"/>
                </a:solidFill>
              </a:rPr>
              <a:t>.</a:t>
            </a: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B6DCB0EE-D658-4067-98A4-820128E9FF0F}"/>
              </a:ext>
            </a:extLst>
          </p:cNvPr>
          <p:cNvGrpSpPr>
            <a:grpSpLocks/>
          </p:cNvGrpSpPr>
          <p:nvPr/>
        </p:nvGrpSpPr>
        <p:grpSpPr bwMode="auto">
          <a:xfrm>
            <a:off x="4653643" y="2054146"/>
            <a:ext cx="6780437" cy="839869"/>
            <a:chOff x="2160" y="1303"/>
            <a:chExt cx="3456" cy="640"/>
          </a:xfrm>
        </p:grpSpPr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2BD5B7A9-8B2E-4BD2-843E-2753F93E3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303"/>
              <a:ext cx="2064" cy="64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rgbClr val="FF3300"/>
                  </a:solidFill>
                </a:rPr>
                <a:t>This is </a:t>
              </a:r>
              <a:r>
                <a:rPr lang="en-US" altLang="en-US" sz="2000" dirty="0">
                  <a:solidFill>
                    <a:srgbClr val="0033CC"/>
                  </a:solidFill>
                </a:rPr>
                <a:t>the class header</a:t>
              </a:r>
              <a:br>
                <a:rPr lang="en-US" altLang="en-US" sz="2000" dirty="0">
                  <a:solidFill>
                    <a:srgbClr val="0033CC"/>
                  </a:solidFill>
                </a:rPr>
              </a:br>
              <a:r>
                <a:rPr lang="en-US" altLang="en-US" sz="2000" dirty="0">
                  <a:solidFill>
                    <a:srgbClr val="FF3300"/>
                  </a:solidFill>
                </a:rPr>
                <a:t>for the class Simple (</a:t>
              </a:r>
              <a:r>
                <a:rPr lang="en-US" altLang="en-US" sz="2000" dirty="0" err="1">
                  <a:solidFill>
                    <a:srgbClr val="FF3300"/>
                  </a:solidFill>
                </a:rPr>
                <a:t>Simple.class</a:t>
              </a:r>
              <a:r>
                <a:rPr lang="en-US" altLang="en-US" sz="2000" dirty="0">
                  <a:solidFill>
                    <a:srgbClr val="FF3300"/>
                  </a:solidFill>
                </a:rPr>
                <a:t>)</a:t>
              </a:r>
            </a:p>
          </p:txBody>
        </p:sp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CABEFFA6-7BBF-46C5-87B0-103D2C6E0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508"/>
              <a:ext cx="1392" cy="192"/>
            </a:xfrm>
            <a:prstGeom prst="leftArrow">
              <a:avLst>
                <a:gd name="adj1" fmla="val 50000"/>
                <a:gd name="adj2" fmla="val 1812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19" name="TextBox 2">
            <a:extLst>
              <a:ext uri="{FF2B5EF4-FFF2-40B4-BE49-F238E27FC236}">
                <a16:creationId xmlns:a16="http://schemas.microsoft.com/office/drawing/2014/main" id="{D433AE6A-DA05-4844-B83D-E5A33A51D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336" y="5098324"/>
            <a:ext cx="6307138" cy="16319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860425" indent="-860425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C00000"/>
                </a:solidFill>
              </a:rPr>
              <a:t>public – a Java keyword, an </a:t>
            </a:r>
            <a:r>
              <a:rPr lang="en-US" altLang="en-US" sz="2000" dirty="0">
                <a:solidFill>
                  <a:srgbClr val="0000CC"/>
                </a:solidFill>
              </a:rPr>
              <a:t>access specifier</a:t>
            </a:r>
            <a:r>
              <a:rPr lang="en-US" altLang="en-US" sz="2000" dirty="0">
                <a:solidFill>
                  <a:srgbClr val="C00000"/>
                </a:solidFill>
              </a:rPr>
              <a:t>, access to the class is unrestricted, open to the public.</a:t>
            </a:r>
          </a:p>
          <a:p>
            <a:pPr marL="744538" indent="-744538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C00000"/>
                </a:solidFill>
              </a:rPr>
              <a:t>class – a Java keyword, that indicates </a:t>
            </a:r>
            <a:r>
              <a:rPr lang="en-US" altLang="en-US" sz="2000" dirty="0">
                <a:solidFill>
                  <a:srgbClr val="0000CC"/>
                </a:solidFill>
              </a:rPr>
              <a:t>the beginning of a class definition</a:t>
            </a:r>
            <a:r>
              <a:rPr lang="en-US" altLang="en-US" sz="2000" dirty="0">
                <a:solidFill>
                  <a:srgbClr val="C00000"/>
                </a:solidFill>
              </a:rPr>
              <a:t>.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C00000"/>
                </a:solidFill>
              </a:rPr>
              <a:t>Simple – </a:t>
            </a:r>
            <a:r>
              <a:rPr lang="en-US" altLang="en-US" sz="2000" dirty="0">
                <a:solidFill>
                  <a:srgbClr val="0000CC"/>
                </a:solidFill>
              </a:rPr>
              <a:t>the class name</a:t>
            </a:r>
            <a:r>
              <a:rPr lang="en-US" altLang="en-US" sz="2000" dirty="0">
                <a:solidFill>
                  <a:srgbClr val="C00000"/>
                </a:solidFill>
              </a:rPr>
              <a:t>, programmer-defined name.</a:t>
            </a:r>
          </a:p>
        </p:txBody>
      </p:sp>
    </p:spTree>
    <p:extLst>
      <p:ext uri="{BB962C8B-B14F-4D97-AF65-F5344CB8AC3E}">
        <p14:creationId xmlns:p14="http://schemas.microsoft.com/office/powerpoint/2010/main" val="150759391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8496-7350-C7BF-947A-8623D4F0EEA1}"/>
              </a:ext>
            </a:extLst>
          </p:cNvPr>
          <p:cNvSpPr txBox="1">
            <a:spLocks noChangeArrowheads="1"/>
          </p:cNvSpPr>
          <p:nvPr/>
        </p:nvSpPr>
        <p:spPr>
          <a:xfrm>
            <a:off x="1510145" y="0"/>
            <a:ext cx="5898573" cy="9921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/>
              <a:t>The </a:t>
            </a:r>
            <a:r>
              <a:rPr lang="en-US" altLang="en-US" sz="3400">
                <a:latin typeface="Courier New" panose="02070309020205020404" pitchFamily="49" charset="0"/>
              </a:rPr>
              <a:t>Scanner</a:t>
            </a:r>
            <a:r>
              <a:rPr lang="en-US" altLang="en-US" sz="3400"/>
              <a:t> Class - </a:t>
            </a:r>
            <a:r>
              <a:rPr lang="en-US" altLang="en-US" sz="2800"/>
              <a:t>methods</a:t>
            </a:r>
            <a:endParaRPr lang="en-US" altLang="en-US" sz="34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1B3BFA6-278B-98E4-DDC0-E030EB70B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170207"/>
              </p:ext>
            </p:extLst>
          </p:nvPr>
        </p:nvGraphicFramePr>
        <p:xfrm>
          <a:off x="1672936" y="1024236"/>
          <a:ext cx="9008919" cy="530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4548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nextByte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byte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byteX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//declaring 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byte </a:t>
                      </a:r>
                      <a:r>
                        <a:rPr lang="en-US" sz="2200" b="0" dirty="0" err="1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byteX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a byte value: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byteX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keyboard.nextByte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 byte.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548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nextDouble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double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//declaring 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double </a:t>
                      </a:r>
                      <a:r>
                        <a:rPr lang="en-US" sz="2200" b="0" dirty="0" err="1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dNumber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a double value: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keyboard.nextDouble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 double.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449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nextFloat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float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//declaring 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float </a:t>
                      </a:r>
                      <a:r>
                        <a:rPr lang="en-US" sz="2200" b="0" dirty="0" err="1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fNumber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a float value: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keyboard.nextFloat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 float.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77A7C7AE-8FBC-6D9E-BA47-5B6435270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304" y="530226"/>
            <a:ext cx="157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Table 2-17 </a:t>
            </a:r>
          </a:p>
        </p:txBody>
      </p:sp>
    </p:spTree>
    <p:extLst>
      <p:ext uri="{BB962C8B-B14F-4D97-AF65-F5344CB8AC3E}">
        <p14:creationId xmlns:p14="http://schemas.microsoft.com/office/powerpoint/2010/main" val="237115092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8496-7350-C7BF-947A-8623D4F0EEA1}"/>
              </a:ext>
            </a:extLst>
          </p:cNvPr>
          <p:cNvSpPr txBox="1">
            <a:spLocks noChangeArrowheads="1"/>
          </p:cNvSpPr>
          <p:nvPr/>
        </p:nvSpPr>
        <p:spPr>
          <a:xfrm>
            <a:off x="1510145" y="0"/>
            <a:ext cx="5898573" cy="9921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/>
              <a:t>The </a:t>
            </a:r>
            <a:r>
              <a:rPr lang="en-US" altLang="en-US" sz="3400">
                <a:latin typeface="Courier New" panose="02070309020205020404" pitchFamily="49" charset="0"/>
              </a:rPr>
              <a:t>Scanner</a:t>
            </a:r>
            <a:r>
              <a:rPr lang="en-US" altLang="en-US" sz="3400"/>
              <a:t> Class - </a:t>
            </a:r>
            <a:r>
              <a:rPr lang="en-US" altLang="en-US" sz="2800"/>
              <a:t>methods</a:t>
            </a:r>
            <a:endParaRPr lang="en-US" altLang="en-US" sz="34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B122E27-C0A1-826A-5D65-2054481D1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58269"/>
              </p:ext>
            </p:extLst>
          </p:nvPr>
        </p:nvGraphicFramePr>
        <p:xfrm>
          <a:off x="1714982" y="992188"/>
          <a:ext cx="8811009" cy="530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4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2236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nextInt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int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intNumber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//declaring 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int </a:t>
                      </a:r>
                      <a:r>
                        <a:rPr lang="en-US" sz="2200" b="0" dirty="0" err="1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intNumber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an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value: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intNumber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keyboard.nextInt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an int.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236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nextLine</a:t>
                      </a:r>
                      <a:endParaRPr lang="en-US" sz="2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String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//declaring 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String </a:t>
                      </a:r>
                      <a:r>
                        <a:rPr lang="en-US" sz="2200" b="0" dirty="0" err="1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sName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your name: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keyboard.nextLine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 String.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2236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nextLong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long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longNumber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//declaring 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long </a:t>
                      </a:r>
                      <a:r>
                        <a:rPr lang="en-US" sz="2200" b="0" dirty="0" err="1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longNumber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a long value: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longNumber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keyboard.nextLong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 long.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5060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8496-7350-C7BF-947A-8623D4F0EEA1}"/>
              </a:ext>
            </a:extLst>
          </p:cNvPr>
          <p:cNvSpPr txBox="1">
            <a:spLocks noChangeArrowheads="1"/>
          </p:cNvSpPr>
          <p:nvPr/>
        </p:nvSpPr>
        <p:spPr>
          <a:xfrm>
            <a:off x="1510145" y="0"/>
            <a:ext cx="5898573" cy="9921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/>
              <a:t>The </a:t>
            </a:r>
            <a:r>
              <a:rPr lang="en-US" altLang="en-US" sz="3400">
                <a:latin typeface="Courier New" panose="02070309020205020404" pitchFamily="49" charset="0"/>
              </a:rPr>
              <a:t>Scanner</a:t>
            </a:r>
            <a:r>
              <a:rPr lang="en-US" altLang="en-US" sz="3400"/>
              <a:t> Class - </a:t>
            </a:r>
            <a:r>
              <a:rPr lang="en-US" altLang="en-US" sz="2800"/>
              <a:t>methods</a:t>
            </a:r>
            <a:endParaRPr lang="en-US" altLang="en-US" sz="34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4AB5E42-BBA3-3283-F848-0D570F181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445818"/>
              </p:ext>
            </p:extLst>
          </p:nvPr>
        </p:nvGraphicFramePr>
        <p:xfrm>
          <a:off x="1670708" y="894217"/>
          <a:ext cx="8666019" cy="563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8066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nextShort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short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//declaring 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short </a:t>
                      </a:r>
                      <a:r>
                        <a:rPr lang="en-US" sz="2200" b="0" dirty="0" err="1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sNumber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a long value: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sNumber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keyboard.nextShort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 short.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Integers in the range of -32768 (-2</a:t>
                      </a:r>
                      <a:r>
                        <a:rPr lang="en-US" sz="2200" b="0" baseline="30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15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 to 32767 (2</a:t>
                      </a:r>
                      <a:r>
                        <a:rPr lang="en-US" sz="2200" b="0" baseline="30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15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-1)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12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next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String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firstName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middleName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lastName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Scanner keyboard = new Scanner(System.in);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System.out.println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(“Enter your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fullname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: ”);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firstName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middleName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lastName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Description: Returns input as a String.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97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nextLine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//consume the remaining newline.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keyboard.nextLine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979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621BD-5F2A-4FDF-B51C-80D29C8BC596}"/>
              </a:ext>
            </a:extLst>
          </p:cNvPr>
          <p:cNvSpPr/>
          <p:nvPr/>
        </p:nvSpPr>
        <p:spPr>
          <a:xfrm>
            <a:off x="1862254" y="943159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"enter input"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Scanner </a:t>
            </a:r>
            <a:r>
              <a:rPr lang="en-US" u="sng" dirty="0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Scanner(System.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+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3F7F5F"/>
                </a:solidFill>
                <a:latin typeface="Consolas" panose="020B0609020204030204" pitchFamily="49" charset="0"/>
              </a:rPr>
              <a:t>kb.nextLine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(); //consume the remaining newline.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exit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Output: </a:t>
            </a:r>
          </a:p>
          <a:p>
            <a:r>
              <a:rPr lang="en-US" dirty="0"/>
              <a:t>enter input</a:t>
            </a:r>
          </a:p>
          <a:p>
            <a:r>
              <a:rPr lang="en-US" dirty="0"/>
              <a:t>John Kennedy, Jr. 12,234.0012345000. </a:t>
            </a:r>
            <a:r>
              <a:rPr lang="en-US" dirty="0" err="1"/>
              <a:t>salesTax</a:t>
            </a:r>
            <a:r>
              <a:rPr lang="en-US" dirty="0"/>
              <a:t>.</a:t>
            </a:r>
          </a:p>
          <a:p>
            <a:r>
              <a:rPr lang="en-US" dirty="0"/>
              <a:t>Kennedy, Jr.</a:t>
            </a:r>
          </a:p>
          <a:p>
            <a:r>
              <a:rPr lang="en-US" dirty="0"/>
              <a:t>12,234.0012345000.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7500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27AF18-BC93-4B03-8BDF-665CD0220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244" y="578427"/>
            <a:ext cx="828155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number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Scanner </a:t>
            </a:r>
            <a:r>
              <a:rPr lang="en-US" altLang="en-US" sz="2400" dirty="0">
                <a:solidFill>
                  <a:srgbClr val="6A3E3E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keyboard</a:t>
            </a:r>
            <a:r>
              <a:rPr lang="en-US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Scanner(System.</a:t>
            </a:r>
            <a:r>
              <a:rPr lang="en-US" altLang="en-US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in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"Enter an int value: "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keyboard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(); //skip a line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Scanner </a:t>
            </a:r>
            <a:r>
              <a:rPr lang="en-US" altLang="en-US" sz="2400" dirty="0">
                <a:solidFill>
                  <a:srgbClr val="6A3E3E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keyboard1</a:t>
            </a:r>
            <a:r>
              <a:rPr lang="en-US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altLang="en-US" sz="2400" b="1" dirty="0">
                <a:solidFill>
                  <a:srgbClr val="2A00FF"/>
                </a:solidFill>
                <a:latin typeface="Consolas" panose="020B0609020204030204" pitchFamily="49" charset="0"/>
              </a:rPr>
              <a:t>"12345"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keyboard1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.nextInt();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number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56852-4141-B15D-3F2D-7FEB4A05AD2A}"/>
              </a:ext>
            </a:extLst>
          </p:cNvPr>
          <p:cNvSpPr/>
          <p:nvPr/>
        </p:nvSpPr>
        <p:spPr>
          <a:xfrm>
            <a:off x="3041073" y="4732915"/>
            <a:ext cx="4572000" cy="1939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Enter an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value: </a:t>
            </a:r>
          </a:p>
          <a:p>
            <a:pPr>
              <a:defRPr/>
            </a:pPr>
            <a:r>
              <a:rPr lang="en-US" sz="2400" dirty="0">
                <a:solidFill>
                  <a:srgbClr val="00C87D"/>
                </a:solidFill>
                <a:latin typeface="Consolas" panose="020B0609020204030204" pitchFamily="49" charset="0"/>
              </a:rPr>
              <a:t>3456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3456</a:t>
            </a:r>
          </a:p>
          <a:p>
            <a:pPr>
              <a:defRPr/>
            </a:pPr>
            <a:endParaRPr lang="en-US" sz="2400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12345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55303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06E19-9660-45F2-A5D7-084C336D9D10}"/>
              </a:ext>
            </a:extLst>
          </p:cNvPr>
          <p:cNvSpPr/>
          <p:nvPr/>
        </p:nvSpPr>
        <p:spPr>
          <a:xfrm>
            <a:off x="2057399" y="1657350"/>
            <a:ext cx="70457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//Scanner kb = new Scanner(System.in);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Enter three numbers: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Scanner </a:t>
            </a:r>
            <a:r>
              <a:rPr lang="en-US" u="sng" dirty="0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"123.45   111   222"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number1D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number2D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"sum =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number1D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number2D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b="1" dirty="0"/>
              <a:t>double</a:t>
            </a:r>
            <a:r>
              <a:rPr lang="en-US" dirty="0"/>
              <a:t> sum = number1D + number2D; </a:t>
            </a:r>
          </a:p>
          <a:p>
            <a:r>
              <a:rPr lang="en-US" b="1" dirty="0"/>
              <a:t>//double</a:t>
            </a:r>
            <a:r>
              <a:rPr lang="en-US" dirty="0"/>
              <a:t> number3D = </a:t>
            </a:r>
            <a:r>
              <a:rPr lang="en-US" dirty="0" err="1"/>
              <a:t>kb.nextDouble</a:t>
            </a:r>
            <a:r>
              <a:rPr lang="en-US" dirty="0"/>
              <a:t>();</a:t>
            </a:r>
          </a:p>
          <a:p>
            <a:r>
              <a:rPr lang="en-US" dirty="0"/>
              <a:t>//</a:t>
            </a:r>
            <a:r>
              <a:rPr lang="en-US" dirty="0" err="1"/>
              <a:t>System.</a:t>
            </a:r>
            <a:r>
              <a:rPr lang="en-US" b="1" i="1" dirty="0" err="1"/>
              <a:t>out</a:t>
            </a:r>
            <a:r>
              <a:rPr lang="en-US" dirty="0" err="1"/>
              <a:t>.println</a:t>
            </a:r>
            <a:r>
              <a:rPr lang="en-US" dirty="0"/>
              <a:t>("Total sum = " + (sum += number3D));</a:t>
            </a:r>
          </a:p>
          <a:p>
            <a:r>
              <a:rPr lang="en-US" dirty="0" err="1"/>
              <a:t>System.</a:t>
            </a:r>
            <a:r>
              <a:rPr lang="en-US" b="1" i="1" dirty="0" err="1"/>
              <a:t>out</a:t>
            </a:r>
            <a:r>
              <a:rPr lang="en-US" dirty="0" err="1"/>
              <a:t>.println</a:t>
            </a:r>
            <a:r>
              <a:rPr lang="en-US" dirty="0"/>
              <a:t>("Total sum = " + (sum += </a:t>
            </a:r>
            <a:r>
              <a:rPr lang="en-US" dirty="0" err="1"/>
              <a:t>kb.nextDouble</a:t>
            </a:r>
            <a:r>
              <a:rPr lang="en-US" dirty="0"/>
              <a:t>()));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System.exit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highlight>
                  <a:srgbClr val="FFFF00"/>
                </a:highlight>
              </a:rPr>
              <a:t>sum = 234.45</a:t>
            </a:r>
          </a:p>
          <a:p>
            <a:r>
              <a:rPr lang="en-US" dirty="0">
                <a:highlight>
                  <a:srgbClr val="FFFF00"/>
                </a:highlight>
              </a:rPr>
              <a:t>Total sum = 456.45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0053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48080E-65EF-3A0C-5CD8-018E26FCB4A6}"/>
              </a:ext>
            </a:extLst>
          </p:cNvPr>
          <p:cNvSpPr txBox="1">
            <a:spLocks noChangeArrowheads="1"/>
          </p:cNvSpPr>
          <p:nvPr/>
        </p:nvSpPr>
        <p:spPr>
          <a:xfrm>
            <a:off x="1534391" y="183573"/>
            <a:ext cx="4689764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Scanner</a:t>
            </a:r>
            <a:r>
              <a:rPr lang="en-US" altLang="en-US" sz="3200"/>
              <a:t> Class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76781CC-F960-30FC-12D5-4FA9BF7C2B30}"/>
              </a:ext>
            </a:extLst>
          </p:cNvPr>
          <p:cNvSpPr txBox="1">
            <a:spLocks noChangeArrowheads="1"/>
          </p:cNvSpPr>
          <p:nvPr/>
        </p:nvSpPr>
        <p:spPr>
          <a:xfrm>
            <a:off x="1534391" y="1237673"/>
            <a:ext cx="814993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read input from the keyboard we can use the 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Scanner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class.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600" dirty="0">
                <a:latin typeface="Courier New" panose="02070309020205020404" pitchFamily="49" charset="0"/>
              </a:rPr>
              <a:t>Scanner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is defined in </a:t>
            </a:r>
            <a:r>
              <a:rPr lang="en-US" altLang="en-US" sz="2600" dirty="0" err="1">
                <a:latin typeface="Courier New" panose="02070309020205020404" pitchFamily="49" charset="0"/>
              </a:rPr>
              <a:t>java.util</a:t>
            </a:r>
            <a:r>
              <a:rPr lang="en-US" altLang="en-US" sz="2600" dirty="0"/>
              <a:t>.</a:t>
            </a:r>
          </a:p>
          <a:p>
            <a:pPr marL="400050" lvl="1" indent="0">
              <a:buFontTx/>
              <a:buNone/>
              <a:defRPr/>
            </a:pPr>
            <a:r>
              <a:rPr lang="en-US" altLang="en-US" b="1" dirty="0">
                <a:latin typeface="Consolas" panose="020B0609020204030204" pitchFamily="49" charset="0"/>
              </a:rPr>
              <a:t>import </a:t>
            </a:r>
            <a:r>
              <a:rPr lang="en-US" altLang="en-US" b="1" dirty="0" err="1">
                <a:latin typeface="Consolas" panose="020B0609020204030204" pitchFamily="49" charset="0"/>
              </a:rPr>
              <a:t>java.util.Scanner</a:t>
            </a:r>
            <a:r>
              <a:rPr lang="en-US" altLang="en-US" b="1" dirty="0">
                <a:latin typeface="Consolas" panose="020B0609020204030204" pitchFamily="49" charset="0"/>
              </a:rPr>
              <a:t>;</a:t>
            </a:r>
          </a:p>
          <a:p>
            <a:pPr marL="400050" lvl="1" indent="0">
              <a:buFontTx/>
              <a:buNone/>
              <a:defRPr/>
            </a:pPr>
            <a:r>
              <a:rPr lang="en-US" altLang="en-US" b="1" dirty="0">
                <a:latin typeface="Consolas" panose="020B0609020204030204" pitchFamily="49" charset="0"/>
              </a:rPr>
              <a:t>Scanner keyboard = new Scanner(System.in);</a:t>
            </a:r>
          </a:p>
          <a:p>
            <a:pPr marL="0" indent="0">
              <a:buFontTx/>
              <a:buNone/>
              <a:defRPr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can hold the address		   A Scanner object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of a Scanner object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3DE24AD-EBAF-5482-06C3-FFB46C8B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5019818"/>
            <a:ext cx="3124200" cy="1200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“This Scanner object is configured to read input from System.in”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5C300E1-D504-3492-4F78-97227D569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386964"/>
            <a:ext cx="1905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address</a:t>
            </a:r>
          </a:p>
        </p:txBody>
      </p:sp>
      <p:cxnSp>
        <p:nvCxnSpPr>
          <p:cNvPr id="6" name="Straight Arrow Connector 4">
            <a:extLst>
              <a:ext uri="{FF2B5EF4-FFF2-40B4-BE49-F238E27FC236}">
                <a16:creationId xmlns:a16="http://schemas.microsoft.com/office/drawing/2014/main" id="{AB2F749C-F215-7131-4636-AD96067416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19700" y="5615564"/>
            <a:ext cx="762000" cy="47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339490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981471-9B28-B228-248A-AB364CEB21CC}"/>
              </a:ext>
            </a:extLst>
          </p:cNvPr>
          <p:cNvSpPr/>
          <p:nvPr/>
        </p:nvSpPr>
        <p:spPr>
          <a:xfrm>
            <a:off x="1551709" y="720436"/>
            <a:ext cx="830580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Scanner </a:t>
            </a:r>
            <a:r>
              <a:rPr lang="en-US" sz="2000" u="sng" dirty="0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sz="2000" u="sng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u="sng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Scanner(System.</a:t>
            </a:r>
            <a:r>
              <a:rPr lang="en-US" sz="2000" b="1" i="1" u="sng" dirty="0">
                <a:solidFill>
                  <a:srgbClr val="0000C0"/>
                </a:solidFill>
                <a:latin typeface="Consolas" panose="020B0609020204030204" pitchFamily="49" charset="0"/>
              </a:rPr>
              <a:t>in</a:t>
            </a:r>
            <a:r>
              <a:rPr lang="en-US" sz="2000" b="1" i="1" u="sng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defRPr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"Enter a floating point number: "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defRPr/>
            </a:pP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.nextDouble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defRPr/>
            </a:pP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.nextLine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 //consume the remaining newline</a:t>
            </a:r>
          </a:p>
          <a:p>
            <a:pPr>
              <a:defRPr/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"Enter a string : "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kb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.nextLine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defRPr/>
            </a:pPr>
            <a:r>
              <a:rPr lang="en-US" sz="2000" dirty="0" err="1">
                <a:latin typeface="Consolas" panose="020B0609020204030204" pitchFamily="49" charset="0"/>
              </a:rPr>
              <a:t>System.</a:t>
            </a:r>
            <a:r>
              <a:rPr lang="en-US" sz="2000" b="1" i="1" dirty="0" err="1">
                <a:latin typeface="Consolas" panose="020B0609020204030204" pitchFamily="49" charset="0"/>
              </a:rPr>
              <a:t>out.println</a:t>
            </a:r>
            <a:r>
              <a:rPr lang="en-US" sz="2000" b="1" i="1" dirty="0">
                <a:latin typeface="Consolas" panose="020B0609020204030204" pitchFamily="49" charset="0"/>
              </a:rPr>
              <a:t>(</a:t>
            </a:r>
            <a:r>
              <a:rPr lang="en-US" sz="2000" b="1" i="1" dirty="0" err="1">
                <a:latin typeface="Consolas" panose="020B0609020204030204" pitchFamily="49" charset="0"/>
              </a:rPr>
              <a:t>numberd</a:t>
            </a:r>
            <a:r>
              <a:rPr lang="en-US" sz="2000" b="1" i="1" dirty="0">
                <a:latin typeface="Consolas" panose="020B0609020204030204" pitchFamily="49" charset="0"/>
              </a:rPr>
              <a:t> + " and " + </a:t>
            </a:r>
            <a:r>
              <a:rPr lang="en-US" sz="2000" b="1" i="1" dirty="0" err="1">
                <a:latin typeface="Consolas" panose="020B0609020204030204" pitchFamily="49" charset="0"/>
              </a:rPr>
              <a:t>numberS</a:t>
            </a:r>
            <a:r>
              <a:rPr lang="en-US" sz="2000" b="1" i="1" dirty="0"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the about statements without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kb.nextLine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the following statements without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kb2.nextLine();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latin typeface="Consolas" panose="020B0609020204030204" pitchFamily="49" charset="0"/>
              </a:rPr>
              <a:t>Scanner </a:t>
            </a:r>
            <a:r>
              <a:rPr lang="en-US" sz="2000" u="sng" dirty="0">
                <a:latin typeface="Consolas" panose="020B0609020204030204" pitchFamily="49" charset="0"/>
              </a:rPr>
              <a:t>kb1 = </a:t>
            </a:r>
            <a:r>
              <a:rPr lang="en-US" sz="2000" b="1" u="sng" dirty="0">
                <a:latin typeface="Consolas" panose="020B0609020204030204" pitchFamily="49" charset="0"/>
              </a:rPr>
              <a:t>new Scanner(System.</a:t>
            </a:r>
            <a:r>
              <a:rPr lang="en-US" sz="2000" b="1" i="1" u="sng" dirty="0">
                <a:latin typeface="Consolas" panose="020B0609020204030204" pitchFamily="49" charset="0"/>
              </a:rPr>
              <a:t>in);</a:t>
            </a:r>
          </a:p>
          <a:p>
            <a:pPr>
              <a:defRPr/>
            </a:pPr>
            <a:r>
              <a:rPr lang="en-US" sz="2000" dirty="0" err="1">
                <a:latin typeface="Consolas" panose="020B0609020204030204" pitchFamily="49" charset="0"/>
              </a:rPr>
              <a:t>System.</a:t>
            </a:r>
            <a:r>
              <a:rPr lang="en-US" sz="2000" b="1" i="1" dirty="0" err="1">
                <a:latin typeface="Consolas" panose="020B0609020204030204" pitchFamily="49" charset="0"/>
              </a:rPr>
              <a:t>out.println</a:t>
            </a:r>
            <a:r>
              <a:rPr lang="en-US" sz="2000" b="1" i="1" dirty="0">
                <a:latin typeface="Consolas" panose="020B0609020204030204" pitchFamily="49" charset="0"/>
              </a:rPr>
              <a:t>("Enter a floating point number: ");</a:t>
            </a:r>
          </a:p>
          <a:p>
            <a:pPr>
              <a:defRPr/>
            </a:pPr>
            <a:r>
              <a:rPr lang="en-US" sz="2000" dirty="0" err="1">
                <a:latin typeface="Consolas" panose="020B0609020204030204" pitchFamily="49" charset="0"/>
              </a:rPr>
              <a:t>numberd</a:t>
            </a:r>
            <a:r>
              <a:rPr lang="en-US" sz="2000" dirty="0">
                <a:latin typeface="Consolas" panose="020B0609020204030204" pitchFamily="49" charset="0"/>
              </a:rPr>
              <a:t> = kb1.nextDouble();</a:t>
            </a:r>
          </a:p>
          <a:p>
            <a:pPr>
              <a:defRPr/>
            </a:pPr>
            <a:r>
              <a:rPr lang="en-US" sz="2000" dirty="0">
                <a:latin typeface="Consolas" panose="020B0609020204030204" pitchFamily="49" charset="0"/>
              </a:rPr>
              <a:t>Scanner </a:t>
            </a:r>
            <a:r>
              <a:rPr lang="en-US" sz="2000" u="sng" dirty="0">
                <a:latin typeface="Consolas" panose="020B0609020204030204" pitchFamily="49" charset="0"/>
              </a:rPr>
              <a:t>kb2 = </a:t>
            </a:r>
            <a:r>
              <a:rPr lang="en-US" sz="2000" b="1" u="sng" dirty="0">
                <a:latin typeface="Consolas" panose="020B0609020204030204" pitchFamily="49" charset="0"/>
              </a:rPr>
              <a:t>new Scanner(System.</a:t>
            </a:r>
            <a:r>
              <a:rPr lang="en-US" sz="2000" b="1" i="1" u="sng" dirty="0">
                <a:latin typeface="Consolas" panose="020B0609020204030204" pitchFamily="49" charset="0"/>
              </a:rPr>
              <a:t>in);</a:t>
            </a:r>
          </a:p>
          <a:p>
            <a:pPr>
              <a:defRPr/>
            </a:pPr>
            <a:r>
              <a:rPr lang="en-US" sz="2000" dirty="0" err="1">
                <a:latin typeface="Consolas" panose="020B0609020204030204" pitchFamily="49" charset="0"/>
              </a:rPr>
              <a:t>System.</a:t>
            </a:r>
            <a:r>
              <a:rPr lang="en-US" sz="2000" b="1" i="1" dirty="0" err="1">
                <a:latin typeface="Consolas" panose="020B0609020204030204" pitchFamily="49" charset="0"/>
              </a:rPr>
              <a:t>out.println</a:t>
            </a:r>
            <a:r>
              <a:rPr lang="en-US" sz="2000" b="1" i="1" dirty="0">
                <a:latin typeface="Consolas" panose="020B0609020204030204" pitchFamily="49" charset="0"/>
              </a:rPr>
              <a:t>("Enter a string : ");</a:t>
            </a:r>
          </a:p>
          <a:p>
            <a:pPr>
              <a:defRPr/>
            </a:pPr>
            <a:r>
              <a:rPr lang="en-US" sz="2000" dirty="0">
                <a:latin typeface="Consolas" panose="020B0609020204030204" pitchFamily="49" charset="0"/>
              </a:rPr>
              <a:t>String numberS2 = kb2.nextLine();</a:t>
            </a:r>
          </a:p>
          <a:p>
            <a:pPr>
              <a:defRPr/>
            </a:pPr>
            <a:r>
              <a:rPr lang="en-US" sz="2000" dirty="0" err="1">
                <a:latin typeface="Consolas" panose="020B0609020204030204" pitchFamily="49" charset="0"/>
              </a:rPr>
              <a:t>System.</a:t>
            </a:r>
            <a:r>
              <a:rPr lang="en-US" sz="2000" b="1" i="1" dirty="0" err="1">
                <a:latin typeface="Consolas" panose="020B0609020204030204" pitchFamily="49" charset="0"/>
              </a:rPr>
              <a:t>out.println</a:t>
            </a:r>
            <a:r>
              <a:rPr lang="en-US" sz="2000" b="1" i="1" dirty="0">
                <a:latin typeface="Consolas" panose="020B0609020204030204" pitchFamily="49" charset="0"/>
              </a:rPr>
              <a:t>(</a:t>
            </a:r>
            <a:r>
              <a:rPr lang="en-US" sz="2000" b="1" i="1" dirty="0" err="1">
                <a:latin typeface="Consolas" panose="020B0609020204030204" pitchFamily="49" charset="0"/>
              </a:rPr>
              <a:t>numberd</a:t>
            </a:r>
            <a:r>
              <a:rPr lang="en-US" sz="2000" b="1" i="1" dirty="0">
                <a:latin typeface="Consolas" panose="020B0609020204030204" pitchFamily="49" charset="0"/>
              </a:rPr>
              <a:t> + " and " + numberS2);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4261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5DE87D-21D2-F0EE-E2CE-E9091BEB774D}"/>
              </a:ext>
            </a:extLst>
          </p:cNvPr>
          <p:cNvSpPr txBox="1">
            <a:spLocks noChangeArrowheads="1"/>
          </p:cNvSpPr>
          <p:nvPr/>
        </p:nvSpPr>
        <p:spPr>
          <a:xfrm>
            <a:off x="1527463" y="157307"/>
            <a:ext cx="387581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Scanner</a:t>
            </a:r>
            <a:r>
              <a:rPr lang="en-US" altLang="en-US" sz="3200"/>
              <a:t> Class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223997A-9633-2E6D-7C82-5E039A21F70B}"/>
              </a:ext>
            </a:extLst>
          </p:cNvPr>
          <p:cNvSpPr txBox="1">
            <a:spLocks noChangeArrowheads="1"/>
          </p:cNvSpPr>
          <p:nvPr/>
        </p:nvSpPr>
        <p:spPr>
          <a:xfrm>
            <a:off x="1669472" y="1076469"/>
            <a:ext cx="8191501" cy="5345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iNumber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double </a:t>
            </a: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dNumber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String str;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//create a Scanner object to read input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Scanner </a:t>
            </a:r>
            <a:r>
              <a:rPr lang="en-US" altLang="en-US" sz="2200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kbInput</a:t>
            </a:r>
            <a:r>
              <a:rPr lang="en-US" altLang="en-US" sz="22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new Scanner(System.in);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(“Enter the name of a person: 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str = </a:t>
            </a: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kbInput.nextLine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2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 err="1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kbInput.nextLine</a:t>
            </a: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();  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// Consume the remaining      			   // </a:t>
            </a: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newLine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2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(“Enter an integer value: 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iNumber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kbInput.nextInt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2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(“Enter a floating point value: 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dNumber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kbInput.nextDouble</a:t>
            </a:r>
            <a:r>
              <a:rPr lang="en-US" altLang="en-US" sz="22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00023179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A8D465-FC43-F0EB-C332-E81660EF4521}"/>
              </a:ext>
            </a:extLst>
          </p:cNvPr>
          <p:cNvSpPr txBox="1">
            <a:spLocks noChangeArrowheads="1"/>
          </p:cNvSpPr>
          <p:nvPr/>
        </p:nvSpPr>
        <p:spPr>
          <a:xfrm>
            <a:off x="1427018" y="178522"/>
            <a:ext cx="565958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Scanner</a:t>
            </a:r>
            <a:r>
              <a:rPr lang="en-US" altLang="en-US" sz="3200"/>
              <a:t> Class Methods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FA90FD-D459-E3A8-761E-2668CB7D374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70709"/>
            <a:ext cx="7772400" cy="5508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//create a Scanner object to read input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Scanner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 = new Scanner(System.in);</a:t>
            </a:r>
            <a:endParaRPr lang="en-US" altLang="en-US" sz="20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(“Enter a byte value: ”);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byte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bValue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kbInput.nextByte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(“Enter a float value: ”);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float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fNumber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kbInput.nextFloat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(“Enter a long value: ”);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long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lNumber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kbInput.nextLong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(“Enter a short value: ”);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short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sNumber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 err="1">
                <a:latin typeface="Consolas" panose="020B0609020204030204" pitchFamily="49" charset="0"/>
                <a:cs typeface="Courier New" panose="02070309020205020404" pitchFamily="49" charset="0"/>
              </a:rPr>
              <a:t>kbInput.nextShort</a:t>
            </a:r>
            <a:r>
              <a:rPr lang="en-US" altLang="en-US" sz="20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(“Do you want to attend the” +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	     “ party? Yes or No: ”);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2000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inputLine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kbInput.nextLine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char answer = </a:t>
            </a:r>
            <a:r>
              <a:rPr lang="en-US" altLang="en-US" sz="2000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inputLine.</a:t>
            </a:r>
            <a:r>
              <a:rPr lang="en-US" altLang="en-US" sz="2000" b="1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charAt</a:t>
            </a:r>
            <a:r>
              <a:rPr lang="en-US" altLang="en-US" sz="2000" b="1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(0);</a:t>
            </a:r>
          </a:p>
          <a:p>
            <a:pPr marL="0" indent="0"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000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nosOfCharacter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 err="1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inputLine.length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63928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1F2B77-278C-45D0-A431-784AD3E94C5F}"/>
              </a:ext>
            </a:extLst>
          </p:cNvPr>
          <p:cNvSpPr txBox="1">
            <a:spLocks noChangeArrowheads="1"/>
          </p:cNvSpPr>
          <p:nvPr/>
        </p:nvSpPr>
        <p:spPr>
          <a:xfrm>
            <a:off x="1015092" y="112487"/>
            <a:ext cx="461327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Analyzing The Example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9FE9DA5-EBE7-475C-ACC6-591BD79A4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863" y="824325"/>
            <a:ext cx="4425045" cy="55092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+mn-lt"/>
              </a:rPr>
              <a:t>In the </a:t>
            </a:r>
            <a:r>
              <a:rPr lang="en-US" altLang="en-US" sz="2400" dirty="0" err="1">
                <a:solidFill>
                  <a:srgbClr val="0000FF"/>
                </a:solidFill>
                <a:latin typeface="+mn-lt"/>
              </a:rPr>
              <a:t>src</a:t>
            </a:r>
            <a:r>
              <a:rPr lang="en-US" altLang="en-US" sz="2400" i="1" dirty="0">
                <a:latin typeface="+mn-lt"/>
              </a:rPr>
              <a:t> folder, </a:t>
            </a:r>
            <a:r>
              <a:rPr lang="en-US" altLang="en-US" sz="2400" dirty="0">
                <a:latin typeface="+mn-lt"/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+mn-lt"/>
              </a:rPr>
              <a:t>Java source code file</a:t>
            </a:r>
            <a:r>
              <a:rPr lang="en-US" altLang="en-US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+mn-lt"/>
              </a:rPr>
              <a:t>Simple.java </a:t>
            </a:r>
            <a:r>
              <a:rPr lang="en-US" altLang="en-US" sz="2400" dirty="0">
                <a:latin typeface="+mn-lt"/>
              </a:rPr>
              <a:t>is translated by the Java compiler and created in another file named </a:t>
            </a:r>
            <a:r>
              <a:rPr lang="en-US" altLang="en-US" sz="2400" dirty="0" err="1">
                <a:solidFill>
                  <a:srgbClr val="0000CC"/>
                </a:solidFill>
                <a:highlight>
                  <a:srgbClr val="FFFF00"/>
                </a:highlight>
                <a:latin typeface="+mn-lt"/>
              </a:rPr>
              <a:t>Simple.class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+mn-lt"/>
              </a:rPr>
              <a:t>, </a:t>
            </a:r>
            <a:r>
              <a:rPr lang="en-US" altLang="en-US" sz="2400" dirty="0">
                <a:latin typeface="+mn-lt"/>
              </a:rPr>
              <a:t>containing byte code. (This file is </a:t>
            </a:r>
            <a:r>
              <a:rPr lang="en-US" altLang="en-US" sz="2400" i="1" dirty="0">
                <a:latin typeface="+mn-lt"/>
              </a:rPr>
              <a:t>in</a:t>
            </a:r>
            <a:r>
              <a:rPr lang="en-US" altLang="en-US" sz="2400" dirty="0">
                <a:latin typeface="+mn-lt"/>
              </a:rPr>
              <a:t> the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+mn-lt"/>
              </a:rPr>
              <a:t>bin</a:t>
            </a:r>
            <a:r>
              <a:rPr lang="en-US" altLang="en-US" sz="2400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en-US" sz="2400" i="1" dirty="0">
                <a:highlight>
                  <a:srgbClr val="FFFF00"/>
                </a:highlight>
                <a:latin typeface="+mn-lt"/>
              </a:rPr>
              <a:t>folder</a:t>
            </a:r>
            <a:r>
              <a:rPr lang="en-US" altLang="en-US" sz="2400" dirty="0">
                <a:latin typeface="+mn-lt"/>
              </a:rPr>
              <a:t>)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200" i="1" dirty="0">
                <a:latin typeface="+mn-lt"/>
              </a:rPr>
              <a:t>In the bin folder</a:t>
            </a:r>
            <a:r>
              <a:rPr lang="en-US" altLang="en-US" sz="2200" dirty="0">
                <a:latin typeface="+mn-lt"/>
              </a:rPr>
              <a:t>, the </a:t>
            </a:r>
            <a:r>
              <a:rPr lang="en-US" altLang="en-US" sz="2200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</a:rPr>
              <a:t>Byte code </a:t>
            </a:r>
            <a:r>
              <a:rPr lang="en-US" altLang="en-US" sz="2200" dirty="0">
                <a:latin typeface="+mn-lt"/>
              </a:rPr>
              <a:t>instructions are not machine language and cannot be directly executed by the CPU. 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The </a:t>
            </a:r>
            <a:r>
              <a:rPr lang="en-US" altLang="en-US" sz="2400" dirty="0">
                <a:highlight>
                  <a:srgbClr val="FFFF00"/>
                </a:highlight>
                <a:latin typeface="+mn-lt"/>
              </a:rPr>
              <a:t>Java Virtual Machine (JVM) </a:t>
            </a:r>
            <a:r>
              <a:rPr lang="en-US" altLang="en-US" sz="2400" dirty="0">
                <a:latin typeface="+mn-lt"/>
              </a:rPr>
              <a:t>is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an interpreter</a:t>
            </a:r>
            <a:r>
              <a:rPr lang="en-US" altLang="en-US" sz="2400" dirty="0">
                <a:latin typeface="+mn-lt"/>
              </a:rPr>
              <a:t>, which </a:t>
            </a:r>
            <a:r>
              <a:rPr lang="en-US" altLang="en-US" sz="2400" dirty="0">
                <a:highlight>
                  <a:srgbClr val="FFFF00"/>
                </a:highlight>
                <a:latin typeface="+mn-lt"/>
              </a:rPr>
              <a:t>reads this byte code and executes </a:t>
            </a:r>
            <a:r>
              <a:rPr lang="en-US" altLang="en-US" sz="2400" dirty="0">
                <a:latin typeface="+mn-lt"/>
              </a:rPr>
              <a:t>them as they are read.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021ECB3-CA06-4C01-A2C2-4E496575D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2449965"/>
            <a:ext cx="2971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public class Simple</a:t>
            </a:r>
            <a:br>
              <a:rPr lang="en-US" altLang="en-US" sz="2400" dirty="0"/>
            </a:br>
            <a:r>
              <a:rPr lang="en-US" altLang="en-US" sz="2400" dirty="0"/>
              <a:t>{</a:t>
            </a: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EB368-752F-4F55-8A4F-64710E437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881" y="3300639"/>
            <a:ext cx="3657600" cy="1568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The line of code </a:t>
            </a:r>
            <a:r>
              <a:rPr lang="en-US" altLang="en-US" sz="2400" dirty="0">
                <a:solidFill>
                  <a:srgbClr val="0033CC"/>
                </a:solidFill>
              </a:rPr>
              <a:t>tells the compiler </a:t>
            </a:r>
            <a:r>
              <a:rPr lang="en-US" altLang="en-US" sz="2400" dirty="0">
                <a:solidFill>
                  <a:srgbClr val="C00000"/>
                </a:solidFill>
              </a:rPr>
              <a:t>that </a:t>
            </a:r>
            <a:r>
              <a:rPr lang="en-US" altLang="en-US" sz="2400" dirty="0">
                <a:solidFill>
                  <a:srgbClr val="0000CC"/>
                </a:solidFill>
              </a:rPr>
              <a:t>a publicly accessible class named Simple</a:t>
            </a:r>
            <a:r>
              <a:rPr lang="en-US" altLang="en-US" sz="2400" dirty="0">
                <a:solidFill>
                  <a:srgbClr val="C00000"/>
                </a:solidFill>
              </a:rPr>
              <a:t> is being defined</a:t>
            </a:r>
            <a:r>
              <a:rPr lang="en-US" altLang="en-US" sz="2400" dirty="0"/>
              <a:t>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B1EE0E6-E6CD-41BC-88EC-9BED5541ACEF}"/>
              </a:ext>
            </a:extLst>
          </p:cNvPr>
          <p:cNvSpPr>
            <a:spLocks/>
          </p:cNvSpPr>
          <p:nvPr/>
        </p:nvSpPr>
        <p:spPr bwMode="auto">
          <a:xfrm rot="16200000">
            <a:off x="2247900" y="2095500"/>
            <a:ext cx="320675" cy="1958975"/>
          </a:xfrm>
          <a:prstGeom prst="leftBrace">
            <a:avLst>
              <a:gd name="adj1" fmla="val 8343"/>
              <a:gd name="adj2" fmla="val 51176"/>
            </a:avLst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1249DD7-6DB7-44C0-9ED8-83977D3F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1321935"/>
            <a:ext cx="46132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Source code file named Simple.java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40382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50B649-7889-4CC8-9804-E91C0E01A1AF}"/>
              </a:ext>
            </a:extLst>
          </p:cNvPr>
          <p:cNvSpPr/>
          <p:nvPr/>
        </p:nvSpPr>
        <p:spPr>
          <a:xfrm>
            <a:off x="2549978" y="1039441"/>
            <a:ext cx="7647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Scanner </a:t>
            </a:r>
            <a:r>
              <a:rPr lang="en-US" u="sng" dirty="0" err="1">
                <a:solidFill>
                  <a:srgbClr val="6A3E3E"/>
                </a:solidFill>
                <a:latin typeface="Consolas" panose="020B0609020204030204" pitchFamily="49" charset="0"/>
              </a:rPr>
              <a:t>inputKB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Scanner(System.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"Enter 2 integers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integerNos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u="sng" dirty="0">
                <a:solidFill>
                  <a:srgbClr val="6A3E3E"/>
                </a:solidFill>
                <a:latin typeface="Consolas" panose="020B0609020204030204" pitchFamily="49" charset="0"/>
              </a:rPr>
              <a:t>integerNos2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(2*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integerNos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+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endParaRPr lang="en-US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();//consume the remaining newline.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"Do you want to attend the"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</a:p>
          <a:p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		   " party? Yes or No: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inputKB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inputLine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E3F55E-F64F-4A24-B4C8-7BF416FB4691}"/>
              </a:ext>
            </a:extLst>
          </p:cNvPr>
          <p:cNvSpPr/>
          <p:nvPr/>
        </p:nvSpPr>
        <p:spPr>
          <a:xfrm>
            <a:off x="2549978" y="593046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java.util.Scanner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E6BC8-639F-42A5-A8A0-D509B5F5D78E}"/>
              </a:ext>
            </a:extLst>
          </p:cNvPr>
          <p:cNvSpPr/>
          <p:nvPr/>
        </p:nvSpPr>
        <p:spPr>
          <a:xfrm>
            <a:off x="1872343" y="5103674"/>
            <a:ext cx="6096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Do you want to attend the party? Yes or No: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Exception in thread "main" </a:t>
            </a:r>
            <a:r>
              <a:rPr lang="en-US" u="sng" dirty="0" err="1">
                <a:solidFill>
                  <a:srgbClr val="0066CC"/>
                </a:solidFill>
                <a:latin typeface="Consolas" panose="020B0609020204030204" pitchFamily="49" charset="0"/>
              </a:rPr>
              <a:t>java.lang.StringIndexOutOfBoundsException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String index out of range: 0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java.lang.String.charAt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(Unknown Source)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tryOnePK.Tryout.main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u="sng" dirty="0">
                <a:solidFill>
                  <a:srgbClr val="0066CC"/>
                </a:solidFill>
                <a:latin typeface="Consolas" panose="020B0609020204030204" pitchFamily="49" charset="0"/>
              </a:rPr>
              <a:t>Tryout.java:23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73D812E-7B78-4255-9A92-127A4EC0AD3C}"/>
              </a:ext>
            </a:extLst>
          </p:cNvPr>
          <p:cNvSpPr/>
          <p:nvPr/>
        </p:nvSpPr>
        <p:spPr>
          <a:xfrm>
            <a:off x="1355271" y="3167743"/>
            <a:ext cx="587829" cy="73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938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8207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F3E52B-A55F-F599-8791-8105B4B44600}"/>
              </a:ext>
            </a:extLst>
          </p:cNvPr>
          <p:cNvSpPr txBox="1">
            <a:spLocks noChangeArrowheads="1"/>
          </p:cNvSpPr>
          <p:nvPr/>
        </p:nvSpPr>
        <p:spPr>
          <a:xfrm>
            <a:off x="1534390" y="280555"/>
            <a:ext cx="2705101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Dialog Boxes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4000F6-9BF8-4581-7A63-FF855022E5BC}"/>
              </a:ext>
            </a:extLst>
          </p:cNvPr>
          <p:cNvSpPr txBox="1">
            <a:spLocks noChangeArrowheads="1"/>
          </p:cNvSpPr>
          <p:nvPr/>
        </p:nvSpPr>
        <p:spPr>
          <a:xfrm>
            <a:off x="1534390" y="1846118"/>
            <a:ext cx="7858992" cy="370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 box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small graphical window that displays a message to the user or requests input.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 boxes can be displayed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JOptionPane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of the dialog boxes are: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Dialog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dialog box that displays a message.</a:t>
            </a:r>
          </a:p>
          <a:p>
            <a:pPr marL="914400" lvl="1" indent="-457200"/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Dialog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dialog box that prompts the user for input.</a:t>
            </a:r>
          </a:p>
        </p:txBody>
      </p:sp>
    </p:spTree>
    <p:extLst>
      <p:ext uri="{BB962C8B-B14F-4D97-AF65-F5344CB8AC3E}">
        <p14:creationId xmlns:p14="http://schemas.microsoft.com/office/powerpoint/2010/main" val="20086153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956442-8A96-E516-09E8-17C1B3298C29}"/>
              </a:ext>
            </a:extLst>
          </p:cNvPr>
          <p:cNvSpPr txBox="1">
            <a:spLocks noChangeArrowheads="1"/>
          </p:cNvSpPr>
          <p:nvPr/>
        </p:nvSpPr>
        <p:spPr>
          <a:xfrm>
            <a:off x="1454727" y="187036"/>
            <a:ext cx="483177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JOptionPane</a:t>
            </a:r>
            <a:r>
              <a:rPr lang="en-US" altLang="en-US" sz="3200"/>
              <a:t> Class</a:t>
            </a:r>
            <a:endParaRPr lang="en-US" altLang="en-US" sz="32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0219606-79EA-F80A-F23E-DFF7CE1D5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27" y="1347355"/>
            <a:ext cx="694112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The </a:t>
            </a:r>
            <a:r>
              <a:rPr lang="en-US" altLang="en-US" sz="2400" dirty="0" err="1">
                <a:latin typeface="Courier New" panose="02070309020205020404" pitchFamily="49" charset="0"/>
              </a:rPr>
              <a:t>JOptionPane</a:t>
            </a:r>
            <a:r>
              <a:rPr lang="en-US" altLang="en-US" sz="2400" dirty="0"/>
              <a:t> class provides methods to display each type of dialog box.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406FBA3-47D3-1079-84C8-25791FF1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2611581"/>
            <a:ext cx="6224300" cy="345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8969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956442-8A96-E516-09E8-17C1B3298C29}"/>
              </a:ext>
            </a:extLst>
          </p:cNvPr>
          <p:cNvSpPr txBox="1">
            <a:spLocks noChangeArrowheads="1"/>
          </p:cNvSpPr>
          <p:nvPr/>
        </p:nvSpPr>
        <p:spPr>
          <a:xfrm>
            <a:off x="1454727" y="187036"/>
            <a:ext cx="483177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JOptionPane</a:t>
            </a:r>
            <a:r>
              <a:rPr lang="en-US" altLang="en-US" sz="3200"/>
              <a:t> Class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48A88B-612E-6F1D-1CF1-5609134EC07B}"/>
              </a:ext>
            </a:extLst>
          </p:cNvPr>
          <p:cNvSpPr txBox="1">
            <a:spLocks noChangeArrowheads="1"/>
          </p:cNvSpPr>
          <p:nvPr/>
        </p:nvSpPr>
        <p:spPr>
          <a:xfrm>
            <a:off x="1454727" y="1600923"/>
            <a:ext cx="8032173" cy="4103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automatically available to your Java programs.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part of the 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Swing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 for handling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GUI </a:t>
            </a:r>
            <a:r>
              <a:rPr lang="en-US" altLang="en-US" sz="2400" dirty="0">
                <a:solidFill>
                  <a:srgbClr val="222222"/>
                </a:solidFill>
              </a:rPr>
              <a:t>(Graphical User Interface)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statement must be before the program’s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header:</a:t>
            </a:r>
          </a:p>
          <a:p>
            <a:pPr lvl="1">
              <a:spcBef>
                <a:spcPts val="1800"/>
              </a:spcBef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javax.swing.JOptionPane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statement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tells the compiler where to find the </a:t>
            </a:r>
            <a:r>
              <a:rPr lang="en-US" altLang="en-US" sz="2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462163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93C3BE-8C41-A8A7-68C7-B47465CB459B}"/>
              </a:ext>
            </a:extLst>
          </p:cNvPr>
          <p:cNvSpPr txBox="1">
            <a:spLocks noChangeArrowheads="1"/>
          </p:cNvSpPr>
          <p:nvPr/>
        </p:nvSpPr>
        <p:spPr>
          <a:xfrm>
            <a:off x="1617518" y="0"/>
            <a:ext cx="3484419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Message Dialogs</a:t>
            </a:r>
            <a:endParaRPr lang="en-US" altLang="en-US" sz="3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77AC83A-7D82-9D24-227D-06DBCD4CB3A5}"/>
              </a:ext>
            </a:extLst>
          </p:cNvPr>
          <p:cNvSpPr txBox="1">
            <a:spLocks noChangeArrowheads="1"/>
          </p:cNvSpPr>
          <p:nvPr/>
        </p:nvSpPr>
        <p:spPr>
          <a:xfrm>
            <a:off x="1617517" y="1188750"/>
            <a:ext cx="9303327" cy="5461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 err="1">
                <a:latin typeface="Courier New" panose="02070309020205020404" pitchFamily="49" charset="0"/>
              </a:rPr>
              <a:t>JOptionPane.showMessageDialog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used to display a message dialog.</a:t>
            </a:r>
          </a:p>
          <a:p>
            <a:pPr marL="457200" lvl="1" indent="-457200">
              <a:spcBef>
                <a:spcPts val="1800"/>
              </a:spcBef>
              <a:buFontTx/>
              <a:buNone/>
              <a:defRPr/>
            </a:pPr>
            <a:r>
              <a:rPr lang="en-US" altLang="en-US" dirty="0">
                <a:latin typeface="+mj-lt"/>
              </a:rPr>
              <a:t>	</a:t>
            </a:r>
            <a:r>
              <a:rPr lang="en-US" altLang="en-US" dirty="0" err="1">
                <a:latin typeface="Consolas" panose="020B0609020204030204" pitchFamily="49" charset="0"/>
              </a:rPr>
              <a:t>JOptionPane.showMessageDialog</a:t>
            </a:r>
            <a:r>
              <a:rPr lang="en-US" altLang="en-US" dirty="0">
                <a:latin typeface="Consolas" panose="020B0609020204030204" pitchFamily="49" charset="0"/>
              </a:rPr>
              <a:t>(null, "Hello World");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argument is the Component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parentComponent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the parent window) and will be discussed in Chapter 7.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argument is the Object message, a message to be displayed in the message parameter.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ECF0A73-CAB1-2547-D1C4-5432FD17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80" y="4423064"/>
            <a:ext cx="4541335" cy="19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68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A141B3-3F53-6A77-3323-91222A86BA07}"/>
              </a:ext>
            </a:extLst>
          </p:cNvPr>
          <p:cNvSpPr txBox="1">
            <a:spLocks noChangeArrowheads="1"/>
          </p:cNvSpPr>
          <p:nvPr/>
        </p:nvSpPr>
        <p:spPr>
          <a:xfrm>
            <a:off x="1528329" y="308263"/>
            <a:ext cx="3352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Input Dialogs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C0F37F0-99BD-6671-B0FB-5A09CCD3E88A}"/>
              </a:ext>
            </a:extLst>
          </p:cNvPr>
          <p:cNvSpPr txBox="1">
            <a:spLocks noChangeArrowheads="1"/>
          </p:cNvSpPr>
          <p:nvPr/>
        </p:nvSpPr>
        <p:spPr>
          <a:xfrm>
            <a:off x="1451335" y="1797627"/>
            <a:ext cx="7474456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input dialog is a quick and simple way to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the user to enter data.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dialog displays a text field, an 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button, and a 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button.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pressed, the dialog returns the user’s input.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pressed, the dialog returns null.</a:t>
            </a:r>
          </a:p>
        </p:txBody>
      </p:sp>
    </p:spTree>
    <p:extLst>
      <p:ext uri="{BB962C8B-B14F-4D97-AF65-F5344CB8AC3E}">
        <p14:creationId xmlns:p14="http://schemas.microsoft.com/office/powerpoint/2010/main" val="174134534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A141B3-3F53-6A77-3323-91222A86BA07}"/>
              </a:ext>
            </a:extLst>
          </p:cNvPr>
          <p:cNvSpPr txBox="1">
            <a:spLocks noChangeArrowheads="1"/>
          </p:cNvSpPr>
          <p:nvPr/>
        </p:nvSpPr>
        <p:spPr>
          <a:xfrm>
            <a:off x="1528329" y="308263"/>
            <a:ext cx="3352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Input Dialogs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E296AF-BAC6-5E1B-71EE-B559501402B7}"/>
              </a:ext>
            </a:extLst>
          </p:cNvPr>
          <p:cNvSpPr txBox="1">
            <a:spLocks noChangeArrowheads="1"/>
          </p:cNvSpPr>
          <p:nvPr/>
        </p:nvSpPr>
        <p:spPr>
          <a:xfrm>
            <a:off x="1686468" y="1300450"/>
            <a:ext cx="8351150" cy="5557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Consolas" panose="020B0609020204030204" pitchFamily="49" charset="0"/>
              </a:rPr>
              <a:t>String name;</a:t>
            </a:r>
          </a:p>
          <a:p>
            <a:pPr lvl="1"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Consolas" panose="020B0609020204030204" pitchFamily="49" charset="0"/>
              </a:rPr>
              <a:t>name = </a:t>
            </a:r>
            <a:r>
              <a:rPr lang="en-US" altLang="en-US" dirty="0" err="1">
                <a:solidFill>
                  <a:srgbClr val="0000CC"/>
                </a:solidFill>
                <a:latin typeface="Consolas" panose="020B0609020204030204" pitchFamily="49" charset="0"/>
              </a:rPr>
              <a:t>JOptionPane.showInputDialog</a:t>
            </a:r>
            <a:r>
              <a:rPr lang="en-US" altLang="en-US" dirty="0">
                <a:solidFill>
                  <a:srgbClr val="0000CC"/>
                </a:solidFill>
                <a:latin typeface="Consolas" panose="020B0609020204030204" pitchFamily="49" charset="0"/>
              </a:rPr>
              <a:t>(</a:t>
            </a:r>
          </a:p>
          <a:p>
            <a:pPr lvl="1"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Consolas" panose="020B0609020204030204" pitchFamily="49" charset="0"/>
              </a:rPr>
              <a:t>         		"Enter your name.");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argument passed to the method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to display, such as </a:t>
            </a:r>
            <a:r>
              <a:rPr lang="en-US" altLang="en-US" sz="2400" dirty="0" err="1"/>
              <a:t>JOptionPane.</a:t>
            </a:r>
            <a:r>
              <a:rPr lang="en-US" altLang="en-US" sz="2400" i="1" dirty="0" err="1"/>
              <a:t>showMessageDialog</a:t>
            </a:r>
            <a:r>
              <a:rPr lang="en-US" altLang="en-US" sz="2400" i="1" dirty="0"/>
              <a:t>(</a:t>
            </a:r>
            <a:r>
              <a:rPr lang="en-US" altLang="en-US" sz="2400" b="1" i="1" dirty="0"/>
              <a:t>null,  name);</a:t>
            </a:r>
          </a:p>
          <a:p>
            <a:pPr marL="457200" indent="-457200">
              <a:spcBef>
                <a:spcPts val="1200"/>
              </a:spcBef>
            </a:pPr>
            <a:endParaRPr lang="en-US" altLang="en-US" sz="2400" b="1" i="1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1200"/>
              </a:spcBef>
            </a:pPr>
            <a:endParaRPr lang="en-US" altLang="en-US" sz="2400" b="1" i="1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1200"/>
              </a:spcBef>
            </a:pPr>
            <a:endParaRPr lang="en-US" altLang="en-US" sz="2400" b="1" i="1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en-US" sz="24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user clicks on the </a:t>
            </a:r>
            <a:r>
              <a:rPr lang="en-US" altLang="en-US" sz="2400" dirty="0"/>
              <a:t>OK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button, the 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name</a:t>
            </a:r>
            <a:r>
              <a:rPr lang="en-US" altLang="en-US" sz="2400" dirty="0">
                <a:solidFill>
                  <a:srgbClr val="0000CC"/>
                </a:solidFill>
                <a:latin typeface="Courier" pitchFamily="1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entered by the user.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clicks on the </a:t>
            </a:r>
            <a:r>
              <a:rPr lang="en-US" altLang="en-US" sz="2400" dirty="0">
                <a:solidFill>
                  <a:srgbClr val="0000CC"/>
                </a:solidFill>
              </a:rPr>
              <a:t>Cancel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button, the </a:t>
            </a:r>
            <a:r>
              <a:rPr lang="en-US" altLang="en-US" sz="2400" dirty="0">
                <a:latin typeface="Courier New" panose="02070309020205020404" pitchFamily="49" charset="0"/>
              </a:rPr>
              <a:t>name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to </a:t>
            </a:r>
            <a:r>
              <a:rPr lang="en-US" altLang="en-US" sz="2400" dirty="0">
                <a:latin typeface="Courier New" panose="02070309020205020404" pitchFamily="49" charset="0"/>
              </a:rPr>
              <a:t>null</a:t>
            </a:r>
            <a:r>
              <a:rPr lang="en-US" altLang="en-US" sz="2400" dirty="0"/>
              <a:t>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CF6A4E6-9833-5211-C7E9-61C3C647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33" y="3218137"/>
            <a:ext cx="4086076" cy="16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9373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EE90A-CA81-E3D7-B5F7-11572CDB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018" y="339894"/>
            <a:ext cx="940030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simpleDemoP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javax.swing.JOptionPane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SimpleCheck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  public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alt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String </a:t>
            </a:r>
            <a:r>
              <a:rPr lang="en-US" alt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	name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showInputDialog</a:t>
            </a:r>
            <a:r>
              <a:rPr lang="en-US" alt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 	</a:t>
            </a:r>
            <a:r>
              <a:rPr lang="en-US" alt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"Enter your name."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0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0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en-US" sz="20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JOptionPane.showInputDialog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alt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"Enter your name."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2000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exit</a:t>
            </a:r>
            <a:r>
              <a:rPr lang="en-US" altLang="en-US" sz="2000" i="1" dirty="0">
                <a:solidFill>
                  <a:srgbClr val="FF0000"/>
                </a:solidFill>
                <a:latin typeface="Consolas" panose="020B0609020204030204" pitchFamily="49" charset="0"/>
              </a:rPr>
              <a:t>(0);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2000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0FF9359-246C-F7E8-BB8D-F53E6D4B9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18" y="5115791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6869919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A13639-77F1-982B-45EF-9A011AEC709C}"/>
              </a:ext>
            </a:extLst>
          </p:cNvPr>
          <p:cNvSpPr txBox="1">
            <a:spLocks noChangeArrowheads="1"/>
          </p:cNvSpPr>
          <p:nvPr/>
        </p:nvSpPr>
        <p:spPr>
          <a:xfrm>
            <a:off x="1516063" y="165678"/>
            <a:ext cx="5383501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System.exit</a:t>
            </a:r>
            <a:r>
              <a:rPr lang="en-US" altLang="en-US" sz="3200"/>
              <a:t> Method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5D820F-BCF1-DD29-02F8-C291D4983E08}"/>
              </a:ext>
            </a:extLst>
          </p:cNvPr>
          <p:cNvSpPr txBox="1">
            <a:spLocks noChangeArrowheads="1"/>
          </p:cNvSpPr>
          <p:nvPr/>
        </p:nvSpPr>
        <p:spPr>
          <a:xfrm>
            <a:off x="1516063" y="1839190"/>
            <a:ext cx="7700673" cy="390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that uses </a:t>
            </a:r>
            <a:r>
              <a:rPr lang="en-US" altLang="en-US" sz="2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JOptionPane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automatically stop executing when the end of the main method is reached.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generates a </a:t>
            </a:r>
            <a:r>
              <a:rPr lang="en-US" alt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process running in the computer when a </a:t>
            </a:r>
            <a:r>
              <a:rPr lang="en-US" altLang="en-US" sz="2400" dirty="0" err="1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JOptionPane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created.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altLang="en-US" sz="2400" b="1" dirty="0" err="1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System.exit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not called, this thread continues to execute…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System.exit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(0);</a:t>
            </a:r>
          </a:p>
        </p:txBody>
      </p:sp>
    </p:spTree>
    <p:extLst>
      <p:ext uri="{BB962C8B-B14F-4D97-AF65-F5344CB8AC3E}">
        <p14:creationId xmlns:p14="http://schemas.microsoft.com/office/powerpoint/2010/main" val="153775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24A4394-EE61-4CD5-878C-886948B6BC48}"/>
              </a:ext>
            </a:extLst>
          </p:cNvPr>
          <p:cNvSpPr txBox="1">
            <a:spLocks noChangeArrowheads="1"/>
          </p:cNvSpPr>
          <p:nvPr/>
        </p:nvSpPr>
        <p:spPr>
          <a:xfrm>
            <a:off x="1254579" y="261711"/>
            <a:ext cx="5486400" cy="6397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Analyzing The Example</a:t>
            </a:r>
            <a:endParaRPr lang="en-US" altLang="en-US" sz="32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B5E5129-D3A4-4BE2-9D93-97935BFB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481" y="961345"/>
            <a:ext cx="6086636" cy="92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/>
              <a:t>//Source code file named Simple.java inside the src folder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/>
              <a:t>// This is a simple Java program.</a:t>
            </a:r>
            <a:endParaRPr lang="en-US" altLang="en-US" sz="20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DB43AE-2906-437A-8FC6-BA82F078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81" y="1944398"/>
            <a:ext cx="791635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public class Simple  </a:t>
            </a:r>
            <a:r>
              <a:rPr lang="en-US" altLang="en-US" sz="2200" dirty="0"/>
              <a:t>//allows to create a file named </a:t>
            </a:r>
            <a:r>
              <a:rPr lang="en-US" altLang="en-US" sz="2200" dirty="0" err="1"/>
              <a:t>Simple.class</a:t>
            </a:r>
            <a:br>
              <a:rPr lang="en-US" altLang="en-US" sz="2200" dirty="0"/>
            </a:br>
            <a:r>
              <a:rPr lang="en-US" altLang="en-US" sz="2400" dirty="0">
                <a:solidFill>
                  <a:srgbClr val="0000CC"/>
                </a:solidFill>
              </a:rPr>
              <a:t>{</a:t>
            </a:r>
            <a:r>
              <a:rPr lang="en-US" altLang="en-US" sz="2400" dirty="0"/>
              <a:t>	                     </a:t>
            </a:r>
            <a:r>
              <a:rPr lang="en-US" altLang="en-US" sz="2200" dirty="0"/>
              <a:t>//contained in the bin folder of the </a:t>
            </a:r>
            <a:r>
              <a:rPr lang="en-US" altLang="en-US" sz="2200" dirty="0" err="1"/>
              <a:t>src</a:t>
            </a:r>
            <a:r>
              <a:rPr lang="en-US" altLang="en-US" sz="2200" dirty="0"/>
              <a:t> folder.</a:t>
            </a: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spcBef>
                <a:spcPct val="50000"/>
              </a:spcBef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BF244-320C-4AD2-999F-748CCE62F008}"/>
              </a:ext>
            </a:extLst>
          </p:cNvPr>
          <p:cNvSpPr txBox="1"/>
          <p:nvPr/>
        </p:nvSpPr>
        <p:spPr>
          <a:xfrm>
            <a:off x="1913618" y="2767013"/>
            <a:ext cx="79163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Java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program must have at least one class definition.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may create more than one class in a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folder: e.g., </a:t>
            </a:r>
          </a:p>
          <a:p>
            <a:pPr marL="6858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definition of the </a:t>
            </a:r>
            <a:r>
              <a:rPr lang="en-US" sz="2200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public class Simple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folder contains a JAVA file called </a:t>
            </a:r>
            <a:r>
              <a:rPr lang="en-US" sz="2200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Simple.java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6858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Simple.java is of JAVA File type, and is .java file extension.</a:t>
            </a:r>
          </a:p>
          <a:p>
            <a:pPr marL="6858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may have only one public class per </a:t>
            </a:r>
            <a:r>
              <a:rPr lang="en-US" sz="2200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JAVA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bin file folder, it contains .class file extension for each .java file extension. e.g., </a:t>
            </a:r>
          </a:p>
          <a:p>
            <a:pPr marL="6858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Simple.java has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Simple.class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CLASS File type in the bin file folder.. </a:t>
            </a: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7557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A13639-77F1-982B-45EF-9A011AEC709C}"/>
              </a:ext>
            </a:extLst>
          </p:cNvPr>
          <p:cNvSpPr txBox="1">
            <a:spLocks noChangeArrowheads="1"/>
          </p:cNvSpPr>
          <p:nvPr/>
        </p:nvSpPr>
        <p:spPr>
          <a:xfrm>
            <a:off x="1516063" y="165678"/>
            <a:ext cx="5383501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System.exit</a:t>
            </a:r>
            <a:r>
              <a:rPr lang="en-US" altLang="en-US" sz="3200"/>
              <a:t> Method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1CE36-F248-BBF6-6E7A-99C89E09DF4B}"/>
              </a:ext>
            </a:extLst>
          </p:cNvPr>
          <p:cNvSpPr txBox="1">
            <a:spLocks noChangeArrowheads="1"/>
          </p:cNvSpPr>
          <p:nvPr/>
        </p:nvSpPr>
        <p:spPr>
          <a:xfrm>
            <a:off x="1516063" y="1433946"/>
            <a:ext cx="8768478" cy="49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dirty="0"/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System.exit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requires an integer argument.</a:t>
            </a:r>
          </a:p>
          <a:p>
            <a:pPr marL="457200" lvl="1" indent="-457200">
              <a:spcBef>
                <a:spcPts val="1800"/>
              </a:spcBef>
              <a:buFontTx/>
              <a:buNone/>
            </a:pPr>
            <a:r>
              <a:rPr lang="en-US" altLang="en-US" b="1" dirty="0">
                <a:latin typeface="Consolas" panose="020B0609020204030204" pitchFamily="49" charset="0"/>
              </a:rPr>
              <a:t>		</a:t>
            </a:r>
            <a:r>
              <a:rPr lang="en-US" altLang="en-US" b="1" dirty="0" err="1">
                <a:latin typeface="Consolas" panose="020B0609020204030204" pitchFamily="49" charset="0"/>
              </a:rPr>
              <a:t>System.exit</a:t>
            </a:r>
            <a:r>
              <a:rPr lang="en-US" altLang="en-US" b="1" dirty="0">
                <a:latin typeface="Consolas" panose="020B0609020204030204" pitchFamily="49" charset="0"/>
              </a:rPr>
              <a:t>(</a:t>
            </a:r>
            <a:r>
              <a:rPr lang="en-US" altLang="en-US" b="1" dirty="0">
                <a:solidFill>
                  <a:srgbClr val="FF3300"/>
                </a:solidFill>
                <a:latin typeface="Consolas" panose="020B0609020204030204" pitchFamily="49" charset="0"/>
              </a:rPr>
              <a:t>0</a:t>
            </a:r>
            <a:r>
              <a:rPr lang="en-US" altLang="en-US" b="1" dirty="0">
                <a:latin typeface="Consolas" panose="020B0609020204030204" pitchFamily="49" charset="0"/>
              </a:rPr>
              <a:t>);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argument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 code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passed back to the operating system.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code is usually ignored; however, it can be used outside the program: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indicate whether the program ended successfully or as the result of a failure.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traditionally indicates that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ended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262147691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AADC65C-1A4D-7232-4EAC-7DBDDFC54932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304800"/>
            <a:ext cx="578773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Converting a String to a Number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8B482B-05E4-F881-3DE8-71954B02D2A4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0" y="2029690"/>
            <a:ext cx="7387936" cy="34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altLang="en-US" sz="2400" dirty="0" err="1">
                <a:cs typeface="Courier New" panose="02070309020205020404" pitchFamily="49" charset="0"/>
              </a:rPr>
              <a:t>’s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always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the user's input as a </a:t>
            </a:r>
            <a:r>
              <a:rPr lang="en-US" altLang="en-US" sz="2400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String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a number, such as “127.89”, can be converted to a numeric data type.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 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  	</a:t>
            </a:r>
            <a:r>
              <a:rPr lang="en-US" altLang="en-US" sz="2200" spc="-100" dirty="0">
                <a:latin typeface="Consolas" panose="020B0609020204030204" pitchFamily="49" charset="0"/>
              </a:rPr>
              <a:t>String str = </a:t>
            </a:r>
            <a:r>
              <a:rPr lang="en-US" altLang="en-US" sz="2200" spc="-1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2200" i="1" spc="-100" dirty="0" err="1">
                <a:solidFill>
                  <a:srgbClr val="000000"/>
                </a:solidFill>
                <a:latin typeface="Consolas" panose="020B0609020204030204" pitchFamily="49" charset="0"/>
              </a:rPr>
              <a:t>showInputDialog</a:t>
            </a:r>
            <a:r>
              <a:rPr lang="en-US" altLang="en-US" sz="2200" i="1" spc="-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200" spc="-100" dirty="0">
                <a:solidFill>
                  <a:srgbClr val="000000"/>
                </a:solidFill>
                <a:latin typeface="Consolas" panose="020B0609020204030204" pitchFamily="49" charset="0"/>
              </a:rPr>
              <a:t>          	</a:t>
            </a:r>
            <a:r>
              <a:rPr lang="en-US" altLang="en-US" sz="2200" spc="-100" dirty="0">
                <a:solidFill>
                  <a:srgbClr val="2A00FF"/>
                </a:solidFill>
                <a:latin typeface="Consolas" panose="020B0609020204030204" pitchFamily="49" charset="0"/>
              </a:rPr>
              <a:t>"Enter a floating point number."</a:t>
            </a:r>
            <a:r>
              <a:rPr lang="en-US" altLang="en-US" sz="2200" spc="-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200" b="1" spc="-100" dirty="0">
                <a:latin typeface="Consolas" panose="020B0609020204030204" pitchFamily="49" charset="0"/>
              </a:rPr>
              <a:t>  	double </a:t>
            </a:r>
            <a:r>
              <a:rPr lang="en-US" altLang="en-US" sz="2200" b="1" spc="-100" dirty="0" err="1">
                <a:latin typeface="Consolas" panose="020B0609020204030204" pitchFamily="49" charset="0"/>
              </a:rPr>
              <a:t>dVar</a:t>
            </a:r>
            <a:r>
              <a:rPr lang="en-US" altLang="en-US" sz="2200" b="1" spc="-100" dirty="0">
                <a:latin typeface="Consolas" panose="020B0609020204030204" pitchFamily="49" charset="0"/>
              </a:rPr>
              <a:t> = </a:t>
            </a:r>
            <a:r>
              <a:rPr lang="en-US" altLang="en-US" sz="2200" b="1" spc="-100" dirty="0" err="1">
                <a:solidFill>
                  <a:srgbClr val="0000CC"/>
                </a:solidFill>
                <a:latin typeface="Consolas" panose="020B0609020204030204" pitchFamily="49" charset="0"/>
              </a:rPr>
              <a:t>Double.parseDouble</a:t>
            </a:r>
            <a:r>
              <a:rPr lang="en-US" altLang="en-US" sz="2200" b="1" spc="-100" dirty="0">
                <a:solidFill>
                  <a:srgbClr val="0000CC"/>
                </a:solidFill>
                <a:latin typeface="Consolas" panose="020B0609020204030204" pitchFamily="49" charset="0"/>
              </a:rPr>
              <a:t>(str);</a:t>
            </a:r>
            <a:endParaRPr lang="en-US" altLang="en-US" sz="2200" spc="-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695583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744DC0-2EDE-B33D-74DE-319ACBDE2ED6}"/>
              </a:ext>
            </a:extLst>
          </p:cNvPr>
          <p:cNvSpPr txBox="1">
            <a:spLocks noChangeArrowheads="1"/>
          </p:cNvSpPr>
          <p:nvPr/>
        </p:nvSpPr>
        <p:spPr>
          <a:xfrm>
            <a:off x="1565564" y="277091"/>
            <a:ext cx="376497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The Parse Methods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F1C258A-958C-9D80-24BC-3D7EBB6177B1}"/>
              </a:ext>
            </a:extLst>
          </p:cNvPr>
          <p:cNvSpPr txBox="1">
            <a:spLocks noChangeArrowheads="1"/>
          </p:cNvSpPr>
          <p:nvPr/>
        </p:nvSpPr>
        <p:spPr>
          <a:xfrm>
            <a:off x="1565564" y="1839624"/>
            <a:ext cx="7620000" cy="3781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numeric wrapper classes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(covered in Chapter 9)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method that converts a string to a number.</a:t>
            </a:r>
          </a:p>
          <a:p>
            <a:pPr marL="1371600" lvl="3" indent="-45720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Courier New" panose="02070309020205020404" pitchFamily="49" charset="0"/>
              </a:rPr>
              <a:t>Integer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has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method that converts a string to an 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solidFill>
                  <a:srgbClr val="0000CC"/>
                </a:solidFill>
              </a:rPr>
              <a:t>,</a:t>
            </a:r>
          </a:p>
          <a:p>
            <a:pPr marL="1371600" lvl="3" indent="-45720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Double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has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method that converts a string to a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 dirty="0"/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 forth</a:t>
            </a:r>
          </a:p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methods are known as </a:t>
            </a:r>
            <a:r>
              <a:rPr lang="en-US" altLang="en-US" sz="2600" i="1" dirty="0">
                <a:solidFill>
                  <a:srgbClr val="0000FF"/>
                </a:solidFill>
              </a:rPr>
              <a:t>parse methods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their names begin with the word “parse.”</a:t>
            </a:r>
          </a:p>
        </p:txBody>
      </p:sp>
    </p:spTree>
    <p:extLst>
      <p:ext uri="{BB962C8B-B14F-4D97-AF65-F5344CB8AC3E}">
        <p14:creationId xmlns:p14="http://schemas.microsoft.com/office/powerpoint/2010/main" val="391485382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744DC0-2EDE-B33D-74DE-319ACBDE2ED6}"/>
              </a:ext>
            </a:extLst>
          </p:cNvPr>
          <p:cNvSpPr txBox="1">
            <a:spLocks noChangeArrowheads="1"/>
          </p:cNvSpPr>
          <p:nvPr/>
        </p:nvSpPr>
        <p:spPr>
          <a:xfrm>
            <a:off x="1586346" y="0"/>
            <a:ext cx="376497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The Parse 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E3815-803E-624E-A516-0FAE2B2F5395}"/>
              </a:ext>
            </a:extLst>
          </p:cNvPr>
          <p:cNvSpPr txBox="1">
            <a:spLocks noChangeArrowheads="1"/>
          </p:cNvSpPr>
          <p:nvPr/>
        </p:nvSpPr>
        <p:spPr>
          <a:xfrm>
            <a:off x="1215736" y="992188"/>
            <a:ext cx="9289473" cy="5323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// Store 1 in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bVar</a:t>
            </a:r>
            <a:r>
              <a:rPr lang="en-US" altLang="en-US" sz="2200" b="1" dirty="0">
                <a:latin typeface="Courier New" panose="02070309020205020404" pitchFamily="49" charset="0"/>
              </a:rPr>
              <a:t>. Convert a string to a byte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byte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bVar</a:t>
            </a:r>
            <a:r>
              <a:rPr lang="en-US" altLang="en-US" sz="2200" b="1" dirty="0">
                <a:latin typeface="Courier New" panose="02070309020205020404" pitchFamily="49" charset="0"/>
              </a:rPr>
              <a:t> = </a:t>
            </a:r>
            <a:r>
              <a:rPr lang="en-US" altLang="en-US" sz="22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Byte.parseByte</a:t>
            </a:r>
            <a:r>
              <a:rPr lang="en-US" altLang="en-US" sz="2200" b="1" dirty="0">
                <a:latin typeface="Courier New" panose="02070309020205020404" pitchFamily="49" charset="0"/>
              </a:rPr>
              <a:t>("1");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200" b="1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// Store 2599 in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iVar</a:t>
            </a:r>
            <a:r>
              <a:rPr lang="en-US" altLang="en-US" sz="2200" b="1" dirty="0">
                <a:latin typeface="Courier New" panose="02070309020205020404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int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iVar</a:t>
            </a:r>
            <a:r>
              <a:rPr lang="en-US" altLang="en-US" sz="2200" b="1" dirty="0">
                <a:latin typeface="Courier New" panose="02070309020205020404" pitchFamily="49" charset="0"/>
              </a:rPr>
              <a:t> = </a:t>
            </a:r>
            <a:r>
              <a:rPr lang="en-US" altLang="en-US" sz="22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Integer.parseInt</a:t>
            </a:r>
            <a:r>
              <a:rPr lang="en-US" altLang="en-US" sz="2200" b="1" dirty="0">
                <a:latin typeface="Courier New" panose="02070309020205020404" pitchFamily="49" charset="0"/>
              </a:rPr>
              <a:t>("2599");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200" b="1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// Store 10 in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sVar</a:t>
            </a:r>
            <a:r>
              <a:rPr lang="en-US" altLang="en-US" sz="2200" b="1" dirty="0">
                <a:latin typeface="Courier New" panose="02070309020205020404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short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sVar</a:t>
            </a:r>
            <a:r>
              <a:rPr lang="en-US" altLang="en-US" sz="2200" b="1" dirty="0">
                <a:latin typeface="Courier New" panose="02070309020205020404" pitchFamily="49" charset="0"/>
              </a:rPr>
              <a:t> = </a:t>
            </a:r>
            <a:r>
              <a:rPr lang="en-US" altLang="en-US" sz="22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Short.parseShort</a:t>
            </a:r>
            <a:r>
              <a:rPr lang="en-US" altLang="en-US" sz="2200" b="1" dirty="0">
                <a:latin typeface="Courier New" panose="02070309020205020404" pitchFamily="49" charset="0"/>
              </a:rPr>
              <a:t>("10");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200" b="1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// Store 15908 in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lVar</a:t>
            </a:r>
            <a:r>
              <a:rPr lang="en-US" altLang="en-US" sz="2200" b="1" dirty="0">
                <a:latin typeface="Courier New" panose="02070309020205020404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long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lVar</a:t>
            </a:r>
            <a:r>
              <a:rPr lang="en-US" altLang="en-US" sz="2200" b="1" dirty="0">
                <a:latin typeface="Courier New" panose="02070309020205020404" pitchFamily="49" charset="0"/>
              </a:rPr>
              <a:t> = </a:t>
            </a:r>
            <a:r>
              <a:rPr lang="en-US" altLang="en-US" sz="22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Long.parseLong</a:t>
            </a:r>
            <a:r>
              <a:rPr lang="en-US" altLang="en-US" sz="2200" b="1" dirty="0">
                <a:latin typeface="Courier New" panose="02070309020205020404" pitchFamily="49" charset="0"/>
              </a:rPr>
              <a:t>("15908");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200" b="1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// Store 12.3 in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fVar</a:t>
            </a:r>
            <a:r>
              <a:rPr lang="en-US" altLang="en-US" sz="2200" b="1" dirty="0">
                <a:latin typeface="Courier New" panose="02070309020205020404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float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fVar</a:t>
            </a:r>
            <a:r>
              <a:rPr lang="en-US" altLang="en-US" sz="2200" b="1" dirty="0">
                <a:latin typeface="Courier New" panose="02070309020205020404" pitchFamily="49" charset="0"/>
              </a:rPr>
              <a:t> = </a:t>
            </a:r>
            <a:r>
              <a:rPr lang="en-US" altLang="en-US" sz="22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Float.parseFloat</a:t>
            </a:r>
            <a:r>
              <a:rPr lang="en-US" altLang="en-US" sz="2200" b="1" dirty="0">
                <a:latin typeface="Courier New" panose="02070309020205020404" pitchFamily="49" charset="0"/>
              </a:rPr>
              <a:t>("12.3");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200" b="1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// Store 7945.6 in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dVar</a:t>
            </a:r>
            <a:r>
              <a:rPr lang="en-US" altLang="en-US" sz="2200" b="1" dirty="0">
                <a:latin typeface="Courier New" panose="02070309020205020404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double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dVar</a:t>
            </a:r>
            <a:r>
              <a:rPr lang="en-US" altLang="en-US" sz="2200" b="1" dirty="0">
                <a:latin typeface="Courier New" panose="02070309020205020404" pitchFamily="49" charset="0"/>
              </a:rPr>
              <a:t> = </a:t>
            </a:r>
            <a:r>
              <a:rPr lang="en-US" altLang="en-US" sz="22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Double.parseDouble</a:t>
            </a:r>
            <a:r>
              <a:rPr lang="en-US" altLang="en-US" sz="2200" b="1" dirty="0">
                <a:latin typeface="Courier New" panose="02070309020205020404" pitchFamily="49" charset="0"/>
              </a:rPr>
              <a:t>("7945.6");</a:t>
            </a:r>
          </a:p>
        </p:txBody>
      </p:sp>
    </p:spTree>
    <p:extLst>
      <p:ext uri="{BB962C8B-B14F-4D97-AF65-F5344CB8AC3E}">
        <p14:creationId xmlns:p14="http://schemas.microsoft.com/office/powerpoint/2010/main" val="164979316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05AEB3-FE66-A71B-9D17-3236A28E28D3}"/>
              </a:ext>
            </a:extLst>
          </p:cNvPr>
          <p:cNvSpPr txBox="1">
            <a:spLocks noChangeArrowheads="1"/>
          </p:cNvSpPr>
          <p:nvPr/>
        </p:nvSpPr>
        <p:spPr>
          <a:xfrm>
            <a:off x="1399309" y="168131"/>
            <a:ext cx="7620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Reading an Integer with an Input Dialog</a:t>
            </a:r>
            <a:endParaRPr lang="en-US" altLang="en-US" sz="32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AACE42E-E207-BC47-9F53-690B91BB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309" y="2133600"/>
            <a:ext cx="7239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int number;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String str;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str = </a:t>
            </a:r>
            <a:r>
              <a:rPr lang="en-US" altLang="en-US" sz="2400" dirty="0" err="1">
                <a:latin typeface="Consolas" panose="020B0609020204030204" pitchFamily="49" charset="0"/>
              </a:rPr>
              <a:t>JOptionPane.showInputDialog</a:t>
            </a:r>
            <a:r>
              <a:rPr lang="en-US" altLang="en-US" sz="2400" dirty="0">
                <a:latin typeface="Consolas" panose="020B0609020204030204" pitchFamily="49" charset="0"/>
              </a:rPr>
              <a:t>(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   		          "Enter a number.");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number = </a:t>
            </a:r>
            <a:r>
              <a:rPr lang="en-US" altLang="en-US" sz="2400" dirty="0" err="1">
                <a:latin typeface="Consolas" panose="020B0609020204030204" pitchFamily="49" charset="0"/>
              </a:rPr>
              <a:t>Integer.parseInt</a:t>
            </a:r>
            <a:r>
              <a:rPr lang="en-US" altLang="en-US" sz="2400" dirty="0">
                <a:latin typeface="Consolas" panose="020B0609020204030204" pitchFamily="49" charset="0"/>
              </a:rPr>
              <a:t>(str);</a:t>
            </a:r>
          </a:p>
        </p:txBody>
      </p:sp>
    </p:spTree>
    <p:extLst>
      <p:ext uri="{BB962C8B-B14F-4D97-AF65-F5344CB8AC3E}">
        <p14:creationId xmlns:p14="http://schemas.microsoft.com/office/powerpoint/2010/main" val="245272244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05AEB3-FE66-A71B-9D17-3236A28E28D3}"/>
              </a:ext>
            </a:extLst>
          </p:cNvPr>
          <p:cNvSpPr txBox="1">
            <a:spLocks noChangeArrowheads="1"/>
          </p:cNvSpPr>
          <p:nvPr/>
        </p:nvSpPr>
        <p:spPr>
          <a:xfrm>
            <a:off x="1399309" y="168131"/>
            <a:ext cx="7620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Reading an Integer with an Input Dialog</a:t>
            </a:r>
            <a:endParaRPr lang="en-US" altLang="en-US" sz="320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ABE7099-8A7A-549E-1C39-A6BB56CA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309" y="1871663"/>
            <a:ext cx="7315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double price;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String str;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str = </a:t>
            </a:r>
            <a:r>
              <a:rPr lang="en-US" altLang="en-US" sz="2400" dirty="0" err="1">
                <a:latin typeface="Consolas" panose="020B0609020204030204" pitchFamily="49" charset="0"/>
              </a:rPr>
              <a:t>JOptionPane.showInputDialog</a:t>
            </a:r>
            <a:r>
              <a:rPr lang="en-US" altLang="en-US" sz="2400" dirty="0">
                <a:latin typeface="Consolas" panose="020B0609020204030204" pitchFamily="49" charset="0"/>
              </a:rPr>
              <a:t>(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    		"Enter the retail price.");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price = </a:t>
            </a:r>
            <a:r>
              <a:rPr lang="en-US" altLang="en-US" sz="2400" dirty="0" err="1">
                <a:latin typeface="Consolas" panose="020B0609020204030204" pitchFamily="49" charset="0"/>
              </a:rPr>
              <a:t>Double.parseDouble</a:t>
            </a:r>
            <a:r>
              <a:rPr lang="en-US" altLang="en-US" sz="2400" dirty="0">
                <a:latin typeface="Consolas" panose="020B0609020204030204" pitchFamily="49" charset="0"/>
              </a:rPr>
              <a:t>(str);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1800" dirty="0"/>
              <a:t>See example: </a:t>
            </a:r>
            <a:r>
              <a:rPr lang="en-US" altLang="en-US" sz="1800" dirty="0">
                <a:hlinkClick r:id="rId2" action="ppaction://hlinkfile"/>
              </a:rPr>
              <a:t>PayrollDialog.java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9331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954AA7-7EED-1969-A714-FCB8E2E33699}"/>
              </a:ext>
            </a:extLst>
          </p:cNvPr>
          <p:cNvSpPr txBox="1">
            <a:spLocks noChangeArrowheads="1"/>
          </p:cNvSpPr>
          <p:nvPr/>
        </p:nvSpPr>
        <p:spPr>
          <a:xfrm>
            <a:off x="1610590" y="349827"/>
            <a:ext cx="4852555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600"/>
              <a:t>JOptionPane Class’ Message Types</a:t>
            </a:r>
            <a:endParaRPr lang="en-US" altLang="en-US" sz="26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3D7B4F4-F26C-9181-8857-1F0B3CCC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590" y="988868"/>
            <a:ext cx="832263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import </a:t>
            </a:r>
            <a:r>
              <a:rPr lang="en-US" altLang="en-US" sz="1100" dirty="0" err="1">
                <a:latin typeface="Courier New" panose="02070309020205020404" pitchFamily="49" charset="0"/>
              </a:rPr>
              <a:t>javax.swing.JOptionPane</a:t>
            </a:r>
            <a:r>
              <a:rPr lang="en-US" altLang="en-US" sz="110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public class </a:t>
            </a:r>
            <a:r>
              <a:rPr lang="en-US" altLang="en-US" sz="1100" dirty="0" err="1">
                <a:latin typeface="Courier New" panose="02070309020205020404" pitchFamily="49" charset="0"/>
              </a:rPr>
              <a:t>QuestionInformationMessageJOP</a:t>
            </a:r>
            <a:r>
              <a:rPr lang="en-US" altLang="en-US" sz="1100" dirty="0">
                <a:latin typeface="Courier New" panose="02070309020205020404" pitchFamily="49" charset="0"/>
              </a:rPr>
              <a:t>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public static void main(String[] </a:t>
            </a:r>
            <a:r>
              <a:rPr lang="en-US" altLang="en-US" sz="1100" dirty="0" err="1">
                <a:latin typeface="Courier New" panose="02070309020205020404" pitchFamily="49" charset="0"/>
              </a:rPr>
              <a:t>args</a:t>
            </a:r>
            <a:r>
              <a:rPr lang="en-US" altLang="en-US" sz="1100" dirty="0">
                <a:latin typeface="Courier New" panose="02070309020205020404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// about 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</a:t>
            </a:r>
            <a:r>
              <a:rPr lang="en-US" altLang="en-US" sz="1100" dirty="0">
                <a:latin typeface="Courier New" panose="02070309020205020404" pitchFamily="49" charset="0"/>
              </a:rPr>
              <a:t> </a:t>
            </a:r>
            <a:r>
              <a:rPr lang="en-US" altLang="en-US" sz="1100" dirty="0" err="1">
                <a:latin typeface="Courier New" panose="02070309020205020404" pitchFamily="49" charset="0"/>
              </a:rPr>
              <a:t>class’</a:t>
            </a:r>
            <a:r>
              <a:rPr lang="en-US" altLang="en-US" sz="1100" dirty="0">
                <a:latin typeface="Courier New" panose="02070309020205020404" pitchFamily="49" charset="0"/>
              </a:rPr>
              <a:t> message type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int x = 25;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double y = 1.0/3.0;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//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</a:t>
            </a:r>
            <a:r>
              <a:rPr lang="en-US" altLang="en-US" sz="1100" dirty="0">
                <a:latin typeface="Courier New" panose="02070309020205020404" pitchFamily="49" charset="0"/>
              </a:rPr>
              <a:t> message types, </a:t>
            </a:r>
            <a:r>
              <a:rPr lang="en-US" altLang="en-US" sz="1100" dirty="0" err="1">
                <a:latin typeface="Courier New" panose="02070309020205020404" pitchFamily="49" charset="0"/>
              </a:rPr>
              <a:t>showConfirmDialog</a:t>
            </a:r>
            <a:r>
              <a:rPr lang="en-US" altLang="en-US" sz="1100" dirty="0">
                <a:latin typeface="Courier New" panose="02070309020205020404" pitchFamily="49" charset="0"/>
              </a:rPr>
              <a:t>, </a:t>
            </a:r>
            <a:r>
              <a:rPr lang="en-US" altLang="en-US" sz="1100" dirty="0" err="1">
                <a:latin typeface="Courier New" panose="02070309020205020404" pitchFamily="49" charset="0"/>
              </a:rPr>
              <a:t>showInputDialog</a:t>
            </a:r>
            <a:r>
              <a:rPr lang="en-US" altLang="en-US" sz="1100" dirty="0">
                <a:latin typeface="Courier New" panose="02070309020205020404" pitchFamily="49" charset="0"/>
              </a:rPr>
              <a:t>, </a:t>
            </a:r>
            <a:r>
              <a:rPr lang="en-US" altLang="en-US" sz="1100" dirty="0" err="1">
                <a:latin typeface="Courier New" panose="02070309020205020404" pitchFamily="49" charset="0"/>
              </a:rPr>
              <a:t>showMessageDialog</a:t>
            </a:r>
            <a:r>
              <a:rPr lang="en-US" altLang="en-US" sz="1100" dirty="0">
                <a:latin typeface="Courier New" panose="02070309020205020404" pitchFamily="49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           //</a:t>
            </a:r>
            <a:r>
              <a:rPr lang="en-US" altLang="en-US" sz="1100" dirty="0" err="1">
                <a:latin typeface="Courier New" panose="02070309020205020404" pitchFamily="49" charset="0"/>
              </a:rPr>
              <a:t>showOptionDialog</a:t>
            </a:r>
            <a:endParaRPr lang="en-US" altLang="en-US" sz="11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JOptionPane.showInputDialog</a:t>
            </a:r>
            <a:r>
              <a:rPr lang="en-US" altLang="en-US" sz="1100" dirty="0">
                <a:latin typeface="Courier New" panose="02070309020205020404" pitchFamily="49" charset="0"/>
              </a:rPr>
              <a:t>("Enter the integer number: ", 			                            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JOptionPane.QUESTION_MESSAGE</a:t>
            </a:r>
            <a:r>
              <a:rPr lang="en-US" altLang="en-US" sz="11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JOptionPane.showMessageDialog</a:t>
            </a:r>
            <a:r>
              <a:rPr lang="en-US" altLang="en-US" sz="1100" dirty="0">
                <a:latin typeface="Courier New" panose="02070309020205020404" pitchFamily="49" charset="0"/>
              </a:rPr>
              <a:t>(null, "initial velocity:"+ " "+x +"\</a:t>
            </a:r>
            <a:r>
              <a:rPr lang="en-US" altLang="en-US" sz="1100" dirty="0" err="1">
                <a:latin typeface="Courier New" panose="02070309020205020404" pitchFamily="49" charset="0"/>
              </a:rPr>
              <a:t>ny</a:t>
            </a:r>
            <a:r>
              <a:rPr lang="en-US" altLang="en-US" sz="1100" dirty="0">
                <a:latin typeface="Courier New" panose="02070309020205020404" pitchFamily="49" charset="0"/>
              </a:rPr>
              <a:t> ="+ y 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        		"Trajectory data report", 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JOptionPane.YES_NO_OPTION</a:t>
            </a:r>
            <a:r>
              <a:rPr lang="en-US" altLang="en-US" sz="11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JOptionPane.showMessageDialog</a:t>
            </a:r>
            <a:r>
              <a:rPr lang="en-US" altLang="en-US" sz="1100" dirty="0">
                <a:latin typeface="Courier New" panose="02070309020205020404" pitchFamily="49" charset="0"/>
              </a:rPr>
              <a:t>(null, "initial velocity:"+ " "+x +"\</a:t>
            </a:r>
            <a:r>
              <a:rPr lang="en-US" altLang="en-US" sz="1100" dirty="0" err="1">
                <a:latin typeface="Courier New" panose="02070309020205020404" pitchFamily="49" charset="0"/>
              </a:rPr>
              <a:t>ny</a:t>
            </a:r>
            <a:r>
              <a:rPr lang="en-US" altLang="en-US" sz="1100" dirty="0">
                <a:latin typeface="Courier New" panose="02070309020205020404" pitchFamily="49" charset="0"/>
              </a:rPr>
              <a:t> ="+ (x + y) 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                 		"Trajectory data report1",JOptionPane.ERROR_MESSAGE);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JOptionPane.showMessageDialog</a:t>
            </a:r>
            <a:r>
              <a:rPr lang="en-US" altLang="en-US" sz="1100" dirty="0">
                <a:latin typeface="Courier New" panose="02070309020205020404" pitchFamily="49" charset="0"/>
              </a:rPr>
              <a:t>(null, "initial velocity:"+ " "+x +"\</a:t>
            </a:r>
            <a:r>
              <a:rPr lang="en-US" altLang="en-US" sz="1100" dirty="0" err="1">
                <a:latin typeface="Courier New" panose="02070309020205020404" pitchFamily="49" charset="0"/>
              </a:rPr>
              <a:t>ny</a:t>
            </a:r>
            <a:r>
              <a:rPr lang="en-US" altLang="en-US" sz="1100" dirty="0">
                <a:latin typeface="Courier New" panose="02070309020205020404" pitchFamily="49" charset="0"/>
              </a:rPr>
              <a:t> ="+ y 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                 		"Trajectory data report2",JOptionPane.PLAIN_MESSAGE);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JOptionPane.showMessageDialog</a:t>
            </a:r>
            <a:r>
              <a:rPr lang="en-US" altLang="en-US" sz="1100" dirty="0">
                <a:latin typeface="Courier New" panose="02070309020205020404" pitchFamily="49" charset="0"/>
              </a:rPr>
              <a:t>(null, "initial velocity:"+ " "+x +"\</a:t>
            </a:r>
            <a:r>
              <a:rPr lang="en-US" altLang="en-US" sz="1100" dirty="0" err="1">
                <a:latin typeface="Courier New" panose="02070309020205020404" pitchFamily="49" charset="0"/>
              </a:rPr>
              <a:t>ny</a:t>
            </a:r>
            <a:r>
              <a:rPr lang="en-US" altLang="en-US" sz="1100" dirty="0">
                <a:latin typeface="Courier New" panose="02070309020205020404" pitchFamily="49" charset="0"/>
              </a:rPr>
              <a:t> ="+ y 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                 		"Trajectory data report3",JOptionPane.INFORMATION_MESSAGE);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JOptionPane.showMessageDialog</a:t>
            </a:r>
            <a:r>
              <a:rPr lang="en-US" altLang="en-US" sz="1100" dirty="0">
                <a:latin typeface="Courier New" panose="02070309020205020404" pitchFamily="49" charset="0"/>
              </a:rPr>
              <a:t>(null, "initial velocity:"+ " "+x +"\</a:t>
            </a:r>
            <a:r>
              <a:rPr lang="en-US" altLang="en-US" sz="1100" dirty="0" err="1">
                <a:latin typeface="Courier New" panose="02070309020205020404" pitchFamily="49" charset="0"/>
              </a:rPr>
              <a:t>ny</a:t>
            </a:r>
            <a:r>
              <a:rPr lang="en-US" altLang="en-US" sz="1100" dirty="0">
                <a:latin typeface="Courier New" panose="02070309020205020404" pitchFamily="49" charset="0"/>
              </a:rPr>
              <a:t> ="+ y 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                 		"Trajectory data report4",JOptionPane.QUESTION_MESSAGE);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JOptionPane.showMessageDialog</a:t>
            </a:r>
            <a:r>
              <a:rPr lang="en-US" altLang="en-US" sz="1100" dirty="0">
                <a:latin typeface="Courier New" panose="02070309020205020404" pitchFamily="49" charset="0"/>
              </a:rPr>
              <a:t>(null, "initial velocity:"+ " "+x +"\</a:t>
            </a:r>
            <a:r>
              <a:rPr lang="en-US" altLang="en-US" sz="1100" dirty="0" err="1">
                <a:latin typeface="Courier New" panose="02070309020205020404" pitchFamily="49" charset="0"/>
              </a:rPr>
              <a:t>ny</a:t>
            </a:r>
            <a:r>
              <a:rPr lang="en-US" altLang="en-US" sz="1100" dirty="0">
                <a:latin typeface="Courier New" panose="02070309020205020404" pitchFamily="49" charset="0"/>
              </a:rPr>
              <a:t> ="+ y 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                 		"Trajectory data report5",JOptionPane.WARNING_MESSAGE);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JOptionPane.showConfirmDialog</a:t>
            </a:r>
            <a:r>
              <a:rPr lang="en-US" altLang="en-US" sz="1100" dirty="0">
                <a:latin typeface="Courier New" panose="02070309020205020404" pitchFamily="49" charset="0"/>
              </a:rPr>
              <a:t>(</a:t>
            </a:r>
            <a:r>
              <a:rPr lang="en-US" altLang="en-US" sz="1100" dirty="0" err="1">
                <a:latin typeface="Courier New" panose="02070309020205020404" pitchFamily="49" charset="0"/>
              </a:rPr>
              <a:t>null,"yes</a:t>
            </a:r>
            <a:r>
              <a:rPr lang="en-US" altLang="en-US" sz="1100" dirty="0">
                <a:latin typeface="Courier New" panose="02070309020205020404" pitchFamily="49" charset="0"/>
              </a:rPr>
              <a:t> or no","",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JOptionPane.YES_NO_OPTION</a:t>
            </a:r>
            <a:r>
              <a:rPr lang="en-US" altLang="en-US" sz="11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JOptionPane.showConfirmDialog</a:t>
            </a:r>
            <a:r>
              <a:rPr lang="en-US" altLang="en-US" sz="1100" dirty="0">
                <a:latin typeface="Courier New" panose="02070309020205020404" pitchFamily="49" charset="0"/>
              </a:rPr>
              <a:t>(</a:t>
            </a:r>
            <a:r>
              <a:rPr lang="en-US" altLang="en-US" sz="1100" dirty="0" err="1">
                <a:latin typeface="Courier New" panose="02070309020205020404" pitchFamily="49" charset="0"/>
              </a:rPr>
              <a:t>null,"yes</a:t>
            </a:r>
            <a:r>
              <a:rPr lang="en-US" altLang="en-US" sz="1100" dirty="0">
                <a:latin typeface="Courier New" panose="02070309020205020404" pitchFamily="49" charset="0"/>
              </a:rPr>
              <a:t> or </a:t>
            </a:r>
            <a:r>
              <a:rPr lang="en-US" altLang="en-US" sz="1100" dirty="0" err="1">
                <a:latin typeface="Courier New" panose="02070309020205020404" pitchFamily="49" charset="0"/>
              </a:rPr>
              <a:t>no","Do</a:t>
            </a:r>
            <a:r>
              <a:rPr lang="en-US" altLang="en-US" sz="1100" dirty="0">
                <a:latin typeface="Courier New" panose="02070309020205020404" pitchFamily="49" charset="0"/>
              </a:rPr>
              <a:t> you want to attend the party? ", 			 </a:t>
            </a:r>
            <a:r>
              <a:rPr lang="en-US" altLang="en-US" sz="1100" dirty="0" err="1">
                <a:latin typeface="Courier New" panose="02070309020205020404" pitchFamily="49" charset="0"/>
              </a:rPr>
              <a:t>JOptionPane.YES_NO_CANCEL_OPTION</a:t>
            </a:r>
            <a:r>
              <a:rPr lang="en-US" altLang="en-US" sz="110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</a:t>
            </a:r>
            <a:r>
              <a:rPr lang="en-US" altLang="en-US" sz="1100" dirty="0" err="1">
                <a:latin typeface="Courier New" panose="02070309020205020404" pitchFamily="49" charset="0"/>
              </a:rPr>
              <a:t>System.exit</a:t>
            </a:r>
            <a:r>
              <a:rPr lang="en-US" altLang="en-US" sz="1100" dirty="0">
                <a:latin typeface="Courier New" panose="02070309020205020404" pitchFamily="49" charset="0"/>
              </a:rPr>
              <a:t>(0);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576496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396BB-365E-C1BD-9907-67D075FB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909" y="363537"/>
            <a:ext cx="7924800" cy="649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java.util.Scanner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//Needed for Scanner class;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javax.swing.JOptionPane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NumericTypes_Read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public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alt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       </a:t>
            </a:r>
            <a:r>
              <a:rPr lang="en-US" altLang="en-US" sz="1600" dirty="0"/>
              <a:t>Scanner kb = </a:t>
            </a:r>
            <a:r>
              <a:rPr lang="en-US" altLang="en-US" sz="1600" b="1" dirty="0"/>
              <a:t>new Scanner(System.</a:t>
            </a:r>
            <a:r>
              <a:rPr lang="en-US" altLang="en-US" sz="1600" b="1" i="1" dirty="0"/>
              <a:t>in);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	</a:t>
            </a:r>
            <a:r>
              <a:rPr lang="en-US" altLang="en-US" sz="1600" dirty="0" err="1"/>
              <a:t>System.</a:t>
            </a:r>
            <a:r>
              <a:rPr lang="en-US" altLang="en-US" sz="1600" b="1" i="1" dirty="0" err="1"/>
              <a:t>out.println</a:t>
            </a:r>
            <a:r>
              <a:rPr lang="en-US" altLang="en-US" sz="1600" b="1" i="1" dirty="0"/>
              <a:t>("Pls. enter a string such as (Pls. Enter a Number): ");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	String title = </a:t>
            </a:r>
            <a:r>
              <a:rPr lang="en-US" altLang="en-US" sz="1600" dirty="0" err="1"/>
              <a:t>kb.nextLine</a:t>
            </a:r>
            <a:r>
              <a:rPr lang="en-US" altLang="en-US" sz="1600" dirty="0"/>
              <a:t>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numberBox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String </a:t>
            </a:r>
            <a:r>
              <a:rPr lang="en-US" alt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strBox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	</a:t>
            </a:r>
            <a:r>
              <a:rPr lang="en-US" altLang="en-US" sz="1600" dirty="0" err="1"/>
              <a:t>strBox</a:t>
            </a:r>
            <a:r>
              <a:rPr lang="en-US" altLang="en-US" sz="1600" dirty="0"/>
              <a:t> = </a:t>
            </a:r>
            <a:r>
              <a:rPr lang="en-US" altLang="en-US" sz="1600" dirty="0" err="1"/>
              <a:t>JOptionPane.</a:t>
            </a:r>
            <a:r>
              <a:rPr lang="en-US" altLang="en-US" sz="1600" i="1" dirty="0" err="1"/>
              <a:t>showInputDialog</a:t>
            </a:r>
            <a:r>
              <a:rPr lang="en-US" altLang="en-US" sz="1600" i="1" dirty="0"/>
              <a:t>(</a:t>
            </a:r>
            <a:r>
              <a:rPr lang="en-US" altLang="en-US" sz="1600" dirty="0"/>
              <a:t> title);</a:t>
            </a:r>
            <a:endParaRPr lang="en-US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numberBox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strBox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"The entered number is "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numberBox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strBox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showInputDialog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		</a:t>
            </a:r>
            <a:r>
              <a:rPr lang="en-US" alt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"Enter a number."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numberBox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strBox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"The entered number is "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numberBox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exit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6043357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F2B18-8F0D-513C-A653-674CEBCC6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187325"/>
            <a:ext cx="8305800" cy="7232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joptionPaneCh02_03P;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javax.swing.JOptionPane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DemoJOptionPane01 {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public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alt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title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intX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intY</a:t>
            </a:r>
            <a:r>
              <a:rPr lang="en-US" alt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task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"Enter an integer: "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title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"Input Data"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str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showInputDialog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, 				              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QUESTION_MESSAGE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intX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//	</a:t>
            </a:r>
            <a:r>
              <a:rPr lang="en-US" alt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intY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en-US" sz="16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intX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title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	           		       </a:t>
            </a:r>
            <a:r>
              <a:rPr lang="en-US" alt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INFORMATION_MESSAGE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str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showInputDialog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, 		 				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QUESTION_MESSAGE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intY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i="1" dirty="0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en-US" sz="16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intY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title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			</a:t>
            </a:r>
            <a:r>
              <a:rPr lang="en-US" alt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INFORMATION_MESSAGE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task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"Their sum is "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en-US" sz="16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intX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intY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), 		</a:t>
            </a:r>
            <a:r>
              <a:rPr lang="en-US" altLang="en-US" sz="16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title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INFORMATION_MESSAGE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task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>
                <a:solidFill>
                  <a:srgbClr val="2A00FF"/>
                </a:solidFill>
                <a:latin typeface="Consolas" panose="020B0609020204030204" pitchFamily="49" charset="0"/>
              </a:rPr>
              <a:t>"is x &gt; y? "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task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intX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altLang="en-US" sz="16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intY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"The result of the input data"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				 	</a:t>
            </a:r>
            <a:r>
              <a:rPr lang="en-US" alt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alt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QUESTION_MESSAGE</a:t>
            </a:r>
            <a:r>
              <a:rPr lang="en-US" alt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exit</a:t>
            </a:r>
            <a:r>
              <a:rPr lang="en-US" alt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33384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17D918D-8718-640E-8FD2-E9F12F1B2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7644"/>
            <a:ext cx="7772400" cy="6462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int number;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String str;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String task = "The entered number is ";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String </a:t>
            </a:r>
            <a:r>
              <a:rPr lang="en-US" altLang="en-US" sz="1800" dirty="0" err="1"/>
              <a:t>taskSum</a:t>
            </a:r>
            <a:r>
              <a:rPr lang="en-US" altLang="en-US" sz="1800" dirty="0"/>
              <a:t> = "Sum of the two numbers is ";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highlight>
                  <a:srgbClr val="FFFF00"/>
                </a:highlight>
              </a:rPr>
              <a:t>str = </a:t>
            </a:r>
            <a:r>
              <a:rPr lang="en-US" altLang="en-US" sz="1800" dirty="0" err="1">
                <a:highlight>
                  <a:srgbClr val="FFFF00"/>
                </a:highlight>
              </a:rPr>
              <a:t>JOptionPane.</a:t>
            </a:r>
            <a:r>
              <a:rPr lang="en-US" altLang="en-US" sz="1800" i="1" dirty="0" err="1">
                <a:highlight>
                  <a:srgbClr val="FFFF00"/>
                </a:highlight>
              </a:rPr>
              <a:t>showInputDialog</a:t>
            </a:r>
            <a:r>
              <a:rPr lang="en-US" altLang="en-US" sz="1800" i="1" dirty="0">
                <a:highlight>
                  <a:srgbClr val="FFFF00"/>
                </a:highlight>
              </a:rPr>
              <a:t>(</a:t>
            </a:r>
            <a:r>
              <a:rPr lang="en-US" altLang="en-US" sz="1800" b="1" i="1" dirty="0">
                <a:highlight>
                  <a:srgbClr val="FFFF00"/>
                </a:highlight>
              </a:rPr>
              <a:t>null,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highlight>
                  <a:srgbClr val="FFFF00"/>
                </a:highlight>
              </a:rPr>
              <a:t>"Enter a number.", "Get Input",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highlight>
                  <a:srgbClr val="FFFF00"/>
                </a:highlight>
              </a:rPr>
              <a:t>JOptionPane.</a:t>
            </a:r>
            <a:r>
              <a:rPr lang="en-US" altLang="en-US" sz="1800" b="1" i="1" dirty="0" err="1">
                <a:highlight>
                  <a:srgbClr val="FFFF00"/>
                </a:highlight>
              </a:rPr>
              <a:t>INFORMATION_MESSAGE</a:t>
            </a:r>
            <a:r>
              <a:rPr lang="en-US" altLang="en-US" sz="1800" b="1" i="1" dirty="0">
                <a:highlight>
                  <a:srgbClr val="FFFF00"/>
                </a:highlight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number = </a:t>
            </a:r>
            <a:r>
              <a:rPr lang="en-US" altLang="en-US" sz="1800" dirty="0" err="1"/>
              <a:t>Integer.</a:t>
            </a:r>
            <a:r>
              <a:rPr lang="en-US" altLang="en-US" sz="1800" i="1" dirty="0" err="1"/>
              <a:t>parseInt</a:t>
            </a:r>
            <a:r>
              <a:rPr lang="en-US" altLang="en-US" sz="1800" i="1" dirty="0"/>
              <a:t>(str);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/>
              <a:t>JOptionPane.</a:t>
            </a:r>
            <a:r>
              <a:rPr lang="en-US" altLang="en-US" sz="1800" i="1" dirty="0" err="1"/>
              <a:t>showMessageDialog</a:t>
            </a:r>
            <a:r>
              <a:rPr lang="en-US" altLang="en-US" sz="1800" i="1" dirty="0"/>
              <a:t>(</a:t>
            </a:r>
            <a:r>
              <a:rPr lang="en-US" altLang="en-US" sz="1800" b="1" i="1" dirty="0"/>
              <a:t>null, task + number);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str = </a:t>
            </a:r>
            <a:r>
              <a:rPr lang="en-US" altLang="en-US" sz="1800" dirty="0" err="1"/>
              <a:t>JOptionPane.</a:t>
            </a:r>
            <a:r>
              <a:rPr lang="en-US" altLang="en-US" sz="1800" i="1" dirty="0" err="1"/>
              <a:t>showInputDialog</a:t>
            </a:r>
            <a:r>
              <a:rPr lang="en-US" altLang="en-US" sz="1800" i="1" dirty="0"/>
              <a:t>(</a:t>
            </a:r>
            <a:r>
              <a:rPr lang="en-US" altLang="en-US" sz="1800" b="1" i="1" dirty="0"/>
              <a:t>null,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"Enter a number.", "Get Input",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/>
              <a:t>JOptionPane.</a:t>
            </a:r>
            <a:r>
              <a:rPr lang="en-US" altLang="en-US" sz="1800" b="1" i="1" dirty="0" err="1"/>
              <a:t>QUESTION_MESSAGE</a:t>
            </a:r>
            <a:r>
              <a:rPr lang="en-US" altLang="en-US" sz="1800" b="1" i="1" dirty="0"/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double </a:t>
            </a:r>
            <a:r>
              <a:rPr lang="en-US" altLang="en-US" sz="1800" b="1" dirty="0" err="1"/>
              <a:t>dNumber</a:t>
            </a:r>
            <a:r>
              <a:rPr lang="en-US" altLang="en-US" sz="1800" b="1" dirty="0"/>
              <a:t> = </a:t>
            </a:r>
            <a:r>
              <a:rPr lang="en-US" altLang="en-US" sz="1800" b="1" dirty="0" err="1"/>
              <a:t>Double.</a:t>
            </a:r>
            <a:r>
              <a:rPr lang="en-US" altLang="en-US" sz="1800" b="1" i="1" dirty="0" err="1"/>
              <a:t>parseDouble</a:t>
            </a:r>
            <a:r>
              <a:rPr lang="en-US" altLang="en-US" sz="1800" b="1" i="1" dirty="0"/>
              <a:t>(str);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/>
              <a:t>JOptionPane.</a:t>
            </a:r>
            <a:r>
              <a:rPr lang="en-US" altLang="en-US" sz="1800" i="1" dirty="0" err="1"/>
              <a:t>showMessageDialog</a:t>
            </a:r>
            <a:r>
              <a:rPr lang="en-US" altLang="en-US" sz="1800" i="1" dirty="0"/>
              <a:t>(</a:t>
            </a:r>
            <a:r>
              <a:rPr lang="en-US" altLang="en-US" sz="1800" b="1" i="1" dirty="0"/>
              <a:t>null, task + </a:t>
            </a:r>
            <a:r>
              <a:rPr lang="en-US" altLang="en-US" sz="1800" b="1" i="1" dirty="0" err="1"/>
              <a:t>dNumber</a:t>
            </a:r>
            <a:r>
              <a:rPr lang="en-US" altLang="en-US" sz="1800" b="1" i="1" dirty="0"/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"New Number:", </a:t>
            </a:r>
            <a:r>
              <a:rPr lang="en-US" altLang="en-US" sz="1800" dirty="0" err="1"/>
              <a:t>JOptionPane.</a:t>
            </a:r>
            <a:r>
              <a:rPr lang="en-US" altLang="en-US" sz="1800" b="1" i="1" dirty="0" err="1"/>
              <a:t>WARNING_MESSAGE</a:t>
            </a:r>
            <a:r>
              <a:rPr lang="en-US" altLang="en-US" sz="1800" b="1" i="1" dirty="0"/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/>
              <a:t>JOptionPane.</a:t>
            </a:r>
            <a:r>
              <a:rPr lang="en-US" altLang="en-US" sz="1800" i="1" dirty="0" err="1"/>
              <a:t>showMessageDialog</a:t>
            </a:r>
            <a:r>
              <a:rPr lang="en-US" altLang="en-US" sz="1800" i="1" dirty="0"/>
              <a:t>(</a:t>
            </a:r>
            <a:r>
              <a:rPr lang="en-US" altLang="en-US" sz="1800" b="1" i="1" dirty="0"/>
              <a:t>null,  </a:t>
            </a:r>
            <a:r>
              <a:rPr lang="en-US" altLang="en-US" sz="1800" b="1" i="1" dirty="0" err="1"/>
              <a:t>taskSum</a:t>
            </a:r>
            <a:r>
              <a:rPr lang="en-US" altLang="en-US" sz="1800" b="1" i="1" dirty="0"/>
              <a:t> + (number + </a:t>
            </a:r>
            <a:r>
              <a:rPr lang="en-US" altLang="en-US" sz="1800" b="1" i="1" dirty="0" err="1"/>
              <a:t>dNumber</a:t>
            </a:r>
            <a:r>
              <a:rPr lang="en-US" altLang="en-US" sz="1800" b="1" i="1" dirty="0"/>
              <a:t>),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"Their Sum", </a:t>
            </a:r>
            <a:r>
              <a:rPr lang="en-US" altLang="en-US" sz="1800" dirty="0" err="1"/>
              <a:t>JOptionPane.</a:t>
            </a:r>
            <a:r>
              <a:rPr lang="en-US" altLang="en-US" sz="1800" b="1" i="1" dirty="0" err="1"/>
              <a:t>WARNING_MESSAGE</a:t>
            </a:r>
            <a:r>
              <a:rPr lang="en-US" altLang="en-US" sz="1800" b="1" i="1" dirty="0"/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/>
              <a:t>System.</a:t>
            </a:r>
            <a:r>
              <a:rPr lang="en-US" altLang="en-US" sz="1800" b="1" i="1" dirty="0" err="1"/>
              <a:t>out.printf</a:t>
            </a:r>
            <a:r>
              <a:rPr lang="en-US" altLang="en-US" sz="1800" b="1" i="1" dirty="0"/>
              <a:t>(</a:t>
            </a:r>
            <a:r>
              <a:rPr lang="en-US" altLang="en-US" sz="1800" b="1" i="1" dirty="0" err="1"/>
              <a:t>taskSum</a:t>
            </a:r>
            <a:r>
              <a:rPr lang="en-US" altLang="en-US" sz="1800" b="1" i="1" dirty="0"/>
              <a:t> + "%.2f", (number + </a:t>
            </a:r>
            <a:r>
              <a:rPr lang="en-US" altLang="en-US" sz="1800" b="1" i="1" dirty="0" err="1"/>
              <a:t>dNumber</a:t>
            </a:r>
            <a:r>
              <a:rPr lang="en-US" altLang="en-US" sz="1800" b="1" i="1" dirty="0"/>
              <a:t>));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exit</a:t>
            </a:r>
            <a:r>
              <a:rPr lang="en-US" alt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</p:txBody>
      </p:sp>
    </p:spTree>
    <p:extLst>
      <p:ext uri="{BB962C8B-B14F-4D97-AF65-F5344CB8AC3E}">
        <p14:creationId xmlns:p14="http://schemas.microsoft.com/office/powerpoint/2010/main" val="108802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9BA5774-F831-4BA0-A0C6-0837A7B8B47B}"/>
              </a:ext>
            </a:extLst>
          </p:cNvPr>
          <p:cNvSpPr txBox="1">
            <a:spLocks noChangeArrowheads="1"/>
          </p:cNvSpPr>
          <p:nvPr/>
        </p:nvSpPr>
        <p:spPr>
          <a:xfrm>
            <a:off x="1312409" y="383496"/>
            <a:ext cx="5295900" cy="588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Analyzing The Example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63BBF53-5426-43CB-905A-9AC3FE8DE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409" y="1137557"/>
            <a:ext cx="41544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/>
              <a:t>// This is a simple Java program.</a:t>
            </a:r>
            <a:endParaRPr lang="en-US" altLang="en-US" sz="2000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1B842C9F-D355-40C0-A266-28D88878B1E7}"/>
              </a:ext>
            </a:extLst>
          </p:cNvPr>
          <p:cNvGrpSpPr>
            <a:grpSpLocks/>
          </p:cNvGrpSpPr>
          <p:nvPr/>
        </p:nvGrpSpPr>
        <p:grpSpPr bwMode="auto">
          <a:xfrm>
            <a:off x="1312409" y="1962150"/>
            <a:ext cx="5272088" cy="3675063"/>
            <a:chOff x="480" y="1344"/>
            <a:chExt cx="3321" cy="2315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53E7B8BE-528F-456C-BD12-78F5EA242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1872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/>
                <a:t>public class Simple</a:t>
              </a:r>
              <a:br>
                <a:rPr lang="en-US" altLang="en-US" sz="2400"/>
              </a:br>
              <a:r>
                <a:rPr lang="en-US" altLang="en-US" sz="2400"/>
                <a:t>{</a:t>
              </a:r>
              <a:br>
                <a:rPr lang="en-US" altLang="en-US" sz="2400"/>
              </a:br>
              <a:br>
                <a:rPr lang="en-US" altLang="en-US" sz="2400"/>
              </a:br>
              <a:br>
                <a:rPr lang="en-US" altLang="en-US" sz="2400"/>
              </a:br>
              <a:br>
                <a:rPr lang="en-US" altLang="en-US" sz="2400"/>
              </a:br>
              <a:br>
                <a:rPr lang="en-US" altLang="en-US" sz="2400"/>
              </a:br>
              <a:endParaRPr lang="en-US" altLang="en-US" sz="2400"/>
            </a:p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br>
                <a:rPr lang="en-US" altLang="en-US" sz="2400"/>
              </a:br>
              <a:r>
                <a:rPr lang="en-US" altLang="en-US" sz="2400"/>
                <a:t>}//end of class Simple</a:t>
              </a: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2A6C4B59-AC7D-4968-86CE-91A1FB40D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872"/>
              <a:ext cx="2985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static void </a:t>
              </a:r>
              <a:r>
                <a:rPr lang="en-US" altLang="en-US" sz="2400" dirty="0">
                  <a:solidFill>
                    <a:srgbClr val="0000CC"/>
                  </a:solidFill>
                </a:rPr>
                <a:t>main</a:t>
              </a:r>
              <a:r>
                <a:rPr lang="en-US" altLang="en-US" sz="2400" dirty="0"/>
                <a:t>(String[] </a:t>
              </a:r>
              <a:r>
                <a:rPr lang="en-US" altLang="en-US" sz="2400" dirty="0" err="1"/>
                <a:t>args</a:t>
              </a:r>
              <a:r>
                <a:rPr lang="en-US" altLang="en-US" sz="2400" dirty="0"/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endParaRPr lang="en-US" altLang="en-US" sz="2400" dirty="0"/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br>
                <a:rPr lang="en-US" altLang="en-US" sz="2400" dirty="0"/>
              </a:br>
              <a:r>
                <a:rPr lang="en-US" altLang="en-US" sz="2400" dirty="0"/>
                <a:t>}//end of main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75687B9F-9E3D-43DE-BFE0-13763A7B2C5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495674"/>
            <a:ext cx="6096000" cy="1465262"/>
            <a:chOff x="1104" y="2159"/>
            <a:chExt cx="3648" cy="911"/>
          </a:xfrm>
        </p:grpSpPr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5D11B15F-4561-4EB6-B369-3DD6D449C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159"/>
              <a:ext cx="3408" cy="91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/>
                <a:t>This area is </a:t>
              </a:r>
              <a:r>
                <a:rPr lang="en-US" altLang="en-US" sz="2200">
                  <a:solidFill>
                    <a:srgbClr val="0000CC"/>
                  </a:solidFill>
                </a:rPr>
                <a:t>the body of the main method</a:t>
              </a:r>
              <a:r>
                <a:rPr lang="en-US" altLang="en-US" sz="2200">
                  <a:solidFill>
                    <a:srgbClr val="FF3300"/>
                  </a:solidFill>
                </a:rPr>
                <a:t>.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/>
                <a:t>All the statements for carrying out tasks for the main method will be between these </a:t>
              </a:r>
              <a:r>
                <a:rPr lang="en-US" altLang="en-US" sz="2200">
                  <a:solidFill>
                    <a:srgbClr val="0000CC"/>
                  </a:solidFill>
                </a:rPr>
                <a:t>curly braces</a:t>
              </a:r>
              <a:r>
                <a:rPr lang="en-US" altLang="en-US" sz="2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9" name="AutoShape 23">
              <a:extLst>
                <a:ext uri="{FF2B5EF4-FFF2-40B4-BE49-F238E27FC236}">
                  <a16:creationId xmlns:a16="http://schemas.microsoft.com/office/drawing/2014/main" id="{0732E6FF-860D-4530-ADC3-CF81F18A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256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FE180D6C-5B1B-4625-9ED1-279B943BC1EF}"/>
              </a:ext>
            </a:extLst>
          </p:cNvPr>
          <p:cNvGrpSpPr>
            <a:grpSpLocks/>
          </p:cNvGrpSpPr>
          <p:nvPr/>
        </p:nvGrpSpPr>
        <p:grpSpPr bwMode="auto">
          <a:xfrm>
            <a:off x="5793921" y="1311276"/>
            <a:ext cx="3810000" cy="2051050"/>
            <a:chOff x="3216" y="886"/>
            <a:chExt cx="2400" cy="1292"/>
          </a:xfrm>
        </p:grpSpPr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id="{FA792EE2-0402-4CE9-A17E-AB1815AEF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86"/>
              <a:ext cx="2400" cy="69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/>
                <a:t>This is the </a:t>
              </a:r>
              <a:r>
                <a:rPr lang="en-US" altLang="en-US" sz="2200" b="1">
                  <a:solidFill>
                    <a:srgbClr val="0000CC"/>
                  </a:solidFill>
                </a:rPr>
                <a:t>main</a:t>
              </a:r>
              <a:r>
                <a:rPr lang="en-US" altLang="en-US" sz="2200">
                  <a:solidFill>
                    <a:srgbClr val="FF3300"/>
                  </a:solidFill>
                </a:rPr>
                <a:t> </a:t>
              </a:r>
              <a:r>
                <a:rPr lang="en-US" altLang="en-US" sz="2200">
                  <a:solidFill>
                    <a:srgbClr val="0000CC"/>
                  </a:solidFill>
                </a:rPr>
                <a:t>method header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/>
                <a:t>The </a:t>
              </a:r>
              <a:r>
                <a:rPr lang="en-US" altLang="en-US" sz="2200">
                  <a:solidFill>
                    <a:srgbClr val="0000FF"/>
                  </a:solidFill>
                </a:rPr>
                <a:t>main method </a:t>
              </a:r>
              <a:r>
                <a:rPr lang="en-US" altLang="en-US" sz="2200"/>
                <a:t>is </a:t>
              </a:r>
              <a:r>
                <a:rPr lang="en-US" altLang="en-US" sz="2200">
                  <a:solidFill>
                    <a:srgbClr val="0000CC"/>
                  </a:solidFill>
                </a:rPr>
                <a:t>where a Java application begins.  </a:t>
              </a:r>
            </a:p>
          </p:txBody>
        </p:sp>
        <p:sp>
          <p:nvSpPr>
            <p:cNvPr id="12" name="AutoShape 26">
              <a:extLst>
                <a:ext uri="{FF2B5EF4-FFF2-40B4-BE49-F238E27FC236}">
                  <a16:creationId xmlns:a16="http://schemas.microsoft.com/office/drawing/2014/main" id="{1AF20F23-D066-4DE6-82E1-BCDF4D6EB3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840" y="1584"/>
              <a:ext cx="513" cy="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4436 h 21600"/>
                <a:gd name="T14" fmla="*/ 19411 w 21600"/>
                <a:gd name="T15" fmla="*/ 77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431" y="0"/>
                  </a:lnTo>
                  <a:lnTo>
                    <a:pt x="13431" y="4436"/>
                  </a:lnTo>
                  <a:lnTo>
                    <a:pt x="12427" y="4436"/>
                  </a:lnTo>
                  <a:cubicBezTo>
                    <a:pt x="5564" y="4436"/>
                    <a:pt x="0" y="7893"/>
                    <a:pt x="0" y="12158"/>
                  </a:cubicBezTo>
                  <a:lnTo>
                    <a:pt x="0" y="21600"/>
                  </a:lnTo>
                  <a:lnTo>
                    <a:pt x="3359" y="21600"/>
                  </a:lnTo>
                  <a:lnTo>
                    <a:pt x="3359" y="12158"/>
                  </a:lnTo>
                  <a:cubicBezTo>
                    <a:pt x="3359" y="9708"/>
                    <a:pt x="7419" y="7722"/>
                    <a:pt x="12427" y="7722"/>
                  </a:cubicBezTo>
                  <a:lnTo>
                    <a:pt x="13431" y="7722"/>
                  </a:lnTo>
                  <a:lnTo>
                    <a:pt x="13431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8197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BD7724-5E6C-4186-9741-FE9A4C836248}"/>
              </a:ext>
            </a:extLst>
          </p:cNvPr>
          <p:cNvSpPr/>
          <p:nvPr/>
        </p:nvSpPr>
        <p:spPr>
          <a:xfrm>
            <a:off x="1254034" y="2006883"/>
            <a:ext cx="78964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showConfirmDialog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"yes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or no"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"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TryOut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YES_NO_OPTION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yesNo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showConfirmDialog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"yes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or no"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	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"Do you want to attend the party?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YES_NO_CANCEL_OPTION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yesNo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YES_OPTION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"It is a yes!"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yesNo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NO_OPTION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"It is a no!"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if(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yesNo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JOptionPane.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CANCEL_OPTION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"It is a </a:t>
            </a:r>
            <a:r>
              <a:rPr lang="en-US">
                <a:solidFill>
                  <a:srgbClr val="2A00FF"/>
                </a:solidFill>
                <a:latin typeface="Consolas" panose="020B0609020204030204" pitchFamily="49" charset="0"/>
              </a:rPr>
              <a:t>cancel"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exit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</p:txBody>
      </p:sp>
    </p:spTree>
    <p:extLst>
      <p:ext uri="{BB962C8B-B14F-4D97-AF65-F5344CB8AC3E}">
        <p14:creationId xmlns:p14="http://schemas.microsoft.com/office/powerpoint/2010/main" val="138977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BC259D-AB5D-44C5-A7C2-CD3289961D48}"/>
              </a:ext>
            </a:extLst>
          </p:cNvPr>
          <p:cNvSpPr txBox="1">
            <a:spLocks noChangeArrowheads="1"/>
          </p:cNvSpPr>
          <p:nvPr/>
        </p:nvSpPr>
        <p:spPr>
          <a:xfrm>
            <a:off x="1249136" y="435202"/>
            <a:ext cx="5410200" cy="811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A3BFB9A-7001-49B1-89DC-B8E841D4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007" y="1324202"/>
            <a:ext cx="41544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/>
              <a:t>// This is a simple Java program.</a:t>
            </a:r>
            <a:endParaRPr lang="en-US" altLang="en-US" sz="20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46FBA3B-47DD-4401-BA98-B79739FC8F3D}"/>
              </a:ext>
            </a:extLst>
          </p:cNvPr>
          <p:cNvGrpSpPr>
            <a:grpSpLocks/>
          </p:cNvGrpSpPr>
          <p:nvPr/>
        </p:nvGrpSpPr>
        <p:grpSpPr bwMode="auto">
          <a:xfrm>
            <a:off x="1366157" y="2018167"/>
            <a:ext cx="7340600" cy="3086100"/>
            <a:chOff x="480" y="1344"/>
            <a:chExt cx="4624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F234D1E-7974-4483-95CC-97A2FF60E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E61E7780-2F25-4509-9DA4-5E626A361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87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static void main(String [] </a:t>
              </a:r>
              <a:r>
                <a:rPr lang="en-US" altLang="en-US" sz="2400" dirty="0" err="1"/>
                <a:t>args</a:t>
              </a:r>
              <a:r>
                <a:rPr lang="en-US" altLang="en-US" sz="2400" dirty="0"/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    //</a:t>
              </a:r>
              <a:r>
                <a:rPr lang="en-US" altLang="en-US" sz="2400" dirty="0">
                  <a:solidFill>
                    <a:srgbClr val="0000CC"/>
                  </a:solidFill>
                </a:rPr>
                <a:t>class</a:t>
              </a:r>
              <a:r>
                <a:rPr lang="en-US" altLang="en-US" sz="2400" dirty="0"/>
                <a:t>: System; </a:t>
              </a:r>
              <a:r>
                <a:rPr lang="en-US" altLang="en-US" sz="2400" dirty="0">
                  <a:solidFill>
                    <a:srgbClr val="0000CC"/>
                  </a:solidFill>
                </a:rPr>
                <a:t>object</a:t>
              </a:r>
              <a:r>
                <a:rPr lang="en-US" altLang="en-US" sz="2400" dirty="0"/>
                <a:t>: out; </a:t>
              </a:r>
              <a:r>
                <a:rPr lang="en-US" altLang="en-US" sz="2400" dirty="0">
                  <a:solidFill>
                    <a:srgbClr val="0000CC"/>
                  </a:solidFill>
                </a:rPr>
                <a:t>method</a:t>
              </a:r>
              <a:r>
                <a:rPr lang="en-US" altLang="en-US" sz="2400" dirty="0"/>
                <a:t>: </a:t>
              </a:r>
              <a:r>
                <a:rPr lang="en-US" altLang="en-US" sz="2400" dirty="0" err="1"/>
                <a:t>println</a:t>
              </a:r>
              <a:r>
                <a:rPr lang="en-US" altLang="en-US" sz="2400" dirty="0"/>
                <a:t>();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2F7E7D9E-2E34-4778-A67E-CCBE9E9B4B2E}"/>
              </a:ext>
            </a:extLst>
          </p:cNvPr>
          <p:cNvGrpSpPr>
            <a:grpSpLocks/>
          </p:cNvGrpSpPr>
          <p:nvPr/>
        </p:nvGrpSpPr>
        <p:grpSpPr bwMode="auto">
          <a:xfrm>
            <a:off x="3240523" y="4321629"/>
            <a:ext cx="5126963" cy="1565275"/>
            <a:chOff x="1926" y="2644"/>
            <a:chExt cx="3039" cy="986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FA9AC2FC-B3CE-44F4-9720-EB72C02F3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" y="3184"/>
              <a:ext cx="2677" cy="44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FF3300"/>
                  </a:solidFill>
                </a:rPr>
                <a:t>This is a Java statement (an instruction) that is executed when the program runs.</a:t>
              </a:r>
            </a:p>
          </p:txBody>
        </p:sp>
        <p:sp>
          <p:nvSpPr>
            <p:cNvPr id="9" name="AutoShape 13">
              <a:extLst>
                <a:ext uri="{FF2B5EF4-FFF2-40B4-BE49-F238E27FC236}">
                  <a16:creationId xmlns:a16="http://schemas.microsoft.com/office/drawing/2014/main" id="{58021405-F07C-404D-BFBF-08DC8FF5E6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94" y="2876"/>
              <a:ext cx="812" cy="3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549 h 21600"/>
                <a:gd name="T14" fmla="*/ 19980 w 21600"/>
                <a:gd name="T15" fmla="*/ 75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0" y="0"/>
                  </a:lnTo>
                  <a:lnTo>
                    <a:pt x="15120" y="4549"/>
                  </a:lnTo>
                  <a:lnTo>
                    <a:pt x="12427" y="4549"/>
                  </a:lnTo>
                  <a:cubicBezTo>
                    <a:pt x="5564" y="4549"/>
                    <a:pt x="0" y="7956"/>
                    <a:pt x="0" y="12158"/>
                  </a:cubicBezTo>
                  <a:lnTo>
                    <a:pt x="0" y="21600"/>
                  </a:lnTo>
                  <a:lnTo>
                    <a:pt x="3128" y="21600"/>
                  </a:lnTo>
                  <a:lnTo>
                    <a:pt x="3128" y="12158"/>
                  </a:lnTo>
                  <a:cubicBezTo>
                    <a:pt x="3128" y="9646"/>
                    <a:pt x="7291" y="7609"/>
                    <a:pt x="12427" y="7609"/>
                  </a:cubicBezTo>
                  <a:lnTo>
                    <a:pt x="15120" y="7609"/>
                  </a:lnTo>
                  <a:lnTo>
                    <a:pt x="15120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16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ED072-8D68-4300-A250-E535D0E1F528}"/>
              </a:ext>
            </a:extLst>
          </p:cNvPr>
          <p:cNvSpPr txBox="1">
            <a:spLocks noChangeArrowheads="1"/>
          </p:cNvSpPr>
          <p:nvPr/>
        </p:nvSpPr>
        <p:spPr>
          <a:xfrm>
            <a:off x="1192439" y="195716"/>
            <a:ext cx="46831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FAB1217-C99F-4D65-805B-54D98DC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635765"/>
            <a:ext cx="4154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D96F3-FA8D-474E-9BB7-6BE59F3327CF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2261427"/>
            <a:ext cx="7302500" cy="3086100"/>
            <a:chOff x="480" y="1301"/>
            <a:chExt cx="4600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8D3137-D669-4F14-BAFF-982C3AFE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01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D24C906-2E0B-45BB-AFB7-445E8ED9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165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>
                  <a:solidFill>
                    <a:srgbClr val="0000CC"/>
                  </a:solidFill>
                </a:rPr>
                <a:t>public static void main(String []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args</a:t>
              </a:r>
              <a:r>
                <a:rPr lang="en-US" altLang="en-US" sz="2400" dirty="0">
                  <a:solidFill>
                    <a:srgbClr val="0000CC"/>
                  </a:solidFill>
                </a:rPr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697C8CC-48C8-42A5-B3B0-44351C7B1D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2962" y="3714670"/>
            <a:ext cx="6403976" cy="2800767"/>
          </a:xfrm>
          <a:prstGeom prst="rect">
            <a:avLst/>
          </a:prstGeom>
          <a:blipFill>
            <a:blip r:embed="rId2"/>
            <a:stretch>
              <a:fillRect l="-854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48071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ED072-8D68-4300-A250-E535D0E1F528}"/>
              </a:ext>
            </a:extLst>
          </p:cNvPr>
          <p:cNvSpPr txBox="1">
            <a:spLocks noChangeArrowheads="1"/>
          </p:cNvSpPr>
          <p:nvPr/>
        </p:nvSpPr>
        <p:spPr>
          <a:xfrm>
            <a:off x="1192439" y="195716"/>
            <a:ext cx="46831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FAB1217-C99F-4D65-805B-54D98DC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7" y="1062030"/>
            <a:ext cx="4154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D96F3-FA8D-474E-9BB7-6BE59F3327CF}"/>
              </a:ext>
            </a:extLst>
          </p:cNvPr>
          <p:cNvGrpSpPr>
            <a:grpSpLocks/>
          </p:cNvGrpSpPr>
          <p:nvPr/>
        </p:nvGrpSpPr>
        <p:grpSpPr bwMode="auto">
          <a:xfrm>
            <a:off x="1192439" y="1695442"/>
            <a:ext cx="7302500" cy="3086100"/>
            <a:chOff x="480" y="1301"/>
            <a:chExt cx="4600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8D3137-D669-4F14-BAFF-982C3AFE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01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D24C906-2E0B-45BB-AFB7-445E8ED9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165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>
                  <a:solidFill>
                    <a:srgbClr val="0000CC"/>
                  </a:solidFill>
                </a:rPr>
                <a:t>public static void main(String []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args</a:t>
              </a:r>
              <a:r>
                <a:rPr lang="en-US" altLang="en-US" sz="2400" dirty="0">
                  <a:solidFill>
                    <a:srgbClr val="0000CC"/>
                  </a:solidFill>
                </a:rPr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AE2873D-A320-4DD4-B4C2-6A17664F4217}"/>
              </a:ext>
            </a:extLst>
          </p:cNvPr>
          <p:cNvSpPr txBox="1"/>
          <p:nvPr/>
        </p:nvSpPr>
        <p:spPr>
          <a:xfrm>
            <a:off x="2177824" y="2946567"/>
            <a:ext cx="6670646" cy="2215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public</a:t>
            </a:r>
            <a:endParaRPr lang="en-US" altLang="en-US" sz="2400" dirty="0">
              <a:solidFill>
                <a:srgbClr val="1F3763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66666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This is the </a:t>
            </a:r>
            <a:r>
              <a:rPr lang="en-US" altLang="zh-CN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access modifier </a:t>
            </a:r>
            <a:r>
              <a:rPr lang="en-US" altLang="zh-CN" sz="2400" dirty="0">
                <a:solidFill>
                  <a:srgbClr val="66666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of the main method. </a:t>
            </a:r>
          </a:p>
          <a:p>
            <a:pPr>
              <a:defRPr/>
            </a:pPr>
            <a:r>
              <a:rPr lang="en-US" altLang="zh-CN" sz="2400" dirty="0">
                <a:solidFill>
                  <a:srgbClr val="66666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It has to be </a:t>
            </a:r>
            <a:r>
              <a:rPr lang="en-US" altLang="zh-CN" sz="2400" dirty="0">
                <a:solidFill>
                  <a:srgbClr val="66666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public</a:t>
            </a:r>
            <a:r>
              <a:rPr lang="en-US" altLang="zh-CN" sz="2400" dirty="0">
                <a:solidFill>
                  <a:srgbClr val="666666"/>
                </a:solidFill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 so that the Java runtime system (JVM) can call to execute this method, main. </a:t>
            </a:r>
          </a:p>
          <a:p>
            <a:pPr>
              <a:defRPr/>
            </a:pPr>
            <a:r>
              <a:rPr lang="en-US" altLang="zh-CN" sz="2400" dirty="0">
                <a:solidFill>
                  <a:srgbClr val="666666"/>
                </a:solidFill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Java runtime is outside the current class Simple</a:t>
            </a:r>
            <a:r>
              <a:rPr lang="en-US" altLang="zh-CN" dirty="0">
                <a:solidFill>
                  <a:srgbClr val="666666"/>
                </a:solidFill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4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D59851-5FD8-49B2-A3FF-8106F0178789}"/>
              </a:ext>
            </a:extLst>
          </p:cNvPr>
          <p:cNvSpPr/>
          <p:nvPr/>
        </p:nvSpPr>
        <p:spPr>
          <a:xfrm>
            <a:off x="1601922" y="435820"/>
            <a:ext cx="2161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3200" dirty="0"/>
              <a:t>Main Topics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A18D9D-3EC8-4E36-84BD-51C2EA4CE733}"/>
              </a:ext>
            </a:extLst>
          </p:cNvPr>
          <p:cNvSpPr txBox="1">
            <a:spLocks noChangeArrowheads="1"/>
          </p:cNvSpPr>
          <p:nvPr/>
        </p:nvSpPr>
        <p:spPr>
          <a:xfrm>
            <a:off x="1246415" y="1020595"/>
            <a:ext cx="8118022" cy="5837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Parts of a Java Program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latin typeface="Courier New" panose="02070309020205020404" pitchFamily="49" charset="0"/>
              </a:rPr>
              <a:t>print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println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Methods, and the Java API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and Literals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Primitive Data Types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Operators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Assignment Operators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named constants with final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String</a:t>
            </a:r>
            <a:r>
              <a:rPr lang="en-US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style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altLang="en-US" dirty="0">
                <a:latin typeface="Courier New" panose="02070309020205020404" pitchFamily="49" charset="0"/>
              </a:rPr>
              <a:t>Scanner</a:t>
            </a:r>
            <a:r>
              <a:rPr lang="en-US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for input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 boxes</a:t>
            </a:r>
          </a:p>
          <a:p>
            <a:pPr marL="914400" lvl="1" indent="-457200">
              <a:spcBef>
                <a:spcPts val="12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01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ED072-8D68-4300-A250-E535D0E1F528}"/>
              </a:ext>
            </a:extLst>
          </p:cNvPr>
          <p:cNvSpPr txBox="1">
            <a:spLocks noChangeArrowheads="1"/>
          </p:cNvSpPr>
          <p:nvPr/>
        </p:nvSpPr>
        <p:spPr>
          <a:xfrm>
            <a:off x="1192439" y="195716"/>
            <a:ext cx="46831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FAB1217-C99F-4D65-805B-54D98DC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7" y="1062030"/>
            <a:ext cx="4154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D96F3-FA8D-474E-9BB7-6BE59F3327CF}"/>
              </a:ext>
            </a:extLst>
          </p:cNvPr>
          <p:cNvGrpSpPr>
            <a:grpSpLocks/>
          </p:cNvGrpSpPr>
          <p:nvPr/>
        </p:nvGrpSpPr>
        <p:grpSpPr bwMode="auto">
          <a:xfrm>
            <a:off x="1192439" y="1695442"/>
            <a:ext cx="7302500" cy="3086100"/>
            <a:chOff x="480" y="1301"/>
            <a:chExt cx="4600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8D3137-D669-4F14-BAFF-982C3AFE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01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D24C906-2E0B-45BB-AFB7-445E8ED9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165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>
                  <a:solidFill>
                    <a:srgbClr val="0000CC"/>
                  </a:solidFill>
                </a:rPr>
                <a:t>public static void main(String []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args</a:t>
              </a:r>
              <a:r>
                <a:rPr lang="en-US" altLang="en-US" sz="2400" dirty="0">
                  <a:solidFill>
                    <a:srgbClr val="0000CC"/>
                  </a:solidFill>
                </a:rPr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DBCB367-5A83-4EA6-8D64-AF24D5C6D594}"/>
              </a:ext>
            </a:extLst>
          </p:cNvPr>
          <p:cNvSpPr txBox="1"/>
          <p:nvPr/>
        </p:nvSpPr>
        <p:spPr>
          <a:xfrm>
            <a:off x="2185988" y="2806349"/>
            <a:ext cx="6924646" cy="3025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Java runtime system starts, there is no object of the class present. This has to have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static method to allow invocation from the class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the main method to be static, JVM can load the class into memory and call the main method.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main method is not static, JVM would not be able to call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is no object of the class present. </a:t>
            </a:r>
          </a:p>
        </p:txBody>
      </p:sp>
    </p:spTree>
    <p:extLst>
      <p:ext uri="{BB962C8B-B14F-4D97-AF65-F5344CB8AC3E}">
        <p14:creationId xmlns:p14="http://schemas.microsoft.com/office/powerpoint/2010/main" val="3112008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ED072-8D68-4300-A250-E535D0E1F528}"/>
              </a:ext>
            </a:extLst>
          </p:cNvPr>
          <p:cNvSpPr txBox="1">
            <a:spLocks noChangeArrowheads="1"/>
          </p:cNvSpPr>
          <p:nvPr/>
        </p:nvSpPr>
        <p:spPr>
          <a:xfrm>
            <a:off x="1192439" y="195716"/>
            <a:ext cx="46831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FAB1217-C99F-4D65-805B-54D98DC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402" y="929025"/>
            <a:ext cx="4154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D96F3-FA8D-474E-9BB7-6BE59F3327CF}"/>
              </a:ext>
            </a:extLst>
          </p:cNvPr>
          <p:cNvGrpSpPr>
            <a:grpSpLocks/>
          </p:cNvGrpSpPr>
          <p:nvPr/>
        </p:nvGrpSpPr>
        <p:grpSpPr bwMode="auto">
          <a:xfrm>
            <a:off x="1273402" y="1327142"/>
            <a:ext cx="7185025" cy="3086100"/>
            <a:chOff x="531" y="1069"/>
            <a:chExt cx="4526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8D3137-D669-4F14-BAFF-982C3AFE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1069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D24C906-2E0B-45BB-AFB7-445E8ED9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" y="148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>
                  <a:solidFill>
                    <a:srgbClr val="0000CC"/>
                  </a:solidFill>
                </a:rPr>
                <a:t>public static void main(String []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args</a:t>
              </a:r>
              <a:r>
                <a:rPr lang="en-US" altLang="en-US" sz="2400" dirty="0">
                  <a:solidFill>
                    <a:srgbClr val="0000CC"/>
                  </a:solidFill>
                </a:rPr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604581-DAEF-4B42-B94F-BCCB1FD666F9}"/>
              </a:ext>
            </a:extLst>
          </p:cNvPr>
          <p:cNvSpPr txBox="1"/>
          <p:nvPr/>
        </p:nvSpPr>
        <p:spPr>
          <a:xfrm>
            <a:off x="2119250" y="2458914"/>
            <a:ext cx="8613403" cy="3139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Raleway"/>
                <a:ea typeface="Raleway"/>
                <a:cs typeface="Raleway"/>
              </a:rPr>
              <a:t>void</a:t>
            </a:r>
            <a:endParaRPr lang="en-US" altLang="en-US" sz="2200" dirty="0">
              <a:solidFill>
                <a:srgbClr val="1F3763"/>
              </a:solidFill>
              <a:latin typeface="Calibri Light" panose="020F0302020204030204" pitchFamily="34" charset="0"/>
              <a:ea typeface="DengXian Light" pitchFamily="2" charset="-122"/>
            </a:endParaRPr>
          </a:p>
          <a:p>
            <a:pPr marL="339725" indent="-339725">
              <a:spcBef>
                <a:spcPct val="0"/>
              </a:spcBef>
              <a:buClrTx/>
              <a:defRPr/>
            </a:pPr>
            <a:r>
              <a:rPr lang="en-US" altLang="zh-CN" sz="2200" dirty="0">
                <a:solidFill>
                  <a:srgbClr val="0000CC"/>
                </a:solidFill>
                <a:ea typeface="Raleway"/>
                <a:cs typeface="Raleway"/>
              </a:rPr>
              <a:t>Java programming mandates that </a:t>
            </a:r>
            <a:r>
              <a:rPr lang="en-US" altLang="zh-CN" sz="2200" dirty="0">
                <a:solidFill>
                  <a:srgbClr val="0000FF"/>
                </a:solidFill>
                <a:ea typeface="Raleway"/>
                <a:cs typeface="Raleway"/>
              </a:rPr>
              <a:t>every method signature provide the return type,</a:t>
            </a:r>
            <a:r>
              <a:rPr lang="en-US" altLang="zh-CN" sz="2200" dirty="0">
                <a:ea typeface="Raleway"/>
                <a:cs typeface="Raleway"/>
              </a:rPr>
              <a:t> such as void, int, double, String, etc. </a:t>
            </a:r>
          </a:p>
          <a:p>
            <a:pPr marL="339725" indent="-339725">
              <a:spcBef>
                <a:spcPct val="0"/>
              </a:spcBef>
              <a:buClrTx/>
              <a:defRPr/>
            </a:pPr>
            <a:r>
              <a:rPr lang="en-US" altLang="zh-CN" sz="2200" dirty="0">
                <a:solidFill>
                  <a:srgbClr val="0000FF"/>
                </a:solidFill>
                <a:ea typeface="Raleway"/>
                <a:cs typeface="Raleway"/>
              </a:rPr>
              <a:t>Java main method with return type “void” doesn’t return anything</a:t>
            </a:r>
            <a:r>
              <a:rPr lang="en-US" altLang="zh-CN" sz="2200" dirty="0">
                <a:solidFill>
                  <a:srgbClr val="0000CC"/>
                </a:solidFill>
                <a:ea typeface="Raleway"/>
                <a:cs typeface="Raleway"/>
              </a:rPr>
              <a:t>. </a:t>
            </a:r>
          </a:p>
          <a:p>
            <a:pPr marL="339725" indent="-339725">
              <a:spcBef>
                <a:spcPct val="0"/>
              </a:spcBef>
              <a:buClrTx/>
              <a:defRPr/>
            </a:pPr>
            <a:r>
              <a:rPr lang="en-US" altLang="zh-CN" sz="2200" dirty="0">
                <a:highlight>
                  <a:srgbClr val="FFFF00"/>
                </a:highlight>
                <a:ea typeface="Raleway"/>
                <a:cs typeface="Raleway"/>
              </a:rPr>
              <a:t>Once the main method is finished executing, the Java program terminates. There is nothing that can be done for the returned object by JVM. </a:t>
            </a:r>
          </a:p>
          <a:p>
            <a:pPr marL="339725" indent="-339725">
              <a:spcBef>
                <a:spcPct val="0"/>
              </a:spcBef>
              <a:buClrTx/>
              <a:defRPr/>
            </a:pPr>
            <a:r>
              <a:rPr lang="en-US" altLang="zh-CN" sz="2200" dirty="0">
                <a:solidFill>
                  <a:srgbClr val="0000CC"/>
                </a:solidFill>
                <a:ea typeface="Raleway"/>
                <a:cs typeface="Raleway"/>
              </a:rPr>
              <a:t>If we try to return something from the main method, </a:t>
            </a:r>
            <a:r>
              <a:rPr lang="en-US" altLang="zh-CN" sz="2200" dirty="0">
                <a:solidFill>
                  <a:srgbClr val="0000CC"/>
                </a:solidFill>
                <a:highlight>
                  <a:srgbClr val="FFFF00"/>
                </a:highlight>
                <a:ea typeface="Raleway"/>
                <a:cs typeface="Raleway"/>
              </a:rPr>
              <a:t>it will give a compilation error</a:t>
            </a:r>
            <a:r>
              <a:rPr lang="en-US" altLang="zh-CN" sz="2200" dirty="0">
                <a:solidFill>
                  <a:srgbClr val="0000CC"/>
                </a:solidFill>
                <a:ea typeface="Raleway"/>
                <a:cs typeface="Raleway"/>
              </a:rPr>
              <a:t> as an unexpected return value.</a:t>
            </a:r>
          </a:p>
        </p:txBody>
      </p:sp>
    </p:spTree>
    <p:extLst>
      <p:ext uri="{BB962C8B-B14F-4D97-AF65-F5344CB8AC3E}">
        <p14:creationId xmlns:p14="http://schemas.microsoft.com/office/powerpoint/2010/main" val="2691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ED072-8D68-4300-A250-E535D0E1F528}"/>
              </a:ext>
            </a:extLst>
          </p:cNvPr>
          <p:cNvSpPr txBox="1">
            <a:spLocks noChangeArrowheads="1"/>
          </p:cNvSpPr>
          <p:nvPr/>
        </p:nvSpPr>
        <p:spPr>
          <a:xfrm>
            <a:off x="1192439" y="195716"/>
            <a:ext cx="46831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FAB1217-C99F-4D65-805B-54D98DC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7" y="1062030"/>
            <a:ext cx="4154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D96F3-FA8D-474E-9BB7-6BE59F3327CF}"/>
              </a:ext>
            </a:extLst>
          </p:cNvPr>
          <p:cNvGrpSpPr>
            <a:grpSpLocks/>
          </p:cNvGrpSpPr>
          <p:nvPr/>
        </p:nvGrpSpPr>
        <p:grpSpPr bwMode="auto">
          <a:xfrm>
            <a:off x="1192439" y="1695442"/>
            <a:ext cx="7302500" cy="3086100"/>
            <a:chOff x="480" y="1301"/>
            <a:chExt cx="4600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8D3137-D669-4F14-BAFF-982C3AFE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01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D24C906-2E0B-45BB-AFB7-445E8ED9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165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>
                  <a:solidFill>
                    <a:srgbClr val="0000CC"/>
                  </a:solidFill>
                </a:rPr>
                <a:t>public static void main(String []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args</a:t>
              </a:r>
              <a:r>
                <a:rPr lang="en-US" altLang="en-US" sz="2400" dirty="0">
                  <a:solidFill>
                    <a:srgbClr val="0000CC"/>
                  </a:solidFill>
                </a:rPr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9CCD78D-A159-4260-A145-53D2BC1B1263}"/>
              </a:ext>
            </a:extLst>
          </p:cNvPr>
          <p:cNvSpPr txBox="1"/>
          <p:nvPr/>
        </p:nvSpPr>
        <p:spPr>
          <a:xfrm>
            <a:off x="2136322" y="2969876"/>
            <a:ext cx="7024382" cy="2712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a Java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method().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name,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fixed.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method is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point of a Java program.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it's called by the JVM,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main method serves as the entry point for an application</a:t>
            </a:r>
            <a:r>
              <a:rPr 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5292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ED072-8D68-4300-A250-E535D0E1F528}"/>
              </a:ext>
            </a:extLst>
          </p:cNvPr>
          <p:cNvSpPr txBox="1">
            <a:spLocks noChangeArrowheads="1"/>
          </p:cNvSpPr>
          <p:nvPr/>
        </p:nvSpPr>
        <p:spPr>
          <a:xfrm>
            <a:off x="1192439" y="195716"/>
            <a:ext cx="46831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FAB1217-C99F-4D65-805B-54D98DC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7" y="1062030"/>
            <a:ext cx="4154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D96F3-FA8D-474E-9BB7-6BE59F3327CF}"/>
              </a:ext>
            </a:extLst>
          </p:cNvPr>
          <p:cNvGrpSpPr>
            <a:grpSpLocks/>
          </p:cNvGrpSpPr>
          <p:nvPr/>
        </p:nvGrpSpPr>
        <p:grpSpPr bwMode="auto">
          <a:xfrm>
            <a:off x="1192439" y="1695442"/>
            <a:ext cx="7302500" cy="3086100"/>
            <a:chOff x="480" y="1301"/>
            <a:chExt cx="4600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8D3137-D669-4F14-BAFF-982C3AFE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01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D24C906-2E0B-45BB-AFB7-445E8ED9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165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>
                  <a:solidFill>
                    <a:srgbClr val="0000CC"/>
                  </a:solidFill>
                </a:rPr>
                <a:t>public static void main(String []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args</a:t>
              </a:r>
              <a:r>
                <a:rPr lang="en-US" altLang="en-US" sz="2400" dirty="0">
                  <a:solidFill>
                    <a:srgbClr val="0000CC"/>
                  </a:solidFill>
                </a:rPr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3724FB-3425-40EA-9FBF-EB813B0FE0F7}"/>
              </a:ext>
            </a:extLst>
          </p:cNvPr>
          <p:cNvSpPr txBox="1"/>
          <p:nvPr/>
        </p:nvSpPr>
        <p:spPr>
          <a:xfrm>
            <a:off x="2256064" y="2889243"/>
            <a:ext cx="7239000" cy="341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String[]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main method accepts a single argument of a type String array, which is also called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command line arguments.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[]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Java array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objects.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expects an array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array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typically holds all command line parameter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passed in when the program is run from the command line.</a:t>
            </a:r>
          </a:p>
        </p:txBody>
      </p:sp>
    </p:spTree>
    <p:extLst>
      <p:ext uri="{BB962C8B-B14F-4D97-AF65-F5344CB8AC3E}">
        <p14:creationId xmlns:p14="http://schemas.microsoft.com/office/powerpoint/2010/main" val="3437728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ED072-8D68-4300-A250-E535D0E1F528}"/>
              </a:ext>
            </a:extLst>
          </p:cNvPr>
          <p:cNvSpPr txBox="1">
            <a:spLocks noChangeArrowheads="1"/>
          </p:cNvSpPr>
          <p:nvPr/>
        </p:nvSpPr>
        <p:spPr>
          <a:xfrm>
            <a:off x="1192439" y="195716"/>
            <a:ext cx="46831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FAB1217-C99F-4D65-805B-54D98DC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7" y="1062030"/>
            <a:ext cx="4154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  <a:endParaRPr lang="en-US" alt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D96F3-FA8D-474E-9BB7-6BE59F3327CF}"/>
              </a:ext>
            </a:extLst>
          </p:cNvPr>
          <p:cNvGrpSpPr>
            <a:grpSpLocks/>
          </p:cNvGrpSpPr>
          <p:nvPr/>
        </p:nvGrpSpPr>
        <p:grpSpPr bwMode="auto">
          <a:xfrm>
            <a:off x="1192439" y="1695442"/>
            <a:ext cx="7302500" cy="3086100"/>
            <a:chOff x="480" y="1301"/>
            <a:chExt cx="4600" cy="194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8D3137-D669-4F14-BAFF-982C3AFE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01"/>
              <a:ext cx="1872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D24C906-2E0B-45BB-AFB7-445E8ED91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1652"/>
              <a:ext cx="428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>
                  <a:solidFill>
                    <a:srgbClr val="0000CC"/>
                  </a:solidFill>
                </a:rPr>
                <a:t>public static void main(String [] </a:t>
              </a:r>
              <a:r>
                <a:rPr lang="en-US" altLang="en-US" sz="2400" dirty="0" err="1">
                  <a:solidFill>
                    <a:srgbClr val="0000CC"/>
                  </a:solidFill>
                </a:rPr>
                <a:t>args</a:t>
              </a:r>
              <a:r>
                <a:rPr lang="en-US" altLang="en-US" sz="2400" dirty="0">
                  <a:solidFill>
                    <a:srgbClr val="0000CC"/>
                  </a:solidFill>
                </a:rPr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      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95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CF8AEED-21E6-42B4-937D-C1B3B675F3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94582"/>
            <a:ext cx="574992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Parts of a Java Program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5FD268-0333-4EF2-9B5E-7D1BC566B9AB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006929"/>
            <a:ext cx="8056562" cy="54705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/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is ignored by the compiler.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comment in the example is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single-line comment.</a:t>
            </a:r>
          </a:p>
          <a:p>
            <a:pPr marL="461963" indent="-461963"/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Class Header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header </a:t>
            </a:r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tells the compiler things about the class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as, </a:t>
            </a:r>
          </a:p>
          <a:p>
            <a:pPr marL="1376363" lvl="2" indent="-461963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other classes can use it 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chemeClr val="hlink"/>
                </a:solidFill>
              </a:rPr>
              <a:t>public</a:t>
            </a:r>
            <a:r>
              <a:rPr lang="en-US" altLang="en-US" dirty="0"/>
              <a:t>);  </a:t>
            </a:r>
          </a:p>
          <a:p>
            <a:pPr marL="1376363" lvl="2" indent="-461963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Java class 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chemeClr val="hlink"/>
                </a:solidFill>
              </a:rPr>
              <a:t>class</a:t>
            </a:r>
            <a:r>
              <a:rPr lang="en-US" altLang="en-US" dirty="0"/>
              <a:t>);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1376363" lvl="2" indent="-461963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that class 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chemeClr val="hlink"/>
                </a:solidFill>
              </a:rPr>
              <a:t>Simple</a:t>
            </a:r>
            <a:r>
              <a:rPr lang="en-US" altLang="en-US" dirty="0"/>
              <a:t>).</a:t>
            </a:r>
          </a:p>
          <a:p>
            <a:pPr marL="461963" indent="-461963"/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Curly Braces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associated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 the class header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</a:t>
            </a:r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define the scope of the class.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associated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 a method, they </a:t>
            </a:r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define the scope of the method.</a:t>
            </a:r>
          </a:p>
        </p:txBody>
      </p:sp>
    </p:spTree>
    <p:extLst>
      <p:ext uri="{BB962C8B-B14F-4D97-AF65-F5344CB8AC3E}">
        <p14:creationId xmlns:p14="http://schemas.microsoft.com/office/powerpoint/2010/main" val="1910974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CF8AEED-21E6-42B4-937D-C1B3B675F3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94582"/>
            <a:ext cx="574992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Parts of a Java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F7F72D-0272-481C-B395-D5B25999F8E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319893"/>
            <a:ext cx="8173673" cy="47090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Method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public static void main(String [ ]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 …. }</a:t>
            </a:r>
          </a:p>
          <a:p>
            <a:pPr marL="795338" lvl="1" indent="-342900">
              <a:defRPr/>
            </a:pP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Every Java </a:t>
            </a:r>
            <a:r>
              <a:rPr lang="en-US" altLang="en-US" i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must have a main method().</a:t>
            </a:r>
          </a:p>
          <a:p>
            <a:pPr marL="795338" lvl="1" indent="-342900">
              <a:defRPr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main method </a:t>
            </a:r>
            <a:r>
              <a:rPr lang="en-US" altLang="en-US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starts the Java program.</a:t>
            </a:r>
            <a:endParaRPr lang="en-US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338" lvl="1" indent="-342900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line must be the same as shown (except that</a:t>
            </a:r>
          </a:p>
          <a:p>
            <a:pPr marL="452438" lvl="1" indent="0"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 name can be programmer defined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95338" lvl="1" indent="-342900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line of code that the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command will run first.</a:t>
            </a:r>
          </a:p>
          <a:p>
            <a:pPr marL="338138" indent="-338138">
              <a:defRPr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Statements</a:t>
            </a:r>
          </a:p>
          <a:p>
            <a:pPr marL="795338" lvl="1" indent="-342900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program runs, the statements within the main method will be executed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398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B961FC-9389-40E2-942B-BFAB9A2736F7}"/>
              </a:ext>
            </a:extLst>
          </p:cNvPr>
          <p:cNvSpPr txBox="1">
            <a:spLocks noChangeArrowheads="1"/>
          </p:cNvSpPr>
          <p:nvPr/>
        </p:nvSpPr>
        <p:spPr>
          <a:xfrm>
            <a:off x="1491797" y="84364"/>
            <a:ext cx="4419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Java Statements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A28C52-40D7-4784-BC3D-B0CECCD9181D}"/>
              </a:ext>
            </a:extLst>
          </p:cNvPr>
          <p:cNvSpPr txBox="1">
            <a:spLocks noChangeArrowheads="1"/>
          </p:cNvSpPr>
          <p:nvPr/>
        </p:nvSpPr>
        <p:spPr>
          <a:xfrm>
            <a:off x="1491797" y="1219200"/>
            <a:ext cx="7848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statement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program is the line that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ends with a </a:t>
            </a: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semi-colon.</a:t>
            </a:r>
          </a:p>
          <a:p>
            <a:pPr marL="798513" lvl="1" indent="-341313">
              <a:spcBef>
                <a:spcPts val="120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("Programming is great fun!");</a:t>
            </a:r>
          </a:p>
          <a:p>
            <a:pPr marL="341313" indent="-341313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the code is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a comment or other Java framework code.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2106D-B185-4ECC-BA0F-B84CB5476803}"/>
              </a:ext>
            </a:extLst>
          </p:cNvPr>
          <p:cNvSpPr txBox="1"/>
          <p:nvPr/>
        </p:nvSpPr>
        <p:spPr>
          <a:xfrm>
            <a:off x="2022021" y="3624943"/>
            <a:ext cx="7318376" cy="2923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//This is a simple java program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public class Simple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public static void main(String[]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2000" dirty="0" err="1">
                <a:solidFill>
                  <a:srgbClr val="0000CC"/>
                </a:solidFill>
                <a:latin typeface="Consolas" panose="020B0609020204030204" pitchFamily="49" charset="0"/>
              </a:rPr>
              <a:t>System.out.println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000" dirty="0">
                <a:cs typeface="Times New Roman" panose="02020603050405020304" pitchFamily="18" charset="0"/>
              </a:rPr>
              <a:t>"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</a:rPr>
              <a:t>Programming is </a:t>
            </a:r>
            <a:r>
              <a:rPr lang="en-US" altLang="en-US" sz="2000" dirty="0">
                <a:cs typeface="Times New Roman" panose="02020603050405020304" pitchFamily="18" charset="0"/>
              </a:rPr>
              <a:t>"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</a:rPr>
              <a:t>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</a:rPr>
              <a:t>                          + </a:t>
            </a:r>
            <a:r>
              <a:rPr lang="en-US" altLang="en-US" sz="2000" dirty="0">
                <a:cs typeface="Times New Roman" panose="02020603050405020304" pitchFamily="18" charset="0"/>
              </a:rPr>
              <a:t>"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</a:rPr>
              <a:t>not fun at all!</a:t>
            </a:r>
            <a:r>
              <a:rPr lang="en-US" altLang="en-US" sz="2000" dirty="0">
                <a:cs typeface="Times New Roman" panose="02020603050405020304" pitchFamily="18" charset="0"/>
              </a:rPr>
              <a:t>"</a:t>
            </a: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000" dirty="0">
                <a:solidFill>
                  <a:srgbClr val="0000CC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131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10B1E5-3812-45FA-894F-F80BB55F08CE}"/>
              </a:ext>
            </a:extLst>
          </p:cNvPr>
          <p:cNvSpPr txBox="1">
            <a:spLocks noChangeArrowheads="1"/>
          </p:cNvSpPr>
          <p:nvPr/>
        </p:nvSpPr>
        <p:spPr>
          <a:xfrm>
            <a:off x="1408340" y="112713"/>
            <a:ext cx="579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Analyzing The Example</a:t>
            </a:r>
            <a:endParaRPr lang="en-US" altLang="en-US" sz="320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AEC0EA9-161E-4FCD-8CA6-D0EDAA53E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340" y="897845"/>
            <a:ext cx="41830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/>
              <a:t>// This is a simple Java program.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//class header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74A8307-E840-4EEB-B45C-22B7F85ADAF4}"/>
              </a:ext>
            </a:extLst>
          </p:cNvPr>
          <p:cNvGrpSpPr>
            <a:grpSpLocks/>
          </p:cNvGrpSpPr>
          <p:nvPr/>
        </p:nvGrpSpPr>
        <p:grpSpPr bwMode="auto">
          <a:xfrm>
            <a:off x="1408340" y="1837533"/>
            <a:ext cx="7835122" cy="3675063"/>
            <a:chOff x="562" y="1200"/>
            <a:chExt cx="4351" cy="2315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40399DC-535C-4E2A-8240-7CCE0FA3D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1200"/>
              <a:ext cx="1872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class Simple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br>
                <a:rPr lang="en-US" altLang="en-US" sz="2400" dirty="0"/>
              </a:br>
              <a:endParaRPr lang="en-US" altLang="en-US" sz="2400" dirty="0"/>
            </a:p>
            <a:p>
              <a:pPr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br>
                <a:rPr lang="en-US" altLang="en-US" sz="2400" dirty="0"/>
              </a:br>
              <a:r>
                <a:rPr lang="en-US" altLang="en-US" sz="2400" dirty="0"/>
                <a:t>}//end of class Simple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9D5A6B6E-B827-49B2-A359-8EB3B91CC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97"/>
              <a:ext cx="4097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public static void main(String [] </a:t>
              </a:r>
              <a:r>
                <a:rPr lang="en-US" altLang="en-US" sz="2400" dirty="0" err="1"/>
                <a:t>args</a:t>
              </a:r>
              <a:r>
                <a:rPr lang="en-US" altLang="en-US" sz="2400" dirty="0"/>
                <a:t>)</a:t>
              </a:r>
              <a:br>
                <a:rPr lang="en-US" altLang="en-US" sz="2400" dirty="0"/>
              </a:br>
              <a:r>
                <a:rPr lang="en-US" altLang="en-US" sz="2400" dirty="0"/>
                <a:t>{</a:t>
              </a:r>
            </a:p>
            <a:p>
              <a:pPr>
                <a:spcBef>
                  <a:spcPts val="0"/>
                </a:spcBef>
                <a:buNone/>
                <a:defRPr/>
              </a:pPr>
              <a:r>
                <a: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	</a:t>
              </a:r>
              <a:r>
                <a:rPr lang="en-US" alt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System.out.println</a:t>
              </a:r>
              <a:r>
                <a: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altLang="en-US" sz="2400" dirty="0">
                  <a:cs typeface="Times New Roman" panose="02020603050405020304" pitchFamily="18" charset="0"/>
                </a:rPr>
                <a:t>"</a:t>
              </a:r>
              <a:r>
                <a: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Programming is </a:t>
              </a:r>
              <a:r>
                <a:rPr lang="en-US" altLang="en-US" sz="2400" dirty="0">
                  <a:cs typeface="Times New Roman" panose="02020603050405020304" pitchFamily="18" charset="0"/>
                </a:rPr>
                <a:t>"</a:t>
              </a:r>
              <a:r>
                <a: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0"/>
                </a:spcBef>
                <a:buNone/>
                <a:defRPr/>
              </a:pPr>
              <a:r>
                <a: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			    + </a:t>
              </a:r>
              <a:r>
                <a:rPr lang="en-US" altLang="en-US" sz="2400" dirty="0">
                  <a:cs typeface="Times New Roman" panose="02020603050405020304" pitchFamily="18" charset="0"/>
                </a:rPr>
                <a:t>"</a:t>
              </a:r>
              <a:r>
                <a: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not fun at all!</a:t>
              </a:r>
              <a:r>
                <a:rPr lang="en-US" altLang="en-US" sz="2400" dirty="0">
                  <a:cs typeface="Times New Roman" panose="02020603050405020304" pitchFamily="18" charset="0"/>
                </a:rPr>
                <a:t>"</a:t>
              </a:r>
              <a:r>
                <a:rPr lang="en-US" alt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)</a:t>
              </a:r>
              <a:r>
                <a:rPr lang="en-US" altLang="en-US" sz="2400" dirty="0">
                  <a:solidFill>
                    <a:srgbClr val="0000CC"/>
                  </a:solidFill>
                  <a:highlight>
                    <a:srgbClr val="FFFF00"/>
                  </a:highlight>
                  <a:cs typeface="Times New Roman" panose="02020603050405020304" pitchFamily="18" charset="0"/>
                </a:rPr>
                <a:t>;</a:t>
              </a:r>
            </a:p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buClr>
                  <a:schemeClr val="accent2"/>
                </a:buClr>
                <a:buSzPct val="110000"/>
                <a:buFontTx/>
                <a:buNone/>
              </a:pPr>
              <a:r>
                <a:rPr lang="en-US" altLang="en-US" sz="2400" dirty="0"/>
                <a:t>	</a:t>
              </a:r>
              <a:r>
                <a:rPr lang="en-US" altLang="en-US" sz="2400" dirty="0" err="1"/>
                <a:t>System.out.println</a:t>
              </a:r>
              <a:r>
                <a:rPr lang="en-US" altLang="en-US" sz="2400" dirty="0"/>
                <a:t>("Programming is great fun!")</a:t>
              </a:r>
              <a:r>
                <a:rPr lang="en-US" altLang="en-US" sz="2400" b="1" dirty="0"/>
                <a:t>; </a:t>
              </a:r>
              <a:br>
                <a:rPr lang="en-US" altLang="en-US" sz="2400" dirty="0"/>
              </a:br>
              <a:r>
                <a:rPr lang="en-US" altLang="en-US" sz="2400" dirty="0"/>
                <a:t>} //end of main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0DF414A1-7552-4155-B866-304B38C5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340" y="5565552"/>
            <a:ext cx="184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//curly braces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E2749F68-8C1F-4BFA-BF2D-061E4E16C6F3}"/>
              </a:ext>
            </a:extLst>
          </p:cNvPr>
          <p:cNvGrpSpPr>
            <a:grpSpLocks/>
          </p:cNvGrpSpPr>
          <p:nvPr/>
        </p:nvGrpSpPr>
        <p:grpSpPr bwMode="auto">
          <a:xfrm>
            <a:off x="5141148" y="4731546"/>
            <a:ext cx="4950060" cy="1441450"/>
            <a:chOff x="1560" y="2635"/>
            <a:chExt cx="3273" cy="908"/>
          </a:xfrm>
        </p:grpSpPr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B5442969-39C0-4B05-B6F2-4CC37F211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" y="3097"/>
              <a:ext cx="2819" cy="44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dirty="0">
                  <a:solidFill>
                    <a:srgbClr val="FF3300"/>
                  </a:solidFill>
                </a:rPr>
                <a:t>These are Java statements that </a:t>
              </a:r>
              <a:br>
                <a:rPr lang="en-US" altLang="en-US" sz="2000" b="1" dirty="0">
                  <a:solidFill>
                    <a:srgbClr val="FF3300"/>
                  </a:solidFill>
                </a:rPr>
              </a:br>
              <a:r>
                <a:rPr lang="en-US" altLang="en-US" sz="2000" b="1" dirty="0">
                  <a:solidFill>
                    <a:srgbClr val="FF3300"/>
                  </a:solidFill>
                </a:rPr>
                <a:t>are executed when the program runs.</a:t>
              </a:r>
            </a:p>
          </p:txBody>
        </p:sp>
        <p:sp>
          <p:nvSpPr>
            <p:cNvPr id="10" name="AutoShape 13">
              <a:extLst>
                <a:ext uri="{FF2B5EF4-FFF2-40B4-BE49-F238E27FC236}">
                  <a16:creationId xmlns:a16="http://schemas.microsoft.com/office/drawing/2014/main" id="{21283782-500B-4A20-84A8-8F7BB43252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27" y="2768"/>
              <a:ext cx="720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549 h 21600"/>
                <a:gd name="T14" fmla="*/ 19980 w 21600"/>
                <a:gd name="T15" fmla="*/ 75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0" y="0"/>
                  </a:lnTo>
                  <a:lnTo>
                    <a:pt x="15120" y="4549"/>
                  </a:lnTo>
                  <a:lnTo>
                    <a:pt x="12427" y="4549"/>
                  </a:lnTo>
                  <a:cubicBezTo>
                    <a:pt x="5564" y="4549"/>
                    <a:pt x="0" y="7956"/>
                    <a:pt x="0" y="12158"/>
                  </a:cubicBezTo>
                  <a:lnTo>
                    <a:pt x="0" y="21600"/>
                  </a:lnTo>
                  <a:lnTo>
                    <a:pt x="3128" y="21600"/>
                  </a:lnTo>
                  <a:lnTo>
                    <a:pt x="3128" y="12158"/>
                  </a:lnTo>
                  <a:cubicBezTo>
                    <a:pt x="3128" y="9646"/>
                    <a:pt x="7291" y="7609"/>
                    <a:pt x="12427" y="7609"/>
                  </a:cubicBezTo>
                  <a:lnTo>
                    <a:pt x="15120" y="7609"/>
                  </a:lnTo>
                  <a:lnTo>
                    <a:pt x="15120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503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3787FB-9ADB-45DE-BC16-4CF98F0E40C1}"/>
              </a:ext>
            </a:extLst>
          </p:cNvPr>
          <p:cNvSpPr txBox="1">
            <a:spLocks noChangeArrowheads="1"/>
          </p:cNvSpPr>
          <p:nvPr/>
        </p:nvSpPr>
        <p:spPr>
          <a:xfrm>
            <a:off x="1559379" y="73479"/>
            <a:ext cx="6019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Java Statements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FCEB49-8ABB-4259-8137-69E3D4C126D3}"/>
              </a:ext>
            </a:extLst>
          </p:cNvPr>
          <p:cNvSpPr txBox="1">
            <a:spLocks noChangeArrowheads="1"/>
          </p:cNvSpPr>
          <p:nvPr/>
        </p:nvSpPr>
        <p:spPr>
          <a:xfrm>
            <a:off x="1559379" y="1277939"/>
            <a:ext cx="9380763" cy="55065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ignored by the Java compiler so they </a:t>
            </a:r>
            <a:r>
              <a:rPr lang="en-US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altLang="en-US" sz="2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semi-colons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e.g., 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//This is a program Simple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//written by John Carrier.  (line comment)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This is a program Simple, written by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John Carrier, Jr.  (block comments)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*/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code elements that do not need semi-colons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pPr lvl="1"/>
            <a:r>
              <a:rPr lang="en-US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class headers</a:t>
            </a:r>
          </a:p>
          <a:p>
            <a:pPr lvl="2"/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Terminated by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within its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 braces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method headers</a:t>
            </a:r>
          </a:p>
          <a:p>
            <a:pPr lvl="2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Terminated by the code within its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 braces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curly braces</a:t>
            </a:r>
          </a:p>
          <a:p>
            <a:pPr lvl="2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framework code that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no semi-colon termination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13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416AC7-93A9-45DF-8FC1-1C82B46DEB98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0" y="421821"/>
            <a:ext cx="4724400" cy="6413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Analyzing The Example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22648FF-2FAB-4EB5-86F3-FE908195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592036"/>
            <a:ext cx="75517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chemeClr val="accent2"/>
              </a:buClr>
              <a:buSzPct val="110000"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package </a:t>
            </a:r>
            <a:r>
              <a:rPr lang="en-US" altLang="en-US" sz="2400" dirty="0" err="1">
                <a:latin typeface="Consolas" panose="020B0609020204030204" pitchFamily="49" charset="0"/>
              </a:rPr>
              <a:t>simple_Pbm</a:t>
            </a:r>
            <a:r>
              <a:rPr lang="en-US" altLang="en-US" sz="2400" dirty="0"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SzPct val="110000"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// This is a simple Java program.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public class Simple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public static void main(String[] </a:t>
            </a:r>
            <a:r>
              <a:rPr lang="en-US" altLang="en-US" sz="2400" dirty="0" err="1">
                <a:latin typeface="Consolas" panose="020B0609020204030204" pitchFamily="49" charset="0"/>
              </a:rPr>
              <a:t>args</a:t>
            </a:r>
            <a:r>
              <a:rPr lang="en-US" altLang="en-US" sz="2400" dirty="0"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	</a:t>
            </a:r>
            <a:r>
              <a:rPr lang="en-US" alt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dirty="0">
                <a:latin typeface="Consolas" panose="020B0609020204030204" pitchFamily="49" charset="0"/>
              </a:rPr>
              <a:t>(“Hi!”);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	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}</a:t>
            </a:r>
            <a:br>
              <a:rPr lang="en-US" altLang="en-US" sz="2400" dirty="0">
                <a:latin typeface="Consolas" panose="020B0609020204030204" pitchFamily="49" charset="0"/>
              </a:rPr>
            </a:b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4166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1C168F-1EC6-4988-B83D-5DAB3F445BDC}"/>
              </a:ext>
            </a:extLst>
          </p:cNvPr>
          <p:cNvSpPr txBox="1">
            <a:spLocks noChangeArrowheads="1"/>
          </p:cNvSpPr>
          <p:nvPr/>
        </p:nvSpPr>
        <p:spPr>
          <a:xfrm>
            <a:off x="1406105" y="253093"/>
            <a:ext cx="3352800" cy="8397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Short Review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13318D-13AC-4D94-B6AA-194AA50375EB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219198"/>
            <a:ext cx="8286750" cy="538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is a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case-sensitive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language. (case, Cases)</a:t>
            </a:r>
          </a:p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Java programs must be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stored in a file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.java file extension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are ignored by the compiler.</a:t>
            </a:r>
          </a:p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.java file may contain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classes but may only have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class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.java file has a public class, the class must have the same name as the file, such as Simple</a:t>
            </a:r>
          </a:p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applications must have a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method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left brace, or opening brace, there must be a corresponding right brace or closing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brace.</a:t>
            </a:r>
          </a:p>
          <a:p>
            <a:pPr marL="400050" indent="-400050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 are terminated with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semicolons.</a:t>
            </a:r>
          </a:p>
          <a:p>
            <a:pPr marL="857250" lvl="1" indent="-400050">
              <a:spcBef>
                <a:spcPts val="60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Comments, class headers, method headers, and braces are not considered Java statements.</a:t>
            </a:r>
          </a:p>
          <a:p>
            <a:pPr marL="400050" indent="-400050">
              <a:spcBef>
                <a:spcPts val="6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4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E75757-9DE2-429D-8341-C95C8F8E4263}"/>
              </a:ext>
            </a:extLst>
          </p:cNvPr>
          <p:cNvSpPr txBox="1">
            <a:spLocks noChangeArrowheads="1"/>
          </p:cNvSpPr>
          <p:nvPr/>
        </p:nvSpPr>
        <p:spPr>
          <a:xfrm>
            <a:off x="1300843" y="0"/>
            <a:ext cx="5257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Special Characters</a:t>
            </a:r>
            <a:endParaRPr lang="en-US" altLang="en-US" sz="3200" dirty="0"/>
          </a:p>
        </p:txBody>
      </p:sp>
      <p:graphicFrame>
        <p:nvGraphicFramePr>
          <p:cNvPr id="3" name="Group 56">
            <a:extLst>
              <a:ext uri="{FF2B5EF4-FFF2-40B4-BE49-F238E27FC236}">
                <a16:creationId xmlns:a16="http://schemas.microsoft.com/office/drawing/2014/main" id="{305E9A82-BC0E-48C5-948D-BBD57ECAB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59548"/>
              </p:ext>
            </p:extLst>
          </p:nvPr>
        </p:nvGraphicFramePr>
        <p:xfrm>
          <a:off x="1363436" y="1234395"/>
          <a:ext cx="8001000" cy="478154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//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double slash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Marks the beginning of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single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line comment.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 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open and close parenthesis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Used in a method header to mark the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parameter list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 e.g.,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main(String[]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args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{ }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open and close curly braces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Encloses a group of statements, such as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contents of a class or a method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“ 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"/>
                          <a:cs typeface="Arial" pitchFamily="34" charset="0"/>
                        </a:rPr>
                        <a:t>“ 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quotation marks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Encloses a string of characters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such as a message that is to be printed on the screen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semi-colon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Marks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end of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 complete programming statement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850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94912B-5DBD-4E77-8DA5-B0DA4BFBB599}"/>
              </a:ext>
            </a:extLst>
          </p:cNvPr>
          <p:cNvSpPr txBox="1">
            <a:spLocks noChangeArrowheads="1"/>
          </p:cNvSpPr>
          <p:nvPr/>
        </p:nvSpPr>
        <p:spPr>
          <a:xfrm>
            <a:off x="1360714" y="211364"/>
            <a:ext cx="53721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Console Output</a:t>
            </a:r>
            <a:endParaRPr lang="en-US" altLang="en-US" sz="32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410502B-A0E3-4413-BE47-6B3E741542B7}"/>
              </a:ext>
            </a:extLst>
          </p:cNvPr>
          <p:cNvSpPr txBox="1">
            <a:spLocks noChangeArrowheads="1"/>
          </p:cNvSpPr>
          <p:nvPr/>
        </p:nvSpPr>
        <p:spPr>
          <a:xfrm>
            <a:off x="1360714" y="1466850"/>
            <a:ext cx="7315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en-US" sz="2600" dirty="0"/>
              <a:t>Many of the programs that you will write will run in a console window.</a:t>
            </a:r>
          </a:p>
          <a:p>
            <a:endParaRPr lang="en-US" alt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6AAD46E-2E1D-4A23-AAAD-79B57660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3" y="2773135"/>
            <a:ext cx="5731472" cy="355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862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F6772E1-C798-461C-B70B-53670DE3A145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59229"/>
            <a:ext cx="4572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Console Output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219D6D-970F-4BE8-B23C-BFA003D721F5}"/>
              </a:ext>
            </a:extLst>
          </p:cNvPr>
          <p:cNvSpPr txBox="1">
            <a:spLocks noChangeArrowheads="1"/>
          </p:cNvSpPr>
          <p:nvPr/>
        </p:nvSpPr>
        <p:spPr>
          <a:xfrm>
            <a:off x="1605643" y="1700440"/>
            <a:ext cx="774246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input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device: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</a:pP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keyboard.</a:t>
            </a:r>
          </a:p>
          <a:p>
            <a:pPr marL="342900" indent="-342900">
              <a:spcBef>
                <a:spcPts val="12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output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device: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console window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starts a Java application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 a Java class (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named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System) stored in the standard Java library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sends information to the standard output device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.out.println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(“CS 16000-01  Intro to CS”);</a:t>
            </a:r>
          </a:p>
          <a:p>
            <a:pPr lvl="1">
              <a:spcBef>
                <a:spcPts val="12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Math.sqrt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(144);</a:t>
            </a:r>
          </a:p>
          <a:p>
            <a:pPr lvl="1">
              <a:spcBef>
                <a:spcPts val="12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Math.cbrt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(27);</a:t>
            </a:r>
          </a:p>
        </p:txBody>
      </p:sp>
    </p:spTree>
    <p:extLst>
      <p:ext uri="{BB962C8B-B14F-4D97-AF65-F5344CB8AC3E}">
        <p14:creationId xmlns:p14="http://schemas.microsoft.com/office/powerpoint/2010/main" val="1975830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8FAFF2-7EA1-482B-A4AB-49CEEDB12B49}"/>
              </a:ext>
            </a:extLst>
          </p:cNvPr>
          <p:cNvSpPr txBox="1">
            <a:spLocks noChangeArrowheads="1"/>
          </p:cNvSpPr>
          <p:nvPr/>
        </p:nvSpPr>
        <p:spPr>
          <a:xfrm>
            <a:off x="1391331" y="139928"/>
            <a:ext cx="49149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Console Output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2A9F9C-FC7E-463F-ABD0-1C346972D09B}"/>
              </a:ext>
            </a:extLst>
          </p:cNvPr>
          <p:cNvSpPr txBox="1">
            <a:spLocks noChangeArrowheads="1"/>
          </p:cNvSpPr>
          <p:nvPr/>
        </p:nvSpPr>
        <p:spPr>
          <a:xfrm>
            <a:off x="1528989" y="1442810"/>
            <a:ext cx="7359650" cy="214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Java Applications Programming Interface (API) 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access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classes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Java library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library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commonly referred to as the </a:t>
            </a:r>
            <a:r>
              <a:rPr lang="en-US" altLang="en-US" sz="2400" i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API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1DE4C-3992-4DD6-86FB-78AE6B04C66E}"/>
              </a:ext>
            </a:extLst>
          </p:cNvPr>
          <p:cNvSpPr txBox="1"/>
          <p:nvPr/>
        </p:nvSpPr>
        <p:spPr>
          <a:xfrm>
            <a:off x="6689952" y="4463822"/>
            <a:ext cx="1490662" cy="784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7BB43-9B55-4BE7-B959-854F0EE2BF07}"/>
              </a:ext>
            </a:extLst>
          </p:cNvPr>
          <p:cNvSpPr txBox="1"/>
          <p:nvPr/>
        </p:nvSpPr>
        <p:spPr>
          <a:xfrm>
            <a:off x="5418364" y="3576410"/>
            <a:ext cx="3752850" cy="267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Java library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94FCF-A71B-486E-BA18-637D64244E88}"/>
              </a:ext>
            </a:extLst>
          </p:cNvPr>
          <p:cNvSpPr txBox="1"/>
          <p:nvPr/>
        </p:nvSpPr>
        <p:spPr>
          <a:xfrm>
            <a:off x="7170964" y="3633560"/>
            <a:ext cx="1828800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public class System</a:t>
            </a:r>
          </a:p>
          <a:p>
            <a:pPr>
              <a:defRPr/>
            </a:pPr>
            <a:r>
              <a:rPr lang="en-US" sz="1400" dirty="0"/>
              <a:t>Object out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AEC8F-460C-4817-BAEA-48D4BF9924C8}"/>
              </a:ext>
            </a:extLst>
          </p:cNvPr>
          <p:cNvSpPr txBox="1"/>
          <p:nvPr/>
        </p:nvSpPr>
        <p:spPr>
          <a:xfrm>
            <a:off x="5742214" y="5490935"/>
            <a:ext cx="1676400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public class Scanner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47CF9-CA1A-48E5-935A-F138943CEA83}"/>
              </a:ext>
            </a:extLst>
          </p:cNvPr>
          <p:cNvSpPr txBox="1"/>
          <p:nvPr/>
        </p:nvSpPr>
        <p:spPr>
          <a:xfrm>
            <a:off x="5742214" y="5860822"/>
            <a:ext cx="2073275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public class </a:t>
            </a:r>
            <a:r>
              <a:rPr lang="en-US" sz="1400" dirty="0" err="1"/>
              <a:t>JOptionPane</a:t>
            </a:r>
            <a:endParaRPr lang="en-US" sz="1400" dirty="0"/>
          </a:p>
        </p:txBody>
      </p:sp>
      <p:sp>
        <p:nvSpPr>
          <p:cNvPr id="12" name="Flowchart: Predefined Process 3">
            <a:extLst>
              <a:ext uri="{FF2B5EF4-FFF2-40B4-BE49-F238E27FC236}">
                <a16:creationId xmlns:a16="http://schemas.microsoft.com/office/drawing/2014/main" id="{0E4964CD-0387-45E3-A128-8AE0BC92B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127" y="3876447"/>
            <a:ext cx="1589087" cy="2057400"/>
          </a:xfrm>
          <a:prstGeom prst="flowChartPredefinedProcess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API</a:t>
            </a:r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906383D-7F86-442B-9F33-04FD3BC8B081}"/>
              </a:ext>
            </a:extLst>
          </p:cNvPr>
          <p:cNvCxnSpPr>
            <a:cxnSpLocks/>
          </p:cNvCxnSpPr>
          <p:nvPr/>
        </p:nvCxnSpPr>
        <p:spPr bwMode="auto">
          <a:xfrm flipV="1">
            <a:off x="1867127" y="4925785"/>
            <a:ext cx="1524000" cy="1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2">
            <a:extLst>
              <a:ext uri="{FF2B5EF4-FFF2-40B4-BE49-F238E27FC236}">
                <a16:creationId xmlns:a16="http://schemas.microsoft.com/office/drawing/2014/main" id="{8E77A9A0-0996-4A8C-A194-83013BA4C4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46814" y="5057547"/>
            <a:ext cx="1524000" cy="1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0">
            <a:extLst>
              <a:ext uri="{FF2B5EF4-FFF2-40B4-BE49-F238E27FC236}">
                <a16:creationId xmlns:a16="http://schemas.microsoft.com/office/drawing/2014/main" id="{D1289295-0B15-4D6C-AAA0-5B1231681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264" y="4293960"/>
            <a:ext cx="89535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Methods: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print()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println()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printf()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202C5D47-6B3D-4AEE-933B-34C8C50A1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414" y="3933597"/>
            <a:ext cx="1265238" cy="143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9724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6B5308E-A376-42E5-9B95-BD10DE807386}"/>
              </a:ext>
            </a:extLst>
          </p:cNvPr>
          <p:cNvSpPr txBox="1">
            <a:spLocks noChangeArrowheads="1"/>
          </p:cNvSpPr>
          <p:nvPr/>
        </p:nvSpPr>
        <p:spPr>
          <a:xfrm>
            <a:off x="1466850" y="93889"/>
            <a:ext cx="3448050" cy="64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highlight>
                  <a:srgbClr val="FFFF00"/>
                </a:highlight>
              </a:rPr>
              <a:t>Console Output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6C1219-64B2-4FE4-B3AF-25C6C3E02362}"/>
              </a:ext>
            </a:extLst>
          </p:cNvPr>
          <p:cNvSpPr txBox="1">
            <a:spLocks noChangeArrowheads="1"/>
          </p:cNvSpPr>
          <p:nvPr/>
        </p:nvSpPr>
        <p:spPr>
          <a:xfrm>
            <a:off x="1466850" y="1086077"/>
            <a:ext cx="8599714" cy="56780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example:  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    	</a:t>
            </a:r>
            <a:r>
              <a:rPr lang="en-US" altLang="en-US" sz="2400" dirty="0" err="1">
                <a:latin typeface="+mj-lt"/>
              </a:rPr>
              <a:t>System.out.println</a:t>
            </a:r>
            <a:r>
              <a:rPr lang="en-US" altLang="en-US" sz="2400" dirty="0">
                <a:latin typeface="+mj-lt"/>
              </a:rPr>
              <a:t>("Programming is great fun!");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statement uses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class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standard Java library.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class contains objects and methods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perform system-level tasks. </a:t>
            </a:r>
          </a:p>
          <a:p>
            <a:pPr marL="461963" indent="-461963">
              <a:spcBef>
                <a:spcPts val="1800"/>
              </a:spcBef>
              <a:tabLst>
                <a:tab pos="285750" algn="l"/>
              </a:tabLs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object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member of the System class, contains the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methods 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print()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</a:rPr>
              <a:t>println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400" dirty="0">
                <a:solidFill>
                  <a:srgbClr val="0000CC"/>
                </a:solidFill>
              </a:rPr>
              <a:t> and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2400" dirty="0"/>
              <a:t>.</a:t>
            </a:r>
          </a:p>
          <a:p>
            <a:pPr marL="1257300" lvl="3" indent="0">
              <a:buFontTx/>
              <a:buNone/>
              <a:defRPr/>
            </a:pP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nn-NO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nn-NO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.print(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"x = 3.25;\n"</a:t>
            </a:r>
            <a:r>
              <a:rPr lang="nn-NO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1257300" lvl="3" indent="0">
              <a:buFontTx/>
              <a:buNone/>
              <a:defRPr/>
            </a:pP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"x = 3.25;"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257300" lvl="3" indent="0">
              <a:buFontTx/>
              <a:buNone/>
              <a:defRPr/>
            </a:pP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nn-NO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nn-NO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.printf(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"x = %.2f."</a:t>
            </a:r>
            <a:r>
              <a:rPr lang="nn-NO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3.25);</a:t>
            </a:r>
          </a:p>
          <a:p>
            <a:pPr marL="1257300" lvl="3" indent="0">
              <a:buNone/>
              <a:defRPr/>
            </a:pP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"x = 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en-US" sz="2400" b="1" i="1" dirty="0">
                <a:solidFill>
                  <a:srgbClr val="2A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+ 16/5 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+ 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;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257300" lvl="3" indent="0">
              <a:buNone/>
              <a:defRPr/>
            </a:pP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"x = 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 + </a:t>
            </a:r>
            <a:r>
              <a:rPr lang="en-US" sz="2400" b="1" i="1" dirty="0">
                <a:solidFill>
                  <a:srgbClr val="2A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16./5 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+ 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.</a:t>
            </a:r>
            <a:r>
              <a:rPr lang="nn-NO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257300" lvl="3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5CD16-C419-4631-9DD6-B32C7E18A499}"/>
              </a:ext>
            </a:extLst>
          </p:cNvPr>
          <p:cNvSpPr txBox="1"/>
          <p:nvPr/>
        </p:nvSpPr>
        <p:spPr>
          <a:xfrm>
            <a:off x="9952264" y="4665435"/>
            <a:ext cx="1711325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x = 3.25;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x = 3.25;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x = 3.25.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x = 3;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x = 3.20.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154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2A62A4-9B80-46B6-8D8E-44484EC4E940}"/>
              </a:ext>
            </a:extLst>
          </p:cNvPr>
          <p:cNvSpPr txBox="1">
            <a:spLocks noChangeArrowheads="1"/>
          </p:cNvSpPr>
          <p:nvPr/>
        </p:nvSpPr>
        <p:spPr>
          <a:xfrm>
            <a:off x="1583871" y="80056"/>
            <a:ext cx="46482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Console Output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A336011-6C5A-4A66-A496-503836196833}"/>
              </a:ext>
            </a:extLst>
          </p:cNvPr>
          <p:cNvSpPr txBox="1">
            <a:spLocks noChangeArrowheads="1"/>
          </p:cNvSpPr>
          <p:nvPr/>
        </p:nvSpPr>
        <p:spPr>
          <a:xfrm>
            <a:off x="1576943" y="1634838"/>
            <a:ext cx="8737600" cy="414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spcBef>
                <a:spcPts val="18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Courier New" panose="02070309020205020404" pitchFamily="49" charset="0"/>
              </a:rPr>
              <a:t>print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600" dirty="0"/>
              <a:t> </a:t>
            </a:r>
            <a:r>
              <a:rPr lang="en-US" altLang="en-US" sz="2600" dirty="0" err="1">
                <a:latin typeface="Courier New" panose="02070309020205020404" pitchFamily="49" charset="0"/>
              </a:rPr>
              <a:t>println</a:t>
            </a:r>
            <a:r>
              <a:rPr lang="en-US" altLang="en-US" sz="2600" dirty="0"/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perform the task of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sending characters to the output device.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line:</a:t>
            </a:r>
          </a:p>
          <a:p>
            <a:pPr marL="461963" lvl="1" indent="-461963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>
                <a:latin typeface="+mj-lt"/>
              </a:rPr>
              <a:t>		</a:t>
            </a:r>
            <a:r>
              <a:rPr lang="en-US" altLang="en-US" sz="2600" dirty="0" err="1">
                <a:latin typeface="+mj-lt"/>
              </a:rPr>
              <a:t>System.out.println</a:t>
            </a:r>
            <a:r>
              <a:rPr lang="en-US" altLang="en-US" sz="2600" dirty="0">
                <a:latin typeface="+mj-lt"/>
              </a:rPr>
              <a:t>("Programming is great fun!");</a:t>
            </a:r>
          </a:p>
          <a:p>
            <a:pPr marL="461963" lvl="1" indent="-461963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/>
              <a:t>	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pronounced: </a:t>
            </a:r>
            <a:r>
              <a:rPr lang="en-US" altLang="en-US" sz="2600" dirty="0">
                <a:solidFill>
                  <a:srgbClr val="0000CC"/>
                </a:solidFill>
              </a:rPr>
              <a:t>System dot out dot </a:t>
            </a:r>
            <a:r>
              <a:rPr lang="en-US" altLang="en-US" sz="2600" dirty="0" err="1">
                <a:solidFill>
                  <a:srgbClr val="0000CC"/>
                </a:solidFill>
              </a:rPr>
              <a:t>println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/>
              <a:t>…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inside the parenthesis will be sent to the output device (in this case, a string).</a:t>
            </a:r>
          </a:p>
        </p:txBody>
      </p:sp>
    </p:spTree>
    <p:extLst>
      <p:ext uri="{BB962C8B-B14F-4D97-AF65-F5344CB8AC3E}">
        <p14:creationId xmlns:p14="http://schemas.microsoft.com/office/powerpoint/2010/main" val="1496116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2A62A4-9B80-46B6-8D8E-44484EC4E940}"/>
              </a:ext>
            </a:extLst>
          </p:cNvPr>
          <p:cNvSpPr txBox="1">
            <a:spLocks noChangeArrowheads="1"/>
          </p:cNvSpPr>
          <p:nvPr/>
        </p:nvSpPr>
        <p:spPr>
          <a:xfrm>
            <a:off x="1583871" y="80056"/>
            <a:ext cx="46482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Console Output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8612A-5AF4-454F-A556-6018577F2F5A}"/>
              </a:ext>
            </a:extLst>
          </p:cNvPr>
          <p:cNvSpPr txBox="1">
            <a:spLocks noChangeArrowheads="1"/>
          </p:cNvSpPr>
          <p:nvPr/>
        </p:nvSpPr>
        <p:spPr>
          <a:xfrm>
            <a:off x="1583871" y="1283711"/>
            <a:ext cx="8576129" cy="50709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Courier New" panose="02070309020205020404" pitchFamily="49" charset="0"/>
              </a:rPr>
              <a:t>println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places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newline character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</a:rPr>
              <a:t>“\n</a:t>
            </a:r>
            <a:r>
              <a:rPr lang="en-US" altLang="en-US" sz="2400" i="1" dirty="0">
                <a:solidFill>
                  <a:srgbClr val="0000FF"/>
                </a:solidFill>
              </a:rPr>
              <a:t>”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whatever is being printed out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lines:</a:t>
            </a:r>
          </a:p>
          <a:p>
            <a:pPr lvl="2">
              <a:spcBef>
                <a:spcPts val="1800"/>
              </a:spcBef>
              <a:buFontTx/>
              <a:buNone/>
              <a:defRPr/>
            </a:pPr>
            <a:r>
              <a:rPr lang="en-US" altLang="en-US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dirty="0">
                <a:latin typeface="Consolas" panose="020B0609020204030204" pitchFamily="49" charset="0"/>
              </a:rPr>
              <a:t>("This is being printed out");</a:t>
            </a:r>
          </a:p>
          <a:p>
            <a:pPr lvl="2">
              <a:spcBef>
                <a:spcPts val="600"/>
              </a:spcBef>
              <a:buFontTx/>
              <a:buNone/>
              <a:defRPr/>
            </a:pPr>
            <a:r>
              <a:rPr lang="en-US" altLang="en-US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dirty="0">
                <a:latin typeface="Consolas" panose="020B0609020204030204" pitchFamily="49" charset="0"/>
              </a:rPr>
              <a:t>("on two separate lines.");</a:t>
            </a:r>
          </a:p>
          <a:p>
            <a:pPr marL="228600" lvl="2">
              <a:spcBef>
                <a:spcPts val="1800"/>
              </a:spcBef>
              <a:buFontTx/>
              <a:buNone/>
              <a:defRPr/>
            </a:pPr>
            <a:r>
              <a:rPr lang="en-US" altLang="en-US" dirty="0"/>
              <a:t>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Equivalently,</a:t>
            </a:r>
          </a:p>
          <a:p>
            <a:pPr lvl="2">
              <a:spcBef>
                <a:spcPts val="600"/>
              </a:spcBef>
              <a:buFontTx/>
              <a:buNone/>
              <a:defRPr/>
            </a:pPr>
            <a:r>
              <a:rPr lang="en-US" altLang="en-US" dirty="0" err="1">
                <a:latin typeface="Consolas" panose="020B0609020204030204" pitchFamily="49" charset="0"/>
              </a:rPr>
              <a:t>System.out.print</a:t>
            </a:r>
            <a:r>
              <a:rPr lang="en-US" altLang="en-US" dirty="0">
                <a:latin typeface="Consolas" panose="020B0609020204030204" pitchFamily="49" charset="0"/>
              </a:rPr>
              <a:t>("This is being printed out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\n</a:t>
            </a:r>
            <a:r>
              <a:rPr lang="en-US" altLang="en-US" dirty="0">
                <a:latin typeface="Consolas" panose="020B0609020204030204" pitchFamily="49" charset="0"/>
              </a:rPr>
              <a:t>");</a:t>
            </a:r>
          </a:p>
          <a:p>
            <a:pPr lvl="2">
              <a:spcBef>
                <a:spcPts val="600"/>
              </a:spcBef>
              <a:buFontTx/>
              <a:buNone/>
              <a:defRPr/>
            </a:pPr>
            <a:r>
              <a:rPr lang="en-US" altLang="en-US" dirty="0" err="1">
                <a:latin typeface="Consolas" panose="020B0609020204030204" pitchFamily="49" charset="0"/>
              </a:rPr>
              <a:t>System.out.print</a:t>
            </a:r>
            <a:r>
              <a:rPr lang="en-US" altLang="en-US" dirty="0">
                <a:latin typeface="Consolas" panose="020B0609020204030204" pitchFamily="49" charset="0"/>
              </a:rPr>
              <a:t>("on two separate lines.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\n</a:t>
            </a:r>
            <a:r>
              <a:rPr lang="en-US" altLang="en-US" dirty="0">
                <a:latin typeface="Consolas" panose="020B0609020204030204" pitchFamily="49" charset="0"/>
              </a:rPr>
              <a:t>");</a:t>
            </a:r>
          </a:p>
          <a:p>
            <a:pPr marL="461963" lvl="1" indent="-404813">
              <a:spcBef>
                <a:spcPts val="18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printed out on separate lines since the first statement sends a newline command to the screen.</a:t>
            </a:r>
          </a:p>
          <a:p>
            <a:pPr marL="457200" lvl="1" indent="0">
              <a:spcBef>
                <a:spcPts val="1800"/>
              </a:spcBef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System.out.println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latin typeface="Consolas" panose="020B0609020204030204" pitchFamily="49" charset="0"/>
              </a:rPr>
              <a:t>""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65018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2A62A4-9B80-46B6-8D8E-44484EC4E940}"/>
              </a:ext>
            </a:extLst>
          </p:cNvPr>
          <p:cNvSpPr txBox="1">
            <a:spLocks noChangeArrowheads="1"/>
          </p:cNvSpPr>
          <p:nvPr/>
        </p:nvSpPr>
        <p:spPr>
          <a:xfrm>
            <a:off x="1583871" y="80056"/>
            <a:ext cx="46482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Console Output</a:t>
            </a:r>
            <a:endParaRPr lang="en-US" altLang="en-US" sz="3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3D7B66-E950-455A-B107-7F8012332CA9}"/>
              </a:ext>
            </a:extLst>
          </p:cNvPr>
          <p:cNvSpPr txBox="1">
            <a:spLocks noChangeArrowheads="1"/>
          </p:cNvSpPr>
          <p:nvPr/>
        </p:nvSpPr>
        <p:spPr>
          <a:xfrm>
            <a:off x="1583871" y="1646672"/>
            <a:ext cx="8446820" cy="4606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print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works very similarly to the </a:t>
            </a:r>
            <a:r>
              <a:rPr lang="en-US" altLang="en-US" sz="2400" dirty="0" err="1">
                <a:latin typeface="Courier New" panose="02070309020205020404" pitchFamily="49" charset="0"/>
              </a:rPr>
              <a:t>println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statement.</a:t>
            </a:r>
          </a:p>
          <a:p>
            <a:pPr marL="461963" indent="-461963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</a:t>
            </a:r>
            <a:r>
              <a:rPr lang="en-US" altLang="en-US" sz="2400" dirty="0">
                <a:latin typeface="Courier New" panose="02070309020205020404" pitchFamily="49" charset="0"/>
              </a:rPr>
              <a:t>print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put a newline character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end of the output.</a:t>
            </a:r>
          </a:p>
          <a:p>
            <a:pPr marL="461963" indent="-461963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lines:</a:t>
            </a:r>
          </a:p>
          <a:p>
            <a:pPr marL="461963" lvl="2" indent="-461963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		</a:t>
            </a:r>
            <a:r>
              <a:rPr lang="en-US" alt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System.out.print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("These lines will be");</a:t>
            </a:r>
          </a:p>
          <a:p>
            <a:pPr marL="461963" lvl="2" indent="-461963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		</a:t>
            </a:r>
            <a:r>
              <a:rPr lang="en-US" alt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System.out.print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("printed on");</a:t>
            </a:r>
          </a:p>
          <a:p>
            <a:pPr marL="461963" lvl="2" indent="-461963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		</a:t>
            </a:r>
            <a:r>
              <a:rPr lang="en-US" alt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("the same line.");</a:t>
            </a:r>
          </a:p>
          <a:p>
            <a:pPr marL="461963" lvl="2" indent="-461963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 		</a:t>
            </a:r>
            <a:r>
              <a:rPr lang="en-US" alt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("The End.");</a:t>
            </a:r>
          </a:p>
          <a:p>
            <a:pPr marL="461963" lvl="1" indent="-461963"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will output: 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lines will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beprinted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onthe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same line. </a:t>
            </a:r>
          </a:p>
          <a:p>
            <a:pPr marL="461963" lvl="1" indent="-461963">
              <a:buFontTx/>
              <a:buNone/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The End.</a:t>
            </a:r>
          </a:p>
          <a:p>
            <a:pPr marL="461963" lvl="1" indent="-461963"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odd spacing?  Why are some words run together?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3E12BA9-2FFD-424E-8457-2ABFA402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65" y="472168"/>
            <a:ext cx="5105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System.out.print</a:t>
            </a:r>
            <a:r>
              <a:rPr lang="en-US" altLang="en-US" sz="2000" dirty="0">
                <a:solidFill>
                  <a:srgbClr val="FF0000"/>
                </a:solidFill>
              </a:rPr>
              <a:t>("These lines will be\n"); </a:t>
            </a:r>
            <a:r>
              <a:rPr lang="en-US" altLang="en-US" sz="2000" dirty="0" err="1">
                <a:solidFill>
                  <a:srgbClr val="FF0000"/>
                </a:solidFill>
              </a:rPr>
              <a:t>System.out.print</a:t>
            </a:r>
            <a:r>
              <a:rPr lang="en-US" altLang="en-US" sz="2000" dirty="0">
                <a:solidFill>
                  <a:srgbClr val="FF0000"/>
                </a:solidFill>
              </a:rPr>
              <a:t>("printed on 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System.out.println</a:t>
            </a:r>
            <a:r>
              <a:rPr lang="en-US" altLang="en-US" sz="2000" dirty="0">
                <a:solidFill>
                  <a:srgbClr val="FF0000"/>
                </a:solidFill>
              </a:rPr>
              <a:t>(“ the same line.\n"); // \n</a:t>
            </a:r>
          </a:p>
        </p:txBody>
      </p:sp>
    </p:spTree>
    <p:extLst>
      <p:ext uri="{BB962C8B-B14F-4D97-AF65-F5344CB8AC3E}">
        <p14:creationId xmlns:p14="http://schemas.microsoft.com/office/powerpoint/2010/main" val="2109986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2A62A4-9B80-46B6-8D8E-44484EC4E940}"/>
              </a:ext>
            </a:extLst>
          </p:cNvPr>
          <p:cNvSpPr txBox="1">
            <a:spLocks noChangeArrowheads="1"/>
          </p:cNvSpPr>
          <p:nvPr/>
        </p:nvSpPr>
        <p:spPr>
          <a:xfrm>
            <a:off x="1583871" y="80056"/>
            <a:ext cx="46482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Console Output</a:t>
            </a:r>
            <a:endParaRPr lang="en-US" altLang="en-US" sz="32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C0BD79A-18A1-4DFA-9D28-B78926B0FEAB}"/>
              </a:ext>
            </a:extLst>
          </p:cNvPr>
          <p:cNvSpPr txBox="1">
            <a:spLocks noChangeArrowheads="1"/>
          </p:cNvSpPr>
          <p:nvPr/>
        </p:nvSpPr>
        <p:spPr>
          <a:xfrm>
            <a:off x="1583871" y="1483838"/>
            <a:ext cx="8458200" cy="477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previous examples, we have been printing out 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 of characters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see more print methods later.</a:t>
            </a:r>
          </a:p>
          <a:p>
            <a:pPr marL="461963" indent="-461963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special characters can be put into the output.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System.out.print</a:t>
            </a: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(“ These lines will be ” + 				   “printed on the ” +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      “the same line.\n” );</a:t>
            </a:r>
          </a:p>
          <a:p>
            <a:pPr marL="461963" indent="-461963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0000CC"/>
                </a:solidFill>
                <a:latin typeface="+mj-lt"/>
              </a:rPr>
              <a:t>\n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string is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escape sequence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represents 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newline character.</a:t>
            </a:r>
          </a:p>
          <a:p>
            <a:pPr marL="461963" indent="-461963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sequences allow the programmer to print 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otherwise would be 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unprintable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3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7B05A-6D92-4188-B398-6E4EA952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80" t="-288" r="69434" b="27313"/>
          <a:stretch/>
        </p:blipFill>
        <p:spPr>
          <a:xfrm>
            <a:off x="1374738" y="992188"/>
            <a:ext cx="8397912" cy="5551714"/>
          </a:xfrm>
          <a:prstGeom prst="rect">
            <a:avLst/>
          </a:prstGeom>
        </p:spPr>
      </p:pic>
      <p:cxnSp>
        <p:nvCxnSpPr>
          <p:cNvPr id="6" name="Straight Arrow Connector 13">
            <a:extLst>
              <a:ext uri="{FF2B5EF4-FFF2-40B4-BE49-F238E27FC236}">
                <a16:creationId xmlns:a16="http://schemas.microsoft.com/office/drawing/2014/main" id="{56FA6101-8BCA-48E6-B409-4571CD93E1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19350" y="1151164"/>
            <a:ext cx="470807" cy="26168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65238700-DCF1-4494-9515-6EA464FB08B7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2943" y="1812471"/>
            <a:ext cx="1758043" cy="256902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0A6EB522-3DA9-436F-B492-075DCF2AD1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641146" y="2082971"/>
            <a:ext cx="3196318" cy="20952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ACB6EB46-C493-49CA-A277-DA632E14C85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90157" y="2392136"/>
            <a:ext cx="3427639" cy="19863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740CECA8-203F-4BEC-8873-9B3CDE1C8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3976" y="1851933"/>
            <a:ext cx="1713820" cy="4620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A09D84-1C32-46D2-B0BB-6C5DD15BCC47}"/>
              </a:ext>
            </a:extLst>
          </p:cNvPr>
          <p:cNvSpPr txBox="1"/>
          <p:nvPr/>
        </p:nvSpPr>
        <p:spPr>
          <a:xfrm>
            <a:off x="6096000" y="3429000"/>
            <a:ext cx="5940804" cy="31700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In text-editor, on the left column, it shows that: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 project name: </a:t>
            </a:r>
            <a:r>
              <a:rPr lang="en-US" sz="2000" dirty="0" err="1"/>
              <a:t>smiple_Pbm</a:t>
            </a:r>
            <a:r>
              <a:rPr lang="en-US" sz="2000" dirty="0"/>
              <a:t>, which contains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an </a:t>
            </a:r>
            <a:r>
              <a:rPr lang="en-US" sz="2000" dirty="0" err="1"/>
              <a:t>src</a:t>
            </a:r>
            <a:r>
              <a:rPr lang="en-US" sz="2000" dirty="0"/>
              <a:t> folder, which  contains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 package folder: named </a:t>
            </a:r>
            <a:r>
              <a:rPr lang="en-US" sz="2000" dirty="0" err="1"/>
              <a:t>simple_Pbm</a:t>
            </a:r>
            <a:r>
              <a:rPr lang="en-US" sz="2000" dirty="0"/>
              <a:t>, which contains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a Java </a:t>
            </a:r>
            <a:r>
              <a:rPr lang="en-US" altLang="en-US" sz="2000" dirty="0">
                <a:solidFill>
                  <a:srgbClr val="0033CC"/>
                </a:solidFill>
              </a:rPr>
              <a:t>source code file (called Simple.java)</a:t>
            </a:r>
            <a:r>
              <a:rPr lang="en-US" sz="2000" dirty="0"/>
              <a:t>  which must match the class name Simple, which appeared in the “pubic class Simple {…}”.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.java is a .java </a:t>
            </a:r>
            <a:r>
              <a:rPr lang="en-US" sz="2000" dirty="0" err="1"/>
              <a:t>JAVA</a:t>
            </a:r>
            <a:r>
              <a:rPr lang="en-US" sz="2000" dirty="0"/>
              <a:t> file extension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768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B7B023D-37E1-415F-A8E1-556BEDE6E4C1}"/>
              </a:ext>
            </a:extLst>
          </p:cNvPr>
          <p:cNvSpPr txBox="1">
            <a:spLocks noChangeArrowheads="1"/>
          </p:cNvSpPr>
          <p:nvPr/>
        </p:nvSpPr>
        <p:spPr>
          <a:xfrm>
            <a:off x="1336221" y="87086"/>
            <a:ext cx="5334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Java Escape Sequences</a:t>
            </a:r>
            <a:endParaRPr lang="en-US" altLang="en-US" sz="3200" dirty="0"/>
          </a:p>
        </p:txBody>
      </p:sp>
      <p:graphicFrame>
        <p:nvGraphicFramePr>
          <p:cNvPr id="3" name="Group 68">
            <a:extLst>
              <a:ext uri="{FF2B5EF4-FFF2-40B4-BE49-F238E27FC236}">
                <a16:creationId xmlns:a16="http://schemas.microsoft.com/office/drawing/2014/main" id="{590B2409-F266-4DB6-A920-4C283CEE2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86071"/>
              </p:ext>
            </p:extLst>
          </p:nvPr>
        </p:nvGraphicFramePr>
        <p:xfrm>
          <a:off x="1453356" y="1221921"/>
          <a:ext cx="8294687" cy="4667253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\n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newline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Advances the cursor to the next line for subsequent printing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\t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Causes the cursor to skip over to the next tab stop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\b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backspace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Causes the cursor to back up, or move left, one position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\r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carriage return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Causes the cursor to go to the beginning of the current line, not the next line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\\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backslash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Causes a backslash to be printed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\’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single quote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Causes a single quotation mark to be printed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\”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double quote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Causes a double quotation mark to be printed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14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7245A7-09A4-4997-B5B3-CD676D919151}"/>
              </a:ext>
            </a:extLst>
          </p:cNvPr>
          <p:cNvSpPr txBox="1">
            <a:spLocks noChangeArrowheads="1"/>
          </p:cNvSpPr>
          <p:nvPr/>
        </p:nvSpPr>
        <p:spPr>
          <a:xfrm>
            <a:off x="1287236" y="190046"/>
            <a:ext cx="6096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Java Escape Sequences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77EA13-8242-42F0-A4D7-AF6D3CAE0A13}"/>
              </a:ext>
            </a:extLst>
          </p:cNvPr>
          <p:cNvSpPr txBox="1">
            <a:spLocks noChangeArrowheads="1"/>
          </p:cNvSpPr>
          <p:nvPr/>
        </p:nvSpPr>
        <p:spPr>
          <a:xfrm>
            <a:off x="1287235" y="1182234"/>
            <a:ext cx="9251455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spcBef>
                <a:spcPts val="12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escape sequences are comprised of two characters; they are treated by the compiler as a single character.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altLang="en-US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   	</a:t>
            </a:r>
            <a:r>
              <a:rPr lang="en-US" alt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System.out.print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These are our to sellers:\n</a:t>
            </a:r>
            <a:r>
              <a:rPr lang="en-US" alt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    	</a:t>
            </a:r>
            <a:r>
              <a:rPr lang="en-US" alt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System.out.print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\t\"Computer games\"\n\t\"Coffee\"\n</a:t>
            </a:r>
            <a:r>
              <a:rPr lang="en-US" alt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    	</a:t>
            </a:r>
            <a:r>
              <a:rPr lang="en-US" alt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\t\"Aspirin\"</a:t>
            </a:r>
            <a:r>
              <a:rPr lang="en-US" alt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);</a:t>
            </a:r>
          </a:p>
          <a:p>
            <a:pPr marL="461963" indent="-461963">
              <a:spcBef>
                <a:spcPts val="1200"/>
              </a:spcBef>
              <a:buFontTx/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would result in the following output: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en-US" sz="20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		These are our top sellers: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en-US" sz="20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Computer games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endParaRPr lang="en-US" altLang="en-US" sz="2000" dirty="0">
              <a:highlight>
                <a:srgbClr val="FFFF00"/>
              </a:highlight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en-US" sz="20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Coffee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endParaRPr lang="en-US" altLang="en-US" sz="2000" dirty="0">
              <a:highlight>
                <a:srgbClr val="FFFF00"/>
              </a:highlight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en-US" sz="20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000" dirty="0" err="1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Asprin</a:t>
            </a:r>
            <a:r>
              <a:rPr lang="en-US" altLang="en-US" sz="2000" spc="-1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endParaRPr lang="en-US" altLang="en-US" sz="2000" dirty="0">
              <a:highlight>
                <a:srgbClr val="FFFF00"/>
              </a:highlight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ts val="12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these escape sequences, complex text output can be achieved.</a:t>
            </a:r>
          </a:p>
        </p:txBody>
      </p:sp>
    </p:spTree>
    <p:extLst>
      <p:ext uri="{BB962C8B-B14F-4D97-AF65-F5344CB8AC3E}">
        <p14:creationId xmlns:p14="http://schemas.microsoft.com/office/powerpoint/2010/main" val="46020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035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30FC68B-263E-F1A1-BE69-C109F829F09A}"/>
              </a:ext>
            </a:extLst>
          </p:cNvPr>
          <p:cNvSpPr txBox="1">
            <a:spLocks noChangeArrowheads="1"/>
          </p:cNvSpPr>
          <p:nvPr/>
        </p:nvSpPr>
        <p:spPr>
          <a:xfrm>
            <a:off x="1510146" y="238702"/>
            <a:ext cx="395547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Why Write Methods?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F544BCE-CAB6-C1AE-73A7-D1483D1D7119}"/>
              </a:ext>
            </a:extLst>
          </p:cNvPr>
          <p:cNvSpPr txBox="1">
            <a:spLocks noChangeArrowheads="1"/>
          </p:cNvSpPr>
          <p:nvPr/>
        </p:nvSpPr>
        <p:spPr>
          <a:xfrm>
            <a:off x="1626176" y="1883497"/>
            <a:ext cx="8018317" cy="3956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and Conquer: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are commonly used to break a problem down into small manageable pieces.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programs. 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Reuse: If a specific task is performed in several places in the program, write a method once to perform that task and execute it anytime needed.  </a:t>
            </a:r>
          </a:p>
        </p:txBody>
      </p:sp>
    </p:spTree>
    <p:extLst>
      <p:ext uri="{BB962C8B-B14F-4D97-AF65-F5344CB8AC3E}">
        <p14:creationId xmlns:p14="http://schemas.microsoft.com/office/powerpoint/2010/main" val="251568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32AF63-6348-E576-6C71-A824320E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755" y="0"/>
            <a:ext cx="870411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4C2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4C25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4C25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4C25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4C25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A4C25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Arial"/>
              </a:rPr>
              <a:t>void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A4C2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Methods and Value-Returning Methods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06F4C0-7F40-800D-15FE-EC05E44C0E59}"/>
              </a:ext>
            </a:extLst>
          </p:cNvPr>
          <p:cNvSpPr txBox="1">
            <a:spLocks noChangeArrowheads="1"/>
          </p:cNvSpPr>
          <p:nvPr/>
        </p:nvSpPr>
        <p:spPr>
          <a:xfrm>
            <a:off x="1650670" y="1756497"/>
            <a:ext cx="7929748" cy="442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00" dirty="0"/>
              <a:t> </a:t>
            </a:r>
            <a:r>
              <a:rPr lang="en-US" altLang="en-US" sz="2600" dirty="0">
                <a:solidFill>
                  <a:srgbClr val="0000CC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that simply performs a task and then terminates</a:t>
            </a:r>
            <a:r>
              <a:rPr lang="en-US" altLang="en-US" sz="2600" dirty="0"/>
              <a:t>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600" b="1" dirty="0">
                <a:latin typeface="Courier New" panose="02070309020205020404" pitchFamily="49" charset="0"/>
              </a:rPr>
              <a:t>	   </a:t>
            </a:r>
            <a:r>
              <a:rPr lang="en-US" altLang="en-US" sz="2600" b="1" dirty="0" err="1">
                <a:latin typeface="Consolas" panose="020B0609020204030204" pitchFamily="49" charset="0"/>
              </a:rPr>
              <a:t>System.out.</a:t>
            </a:r>
            <a:r>
              <a:rPr lang="en-US" altLang="en-US" sz="2600" b="1" dirty="0" err="1">
                <a:solidFill>
                  <a:srgbClr val="0000CC"/>
                </a:solidFill>
                <a:latin typeface="Consolas" panose="020B0609020204030204" pitchFamily="49" charset="0"/>
              </a:rPr>
              <a:t>println</a:t>
            </a:r>
            <a:r>
              <a:rPr lang="en-US" altLang="en-US" sz="2600" b="1" dirty="0">
                <a:latin typeface="Consolas" panose="020B0609020204030204" pitchFamily="49" charset="0"/>
              </a:rPr>
              <a:t>(</a:t>
            </a:r>
            <a:r>
              <a:rPr lang="en-US" alt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600" b="1" dirty="0">
                <a:latin typeface="Consolas" panose="020B0609020204030204" pitchFamily="49" charset="0"/>
              </a:rPr>
              <a:t>Hi!</a:t>
            </a:r>
            <a:r>
              <a:rPr lang="en-US" alt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600" b="1" dirty="0">
                <a:latin typeface="Consolas" panose="020B0609020204030204" pitchFamily="49" charset="0"/>
              </a:rPr>
              <a:t>);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     </a:t>
            </a:r>
            <a:r>
              <a:rPr lang="en-US" altLang="en-US" sz="2400" dirty="0">
                <a:latin typeface="Consolas" panose="020B0609020204030204" pitchFamily="49" charset="0"/>
              </a:rPr>
              <a:t>class object method  argument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value-returning method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performs a task but also sends a value back to the code that called it.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6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600" b="1" dirty="0">
                <a:latin typeface="Consolas" panose="020B0609020204030204" pitchFamily="49" charset="0"/>
              </a:rPr>
              <a:t>int number =</a:t>
            </a:r>
            <a:r>
              <a:rPr lang="en-US" altLang="en-US" sz="2600" b="1" dirty="0" err="1">
                <a:solidFill>
                  <a:srgbClr val="0000CC"/>
                </a:solidFill>
                <a:latin typeface="Consolas" panose="020B0609020204030204" pitchFamily="49" charset="0"/>
              </a:rPr>
              <a:t>Integer.parseInt</a:t>
            </a:r>
            <a:r>
              <a:rPr lang="en-US" altLang="en-US" sz="2600" b="1" dirty="0">
                <a:latin typeface="Consolas" panose="020B0609020204030204" pitchFamily="49" charset="0"/>
              </a:rPr>
              <a:t>(</a:t>
            </a:r>
            <a:r>
              <a:rPr lang="en-US" alt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600" b="1" dirty="0">
                <a:latin typeface="Consolas" panose="020B0609020204030204" pitchFamily="49" charset="0"/>
              </a:rPr>
              <a:t>700</a:t>
            </a:r>
            <a:r>
              <a:rPr lang="en-US" altLang="en-US" sz="26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600" b="1" dirty="0">
                <a:latin typeface="Consolas" panose="020B0609020204030204" pitchFamily="49" charset="0"/>
              </a:rPr>
              <a:t>);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2400" dirty="0"/>
              <a:t>                           method for converting</a:t>
            </a:r>
            <a:r>
              <a:rPr lang="en-US" altLang="en-US" sz="2600" dirty="0"/>
              <a:t> a string to a number</a:t>
            </a:r>
          </a:p>
        </p:txBody>
      </p:sp>
    </p:spTree>
    <p:extLst>
      <p:ext uri="{BB962C8B-B14F-4D97-AF65-F5344CB8AC3E}">
        <p14:creationId xmlns:p14="http://schemas.microsoft.com/office/powerpoint/2010/main" val="3273735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10B8A2-43EF-E446-6C28-EF29CBF069C1}"/>
              </a:ext>
            </a:extLst>
          </p:cNvPr>
          <p:cNvSpPr txBox="1">
            <a:spLocks noChangeArrowheads="1"/>
          </p:cNvSpPr>
          <p:nvPr/>
        </p:nvSpPr>
        <p:spPr>
          <a:xfrm>
            <a:off x="1487255" y="217489"/>
            <a:ext cx="6923811" cy="117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Defining a </a:t>
            </a:r>
            <a:r>
              <a:rPr lang="en-US" altLang="en-US" sz="3200" dirty="0">
                <a:latin typeface="Courier New" panose="02070309020205020404" pitchFamily="49" charset="0"/>
              </a:rPr>
              <a:t>void</a:t>
            </a:r>
            <a:r>
              <a:rPr lang="en-US" altLang="en-US" sz="3200" dirty="0"/>
              <a:t>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create a method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write a definition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which consists of a </a:t>
            </a:r>
            <a:r>
              <a:rPr lang="en-US" alt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alt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4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5AF3C-236B-A203-E97B-9D04A4A26D74}"/>
              </a:ext>
            </a:extLst>
          </p:cNvPr>
          <p:cNvSpPr txBox="1">
            <a:spLocks noChangeArrowheads="1"/>
          </p:cNvSpPr>
          <p:nvPr/>
        </p:nvSpPr>
        <p:spPr>
          <a:xfrm>
            <a:off x="2909454" y="2438400"/>
            <a:ext cx="6923811" cy="203993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public static </a:t>
            </a:r>
            <a:r>
              <a:rPr lang="en-US" alt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400" b="1" dirty="0">
                <a:latin typeface="Courier New" panose="02070309020205020404" pitchFamily="49" charset="0"/>
              </a:rPr>
              <a:t>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displayMessage</a:t>
            </a:r>
            <a:r>
              <a:rPr lang="en-US" altLang="en-US" sz="2400" b="1" dirty="0">
                <a:latin typeface="Courier New" panose="02070309020205020404" pitchFamily="49" charset="0"/>
              </a:rPr>
              <a:t>()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{</a:t>
            </a:r>
            <a:endParaRPr lang="en-US" altLang="en-US" sz="2400" dirty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 </a:t>
            </a:r>
            <a:r>
              <a:rPr lang="en-US" alt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dirty="0">
                <a:latin typeface="Consolas" panose="020B0609020204030204" pitchFamily="49" charset="0"/>
              </a:rPr>
              <a:t>("Hello")</a:t>
            </a:r>
            <a:r>
              <a:rPr lang="en-US" altLang="en-US" sz="2400" b="1" dirty="0">
                <a:latin typeface="Consolas" panose="020B06090202040302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}</a:t>
            </a:r>
            <a:endParaRPr lang="en-US" altLang="en-US" sz="2400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0169614-FFAB-27A4-71B7-82A3D3859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066" y="1517072"/>
            <a:ext cx="14478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Header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D52C42DC-1ACE-B23B-E0A6-A90CBAB0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866" y="4572000"/>
            <a:ext cx="14478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Body</a:t>
            </a: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34658055-C764-AC33-E378-496E55410F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8066" y="3048000"/>
            <a:ext cx="38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1E4F091A-A4D2-C398-687B-EEDC78B05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8066" y="3048000"/>
            <a:ext cx="0" cy="990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97471BBD-203E-C26C-086A-37AF8BEC7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8066" y="4038600"/>
            <a:ext cx="38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72BFD6DD-E38E-DC33-C97D-769C88C57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9866" y="35052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8">
            <a:extLst>
              <a:ext uri="{FF2B5EF4-FFF2-40B4-BE49-F238E27FC236}">
                <a16:creationId xmlns:a16="http://schemas.microsoft.com/office/drawing/2014/main" id="{B24FE50F-FA82-874C-D4B6-6884FC242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9866" y="3505200"/>
            <a:ext cx="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C364989F-EC4C-0251-E05E-37A798265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9866" y="4800600"/>
            <a:ext cx="38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E9E7E317-1B5A-237B-BB08-CDE3DBE17650}"/>
              </a:ext>
            </a:extLst>
          </p:cNvPr>
          <p:cNvGrpSpPr>
            <a:grpSpLocks/>
          </p:cNvGrpSpPr>
          <p:nvPr/>
        </p:nvGrpSpPr>
        <p:grpSpPr bwMode="auto">
          <a:xfrm>
            <a:off x="1756066" y="1745672"/>
            <a:ext cx="1066800" cy="914400"/>
            <a:chOff x="432" y="1152"/>
            <a:chExt cx="672" cy="576"/>
          </a:xfrm>
        </p:grpSpPr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E1FDD9CE-3CAF-C110-72B8-52FB30FE3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152"/>
              <a:ext cx="24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3A34D0E0-262F-8F90-3F0E-8ED487115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152"/>
              <a:ext cx="0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B82DA953-4B5C-1800-67D3-184B2B147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28"/>
              <a:ext cx="67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4623DDF4-8959-FFA0-D959-2139EBEF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666" y="1512888"/>
            <a:ext cx="2279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 </a:t>
            </a:r>
            <a:r>
              <a:rPr lang="en-US" altLang="en-US" sz="2400">
                <a:solidFill>
                  <a:srgbClr val="0000CC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400">
                <a:solidFill>
                  <a:srgbClr val="0000CC"/>
                </a:solidFill>
              </a:rPr>
              <a:t> method </a:t>
            </a:r>
            <a:endParaRPr lang="en-US" altLang="en-US" sz="24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2F3632F-47B3-CB51-BFD5-D2D799A7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354" y="5119688"/>
            <a:ext cx="7910512" cy="1585912"/>
          </a:xfrm>
          <a:prstGeom prst="rect">
            <a:avLst/>
          </a:prstGeom>
          <a:solidFill>
            <a:srgbClr val="00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400" b="1" kern="0" dirty="0">
                <a:latin typeface="Courier New" panose="02070309020205020404" pitchFamily="49" charset="0"/>
              </a:rPr>
              <a:t>public static </a:t>
            </a:r>
            <a:r>
              <a:rPr lang="en-US" altLang="en-US" sz="2400" b="1" kern="0" dirty="0">
                <a:solidFill>
                  <a:srgbClr val="0000F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400" b="1" kern="0" dirty="0">
                <a:latin typeface="Courier New" panose="02070309020205020404" pitchFamily="49" charset="0"/>
              </a:rPr>
              <a:t> </a:t>
            </a:r>
            <a:r>
              <a:rPr lang="en-US" altLang="en-US" sz="2400" b="1" kern="0" dirty="0" err="1">
                <a:latin typeface="Courier New" panose="02070309020205020404" pitchFamily="49" charset="0"/>
              </a:rPr>
              <a:t>displayMessage</a:t>
            </a:r>
            <a:r>
              <a:rPr lang="en-US" altLang="en-US" sz="2400" b="1" kern="0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400" b="1" kern="0" dirty="0">
                <a:latin typeface="Courier New" panose="02070309020205020404" pitchFamily="49" charset="0"/>
              </a:rPr>
              <a:t>{</a:t>
            </a:r>
            <a:r>
              <a:rPr lang="en-US" altLang="en-US" sz="2400" kern="0" dirty="0">
                <a:latin typeface="Courier New" panose="02070309020205020404" pitchFamily="49" charset="0"/>
              </a:rPr>
              <a:t>  </a:t>
            </a:r>
            <a:r>
              <a:rPr lang="en-US" altLang="en-US" sz="2400" kern="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kern="0" dirty="0">
                <a:latin typeface="Consolas" panose="020B0609020204030204" pitchFamily="49" charset="0"/>
              </a:rPr>
              <a:t>("Hello")</a:t>
            </a:r>
            <a:r>
              <a:rPr lang="en-US" altLang="en-US" sz="2400" b="1" kern="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400" b="1" kern="0" dirty="0">
                <a:latin typeface="Courier New" panose="02070309020205020404" pitchFamily="49" charset="0"/>
              </a:rPr>
              <a:t>   return;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400" b="1" kern="0" dirty="0">
                <a:latin typeface="Courier New" panose="02070309020205020404" pitchFamily="49" charset="0"/>
              </a:rPr>
              <a:t>}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373915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DDA84F-1FD8-13B6-E236-125CB7545F63}"/>
              </a:ext>
            </a:extLst>
          </p:cNvPr>
          <p:cNvSpPr txBox="1">
            <a:spLocks noChangeArrowheads="1"/>
          </p:cNvSpPr>
          <p:nvPr/>
        </p:nvSpPr>
        <p:spPr>
          <a:xfrm>
            <a:off x="1506682" y="218065"/>
            <a:ext cx="4464627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Parts of a Method Header</a:t>
            </a:r>
            <a:endParaRPr lang="en-US" altLang="en-US" sz="3200" dirty="0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DE9E1686-8659-7A80-C4FB-8A892043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537" y="2430463"/>
            <a:ext cx="8001000" cy="976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66667-DCD6-0110-AF12-20397260BABD}"/>
              </a:ext>
            </a:extLst>
          </p:cNvPr>
          <p:cNvSpPr txBox="1">
            <a:spLocks noChangeArrowheads="1"/>
          </p:cNvSpPr>
          <p:nvPr/>
        </p:nvSpPr>
        <p:spPr>
          <a:xfrm>
            <a:off x="1814949" y="2895600"/>
            <a:ext cx="7772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public static void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displayMessage</a:t>
            </a:r>
            <a:r>
              <a:rPr lang="en-US" altLang="en-US" sz="2400" b="1" dirty="0">
                <a:latin typeface="Courier New" panose="02070309020205020404" pitchFamily="49" charset="0"/>
              </a:rPr>
              <a:t> 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{</a:t>
            </a:r>
            <a:endParaRPr lang="en-US" altLang="en-US" sz="2400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 </a:t>
            </a:r>
            <a:r>
              <a:rPr lang="en-US" alt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dirty="0">
                <a:latin typeface="Consolas" panose="020B0609020204030204" pitchFamily="49" charset="0"/>
              </a:rPr>
              <a:t>(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400" dirty="0">
                <a:latin typeface="Consolas" panose="020B0609020204030204" pitchFamily="49" charset="0"/>
              </a:rPr>
              <a:t>Hello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400" dirty="0">
                <a:latin typeface="Consolas" panose="020B0609020204030204" pitchFamily="49" charset="0"/>
              </a:rPr>
              <a:t>)</a:t>
            </a:r>
            <a:r>
              <a:rPr lang="en-US" altLang="en-US" sz="2400" b="1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}</a:t>
            </a:r>
            <a:endParaRPr lang="en-US" altLang="en-US" sz="2400" b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>
              <a:latin typeface="Courier New" panose="02070309020205020404" pitchFamily="49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is called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>
              <a:latin typeface="Courier New" panose="02070309020205020404" pitchFamily="49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3475C46-6B6C-695C-6FCC-202FAF42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49" y="2895600"/>
            <a:ext cx="2514600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F430894-BA61-CDE4-64A6-1B8DFD89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749" y="2895600"/>
            <a:ext cx="838200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E18705A-EAB9-9CA6-7334-D3EDFEBD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49" y="2895600"/>
            <a:ext cx="2667000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BC9525DC-8245-C9C9-8294-4069AB708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549" y="2895600"/>
            <a:ext cx="381000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4DAA56EC-5F69-F10F-97AF-8B112C024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487" y="12954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Method Modifiers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AD3DCF52-EFAC-5FDB-F201-EE731FB6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574" y="12954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Return Type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A268D1DF-B278-43FE-EFC0-F57624F6F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674" y="12954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Method Name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D6894E3E-E0C3-87ED-6A21-A78FD3F69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849" y="1660525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Parentheses</a:t>
            </a: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E95027BE-CBE5-CA7D-B293-0A6719A1B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9349" y="21336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30">
            <a:extLst>
              <a:ext uri="{FF2B5EF4-FFF2-40B4-BE49-F238E27FC236}">
                <a16:creationId xmlns:a16="http://schemas.microsoft.com/office/drawing/2014/main" id="{82F13728-798C-8016-ED29-0F2059E37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949" y="21336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31">
            <a:extLst>
              <a:ext uri="{FF2B5EF4-FFF2-40B4-BE49-F238E27FC236}">
                <a16:creationId xmlns:a16="http://schemas.microsoft.com/office/drawing/2014/main" id="{1D309790-0C67-7C17-AFF0-47C356952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7574" y="21336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32">
            <a:extLst>
              <a:ext uri="{FF2B5EF4-FFF2-40B4-BE49-F238E27FC236}">
                <a16:creationId xmlns:a16="http://schemas.microsoft.com/office/drawing/2014/main" id="{9976B4D5-F6E8-BDEB-E116-82B799817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3699" y="21336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51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DDA84F-1FD8-13B6-E236-125CB7545F63}"/>
              </a:ext>
            </a:extLst>
          </p:cNvPr>
          <p:cNvSpPr txBox="1">
            <a:spLocks noChangeArrowheads="1"/>
          </p:cNvSpPr>
          <p:nvPr/>
        </p:nvSpPr>
        <p:spPr>
          <a:xfrm>
            <a:off x="1506682" y="218065"/>
            <a:ext cx="4464627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Parts of a Method Header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DE99199-50CC-9E31-C897-5B44AAFAF054}"/>
              </a:ext>
            </a:extLst>
          </p:cNvPr>
          <p:cNvSpPr txBox="1">
            <a:spLocks noChangeArrowheads="1"/>
          </p:cNvSpPr>
          <p:nvPr/>
        </p:nvSpPr>
        <p:spPr>
          <a:xfrm>
            <a:off x="1506682" y="1062615"/>
            <a:ext cx="8821882" cy="557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modifiers</a:t>
            </a:r>
          </a:p>
          <a:p>
            <a:pPr marL="914400" lvl="1" indent="-457200"/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Public</a:t>
            </a:r>
          </a:p>
          <a:p>
            <a:pPr marL="1371600" lvl="1" indent="-914400"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method is publicly available to code outside the class</a:t>
            </a:r>
          </a:p>
          <a:p>
            <a:pPr marL="914400" lvl="1" indent="-457200"/>
            <a:r>
              <a:rPr lang="en-US" alt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Static</a:t>
            </a:r>
            <a:endParaRPr lang="en-US" altLang="en-US" dirty="0">
              <a:solidFill>
                <a:srgbClr val="0000FF"/>
              </a:solidFill>
            </a:endParaRPr>
          </a:p>
          <a:p>
            <a:pPr marL="1371600" lvl="1" indent="-914400"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method belongs to a class, not a specific object.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type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1371600" indent="-1371600">
              <a:spcBef>
                <a:spcPts val="12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        void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data type from a value-returning method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name</a:t>
            </a:r>
          </a:p>
          <a:p>
            <a:pPr marL="1371600" indent="-1371600">
              <a:spcBef>
                <a:spcPts val="12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 name that is descriptive of what the method does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Parentheses</a:t>
            </a:r>
          </a:p>
          <a:p>
            <a:pPr marL="1371600" indent="-1371600">
              <a:spcBef>
                <a:spcPts val="12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contain nothing or a list of one or more variable declarations if the method is capable of receiving arguments. (Formal parameters list? vs actual parameters)</a:t>
            </a:r>
          </a:p>
        </p:txBody>
      </p:sp>
    </p:spTree>
    <p:extLst>
      <p:ext uri="{BB962C8B-B14F-4D97-AF65-F5344CB8AC3E}">
        <p14:creationId xmlns:p14="http://schemas.microsoft.com/office/powerpoint/2010/main" val="1230612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9DDAAD-AC5A-0130-3F63-43523F8ED0B4}"/>
              </a:ext>
            </a:extLst>
          </p:cNvPr>
          <p:cNvSpPr txBox="1">
            <a:spLocks noChangeArrowheads="1"/>
          </p:cNvSpPr>
          <p:nvPr/>
        </p:nvSpPr>
        <p:spPr>
          <a:xfrm>
            <a:off x="1478973" y="270163"/>
            <a:ext cx="6134178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Calling a Method  - </a:t>
            </a:r>
            <a:r>
              <a:rPr lang="en-US" altLang="en-US" sz="2000" dirty="0"/>
              <a:t>extract from Chapter 5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EF232D-F52E-EF8F-192E-C315C39109C9}"/>
              </a:ext>
            </a:extLst>
          </p:cNvPr>
          <p:cNvSpPr txBox="1">
            <a:spLocks noChangeArrowheads="1"/>
          </p:cNvSpPr>
          <p:nvPr/>
        </p:nvSpPr>
        <p:spPr>
          <a:xfrm>
            <a:off x="1478973" y="1145887"/>
            <a:ext cx="7886700" cy="54419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method </a:t>
            </a:r>
            <a:r>
              <a:rPr lang="en-US" altLang="en-US" sz="26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executes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when it is called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highlight>
                  <a:srgbClr val="FFFF00"/>
                </a:highlight>
                <a:latin typeface="Courier New" panose="02070309020205020404" pitchFamily="49" charset="0"/>
              </a:rPr>
              <a:t>main</a:t>
            </a:r>
            <a:r>
              <a:rPr lang="en-US" altLang="en-US" sz="2600" dirty="0">
                <a:highlight>
                  <a:srgbClr val="FFFF00"/>
                </a:highlight>
              </a:rPr>
              <a:t>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method is </a:t>
            </a:r>
            <a:r>
              <a:rPr lang="en-US" altLang="en-US" sz="26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called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program starts.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methods are executed by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method call’ statements.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dirty="0">
                <a:highlight>
                  <a:srgbClr val="FFFF00"/>
                </a:highlight>
              </a:rPr>
              <a:t>		 </a:t>
            </a:r>
            <a:r>
              <a:rPr lang="en-US" altLang="en-US" sz="2400" b="1" dirty="0" err="1">
                <a:highlight>
                  <a:srgbClr val="FFFF00"/>
                </a:highlight>
                <a:latin typeface="Courier New" panose="02070309020205020404" pitchFamily="49" charset="0"/>
              </a:rPr>
              <a:t>displayMessage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</a:rPr>
              <a:t>();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call statement consists of the method name with ( empty or a list of arguments or actual parameters).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1800" dirty="0"/>
              <a:t>Examples:  </a:t>
            </a:r>
            <a:r>
              <a:rPr lang="en-US" altLang="en-US" sz="1800" dirty="0">
                <a:hlinkClick r:id="rId2" action="ppaction://hlinkfile"/>
              </a:rPr>
              <a:t>SimpleMethod.java</a:t>
            </a:r>
            <a:r>
              <a:rPr lang="en-US" altLang="en-US" sz="1800" dirty="0"/>
              <a:t>, </a:t>
            </a:r>
            <a:r>
              <a:rPr lang="en-US" altLang="en-US" sz="1800" dirty="0">
                <a:hlinkClick r:id="rId3" action="ppaction://hlinkfile"/>
              </a:rPr>
              <a:t>LoopCall.java</a:t>
            </a:r>
            <a:r>
              <a:rPr lang="en-US" altLang="en-US" sz="1800" dirty="0"/>
              <a:t>, </a:t>
            </a:r>
            <a:r>
              <a:rPr lang="en-US" altLang="en-US" sz="1800" dirty="0">
                <a:hlinkClick r:id="rId4" action="ppaction://hlinkfile"/>
              </a:rPr>
              <a:t>CreditCard.java</a:t>
            </a:r>
            <a:r>
              <a:rPr lang="en-US" altLang="en-US" sz="1800" dirty="0"/>
              <a:t>, </a:t>
            </a:r>
            <a:r>
              <a:rPr lang="en-US" altLang="en-US" sz="1800" dirty="0">
                <a:hlinkClick r:id="rId5" action="ppaction://hlinkfile"/>
              </a:rPr>
              <a:t>DeepAndDeeper.java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86498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63C413E-5AA4-A4D4-E80E-9F14CB65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9" y="51954"/>
            <a:ext cx="9247909" cy="584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methodCall05_01PK;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MethodCallEx01 </a:t>
            </a:r>
            <a:r>
              <a:rPr lang="en-US" alt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alt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en-US" sz="2200" b="1" dirty="0">
                <a:solidFill>
                  <a:srgbClr val="FF00FF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    String </a:t>
            </a:r>
            <a:r>
              <a:rPr lang="en-US" altLang="en-US" sz="2200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alt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200" dirty="0">
                <a:solidFill>
                  <a:srgbClr val="2A00FF"/>
                </a:solidFill>
                <a:latin typeface="Consolas" panose="020B0609020204030204" pitchFamily="49" charset="0"/>
              </a:rPr>
              <a:t>"Pls. complete this task."</a:t>
            </a:r>
            <a:r>
              <a:rPr lang="en-US" alt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double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costPerUnit</a:t>
            </a:r>
            <a:r>
              <a:rPr lang="en-US" alt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= 3106.75;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i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2200" i="1" dirty="0" err="1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displayMessage</a:t>
            </a:r>
            <a:r>
              <a:rPr lang="en-US" altLang="en-US" sz="2200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(</a:t>
            </a:r>
            <a:r>
              <a:rPr lang="en-US" altLang="en-US" sz="2200" i="1" dirty="0" err="1">
                <a:solidFill>
                  <a:srgbClr val="6A3E3E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str</a:t>
            </a:r>
            <a:r>
              <a:rPr lang="en-US" altLang="en-US" sz="2200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, </a:t>
            </a:r>
            <a:r>
              <a:rPr lang="en-US" altLang="en-US" sz="2200" i="1" dirty="0" err="1">
                <a:solidFill>
                  <a:srgbClr val="6A3E3E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costPerUnit</a:t>
            </a:r>
            <a:r>
              <a:rPr lang="en-US" altLang="en-US" sz="2200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        </a:t>
            </a:r>
            <a:r>
              <a:rPr lang="en-US" altLang="en-US" sz="2200" spc="-100" dirty="0">
                <a:solidFill>
                  <a:srgbClr val="FF0000"/>
                </a:solidFill>
                <a:latin typeface="Consolas" panose="020B0609020204030204" pitchFamily="49" charset="0"/>
              </a:rPr>
              <a:t>//a method call statement with actual parameters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2200" dirty="0">
                <a:solidFill>
                  <a:srgbClr val="FF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}//end of main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solidFill>
                <a:srgbClr val="FF00FF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2200" b="1" dirty="0">
                <a:solidFill>
                  <a:srgbClr val="7F0055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</a:t>
            </a:r>
            <a:r>
              <a:rPr lang="en-US" altLang="en-US" sz="2200" b="1" dirty="0">
                <a:solidFill>
                  <a:srgbClr val="7F0055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static</a:t>
            </a: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</a:t>
            </a:r>
            <a:r>
              <a:rPr lang="en-US" altLang="en-US" sz="2200" b="1" dirty="0">
                <a:solidFill>
                  <a:srgbClr val="7F0055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void</a:t>
            </a: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displayMessage</a:t>
            </a: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(String </a:t>
            </a:r>
            <a:r>
              <a:rPr lang="en-US" altLang="en-US" sz="2200" b="1" dirty="0" err="1">
                <a:solidFill>
                  <a:srgbClr val="6A3E3E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strLine</a:t>
            </a: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,  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                                 </a:t>
            </a:r>
            <a:r>
              <a:rPr lang="en-US" altLang="en-US" sz="2200" b="1" dirty="0">
                <a:solidFill>
                  <a:srgbClr val="7F0055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double</a:t>
            </a: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</a:t>
            </a:r>
            <a:r>
              <a:rPr lang="en-US" altLang="en-US" sz="2200" b="1" dirty="0">
                <a:solidFill>
                  <a:srgbClr val="6A3E3E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cost</a:t>
            </a:r>
            <a:r>
              <a:rPr lang="en-US" altLang="en-US" sz="2200" b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2200" dirty="0" err="1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System.</a:t>
            </a:r>
            <a:r>
              <a:rPr lang="en-US" altLang="en-US" sz="2200" b="1" i="1" dirty="0" err="1">
                <a:solidFill>
                  <a:srgbClr val="0000C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out</a:t>
            </a:r>
            <a:r>
              <a:rPr lang="en-US" altLang="en-US" sz="2200" b="1" i="1" dirty="0" err="1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.printf</a:t>
            </a:r>
            <a:r>
              <a:rPr lang="en-US" altLang="en-US" sz="2200" b="1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(</a:t>
            </a:r>
            <a:r>
              <a:rPr lang="en-US" altLang="en-US" sz="2200" b="1" i="1" dirty="0" err="1">
                <a:solidFill>
                  <a:srgbClr val="6A3E3E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strLine</a:t>
            </a:r>
            <a:r>
              <a:rPr lang="en-US" altLang="en-US" sz="2200" b="1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+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b="1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            </a:t>
            </a:r>
            <a:r>
              <a:rPr lang="en-US" altLang="en-US" sz="2200" b="1" i="1" dirty="0">
                <a:solidFill>
                  <a:srgbClr val="2A00FF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"\</a:t>
            </a:r>
            <a:r>
              <a:rPr lang="en-US" altLang="en-US" sz="2200" b="1" i="1" dirty="0" err="1">
                <a:solidFill>
                  <a:srgbClr val="2A00FF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nThe</a:t>
            </a:r>
            <a:r>
              <a:rPr lang="en-US" altLang="en-US" sz="2200" b="1" i="1" dirty="0">
                <a:solidFill>
                  <a:srgbClr val="2A00FF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unit cost is %,.2f.\n"</a:t>
            </a:r>
            <a:r>
              <a:rPr lang="en-US" altLang="en-US" sz="2200" b="1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, </a:t>
            </a:r>
            <a:r>
              <a:rPr lang="en-US" altLang="en-US" sz="2200" b="1" i="1" dirty="0">
                <a:solidFill>
                  <a:srgbClr val="6A3E3E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cost</a:t>
            </a:r>
            <a:r>
              <a:rPr lang="en-US" altLang="en-US" sz="2200" b="1" i="1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    </a:t>
            </a:r>
            <a:r>
              <a:rPr lang="en-US" altLang="en-US" sz="2200" dirty="0">
                <a:highlight>
                  <a:srgbClr val="00FFFF"/>
                </a:highlight>
                <a:latin typeface="Consolas" panose="020B0609020204030204" pitchFamily="49" charset="0"/>
              </a:rPr>
              <a:t>}//end of </a:t>
            </a:r>
            <a:r>
              <a:rPr lang="en-US" altLang="en-US" sz="2200" dirty="0" err="1">
                <a:highlight>
                  <a:srgbClr val="00FFFF"/>
                </a:highlight>
                <a:latin typeface="Consolas" panose="020B0609020204030204" pitchFamily="49" charset="0"/>
              </a:rPr>
              <a:t>displayMessage</a:t>
            </a:r>
            <a:endParaRPr lang="en-US" altLang="en-US" sz="2200" dirty="0">
              <a:highlight>
                <a:srgbClr val="00FFFF"/>
              </a:highlight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}//end of class MethodCallEx01</a:t>
            </a:r>
            <a:endParaRPr lang="en-US" altLang="en-US" sz="2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696D03-94A6-7EA2-F27E-1A0BF876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9" y="5975784"/>
            <a:ext cx="8073851" cy="830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nsolas" panose="020B0609020204030204" pitchFamily="49" charset="0"/>
              </a:rPr>
              <a:t>Pls. complete this task.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nsolas" panose="020B0609020204030204" pitchFamily="49" charset="0"/>
              </a:rPr>
              <a:t>The unit cost is 3,106.75.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3401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718DC327-E6BB-4980-ADBB-64B7650E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353" y="1146710"/>
            <a:ext cx="752301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Tx/>
              <a:buFontTx/>
              <a:buNone/>
            </a:pPr>
            <a:r>
              <a:rPr lang="en-US" altLang="en-US" sz="2400" dirty="0"/>
              <a:t>Summary</a:t>
            </a:r>
          </a:p>
          <a:p>
            <a:pPr>
              <a:spcBef>
                <a:spcPts val="120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spcBef>
                <a:spcPts val="1200"/>
              </a:spcBef>
              <a:buClrTx/>
              <a:buFontTx/>
              <a:buNone/>
            </a:pPr>
            <a:r>
              <a:rPr lang="en-US" altLang="en-US" sz="2400" dirty="0"/>
              <a:t>The </a:t>
            </a:r>
            <a:r>
              <a:rPr lang="en-US" altLang="en-US" sz="2400" dirty="0" err="1"/>
              <a:t>simple_Pbm</a:t>
            </a:r>
            <a:r>
              <a:rPr lang="en-US" altLang="en-US" sz="2400" dirty="0"/>
              <a:t> File folder contains:</a:t>
            </a:r>
          </a:p>
          <a:p>
            <a:pPr marL="342900" indent="-3429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The bin File folder contains the </a:t>
            </a:r>
            <a:r>
              <a:rPr lang="en-US" altLang="en-US" sz="2400" dirty="0" err="1"/>
              <a:t>simple_Pbm</a:t>
            </a:r>
            <a:r>
              <a:rPr lang="en-US" altLang="en-US" sz="2400" dirty="0"/>
              <a:t> (package) File folder, which contains the </a:t>
            </a:r>
            <a:r>
              <a:rPr lang="en-US" altLang="en-US" sz="2400" dirty="0" err="1"/>
              <a:t>Simple.class</a:t>
            </a:r>
            <a:r>
              <a:rPr lang="en-US" altLang="en-US" sz="2400" dirty="0"/>
              <a:t> CLASS File. It is a byte code for the Simple.java JAVA file extension for JVM. </a:t>
            </a:r>
          </a:p>
          <a:p>
            <a:pPr marL="342900" indent="-3429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The </a:t>
            </a:r>
            <a:r>
              <a:rPr lang="en-US" altLang="en-US" sz="2400" dirty="0" err="1"/>
              <a:t>src</a:t>
            </a:r>
            <a:r>
              <a:rPr lang="en-US" altLang="en-US" sz="2400" dirty="0"/>
              <a:t> folder has the </a:t>
            </a:r>
            <a:r>
              <a:rPr lang="en-US" altLang="en-US" sz="2400" dirty="0" err="1"/>
              <a:t>simple_Pbm</a:t>
            </a:r>
            <a:r>
              <a:rPr lang="en-US" altLang="en-US" sz="2400" dirty="0"/>
              <a:t> package FILE folder, which contains the Simple.java JAVA file extension. </a:t>
            </a:r>
          </a:p>
          <a:p>
            <a:pPr marL="342900" indent="-34290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Very often, they are more than one .java file extension in this package folder.</a:t>
            </a:r>
          </a:p>
        </p:txBody>
      </p:sp>
    </p:spTree>
    <p:extLst>
      <p:ext uri="{BB962C8B-B14F-4D97-AF65-F5344CB8AC3E}">
        <p14:creationId xmlns:p14="http://schemas.microsoft.com/office/powerpoint/2010/main" val="1236777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43E4B04-274A-389A-4962-503194C1E4BE}"/>
              </a:ext>
            </a:extLst>
          </p:cNvPr>
          <p:cNvSpPr txBox="1">
            <a:spLocks noChangeArrowheads="1"/>
          </p:cNvSpPr>
          <p:nvPr/>
        </p:nvSpPr>
        <p:spPr>
          <a:xfrm>
            <a:off x="1402773" y="0"/>
            <a:ext cx="5652654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Passing Arguments to a Method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74227AB-EDFF-1530-443A-D37B5CA12FFF}"/>
              </a:ext>
            </a:extLst>
          </p:cNvPr>
          <p:cNvSpPr txBox="1">
            <a:spLocks noChangeArrowheads="1"/>
          </p:cNvSpPr>
          <p:nvPr/>
        </p:nvSpPr>
        <p:spPr>
          <a:xfrm>
            <a:off x="1267691" y="1066800"/>
            <a:ext cx="9008918" cy="51885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6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that are sent into a method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arguments.</a:t>
            </a:r>
          </a:p>
          <a:p>
            <a:pPr lvl="1">
              <a:buFontTx/>
              <a:buNone/>
            </a:pPr>
            <a:r>
              <a:rPr lang="en-US" altLang="en-US" dirty="0"/>
              <a:t>	</a:t>
            </a:r>
            <a:r>
              <a:rPr lang="en-US" altLang="en-US" sz="22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200" dirty="0">
                <a:latin typeface="Consolas" panose="020B0609020204030204" pitchFamily="49" charset="0"/>
              </a:rPr>
              <a:t>("Hello");</a:t>
            </a:r>
          </a:p>
          <a:p>
            <a:pPr lvl="1"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	number = </a:t>
            </a:r>
            <a:r>
              <a:rPr lang="en-US" altLang="en-US" sz="2200" dirty="0" err="1">
                <a:latin typeface="Consolas" panose="020B0609020204030204" pitchFamily="49" charset="0"/>
              </a:rPr>
              <a:t>Integer.parseInt</a:t>
            </a:r>
            <a:r>
              <a:rPr lang="en-US" altLang="en-US" sz="2200" dirty="0">
                <a:latin typeface="Consolas" panose="020B0609020204030204" pitchFamily="49" charset="0"/>
              </a:rPr>
              <a:t>(str);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type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argument in a method call must correspond to the variable declaration in the parentheses of the method declaration.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(actual)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variable that </a:t>
            </a:r>
            <a:r>
              <a:rPr lang="en-US" altLang="en-US" sz="26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holds the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passed into a method.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parameter variables in your method declarations, you can design your methods that accept data this way. 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000" dirty="0"/>
              <a:t>See example: </a:t>
            </a:r>
            <a:r>
              <a:rPr lang="en-US" altLang="en-US" sz="2000" dirty="0">
                <a:hlinkClick r:id="rId2" action="ppaction://hlinkfile"/>
              </a:rPr>
              <a:t>PassArg.java</a:t>
            </a:r>
            <a:endParaRPr lang="en-US" altLang="en-US" sz="2000" dirty="0"/>
          </a:p>
        </p:txBody>
      </p:sp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B461858F-FA2C-FAEF-8394-E58C137866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16218" y="2192482"/>
            <a:ext cx="2252519" cy="163137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08CBA7AE-025F-E767-AFDA-DA0163BCF84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05945" y="1477241"/>
            <a:ext cx="2116282" cy="247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9441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FA9D7-EF18-51C1-2678-852C6918768E}"/>
              </a:ext>
            </a:extLst>
          </p:cNvPr>
          <p:cNvSpPr txBox="1">
            <a:spLocks noChangeArrowheads="1"/>
          </p:cNvSpPr>
          <p:nvPr/>
        </p:nvSpPr>
        <p:spPr>
          <a:xfrm>
            <a:off x="1409700" y="261215"/>
            <a:ext cx="7772400" cy="74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Passing 5 to the </a:t>
            </a:r>
            <a:r>
              <a:rPr lang="en-US" altLang="en-US" sz="3200" b="1">
                <a:latin typeface="Courier New" panose="02070309020205020404" pitchFamily="49" charset="0"/>
              </a:rPr>
              <a:t>displayValue</a:t>
            </a:r>
            <a:r>
              <a:rPr lang="en-US" altLang="en-US" sz="3200">
                <a:latin typeface="Courier New" panose="02070309020205020404" pitchFamily="49" charset="0"/>
              </a:rPr>
              <a:t> </a:t>
            </a:r>
            <a:r>
              <a:rPr lang="en-US" altLang="en-US" sz="3200"/>
              <a:t>Method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9C0EF6-EB46-5D7F-8165-A147FF818FDD}"/>
              </a:ext>
            </a:extLst>
          </p:cNvPr>
          <p:cNvSpPr txBox="1">
            <a:spLocks noChangeArrowheads="1"/>
          </p:cNvSpPr>
          <p:nvPr/>
        </p:nvSpPr>
        <p:spPr>
          <a:xfrm>
            <a:off x="1711034" y="1956593"/>
            <a:ext cx="8153400" cy="38207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b="1" dirty="0" err="1">
                <a:latin typeface="Courier New" panose="02070309020205020404" pitchFamily="49" charset="0"/>
              </a:rPr>
              <a:t>displayValue</a:t>
            </a:r>
            <a:r>
              <a:rPr lang="en-US" altLang="en-US" sz="2400" b="1" dirty="0">
                <a:latin typeface="Courier New" panose="02070309020205020404" pitchFamily="49" charset="0"/>
              </a:rPr>
              <a:t>(5);</a:t>
            </a:r>
          </a:p>
          <a:p>
            <a:pPr>
              <a:buFontTx/>
              <a:buNone/>
              <a:defRPr/>
            </a:pPr>
            <a:r>
              <a:rPr lang="en-US" altLang="en-US" sz="2400" dirty="0"/>
              <a:t>int </a:t>
            </a:r>
            <a:r>
              <a:rPr lang="en-US" altLang="en-US" sz="2400" dirty="0" err="1"/>
              <a:t>iNos</a:t>
            </a:r>
            <a:r>
              <a:rPr lang="en-US" altLang="en-US" sz="2400" dirty="0"/>
              <a:t> = 5;</a:t>
            </a:r>
          </a:p>
          <a:p>
            <a:pPr>
              <a:buFontTx/>
              <a:buNone/>
              <a:defRPr/>
            </a:pPr>
            <a:r>
              <a:rPr lang="en-US" altLang="en-US" sz="2400" b="1" dirty="0" err="1">
                <a:latin typeface="Courier New" panose="02070309020205020404" pitchFamily="49" charset="0"/>
              </a:rPr>
              <a:t>displayValue</a:t>
            </a:r>
            <a:r>
              <a:rPr lang="en-US" altLang="en-US" sz="2400" b="1" dirty="0">
                <a:latin typeface="Courier New" panose="02070309020205020404" pitchFamily="49" charset="0"/>
              </a:rPr>
              <a:t>(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iNos</a:t>
            </a:r>
            <a:r>
              <a:rPr lang="en-US" altLang="en-US" sz="2400" b="1" dirty="0">
                <a:latin typeface="Courier New" panose="02070309020205020404" pitchFamily="49" charset="0"/>
              </a:rPr>
              <a:t>);</a:t>
            </a:r>
          </a:p>
          <a:p>
            <a:pPr>
              <a:buFontTx/>
              <a:buNone/>
              <a:defRPr/>
            </a:pP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buFontTx/>
              <a:buNone/>
              <a:defRPr/>
            </a:pP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buFontTx/>
              <a:buNone/>
              <a:defRPr/>
            </a:pPr>
            <a:r>
              <a:rPr lang="en-US" altLang="en-US" sz="2400" b="1" dirty="0">
                <a:latin typeface="Courier New" panose="02070309020205020404" pitchFamily="49" charset="0"/>
              </a:rPr>
              <a:t>public static void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displayValue</a:t>
            </a:r>
            <a:r>
              <a:rPr lang="en-US" altLang="en-US" sz="2400" b="1" dirty="0">
                <a:latin typeface="Courier New" panose="02070309020205020404" pitchFamily="49" charset="0"/>
              </a:rPr>
              <a:t>(int 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2400" b="1" dirty="0">
                <a:latin typeface="Courier New" panose="02070309020205020404" pitchFamily="49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altLang="en-US" sz="2400" b="1" dirty="0">
                <a:latin typeface="Courier New" panose="02070309020205020404" pitchFamily="49" charset="0"/>
              </a:rPr>
              <a:t>{				</a:t>
            </a:r>
            <a:endParaRPr lang="en-US" altLang="en-US" sz="2400" b="1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  <a:defRPr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b="1" dirty="0">
                <a:latin typeface="Courier New" panose="02070309020205020404" pitchFamily="49" charset="0"/>
              </a:rPr>
              <a:t>("The value is " + 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2400" b="1" dirty="0">
                <a:latin typeface="Courier New" panose="02070309020205020404" pitchFamily="49" charset="0"/>
              </a:rPr>
              <a:t>);</a:t>
            </a:r>
          </a:p>
          <a:p>
            <a:pPr>
              <a:buFontTx/>
              <a:buNone/>
              <a:defRPr/>
            </a:pPr>
            <a:r>
              <a:rPr lang="en-US" altLang="en-US" sz="24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AD401A-E582-D209-1288-12248EEF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324" y="1801125"/>
            <a:ext cx="4343400" cy="1200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The argument 5 is copied into the parameter variable </a:t>
            </a:r>
            <a: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2400" dirty="0">
                <a:solidFill>
                  <a:srgbClr val="FF3300"/>
                </a:solidFill>
              </a:rPr>
              <a:t>. (</a:t>
            </a:r>
            <a:r>
              <a:rPr lang="en-US" altLang="en-US" sz="2400" dirty="0">
                <a:solidFill>
                  <a:srgbClr val="0000FF"/>
                </a:solidFill>
              </a:rPr>
              <a:t>formal parameter)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249F4F14-60E2-BE7D-FD35-4306AEC6C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116" y="2170652"/>
            <a:ext cx="1591208" cy="102736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78416F5D-B4B1-2249-1F7E-9428124CE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7876" y="3254240"/>
            <a:ext cx="2720429" cy="17475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223ED847-D017-0521-6FED-9E69F51CB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8306" y="3396593"/>
            <a:ext cx="0" cy="64373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7B340B3-1CEA-6615-CD3E-5BCE9E85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406" y="6224730"/>
            <a:ext cx="67056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The method will display	</a:t>
            </a:r>
            <a:r>
              <a:rPr lang="en-US" altLang="en-US" sz="2000" b="1" dirty="0">
                <a:solidFill>
                  <a:srgbClr val="FF3300"/>
                </a:solidFill>
                <a:latin typeface="Courier New" panose="02070309020205020404" pitchFamily="49" charset="0"/>
              </a:rPr>
              <a:t>The value is 5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4E227DB-63B1-E4CF-731D-7B236F37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078" y="1186362"/>
            <a:ext cx="434339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Argument      actual parameter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EFB91EAA-9AEE-344D-BA26-3FAD46CA5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4391" y="1457527"/>
            <a:ext cx="857666" cy="49906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80961-FA5D-F5B9-7D82-70CAB2E68FF2}"/>
              </a:ext>
            </a:extLst>
          </p:cNvPr>
          <p:cNvSpPr txBox="1"/>
          <p:nvPr/>
        </p:nvSpPr>
        <p:spPr>
          <a:xfrm>
            <a:off x="9661816" y="4487710"/>
            <a:ext cx="1752600" cy="4619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                5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3BF249-A42B-D3D6-5FB5-B65D4A4D41AF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8636745" y="4375020"/>
            <a:ext cx="1025071" cy="343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7271394-3271-934F-468F-3BC779C925F3}"/>
              </a:ext>
            </a:extLst>
          </p:cNvPr>
          <p:cNvSpPr/>
          <p:nvPr/>
        </p:nvSpPr>
        <p:spPr>
          <a:xfrm>
            <a:off x="11672044" y="4160206"/>
            <a:ext cx="114300" cy="1361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29821B0-5A4C-EDD6-3F47-C26D6A4867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631" y="1552777"/>
            <a:ext cx="115117" cy="127977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78BB4-33C4-4308-8FFD-DF1EB5C6D319}"/>
              </a:ext>
            </a:extLst>
          </p:cNvPr>
          <p:cNvSpPr txBox="1"/>
          <p:nvPr/>
        </p:nvSpPr>
        <p:spPr>
          <a:xfrm>
            <a:off x="533400" y="3198017"/>
            <a:ext cx="1752600" cy="4619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               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5B21D-B4AB-20B4-BC7F-FEF98A109035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flipH="1">
            <a:off x="1409700" y="2684075"/>
            <a:ext cx="1077596" cy="513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E0D07F2-96DD-34A6-AEB0-954B07B0323B}"/>
              </a:ext>
            </a:extLst>
          </p:cNvPr>
          <p:cNvSpPr txBox="1"/>
          <p:nvPr/>
        </p:nvSpPr>
        <p:spPr>
          <a:xfrm>
            <a:off x="559453" y="2744133"/>
            <a:ext cx="107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iNos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2F0670-08AB-C950-12BE-CE32AB898E0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6000" y="3113465"/>
            <a:ext cx="2014933" cy="330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C1ABEC-CACC-C9B3-2A0C-331BF781AC5D}"/>
              </a:ext>
            </a:extLst>
          </p:cNvPr>
          <p:cNvCxnSpPr>
            <a:cxnSpLocks/>
          </p:cNvCxnSpPr>
          <p:nvPr/>
        </p:nvCxnSpPr>
        <p:spPr bwMode="auto">
          <a:xfrm>
            <a:off x="4502229" y="3085518"/>
            <a:ext cx="4134516" cy="96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EB29A1-A5F0-BA11-8AA3-22D419A2C240}"/>
              </a:ext>
            </a:extLst>
          </p:cNvPr>
          <p:cNvSpPr txBox="1"/>
          <p:nvPr/>
        </p:nvSpPr>
        <p:spPr>
          <a:xfrm>
            <a:off x="10100627" y="4062033"/>
            <a:ext cx="107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</a:t>
            </a: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6BA58808-9358-48A0-9DA8-9A6C533BE9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5030" y="2762449"/>
            <a:ext cx="1240969" cy="22250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7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AE56C6-22EB-9268-4C5F-3B1240EF9309}"/>
              </a:ext>
            </a:extLst>
          </p:cNvPr>
          <p:cNvSpPr txBox="1">
            <a:spLocks noChangeArrowheads="1"/>
          </p:cNvSpPr>
          <p:nvPr/>
        </p:nvSpPr>
        <p:spPr>
          <a:xfrm>
            <a:off x="1444336" y="142154"/>
            <a:ext cx="4987636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Passing Multiple Arguments </a:t>
            </a:r>
            <a:endParaRPr lang="en-US" alt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CF843-0626-DC03-2DB3-2F99D5828C65}"/>
              </a:ext>
            </a:extLst>
          </p:cNvPr>
          <p:cNvSpPr txBox="1">
            <a:spLocks noChangeArrowheads="1"/>
          </p:cNvSpPr>
          <p:nvPr/>
        </p:nvSpPr>
        <p:spPr>
          <a:xfrm>
            <a:off x="1631370" y="1600200"/>
            <a:ext cx="8925793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showSum</a:t>
            </a:r>
            <a:r>
              <a:rPr lang="en-US" altLang="en-US" sz="2000" b="1" dirty="0">
                <a:latin typeface="Courier New" panose="02070309020205020404" pitchFamily="49" charset="0"/>
              </a:rPr>
              <a:t>(5, 10);  </a:t>
            </a:r>
          </a:p>
          <a:p>
            <a:pPr>
              <a:buFontTx/>
              <a:buNone/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public static void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showSum</a:t>
            </a:r>
            <a:r>
              <a:rPr lang="en-US" altLang="en-US" sz="2000" b="1" dirty="0">
                <a:latin typeface="Courier New" panose="02070309020205020404" pitchFamily="49" charset="0"/>
              </a:rPr>
              <a:t>(double num1, double num2)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{</a:t>
            </a:r>
          </a:p>
          <a:p>
            <a:pPr lvl="1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double sum; //storage for holding sum</a:t>
            </a:r>
          </a:p>
          <a:p>
            <a:pPr lvl="1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sum = num1 + num2;</a:t>
            </a:r>
          </a:p>
          <a:p>
            <a:pPr lvl="1"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b="1" dirty="0">
                <a:latin typeface="Courier New" panose="02070309020205020404" pitchFamily="49" charset="0"/>
              </a:rPr>
              <a:t>("The sum is " + sum);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FBC1768-D9A3-8497-11BA-6BCB6076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770" y="1447800"/>
            <a:ext cx="611582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Argument 5 is copied into the </a:t>
            </a:r>
            <a:r>
              <a:rPr lang="en-US" altLang="en-US" sz="2000" b="1">
                <a:solidFill>
                  <a:srgbClr val="FF3300"/>
                </a:solidFill>
                <a:latin typeface="Courier New" panose="02070309020205020404" pitchFamily="49" charset="0"/>
              </a:rPr>
              <a:t>num1</a:t>
            </a:r>
            <a:r>
              <a:rPr lang="en-US" altLang="en-US" sz="2000">
                <a:solidFill>
                  <a:srgbClr val="FF3300"/>
                </a:solidFill>
              </a:rPr>
              <a:t> parameter.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Argument 10 is copied into the </a:t>
            </a:r>
            <a:r>
              <a:rPr lang="en-US" altLang="en-US" sz="2000" b="1">
                <a:solidFill>
                  <a:srgbClr val="FF3300"/>
                </a:solidFill>
                <a:latin typeface="Courier New" panose="02070309020205020404" pitchFamily="49" charset="0"/>
              </a:rPr>
              <a:t>num2</a:t>
            </a:r>
            <a:r>
              <a:rPr lang="en-US" altLang="en-US" sz="2000">
                <a:solidFill>
                  <a:srgbClr val="FF3300"/>
                </a:solidFill>
              </a:rPr>
              <a:t> parameter.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BCE9CBCF-BED2-1CF2-BF8F-6A21C842C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2971" y="2971795"/>
            <a:ext cx="4114800" cy="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F475A53-D941-097E-E41F-73B27232C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2971" y="28194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B2DCA0A6-43E0-1EC7-341F-439AEA6C4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6371" y="2819400"/>
            <a:ext cx="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68D937AA-57D9-0C6F-DBE1-9BD39B203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6370" y="2895600"/>
            <a:ext cx="5638801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D42B8DE8-A188-CD86-9B87-0C000E417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7771" y="2971800"/>
            <a:ext cx="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E8E255E-B7D7-01B5-4C08-DA8AA553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5171" y="28956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0F44832-30BF-6B9C-BEE6-49070F04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571" y="2362200"/>
            <a:ext cx="42976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NOTE:  Order matters!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916D5-9B39-412E-19D0-6102DB616962}"/>
              </a:ext>
            </a:extLst>
          </p:cNvPr>
          <p:cNvSpPr txBox="1"/>
          <p:nvPr/>
        </p:nvSpPr>
        <p:spPr>
          <a:xfrm>
            <a:off x="8103321" y="3716338"/>
            <a:ext cx="1900863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             5.0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20CD5-67BC-E2E3-CF6C-86FD226B911E}"/>
              </a:ext>
            </a:extLst>
          </p:cNvPr>
          <p:cNvSpPr txBox="1"/>
          <p:nvPr/>
        </p:nvSpPr>
        <p:spPr>
          <a:xfrm>
            <a:off x="8103321" y="4152900"/>
            <a:ext cx="1900863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           10.0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348E17-4EAE-3065-60F3-626B4835F7DB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7232073" y="3563938"/>
            <a:ext cx="871248" cy="337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B997E6-F546-5165-7F19-8242BC92D654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 flipH="1">
            <a:off x="8103321" y="3532909"/>
            <a:ext cx="1206934" cy="804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83AAE2-5600-A38F-D398-17E842C79C0D}"/>
              </a:ext>
            </a:extLst>
          </p:cNvPr>
          <p:cNvSpPr txBox="1"/>
          <p:nvPr/>
        </p:nvSpPr>
        <p:spPr>
          <a:xfrm>
            <a:off x="8089899" y="5119688"/>
            <a:ext cx="1900863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           15.0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500898-75DC-D94B-1164-1684EE730FAD}"/>
              </a:ext>
            </a:extLst>
          </p:cNvPr>
          <p:cNvCxnSpPr>
            <a:cxnSpLocks/>
          </p:cNvCxnSpPr>
          <p:nvPr/>
        </p:nvCxnSpPr>
        <p:spPr bwMode="auto">
          <a:xfrm>
            <a:off x="3612571" y="4233863"/>
            <a:ext cx="4477328" cy="1069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0B89D1-0B24-669B-E3EB-4035A6FCFEB1}"/>
              </a:ext>
            </a:extLst>
          </p:cNvPr>
          <p:cNvSpPr txBox="1"/>
          <p:nvPr/>
        </p:nvSpPr>
        <p:spPr>
          <a:xfrm>
            <a:off x="1255134" y="5924550"/>
            <a:ext cx="4840866" cy="4000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 is a value of an actual parameter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91064-619B-8C4D-E669-62678927E553}"/>
              </a:ext>
            </a:extLst>
          </p:cNvPr>
          <p:cNvSpPr txBox="1"/>
          <p:nvPr/>
        </p:nvSpPr>
        <p:spPr>
          <a:xfrm>
            <a:off x="6275892" y="5924550"/>
            <a:ext cx="4197740" cy="4000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parameter: num1 and num2.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096EC-B4EA-6199-F431-6776E057D29D}"/>
              </a:ext>
            </a:extLst>
          </p:cNvPr>
          <p:cNvSpPr txBox="1"/>
          <p:nvPr/>
        </p:nvSpPr>
        <p:spPr>
          <a:xfrm>
            <a:off x="7432963" y="270669"/>
            <a:ext cx="2198444" cy="11079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/>
              <a:t>double x = 5;</a:t>
            </a:r>
          </a:p>
          <a:p>
            <a:pPr>
              <a:defRPr/>
            </a:pPr>
            <a:r>
              <a:rPr lang="en-US" sz="2200" dirty="0"/>
              <a:t>double y = 10;</a:t>
            </a:r>
          </a:p>
          <a:p>
            <a:pPr>
              <a:defRPr/>
            </a:pPr>
            <a:r>
              <a:rPr lang="en-US" sz="2200" dirty="0" err="1"/>
              <a:t>showSum</a:t>
            </a:r>
            <a:r>
              <a:rPr lang="en-US" sz="2200" dirty="0"/>
              <a:t>(x, y);</a:t>
            </a:r>
          </a:p>
        </p:txBody>
      </p:sp>
    </p:spTree>
    <p:extLst>
      <p:ext uri="{BB962C8B-B14F-4D97-AF65-F5344CB8AC3E}">
        <p14:creationId xmlns:p14="http://schemas.microsoft.com/office/powerpoint/2010/main" val="3774762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9E7E1F-9F5A-CC36-0D0F-EDEFE3C9673C}"/>
              </a:ext>
            </a:extLst>
          </p:cNvPr>
          <p:cNvSpPr txBox="1">
            <a:spLocks noChangeArrowheads="1"/>
          </p:cNvSpPr>
          <p:nvPr/>
        </p:nvSpPr>
        <p:spPr>
          <a:xfrm>
            <a:off x="1489364" y="131618"/>
            <a:ext cx="578427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Arguments are Passed by Value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241E26-B70B-7980-57A7-045C2ED5C92C}"/>
              </a:ext>
            </a:extLst>
          </p:cNvPr>
          <p:cNvSpPr txBox="1">
            <a:spLocks noChangeArrowheads="1"/>
          </p:cNvSpPr>
          <p:nvPr/>
        </p:nvSpPr>
        <p:spPr>
          <a:xfrm>
            <a:off x="1489364" y="1530928"/>
            <a:ext cx="8229601" cy="424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Java, all arguments of the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primitive data types are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 by value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only a copy of an argument’s value is passed into a parameter variable.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method’s parameter variables are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and distinct from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arguments that are listed inside the parentheses of a method call.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(the value of) a parameter variable is changed inside a method, it does not affect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original argument (value)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000" dirty="0"/>
              <a:t>See example:  </a:t>
            </a:r>
            <a:r>
              <a:rPr lang="en-US" altLang="en-US" sz="2000" dirty="0">
                <a:hlinkClick r:id="rId2" action="ppaction://hlinkfile"/>
              </a:rPr>
              <a:t>PassByValue.java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64520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834731-7C11-358D-1AA6-882937D11FAF}"/>
              </a:ext>
            </a:extLst>
          </p:cNvPr>
          <p:cNvSpPr txBox="1">
            <a:spLocks noChangeArrowheads="1"/>
          </p:cNvSpPr>
          <p:nvPr/>
        </p:nvSpPr>
        <p:spPr>
          <a:xfrm>
            <a:off x="1534393" y="101601"/>
            <a:ext cx="6321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Calling a Value-Returning Method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E92BF6B-CCB8-A13C-9F98-380E0E82B8C9}"/>
              </a:ext>
            </a:extLst>
          </p:cNvPr>
          <p:cNvSpPr txBox="1">
            <a:spLocks noChangeArrowheads="1"/>
          </p:cNvSpPr>
          <p:nvPr/>
        </p:nvSpPr>
        <p:spPr>
          <a:xfrm>
            <a:off x="2018721" y="1371600"/>
            <a:ext cx="83375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dirty="0">
                <a:latin typeface="Consolas" panose="020B0609020204030204" pitchFamily="49" charset="0"/>
              </a:rPr>
              <a:t>int total = sum(value1, value2);</a:t>
            </a:r>
          </a:p>
          <a:p>
            <a:pPr>
              <a:buFontTx/>
              <a:buNone/>
            </a:pPr>
            <a:endParaRPr lang="en-US" altLang="en-US" dirty="0">
              <a:latin typeface="Consolas" panose="020B0609020204030204" pitchFamily="49" charset="0"/>
            </a:endParaRPr>
          </a:p>
          <a:p>
            <a:pPr>
              <a:buFontTx/>
              <a:buNone/>
            </a:pPr>
            <a:endParaRPr lang="en-US" altLang="en-US" dirty="0">
              <a:latin typeface="Consolas" panose="020B0609020204030204" pitchFamily="49" charset="0"/>
            </a:endParaRPr>
          </a:p>
          <a:p>
            <a:pPr lvl="1">
              <a:buFontTx/>
              <a:buNone/>
            </a:pPr>
            <a:r>
              <a:rPr lang="en-US" altLang="en-US" dirty="0">
                <a:latin typeface="Consolas" panose="020B0609020204030204" pitchFamily="49" charset="0"/>
              </a:rPr>
              <a:t>public static </a:t>
            </a:r>
            <a:r>
              <a:rPr lang="en-US" altLang="en-US" dirty="0"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US" altLang="en-US" dirty="0">
                <a:latin typeface="Consolas" panose="020B0609020204030204" pitchFamily="49" charset="0"/>
              </a:rPr>
              <a:t> sum(int num1, int num2)</a:t>
            </a:r>
          </a:p>
          <a:p>
            <a:pPr lvl="1">
              <a:buFontTx/>
              <a:buNone/>
            </a:pPr>
            <a:r>
              <a:rPr lang="en-US" altLang="en-US" dirty="0">
                <a:latin typeface="Consolas" panose="020B0609020204030204" pitchFamily="49" charset="0"/>
              </a:rPr>
              <a:t>{</a:t>
            </a:r>
          </a:p>
          <a:p>
            <a:pPr lvl="1">
              <a:buFontTx/>
              <a:buNone/>
            </a:pPr>
            <a:r>
              <a:rPr lang="en-US" altLang="en-US" dirty="0">
                <a:latin typeface="Consolas" panose="020B0609020204030204" pitchFamily="49" charset="0"/>
              </a:rPr>
              <a:t>	int result;</a:t>
            </a:r>
          </a:p>
          <a:p>
            <a:pPr lvl="1">
              <a:buFontTx/>
              <a:buNone/>
            </a:pPr>
            <a:r>
              <a:rPr lang="en-US" altLang="en-US" dirty="0">
                <a:latin typeface="Consolas" panose="020B0609020204030204" pitchFamily="49" charset="0"/>
              </a:rPr>
              <a:t>	result = num1 + num2;</a:t>
            </a:r>
          </a:p>
          <a:p>
            <a:pPr lvl="1">
              <a:buFontTx/>
              <a:buNone/>
            </a:pPr>
            <a:r>
              <a:rPr lang="en-US" altLang="en-US" dirty="0">
                <a:latin typeface="Consolas" panose="020B0609020204030204" pitchFamily="49" charset="0"/>
              </a:rPr>
              <a:t>	return </a:t>
            </a:r>
            <a:r>
              <a:rPr lang="en-US" altLang="en-US" dirty="0">
                <a:highlight>
                  <a:srgbClr val="FFFF00"/>
                </a:highlight>
                <a:latin typeface="Consolas" panose="020B0609020204030204" pitchFamily="49" charset="0"/>
              </a:rPr>
              <a:t>result</a:t>
            </a:r>
            <a:r>
              <a:rPr lang="en-US" altLang="en-US" dirty="0">
                <a:latin typeface="Consolas" panose="020B0609020204030204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dirty="0">
                <a:latin typeface="Consolas" panose="020B0609020204030204" pitchFamily="49" charset="0"/>
              </a:rPr>
              <a:t>}</a:t>
            </a:r>
          </a:p>
          <a:p>
            <a:pPr>
              <a:buFontTx/>
              <a:buNone/>
            </a:pPr>
            <a:endParaRPr lang="en-US" altLang="en-US" sz="2400" dirty="0">
              <a:latin typeface="Consolas" panose="020B0609020204030204" pitchFamily="49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20131E8-F891-117D-A3D8-06991AEC8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3329" y="2133600"/>
            <a:ext cx="533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nsolas" panose="020B0609020204030204" pitchFamily="49" charset="0"/>
              </a:rPr>
              <a:t>20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C64F30A-5846-AFD6-3427-AD8BE7AB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129" y="2057400"/>
            <a:ext cx="533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nsolas" panose="020B0609020204030204" pitchFamily="49" charset="0"/>
              </a:rPr>
              <a:t>40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399B9D0-0E04-40A6-7EBF-31DC86179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6129" y="19812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779160C5-3A99-A1BF-B7C1-7033E0208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6129" y="2438400"/>
            <a:ext cx="457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0DA8DB6E-9B67-1143-00E7-CDED80E9B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6729" y="2438400"/>
            <a:ext cx="114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E2D0942-2B49-14A8-9234-8E2157994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9728" y="2438399"/>
            <a:ext cx="20775" cy="36933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B86C6FF1-8833-2E15-AB60-4487B08D892F}"/>
              </a:ext>
            </a:extLst>
          </p:cNvPr>
          <p:cNvGrpSpPr>
            <a:grpSpLocks/>
          </p:cNvGrpSpPr>
          <p:nvPr/>
        </p:nvGrpSpPr>
        <p:grpSpPr bwMode="auto">
          <a:xfrm>
            <a:off x="6712529" y="1981200"/>
            <a:ext cx="609600" cy="228600"/>
            <a:chOff x="2880" y="1200"/>
            <a:chExt cx="384" cy="240"/>
          </a:xfrm>
        </p:grpSpPr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8B38711-7027-0534-5361-D4539BAB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200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509ED349-05C6-B0D2-F192-DAE21D507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440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id="{FC818DD9-FAEC-B346-9470-FAAEEFE60DD5}"/>
              </a:ext>
            </a:extLst>
          </p:cNvPr>
          <p:cNvGrpSpPr>
            <a:grpSpLocks/>
          </p:cNvGrpSpPr>
          <p:nvPr/>
        </p:nvGrpSpPr>
        <p:grpSpPr bwMode="auto">
          <a:xfrm>
            <a:off x="7855529" y="2209800"/>
            <a:ext cx="1226146" cy="597930"/>
            <a:chOff x="3600" y="1440"/>
            <a:chExt cx="480" cy="336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DD33DF43-1C5E-5B5E-75C2-B7B40C26F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40"/>
              <a:ext cx="48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B3CDF15-0DB3-4BBC-12B7-9F2503258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440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16" name="Text Box 15">
            <a:extLst>
              <a:ext uri="{FF2B5EF4-FFF2-40B4-BE49-F238E27FC236}">
                <a16:creationId xmlns:a16="http://schemas.microsoft.com/office/drawing/2014/main" id="{1B0351E0-D500-3ACF-A290-A7B8954D4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792" y="3265488"/>
            <a:ext cx="533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nsolas" panose="020B0609020204030204" pitchFamily="49" charset="0"/>
              </a:rPr>
              <a:t>60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6A537B38-C303-09A5-7629-814C4CE28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729" y="4617027"/>
            <a:ext cx="609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098AAC2-3551-029A-79A5-67CB7E5B6B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729" y="3733800"/>
            <a:ext cx="0" cy="882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22A0C5B5-7BF4-426A-0BAB-7971B3CA30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729" y="1925638"/>
            <a:ext cx="728663" cy="13509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EB275-4480-277E-45DE-C00076AEF9A4}"/>
              </a:ext>
            </a:extLst>
          </p:cNvPr>
          <p:cNvSpPr txBox="1"/>
          <p:nvPr/>
        </p:nvSpPr>
        <p:spPr>
          <a:xfrm>
            <a:off x="6753513" y="3877313"/>
            <a:ext cx="2971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return num1 + num2;</a:t>
            </a:r>
          </a:p>
        </p:txBody>
      </p:sp>
      <p:sp>
        <p:nvSpPr>
          <p:cNvPr id="21" name="Right Brace 2">
            <a:extLst>
              <a:ext uri="{FF2B5EF4-FFF2-40B4-BE49-F238E27FC236}">
                <a16:creationId xmlns:a16="http://schemas.microsoft.com/office/drawing/2014/main" id="{EF0C0E12-EF44-9459-34FE-54B40ACAFFFA}"/>
              </a:ext>
            </a:extLst>
          </p:cNvPr>
          <p:cNvSpPr>
            <a:spLocks/>
          </p:cNvSpPr>
          <p:nvPr/>
        </p:nvSpPr>
        <p:spPr bwMode="auto">
          <a:xfrm>
            <a:off x="6483929" y="3429000"/>
            <a:ext cx="76200" cy="1295400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29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834731-7C11-358D-1AA6-882937D11FAF}"/>
              </a:ext>
            </a:extLst>
          </p:cNvPr>
          <p:cNvSpPr txBox="1">
            <a:spLocks noChangeArrowheads="1"/>
          </p:cNvSpPr>
          <p:nvPr/>
        </p:nvSpPr>
        <p:spPr>
          <a:xfrm>
            <a:off x="1534393" y="101601"/>
            <a:ext cx="6321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Calling a Value-Returning Method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399B9D0-0E04-40A6-7EBF-31DC86179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6129" y="19812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7E4D8A-22F2-4E16-CF6F-E27CC4A79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988" y="1244601"/>
            <a:ext cx="7772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methodCallValueRetn05_02_02PK;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MethodCallValueReturn05_02_02 </a:t>
            </a:r>
            <a:r>
              <a:rPr lang="en-US" altLang="en-US" sz="2000" b="1" dirty="0">
                <a:solidFill>
                  <a:srgbClr val="0000CC"/>
                </a:solidFill>
                <a:latin typeface="Consolas" panose="020B0609020204030204" pitchFamily="49" charset="0"/>
              </a:rPr>
              <a:t>{</a:t>
            </a:r>
            <a:endParaRPr lang="en-US" altLang="en-US" sz="2000" dirty="0">
              <a:solidFill>
                <a:srgbClr val="0000CC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alt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int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value1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20, </a:t>
            </a:r>
            <a:r>
              <a:rPr lang="en-US" alt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value2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40;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20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20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"sum is "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sum(</a:t>
            </a:r>
            <a:r>
              <a:rPr lang="en-US" alt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value1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value2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int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6A3E3E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total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sum(</a:t>
            </a:r>
            <a:r>
              <a:rPr lang="en-US" alt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value1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value2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20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20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"total is "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total</a:t>
            </a:r>
            <a:r>
              <a:rPr lang="en-US" alt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FF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sum(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int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        result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 return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000" b="1" dirty="0">
                <a:solidFill>
                  <a:srgbClr val="6A3E3E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result</a:t>
            </a:r>
            <a:r>
              <a:rPr lang="en-US" alt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latin typeface="Consolas" panose="020B0609020204030204" pitchFamily="49" charset="0"/>
              </a:rPr>
              <a:t>}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8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ACF407-3798-24C1-2534-0353891C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77" y="208683"/>
            <a:ext cx="8726423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methodCallValueRetn05_02_02PK;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MethodCallValueReturn05_02_02 </a:t>
            </a:r>
            <a:r>
              <a:rPr lang="en-US" altLang="en-US" sz="1800" b="1" dirty="0">
                <a:solidFill>
                  <a:srgbClr val="0000CC"/>
                </a:solidFill>
                <a:latin typeface="Consolas" panose="020B0609020204030204" pitchFamily="49" charset="0"/>
              </a:rPr>
              <a:t>{</a:t>
            </a:r>
            <a:endParaRPr lang="en-US" altLang="en-US" sz="1800" dirty="0">
              <a:solidFill>
                <a:srgbClr val="0000CC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altLang="en-US" sz="18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en-US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value1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20,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value2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40,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value3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30,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value4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50;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8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"sum is "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sum(</a:t>
            </a:r>
            <a:r>
              <a:rPr lang="en-US" alt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value1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value2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total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sum(</a:t>
            </a:r>
            <a:r>
              <a:rPr lang="en-US" alt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value1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value2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8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"total is "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total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alt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sumTotal</a:t>
            </a:r>
            <a:r>
              <a:rPr lang="en-US" alt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value3</a:t>
            </a:r>
            <a:r>
              <a:rPr lang="en-US" alt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value4</a:t>
            </a:r>
            <a:r>
              <a:rPr lang="en-US" alt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// 	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8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"T02: result is "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8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result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altLang="en-US" sz="18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en-US" alt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result cannot be resolved to a variable</a:t>
            </a:r>
            <a:endParaRPr lang="en-US" altLang="en-US" sz="1800" i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}//end of main()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sum(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0070C0"/>
                </a:solidFill>
                <a:latin typeface="Consolas" panose="020B0609020204030204" pitchFamily="49" charset="0"/>
              </a:rPr>
              <a:t>result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       result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return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0070C0"/>
                </a:solidFill>
                <a:latin typeface="Consolas" panose="020B0609020204030204" pitchFamily="49" charset="0"/>
              </a:rPr>
              <a:t>result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}//end of sum()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sumTotal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       int</a:t>
            </a:r>
            <a:r>
              <a:rPr lang="en-US" alt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result;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       </a:t>
            </a: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</a:rPr>
              <a:t>result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altLang="en-US" sz="18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sz="1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"T01: result is "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sz="18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altLang="en-U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en-US" sz="1800" dirty="0"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}//end of 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sumTotal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CC"/>
                </a:solidFill>
                <a:latin typeface="Consolas" panose="020B0609020204030204" pitchFamily="49" charset="0"/>
              </a:rPr>
              <a:t>}//end of class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52F56-9B40-8865-3829-756C745D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119" y="3733800"/>
            <a:ext cx="2636872" cy="10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nsolas" panose="020B0609020204030204" pitchFamily="49" charset="0"/>
              </a:rPr>
              <a:t>sum is 60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nsolas" panose="020B0609020204030204" pitchFamily="49" charset="0"/>
              </a:rPr>
              <a:t>total is 60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nsolas" panose="020B0609020204030204" pitchFamily="49" charset="0"/>
              </a:rPr>
              <a:t>T01: result is 80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6485475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5AB5-0201-1974-14F1-1840BE616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74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8CFFB81-3046-434B-85A8-050C9A900082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71892"/>
            <a:ext cx="51816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Variables and Literals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AFBB75-F4B0-4FFB-9646-83925BDEA1F9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1175657"/>
            <a:ext cx="8561614" cy="5339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spcBef>
                <a:spcPts val="1800"/>
              </a:spcBef>
            </a:pPr>
            <a:r>
              <a:rPr lang="en-US" altLang="en-US" sz="3100" dirty="0">
                <a:cs typeface="Times New Roman" panose="02020603050405020304" pitchFamily="18" charset="0"/>
              </a:rPr>
              <a:t>A </a:t>
            </a:r>
            <a:r>
              <a:rPr lang="en-US" altLang="en-US" sz="3100" i="1" dirty="0">
                <a:solidFill>
                  <a:srgbClr val="0000CC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variable</a:t>
            </a:r>
            <a:r>
              <a:rPr lang="en-US" altLang="en-US" sz="3100" i="1" dirty="0">
                <a:cs typeface="Times New Roman" panose="02020603050405020304" pitchFamily="18" charset="0"/>
              </a:rPr>
              <a:t> is </a:t>
            </a:r>
            <a:r>
              <a:rPr lang="en-US" altLang="en-US" sz="3100" i="1" dirty="0">
                <a:highlight>
                  <a:srgbClr val="FFFF00"/>
                </a:highlight>
                <a:cs typeface="Times New Roman" panose="02020603050405020304" pitchFamily="18" charset="0"/>
              </a:rPr>
              <a:t>a named </a:t>
            </a:r>
            <a:r>
              <a:rPr lang="en-US" altLang="en-US" sz="3100" i="1" dirty="0">
                <a:solidFill>
                  <a:srgbClr val="0000CC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storage location </a:t>
            </a:r>
            <a:r>
              <a:rPr lang="en-US" altLang="en-US" sz="3100" dirty="0">
                <a:cs typeface="Times New Roman" panose="02020603050405020304" pitchFamily="18" charset="0"/>
              </a:rPr>
              <a:t>in the computer’s memory.</a:t>
            </a:r>
          </a:p>
          <a:p>
            <a:pPr marL="461963" indent="-461963">
              <a:spcBef>
                <a:spcPts val="1800"/>
              </a:spcBef>
            </a:pPr>
            <a:r>
              <a:rPr lang="en-US" altLang="en-US" sz="3100" dirty="0">
                <a:cs typeface="Times New Roman" panose="02020603050405020304" pitchFamily="18" charset="0"/>
              </a:rPr>
              <a:t>A </a:t>
            </a:r>
            <a:r>
              <a:rPr lang="en-US" altLang="en-US" sz="3100" i="1" dirty="0">
                <a:solidFill>
                  <a:srgbClr val="0000CC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literal</a:t>
            </a:r>
            <a:r>
              <a:rPr lang="en-US" altLang="en-US" sz="3100" i="1" dirty="0">
                <a:highlight>
                  <a:srgbClr val="FFFF00"/>
                </a:highlight>
                <a:cs typeface="Times New Roman" panose="02020603050405020304" pitchFamily="18" charset="0"/>
              </a:rPr>
              <a:t> is a </a:t>
            </a:r>
            <a:r>
              <a:rPr lang="en-US" altLang="en-US" sz="3100" i="1" dirty="0">
                <a:solidFill>
                  <a:srgbClr val="0000CC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value</a:t>
            </a:r>
            <a:r>
              <a:rPr lang="en-US" altLang="en-US" sz="3100" i="1" dirty="0"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cs typeface="Times New Roman" panose="02020603050405020304" pitchFamily="18" charset="0"/>
              </a:rPr>
              <a:t>that is written into </a:t>
            </a:r>
            <a:r>
              <a:rPr lang="en-US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the code </a:t>
            </a:r>
            <a:r>
              <a:rPr lang="en-US" altLang="en-US" sz="3100" dirty="0">
                <a:cs typeface="Times New Roman" panose="02020603050405020304" pitchFamily="18" charset="0"/>
              </a:rPr>
              <a:t>of a program.   			</a:t>
            </a:r>
          </a:p>
          <a:p>
            <a:pPr marL="914400" lvl="2" indent="0">
              <a:spcBef>
                <a:spcPts val="1800"/>
              </a:spcBef>
              <a:buNone/>
            </a:pPr>
            <a:r>
              <a:rPr lang="en-US" altLang="en-US" sz="2300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Consolas" panose="020B0609020204030204" pitchFamily="49" charset="0"/>
                <a:cs typeface="Times New Roman" panose="02020603050405020304" pitchFamily="18" charset="0"/>
              </a:rPr>
              <a:t>double </a:t>
            </a:r>
            <a:r>
              <a:rPr lang="en-US" altLang="en-US" sz="28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dThree</a:t>
            </a:r>
            <a:r>
              <a:rPr lang="en-US" altLang="en-US" sz="2800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dEleven</a:t>
            </a:r>
            <a:r>
              <a:rPr lang="en-US" altLang="en-US" sz="2800" dirty="0">
                <a:latin typeface="Consolas" panose="020B0609020204030204" pitchFamily="49" charset="0"/>
                <a:cs typeface="Times New Roman" panose="02020603050405020304" pitchFamily="18" charset="0"/>
              </a:rPr>
              <a:t>;</a:t>
            </a:r>
          </a:p>
          <a:p>
            <a:pPr marL="1371600" lvl="3" indent="0">
              <a:spcBef>
                <a:spcPts val="1800"/>
              </a:spcBef>
              <a:buNone/>
            </a:pPr>
            <a:r>
              <a:rPr lang="en-US" altLang="en-US" sz="2800" dirty="0">
                <a:latin typeface="Consolas" panose="020B0609020204030204" pitchFamily="49" charset="0"/>
                <a:cs typeface="Times New Roman" panose="02020603050405020304" pitchFamily="18" charset="0"/>
              </a:rPr>
              <a:t>   int </a:t>
            </a:r>
            <a:r>
              <a:rPr lang="en-US" altLang="en-US" sz="28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iThree</a:t>
            </a:r>
            <a:r>
              <a:rPr lang="en-US" altLang="en-US" sz="2800" dirty="0">
                <a:latin typeface="Consolas" panose="020B0609020204030204" pitchFamily="49" charset="0"/>
                <a:cs typeface="Times New Roman" panose="02020603050405020304" pitchFamily="18" charset="0"/>
              </a:rPr>
              <a:t> =  3;</a:t>
            </a:r>
          </a:p>
          <a:p>
            <a:pPr marL="1371600" lvl="3" indent="0">
              <a:spcBef>
                <a:spcPts val="1800"/>
              </a:spcBef>
              <a:buNone/>
            </a:pPr>
            <a:r>
              <a:rPr lang="en-US" altLang="en-US" sz="2800" dirty="0">
                <a:latin typeface="Consolas" panose="020B0609020204030204" pitchFamily="49" charset="0"/>
                <a:cs typeface="Times New Roman" panose="02020603050405020304" pitchFamily="18" charset="0"/>
              </a:rPr>
              <a:t>	int </a:t>
            </a:r>
            <a:r>
              <a:rPr lang="en-US" altLang="en-US" sz="28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iEleven</a:t>
            </a:r>
            <a:r>
              <a:rPr lang="en-US" altLang="en-US" sz="2800" dirty="0">
                <a:latin typeface="Consolas" panose="020B0609020204030204" pitchFamily="49" charset="0"/>
                <a:cs typeface="Times New Roman" panose="02020603050405020304" pitchFamily="18" charset="0"/>
              </a:rPr>
              <a:t> = 11;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dThree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= 3;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  		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dEleven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= 11.;</a:t>
            </a:r>
          </a:p>
          <a:p>
            <a:pPr marL="461963" indent="-461963">
              <a:spcBef>
                <a:spcPts val="1800"/>
              </a:spcBef>
            </a:pPr>
            <a:r>
              <a:rPr lang="en-US" altLang="en-US" sz="3100" dirty="0">
                <a:cs typeface="Times New Roman" panose="02020603050405020304" pitchFamily="18" charset="0"/>
              </a:rPr>
              <a:t>Programmers determine the number and </a:t>
            </a:r>
            <a:r>
              <a:rPr lang="en-US" altLang="en-US" sz="3100" dirty="0">
                <a:solidFill>
                  <a:srgbClr val="0033CC"/>
                </a:solidFill>
                <a:cs typeface="Times New Roman" panose="02020603050405020304" pitchFamily="18" charset="0"/>
              </a:rPr>
              <a:t>type of variables </a:t>
            </a:r>
            <a:r>
              <a:rPr lang="en-US" altLang="en-US" sz="3100" dirty="0">
                <a:cs typeface="Times New Roman" panose="02020603050405020304" pitchFamily="18" charset="0"/>
              </a:rPr>
              <a:t>a program will need.</a:t>
            </a:r>
          </a:p>
          <a:p>
            <a:pPr marL="461963" indent="-461963">
              <a:spcBef>
                <a:spcPts val="180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See </a:t>
            </a:r>
            <a:r>
              <a:rPr lang="en-US" altLang="en-US" sz="2000" dirty="0" err="1">
                <a:cs typeface="Times New Roman" panose="02020603050405020304" pitchFamily="18" charset="0"/>
              </a:rPr>
              <a:t>example:</a:t>
            </a:r>
            <a:r>
              <a:rPr lang="en-US" altLang="en-US" sz="2000" dirty="0" err="1">
                <a:cs typeface="Times New Roman" panose="02020603050405020304" pitchFamily="18" charset="0"/>
                <a:hlinkClick r:id="rId2" action="ppaction://hlinkfile"/>
              </a:rPr>
              <a:t>Variable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file"/>
              </a:rPr>
              <a:t>.</a:t>
            </a:r>
            <a:r>
              <a:rPr lang="en-US" altLang="en-US" sz="2000" dirty="0" err="1">
                <a:cs typeface="Times New Roman" panose="02020603050405020304" pitchFamily="18" charset="0"/>
                <a:hlinkClick r:id="rId2" action="ppaction://hlinkfile"/>
              </a:rPr>
              <a:t>java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72285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8CFFB81-3046-434B-85A8-050C9A900082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71892"/>
            <a:ext cx="51816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Variables and Literals</a:t>
            </a:r>
            <a:endParaRPr lang="en-US" alt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06FBA2-73A9-4372-9A10-2FE9B2467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18962"/>
              </p:ext>
            </p:extLst>
          </p:nvPr>
        </p:nvGraphicFramePr>
        <p:xfrm>
          <a:off x="5992586" y="71892"/>
          <a:ext cx="38862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rgbClr val="0000FF"/>
                          </a:solidFill>
                        </a:rPr>
                        <a:t>vName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rgbClr val="0000FF"/>
                          </a:solidFill>
                        </a:rPr>
                        <a:t>dType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rgbClr val="0000FF"/>
                          </a:solidFill>
                        </a:rPr>
                        <a:t>sLoc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rgbClr val="0000FF"/>
                          </a:solidFill>
                        </a:rPr>
                        <a:t>aLiteral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value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rgbClr val="0000FF"/>
                          </a:solidFill>
                        </a:rPr>
                        <a:t>int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0x001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5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23">
            <a:extLst>
              <a:ext uri="{FF2B5EF4-FFF2-40B4-BE49-F238E27FC236}">
                <a16:creationId xmlns:a16="http://schemas.microsoft.com/office/drawing/2014/main" id="{98E1C107-4D84-41FF-81F6-B1027B045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046" y="1398588"/>
            <a:ext cx="25146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This line is called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a </a:t>
            </a:r>
            <a:r>
              <a:rPr lang="en-US" altLang="en-US" sz="2000" i="1" dirty="0"/>
              <a:t>variable declaration</a:t>
            </a:r>
            <a:r>
              <a:rPr lang="en-US" altLang="en-US" sz="2000" dirty="0"/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int value;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5401B54E-0FEB-481E-911E-828A0FF3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246" y="1422400"/>
            <a:ext cx="3141662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The following line is known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 as an assignment statement.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</a:t>
            </a:r>
            <a:r>
              <a:rPr lang="en-US" alt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value = 5;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EE15B3FE-6AE0-4426-BF10-1063EC4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933" y="5018088"/>
            <a:ext cx="4490332" cy="7017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  <a:defRPr/>
            </a:pPr>
            <a:r>
              <a:rPr lang="en-US" alt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</a:t>
            </a:r>
            <a:r>
              <a:rPr lang="en-US" alt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("The value is ");</a:t>
            </a:r>
            <a:endParaRPr lang="en-US" altLang="en-US" sz="1800" b="1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  <a:defRPr/>
            </a:pPr>
            <a:r>
              <a:rPr lang="en-US" altLang="en-US" sz="1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System.out.println</a:t>
            </a:r>
            <a:r>
              <a:rPr lang="en-US" alt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(value);</a:t>
            </a:r>
            <a:endParaRPr lang="en-US" altLang="en-US" sz="1800" b="1" dirty="0">
              <a:latin typeface="Consolas" panose="020B0609020204030204" pitchFamily="49" charset="0"/>
            </a:endParaRPr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4C4D6BAF-C28B-468F-92C6-28D0457522C8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4394201"/>
            <a:ext cx="5999163" cy="633412"/>
            <a:chOff x="1584" y="2769"/>
            <a:chExt cx="3779" cy="399"/>
          </a:xfrm>
          <a:solidFill>
            <a:srgbClr val="FFFF00"/>
          </a:solidFill>
        </p:grpSpPr>
        <p:cxnSp>
          <p:nvCxnSpPr>
            <p:cNvPr id="9" name="AutoShape 32">
              <a:extLst>
                <a:ext uri="{FF2B5EF4-FFF2-40B4-BE49-F238E27FC236}">
                  <a16:creationId xmlns:a16="http://schemas.microsoft.com/office/drawing/2014/main" id="{70C264E8-F422-44C7-AFCC-B120B75CCB2E}"/>
                </a:ext>
              </a:extLst>
            </p:cNvPr>
            <p:cNvCxnSpPr>
              <a:cxnSpLocks noChangeShapeType="1"/>
              <a:stCxn id="10" idx="1"/>
            </p:cNvCxnSpPr>
            <p:nvPr/>
          </p:nvCxnSpPr>
          <p:spPr bwMode="auto">
            <a:xfrm rot="10800000" flipV="1">
              <a:off x="2064" y="2903"/>
              <a:ext cx="288" cy="172"/>
            </a:xfrm>
            <a:prstGeom prst="bentConnector3">
              <a:avLst>
                <a:gd name="adj1" fmla="val 10104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55F39BA9-D96F-4F92-B429-C2E531831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69"/>
              <a:ext cx="3011" cy="256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000" dirty="0"/>
                <a:t>This is a string </a:t>
              </a:r>
              <a:r>
                <a:rPr lang="en-US" altLang="en-US" sz="2000" i="1" dirty="0"/>
                <a:t>literal</a:t>
              </a:r>
              <a:r>
                <a:rPr lang="en-US" altLang="en-US" sz="2000" dirty="0"/>
                <a:t>. It will be printed </a:t>
              </a:r>
              <a:r>
                <a:rPr lang="en-US" altLang="en-US" sz="2000" dirty="0">
                  <a:solidFill>
                    <a:schemeClr val="accent2"/>
                  </a:solidFill>
                </a:rPr>
                <a:t>as is</a:t>
              </a:r>
              <a:r>
                <a:rPr lang="en-US" altLang="en-US" sz="2000" dirty="0"/>
                <a:t>.</a:t>
              </a:r>
            </a:p>
          </p:txBody>
        </p:sp>
        <p:sp>
          <p:nvSpPr>
            <p:cNvPr id="11" name="AutoShape 34">
              <a:extLst>
                <a:ext uri="{FF2B5EF4-FFF2-40B4-BE49-F238E27FC236}">
                  <a16:creationId xmlns:a16="http://schemas.microsoft.com/office/drawing/2014/main" id="{C1E2196E-3892-4981-A23E-9C1F92DF29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16" y="2640"/>
              <a:ext cx="96" cy="960"/>
            </a:xfrm>
            <a:prstGeom prst="leftBrace">
              <a:avLst>
                <a:gd name="adj1" fmla="val 83333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/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8D72B1F8-E47C-4124-8BB1-37ABF2F3A33C}"/>
              </a:ext>
            </a:extLst>
          </p:cNvPr>
          <p:cNvGrpSpPr>
            <a:grpSpLocks/>
          </p:cNvGrpSpPr>
          <p:nvPr/>
        </p:nvGrpSpPr>
        <p:grpSpPr bwMode="auto">
          <a:xfrm>
            <a:off x="4776108" y="5156201"/>
            <a:ext cx="4746625" cy="1016000"/>
            <a:chOff x="1728" y="3249"/>
            <a:chExt cx="2990" cy="640"/>
          </a:xfrm>
        </p:grpSpPr>
        <p:sp>
          <p:nvSpPr>
            <p:cNvPr id="13" name="AutoShape 35">
              <a:extLst>
                <a:ext uri="{FF2B5EF4-FFF2-40B4-BE49-F238E27FC236}">
                  <a16:creationId xmlns:a16="http://schemas.microsoft.com/office/drawing/2014/main" id="{3826CAF2-0D05-4B73-9EE2-13A756D08FA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24" y="3456"/>
              <a:ext cx="144" cy="336"/>
            </a:xfrm>
            <a:prstGeom prst="leftBrace">
              <a:avLst>
                <a:gd name="adj1" fmla="val 19444"/>
                <a:gd name="adj2" fmla="val 482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Text Box 36">
              <a:extLst>
                <a:ext uri="{FF2B5EF4-FFF2-40B4-BE49-F238E27FC236}">
                  <a16:creationId xmlns:a16="http://schemas.microsoft.com/office/drawing/2014/main" id="{26FF52CA-1004-4B4E-9D77-F1C513ECB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249"/>
              <a:ext cx="1646" cy="64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/>
                <a:t>The integer 5 will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/>
                <a:t>be printed out here.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</a:rPr>
                <a:t>Notice no quote marks?</a:t>
              </a:r>
            </a:p>
          </p:txBody>
        </p:sp>
        <p:cxnSp>
          <p:nvCxnSpPr>
            <p:cNvPr id="15" name="AutoShape 37">
              <a:extLst>
                <a:ext uri="{FF2B5EF4-FFF2-40B4-BE49-F238E27FC236}">
                  <a16:creationId xmlns:a16="http://schemas.microsoft.com/office/drawing/2014/main" id="{4376E240-BD7F-44A6-99C7-7BD852AD8914}"/>
                </a:ext>
              </a:extLst>
            </p:cNvPr>
            <p:cNvCxnSpPr>
              <a:cxnSpLocks noChangeShapeType="1"/>
              <a:stCxn id="14" idx="1"/>
              <a:endCxn id="13" idx="1"/>
            </p:cNvCxnSpPr>
            <p:nvPr/>
          </p:nvCxnSpPr>
          <p:spPr bwMode="auto">
            <a:xfrm rot="10800000" flipV="1">
              <a:off x="1902" y="3569"/>
              <a:ext cx="1170" cy="127"/>
            </a:xfrm>
            <a:prstGeom prst="bentConnector4">
              <a:avLst>
                <a:gd name="adj1" fmla="val 47181"/>
                <a:gd name="adj2" fmla="val 3653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13B2A1FE-AEA1-4871-B1AD-46E2979324C9}"/>
              </a:ext>
            </a:extLst>
          </p:cNvPr>
          <p:cNvGrpSpPr>
            <a:grpSpLocks/>
          </p:cNvGrpSpPr>
          <p:nvPr/>
        </p:nvGrpSpPr>
        <p:grpSpPr bwMode="auto">
          <a:xfrm>
            <a:off x="3974623" y="2534221"/>
            <a:ext cx="2971800" cy="1604962"/>
            <a:chOff x="1584" y="1584"/>
            <a:chExt cx="1872" cy="1011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02BC335D-042E-4965-9C2E-8B80C87D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12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26146F5C-C832-40E8-BBBA-1428E6D6D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872"/>
              <a:ext cx="12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97115F7-7551-47FC-830B-1A7AD49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12"/>
              <a:ext cx="12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12DFECAE-CBC1-4EC2-AADF-1CF0F1152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352"/>
              <a:ext cx="1248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FE1AEAC2-D21E-48EE-AFD1-C1D4B4EB9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0x000</a:t>
              </a:r>
            </a:p>
          </p:txBody>
        </p: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9BE8CC5C-05A3-4648-BBE0-2BAA20B5D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0x004</a:t>
              </a:r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C6715C7D-E0E6-4DAA-AC98-8284340DF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06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0x008</a:t>
              </a: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BE28EF94-0509-43E0-B876-CF2B9A24E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304"/>
              <a:ext cx="6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0x00C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EFF4CAC0-3D06-4DD4-8C6D-D19A2964B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5</a:t>
              </a:r>
            </a:p>
          </p:txBody>
        </p:sp>
      </p:grpSp>
      <p:sp>
        <p:nvSpPr>
          <p:cNvPr id="26" name="Text Box 38">
            <a:extLst>
              <a:ext uri="{FF2B5EF4-FFF2-40B4-BE49-F238E27FC236}">
                <a16:creationId xmlns:a16="http://schemas.microsoft.com/office/drawing/2014/main" id="{D31288EC-B133-4A8B-956F-2D7E7745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265" y="2691240"/>
            <a:ext cx="1392238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The value 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is stored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memory.</a:t>
            </a:r>
          </a:p>
        </p:txBody>
      </p:sp>
      <p:sp>
        <p:nvSpPr>
          <p:cNvPr id="27" name="AutoShape 50">
            <a:extLst>
              <a:ext uri="{FF2B5EF4-FFF2-40B4-BE49-F238E27FC236}">
                <a16:creationId xmlns:a16="http://schemas.microsoft.com/office/drawing/2014/main" id="{2534F564-ADF9-416C-A60D-AA945692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265" y="3106379"/>
            <a:ext cx="1143000" cy="15569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F70DB9-6657-4002-8C58-524F8A0ECFFE}"/>
              </a:ext>
            </a:extLst>
          </p:cNvPr>
          <p:cNvSpPr txBox="1"/>
          <p:nvPr/>
        </p:nvSpPr>
        <p:spPr>
          <a:xfrm>
            <a:off x="514350" y="2614613"/>
            <a:ext cx="32902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>
                <a:latin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</a:rPr>
              <a:t> value;</a:t>
            </a:r>
          </a:p>
          <a:p>
            <a:pPr>
              <a:defRPr/>
            </a:pPr>
            <a:r>
              <a:rPr lang="en-US" sz="1800" dirty="0">
                <a:latin typeface="Consolas" panose="020B0609020204030204" pitchFamily="49" charset="0"/>
              </a:rPr>
              <a:t>value = 5;</a:t>
            </a:r>
          </a:p>
          <a:p>
            <a:pPr>
              <a:defRPr/>
            </a:pPr>
            <a:r>
              <a:rPr lang="en-US" sz="1800" dirty="0" err="1">
                <a:latin typeface="Consolas" panose="020B0609020204030204" pitchFamily="49" charset="0"/>
              </a:rPr>
              <a:t>System.out.println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altLang="en-US" sz="1800" dirty="0">
                <a:latin typeface="+mj-lt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nsolas" panose="020B0609020204030204" pitchFamily="49" charset="0"/>
              </a:rPr>
              <a:t>The value is </a:t>
            </a:r>
            <a:r>
              <a:rPr lang="en-US" altLang="en-US" sz="1800" dirty="0">
                <a:latin typeface="+mj-lt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nsolas" panose="020B0609020204030204" pitchFamily="49" charset="0"/>
              </a:rPr>
              <a:t> + value);</a:t>
            </a:r>
          </a:p>
        </p:txBody>
      </p:sp>
      <p:pic>
        <p:nvPicPr>
          <p:cNvPr id="29" name="Picture 27" descr="Image result for smiley face images">
            <a:extLst>
              <a:ext uri="{FF2B5EF4-FFF2-40B4-BE49-F238E27FC236}">
                <a16:creationId xmlns:a16="http://schemas.microsoft.com/office/drawing/2014/main" id="{756DC51B-73A8-443A-ADAC-2F12FD73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1" y="1531938"/>
            <a:ext cx="5873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8EFAE-6DFB-4F46-B906-E3CCB6A8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76" r="48170"/>
          <a:stretch/>
        </p:blipFill>
        <p:spPr>
          <a:xfrm>
            <a:off x="1069522" y="1485900"/>
            <a:ext cx="9658425" cy="5265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FD67BE-05F2-4BB7-9DB8-5F3EFE4091A2}"/>
              </a:ext>
            </a:extLst>
          </p:cNvPr>
          <p:cNvSpPr txBox="1"/>
          <p:nvPr/>
        </p:nvSpPr>
        <p:spPr>
          <a:xfrm>
            <a:off x="1069522" y="526596"/>
            <a:ext cx="5127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Zip your file for submission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AB547-B97C-4F6B-BA04-FBA61722CE37}"/>
              </a:ext>
            </a:extLst>
          </p:cNvPr>
          <p:cNvSpPr txBox="1"/>
          <p:nvPr/>
        </p:nvSpPr>
        <p:spPr>
          <a:xfrm>
            <a:off x="1396262" y="3569936"/>
            <a:ext cx="1844960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1. Right click on </a:t>
            </a:r>
            <a:r>
              <a:rPr lang="en-US" sz="1400" dirty="0" err="1"/>
              <a:t>simple_Pbm</a:t>
            </a:r>
            <a:r>
              <a:rPr lang="en-US" sz="1400" dirty="0"/>
              <a:t> folder.  Highlight on Show In</a:t>
            </a:r>
          </a:p>
          <a:p>
            <a:r>
              <a:rPr lang="en-US" sz="1400" dirty="0"/>
              <a:t> and System Explorer</a:t>
            </a:r>
          </a:p>
        </p:txBody>
      </p:sp>
    </p:spTree>
    <p:extLst>
      <p:ext uri="{BB962C8B-B14F-4D97-AF65-F5344CB8AC3E}">
        <p14:creationId xmlns:p14="http://schemas.microsoft.com/office/powerpoint/2010/main" val="3964644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BFF556A-FA5A-8087-7100-135881D3B2EF}"/>
              </a:ext>
            </a:extLst>
          </p:cNvPr>
          <p:cNvSpPr txBox="1">
            <a:spLocks noChangeArrowheads="1"/>
          </p:cNvSpPr>
          <p:nvPr/>
        </p:nvSpPr>
        <p:spPr>
          <a:xfrm>
            <a:off x="1823241" y="241877"/>
            <a:ext cx="4968949" cy="77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+ Operator</a:t>
            </a:r>
            <a:endParaRPr lang="en-US" altLang="en-US" sz="3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DA3DBB-625D-401E-F5F9-0ED67AC93846}"/>
              </a:ext>
            </a:extLst>
          </p:cNvPr>
          <p:cNvSpPr txBox="1">
            <a:spLocks noChangeArrowheads="1"/>
          </p:cNvSpPr>
          <p:nvPr/>
        </p:nvSpPr>
        <p:spPr>
          <a:xfrm>
            <a:off x="1591444" y="1258467"/>
            <a:ext cx="9473824" cy="5060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operator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in two ways.</a:t>
            </a:r>
          </a:p>
          <a:p>
            <a:pPr marL="914400" lvl="2" indent="-457200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concatenation operator</a:t>
            </a:r>
          </a:p>
          <a:p>
            <a:pPr marL="914400" lvl="2" indent="-457200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 addition operator</a:t>
            </a: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either side of the + operator is a string, the result will be a string.</a:t>
            </a:r>
          </a:p>
          <a:p>
            <a:pPr marL="573088" lvl="1">
              <a:spcBef>
                <a:spcPts val="1200"/>
              </a:spcBef>
              <a:buFontTx/>
              <a:buNone/>
              <a:defRPr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("Hello " + "World"); </a:t>
            </a:r>
          </a:p>
          <a:p>
            <a:pPr marL="573088" lvl="1">
              <a:spcBef>
                <a:spcPts val="1200"/>
              </a:spcBef>
              <a:buFontTx/>
              <a:buNone/>
              <a:defRPr/>
            </a:pP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("The value is: " + +5+2);//… 52</a:t>
            </a:r>
          </a:p>
          <a:p>
            <a:pPr marL="573088" lvl="1">
              <a:spcBef>
                <a:spcPts val="1200"/>
              </a:spcBef>
              <a:buNone/>
              <a:defRPr/>
            </a:pP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("The value is: " + (+5+2));//… 7</a:t>
            </a:r>
          </a:p>
          <a:p>
            <a:pPr marL="573088" lvl="1">
              <a:spcBef>
                <a:spcPts val="1200"/>
              </a:spcBef>
              <a:buFontTx/>
              <a:buNone/>
              <a:defRPr/>
            </a:pP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("The value is: " + value); </a:t>
            </a:r>
            <a:r>
              <a:rPr lang="en-US" altLang="en-US" b="1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("The value is: " + </a:t>
            </a: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‘</a:t>
            </a:r>
            <a:r>
              <a:rPr lang="en-US" altLang="en-US" b="1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\n</a:t>
            </a: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‘</a:t>
            </a:r>
            <a:r>
              <a:rPr lang="en-US" altLang="en-US" b="1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+ -5);</a:t>
            </a:r>
          </a:p>
          <a:p>
            <a:pPr marL="573088" lvl="1">
              <a:spcBef>
                <a:spcPts val="1200"/>
              </a:spcBef>
              <a:buFontTx/>
              <a:buNone/>
              <a:defRPr/>
            </a:pP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("The value is: " + </a:t>
            </a: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‘</a:t>
            </a:r>
            <a:r>
              <a:rPr lang="en-US" altLang="en-US" b="1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/n</a:t>
            </a: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‘</a:t>
            </a:r>
            <a:r>
              <a:rPr lang="en-US" altLang="en-US" b="1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+ 5);</a:t>
            </a:r>
          </a:p>
          <a:p>
            <a:pPr marL="573088" lvl="1">
              <a:spcBef>
                <a:spcPts val="1200"/>
              </a:spcBef>
              <a:buFontTx/>
              <a:buNone/>
              <a:defRPr/>
            </a:pP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…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“Invalid character constant”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74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4A6D0B5-3AF1-5E4C-2271-21E2D3867961}"/>
              </a:ext>
            </a:extLst>
          </p:cNvPr>
          <p:cNvSpPr txBox="1">
            <a:spLocks noChangeArrowheads="1"/>
          </p:cNvSpPr>
          <p:nvPr/>
        </p:nvSpPr>
        <p:spPr>
          <a:xfrm>
            <a:off x="1463243" y="243177"/>
            <a:ext cx="510381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String Concatenation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DBD381-FE45-8AE7-1B24-BF2A647D003A}"/>
              </a:ext>
            </a:extLst>
          </p:cNvPr>
          <p:cNvSpPr txBox="1">
            <a:spLocks noChangeArrowheads="1"/>
          </p:cNvSpPr>
          <p:nvPr/>
        </p:nvSpPr>
        <p:spPr>
          <a:xfrm>
            <a:off x="1350529" y="1631373"/>
            <a:ext cx="8229600" cy="452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commands that have string literals must be treated with care.</a:t>
            </a:r>
          </a:p>
          <a:p>
            <a:pPr marL="457200" indent="-457200"/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string literal value </a:t>
            </a:r>
            <a:r>
              <a:rPr lang="en-US" altLang="en-US" sz="2600" b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altLang="en-US" sz="26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span lines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a Java source code file.</a:t>
            </a:r>
          </a:p>
          <a:p>
            <a:pPr lvl="1"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  <a:r>
              <a:rPr lang="en-US" altLang="en-US" sz="22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200" dirty="0">
                <a:latin typeface="Consolas" panose="020B0609020204030204" pitchFamily="49" charset="0"/>
              </a:rPr>
              <a:t>(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200" dirty="0">
                <a:latin typeface="Consolas" panose="020B0609020204030204" pitchFamily="49" charset="0"/>
              </a:rPr>
              <a:t>This line is too long and now it has spanned more than one line, which will cause a syntax error to be generated by the compiler.</a:t>
            </a:r>
            <a:r>
              <a:rPr lang="en-US" altLang="en-US" sz="1600" b="1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Consolas" panose="020B0609020204030204" pitchFamily="49" charset="0"/>
                <a:cs typeface="Times New Roman" panose="02020603050405020304" pitchFamily="18" charset="0"/>
              </a:rPr>
              <a:t>"</a:t>
            </a:r>
            <a:r>
              <a:rPr lang="en-US" altLang="en-US" sz="2200" dirty="0">
                <a:latin typeface="Consolas" panose="020B0609020204030204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2200" dirty="0">
                <a:latin typeface="Courier New" panose="02070309020205020404" pitchFamily="49" charset="0"/>
              </a:rPr>
              <a:t>  … </a:t>
            </a:r>
            <a:r>
              <a:rPr lang="en-US" altLang="en-US" dirty="0">
                <a:solidFill>
                  <a:srgbClr val="FF0000"/>
                </a:solidFill>
              </a:rPr>
              <a:t>String literal is not properly closed by a double-quote</a:t>
            </a:r>
            <a:endParaRPr lang="en-US" altLang="en-US" sz="22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40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4A6D0B5-3AF1-5E4C-2271-21E2D3867961}"/>
              </a:ext>
            </a:extLst>
          </p:cNvPr>
          <p:cNvSpPr txBox="1">
            <a:spLocks noChangeArrowheads="1"/>
          </p:cNvSpPr>
          <p:nvPr/>
        </p:nvSpPr>
        <p:spPr>
          <a:xfrm>
            <a:off x="1463243" y="243177"/>
            <a:ext cx="510381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String Concatenation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0A0D2-2F06-6084-0D5E-E840FDA6563A}"/>
              </a:ext>
            </a:extLst>
          </p:cNvPr>
          <p:cNvSpPr txBox="1">
            <a:spLocks noChangeArrowheads="1"/>
          </p:cNvSpPr>
          <p:nvPr/>
        </p:nvSpPr>
        <p:spPr>
          <a:xfrm>
            <a:off x="1433944" y="1028700"/>
            <a:ext cx="9694719" cy="5586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String concatenation operator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fix this problem.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spc="-100" dirty="0">
                <a:latin typeface="Courier New" panose="02070309020205020404" pitchFamily="49" charset="0"/>
              </a:rPr>
              <a:t>   </a:t>
            </a:r>
            <a:r>
              <a:rPr lang="en-US" altLang="en-US" sz="2400" b="1" spc="-1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b="1" spc="-100" dirty="0">
                <a:latin typeface="Consolas" panose="020B0609020204030204" pitchFamily="49" charset="0"/>
              </a:rPr>
              <a:t>("These lines are " </a:t>
            </a:r>
            <a:r>
              <a:rPr lang="en-US" altLang="en-US" sz="2400" b="1" spc="-100" dirty="0">
                <a:solidFill>
                  <a:srgbClr val="0033CC"/>
                </a:solidFill>
                <a:latin typeface="Consolas" panose="020B0609020204030204" pitchFamily="49" charset="0"/>
              </a:rPr>
              <a:t>+</a:t>
            </a:r>
          </a:p>
          <a:p>
            <a:pPr lvl="2">
              <a:buFontTx/>
              <a:buNone/>
              <a:defRPr/>
            </a:pPr>
            <a:r>
              <a:rPr lang="en-US" altLang="en-US" sz="2400" b="1" spc="-100" dirty="0">
                <a:latin typeface="Consolas" panose="020B0609020204030204" pitchFamily="49" charset="0"/>
              </a:rPr>
              <a:t>                "are now ok and will not " </a:t>
            </a:r>
            <a:r>
              <a:rPr lang="en-US" altLang="en-US" sz="2400" b="1" spc="-100" dirty="0">
                <a:solidFill>
                  <a:srgbClr val="0033CC"/>
                </a:solidFill>
                <a:latin typeface="Consolas" panose="020B0609020204030204" pitchFamily="49" charset="0"/>
              </a:rPr>
              <a:t>+</a:t>
            </a:r>
          </a:p>
          <a:p>
            <a:pPr lvl="2">
              <a:buFontTx/>
              <a:buNone/>
              <a:defRPr/>
            </a:pPr>
            <a:r>
              <a:rPr lang="en-US" altLang="en-US" sz="2400" b="1" spc="-100" dirty="0">
                <a:latin typeface="Consolas" panose="020B0609020204030204" pitchFamily="49" charset="0"/>
              </a:rPr>
              <a:t> 			    </a:t>
            </a:r>
            <a:r>
              <a:rPr lang="en-US" altLang="en-US" sz="2400" spc="-100" dirty="0">
                <a:latin typeface="Consolas" panose="020B0609020204030204" pitchFamily="49" charset="0"/>
              </a:rPr>
              <a:t>"</a:t>
            </a:r>
            <a:r>
              <a:rPr lang="en-US" altLang="en-US" sz="2400" b="1" spc="-100" dirty="0">
                <a:latin typeface="Consolas" panose="020B0609020204030204" pitchFamily="49" charset="0"/>
              </a:rPr>
              <a:t>\</a:t>
            </a:r>
            <a:r>
              <a:rPr lang="en-US" altLang="en-US" sz="2400" b="1" spc="-100" dirty="0" err="1">
                <a:latin typeface="Consolas" panose="020B0609020204030204" pitchFamily="49" charset="0"/>
              </a:rPr>
              <a:t>ncause</a:t>
            </a:r>
            <a:r>
              <a:rPr lang="en-US" altLang="en-US" sz="2400" b="1" spc="-100" dirty="0">
                <a:latin typeface="Consolas" panose="020B0609020204030204" pitchFamily="49" charset="0"/>
              </a:rPr>
              <a:t> the error as before.");</a:t>
            </a:r>
          </a:p>
          <a:p>
            <a:pPr marL="688975" lvl="2">
              <a:buFontTx/>
              <a:buNone/>
              <a:defRPr/>
            </a:pP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Console output:?</a:t>
            </a: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concatenation can join various data types.</a:t>
            </a:r>
          </a:p>
          <a:p>
            <a:pPr marL="627063" lvl="2">
              <a:buFontTx/>
              <a:buNone/>
              <a:defRPr/>
            </a:pPr>
            <a:r>
              <a:rPr lang="en-US" altLang="en-US" sz="2400" b="1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b="1" dirty="0">
                <a:latin typeface="Consolas" panose="020B0609020204030204" pitchFamily="49" charset="0"/>
              </a:rPr>
              <a:t>("We can join a string to " +</a:t>
            </a:r>
          </a:p>
          <a:p>
            <a:pPr marL="457200" lvl="2">
              <a:buFontTx/>
              <a:buNone/>
              <a:defRPr/>
            </a:pPr>
            <a:r>
              <a:rPr lang="en-US" altLang="en-US" sz="2400" b="1" dirty="0">
                <a:latin typeface="Consolas" panose="020B0609020204030204" pitchFamily="49" charset="0"/>
              </a:rPr>
              <a:t>                   "a number like this: " </a:t>
            </a:r>
            <a:r>
              <a:rPr lang="en-US" altLang="en-US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400" b="1" dirty="0">
                <a:latin typeface="Consolas" panose="020B0609020204030204" pitchFamily="49" charset="0"/>
              </a:rPr>
              <a:t> 5);</a:t>
            </a:r>
          </a:p>
          <a:p>
            <a:pPr marL="457200" lvl="2">
              <a:buFontTx/>
              <a:buNone/>
              <a:defRPr/>
            </a:pPr>
            <a:r>
              <a:rPr lang="en-US" altLang="en-US" sz="2400" dirty="0"/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Console output:</a:t>
            </a:r>
          </a:p>
          <a:p>
            <a:pPr marL="457200" lvl="2"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nsolas" panose="020B0609020204030204" pitchFamily="49" charset="0"/>
              </a:rPr>
              <a:t>We can join a string to a number like this: 5</a:t>
            </a:r>
          </a:p>
          <a:p>
            <a:pPr marL="627063" lvl="2">
              <a:buFontTx/>
              <a:buNone/>
              <a:defRPr/>
            </a:pPr>
            <a:r>
              <a:rPr lang="en-US" altLang="en-US" sz="2400" b="1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b="1" dirty="0">
                <a:latin typeface="Consolas" panose="020B0609020204030204" pitchFamily="49" charset="0"/>
              </a:rPr>
              <a:t>("We can join a string to " +</a:t>
            </a:r>
          </a:p>
          <a:p>
            <a:pPr marL="457200" lvl="2">
              <a:buFontTx/>
              <a:buNone/>
              <a:defRPr/>
            </a:pPr>
            <a:r>
              <a:rPr lang="en-US" altLang="en-US" sz="2400" b="1" dirty="0">
                <a:latin typeface="Consolas" panose="020B0609020204030204" pitchFamily="49" charset="0"/>
              </a:rPr>
              <a:t>                 "a number like this: " + (3</a:t>
            </a:r>
            <a:r>
              <a:rPr lang="en-US" alt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400" b="1" dirty="0">
                <a:latin typeface="Consolas" panose="020B0609020204030204" pitchFamily="49" charset="0"/>
              </a:rPr>
              <a:t>5)+ "!");</a:t>
            </a:r>
          </a:p>
          <a:p>
            <a:pPr marL="457200" lvl="2"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nsolas" panose="020B0609020204030204" pitchFamily="49" charset="0"/>
              </a:rPr>
              <a:t>We can join a string to a number like this: 8!</a:t>
            </a:r>
          </a:p>
          <a:p>
            <a:pPr marL="457200" lvl="2">
              <a:buFontTx/>
              <a:buNone/>
              <a:defRPr/>
            </a:pPr>
            <a:endParaRPr lang="en-US" altLang="en-US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72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4A6D0B5-3AF1-5E4C-2271-21E2D3867961}"/>
              </a:ext>
            </a:extLst>
          </p:cNvPr>
          <p:cNvSpPr txBox="1">
            <a:spLocks noChangeArrowheads="1"/>
          </p:cNvSpPr>
          <p:nvPr/>
        </p:nvSpPr>
        <p:spPr>
          <a:xfrm>
            <a:off x="1463243" y="43828"/>
            <a:ext cx="510381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String Concatenation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03CD261-585B-AD3A-B7BB-11670663BCA2}"/>
              </a:ext>
            </a:extLst>
          </p:cNvPr>
          <p:cNvSpPr txBox="1">
            <a:spLocks noChangeArrowheads="1"/>
          </p:cNvSpPr>
          <p:nvPr/>
        </p:nvSpPr>
        <p:spPr>
          <a:xfrm>
            <a:off x="1463243" y="1137277"/>
            <a:ext cx="9416039" cy="458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Concatenation operator can be used to format c</a:t>
            </a:r>
            <a:r>
              <a:rPr lang="en-US" altLang="en-US" sz="2600" dirty="0"/>
              <a:t>omplex String objects</a:t>
            </a:r>
            <a:r>
              <a:rPr lang="en-US" alt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altLang="en-US" b="1" spc="-100" dirty="0">
                <a:latin typeface="Courier New" panose="02070309020205020404" pitchFamily="49" charset="0"/>
              </a:rPr>
              <a:t>   </a:t>
            </a:r>
            <a:r>
              <a:rPr lang="en-US" altLang="en-US" sz="2000" spc="-1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spc="-100" dirty="0">
                <a:latin typeface="Courier New" panose="02070309020205020404" pitchFamily="49" charset="0"/>
              </a:rPr>
              <a:t>("The following will be printed " +</a:t>
            </a:r>
          </a:p>
          <a:p>
            <a:pPr lvl="2">
              <a:buFontTx/>
              <a:buNone/>
              <a:defRPr/>
            </a:pPr>
            <a:r>
              <a:rPr lang="en-US" altLang="en-US" sz="2600" spc="-100" dirty="0">
                <a:latin typeface="Consolas" panose="020B0609020204030204" pitchFamily="49" charset="0"/>
              </a:rPr>
              <a:t>              "in a tabbed format: " +</a:t>
            </a:r>
          </a:p>
          <a:p>
            <a:pPr lvl="2">
              <a:buFontTx/>
              <a:buNone/>
              <a:defRPr/>
            </a:pPr>
            <a:r>
              <a:rPr lang="en-US" altLang="en-US" sz="2600" spc="-100" dirty="0">
                <a:latin typeface="Consolas" panose="020B0609020204030204" pitchFamily="49" charset="0"/>
              </a:rPr>
              <a:t>              "\n\</a:t>
            </a:r>
            <a:r>
              <a:rPr lang="en-US" altLang="en-US" sz="2600" spc="-100" dirty="0" err="1">
                <a:latin typeface="Consolas" panose="020B0609020204030204" pitchFamily="49" charset="0"/>
              </a:rPr>
              <a:t>tFirst</a:t>
            </a:r>
            <a:r>
              <a:rPr lang="en-US" altLang="en-US" sz="2600" spc="-100" dirty="0">
                <a:latin typeface="Consolas" panose="020B0609020204030204" pitchFamily="49" charset="0"/>
              </a:rPr>
              <a:t> = " + </a:t>
            </a:r>
            <a:r>
              <a:rPr lang="en-US" altLang="en-US" sz="2600" b="1" spc="-100" dirty="0">
                <a:latin typeface="Consolas" panose="020B0609020204030204" pitchFamily="49" charset="0"/>
              </a:rPr>
              <a:t>5 * 6 </a:t>
            </a:r>
            <a:r>
              <a:rPr lang="en-US" altLang="en-US" sz="2600" spc="-100" dirty="0">
                <a:latin typeface="Consolas" panose="020B0609020204030204" pitchFamily="49" charset="0"/>
              </a:rPr>
              <a:t>+ ", " +</a:t>
            </a:r>
          </a:p>
          <a:p>
            <a:pPr lvl="2">
              <a:buFontTx/>
              <a:buNone/>
              <a:defRPr/>
            </a:pPr>
            <a:r>
              <a:rPr lang="en-US" altLang="en-US" sz="2600" spc="-100" dirty="0">
                <a:latin typeface="Consolas" panose="020B0609020204030204" pitchFamily="49" charset="0"/>
              </a:rPr>
              <a:t>			   "\n\</a:t>
            </a:r>
            <a:r>
              <a:rPr lang="en-US" altLang="en-US" sz="2600" spc="-100" dirty="0" err="1">
                <a:latin typeface="Consolas" panose="020B0609020204030204" pitchFamily="49" charset="0"/>
              </a:rPr>
              <a:t>tSecond</a:t>
            </a:r>
            <a:r>
              <a:rPr lang="en-US" altLang="en-US" sz="2600" spc="-100" dirty="0">
                <a:latin typeface="Consolas" panose="020B0609020204030204" pitchFamily="49" charset="0"/>
              </a:rPr>
              <a:t> = " </a:t>
            </a:r>
            <a:r>
              <a:rPr lang="en-US" altLang="en-US" sz="2600" b="1" spc="-100" dirty="0">
                <a:solidFill>
                  <a:srgbClr val="0000CC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+ 6 + 4 </a:t>
            </a:r>
            <a:r>
              <a:rPr lang="en-US" altLang="en-US" sz="2600" spc="-100" dirty="0">
                <a:latin typeface="Consolas" panose="020B0609020204030204" pitchFamily="49" charset="0"/>
              </a:rPr>
              <a:t>+ "," +</a:t>
            </a:r>
          </a:p>
          <a:p>
            <a:pPr lvl="2">
              <a:buFontTx/>
              <a:buNone/>
              <a:defRPr/>
            </a:pPr>
            <a:r>
              <a:rPr lang="en-US" altLang="en-US" sz="2600" spc="-100" dirty="0">
                <a:latin typeface="Consolas" panose="020B0609020204030204" pitchFamily="49" charset="0"/>
              </a:rPr>
              <a:t>              "\n\</a:t>
            </a:r>
            <a:r>
              <a:rPr lang="en-US" altLang="en-US" sz="2600" spc="-100" dirty="0" err="1">
                <a:latin typeface="Consolas" panose="020B0609020204030204" pitchFamily="49" charset="0"/>
              </a:rPr>
              <a:t>tSecond</a:t>
            </a:r>
            <a:r>
              <a:rPr lang="en-US" altLang="en-US" sz="2600" spc="-100" dirty="0">
                <a:latin typeface="Consolas" panose="020B0609020204030204" pitchFamily="49" charset="0"/>
              </a:rPr>
              <a:t> = " </a:t>
            </a:r>
            <a:r>
              <a:rPr lang="en-US" altLang="en-US" sz="2600" b="1" spc="-100" dirty="0">
                <a:solidFill>
                  <a:srgbClr val="0000CC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+(6 + 4) </a:t>
            </a:r>
            <a:r>
              <a:rPr lang="en-US" altLang="en-US" sz="2600" spc="-100" dirty="0">
                <a:latin typeface="Consolas" panose="020B0609020204030204" pitchFamily="49" charset="0"/>
              </a:rPr>
              <a:t>+ "," +</a:t>
            </a:r>
          </a:p>
          <a:p>
            <a:pPr lvl="2">
              <a:buFontTx/>
              <a:buNone/>
              <a:defRPr/>
            </a:pPr>
            <a:r>
              <a:rPr lang="en-US" altLang="en-US" sz="2600" spc="-100" dirty="0">
                <a:latin typeface="Consolas" panose="020B0609020204030204" pitchFamily="49" charset="0"/>
              </a:rPr>
              <a:t>              "\n\</a:t>
            </a:r>
            <a:r>
              <a:rPr lang="en-US" altLang="en-US" sz="2600" spc="-100" dirty="0" err="1">
                <a:latin typeface="Consolas" panose="020B0609020204030204" pitchFamily="49" charset="0"/>
              </a:rPr>
              <a:t>tThird</a:t>
            </a:r>
            <a:r>
              <a:rPr lang="en-US" altLang="en-US" sz="2600" spc="-100" dirty="0">
                <a:latin typeface="Consolas" panose="020B0609020204030204" pitchFamily="49" charset="0"/>
              </a:rPr>
              <a:t> = " + 16.7 + "."); </a:t>
            </a:r>
          </a:p>
          <a:p>
            <a:pPr marL="457200" indent="-457200"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 addition operation is also needed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must be put in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parenthesis.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6ED65-BB5B-0E9D-0CBF-4D6279166299}"/>
              </a:ext>
            </a:extLst>
          </p:cNvPr>
          <p:cNvSpPr txBox="1"/>
          <p:nvPr/>
        </p:nvSpPr>
        <p:spPr>
          <a:xfrm>
            <a:off x="5153086" y="5103674"/>
            <a:ext cx="48714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Console output:</a:t>
            </a:r>
          </a:p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The following… in a tabbed format: </a:t>
            </a:r>
          </a:p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	 First = 30,</a:t>
            </a:r>
          </a:p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        Second = 64,</a:t>
            </a:r>
          </a:p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	 Second = 10,</a:t>
            </a:r>
          </a:p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	 Third = 16.7.</a:t>
            </a:r>
          </a:p>
        </p:txBody>
      </p:sp>
    </p:spTree>
    <p:extLst>
      <p:ext uri="{BB962C8B-B14F-4D97-AF65-F5344CB8AC3E}">
        <p14:creationId xmlns:p14="http://schemas.microsoft.com/office/powerpoint/2010/main" val="4110583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187592-91D4-69B2-D3E1-ED00D60FF9AD}"/>
              </a:ext>
            </a:extLst>
          </p:cNvPr>
          <p:cNvSpPr txBox="1">
            <a:spLocks noChangeArrowheads="1"/>
          </p:cNvSpPr>
          <p:nvPr/>
        </p:nvSpPr>
        <p:spPr>
          <a:xfrm>
            <a:off x="1614054" y="359353"/>
            <a:ext cx="3962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Identifiers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8657C0E-E50A-3C61-8905-C641FA959C38}"/>
              </a:ext>
            </a:extLst>
          </p:cNvPr>
          <p:cNvSpPr txBox="1">
            <a:spLocks noChangeArrowheads="1"/>
          </p:cNvSpPr>
          <p:nvPr/>
        </p:nvSpPr>
        <p:spPr>
          <a:xfrm>
            <a:off x="1614054" y="2154381"/>
            <a:ext cx="6934200" cy="377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 are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programmer-defined names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for:</a:t>
            </a:r>
          </a:p>
          <a:p>
            <a:pPr marL="914400" lvl="1" indent="-457200">
              <a:spcBef>
                <a:spcPts val="80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  <a:p>
            <a:pPr marL="914400" lvl="1" indent="-457200">
              <a:spcBef>
                <a:spcPts val="80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…..(identifier, storage)</a:t>
            </a:r>
          </a:p>
          <a:p>
            <a:pPr marL="914400" lvl="1" indent="-457200">
              <a:spcBef>
                <a:spcPts val="80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Identifiers </a:t>
            </a:r>
            <a:r>
              <a:rPr lang="en-US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may not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of the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reserved keywords.</a:t>
            </a:r>
          </a:p>
        </p:txBody>
      </p:sp>
    </p:spTree>
    <p:extLst>
      <p:ext uri="{BB962C8B-B14F-4D97-AF65-F5344CB8AC3E}">
        <p14:creationId xmlns:p14="http://schemas.microsoft.com/office/powerpoint/2010/main" val="31997006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187592-91D4-69B2-D3E1-ED00D60FF9AD}"/>
              </a:ext>
            </a:extLst>
          </p:cNvPr>
          <p:cNvSpPr txBox="1">
            <a:spLocks noChangeArrowheads="1"/>
          </p:cNvSpPr>
          <p:nvPr/>
        </p:nvSpPr>
        <p:spPr>
          <a:xfrm>
            <a:off x="1614054" y="359353"/>
            <a:ext cx="3962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Identifiers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E64AF-AA6E-D1C6-EED7-150DA592F1C0}"/>
              </a:ext>
            </a:extLst>
          </p:cNvPr>
          <p:cNvSpPr txBox="1">
            <a:spLocks noChangeArrowheads="1"/>
          </p:cNvSpPr>
          <p:nvPr/>
        </p:nvSpPr>
        <p:spPr>
          <a:xfrm>
            <a:off x="1576820" y="1517074"/>
            <a:ext cx="7999268" cy="4717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 must follow certain rules: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identifier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only contain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 a–z or A–Z, </a:t>
            </a:r>
          </a:p>
          <a:p>
            <a:pPr marL="1371600" lvl="2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digits 0–9, </a:t>
            </a:r>
          </a:p>
          <a:p>
            <a:pPr marL="1371600" lvl="2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underscores _, or </a:t>
            </a:r>
          </a:p>
          <a:p>
            <a:pPr marL="1371600" lvl="2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dollar sign ($)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first character may </a:t>
            </a:r>
            <a:r>
              <a:rPr lang="en-US" altLang="en-US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be a digit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case-sensitive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lvl="2" indent="-457200"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itemsOrdered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the same as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itemsordered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 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 spaces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883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3FF51D-C2D2-C903-E455-C15C8EE3B3BC}"/>
              </a:ext>
            </a:extLst>
          </p:cNvPr>
          <p:cNvSpPr txBox="1">
            <a:spLocks noChangeArrowheads="1"/>
          </p:cNvSpPr>
          <p:nvPr/>
        </p:nvSpPr>
        <p:spPr>
          <a:xfrm>
            <a:off x="1409700" y="286905"/>
            <a:ext cx="5638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Java Reserved Keywords</a:t>
            </a:r>
            <a:endParaRPr lang="en-US" altLang="en-US" sz="320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B5C654B-6681-D21C-084B-4B7C2E718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28" y="1388919"/>
            <a:ext cx="7609608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Consolas" panose="020B06090202040302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DE820A1-62E1-C1DC-B211-17E0D01C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916" y="1507982"/>
            <a:ext cx="142859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abstract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assert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boolean</a:t>
            </a:r>
            <a:endParaRPr lang="en-US" altLang="en-US" sz="2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byte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catch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do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2C9BE35-5909-C240-0C10-99FE6739C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928" y="1488932"/>
            <a:ext cx="173957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double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else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enum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extends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final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finally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goto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if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implements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FF47D64-C045-BCEC-7542-D3336856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728" y="1488932"/>
            <a:ext cx="173957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instanceof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interface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long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native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package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private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latin typeface="Consolas" panose="020B0609020204030204" pitchFamily="49" charset="0"/>
              </a:rPr>
              <a:t>protected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nsolas" panose="020B0609020204030204" pitchFamily="49" charset="0"/>
              </a:rPr>
              <a:t>short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7E80CE9-4E30-EDA1-8824-1D528F35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541" y="1496869"/>
            <a:ext cx="217820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 err="1">
                <a:latin typeface="Consolas" panose="020B0609020204030204" pitchFamily="49" charset="0"/>
              </a:rPr>
              <a:t>strictfp</a:t>
            </a:r>
            <a:endParaRPr lang="en-US" altLang="en-US" sz="2200" dirty="0"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super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switch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synchronized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throws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transient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true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try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Consolas" panose="020B0609020204030204" pitchFamily="49" charset="0"/>
              </a:rPr>
              <a:t>volatile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</a:p>
        </p:txBody>
      </p:sp>
    </p:spTree>
    <p:extLst>
      <p:ext uri="{BB962C8B-B14F-4D97-AF65-F5344CB8AC3E}">
        <p14:creationId xmlns:p14="http://schemas.microsoft.com/office/powerpoint/2010/main" val="4241401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6E53B8-CF08-2B15-4E93-6C2647112614}"/>
              </a:ext>
            </a:extLst>
          </p:cNvPr>
          <p:cNvSpPr txBox="1">
            <a:spLocks noChangeArrowheads="1"/>
          </p:cNvSpPr>
          <p:nvPr/>
        </p:nvSpPr>
        <p:spPr>
          <a:xfrm>
            <a:off x="1588510" y="277091"/>
            <a:ext cx="495776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Variable Names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BD3069-AD50-E56C-2FAE-F1F02E7FB086}"/>
              </a:ext>
            </a:extLst>
          </p:cNvPr>
          <p:cNvSpPr txBox="1">
            <a:spLocks noChangeArrowheads="1"/>
          </p:cNvSpPr>
          <p:nvPr/>
        </p:nvSpPr>
        <p:spPr>
          <a:xfrm>
            <a:off x="1717243" y="1936173"/>
            <a:ext cx="7089775" cy="379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names should be </a:t>
            </a:r>
            <a:r>
              <a:rPr lang="en-US" alt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names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the code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readable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code is more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Which of the following is more descriptive?</a:t>
            </a:r>
          </a:p>
          <a:p>
            <a:pPr marL="0" indent="0">
              <a:spcBef>
                <a:spcPts val="800"/>
              </a:spcBef>
              <a:buFontTx/>
              <a:buNone/>
              <a:defRPr/>
            </a:pPr>
            <a:r>
              <a:rPr lang="en-US" altLang="en-US" sz="2400" b="1" dirty="0">
                <a:latin typeface="Comic Sans MS" panose="030F0702030302020204" pitchFamily="66" charset="0"/>
              </a:rPr>
              <a:t>	double </a:t>
            </a:r>
            <a:r>
              <a:rPr lang="en-US" altLang="en-US" sz="2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tr</a:t>
            </a:r>
            <a:r>
              <a:rPr lang="en-US" altLang="en-US" sz="2400" b="1" dirty="0">
                <a:latin typeface="Comic Sans MS" panose="030F0702030302020204" pitchFamily="66" charset="0"/>
              </a:rPr>
              <a:t> = 0.0725;</a:t>
            </a:r>
          </a:p>
          <a:p>
            <a:pPr marL="0" indent="0">
              <a:spcBef>
                <a:spcPts val="800"/>
              </a:spcBef>
              <a:buFontTx/>
              <a:buNone/>
              <a:defRPr/>
            </a:pPr>
            <a:r>
              <a:rPr lang="en-US" altLang="en-US" sz="2400" b="1" dirty="0">
                <a:latin typeface="Comic Sans MS" panose="030F0702030302020204" pitchFamily="66" charset="0"/>
              </a:rPr>
              <a:t>	</a:t>
            </a:r>
            <a:r>
              <a:rPr lang="en-US" alt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double </a:t>
            </a:r>
            <a:r>
              <a:rPr lang="en-US" altLang="en-US" sz="2400" b="1" dirty="0" err="1">
                <a:solidFill>
                  <a:srgbClr val="FF33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salesTaxRate</a:t>
            </a:r>
            <a:r>
              <a:rPr lang="en-US" alt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 = 0.0725;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programs should be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self-documenting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7229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9E9C54-2B4C-1C63-5C03-5601BDFE212D}"/>
              </a:ext>
            </a:extLst>
          </p:cNvPr>
          <p:cNvSpPr txBox="1">
            <a:spLocks noChangeArrowheads="1"/>
          </p:cNvSpPr>
          <p:nvPr/>
        </p:nvSpPr>
        <p:spPr>
          <a:xfrm>
            <a:off x="1530350" y="270164"/>
            <a:ext cx="4693805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Java Naming Conventions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6E7E6E8-C83D-6AE9-6833-ACD8E0FBB8A1}"/>
              </a:ext>
            </a:extLst>
          </p:cNvPr>
          <p:cNvSpPr txBox="1">
            <a:spLocks noChangeArrowheads="1"/>
          </p:cNvSpPr>
          <p:nvPr/>
        </p:nvSpPr>
        <p:spPr>
          <a:xfrm>
            <a:off x="1314450" y="1450109"/>
            <a:ext cx="894137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Variable names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begin with a lowercase letter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switch to a title (upper) case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thereafter:</a:t>
            </a:r>
          </a:p>
          <a:p>
            <a:pPr marL="457200" lvl="2" indent="-457200"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Ex: 	</a:t>
            </a:r>
            <a:r>
              <a:rPr lang="en-US" altLang="en-US" sz="2200" b="1" dirty="0">
                <a:latin typeface="Consolas" panose="020B0609020204030204" pitchFamily="49" charset="0"/>
                <a:cs typeface="Times New Roman" panose="02020603050405020304" pitchFamily="18" charset="0"/>
              </a:rPr>
              <a:t>int </a:t>
            </a:r>
            <a:r>
              <a:rPr lang="en-US" altLang="en-US" sz="2200" b="1" dirty="0" err="1">
                <a:solidFill>
                  <a:schemeClr val="hlink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calTaxRate</a:t>
            </a:r>
            <a:endParaRPr lang="en-US" altLang="en-US" sz="2200" b="1" dirty="0">
              <a:solidFill>
                <a:schemeClr val="hlink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Class names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should be all </a:t>
            </a: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title (upper)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2" indent="-457200"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Ex:   	</a:t>
            </a:r>
            <a:r>
              <a:rPr lang="en-US" altLang="en-US" sz="2200" b="1" dirty="0">
                <a:latin typeface="Consolas" panose="020B0609020204030204" pitchFamily="49" charset="0"/>
                <a:cs typeface="Times New Roman" panose="02020603050405020304" pitchFamily="18" charset="0"/>
              </a:rPr>
              <a:t>public class </a:t>
            </a:r>
            <a:r>
              <a:rPr lang="en-US" altLang="en-US" sz="2200" b="1" dirty="0" err="1">
                <a:solidFill>
                  <a:schemeClr val="hlink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BigLittle</a:t>
            </a:r>
            <a:endParaRPr lang="en-US" altLang="en-US" sz="2200" b="1" dirty="0">
              <a:solidFill>
                <a:schemeClr val="hlink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Java naming conventions can be found at: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en-US" sz="2200" dirty="0">
                <a:hlinkClick r:id="rId2"/>
              </a:rPr>
              <a:t>http://java.sun.com/docs/codeconv/html/CodeConventions.doc8.html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rule of thumb about naming variables and classes is that, with some exceptions, their names tend to be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 </a:t>
            </a:r>
            <a:r>
              <a:rPr lang="en-US" altLang="en-US" sz="2400" dirty="0">
                <a:solidFill>
                  <a:srgbClr val="0033CC"/>
                </a:solidFill>
              </a:rPr>
              <a:t>or noun phrases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4540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0CD6-2F2C-9F2D-5EF9-A8BC9838192D}"/>
              </a:ext>
            </a:extLst>
          </p:cNvPr>
          <p:cNvSpPr txBox="1">
            <a:spLocks noChangeArrowheads="1"/>
          </p:cNvSpPr>
          <p:nvPr/>
        </p:nvSpPr>
        <p:spPr>
          <a:xfrm>
            <a:off x="1606724" y="259486"/>
            <a:ext cx="6438900" cy="992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800" dirty="0"/>
          </a:p>
          <a:p>
            <a:r>
              <a:rPr lang="en-US" altLang="en-US" sz="2800" dirty="0"/>
              <a:t>Data Types (Primitives and Derived)</a:t>
            </a:r>
          </a:p>
        </p:txBody>
      </p:sp>
      <p:pic>
        <p:nvPicPr>
          <p:cNvPr id="3" name="Picture 2" descr="Image result for double data type">
            <a:extLst>
              <a:ext uri="{FF2B5EF4-FFF2-40B4-BE49-F238E27FC236}">
                <a16:creationId xmlns:a16="http://schemas.microsoft.com/office/drawing/2014/main" id="{A20926E8-3FFB-57DA-7D3B-6F5B8EFC0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726" y="1614054"/>
            <a:ext cx="7865529" cy="430876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8302C-45B4-27B1-16A3-03514F03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174" y="6136552"/>
            <a:ext cx="4381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IEEE 754 Floating Point Numbers</a:t>
            </a:r>
          </a:p>
        </p:txBody>
      </p:sp>
    </p:spTree>
    <p:extLst>
      <p:ext uri="{BB962C8B-B14F-4D97-AF65-F5344CB8AC3E}">
        <p14:creationId xmlns:p14="http://schemas.microsoft.com/office/powerpoint/2010/main" val="393525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32487-B8A4-4260-9D78-EB69107AD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15" r="48438" b="1"/>
          <a:stretch/>
        </p:blipFill>
        <p:spPr>
          <a:xfrm>
            <a:off x="947056" y="1449160"/>
            <a:ext cx="9221687" cy="5065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873F4-A9DF-4512-8ECF-B211D1A83A18}"/>
              </a:ext>
            </a:extLst>
          </p:cNvPr>
          <p:cNvSpPr txBox="1"/>
          <p:nvPr/>
        </p:nvSpPr>
        <p:spPr>
          <a:xfrm>
            <a:off x="5078186" y="2677885"/>
            <a:ext cx="48006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Right-click on </a:t>
            </a:r>
            <a:r>
              <a:rPr lang="en-US" dirty="0" err="1"/>
              <a:t>simple_Pbm</a:t>
            </a:r>
            <a:r>
              <a:rPr lang="en-US" dirty="0"/>
              <a:t>. Move the cursor to Send to, and then Compressed (zipped) folder. Left-click on the Compressed (zipped) folder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970A0-E44B-4D29-B62A-A45F53D26A01}"/>
              </a:ext>
            </a:extLst>
          </p:cNvPr>
          <p:cNvSpPr txBox="1"/>
          <p:nvPr/>
        </p:nvSpPr>
        <p:spPr>
          <a:xfrm>
            <a:off x="1069522" y="526596"/>
            <a:ext cx="5127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Zip your file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5735514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8AC69DF-1F4D-0635-A5D6-BD47C55E9B96}"/>
              </a:ext>
            </a:extLst>
          </p:cNvPr>
          <p:cNvSpPr txBox="1">
            <a:spLocks noChangeArrowheads="1"/>
          </p:cNvSpPr>
          <p:nvPr/>
        </p:nvSpPr>
        <p:spPr>
          <a:xfrm>
            <a:off x="1558637" y="290151"/>
            <a:ext cx="453736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Primitive Data Types</a:t>
            </a:r>
            <a:endParaRPr lang="en-US" altLang="en-US" sz="32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BE7000A-7783-65B5-B3AC-559EE6A47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637" y="1615787"/>
            <a:ext cx="7132638" cy="39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altLang="en-US" sz="2400" dirty="0"/>
              <a:t>Primitive data types are </a:t>
            </a:r>
            <a:r>
              <a:rPr lang="en-US" altLang="en-US" sz="2400" dirty="0">
                <a:solidFill>
                  <a:srgbClr val="0000CC"/>
                </a:solidFill>
              </a:rPr>
              <a:t>built into the Java language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0000CC"/>
                </a:solidFill>
              </a:rPr>
              <a:t>are not derived from classes.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altLang="en-US" sz="2400" dirty="0"/>
              <a:t>There are 8 Java primitive data types.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endParaRPr lang="en-US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FE5D0-2C44-4AF5-8FA8-9180649A6918}"/>
              </a:ext>
            </a:extLst>
          </p:cNvPr>
          <p:cNvSpPr txBox="1">
            <a:spLocks noChangeArrowheads="1"/>
          </p:cNvSpPr>
          <p:nvPr/>
        </p:nvSpPr>
        <p:spPr>
          <a:xfrm>
            <a:off x="1907020" y="3215697"/>
            <a:ext cx="2960688" cy="184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altLang="en-US" b="1" dirty="0">
                <a:latin typeface="Courier New" panose="02070309020205020404" pitchFamily="49" charset="0"/>
              </a:rPr>
              <a:t>byte</a:t>
            </a:r>
          </a:p>
          <a:p>
            <a:pPr marL="914400" lvl="1" indent="-457200"/>
            <a:r>
              <a:rPr lang="en-US" altLang="en-US" b="1" dirty="0">
                <a:latin typeface="Courier New" panose="02070309020205020404" pitchFamily="49" charset="0"/>
              </a:rPr>
              <a:t>short</a:t>
            </a:r>
          </a:p>
          <a:p>
            <a:pPr marL="914400" lvl="1" indent="-457200"/>
            <a:r>
              <a:rPr lang="en-US" altLang="en-US" b="1" dirty="0">
                <a:latin typeface="Courier New" panose="02070309020205020404" pitchFamily="49" charset="0"/>
              </a:rPr>
              <a:t>int</a:t>
            </a:r>
          </a:p>
          <a:p>
            <a:pPr marL="914400" lvl="1" indent="-457200"/>
            <a:r>
              <a:rPr lang="en-US" altLang="en-US" b="1" dirty="0">
                <a:latin typeface="Courier New" panose="02070309020205020404" pitchFamily="49" charset="0"/>
              </a:rPr>
              <a:t>long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8F6BD-DA78-D4FD-643C-9B8151C0E2F9}"/>
              </a:ext>
            </a:extLst>
          </p:cNvPr>
          <p:cNvSpPr txBox="1">
            <a:spLocks noChangeArrowheads="1"/>
          </p:cNvSpPr>
          <p:nvPr/>
        </p:nvSpPr>
        <p:spPr>
          <a:xfrm>
            <a:off x="4378758" y="3215697"/>
            <a:ext cx="4065587" cy="177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altLang="en-US" b="1" dirty="0">
                <a:latin typeface="Courier New" panose="02070309020205020404" pitchFamily="49" charset="0"/>
              </a:rPr>
              <a:t>float</a:t>
            </a:r>
          </a:p>
          <a:p>
            <a:pPr marL="914400" lvl="1" indent="-457200"/>
            <a:r>
              <a:rPr lang="en-US" altLang="en-US" b="1" dirty="0">
                <a:latin typeface="Courier New" panose="02070309020205020404" pitchFamily="49" charset="0"/>
              </a:rPr>
              <a:t>double</a:t>
            </a:r>
          </a:p>
          <a:p>
            <a:pPr marL="914400" lvl="1" indent="-457200"/>
            <a:r>
              <a:rPr lang="en-US" altLang="en-US" b="1" dirty="0" err="1">
                <a:latin typeface="Courier New" panose="02070309020205020404" pitchFamily="49" charset="0"/>
              </a:rPr>
              <a:t>boolean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pPr marL="914400" lvl="1" indent="-457200"/>
            <a:r>
              <a:rPr lang="en-US" altLang="en-US" b="1" dirty="0">
                <a:latin typeface="Courier New" panose="02070309020205020404" pitchFamily="49" charset="0"/>
              </a:rPr>
              <a:t>char</a:t>
            </a:r>
          </a:p>
        </p:txBody>
      </p:sp>
    </p:spTree>
    <p:extLst>
      <p:ext uri="{BB962C8B-B14F-4D97-AF65-F5344CB8AC3E}">
        <p14:creationId xmlns:p14="http://schemas.microsoft.com/office/powerpoint/2010/main" val="35065834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DFF7-3244-76DB-75C7-88A71928AF89}"/>
              </a:ext>
            </a:extLst>
          </p:cNvPr>
          <p:cNvSpPr txBox="1">
            <a:spLocks noChangeArrowheads="1"/>
          </p:cNvSpPr>
          <p:nvPr/>
        </p:nvSpPr>
        <p:spPr>
          <a:xfrm>
            <a:off x="1565563" y="90055"/>
            <a:ext cx="5753100" cy="992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/>
          </a:p>
          <a:p>
            <a:r>
              <a:rPr lang="en-US" altLang="en-US" sz="3200" dirty="0"/>
              <a:t>Java Primitive Data Types</a:t>
            </a:r>
          </a:p>
        </p:txBody>
      </p:sp>
      <p:pic>
        <p:nvPicPr>
          <p:cNvPr id="3" name="Picture 2" descr="Image result for float data type">
            <a:extLst>
              <a:ext uri="{FF2B5EF4-FFF2-40B4-BE49-F238E27FC236}">
                <a16:creationId xmlns:a16="http://schemas.microsoft.com/office/drawing/2014/main" id="{B81ED21C-7D39-01C2-73BD-AF3A97E8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5679" y="1191491"/>
            <a:ext cx="8578170" cy="5240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090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BCB58CA-4F4C-4E1B-142D-3183913D9E86}"/>
              </a:ext>
            </a:extLst>
          </p:cNvPr>
          <p:cNvSpPr txBox="1">
            <a:spLocks noChangeArrowheads="1"/>
          </p:cNvSpPr>
          <p:nvPr/>
        </p:nvSpPr>
        <p:spPr>
          <a:xfrm>
            <a:off x="1579418" y="235527"/>
            <a:ext cx="5410200" cy="7635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Numeric Data Types</a:t>
            </a:r>
            <a:endParaRPr lang="en-US" altLang="en-US" sz="3200" dirty="0"/>
          </a:p>
        </p:txBody>
      </p:sp>
      <p:graphicFrame>
        <p:nvGraphicFramePr>
          <p:cNvPr id="3" name="Group 83">
            <a:extLst>
              <a:ext uri="{FF2B5EF4-FFF2-40B4-BE49-F238E27FC236}">
                <a16:creationId xmlns:a16="http://schemas.microsoft.com/office/drawing/2014/main" id="{B9E138A6-690C-82D3-DF4B-86A77C099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73281"/>
              </p:ext>
            </p:extLst>
          </p:nvPr>
        </p:nvGraphicFramePr>
        <p:xfrm>
          <a:off x="1579418" y="1205343"/>
          <a:ext cx="8603674" cy="5299367"/>
        </p:xfrm>
        <a:graphic>
          <a:graphicData uri="http://schemas.openxmlformats.org/drawingml/2006/table">
            <a:tbl>
              <a:tblPr/>
              <a:tblGrid>
                <a:gridCol w="101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 l="-30226" t="-4000" r="-471" b="-5208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 l="-30226" t="-100775" r="-471" b="-40465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 l="-30226" t="-200775" r="-471" b="-30465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 l="-30226" t="-298462" r="-471" b="-202308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Floating-point numbers in the range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±3.410-38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to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±3.41038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with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 digits of 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Floating-point numbers in the range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±1.710-308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to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±1.710308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with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 digits of 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050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711D8C8-0691-4E08-0544-ADCEE76799A0}"/>
              </a:ext>
            </a:extLst>
          </p:cNvPr>
          <p:cNvSpPr txBox="1">
            <a:spLocks noChangeArrowheads="1"/>
          </p:cNvSpPr>
          <p:nvPr/>
        </p:nvSpPr>
        <p:spPr>
          <a:xfrm>
            <a:off x="1437409" y="305304"/>
            <a:ext cx="5562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 Declarations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47B9977-6F3F-345B-ACAF-A9FD28DD2E66}"/>
              </a:ext>
            </a:extLst>
          </p:cNvPr>
          <p:cNvSpPr txBox="1">
            <a:spLocks noChangeArrowheads="1"/>
          </p:cNvSpPr>
          <p:nvPr/>
        </p:nvSpPr>
        <p:spPr>
          <a:xfrm>
            <a:off x="1437409" y="1563111"/>
            <a:ext cx="7924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Variable Declarations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following form: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altLang="en-US" i="1" dirty="0" err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DataType</a:t>
            </a:r>
            <a:r>
              <a:rPr lang="en-US" altLang="en-US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VariableName</a:t>
            </a:r>
            <a:r>
              <a:rPr lang="en-US" altLang="en-US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1800"/>
              </a:spcBef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byte inches;</a:t>
            </a:r>
          </a:p>
          <a:p>
            <a:pPr marL="914400" lvl="2" indent="0"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short month;</a:t>
            </a:r>
          </a:p>
          <a:p>
            <a:pPr marL="914400" lvl="2" indent="0"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int speed;</a:t>
            </a:r>
          </a:p>
          <a:p>
            <a:pPr marL="914400" lvl="2" indent="0"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long </a:t>
            </a:r>
            <a:r>
              <a:rPr lang="en-US" altLang="en-US" sz="2400" b="1" dirty="0" err="1">
                <a:latin typeface="Consolas" panose="020B0609020204030204" pitchFamily="49" charset="0"/>
              </a:rPr>
              <a:t>timeStamp</a:t>
            </a:r>
            <a:r>
              <a:rPr lang="en-US" altLang="en-US" sz="2400" b="1" dirty="0">
                <a:latin typeface="Consolas" panose="020B0609020204030204" pitchFamily="49" charset="0"/>
              </a:rPr>
              <a:t>;</a:t>
            </a:r>
          </a:p>
          <a:p>
            <a:pPr marL="914400" lvl="2" indent="0"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float </a:t>
            </a:r>
            <a:r>
              <a:rPr lang="en-US" altLang="en-US" sz="2400" b="1" dirty="0" err="1">
                <a:latin typeface="Consolas" panose="020B0609020204030204" pitchFamily="49" charset="0"/>
              </a:rPr>
              <a:t>salesCommission</a:t>
            </a:r>
            <a:r>
              <a:rPr lang="en-US" altLang="en-US" sz="2400" b="1" dirty="0">
                <a:latin typeface="Consolas" panose="020B0609020204030204" pitchFamily="49" charset="0"/>
              </a:rPr>
              <a:t>;</a:t>
            </a:r>
          </a:p>
          <a:p>
            <a:pPr marL="914400" lvl="2" indent="0">
              <a:buFontTx/>
              <a:buNone/>
            </a:pPr>
            <a:r>
              <a:rPr lang="en-US" altLang="en-US" sz="2400" b="1" dirty="0">
                <a:latin typeface="Consolas" panose="020B0609020204030204" pitchFamily="49" charset="0"/>
              </a:rPr>
              <a:t>double distance</a:t>
            </a:r>
            <a:r>
              <a:rPr lang="en-US" altLang="en-US" sz="24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DB5328D-3A2F-AEA1-C819-819E3098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26" y="260508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00000000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D3010CA-0933-6A46-7838-7EEF071C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26" y="3000377"/>
            <a:ext cx="2792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00000000 00000000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04ACEFB-9FCF-A0AA-1064-873C7382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26" y="3496977"/>
            <a:ext cx="4876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00000000 00000000 00000000 00000000</a:t>
            </a: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109702C9-AEFE-0AD5-5008-1BCAD836CA19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6245" y="2836070"/>
            <a:ext cx="1887681" cy="127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3">
            <a:extLst>
              <a:ext uri="{FF2B5EF4-FFF2-40B4-BE49-F238E27FC236}">
                <a16:creationId xmlns:a16="http://schemas.microsoft.com/office/drawing/2014/main" id="{1D928C95-C8E6-38CF-DB71-B9508165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8474" y="3229339"/>
            <a:ext cx="1935452" cy="29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3">
            <a:extLst>
              <a:ext uri="{FF2B5EF4-FFF2-40B4-BE49-F238E27FC236}">
                <a16:creationId xmlns:a16="http://schemas.microsoft.com/office/drawing/2014/main" id="{C8B16CAA-1B12-3317-5BCC-CFD3C3B9C2AE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4572359" y="3683655"/>
            <a:ext cx="1911567" cy="2842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258027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6C0CC5-A635-95FA-D50C-2D31C848BB1A}"/>
              </a:ext>
            </a:extLst>
          </p:cNvPr>
          <p:cNvSpPr txBox="1">
            <a:spLocks noChangeArrowheads="1"/>
          </p:cNvSpPr>
          <p:nvPr/>
        </p:nvSpPr>
        <p:spPr>
          <a:xfrm>
            <a:off x="1631084" y="297873"/>
            <a:ext cx="547846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Integer Data Types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6B6AB5F-D237-3DF9-5A17-395270EBC3F2}"/>
              </a:ext>
            </a:extLst>
          </p:cNvPr>
          <p:cNvSpPr txBox="1">
            <a:spLocks noChangeArrowheads="1"/>
          </p:cNvSpPr>
          <p:nvPr/>
        </p:nvSpPr>
        <p:spPr>
          <a:xfrm>
            <a:off x="1631083" y="1475365"/>
            <a:ext cx="8353837" cy="5084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Consolas" panose="020B0609020204030204" pitchFamily="49" charset="0"/>
              </a:rPr>
              <a:t>byte, short, int,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onsolas" panose="020B0609020204030204" pitchFamily="49" charset="0"/>
              </a:rPr>
              <a:t>long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data types.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hold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numbers such as 5, 10, 23, 89, 107, etc. (within their ranges).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 data types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hold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with a decimal point. 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Unless,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Ex: </a:t>
            </a: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 x = (int)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4.56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;      …cast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Integers embedded into Java source code are called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literals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0" indent="-457200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</a:t>
            </a:r>
            <a:r>
              <a:rPr lang="en-US" altLang="en-US" sz="2400" dirty="0"/>
              <a:t>: 	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int x = </a:t>
            </a:r>
            <a:r>
              <a:rPr lang="en-US" altLang="en-US" sz="24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200" dirty="0"/>
              <a:t>See Example: </a:t>
            </a:r>
            <a:r>
              <a:rPr lang="en-US" altLang="en-US" sz="2200" dirty="0">
                <a:hlinkClick r:id="rId2" action="ppaction://hlinkfile"/>
              </a:rPr>
              <a:t>IntegerVariables.java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68090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471767-56E2-E943-C1AF-D9FF2CF187DD}"/>
              </a:ext>
            </a:extLst>
          </p:cNvPr>
          <p:cNvSpPr txBox="1">
            <a:spLocks noChangeArrowheads="1"/>
          </p:cNvSpPr>
          <p:nvPr/>
        </p:nvSpPr>
        <p:spPr>
          <a:xfrm>
            <a:off x="1634837" y="205077"/>
            <a:ext cx="73152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Floating Point Data Types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DF3945-F21E-91E9-0057-2770E23C6E14}"/>
              </a:ext>
            </a:extLst>
          </p:cNvPr>
          <p:cNvSpPr txBox="1">
            <a:spLocks noChangeArrowheads="1"/>
          </p:cNvSpPr>
          <p:nvPr/>
        </p:nvSpPr>
        <p:spPr>
          <a:xfrm>
            <a:off x="1672935" y="1402774"/>
            <a:ext cx="8873837" cy="5250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types that allow fractional values are called </a:t>
            </a:r>
            <a:r>
              <a:rPr lang="en-US" alt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floating-point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Bef>
                <a:spcPts val="1800"/>
              </a:spcBef>
              <a:defRPr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1.7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-45.316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floating-point numbers.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Java, two data types can represent floating-point numbers.</a:t>
            </a:r>
          </a:p>
          <a:p>
            <a:pPr marL="914400" lvl="1" indent="-457200">
              <a:spcBef>
                <a:spcPts val="1800"/>
              </a:spcBef>
              <a:defRPr/>
            </a:pPr>
            <a:r>
              <a:rPr lang="en-US" altLang="en-US" b="1" dirty="0">
                <a:solidFill>
                  <a:srgbClr val="0033CC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float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also called </a:t>
            </a:r>
            <a:r>
              <a:rPr lang="en-US" altLang="en-US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single precision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 decimal points).</a:t>
            </a:r>
          </a:p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Ex. 	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float x = 1.7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;   x = (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float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)1.75;</a:t>
            </a:r>
          </a:p>
          <a:p>
            <a:pPr marL="914400" lvl="1" indent="-457200">
              <a:spcBef>
                <a:spcPts val="600"/>
              </a:spcBef>
              <a:buFontTx/>
              <a:buNone/>
              <a:defRPr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float x = 1.F/7.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;   x = (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float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)(1./75);</a:t>
            </a:r>
          </a:p>
          <a:p>
            <a:pPr marL="914400" lvl="1" indent="-457200">
              <a:spcBef>
                <a:spcPts val="1800"/>
              </a:spcBef>
              <a:defRPr/>
            </a:pPr>
            <a:r>
              <a:rPr lang="en-US" altLang="en-US" b="1" dirty="0">
                <a:solidFill>
                  <a:srgbClr val="0033CC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double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also called </a:t>
            </a:r>
            <a:r>
              <a:rPr lang="en-US" altLang="en-US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double precision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16 decimal points).  </a:t>
            </a:r>
          </a:p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Ex. 	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double x = 1.7;  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altLang="en-US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double x;                                                       					   x = 1.7;</a:t>
            </a:r>
          </a:p>
        </p:txBody>
      </p:sp>
    </p:spTree>
    <p:extLst>
      <p:ext uri="{BB962C8B-B14F-4D97-AF65-F5344CB8AC3E}">
        <p14:creationId xmlns:p14="http://schemas.microsoft.com/office/powerpoint/2010/main" val="24707061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006FAA-F487-77BF-5365-621B13A0D59A}"/>
              </a:ext>
            </a:extLst>
          </p:cNvPr>
          <p:cNvSpPr txBox="1">
            <a:spLocks noChangeArrowheads="1"/>
          </p:cNvSpPr>
          <p:nvPr/>
        </p:nvSpPr>
        <p:spPr>
          <a:xfrm>
            <a:off x="1478973" y="320386"/>
            <a:ext cx="6629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Floating Point Literals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24EF49-65A6-CB66-3CE5-4996816D048E}"/>
              </a:ext>
            </a:extLst>
          </p:cNvPr>
          <p:cNvSpPr txBox="1">
            <a:spLocks noChangeArrowheads="1"/>
          </p:cNvSpPr>
          <p:nvPr/>
        </p:nvSpPr>
        <p:spPr>
          <a:xfrm>
            <a:off x="1478973" y="1219200"/>
            <a:ext cx="8059882" cy="54742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floating point numbers are embedded into Java source code they are called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floating-point literals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default type for floating point literals is </a:t>
            </a:r>
            <a:r>
              <a:rPr lang="en-US" altLang="en-US" sz="2400" b="1" i="1" dirty="0">
                <a:solidFill>
                  <a:srgbClr val="0033CC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double</a:t>
            </a: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29.75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1.76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0.3151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data types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Bef>
                <a:spcPts val="1200"/>
              </a:spcBef>
              <a:defRPr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double 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xyzd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xywd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= 1.76, 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xyvd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= 0.3151;</a:t>
            </a:r>
          </a:p>
          <a:p>
            <a:pPr marL="914400" lvl="1" indent="-457200">
              <a:spcBef>
                <a:spcPts val="1200"/>
              </a:spcBef>
              <a:buFontTx/>
              <a:buNone/>
              <a:defRPr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xyzd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= 29.75;</a:t>
            </a: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is a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strongly-typed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language.</a:t>
            </a:r>
          </a:p>
          <a:p>
            <a:pPr marL="914400" lvl="1" indent="-571500">
              <a:spcBef>
                <a:spcPts val="0"/>
              </a:spcBef>
              <a:defRPr/>
            </a:pP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assigning a value to </a:t>
            </a:r>
            <a:r>
              <a:rPr lang="en-US" altLang="en-US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variable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checks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data types of </a:t>
            </a:r>
          </a:p>
          <a:p>
            <a:pPr marL="1828800" lvl="3" indent="-457200">
              <a:spcBef>
                <a:spcPts val="0"/>
              </a:spcBef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variable and </a:t>
            </a:r>
          </a:p>
          <a:p>
            <a:pPr marL="1828800" lvl="3" indent="-457200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value being assigned to it </a:t>
            </a:r>
          </a:p>
          <a:p>
            <a:pPr marL="1371600" lvl="2" indent="-457200">
              <a:spcBef>
                <a:spcPts val="0"/>
              </a:spcBef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they </a:t>
            </a: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compatible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example: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Sale.java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78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5A3CED-9814-7EA9-2477-4D3253A2C0BB}"/>
              </a:ext>
            </a:extLst>
          </p:cNvPr>
          <p:cNvSpPr txBox="1">
            <a:spLocks noChangeArrowheads="1"/>
          </p:cNvSpPr>
          <p:nvPr/>
        </p:nvSpPr>
        <p:spPr>
          <a:xfrm>
            <a:off x="1603663" y="290151"/>
            <a:ext cx="7162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Floating Point Literals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A9F870-0E87-253E-3D77-F430C546DC96}"/>
              </a:ext>
            </a:extLst>
          </p:cNvPr>
          <p:cNvSpPr txBox="1">
            <a:spLocks noChangeArrowheads="1"/>
          </p:cNvSpPr>
          <p:nvPr/>
        </p:nvSpPr>
        <p:spPr>
          <a:xfrm>
            <a:off x="1603663" y="1583893"/>
            <a:ext cx="8077200" cy="448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double value is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compatible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float variable because of its size and precision.</a:t>
            </a:r>
          </a:p>
          <a:p>
            <a:pPr marL="457200" lvl="1" indent="0">
              <a:spcBef>
                <a:spcPts val="18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float number;</a:t>
            </a:r>
          </a:p>
          <a:p>
            <a:pPr marL="457200" lvl="1" indent="0">
              <a:spcBef>
                <a:spcPts val="800"/>
              </a:spcBef>
              <a:buFontTx/>
              <a:buNone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number = </a:t>
            </a:r>
            <a:r>
              <a:rPr lang="en-US" altLang="en-US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23.5; // Error!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double can be forced into a float by appending the letter F or f to the literal.</a:t>
            </a:r>
          </a:p>
          <a:p>
            <a:pPr marL="457200" lvl="1" indent="0">
              <a:spcBef>
                <a:spcPts val="18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float number;</a:t>
            </a:r>
          </a:p>
          <a:p>
            <a:pPr marL="457200" lvl="1" indent="0">
              <a:spcBef>
                <a:spcPts val="800"/>
              </a:spcBef>
              <a:buFontTx/>
              <a:buNone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	number = 23.5</a:t>
            </a:r>
            <a:r>
              <a:rPr lang="en-US" altLang="en-US" b="1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; // This will work.</a:t>
            </a:r>
          </a:p>
          <a:p>
            <a:pPr marL="457200" lvl="1" indent="0">
              <a:spcBef>
                <a:spcPts val="800"/>
              </a:spcBef>
              <a:buFontTx/>
              <a:buNone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	number = 23.55</a:t>
            </a:r>
            <a:r>
              <a:rPr lang="en-US" altLang="en-US" b="1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419921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539B-6572-8B32-94B4-D399BB358E4F}"/>
              </a:ext>
            </a:extLst>
          </p:cNvPr>
          <p:cNvSpPr txBox="1">
            <a:spLocks noChangeArrowheads="1"/>
          </p:cNvSpPr>
          <p:nvPr/>
        </p:nvSpPr>
        <p:spPr>
          <a:xfrm>
            <a:off x="1468870" y="0"/>
            <a:ext cx="7702550" cy="992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/>
          </a:p>
          <a:p>
            <a:r>
              <a:rPr lang="en-US" altLang="en-US" sz="3200" dirty="0"/>
              <a:t>Floating Point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C536-FD46-499A-497A-0ED49E28B53E}"/>
              </a:ext>
            </a:extLst>
          </p:cNvPr>
          <p:cNvSpPr txBox="1">
            <a:spLocks noChangeArrowheads="1"/>
          </p:cNvSpPr>
          <p:nvPr/>
        </p:nvSpPr>
        <p:spPr>
          <a:xfrm>
            <a:off x="1468870" y="1156854"/>
            <a:ext cx="8294687" cy="2590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 representation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has three fields: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= 0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digits (Mantissa) = 11101100110, and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Exponents = 5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consider the number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 1 1 0 1. 1 0 0 0 1 1 0 (61.546875)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be represented in the floating point format.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EB8B8B-95F5-FA5E-F7FE-70650DF4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85" y="3643745"/>
            <a:ext cx="8696345" cy="32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679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A2A3-7422-41E3-CBE0-7DB3B14E507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0"/>
            <a:ext cx="7848600" cy="992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/>
          </a:p>
          <a:p>
            <a:r>
              <a:rPr lang="en-US" altLang="en-US" sz="3200" dirty="0"/>
              <a:t>IEEE 754 Standards for Floating Point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182C5-54CD-5073-A59F-79B9E400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0428" y="992188"/>
            <a:ext cx="8269287" cy="4113212"/>
          </a:xfrm>
          <a:prstGeom prst="rect">
            <a:avLst/>
          </a:prstGeom>
          <a:noFill/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475227E-082E-4227-18D0-559B3B76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428" y="5565776"/>
            <a:ext cx="8155131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The exponent field is E' = E (Scaling factor) + bias (127), where </a:t>
            </a:r>
            <a:r>
              <a:rPr lang="en-US" altLang="en-US" sz="2000" dirty="0"/>
              <a:t>0 &lt; E' &lt; 255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dirty="0"/>
              <a:t>This means that for 64-bit representation the actual exponent E is in the range -126 &lt;= E &lt;= 127.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7B16E08-E706-D063-4B39-D79741DBD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146" y="4615295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7 digits after decimal point.</a:t>
            </a:r>
          </a:p>
        </p:txBody>
      </p:sp>
    </p:spTree>
    <p:extLst>
      <p:ext uri="{BB962C8B-B14F-4D97-AF65-F5344CB8AC3E}">
        <p14:creationId xmlns:p14="http://schemas.microsoft.com/office/powerpoint/2010/main" val="121613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93CBF-C099-471B-95B6-DAAB75EFA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9" r="51451"/>
          <a:stretch/>
        </p:blipFill>
        <p:spPr>
          <a:xfrm>
            <a:off x="1385232" y="1298121"/>
            <a:ext cx="8534201" cy="4955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523175-9C4D-4D16-80C8-FA81BBD44ACC}"/>
              </a:ext>
            </a:extLst>
          </p:cNvPr>
          <p:cNvSpPr txBox="1"/>
          <p:nvPr/>
        </p:nvSpPr>
        <p:spPr>
          <a:xfrm>
            <a:off x="4882243" y="4612820"/>
            <a:ext cx="48006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3. The zipped file simple_Pbm.zip is obtained. Copy or drag this zipped file for submission.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CCEF192-57A4-4D9D-8CB0-F29077F0A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14126"/>
              </p:ext>
            </p:extLst>
          </p:nvPr>
        </p:nvGraphicFramePr>
        <p:xfrm>
          <a:off x="10082893" y="5411900"/>
          <a:ext cx="128428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1284480" imgH="671040" progId="Package">
                  <p:embed/>
                </p:oleObj>
              </mc:Choice>
              <mc:Fallback>
                <p:oleObj name="Packager Shell Object" showAsIcon="1" r:id="rId4" imgW="1284480" imgH="67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82893" y="5411900"/>
                        <a:ext cx="1284288" cy="671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099EA6-8C3B-4C65-9708-C538488AC418}"/>
              </a:ext>
            </a:extLst>
          </p:cNvPr>
          <p:cNvSpPr txBox="1"/>
          <p:nvPr/>
        </p:nvSpPr>
        <p:spPr>
          <a:xfrm>
            <a:off x="1069522" y="526596"/>
            <a:ext cx="5127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Zip your file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14363612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01B-88B8-29A8-4114-CED006F1954D}"/>
              </a:ext>
            </a:extLst>
          </p:cNvPr>
          <p:cNvSpPr txBox="1">
            <a:spLocks noChangeArrowheads="1"/>
          </p:cNvSpPr>
          <p:nvPr/>
        </p:nvSpPr>
        <p:spPr>
          <a:xfrm>
            <a:off x="1427018" y="0"/>
            <a:ext cx="7848600" cy="992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/>
          </a:p>
          <a:p>
            <a:r>
              <a:rPr lang="en-US" altLang="en-US" sz="3200" dirty="0"/>
              <a:t>IEEE 754 Standards for Floating Point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F3BB7-7514-6860-3BD3-CF9C8FF0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018" y="992188"/>
            <a:ext cx="8315325" cy="4389474"/>
          </a:xfrm>
          <a:prstGeom prst="rect">
            <a:avLst/>
          </a:prstGeom>
          <a:noFill/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BE3146D-713E-2ADB-FB59-A17D36C16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745" y="4600286"/>
            <a:ext cx="351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15 digits after the decimal point</a:t>
            </a:r>
            <a:r>
              <a:rPr lang="en-US" altLang="en-US" sz="24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8CE00-7C97-7322-D8DE-D28CCE4FF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018" y="5462155"/>
            <a:ext cx="8558646" cy="1014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The exponent field is E' = E (Scaling factor) + bias (1023) where </a:t>
            </a:r>
            <a:r>
              <a:rPr lang="en-US" altLang="en-US" sz="2000" dirty="0"/>
              <a:t>0 &lt; E' &lt; 2047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dirty="0"/>
              <a:t>This means that for 64-bit representation the actual exponent E is in the range -1022 &lt;= E &lt;= 1023.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33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1DC891-84C2-6BF3-3F6B-10C61CA0C10E}"/>
              </a:ext>
            </a:extLst>
          </p:cNvPr>
          <p:cNvSpPr txBox="1">
            <a:spLocks noChangeArrowheads="1"/>
          </p:cNvSpPr>
          <p:nvPr/>
        </p:nvSpPr>
        <p:spPr>
          <a:xfrm>
            <a:off x="1530928" y="159327"/>
            <a:ext cx="7069138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/>
              <a:t>Conversion between Primitive Data Types</a:t>
            </a:r>
            <a:endParaRPr lang="en-US" altLang="en-US" sz="28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6CF802E-35D4-7266-E9B0-F741F55D2B4B}"/>
              </a:ext>
            </a:extLst>
          </p:cNvPr>
          <p:cNvSpPr txBox="1">
            <a:spLocks noChangeArrowheads="1"/>
          </p:cNvSpPr>
          <p:nvPr/>
        </p:nvSpPr>
        <p:spPr>
          <a:xfrm>
            <a:off x="1712697" y="1906731"/>
            <a:ext cx="6705600" cy="457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Primitive data type ranking: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/>
              <a:t>	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Rank	</a:t>
            </a:r>
            <a:r>
              <a:rPr lang="en-US" altLang="en-US" sz="2600" dirty="0"/>
              <a:t>	</a:t>
            </a:r>
            <a:r>
              <a:rPr lang="en-US" altLang="en-US" sz="2600" dirty="0">
                <a:latin typeface="Consolas" panose="020B0609020204030204" pitchFamily="49" charset="0"/>
              </a:rPr>
              <a:t>double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>
                <a:latin typeface="Consolas" panose="020B0609020204030204" pitchFamily="49" charset="0"/>
              </a:rPr>
              <a:t>				float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>
                <a:latin typeface="Consolas" panose="020B0609020204030204" pitchFamily="49" charset="0"/>
              </a:rPr>
              <a:t>				long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>
                <a:latin typeface="Consolas" panose="020B0609020204030204" pitchFamily="49" charset="0"/>
              </a:rPr>
              <a:t>				int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>
                <a:latin typeface="Consolas" panose="020B0609020204030204" pitchFamily="49" charset="0"/>
              </a:rPr>
              <a:t>				short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altLang="en-US" sz="2600" dirty="0"/>
              <a:t>	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Lowest Rank	</a:t>
            </a:r>
            <a:r>
              <a:rPr lang="en-US" altLang="en-US" sz="2600" dirty="0"/>
              <a:t>	</a:t>
            </a:r>
            <a:r>
              <a:rPr lang="en-US" altLang="en-US" sz="2600" dirty="0">
                <a:latin typeface="Consolas" panose="020B0609020204030204" pitchFamily="49" charset="0"/>
              </a:rPr>
              <a:t>byte</a:t>
            </a:r>
          </a:p>
        </p:txBody>
      </p:sp>
    </p:spTree>
    <p:extLst>
      <p:ext uri="{BB962C8B-B14F-4D97-AF65-F5344CB8AC3E}">
        <p14:creationId xmlns:p14="http://schemas.microsoft.com/office/powerpoint/2010/main" val="17974362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31B5CC-3E50-FFA2-960A-0D77AE67E252}"/>
              </a:ext>
            </a:extLst>
          </p:cNvPr>
          <p:cNvSpPr txBox="1">
            <a:spLocks noChangeArrowheads="1"/>
          </p:cNvSpPr>
          <p:nvPr/>
        </p:nvSpPr>
        <p:spPr>
          <a:xfrm>
            <a:off x="1541606" y="218209"/>
            <a:ext cx="708977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Conversion between Primitive Data Types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DCC4446-1036-0CC6-7C75-302B16649629}"/>
              </a:ext>
            </a:extLst>
          </p:cNvPr>
          <p:cNvSpPr txBox="1">
            <a:spLocks noChangeArrowheads="1"/>
          </p:cNvSpPr>
          <p:nvPr/>
        </p:nvSpPr>
        <p:spPr>
          <a:xfrm>
            <a:off x="1541605" y="1354282"/>
            <a:ext cx="7914121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Widening conversion</a:t>
            </a:r>
          </a:p>
          <a:p>
            <a:pPr marL="914400" lvl="1" indent="-457200">
              <a:spcBef>
                <a:spcPts val="0"/>
              </a:spcBef>
              <a:tabLst>
                <a:tab pos="914400" algn="l"/>
              </a:tabLst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assignment statements, Java automatically converts the lower-ranked value to the highest-ranked type. </a:t>
            </a:r>
          </a:p>
          <a:p>
            <a:pPr marL="1371600" lvl="2" indent="0">
              <a:spcBef>
                <a:spcPts val="600"/>
              </a:spcBef>
              <a:buFontTx/>
              <a:buNone/>
              <a:defRPr/>
            </a:pP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double </a:t>
            </a:r>
            <a:r>
              <a:rPr lang="en-US" altLang="en-US" sz="2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doubleValue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;</a:t>
            </a:r>
          </a:p>
          <a:p>
            <a:pPr marL="1371600" lvl="2" indent="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int </a:t>
            </a:r>
            <a:r>
              <a:rPr lang="en-US" altLang="en-US" sz="2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intValue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 = 10;</a:t>
            </a:r>
          </a:p>
          <a:p>
            <a:pPr marL="1371600" lvl="2" indent="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//Perform a 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widening conversion. </a:t>
            </a:r>
          </a:p>
          <a:p>
            <a:pPr marL="1371600" lvl="2" indent="0">
              <a:spcBef>
                <a:spcPts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doubleValue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intValue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; </a:t>
            </a:r>
          </a:p>
          <a:p>
            <a:pPr marL="1371600" lvl="2" indent="0">
              <a:spcBef>
                <a:spcPts val="0"/>
              </a:spcBef>
              <a:buFontTx/>
              <a:buNone/>
              <a:defRPr/>
            </a:pPr>
            <a:endParaRPr lang="en-US" altLang="en-US" sz="2400" dirty="0">
              <a:solidFill>
                <a:srgbClr val="0000CC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457200" lvl="2" indent="-457200"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Narrowing conversion</a:t>
            </a:r>
          </a:p>
          <a:p>
            <a:pPr marL="914400" lvl="3" indent="-457200">
              <a:spcBef>
                <a:spcPts val="6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 of a value to a lower-ranked type. </a:t>
            </a:r>
          </a:p>
          <a:p>
            <a:pPr marL="914400" lvl="3" indent="-457200"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conversions can potentially cause a loss of data. </a:t>
            </a:r>
          </a:p>
          <a:p>
            <a:pPr marL="914400" lvl="3" indent="-457200"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does not automatically perform them.</a:t>
            </a:r>
          </a:p>
          <a:p>
            <a:pPr marL="0" lvl="2" indent="0">
              <a:spcBef>
                <a:spcPts val="0"/>
              </a:spcBef>
              <a:buFontTx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268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EBD3E4-F83E-ADDF-E177-9D6D58EA0020}"/>
              </a:ext>
            </a:extLst>
          </p:cNvPr>
          <p:cNvSpPr txBox="1">
            <a:spLocks noChangeArrowheads="1"/>
          </p:cNvSpPr>
          <p:nvPr/>
        </p:nvSpPr>
        <p:spPr>
          <a:xfrm>
            <a:off x="1489508" y="124980"/>
            <a:ext cx="7772400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Conversion between Primitive Data Types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BDF57C-9290-3AEB-8F9F-D65C444D7FDE}"/>
              </a:ext>
            </a:extLst>
          </p:cNvPr>
          <p:cNvSpPr txBox="1">
            <a:spLocks noChangeArrowheads="1"/>
          </p:cNvSpPr>
          <p:nvPr/>
        </p:nvSpPr>
        <p:spPr>
          <a:xfrm>
            <a:off x="1489508" y="901268"/>
            <a:ext cx="8305800" cy="5864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sv-SE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Bit representations for 127 and 128, respectively are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sv-SE" altLang="en-US" sz="2200" b="1" dirty="0">
                <a:latin typeface="Courier" pitchFamily="1" charset="0"/>
              </a:rPr>
              <a:t>  0000 0000 0000 0000 0000 0000 </a:t>
            </a:r>
            <a:r>
              <a:rPr lang="sv-SE" altLang="en-US" sz="2200" b="1" dirty="0">
                <a:solidFill>
                  <a:srgbClr val="0000CC"/>
                </a:solidFill>
                <a:latin typeface="Courier" pitchFamily="1" charset="0"/>
              </a:rPr>
              <a:t>0111 1111</a:t>
            </a:r>
            <a:endParaRPr lang="sv-SE" altLang="en-US" sz="2200" b="1" dirty="0">
              <a:latin typeface="Courier" pitchFamily="1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sv-SE" altLang="en-US" sz="2200" b="1" dirty="0">
                <a:latin typeface="Courier" pitchFamily="1" charset="0"/>
              </a:rPr>
              <a:t>  0000 0000 0000 0000 0000 0000 </a:t>
            </a:r>
            <a:r>
              <a:rPr lang="sv-SE" altLang="en-US" sz="2200" b="1" dirty="0">
                <a:solidFill>
                  <a:srgbClr val="0000CC"/>
                </a:solidFill>
                <a:latin typeface="Courier" pitchFamily="1" charset="0"/>
              </a:rPr>
              <a:t>1000 0000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2200" dirty="0">
              <a:latin typeface="Courier" pitchFamily="1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byte </a:t>
            </a:r>
            <a:r>
              <a:rPr lang="en-US" altLang="en-US" sz="2200" dirty="0" err="1">
                <a:latin typeface="Consolas" panose="020B0609020204030204" pitchFamily="49" charset="0"/>
              </a:rPr>
              <a:t>byteX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  <a:r>
              <a:rPr lang="en-US" altLang="en-US" sz="2200" dirty="0">
                <a:latin typeface="Courier" pitchFamily="1" charset="0"/>
              </a:rPr>
              <a:t>	//declare …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Courier" pitchFamily="1" charset="0"/>
              </a:rPr>
              <a:t>//</a:t>
            </a:r>
            <a:r>
              <a:rPr lang="en-US" altLang="en-US" sz="2200" dirty="0" err="1">
                <a:latin typeface="Courier" pitchFamily="1" charset="0"/>
              </a:rPr>
              <a:t>byteX</a:t>
            </a:r>
            <a:r>
              <a:rPr lang="en-US" altLang="en-US" sz="2200" dirty="0">
                <a:latin typeface="Courier" pitchFamily="1" charset="0"/>
              </a:rPr>
              <a:t> = 128;//1000 0000 </a:t>
            </a:r>
            <a:r>
              <a:rPr lang="en-US" altLang="en-US" sz="2200" b="1" dirty="0">
                <a:latin typeface="Courier" pitchFamily="1" charset="0"/>
              </a:rPr>
              <a:t>requires a cast 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spc="-100" dirty="0">
                <a:latin typeface="Courier" pitchFamily="1" charset="0"/>
              </a:rPr>
              <a:t>//</a:t>
            </a:r>
            <a:r>
              <a:rPr lang="en-US" altLang="en-US" sz="2200" spc="-100" dirty="0">
                <a:solidFill>
                  <a:srgbClr val="FF0000"/>
                </a:solidFill>
                <a:latin typeface="Courier" pitchFamily="1" charset="0"/>
              </a:rPr>
              <a:t>Type mismatch: cannot convert from </a:t>
            </a:r>
            <a:r>
              <a:rPr lang="en-US" altLang="en-US" sz="2200" u="sng" spc="-100" dirty="0">
                <a:solidFill>
                  <a:srgbClr val="FF0000"/>
                </a:solidFill>
                <a:latin typeface="Courier" pitchFamily="1" charset="0"/>
              </a:rPr>
              <a:t>int to byte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sv-SE" altLang="en-US" sz="2200" dirty="0">
                <a:latin typeface="Consolas" panose="020B0609020204030204" pitchFamily="49" charset="0"/>
              </a:rPr>
              <a:t>byteX = </a:t>
            </a:r>
            <a:r>
              <a:rPr lang="sv-SE" altLang="en-US" sz="2200" b="1" dirty="0">
                <a:latin typeface="Consolas" panose="020B0609020204030204" pitchFamily="49" charset="0"/>
              </a:rPr>
              <a:t>127; 	</a:t>
            </a:r>
            <a:r>
              <a:rPr lang="sv-SE" altLang="en-US" sz="2200" dirty="0">
                <a:latin typeface="Courier" pitchFamily="1" charset="0"/>
              </a:rPr>
              <a:t>//byteX has </a:t>
            </a:r>
            <a:r>
              <a:rPr lang="sv-SE" altLang="en-US" sz="2200" b="1" dirty="0">
                <a:latin typeface="Courier" pitchFamily="1" charset="0"/>
              </a:rPr>
              <a:t>0111 1111;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short </a:t>
            </a:r>
            <a:r>
              <a:rPr lang="en-US" altLang="en-US" sz="2200" dirty="0" err="1">
                <a:latin typeface="Consolas" panose="020B0609020204030204" pitchFamily="49" charset="0"/>
              </a:rPr>
              <a:t>shortX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shortX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byteX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;    </a:t>
            </a:r>
            <a:r>
              <a:rPr lang="en-US" altLang="en-US" sz="2200" dirty="0">
                <a:latin typeface="Courier" pitchFamily="1" charset="0"/>
              </a:rPr>
              <a:t>//</a:t>
            </a:r>
            <a:r>
              <a:rPr lang="en-US" altLang="en-US" sz="2200" dirty="0" err="1">
                <a:latin typeface="Courier" pitchFamily="1" charset="0"/>
              </a:rPr>
              <a:t>shortX</a:t>
            </a:r>
            <a:r>
              <a:rPr lang="en-US" altLang="en-US" sz="2200" dirty="0">
                <a:latin typeface="Courier" pitchFamily="1" charset="0"/>
              </a:rPr>
              <a:t> has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Courier" pitchFamily="1" charset="0"/>
              </a:rPr>
              <a:t>                 // </a:t>
            </a:r>
            <a:r>
              <a:rPr lang="en-US" altLang="en-US" sz="2200" b="1" dirty="0">
                <a:latin typeface="Courier" pitchFamily="1" charset="0"/>
              </a:rPr>
              <a:t>0000 0000 0111 1111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int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byteX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long </a:t>
            </a:r>
            <a:r>
              <a:rPr lang="en-US" altLang="en-US" sz="2200" dirty="0" err="1">
                <a:latin typeface="Consolas" panose="020B0609020204030204" pitchFamily="49" charset="0"/>
              </a:rPr>
              <a:t>longX</a:t>
            </a:r>
            <a:r>
              <a:rPr lang="en-US" altLang="en-US" sz="2200" dirty="0">
                <a:latin typeface="Consolas" panose="020B0609020204030204" pitchFamily="49" charset="0"/>
              </a:rPr>
              <a:t>;	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longX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floatX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doubleX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0C8EC-6408-0672-9C12-04245B7FC5E1}"/>
              </a:ext>
            </a:extLst>
          </p:cNvPr>
          <p:cNvSpPr txBox="1"/>
          <p:nvPr/>
        </p:nvSpPr>
        <p:spPr>
          <a:xfrm>
            <a:off x="5029200" y="4322763"/>
            <a:ext cx="2895600" cy="2462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Output Results:</a:t>
            </a:r>
          </a:p>
          <a:p>
            <a:pPr>
              <a:defRPr/>
            </a:pPr>
            <a:r>
              <a:rPr lang="en-US" sz="2200" dirty="0" err="1"/>
              <a:t>byteX</a:t>
            </a:r>
            <a:r>
              <a:rPr lang="en-US" sz="2200" dirty="0"/>
              <a:t> = 127</a:t>
            </a:r>
          </a:p>
          <a:p>
            <a:pPr>
              <a:defRPr/>
            </a:pPr>
            <a:r>
              <a:rPr lang="en-US" sz="2200" dirty="0" err="1"/>
              <a:t>shortX</a:t>
            </a:r>
            <a:r>
              <a:rPr lang="en-US" sz="2200" dirty="0"/>
              <a:t> = 127</a:t>
            </a:r>
          </a:p>
          <a:p>
            <a:pPr>
              <a:defRPr/>
            </a:pPr>
            <a:r>
              <a:rPr lang="en-US" sz="2200" dirty="0" err="1"/>
              <a:t>intX</a:t>
            </a:r>
            <a:r>
              <a:rPr lang="en-US" sz="2200" dirty="0"/>
              <a:t> = 127</a:t>
            </a:r>
          </a:p>
          <a:p>
            <a:pPr>
              <a:defRPr/>
            </a:pPr>
            <a:r>
              <a:rPr lang="en-US" sz="2200" dirty="0" err="1"/>
              <a:t>longX</a:t>
            </a:r>
            <a:r>
              <a:rPr lang="en-US" sz="2200" dirty="0"/>
              <a:t> = 127</a:t>
            </a:r>
          </a:p>
          <a:p>
            <a:pPr>
              <a:defRPr/>
            </a:pPr>
            <a:r>
              <a:rPr lang="en-US" sz="2200" dirty="0" err="1"/>
              <a:t>floatX</a:t>
            </a:r>
            <a:r>
              <a:rPr lang="en-US" sz="2200" dirty="0"/>
              <a:t> = 127.0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200" dirty="0" err="1"/>
              <a:t>doubleX</a:t>
            </a:r>
            <a:r>
              <a:rPr lang="en-US" sz="2200" dirty="0"/>
              <a:t> = 127.0</a:t>
            </a:r>
          </a:p>
        </p:txBody>
      </p:sp>
    </p:spTree>
    <p:extLst>
      <p:ext uri="{BB962C8B-B14F-4D97-AF65-F5344CB8AC3E}">
        <p14:creationId xmlns:p14="http://schemas.microsoft.com/office/powerpoint/2010/main" val="26783076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EBD3E4-F83E-ADDF-E177-9D6D58EA0020}"/>
              </a:ext>
            </a:extLst>
          </p:cNvPr>
          <p:cNvSpPr txBox="1">
            <a:spLocks noChangeArrowheads="1"/>
          </p:cNvSpPr>
          <p:nvPr/>
        </p:nvSpPr>
        <p:spPr>
          <a:xfrm>
            <a:off x="1489508" y="124980"/>
            <a:ext cx="7772400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Conversion between Primitive Data Types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8E484DD-BD0A-E573-6F53-66CAF8640464}"/>
              </a:ext>
            </a:extLst>
          </p:cNvPr>
          <p:cNvSpPr txBox="1">
            <a:spLocks noChangeArrowheads="1"/>
          </p:cNvSpPr>
          <p:nvPr/>
        </p:nvSpPr>
        <p:spPr>
          <a:xfrm>
            <a:off x="1624590" y="1021772"/>
            <a:ext cx="8153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representation for 128 is 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sv-SE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sv-SE" altLang="en-US" sz="2200" b="1" dirty="0">
                <a:latin typeface="Courier" pitchFamily="1" charset="0"/>
              </a:rPr>
              <a:t>    </a:t>
            </a:r>
            <a:r>
              <a:rPr lang="sv-SE" altLang="en-US" sz="2200" b="1" u="sng" dirty="0">
                <a:solidFill>
                  <a:srgbClr val="C00000"/>
                </a:solidFill>
                <a:latin typeface="Courier" pitchFamily="1" charset="0"/>
              </a:rPr>
              <a:t>0</a:t>
            </a:r>
            <a:r>
              <a:rPr lang="sv-SE" altLang="en-US" sz="2200" b="1" u="sng" dirty="0">
                <a:latin typeface="Courier" pitchFamily="1" charset="0"/>
              </a:rPr>
              <a:t>000 0000</a:t>
            </a:r>
            <a:r>
              <a:rPr lang="sv-SE" altLang="en-US" sz="2200" b="1" dirty="0">
                <a:latin typeface="Courier" pitchFamily="1" charset="0"/>
              </a:rPr>
              <a:t> </a:t>
            </a:r>
            <a:r>
              <a:rPr lang="sv-SE" altLang="en-US" sz="2200" b="1" u="sng" dirty="0">
                <a:latin typeface="Courier" pitchFamily="1" charset="0"/>
              </a:rPr>
              <a:t>0000 0000</a:t>
            </a:r>
            <a:r>
              <a:rPr lang="sv-SE" altLang="en-US" sz="2200" b="1" dirty="0">
                <a:latin typeface="Courier" pitchFamily="1" charset="0"/>
              </a:rPr>
              <a:t> </a:t>
            </a:r>
            <a:r>
              <a:rPr lang="sv-SE" altLang="en-US" sz="2200" b="1" u="sng" dirty="0">
                <a:latin typeface="Courier" pitchFamily="1" charset="0"/>
              </a:rPr>
              <a:t>0000 0000</a:t>
            </a:r>
            <a:r>
              <a:rPr lang="sv-SE" altLang="en-US" sz="2200" b="1" dirty="0">
                <a:latin typeface="Courier" pitchFamily="1" charset="0"/>
              </a:rPr>
              <a:t> </a:t>
            </a:r>
            <a:r>
              <a:rPr lang="sv-SE" altLang="en-US" sz="2200" b="1" u="sng" dirty="0">
                <a:solidFill>
                  <a:srgbClr val="0000CC"/>
                </a:solidFill>
                <a:latin typeface="Courier" pitchFamily="1" charset="0"/>
              </a:rPr>
              <a:t>1000 0000</a:t>
            </a:r>
            <a:endParaRPr lang="en-US" altLang="en-US" sz="2200" u="sng" dirty="0">
              <a:latin typeface="Courier" pitchFamily="1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200" dirty="0">
                <a:latin typeface="Courier" pitchFamily="1" charset="0"/>
              </a:rPr>
              <a:t>//</a:t>
            </a:r>
            <a:r>
              <a:rPr lang="en-US" altLang="en-US" sz="2200" dirty="0" err="1">
                <a:latin typeface="Courier" pitchFamily="1" charset="0"/>
              </a:rPr>
              <a:t>byteX</a:t>
            </a:r>
            <a:r>
              <a:rPr lang="en-US" altLang="en-US" sz="2200" dirty="0">
                <a:latin typeface="Courier" pitchFamily="1" charset="0"/>
              </a:rPr>
              <a:t> = 128;   </a:t>
            </a:r>
          </a:p>
          <a:p>
            <a:pPr marL="0" indent="0">
              <a:buFontTx/>
              <a:buNone/>
              <a:defRPr/>
            </a:pPr>
            <a:r>
              <a:rPr lang="en-US" altLang="en-US" sz="2200" dirty="0">
                <a:latin typeface="Courier" pitchFamily="1" charset="0"/>
              </a:rPr>
              <a:t>//</a:t>
            </a:r>
            <a:r>
              <a:rPr lang="en-US" altLang="en-US" sz="2200" spc="-100" dirty="0">
                <a:solidFill>
                  <a:srgbClr val="FF0000"/>
                </a:solidFill>
                <a:latin typeface="Courier" pitchFamily="1" charset="0"/>
              </a:rPr>
              <a:t>Type mismatch: cannot convert from </a:t>
            </a:r>
            <a:r>
              <a:rPr lang="en-US" altLang="en-US" sz="2200" u="sng" spc="-100" dirty="0">
                <a:solidFill>
                  <a:srgbClr val="FF0000"/>
                </a:solidFill>
                <a:latin typeface="Courier" pitchFamily="1" charset="0"/>
              </a:rPr>
              <a:t>int to byte</a:t>
            </a:r>
          </a:p>
          <a:p>
            <a:pPr marL="0" indent="0">
              <a:buFontTx/>
              <a:buNone/>
              <a:defRPr/>
            </a:pPr>
            <a:r>
              <a:rPr lang="sv-SE" altLang="en-US" sz="2200" dirty="0">
                <a:latin typeface="Consolas" panose="020B0609020204030204" pitchFamily="49" charset="0"/>
              </a:rPr>
              <a:t>byteX = (</a:t>
            </a:r>
            <a:r>
              <a:rPr lang="sv-SE" altLang="en-US" sz="2200" b="1" dirty="0">
                <a:latin typeface="Consolas" panose="020B0609020204030204" pitchFamily="49" charset="0"/>
              </a:rPr>
              <a:t>byte)12</a:t>
            </a:r>
            <a:r>
              <a:rPr lang="sv-SE" altLang="en-US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8</a:t>
            </a:r>
            <a:r>
              <a:rPr lang="sv-SE" altLang="en-US" sz="2200" b="1" dirty="0">
                <a:latin typeface="Consolas" panose="020B0609020204030204" pitchFamily="49" charset="0"/>
              </a:rPr>
              <a:t>;//</a:t>
            </a:r>
            <a:r>
              <a:rPr lang="sv-SE" altLang="en-US" sz="2200" b="1" dirty="0">
                <a:latin typeface="Courier" pitchFamily="1" charset="0"/>
              </a:rPr>
              <a:t>byte has </a:t>
            </a:r>
            <a:r>
              <a:rPr lang="sv-SE" altLang="en-US" sz="2200" b="1" dirty="0">
                <a:solidFill>
                  <a:srgbClr val="0000CC"/>
                </a:solidFill>
                <a:latin typeface="Courier" pitchFamily="1" charset="0"/>
              </a:rPr>
              <a:t>1000 0000</a:t>
            </a:r>
            <a:endParaRPr lang="sv-SE" altLang="en-US" sz="2200" b="1" dirty="0">
              <a:latin typeface="Courier" pitchFamily="1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shortX</a:t>
            </a:r>
            <a:r>
              <a:rPr lang="en-US" alt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byteX</a:t>
            </a:r>
            <a:r>
              <a:rPr lang="en-US" alt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;   </a:t>
            </a:r>
            <a:r>
              <a:rPr lang="en-US" altLang="en-US" sz="2200" dirty="0">
                <a:solidFill>
                  <a:srgbClr val="0000FF"/>
                </a:solidFill>
                <a:latin typeface="Courier" pitchFamily="1" charset="0"/>
              </a:rPr>
              <a:t>//</a:t>
            </a:r>
            <a:r>
              <a:rPr lang="en-US" altLang="en-US" sz="2200" b="1" dirty="0">
                <a:solidFill>
                  <a:srgbClr val="0000FF"/>
                </a:solidFill>
                <a:latin typeface="Courier" pitchFamily="1" charset="0"/>
              </a:rPr>
              <a:t>1111 1111 1000 0000</a:t>
            </a:r>
          </a:p>
          <a:p>
            <a:pPr marL="0" indent="0">
              <a:buFontTx/>
              <a:buNone/>
              <a:defRPr/>
            </a:pPr>
            <a:r>
              <a:rPr lang="en-US" altLang="en-US" sz="2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intX</a:t>
            </a:r>
            <a:r>
              <a:rPr lang="en-US" alt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2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byteX</a:t>
            </a:r>
            <a:r>
              <a:rPr lang="en-US" altLang="en-US" sz="2200" b="1" dirty="0">
                <a:latin typeface="Consolas" panose="020B0609020204030204" pitchFamily="49" charset="0"/>
              </a:rPr>
              <a:t>; </a:t>
            </a:r>
            <a:r>
              <a:rPr lang="en-US" altLang="en-US" sz="2200" dirty="0">
                <a:latin typeface="Courier" pitchFamily="1" charset="0"/>
              </a:rPr>
              <a:t>//</a:t>
            </a:r>
            <a:r>
              <a:rPr lang="en-US" altLang="en-US" sz="2200" b="1" dirty="0">
                <a:solidFill>
                  <a:srgbClr val="0000CC"/>
                </a:solidFill>
                <a:latin typeface="Courier" pitchFamily="1" charset="0"/>
              </a:rPr>
              <a:t>1111 1111 … 1111 1111 </a:t>
            </a:r>
            <a:r>
              <a:rPr lang="en-US" altLang="en-US" sz="2200" b="1" dirty="0">
                <a:latin typeface="Courier" pitchFamily="1" charset="0"/>
              </a:rPr>
              <a:t>1000 0000 </a:t>
            </a:r>
            <a:r>
              <a:rPr lang="en-US" altLang="en-US" sz="2200" dirty="0" err="1">
                <a:latin typeface="Consolas" panose="020B0609020204030204" pitchFamily="49" charset="0"/>
              </a:rPr>
              <a:t>longX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float </a:t>
            </a:r>
            <a:r>
              <a:rPr lang="en-US" altLang="en-US" sz="2200" dirty="0" err="1">
                <a:latin typeface="Consolas" panose="020B0609020204030204" pitchFamily="49" charset="0"/>
              </a:rPr>
              <a:t>floatX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floatX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en-US" altLang="en-US" sz="2200" dirty="0">
                <a:latin typeface="Consolas" panose="020B0609020204030204" pitchFamily="49" charset="0"/>
              </a:rPr>
              <a:t>double </a:t>
            </a:r>
            <a:r>
              <a:rPr lang="en-US" altLang="en-US" sz="2200" dirty="0" err="1">
                <a:latin typeface="Consolas" panose="020B0609020204030204" pitchFamily="49" charset="0"/>
              </a:rPr>
              <a:t>doubleX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doubleX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ECF4F-D824-0CE7-BC0A-9E5BAD26B03C}"/>
              </a:ext>
            </a:extLst>
          </p:cNvPr>
          <p:cNvSpPr txBox="1"/>
          <p:nvPr/>
        </p:nvSpPr>
        <p:spPr>
          <a:xfrm>
            <a:off x="5503717" y="4058046"/>
            <a:ext cx="2771553" cy="2246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Results:</a:t>
            </a:r>
          </a:p>
          <a:p>
            <a:pPr>
              <a:defRPr/>
            </a:pPr>
            <a:r>
              <a:rPr lang="en-US" sz="2000" dirty="0" err="1"/>
              <a:t>byteX</a:t>
            </a:r>
            <a:r>
              <a:rPr lang="en-US" sz="2000" dirty="0"/>
              <a:t> = -128</a:t>
            </a:r>
          </a:p>
          <a:p>
            <a:pPr>
              <a:defRPr/>
            </a:pPr>
            <a:r>
              <a:rPr lang="en-US" sz="2000" dirty="0" err="1"/>
              <a:t>shortX</a:t>
            </a:r>
            <a:r>
              <a:rPr lang="en-US" sz="2000" dirty="0"/>
              <a:t> = -128</a:t>
            </a:r>
          </a:p>
          <a:p>
            <a:pPr>
              <a:defRPr/>
            </a:pPr>
            <a:r>
              <a:rPr lang="en-US" sz="2000" dirty="0" err="1"/>
              <a:t>intX</a:t>
            </a:r>
            <a:r>
              <a:rPr lang="en-US" sz="2000" dirty="0"/>
              <a:t> = -128</a:t>
            </a:r>
          </a:p>
          <a:p>
            <a:pPr>
              <a:defRPr/>
            </a:pPr>
            <a:r>
              <a:rPr lang="en-US" sz="2000" dirty="0" err="1"/>
              <a:t>longX</a:t>
            </a:r>
            <a:r>
              <a:rPr lang="en-US" sz="2000" dirty="0"/>
              <a:t> = -128</a:t>
            </a:r>
          </a:p>
          <a:p>
            <a:pPr>
              <a:defRPr/>
            </a:pPr>
            <a:r>
              <a:rPr lang="en-US" sz="2000" dirty="0" err="1"/>
              <a:t>floatX</a:t>
            </a:r>
            <a:r>
              <a:rPr lang="en-US" sz="2000" dirty="0"/>
              <a:t> = -128.0</a:t>
            </a:r>
          </a:p>
          <a:p>
            <a:pPr>
              <a:defRPr/>
            </a:pPr>
            <a:r>
              <a:rPr lang="en-US" sz="2000" dirty="0" err="1"/>
              <a:t>doubleX</a:t>
            </a:r>
            <a:r>
              <a:rPr lang="en-US" sz="2000" dirty="0"/>
              <a:t> = -128.0</a:t>
            </a:r>
          </a:p>
        </p:txBody>
      </p:sp>
    </p:spTree>
    <p:extLst>
      <p:ext uri="{BB962C8B-B14F-4D97-AF65-F5344CB8AC3E}">
        <p14:creationId xmlns:p14="http://schemas.microsoft.com/office/powerpoint/2010/main" val="8713898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EBD3E4-F83E-ADDF-E177-9D6D58EA0020}"/>
              </a:ext>
            </a:extLst>
          </p:cNvPr>
          <p:cNvSpPr txBox="1">
            <a:spLocks noChangeArrowheads="1"/>
          </p:cNvSpPr>
          <p:nvPr/>
        </p:nvSpPr>
        <p:spPr>
          <a:xfrm>
            <a:off x="1489508" y="124980"/>
            <a:ext cx="7772400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Conversion between Primitive Data Types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856C37-2B90-39E8-1E80-E84A65A1CC2C}"/>
              </a:ext>
            </a:extLst>
          </p:cNvPr>
          <p:cNvSpPr txBox="1">
            <a:spLocks noChangeArrowheads="1"/>
          </p:cNvSpPr>
          <p:nvPr/>
        </p:nvSpPr>
        <p:spPr>
          <a:xfrm>
            <a:off x="1333619" y="1105911"/>
            <a:ext cx="8084178" cy="47926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Bit representation for 32768 is</a:t>
            </a:r>
            <a:r>
              <a:rPr lang="sv-SE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sv-SE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en-US" sz="2400" b="1" dirty="0"/>
              <a:t>       0000 0000   </a:t>
            </a:r>
            <a:r>
              <a:rPr lang="sv-SE" altLang="en-US" sz="2400" b="1" dirty="0">
                <a:solidFill>
                  <a:srgbClr val="0000CC"/>
                </a:solidFill>
              </a:rPr>
              <a:t>0000 0000  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sv-SE" altLang="en-US" sz="2400" b="1" dirty="0"/>
              <a:t>1000 0000   </a:t>
            </a:r>
            <a:r>
              <a:rPr lang="sv-SE" altLang="en-US" sz="2400" b="1" dirty="0">
                <a:solidFill>
                  <a:srgbClr val="0000CC"/>
                </a:solidFill>
              </a:rPr>
              <a:t>0000 0000</a:t>
            </a:r>
            <a:r>
              <a:rPr lang="en-US" altLang="en-US" sz="2400" dirty="0"/>
              <a:t> </a:t>
            </a:r>
          </a:p>
          <a:p>
            <a:pPr marL="231775" indent="0">
              <a:buFontTx/>
              <a:buNone/>
              <a:defRPr/>
            </a:pPr>
            <a:r>
              <a:rPr lang="en-US" altLang="en-US" sz="2400" dirty="0"/>
              <a:t>//</a:t>
            </a:r>
            <a:r>
              <a:rPr lang="en-US" altLang="en-US" sz="2400" dirty="0" err="1"/>
              <a:t>byteX</a:t>
            </a:r>
            <a:r>
              <a:rPr lang="en-US" altLang="en-US" sz="2400" dirty="0"/>
              <a:t> = 32768;   </a:t>
            </a:r>
            <a:r>
              <a:rPr lang="en-US" altLang="en-US" sz="2200" dirty="0">
                <a:solidFill>
                  <a:srgbClr val="C00000"/>
                </a:solidFill>
              </a:rPr>
              <a:t>//</a:t>
            </a:r>
            <a:r>
              <a:rPr lang="en-US" altLang="en-US" sz="2200" spc="-100" dirty="0">
                <a:solidFill>
                  <a:srgbClr val="C00000"/>
                </a:solidFill>
              </a:rPr>
              <a:t>Type mismatch: cannot convert from </a:t>
            </a:r>
            <a:r>
              <a:rPr lang="en-US" altLang="en-US" sz="2200" u="sng" spc="-100" dirty="0">
                <a:solidFill>
                  <a:srgbClr val="C00000"/>
                </a:solidFill>
              </a:rPr>
              <a:t>int to byte</a:t>
            </a:r>
          </a:p>
          <a:p>
            <a:pPr marL="231775" indent="0">
              <a:buFontTx/>
              <a:buNone/>
              <a:defRPr/>
            </a:pPr>
            <a:r>
              <a:rPr lang="sv-SE" altLang="en-US" sz="2200" dirty="0">
                <a:latin typeface="Consolas" panose="020B0609020204030204" pitchFamily="49" charset="0"/>
              </a:rPr>
              <a:t>byteX = (</a:t>
            </a:r>
            <a:r>
              <a:rPr lang="sv-SE" altLang="en-US" sz="2200" b="1" dirty="0">
                <a:latin typeface="Consolas" panose="020B0609020204030204" pitchFamily="49" charset="0"/>
              </a:rPr>
              <a:t>byte)32768; </a:t>
            </a:r>
            <a:r>
              <a:rPr lang="sv-SE" altLang="en-US" sz="2400" b="1" dirty="0"/>
              <a:t>//</a:t>
            </a:r>
            <a:r>
              <a:rPr lang="sv-SE" altLang="en-US" sz="2400" dirty="0"/>
              <a:t>byteX</a:t>
            </a:r>
            <a:r>
              <a:rPr lang="sv-SE" altLang="en-US" sz="2400" b="1" dirty="0"/>
              <a:t> </a:t>
            </a:r>
            <a:r>
              <a:rPr lang="sv-SE" altLang="en-US" sz="2400" dirty="0"/>
              <a:t>has</a:t>
            </a:r>
            <a:r>
              <a:rPr lang="sv-SE" altLang="en-US" sz="2400" b="1" dirty="0"/>
              <a:t> </a:t>
            </a:r>
            <a:r>
              <a:rPr lang="sv-SE" altLang="en-US" sz="2400" b="1" dirty="0">
                <a:solidFill>
                  <a:srgbClr val="0000CC"/>
                </a:solidFill>
              </a:rPr>
              <a:t>0000 0000</a:t>
            </a:r>
            <a:endParaRPr lang="sv-SE" altLang="en-US" sz="2400" b="1" dirty="0"/>
          </a:p>
          <a:p>
            <a:pPr marL="231775" indent="0"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shortX</a:t>
            </a:r>
            <a:r>
              <a:rPr lang="en-US" altLang="en-US" sz="2200" dirty="0">
                <a:latin typeface="Consolas" panose="020B0609020204030204" pitchFamily="49" charset="0"/>
              </a:rPr>
              <a:t>=(</a:t>
            </a:r>
            <a:r>
              <a:rPr lang="en-US" altLang="en-US" sz="2200" b="1" dirty="0">
                <a:latin typeface="Consolas" panose="020B0609020204030204" pitchFamily="49" charset="0"/>
              </a:rPr>
              <a:t>short)32768;</a:t>
            </a:r>
            <a:r>
              <a:rPr lang="en-US" altLang="en-US" sz="2200" b="1" dirty="0"/>
              <a:t> </a:t>
            </a:r>
            <a:r>
              <a:rPr lang="sv-SE" altLang="en-US" sz="2400" b="1" dirty="0"/>
              <a:t>//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shortX</a:t>
            </a:r>
            <a:r>
              <a:rPr lang="en-US" altLang="en-US" sz="2400" dirty="0"/>
              <a:t> has </a:t>
            </a:r>
            <a:r>
              <a:rPr lang="sv-SE" altLang="en-US" sz="2400" b="1" dirty="0"/>
              <a:t>1000 0000 </a:t>
            </a:r>
            <a:r>
              <a:rPr lang="sv-SE" altLang="en-US" sz="2400" b="1" dirty="0">
                <a:solidFill>
                  <a:srgbClr val="0000CC"/>
                </a:solidFill>
              </a:rPr>
              <a:t>0000 0000</a:t>
            </a:r>
            <a:endParaRPr lang="en-US" altLang="en-US" sz="2400" b="1" dirty="0"/>
          </a:p>
          <a:p>
            <a:pPr marL="231775" indent="0">
              <a:buFontTx/>
              <a:buNone/>
              <a:defRPr/>
            </a:pPr>
            <a:r>
              <a:rPr lang="en-US" altLang="en-US" sz="2400" dirty="0"/>
              <a:t>			        //which is -32768</a:t>
            </a:r>
          </a:p>
          <a:p>
            <a:pPr marL="231775" indent="0"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shortX</a:t>
            </a:r>
            <a:r>
              <a:rPr lang="en-US" altLang="en-US" sz="2200" dirty="0">
                <a:latin typeface="Consolas" panose="020B0609020204030204" pitchFamily="49" charset="0"/>
              </a:rPr>
              <a:t>; </a:t>
            </a:r>
            <a:r>
              <a:rPr lang="en-US" altLang="en-US" sz="2400" dirty="0"/>
              <a:t>//</a:t>
            </a:r>
            <a:r>
              <a:rPr lang="en-US" altLang="en-US" sz="2400" dirty="0">
                <a:solidFill>
                  <a:srgbClr val="FF0000"/>
                </a:solidFill>
              </a:rPr>
              <a:t>1111 … 1111 1111 </a:t>
            </a:r>
            <a:r>
              <a:rPr lang="en-US" altLang="en-US" sz="2400" b="1" dirty="0"/>
              <a:t>1000 0000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0000 0000</a:t>
            </a:r>
          </a:p>
          <a:p>
            <a:pPr marL="231775" indent="0"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longX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231775" indent="0"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floatX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231775" indent="0">
              <a:buFontTx/>
              <a:buNone/>
              <a:defRPr/>
            </a:pPr>
            <a:r>
              <a:rPr lang="en-US" altLang="en-US" sz="2200" dirty="0" err="1">
                <a:latin typeface="Consolas" panose="020B0609020204030204" pitchFamily="49" charset="0"/>
              </a:rPr>
              <a:t>doubleX</a:t>
            </a:r>
            <a:r>
              <a:rPr lang="en-US" altLang="en-US" sz="2200" dirty="0">
                <a:latin typeface="Consolas" panose="020B0609020204030204" pitchFamily="49" charset="0"/>
              </a:rPr>
              <a:t> = </a:t>
            </a:r>
            <a:r>
              <a:rPr lang="en-US" altLang="en-US" sz="2200" dirty="0" err="1">
                <a:latin typeface="Consolas" panose="020B0609020204030204" pitchFamily="49" charset="0"/>
              </a:rPr>
              <a:t>intX</a:t>
            </a:r>
            <a:r>
              <a:rPr lang="en-US" altLang="en-US" sz="2200" dirty="0">
                <a:latin typeface="Consolas" panose="020B0609020204030204" pitchFamily="49" charset="0"/>
              </a:rPr>
              <a:t>;</a:t>
            </a:r>
          </a:p>
          <a:p>
            <a:pPr marL="231775" indent="0">
              <a:buFontTx/>
              <a:buNone/>
              <a:defRPr/>
            </a:pPr>
            <a:endParaRPr lang="en-US" altLang="en-US" sz="2200" dirty="0">
              <a:latin typeface="Consolas" panose="020B0609020204030204" pitchFamily="49" charset="0"/>
            </a:endParaRPr>
          </a:p>
          <a:p>
            <a:pPr marL="231775" indent="0">
              <a:buFontTx/>
              <a:buNone/>
              <a:defRPr/>
            </a:pPr>
            <a:endParaRPr lang="en-US" altLang="en-US" sz="2200" dirty="0">
              <a:latin typeface="Consolas" panose="020B0609020204030204" pitchFamily="49" charset="0"/>
            </a:endParaRPr>
          </a:p>
          <a:p>
            <a:pPr marL="231775" indent="0">
              <a:buFontTx/>
              <a:buNone/>
              <a:defRPr/>
            </a:pPr>
            <a:endParaRPr lang="en-US" altLang="en-US" sz="2200" dirty="0">
              <a:latin typeface="Consolas" panose="020B0609020204030204" pitchFamily="49" charset="0"/>
            </a:endParaRPr>
          </a:p>
          <a:p>
            <a:pPr marL="231775" indent="0">
              <a:buFontTx/>
              <a:buNone/>
              <a:defRPr/>
            </a:pPr>
            <a:endParaRPr lang="en-US" altLang="en-US" sz="22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00FAB-9A51-EC85-1462-27C77B2D62D3}"/>
              </a:ext>
            </a:extLst>
          </p:cNvPr>
          <p:cNvSpPr txBox="1"/>
          <p:nvPr/>
        </p:nvSpPr>
        <p:spPr>
          <a:xfrm>
            <a:off x="5111362" y="4179887"/>
            <a:ext cx="2861930" cy="2678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Results:</a:t>
            </a:r>
          </a:p>
          <a:p>
            <a:pPr>
              <a:defRPr/>
            </a:pPr>
            <a:r>
              <a:rPr lang="en-US" sz="2400" dirty="0" err="1"/>
              <a:t>byteX</a:t>
            </a:r>
            <a:r>
              <a:rPr lang="en-US" sz="2400" dirty="0"/>
              <a:t> = 0</a:t>
            </a:r>
          </a:p>
          <a:p>
            <a:pPr>
              <a:defRPr/>
            </a:pPr>
            <a:r>
              <a:rPr lang="en-US" sz="2400" dirty="0" err="1"/>
              <a:t>shortX</a:t>
            </a:r>
            <a:r>
              <a:rPr lang="en-US" sz="2400" dirty="0"/>
              <a:t> = -32768</a:t>
            </a:r>
          </a:p>
          <a:p>
            <a:pPr>
              <a:defRPr/>
            </a:pPr>
            <a:r>
              <a:rPr lang="en-US" sz="2400" dirty="0" err="1"/>
              <a:t>intX</a:t>
            </a:r>
            <a:r>
              <a:rPr lang="en-US" sz="2400" dirty="0"/>
              <a:t> = -32768</a:t>
            </a:r>
          </a:p>
          <a:p>
            <a:pPr>
              <a:defRPr/>
            </a:pPr>
            <a:r>
              <a:rPr lang="en-US" sz="2400" dirty="0" err="1"/>
              <a:t>longX</a:t>
            </a:r>
            <a:r>
              <a:rPr lang="en-US" sz="2400" dirty="0"/>
              <a:t> = -32768</a:t>
            </a:r>
          </a:p>
          <a:p>
            <a:pPr>
              <a:defRPr/>
            </a:pPr>
            <a:r>
              <a:rPr lang="en-US" sz="2400" dirty="0" err="1"/>
              <a:t>floatX</a:t>
            </a:r>
            <a:r>
              <a:rPr lang="en-US" sz="2400" dirty="0"/>
              <a:t> = -32768.0</a:t>
            </a:r>
          </a:p>
          <a:p>
            <a:pPr>
              <a:defRPr/>
            </a:pPr>
            <a:r>
              <a:rPr lang="en-US" sz="2400" dirty="0" err="1"/>
              <a:t>doubleX</a:t>
            </a:r>
            <a:r>
              <a:rPr lang="en-US" sz="2400" dirty="0"/>
              <a:t> = -32768.0</a:t>
            </a:r>
          </a:p>
        </p:txBody>
      </p:sp>
    </p:spTree>
    <p:extLst>
      <p:ext uri="{BB962C8B-B14F-4D97-AF65-F5344CB8AC3E}">
        <p14:creationId xmlns:p14="http://schemas.microsoft.com/office/powerpoint/2010/main" val="27553343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11BDDE-66AA-408D-8FD6-D90764356F98}"/>
              </a:ext>
            </a:extLst>
          </p:cNvPr>
          <p:cNvSpPr/>
          <p:nvPr/>
        </p:nvSpPr>
        <p:spPr>
          <a:xfrm>
            <a:off x="1899423" y="737751"/>
            <a:ext cx="86607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byte</a:t>
            </a:r>
            <a:r>
              <a:rPr lang="en-US" dirty="0"/>
              <a:t> </a:t>
            </a:r>
            <a:r>
              <a:rPr lang="en-US" dirty="0" err="1"/>
              <a:t>byteX</a:t>
            </a:r>
            <a:r>
              <a:rPr lang="en-US" dirty="0"/>
              <a:t>; //declare …</a:t>
            </a:r>
          </a:p>
          <a:p>
            <a:r>
              <a:rPr lang="en-US" dirty="0" err="1"/>
              <a:t>byteX</a:t>
            </a:r>
            <a:r>
              <a:rPr lang="en-US" dirty="0"/>
              <a:t> = -1; //initialize </a:t>
            </a:r>
            <a:r>
              <a:rPr lang="en-US" dirty="0" err="1"/>
              <a:t>byteX</a:t>
            </a:r>
            <a:r>
              <a:rPr lang="en-US" dirty="0"/>
              <a:t>  to have 1111 1111; </a:t>
            </a:r>
          </a:p>
          <a:p>
            <a:r>
              <a:rPr lang="en-US" b="1" dirty="0"/>
              <a:t>short</a:t>
            </a:r>
            <a:r>
              <a:rPr lang="en-US" dirty="0"/>
              <a:t> </a:t>
            </a:r>
            <a:r>
              <a:rPr lang="en-US" dirty="0" err="1"/>
              <a:t>shortX</a:t>
            </a:r>
            <a:r>
              <a:rPr lang="en-US" dirty="0"/>
              <a:t>; //declare…</a:t>
            </a:r>
          </a:p>
          <a:p>
            <a:r>
              <a:rPr lang="en-US" dirty="0" err="1"/>
              <a:t>shortX</a:t>
            </a:r>
            <a:r>
              <a:rPr lang="en-US" dirty="0"/>
              <a:t> = </a:t>
            </a:r>
            <a:r>
              <a:rPr lang="en-US" dirty="0" err="1"/>
              <a:t>byteX</a:t>
            </a:r>
            <a:r>
              <a:rPr lang="en-US" dirty="0"/>
              <a:t>; //</a:t>
            </a:r>
            <a:r>
              <a:rPr lang="en-US" dirty="0" err="1"/>
              <a:t>shortX</a:t>
            </a:r>
            <a:r>
              <a:rPr lang="en-US" dirty="0"/>
              <a:t> has 1111 1111 1111 1111 </a:t>
            </a:r>
          </a:p>
          <a:p>
            <a:r>
              <a:rPr lang="en-US" b="1" dirty="0"/>
              <a:t>int</a:t>
            </a:r>
            <a:r>
              <a:rPr lang="en-US" dirty="0"/>
              <a:t> </a:t>
            </a:r>
            <a:r>
              <a:rPr lang="en-US" dirty="0" err="1"/>
              <a:t>intX</a:t>
            </a:r>
            <a:r>
              <a:rPr lang="en-US" dirty="0"/>
              <a:t>; //declare...</a:t>
            </a:r>
          </a:p>
          <a:p>
            <a:r>
              <a:rPr lang="en-US" dirty="0" err="1"/>
              <a:t>intX</a:t>
            </a:r>
            <a:r>
              <a:rPr lang="en-US" dirty="0"/>
              <a:t> = </a:t>
            </a:r>
            <a:r>
              <a:rPr lang="en-US" dirty="0" err="1"/>
              <a:t>shortX</a:t>
            </a:r>
            <a:r>
              <a:rPr lang="en-US" dirty="0"/>
              <a:t>; //</a:t>
            </a:r>
            <a:r>
              <a:rPr lang="en-US" dirty="0" err="1"/>
              <a:t>intX</a:t>
            </a:r>
            <a:r>
              <a:rPr lang="en-US" dirty="0"/>
              <a:t> now has 1111 1111 1111 1111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1111 1111 1111 1111</a:t>
            </a:r>
          </a:p>
          <a:p>
            <a:r>
              <a:rPr lang="en-US" b="1" dirty="0"/>
              <a:t>long</a:t>
            </a:r>
            <a:r>
              <a:rPr lang="en-US" dirty="0"/>
              <a:t> </a:t>
            </a:r>
            <a:r>
              <a:rPr lang="en-US" dirty="0" err="1"/>
              <a:t>longX</a:t>
            </a:r>
            <a:r>
              <a:rPr lang="en-US" dirty="0"/>
              <a:t> = </a:t>
            </a:r>
            <a:r>
              <a:rPr lang="en-US" dirty="0" err="1"/>
              <a:t>intX</a:t>
            </a:r>
            <a:r>
              <a:rPr lang="en-US" dirty="0"/>
              <a:t>; </a:t>
            </a:r>
          </a:p>
          <a:p>
            <a:r>
              <a:rPr lang="en-US" b="1" dirty="0"/>
              <a:t>float</a:t>
            </a:r>
            <a:r>
              <a:rPr lang="en-US" dirty="0"/>
              <a:t> </a:t>
            </a:r>
            <a:r>
              <a:rPr lang="en-US" dirty="0" err="1"/>
              <a:t>floatX</a:t>
            </a:r>
            <a:r>
              <a:rPr lang="en-US" dirty="0"/>
              <a:t> = </a:t>
            </a:r>
            <a:r>
              <a:rPr lang="en-US" dirty="0" err="1"/>
              <a:t>intX</a:t>
            </a:r>
            <a:r>
              <a:rPr lang="en-US" dirty="0"/>
              <a:t>;</a:t>
            </a:r>
          </a:p>
          <a:p>
            <a:r>
              <a:rPr lang="en-US" b="1" dirty="0"/>
              <a:t>double</a:t>
            </a:r>
            <a:r>
              <a:rPr lang="en-US" dirty="0"/>
              <a:t> </a:t>
            </a:r>
            <a:r>
              <a:rPr lang="en-US" dirty="0" err="1"/>
              <a:t>doubleX</a:t>
            </a:r>
            <a:r>
              <a:rPr lang="en-US" dirty="0"/>
              <a:t> = </a:t>
            </a:r>
            <a:r>
              <a:rPr lang="en-US" dirty="0" err="1"/>
              <a:t>intX</a:t>
            </a:r>
            <a:r>
              <a:rPr lang="en-US" dirty="0"/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"Result: %s, %s, %s, %s, %f, %f\n"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byteX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shortX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longX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floatX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doubleX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doubleX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= %f\n"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doubleX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byteX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shortX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longX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floatX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doubleX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AE2CB-4B10-4121-BB87-D2C45C0DA9F3}"/>
              </a:ext>
            </a:extLst>
          </p:cNvPr>
          <p:cNvSpPr txBox="1"/>
          <p:nvPr/>
        </p:nvSpPr>
        <p:spPr>
          <a:xfrm>
            <a:off x="7290705" y="4212771"/>
            <a:ext cx="363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Result: -1, -1, -1, -1, -1.000000, -1.000000</a:t>
            </a:r>
          </a:p>
          <a:p>
            <a:r>
              <a:rPr lang="en-US" dirty="0" err="1">
                <a:highlight>
                  <a:srgbClr val="FFFF00"/>
                </a:highlight>
              </a:rPr>
              <a:t>doubleX</a:t>
            </a:r>
            <a:r>
              <a:rPr lang="en-US" dirty="0">
                <a:highlight>
                  <a:srgbClr val="FFFF00"/>
                </a:highlight>
              </a:rPr>
              <a:t> = -1.000000</a:t>
            </a:r>
          </a:p>
          <a:p>
            <a:r>
              <a:rPr lang="en-US" dirty="0">
                <a:highlight>
                  <a:srgbClr val="FFFF00"/>
                </a:highlight>
              </a:rPr>
              <a:t>-1</a:t>
            </a:r>
          </a:p>
          <a:p>
            <a:r>
              <a:rPr lang="en-US" dirty="0">
                <a:highlight>
                  <a:srgbClr val="FFFF00"/>
                </a:highlight>
              </a:rPr>
              <a:t>-1</a:t>
            </a:r>
          </a:p>
          <a:p>
            <a:r>
              <a:rPr lang="en-US" dirty="0">
                <a:highlight>
                  <a:srgbClr val="FFFF00"/>
                </a:highlight>
              </a:rPr>
              <a:t>-1</a:t>
            </a:r>
          </a:p>
          <a:p>
            <a:r>
              <a:rPr lang="en-US" dirty="0">
                <a:highlight>
                  <a:srgbClr val="FFFF00"/>
                </a:highlight>
              </a:rPr>
              <a:t>-1</a:t>
            </a:r>
          </a:p>
          <a:p>
            <a:r>
              <a:rPr lang="en-US" dirty="0">
                <a:highlight>
                  <a:srgbClr val="FFFF00"/>
                </a:highlight>
              </a:rPr>
              <a:t>-1.0</a:t>
            </a:r>
          </a:p>
          <a:p>
            <a:r>
              <a:rPr lang="en-US" dirty="0">
                <a:highlight>
                  <a:srgbClr val="FFFF00"/>
                </a:highlight>
              </a:rPr>
              <a:t>-1.0</a:t>
            </a:r>
          </a:p>
        </p:txBody>
      </p:sp>
    </p:spTree>
    <p:extLst>
      <p:ext uri="{BB962C8B-B14F-4D97-AF65-F5344CB8AC3E}">
        <p14:creationId xmlns:p14="http://schemas.microsoft.com/office/powerpoint/2010/main" val="14581369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EBD3E4-F83E-ADDF-E177-9D6D58EA0020}"/>
              </a:ext>
            </a:extLst>
          </p:cNvPr>
          <p:cNvSpPr txBox="1">
            <a:spLocks noChangeArrowheads="1"/>
          </p:cNvSpPr>
          <p:nvPr/>
        </p:nvSpPr>
        <p:spPr>
          <a:xfrm>
            <a:off x="1489508" y="395143"/>
            <a:ext cx="7772400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Conversion between Primitive Data Types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89F754-D3DF-EC3A-5E3D-7CF0BE331597}"/>
              </a:ext>
            </a:extLst>
          </p:cNvPr>
          <p:cNvSpPr txBox="1">
            <a:spLocks noChangeArrowheads="1"/>
          </p:cNvSpPr>
          <p:nvPr/>
        </p:nvSpPr>
        <p:spPr>
          <a:xfrm>
            <a:off x="1489507" y="1517073"/>
            <a:ext cx="8079036" cy="43846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Cast Operators</a:t>
            </a:r>
          </a:p>
          <a:p>
            <a:pPr marL="914400" lvl="1" indent="-457200">
              <a:spcBef>
                <a:spcPts val="1800"/>
              </a:spcBef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programmers manually convert a value, even if it means that a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conversion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take place.</a:t>
            </a:r>
          </a:p>
          <a:p>
            <a:pPr marL="914400" indent="0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 err="1">
                <a:latin typeface="Consolas" panose="020B0609020204030204" pitchFamily="49" charset="0"/>
              </a:rPr>
              <a:t>shortX</a:t>
            </a:r>
            <a:r>
              <a:rPr lang="en-US" altLang="en-US" sz="2400" dirty="0">
                <a:latin typeface="Consolas" panose="020B0609020204030204" pitchFamily="49" charset="0"/>
              </a:rPr>
              <a:t> = (short)</a:t>
            </a:r>
            <a:r>
              <a:rPr lang="en-US" altLang="en-US" sz="2400" dirty="0" err="1">
                <a:latin typeface="Consolas" panose="020B0609020204030204" pitchFamily="49" charset="0"/>
              </a:rPr>
              <a:t>intX</a:t>
            </a:r>
            <a:r>
              <a:rPr lang="en-US" altLang="en-US" sz="2400" dirty="0">
                <a:latin typeface="Consolas" panose="020B0609020204030204" pitchFamily="49" charset="0"/>
              </a:rPr>
              <a:t>;</a:t>
            </a:r>
          </a:p>
          <a:p>
            <a:pPr marL="914400" indent="0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 err="1">
                <a:latin typeface="Consolas" panose="020B0609020204030204" pitchFamily="49" charset="0"/>
              </a:rPr>
              <a:t>longX</a:t>
            </a:r>
            <a:r>
              <a:rPr lang="en-US" altLang="en-US" sz="2400" dirty="0">
                <a:latin typeface="Consolas" panose="020B0609020204030204" pitchFamily="49" charset="0"/>
              </a:rPr>
              <a:t> = (long)</a:t>
            </a:r>
            <a:r>
              <a:rPr lang="en-US" altLang="en-US" sz="2400" dirty="0" err="1">
                <a:latin typeface="Consolas" panose="020B0609020204030204" pitchFamily="49" charset="0"/>
              </a:rPr>
              <a:t>doubleX</a:t>
            </a:r>
            <a:r>
              <a:rPr lang="en-US" altLang="en-US" sz="2400" dirty="0">
                <a:latin typeface="Consolas" panose="020B0609020204030204" pitchFamily="49" charset="0"/>
              </a:rPr>
              <a:t>;</a:t>
            </a:r>
          </a:p>
          <a:p>
            <a:pPr marL="914400" indent="0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 err="1">
                <a:latin typeface="Consolas" panose="020B0609020204030204" pitchFamily="49" charset="0"/>
              </a:rPr>
              <a:t>intX</a:t>
            </a:r>
            <a:r>
              <a:rPr lang="en-US" altLang="en-US" sz="2400" dirty="0">
                <a:latin typeface="Consolas" panose="020B0609020204030204" pitchFamily="49" charset="0"/>
              </a:rPr>
              <a:t> = (int)</a:t>
            </a:r>
            <a:r>
              <a:rPr lang="en-US" altLang="en-US" sz="2400" dirty="0" err="1">
                <a:latin typeface="Consolas" panose="020B0609020204030204" pitchFamily="49" charset="0"/>
              </a:rPr>
              <a:t>doubleX</a:t>
            </a:r>
            <a:r>
              <a:rPr lang="en-US" altLang="en-US" sz="2400" dirty="0">
                <a:latin typeface="Consolas" panose="020B0609020204030204" pitchFamily="49" charset="0"/>
              </a:rPr>
              <a:t>;</a:t>
            </a:r>
          </a:p>
          <a:p>
            <a:pPr marL="914400" indent="0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 err="1">
                <a:latin typeface="Consolas" panose="020B0609020204030204" pitchFamily="49" charset="0"/>
              </a:rPr>
              <a:t>byteX</a:t>
            </a:r>
            <a:r>
              <a:rPr lang="en-US" altLang="en-US" sz="2400" dirty="0">
                <a:latin typeface="Consolas" panose="020B0609020204030204" pitchFamily="49" charset="0"/>
              </a:rPr>
              <a:t>= (byte)1.56;        //output 1</a:t>
            </a:r>
          </a:p>
        </p:txBody>
      </p:sp>
    </p:spTree>
    <p:extLst>
      <p:ext uri="{BB962C8B-B14F-4D97-AF65-F5344CB8AC3E}">
        <p14:creationId xmlns:p14="http://schemas.microsoft.com/office/powerpoint/2010/main" val="32762900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1EBDF67-F900-537C-647C-82C1BF48B38D}"/>
              </a:ext>
            </a:extLst>
          </p:cNvPr>
          <p:cNvSpPr txBox="1">
            <a:spLocks noChangeArrowheads="1"/>
          </p:cNvSpPr>
          <p:nvPr/>
        </p:nvSpPr>
        <p:spPr>
          <a:xfrm>
            <a:off x="1460356" y="261938"/>
            <a:ext cx="533876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Floating Point Literals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A07842-8AB9-5D10-8BF9-01E8B9B0A9F2}"/>
              </a:ext>
            </a:extLst>
          </p:cNvPr>
          <p:cNvSpPr txBox="1">
            <a:spLocks noChangeArrowheads="1"/>
          </p:cNvSpPr>
          <p:nvPr/>
        </p:nvSpPr>
        <p:spPr>
          <a:xfrm>
            <a:off x="1540452" y="1359189"/>
            <a:ext cx="7454900" cy="48244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Literals </a:t>
            </a: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contain embedded currency symbols or commas.</a:t>
            </a:r>
          </a:p>
          <a:p>
            <a:pPr marL="457200" lvl="1" indent="-457200">
              <a:spcBef>
                <a:spcPts val="1200"/>
              </a:spcBef>
              <a:buFontTx/>
              <a:buNone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 		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grossPay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altLang="en-US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$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257.00;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// ERROR!</a:t>
            </a:r>
          </a:p>
          <a:p>
            <a:pPr marL="457200" lvl="1" indent="-457200">
              <a:spcBef>
                <a:spcPts val="1200"/>
              </a:spcBef>
              <a:buFontTx/>
              <a:buNone/>
            </a:pP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 		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grossPay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1257.00;   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// Correct.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Floating-point literals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represented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notation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-457200">
              <a:spcBef>
                <a:spcPts val="12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47,281.97  ==  4.728197 x 10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b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uses </a:t>
            </a:r>
            <a:r>
              <a:rPr lang="en-US" altLang="en-US" sz="2400" b="1" i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notation</a:t>
            </a:r>
            <a:r>
              <a:rPr lang="en-US" alt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represent values in scientific notation.</a:t>
            </a:r>
          </a:p>
          <a:p>
            <a:pPr marL="457200" lvl="1" indent="0">
              <a:spcBef>
                <a:spcPts val="12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4.728197x10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==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4.728197E4.</a:t>
            </a:r>
          </a:p>
        </p:txBody>
      </p:sp>
    </p:spTree>
    <p:extLst>
      <p:ext uri="{BB962C8B-B14F-4D97-AF65-F5344CB8AC3E}">
        <p14:creationId xmlns:p14="http://schemas.microsoft.com/office/powerpoint/2010/main" val="1860345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AC1BF8-0F25-1F4F-6809-8888ECED41B6}"/>
              </a:ext>
            </a:extLst>
          </p:cNvPr>
          <p:cNvSpPr txBox="1">
            <a:spLocks noChangeArrowheads="1"/>
          </p:cNvSpPr>
          <p:nvPr/>
        </p:nvSpPr>
        <p:spPr>
          <a:xfrm>
            <a:off x="1458191" y="196561"/>
            <a:ext cx="59055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Scientific and E Notation</a:t>
            </a:r>
            <a:endParaRPr lang="en-US" altLang="en-US" sz="3200" dirty="0"/>
          </a:p>
        </p:txBody>
      </p:sp>
      <p:graphicFrame>
        <p:nvGraphicFramePr>
          <p:cNvPr id="3" name="Group 33">
            <a:extLst>
              <a:ext uri="{FF2B5EF4-FFF2-40B4-BE49-F238E27FC236}">
                <a16:creationId xmlns:a16="http://schemas.microsoft.com/office/drawing/2014/main" id="{F11F1AA2-FABF-A9DD-6532-13D1429EB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8400"/>
              </p:ext>
            </p:extLst>
          </p:nvPr>
        </p:nvGraphicFramePr>
        <p:xfrm>
          <a:off x="1530927" y="1683038"/>
          <a:ext cx="8091055" cy="3605935"/>
        </p:xfrm>
        <a:graphic>
          <a:graphicData uri="http://schemas.openxmlformats.org/drawingml/2006/table">
            <a:tbl>
              <a:tblPr/>
              <a:tblGrid>
                <a:gridCol w="25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Decimal Notation</a:t>
                      </a:r>
                    </a:p>
                  </a:txBody>
                  <a:tcPr marT="45708" marB="4570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Scientific Notation</a:t>
                      </a:r>
                    </a:p>
                  </a:txBody>
                  <a:tcPr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 Notation</a:t>
                      </a:r>
                    </a:p>
                  </a:txBody>
                  <a:tcPr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247.91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2.4791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al-GreekwithMathPi" charset="0"/>
                          <a:cs typeface="Arial" pitchFamily="34" charset="0"/>
                        </a:rPr>
                        <a:t>x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Arial" pitchFamily="34" charset="0"/>
                        </a:rPr>
                        <a:t>2.4791E2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0.00072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7.2 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al-GreekwithMathPi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Arial" pitchFamily="34" charset="0"/>
                        </a:rPr>
                        <a:t>7.2E-4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2,900,000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2.9 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al-GreekwithMathPi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Arial" pitchFamily="34" charset="0"/>
                        </a:rPr>
                        <a:t>2.9E6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32">
            <a:extLst>
              <a:ext uri="{FF2B5EF4-FFF2-40B4-BE49-F238E27FC236}">
                <a16:creationId xmlns:a16="http://schemas.microsoft.com/office/drawing/2014/main" id="{C05E18AC-75EA-7704-4EB4-F7B4F8B12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191" y="5583237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See example: </a:t>
            </a:r>
            <a:r>
              <a:rPr lang="en-US" altLang="en-US" sz="2000" dirty="0">
                <a:hlinkClick r:id="rId2" action="ppaction://hlinkfile"/>
              </a:rPr>
              <a:t>SunFacts.java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637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20ED7A2-88C1-4DD3-B155-010A781AE012}"/>
              </a:ext>
            </a:extLst>
          </p:cNvPr>
          <p:cNvSpPr txBox="1">
            <a:spLocks noChangeArrowheads="1"/>
          </p:cNvSpPr>
          <p:nvPr/>
        </p:nvSpPr>
        <p:spPr>
          <a:xfrm>
            <a:off x="986066" y="248104"/>
            <a:ext cx="4745264" cy="731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Parts of a Java Program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39E2D2-A2A9-4EB1-BAF6-66F0D598A3D4}"/>
              </a:ext>
            </a:extLst>
          </p:cNvPr>
          <p:cNvSpPr txBox="1">
            <a:spLocks noChangeArrowheads="1"/>
          </p:cNvSpPr>
          <p:nvPr/>
        </p:nvSpPr>
        <p:spPr>
          <a:xfrm>
            <a:off x="1270248" y="1493528"/>
            <a:ext cx="8569943" cy="4038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an example: a source code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src</a:t>
            </a:r>
            <a:r>
              <a:rPr lang="en-US" altLang="en-US" sz="2400" dirty="0"/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file: </a:t>
            </a:r>
            <a:r>
              <a:rPr lang="en-US" altLang="en-US" sz="2400" dirty="0">
                <a:solidFill>
                  <a:srgbClr val="9A4C25"/>
                </a:solidFill>
                <a:hlinkClick r:id="rId2" action="ppaction://hlinkfile"/>
              </a:rPr>
              <a:t>Simple.java</a:t>
            </a:r>
            <a:endParaRPr lang="en-US" altLang="en-US" sz="2400" dirty="0">
              <a:solidFill>
                <a:srgbClr val="9A4C25"/>
              </a:solidFill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compile the example: </a:t>
            </a:r>
          </a:p>
          <a:p>
            <a:pPr marL="914400" lvl="1" indent="-457200"/>
            <a:r>
              <a:rPr lang="en-US" altLang="en-US" b="1" dirty="0" err="1">
                <a:latin typeface="Courier New" panose="02070309020205020404" pitchFamily="49" charset="0"/>
              </a:rPr>
              <a:t>javac</a:t>
            </a:r>
            <a:r>
              <a:rPr lang="en-US" altLang="en-US" b="1" dirty="0">
                <a:latin typeface="Courier New" panose="02070309020205020404" pitchFamily="49" charset="0"/>
              </a:rPr>
              <a:t> Simple.java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.java file extension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needed.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result in a file named </a:t>
            </a:r>
            <a:r>
              <a:rPr lang="en-US" altLang="en-US" sz="2400" i="1" dirty="0" err="1"/>
              <a:t>Simple.class</a:t>
            </a:r>
            <a:r>
              <a:rPr lang="en-US" altLang="en-US" sz="2400" dirty="0"/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created</a:t>
            </a:r>
            <a:r>
              <a:rPr lang="en-US" altLang="en-US" sz="2400" dirty="0"/>
              <a:t>.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run the example: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Courier New" panose="02070309020205020404" pitchFamily="49" charset="0"/>
              </a:rPr>
              <a:t>java Simple</a:t>
            </a:r>
            <a:endParaRPr lang="en-US" altLang="en-US" dirty="0">
              <a:latin typeface="Courier New" panose="02070309020205020404" pitchFamily="49" charset="0"/>
            </a:endParaRP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there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file extension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/>
              <a:t>java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assumes the extension is 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.class</a:t>
            </a:r>
            <a:r>
              <a:rPr lang="en-US" altLang="en-US" sz="2400" dirty="0">
                <a:solidFill>
                  <a:srgbClr val="FF0000"/>
                </a:solidFill>
              </a:rPr>
              <a:t>.   (i.e., </a:t>
            </a:r>
            <a:r>
              <a:rPr lang="en-US" altLang="en-US" sz="2400" dirty="0" err="1">
                <a:solidFill>
                  <a:srgbClr val="FF0000"/>
                </a:solidFill>
              </a:rPr>
              <a:t>Simple.class</a:t>
            </a:r>
            <a:r>
              <a:rPr lang="en-US" altLang="en-US" sz="2400" dirty="0">
                <a:solidFill>
                  <a:srgbClr val="FF0000"/>
                </a:solidFill>
              </a:rPr>
              <a:t>,  called .class file extension)</a:t>
            </a:r>
          </a:p>
        </p:txBody>
      </p:sp>
    </p:spTree>
    <p:extLst>
      <p:ext uri="{BB962C8B-B14F-4D97-AF65-F5344CB8AC3E}">
        <p14:creationId xmlns:p14="http://schemas.microsoft.com/office/powerpoint/2010/main" val="36649660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119A1B-AC75-E098-DCEC-3E2DB8F446BF}"/>
              </a:ext>
            </a:extLst>
          </p:cNvPr>
          <p:cNvSpPr txBox="1">
            <a:spLocks noChangeArrowheads="1"/>
          </p:cNvSpPr>
          <p:nvPr/>
        </p:nvSpPr>
        <p:spPr>
          <a:xfrm>
            <a:off x="1603663" y="270164"/>
            <a:ext cx="7162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boolean</a:t>
            </a:r>
            <a:r>
              <a:rPr lang="en-US" altLang="en-US" sz="3200"/>
              <a:t> Data Type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C87E32-B0F8-5B9B-4ABC-2793A4AEBD64}"/>
              </a:ext>
            </a:extLst>
          </p:cNvPr>
          <p:cNvSpPr txBox="1">
            <a:spLocks noChangeArrowheads="1"/>
          </p:cNvSpPr>
          <p:nvPr/>
        </p:nvSpPr>
        <p:spPr>
          <a:xfrm>
            <a:off x="1603663" y="1407825"/>
            <a:ext cx="7543800" cy="50449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</a:t>
            </a:r>
            <a:r>
              <a:rPr lang="en-US" altLang="en-US" sz="2400" b="1" dirty="0" err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altLang="en-US" sz="24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data type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have two possible values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true</a:t>
            </a:r>
          </a:p>
          <a:p>
            <a:pPr marL="914400" lvl="2" indent="0"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false</a:t>
            </a: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 may only be copied into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variable.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boolean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truFalse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;  //define false 				  	   //by default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truFalse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true;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truFalse</a:t>
            </a:r>
            <a:r>
              <a:rPr lang="en-US" altLang="en-US" sz="2400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false;</a:t>
            </a:r>
          </a:p>
          <a:p>
            <a:pPr>
              <a:buFontTx/>
              <a:buNone/>
              <a:defRPr/>
            </a:pPr>
            <a:endParaRPr lang="en-US" altLang="en-US" sz="2000" dirty="0"/>
          </a:p>
          <a:p>
            <a:pPr>
              <a:buFontTx/>
              <a:buNone/>
              <a:defRPr/>
            </a:pPr>
            <a:r>
              <a:rPr lang="en-US" altLang="en-US" sz="2000" dirty="0"/>
              <a:t>See example: </a:t>
            </a:r>
            <a:r>
              <a:rPr lang="en-US" altLang="en-US" sz="2000" dirty="0">
                <a:hlinkClick r:id="rId2" action="ppaction://hlinkfile"/>
              </a:rPr>
              <a:t>TrueFalse.java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25931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3CC70-0B13-45C6-AB22-8C640E970213}"/>
              </a:ext>
            </a:extLst>
          </p:cNvPr>
          <p:cNvSpPr/>
          <p:nvPr/>
        </p:nvSpPr>
        <p:spPr>
          <a:xfrm>
            <a:off x="2947639" y="167467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truthFalse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truthFalse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truthFalse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truthFalse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truthFalse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Output:</a:t>
            </a:r>
          </a:p>
          <a:p>
            <a:r>
              <a:rPr lang="en-US" dirty="0">
                <a:highlight>
                  <a:srgbClr val="FFFF00"/>
                </a:highlight>
              </a:rPr>
              <a:t>true</a:t>
            </a:r>
          </a:p>
          <a:p>
            <a:r>
              <a:rPr lang="en-US" dirty="0">
                <a:highlight>
                  <a:srgbClr val="FFFF00"/>
                </a:highlight>
              </a:rPr>
              <a:t>false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6A71B-A31C-48C5-AA57-1C17ABC973B6}"/>
              </a:ext>
            </a:extLst>
          </p:cNvPr>
          <p:cNvSpPr/>
          <p:nvPr/>
        </p:nvSpPr>
        <p:spPr>
          <a:xfrm>
            <a:off x="8568647" y="1808252"/>
            <a:ext cx="1972638" cy="3595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Boolean </a:t>
            </a:r>
            <a:r>
              <a:rPr lang="en-US" dirty="0" err="1"/>
              <a:t>tF</a:t>
            </a:r>
            <a:r>
              <a:rPr lang="en-US" dirty="0"/>
              <a:t>= true;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80B030-83E8-4646-9E97-9298122A06E5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9554966" y="1448657"/>
            <a:ext cx="0" cy="3595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2461A6B4-7AEF-4D16-8C62-3069B58867E1}"/>
              </a:ext>
            </a:extLst>
          </p:cNvPr>
          <p:cNvSpPr/>
          <p:nvPr/>
        </p:nvSpPr>
        <p:spPr>
          <a:xfrm>
            <a:off x="8712485" y="2468441"/>
            <a:ext cx="1726059" cy="534256"/>
          </a:xfrm>
          <a:prstGeom prst="diamond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tF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5A86BE-24E3-4D35-A4E1-8B9AD3A2CF74}"/>
              </a:ext>
            </a:extLst>
          </p:cNvPr>
          <p:cNvCxnSpPr/>
          <p:nvPr/>
        </p:nvCxnSpPr>
        <p:spPr>
          <a:xfrm flipH="1">
            <a:off x="9585789" y="2126764"/>
            <a:ext cx="10274" cy="349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C8C371B-B931-4BDB-8B33-9D244E7E20C9}"/>
              </a:ext>
            </a:extLst>
          </p:cNvPr>
          <p:cNvSpPr/>
          <p:nvPr/>
        </p:nvSpPr>
        <p:spPr>
          <a:xfrm>
            <a:off x="8712484" y="3332806"/>
            <a:ext cx="1726059" cy="88987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System.out.print</a:t>
            </a:r>
            <a:r>
              <a:rPr lang="en-US" dirty="0"/>
              <a:t>(…);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F34C8C-E9DB-49DF-8745-133A2EF2729E}"/>
              </a:ext>
            </a:extLst>
          </p:cNvPr>
          <p:cNvCxnSpPr/>
          <p:nvPr/>
        </p:nvCxnSpPr>
        <p:spPr>
          <a:xfrm flipH="1">
            <a:off x="9565239" y="2973225"/>
            <a:ext cx="10274" cy="349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36E7B7-903C-40DB-A153-3F804E6C4D73}"/>
              </a:ext>
            </a:extLst>
          </p:cNvPr>
          <p:cNvCxnSpPr/>
          <p:nvPr/>
        </p:nvCxnSpPr>
        <p:spPr>
          <a:xfrm flipH="1">
            <a:off x="9596063" y="4198478"/>
            <a:ext cx="10274" cy="349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A2FB1B-ACD6-41D7-8582-CD989AC74F9A}"/>
              </a:ext>
            </a:extLst>
          </p:cNvPr>
          <p:cNvCxnSpPr>
            <a:cxnSpLocks/>
          </p:cNvCxnSpPr>
          <p:nvPr/>
        </p:nvCxnSpPr>
        <p:spPr>
          <a:xfrm flipH="1">
            <a:off x="8270697" y="4474543"/>
            <a:ext cx="13253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388B87-1901-4310-BF70-72CE737B9C59}"/>
              </a:ext>
            </a:extLst>
          </p:cNvPr>
          <p:cNvCxnSpPr>
            <a:cxnSpLocks/>
          </p:cNvCxnSpPr>
          <p:nvPr/>
        </p:nvCxnSpPr>
        <p:spPr>
          <a:xfrm flipV="1">
            <a:off x="8297572" y="2383457"/>
            <a:ext cx="0" cy="20763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4FE8AE-CB49-4715-80FD-91267FBD6F97}"/>
              </a:ext>
            </a:extLst>
          </p:cNvPr>
          <p:cNvCxnSpPr>
            <a:cxnSpLocks/>
          </p:cNvCxnSpPr>
          <p:nvPr/>
        </p:nvCxnSpPr>
        <p:spPr>
          <a:xfrm flipV="1">
            <a:off x="8293625" y="2368700"/>
            <a:ext cx="1271614" cy="23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C983DC-041A-470B-AFD7-EF5F843451B4}"/>
              </a:ext>
            </a:extLst>
          </p:cNvPr>
          <p:cNvCxnSpPr>
            <a:cxnSpLocks/>
          </p:cNvCxnSpPr>
          <p:nvPr/>
        </p:nvCxnSpPr>
        <p:spPr>
          <a:xfrm>
            <a:off x="10424322" y="2735568"/>
            <a:ext cx="6203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3A83413-7C08-488A-8CBF-8C13149AAEAF}"/>
              </a:ext>
            </a:extLst>
          </p:cNvPr>
          <p:cNvSpPr txBox="1"/>
          <p:nvPr/>
        </p:nvSpPr>
        <p:spPr>
          <a:xfrm>
            <a:off x="9714994" y="3002696"/>
            <a:ext cx="61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7864C-EF23-4B4D-A848-10C8F005A43C}"/>
              </a:ext>
            </a:extLst>
          </p:cNvPr>
          <p:cNvSpPr txBox="1"/>
          <p:nvPr/>
        </p:nvSpPr>
        <p:spPr>
          <a:xfrm>
            <a:off x="10459093" y="2366236"/>
            <a:ext cx="81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433818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F885692-2DE4-5677-1D29-A453B2AFD109}"/>
              </a:ext>
            </a:extLst>
          </p:cNvPr>
          <p:cNvSpPr txBox="1">
            <a:spLocks noChangeArrowheads="1"/>
          </p:cNvSpPr>
          <p:nvPr/>
        </p:nvSpPr>
        <p:spPr>
          <a:xfrm>
            <a:off x="1513609" y="247795"/>
            <a:ext cx="73152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char</a:t>
            </a:r>
            <a:r>
              <a:rPr lang="en-US" altLang="en-US" sz="3200"/>
              <a:t> Data Type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E86F3F3-34D9-3103-DC4B-FCD6EE3E5907}"/>
              </a:ext>
            </a:extLst>
          </p:cNvPr>
          <p:cNvSpPr txBox="1">
            <a:spLocks noChangeArrowheads="1"/>
          </p:cNvSpPr>
          <p:nvPr/>
        </p:nvSpPr>
        <p:spPr>
          <a:xfrm>
            <a:off x="1513609" y="1219200"/>
            <a:ext cx="7924800" cy="563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Java char data type provides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single characters.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char symbol, </a:t>
            </a:r>
            <a:r>
              <a:rPr lang="en-US" altLang="en-US" sz="2400" dirty="0" err="1">
                <a:solidFill>
                  <a:srgbClr val="0033CC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letterA</a:t>
            </a:r>
            <a:r>
              <a:rPr lang="en-US" altLang="en-US" sz="2400" dirty="0">
                <a:solidFill>
                  <a:srgbClr val="0033CC"/>
                </a:solidFill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 = 65</a:t>
            </a:r>
            <a:r>
              <a:rPr lang="en-US" altLang="en-US" sz="24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letterB</a:t>
            </a:r>
            <a:r>
              <a:rPr lang="en-US" altLang="en-US" sz="2400" dirty="0">
                <a:highlight>
                  <a:srgbClr val="FFFF00"/>
                </a:highlight>
                <a:latin typeface="Consolas" panose="020B0609020204030204" pitchFamily="49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symbol 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0033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//41</a:t>
            </a:r>
            <a:r>
              <a:rPr lang="en-US" altLang="en-US" sz="24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16</a:t>
            </a:r>
            <a:endParaRPr lang="en-US" altLang="en-US" sz="2400" dirty="0">
              <a:solidFill>
                <a:srgbClr val="0033CC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letterB</a:t>
            </a:r>
            <a:r>
              <a:rPr lang="en-US" altLang="en-US" sz="2400" dirty="0">
                <a:latin typeface="Consolas" panose="020B0609020204030204" pitchFamily="49" charset="0"/>
                <a:cs typeface="Times New Roman" panose="02020603050405020304" pitchFamily="18" charset="0"/>
              </a:rPr>
              <a:t> = 66;   //42</a:t>
            </a:r>
            <a:r>
              <a:rPr lang="en-US" altLang="en-US" sz="24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16</a:t>
            </a:r>
            <a:endParaRPr lang="en-US" altLang="en-US" sz="24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 literals are enclosed in single-quote marks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defRPr/>
            </a:pP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\n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’</a:t>
            </a:r>
          </a:p>
          <a:p>
            <a:pPr marL="914400" lvl="1" indent="-457200"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confuse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 literals with string literals.</a:t>
            </a:r>
          </a:p>
          <a:p>
            <a:pPr marL="914400" lvl="1" indent="-457200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 literals are enclosed 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single quotes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endParaRPr lang="en-US" altLang="en-US" sz="2400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 eaLnBrk="1" hangingPunct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literals are enclosed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double-quotes.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 "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example: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Letters.java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Unicode for char is 2 bytes, ASCII for char is 1 byte.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136CD-B529-B3E0-D21E-A4551273DEE7}"/>
              </a:ext>
            </a:extLst>
          </p:cNvPr>
          <p:cNvSpPr txBox="1"/>
          <p:nvPr/>
        </p:nvSpPr>
        <p:spPr>
          <a:xfrm>
            <a:off x="6837222" y="3776446"/>
            <a:ext cx="33874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\n is an escape sequence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D5D7A-C521-52AA-4355-CEF9AA552DA6}"/>
              </a:ext>
            </a:extLst>
          </p:cNvPr>
          <p:cNvSpPr txBox="1"/>
          <p:nvPr/>
        </p:nvSpPr>
        <p:spPr>
          <a:xfrm>
            <a:off x="6847613" y="2470871"/>
            <a:ext cx="2348347" cy="833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65 is 0100 0001</a:t>
            </a:r>
          </a:p>
          <a:p>
            <a:pPr>
              <a:defRPr/>
            </a:pPr>
            <a:r>
              <a:rPr lang="en-US" sz="2400" dirty="0"/>
              <a:t>66 is 0100 0010</a:t>
            </a:r>
          </a:p>
        </p:txBody>
      </p:sp>
    </p:spTree>
    <p:extLst>
      <p:ext uri="{BB962C8B-B14F-4D97-AF65-F5344CB8AC3E}">
        <p14:creationId xmlns:p14="http://schemas.microsoft.com/office/powerpoint/2010/main" val="15562214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F885692-2DE4-5677-1D29-A453B2AFD109}"/>
              </a:ext>
            </a:extLst>
          </p:cNvPr>
          <p:cNvSpPr txBox="1">
            <a:spLocks noChangeArrowheads="1"/>
          </p:cNvSpPr>
          <p:nvPr/>
        </p:nvSpPr>
        <p:spPr>
          <a:xfrm>
            <a:off x="1513609" y="247795"/>
            <a:ext cx="73152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</a:t>
            </a:r>
            <a:r>
              <a:rPr lang="en-US" altLang="en-US" sz="3200">
                <a:latin typeface="Courier New" panose="02070309020205020404" pitchFamily="49" charset="0"/>
              </a:rPr>
              <a:t>char</a:t>
            </a:r>
            <a:r>
              <a:rPr lang="en-US" altLang="en-US" sz="3200"/>
              <a:t> Data Type</a:t>
            </a:r>
            <a:endParaRPr lang="en-US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1FD1B4-E60F-00CF-3D4E-90E7718CD1E3}"/>
              </a:ext>
            </a:extLst>
          </p:cNvPr>
          <p:cNvSpPr txBox="1">
            <a:spLocks noChangeArrowheads="1"/>
          </p:cNvSpPr>
          <p:nvPr/>
        </p:nvSpPr>
        <p:spPr>
          <a:xfrm>
            <a:off x="1683327" y="1437410"/>
            <a:ext cx="9247909" cy="48490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400" b="1" dirty="0">
                <a:latin typeface="Consolas" panose="020B0609020204030204" pitchFamily="49" charset="0"/>
              </a:rPr>
              <a:t>char symbol, </a:t>
            </a:r>
            <a:r>
              <a:rPr lang="en-US" altLang="en-US" sz="2400" b="1" dirty="0" err="1">
                <a:solidFill>
                  <a:srgbClr val="0033CC"/>
                </a:solidFill>
                <a:latin typeface="Consolas" panose="020B0609020204030204" pitchFamily="49" charset="0"/>
              </a:rPr>
              <a:t>letterA</a:t>
            </a:r>
            <a:r>
              <a:rPr lang="en-US" altLang="en-US" sz="2400" b="1" dirty="0">
                <a:solidFill>
                  <a:srgbClr val="0033CC"/>
                </a:solidFill>
                <a:latin typeface="Consolas" panose="020B0609020204030204" pitchFamily="49" charset="0"/>
              </a:rPr>
              <a:t> = 65</a:t>
            </a:r>
            <a:r>
              <a:rPr lang="en-US" altLang="en-US" sz="2400" b="1" dirty="0">
                <a:latin typeface="Consolas" panose="020B0609020204030204" pitchFamily="49" charset="0"/>
              </a:rPr>
              <a:t>, </a:t>
            </a:r>
            <a:r>
              <a:rPr lang="en-US" altLang="en-US" sz="2400" b="1" dirty="0" err="1">
                <a:latin typeface="Consolas" panose="020B0609020204030204" pitchFamily="49" charset="0"/>
              </a:rPr>
              <a:t>letterB</a:t>
            </a:r>
            <a:r>
              <a:rPr lang="en-US" altLang="en-US" sz="24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solidFill>
                  <a:srgbClr val="0033CC"/>
                </a:solidFill>
                <a:latin typeface="Consolas" panose="020B0609020204030204" pitchFamily="49" charset="0"/>
              </a:rPr>
              <a:t>symbol 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0033CC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400" dirty="0">
                <a:solidFill>
                  <a:srgbClr val="0033CC"/>
                </a:solidFill>
                <a:latin typeface="Consolas" panose="020B0609020204030204" pitchFamily="49" charset="0"/>
              </a:rPr>
              <a:t>; 	</a:t>
            </a:r>
            <a:r>
              <a:rPr lang="en-US" altLang="en-US" sz="2400" dirty="0">
                <a:latin typeface="Consolas" panose="020B0609020204030204" pitchFamily="49" charset="0"/>
              </a:rPr>
              <a:t>//41</a:t>
            </a:r>
            <a:r>
              <a:rPr lang="en-US" altLang="en-US" sz="2400" baseline="-25000" dirty="0">
                <a:latin typeface="Consolas" panose="020B0609020204030204" pitchFamily="49" charset="0"/>
              </a:rPr>
              <a:t>16</a:t>
            </a:r>
            <a:endParaRPr lang="en-US" altLang="en-US" sz="2400" dirty="0">
              <a:solidFill>
                <a:srgbClr val="0033CC"/>
              </a:solidFill>
              <a:latin typeface="Consolas" panose="020B06090202040302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400" dirty="0" err="1">
                <a:latin typeface="Consolas" panose="020B0609020204030204" pitchFamily="49" charset="0"/>
              </a:rPr>
              <a:t>letterB</a:t>
            </a:r>
            <a:r>
              <a:rPr lang="en-US" altLang="en-US" sz="2400" dirty="0">
                <a:latin typeface="Consolas" panose="020B0609020204030204" pitchFamily="49" charset="0"/>
              </a:rPr>
              <a:t> = 66;   //42</a:t>
            </a:r>
            <a:r>
              <a:rPr lang="en-US" altLang="en-US" sz="2400" baseline="-25000" dirty="0">
                <a:latin typeface="Consolas" panose="020B0609020204030204" pitchFamily="49" charset="0"/>
              </a:rPr>
              <a:t>16</a:t>
            </a:r>
            <a:endParaRPr lang="en-US" altLang="en-US" sz="2400" dirty="0">
              <a:latin typeface="Consolas" panose="020B06090202040302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letterA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letterB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symbol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)67 + </a:t>
            </a:r>
            <a:r>
              <a:rPr lang="en-US" sz="2400" b="1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+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                   'D'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US" sz="2400" b="1" dirty="0">
                <a:solidFill>
                  <a:srgbClr val="7F0055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char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)68 + </a:t>
            </a:r>
            <a:r>
              <a:rPr lang="en-US" sz="2400" b="1" dirty="0">
                <a:solidFill>
                  <a:srgbClr val="2A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" "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+ 68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FontTx/>
              <a:buNone/>
              <a:defRPr/>
            </a:pPr>
            <a:endParaRPr lang="en-US" alt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FontTx/>
              <a:buNone/>
              <a:defRPr/>
            </a:pPr>
            <a:endParaRPr lang="en-US" alt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Output: 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A B A C D D 68</a:t>
            </a:r>
            <a:endParaRPr lang="en-US" alt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911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718C59-6EF3-3329-7E7D-657A63C4441E}"/>
              </a:ext>
            </a:extLst>
          </p:cNvPr>
          <p:cNvSpPr txBox="1">
            <a:spLocks noChangeArrowheads="1"/>
          </p:cNvSpPr>
          <p:nvPr/>
        </p:nvSpPr>
        <p:spPr>
          <a:xfrm>
            <a:off x="1357745" y="198150"/>
            <a:ext cx="3048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   Unicode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A364E0-C929-0926-11EE-3F0C5D7DF2C8}"/>
              </a:ext>
            </a:extLst>
          </p:cNvPr>
          <p:cNvSpPr txBox="1">
            <a:spLocks noChangeArrowheads="1"/>
          </p:cNvSpPr>
          <p:nvPr/>
        </p:nvSpPr>
        <p:spPr>
          <a:xfrm>
            <a:off x="1691986" y="1190337"/>
            <a:ext cx="8958696" cy="523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Internally, characters are stored as binary numbers.</a:t>
            </a:r>
          </a:p>
          <a:p>
            <a:pPr>
              <a:defRPr/>
            </a:pPr>
            <a:r>
              <a:rPr lang="en-US" altLang="en-US" sz="2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Character data in Java is stored as Unicode characters, 2 bytes long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AC is stored as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0000 0000 0100 0001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0000 0000 0100 0011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Unicode character set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consist of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65536 (2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individual characters, ranging from -32768 to 32767.</a:t>
            </a: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each character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up 2 bytes in memory.</a:t>
            </a: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256 (2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characters in the Unicode character set are compatible with the ASCII* character set.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example, AC is stored as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0100 0001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0100 0011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example: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Letters2.java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*American Standard Code for Information Interchange  (ASCII)</a:t>
            </a:r>
          </a:p>
        </p:txBody>
      </p:sp>
    </p:spTree>
    <p:extLst>
      <p:ext uri="{BB962C8B-B14F-4D97-AF65-F5344CB8AC3E}">
        <p14:creationId xmlns:p14="http://schemas.microsoft.com/office/powerpoint/2010/main" val="37288305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718C59-6EF3-3329-7E7D-657A63C4441E}"/>
              </a:ext>
            </a:extLst>
          </p:cNvPr>
          <p:cNvSpPr txBox="1">
            <a:spLocks noChangeArrowheads="1"/>
          </p:cNvSpPr>
          <p:nvPr/>
        </p:nvSpPr>
        <p:spPr>
          <a:xfrm>
            <a:off x="1357745" y="198150"/>
            <a:ext cx="3048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   Unicode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141D8-A883-332E-F545-2710150B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110" y="1995058"/>
            <a:ext cx="91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43DDE6-DFFB-9756-522F-89FFFBA7CE2D}"/>
              </a:ext>
            </a:extLst>
          </p:cNvPr>
          <p:cNvGrpSpPr>
            <a:grpSpLocks/>
          </p:cNvGrpSpPr>
          <p:nvPr/>
        </p:nvGrpSpPr>
        <p:grpSpPr bwMode="auto">
          <a:xfrm>
            <a:off x="2847110" y="3595258"/>
            <a:ext cx="1676400" cy="762000"/>
            <a:chOff x="1248" y="2784"/>
            <a:chExt cx="1056" cy="48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C716DD-301E-AFCF-397C-59567601D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00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F0A401-824B-D026-1D68-7ECFA3C8D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65</a:t>
              </a:r>
            </a:p>
          </p:txBody>
        </p:sp>
      </p:grpSp>
      <p:sp>
        <p:nvSpPr>
          <p:cNvPr id="8" name="Line 7">
            <a:extLst>
              <a:ext uri="{FF2B5EF4-FFF2-40B4-BE49-F238E27FC236}">
                <a16:creationId xmlns:a16="http://schemas.microsoft.com/office/drawing/2014/main" id="{25D6E8BD-E1FB-8365-6EFE-95A5100C3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5310" y="275705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8E0BD1-F6F7-F4BA-10CC-01DCC2833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10" y="1995058"/>
            <a:ext cx="91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91E9F0-FED3-B224-0B16-639EB7564680}"/>
              </a:ext>
            </a:extLst>
          </p:cNvPr>
          <p:cNvGrpSpPr>
            <a:grpSpLocks/>
          </p:cNvGrpSpPr>
          <p:nvPr/>
        </p:nvGrpSpPr>
        <p:grpSpPr bwMode="auto">
          <a:xfrm>
            <a:off x="7114310" y="3595258"/>
            <a:ext cx="1676400" cy="762000"/>
            <a:chOff x="2448" y="2784"/>
            <a:chExt cx="1056" cy="48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2897F7-8856-4BE3-6D27-953E49665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00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CCFA6-5857-865E-3B91-C97A771A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66</a:t>
              </a:r>
            </a:p>
          </p:txBody>
        </p:sp>
      </p:grpSp>
      <p:sp>
        <p:nvSpPr>
          <p:cNvPr id="13" name="Line 12">
            <a:extLst>
              <a:ext uri="{FF2B5EF4-FFF2-40B4-BE49-F238E27FC236}">
                <a16:creationId xmlns:a16="http://schemas.microsoft.com/office/drawing/2014/main" id="{C7092A3E-9A97-66EC-7EA7-69F71EEFF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2510" y="275705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EA3149D9-AAEC-73E2-8BE8-FCF86A26CE8E}"/>
              </a:ext>
            </a:extLst>
          </p:cNvPr>
          <p:cNvGrpSpPr>
            <a:grpSpLocks/>
          </p:cNvGrpSpPr>
          <p:nvPr/>
        </p:nvGrpSpPr>
        <p:grpSpPr bwMode="auto">
          <a:xfrm>
            <a:off x="1856510" y="5119258"/>
            <a:ext cx="1828800" cy="381000"/>
            <a:chOff x="144" y="2928"/>
            <a:chExt cx="1152" cy="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87984F5-1482-7DD0-EAD4-34EE9248F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F41908BC-0BE7-8D06-C283-D2E907C6B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44373EC3-DE44-E253-91E2-1342808F1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46644469-0A6B-6C15-4C12-146C3F7C3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A56F1B1E-5489-D291-9F93-F41F4F98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355F9A51-0D4F-7FAB-23D7-7CE3486BB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883129D-8693-4250-F502-58D1AADEC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EF970BC-5489-D15D-C674-EAD732B7B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A76F79D8-B4B5-AF1C-C9F2-AB59FEBEDAF4}"/>
              </a:ext>
            </a:extLst>
          </p:cNvPr>
          <p:cNvGrpSpPr>
            <a:grpSpLocks/>
          </p:cNvGrpSpPr>
          <p:nvPr/>
        </p:nvGrpSpPr>
        <p:grpSpPr bwMode="auto">
          <a:xfrm>
            <a:off x="3685310" y="5119258"/>
            <a:ext cx="1828800" cy="381000"/>
            <a:chOff x="3072" y="3504"/>
            <a:chExt cx="1152" cy="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BA56BD2F-B8CE-6A44-B603-23C2229EF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55FB9EB6-5CAD-3235-0365-86804F94B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3625DFA7-C9DE-37DA-1E97-D86AE3D2C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EAE93E1E-FD4A-9AFD-450E-7325F805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E5E1D688-E3DE-06B1-E7D5-6787BBA7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DC071864-FF6E-2FDB-71C2-2E03870A8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id="{0D32963F-D98C-0C40-84C7-B004984C6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CB89B851-C93B-FA49-05C2-90848B01B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0</a:t>
              </a:r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4FF7B60D-95BC-B329-8742-87C49A9CE207}"/>
              </a:ext>
            </a:extLst>
          </p:cNvPr>
          <p:cNvGrpSpPr>
            <a:grpSpLocks/>
          </p:cNvGrpSpPr>
          <p:nvPr/>
        </p:nvGrpSpPr>
        <p:grpSpPr bwMode="auto">
          <a:xfrm>
            <a:off x="6123710" y="5119258"/>
            <a:ext cx="3657600" cy="381000"/>
            <a:chOff x="1776" y="3312"/>
            <a:chExt cx="2304" cy="24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3" name="Group 37">
              <a:extLst>
                <a:ext uri="{FF2B5EF4-FFF2-40B4-BE49-F238E27FC236}">
                  <a16:creationId xmlns:a16="http://schemas.microsoft.com/office/drawing/2014/main" id="{B89D6A3F-618B-10A3-14EE-E3B3122FD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312"/>
              <a:ext cx="1152" cy="240"/>
              <a:chOff x="144" y="2928"/>
              <a:chExt cx="1152" cy="240"/>
            </a:xfrm>
            <a:grpFill/>
          </p:grpSpPr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3079E6B8-2F68-61E3-1AE9-67F13E4D7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E66160C3-716C-C7A9-BF4C-DE16A5895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0720F4D0-2DB5-FAD6-0AD3-6D0767A84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26539521-F027-86A6-20AF-E3D536B60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1E3F6F07-3876-4A64-B345-AA79B7704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A5F8B45F-39EC-BC00-CF7A-F72A97037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9" name="Rectangle 44">
                <a:extLst>
                  <a:ext uri="{FF2B5EF4-FFF2-40B4-BE49-F238E27FC236}">
                    <a16:creationId xmlns:a16="http://schemas.microsoft.com/office/drawing/2014/main" id="{1E269B54-17E1-30BD-FC12-D95F66EA7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50" name="Rectangle 45">
                <a:extLst>
                  <a:ext uri="{FF2B5EF4-FFF2-40B4-BE49-F238E27FC236}">
                    <a16:creationId xmlns:a16="http://schemas.microsoft.com/office/drawing/2014/main" id="{A2999C7F-66F4-3988-9FB7-DC65D2216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</p:grpSp>
        <p:grpSp>
          <p:nvGrpSpPr>
            <p:cNvPr id="34" name="Group 46">
              <a:extLst>
                <a:ext uri="{FF2B5EF4-FFF2-40B4-BE49-F238E27FC236}">
                  <a16:creationId xmlns:a16="http://schemas.microsoft.com/office/drawing/2014/main" id="{CF253214-5DA8-CD04-8620-4C66866E4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312"/>
              <a:ext cx="1152" cy="240"/>
              <a:chOff x="3072" y="3504"/>
              <a:chExt cx="1152" cy="240"/>
            </a:xfrm>
            <a:grpFill/>
          </p:grpSpPr>
          <p:sp>
            <p:nvSpPr>
              <p:cNvPr id="35" name="Rectangle 47">
                <a:extLst>
                  <a:ext uri="{FF2B5EF4-FFF2-40B4-BE49-F238E27FC236}">
                    <a16:creationId xmlns:a16="http://schemas.microsoft.com/office/drawing/2014/main" id="{AAC9C332-D72B-963F-37C5-855A30654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36" name="Rectangle 48">
                <a:extLst>
                  <a:ext uri="{FF2B5EF4-FFF2-40B4-BE49-F238E27FC236}">
                    <a16:creationId xmlns:a16="http://schemas.microsoft.com/office/drawing/2014/main" id="{972EA363-64A6-4A2B-E5E8-804C79EDD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1</a:t>
                </a:r>
              </a:p>
            </p:txBody>
          </p:sp>
          <p:sp>
            <p:nvSpPr>
              <p:cNvPr id="37" name="Rectangle 49">
                <a:extLst>
                  <a:ext uri="{FF2B5EF4-FFF2-40B4-BE49-F238E27FC236}">
                    <a16:creationId xmlns:a16="http://schemas.microsoft.com/office/drawing/2014/main" id="{56BE6368-1640-48DB-84EF-0813916AE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38" name="Rectangle 50">
                <a:extLst>
                  <a:ext uri="{FF2B5EF4-FFF2-40B4-BE49-F238E27FC236}">
                    <a16:creationId xmlns:a16="http://schemas.microsoft.com/office/drawing/2014/main" id="{4CCD45E1-8355-D453-F3EC-43B0D6E29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39" name="Rectangle 51">
                <a:extLst>
                  <a:ext uri="{FF2B5EF4-FFF2-40B4-BE49-F238E27FC236}">
                    <a16:creationId xmlns:a16="http://schemas.microsoft.com/office/drawing/2014/main" id="{76874872-DCE1-A539-2663-F17C66D11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0" name="Rectangle 52">
                <a:extLst>
                  <a:ext uri="{FF2B5EF4-FFF2-40B4-BE49-F238E27FC236}">
                    <a16:creationId xmlns:a16="http://schemas.microsoft.com/office/drawing/2014/main" id="{00630965-168E-4228-E57E-9C77A2CD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1" name="Rectangle 53">
                <a:extLst>
                  <a:ext uri="{FF2B5EF4-FFF2-40B4-BE49-F238E27FC236}">
                    <a16:creationId xmlns:a16="http://schemas.microsoft.com/office/drawing/2014/main" id="{5813CBD2-CDFF-4418-4091-D5658FE86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42" name="Rectangle 54">
                <a:extLst>
                  <a:ext uri="{FF2B5EF4-FFF2-40B4-BE49-F238E27FC236}">
                    <a16:creationId xmlns:a16="http://schemas.microsoft.com/office/drawing/2014/main" id="{DD14DFD9-7A0D-F759-6BF1-0153CCE53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>
                    <a:solidFill>
                      <a:srgbClr val="FF3300"/>
                    </a:solidFill>
                  </a:rPr>
                  <a:t>1</a:t>
                </a:r>
              </a:p>
            </p:txBody>
          </p:sp>
        </p:grpSp>
      </p:grpSp>
      <p:sp>
        <p:nvSpPr>
          <p:cNvPr id="51" name="AutoShape 74">
            <a:extLst>
              <a:ext uri="{FF2B5EF4-FFF2-40B4-BE49-F238E27FC236}">
                <a16:creationId xmlns:a16="http://schemas.microsoft.com/office/drawing/2014/main" id="{38DE1575-5C26-A5B6-0EF6-81145685A917}"/>
              </a:ext>
            </a:extLst>
          </p:cNvPr>
          <p:cNvSpPr>
            <a:spLocks/>
          </p:cNvSpPr>
          <p:nvPr/>
        </p:nvSpPr>
        <p:spPr bwMode="auto">
          <a:xfrm rot="16200000">
            <a:off x="3418610" y="2947558"/>
            <a:ext cx="533400" cy="3657600"/>
          </a:xfrm>
          <a:prstGeom prst="rightBrace">
            <a:avLst>
              <a:gd name="adj1" fmla="val 5714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2" name="AutoShape 76">
            <a:extLst>
              <a:ext uri="{FF2B5EF4-FFF2-40B4-BE49-F238E27FC236}">
                <a16:creationId xmlns:a16="http://schemas.microsoft.com/office/drawing/2014/main" id="{33B8DD30-D576-C517-C6C2-FFC7F1838F2C}"/>
              </a:ext>
            </a:extLst>
          </p:cNvPr>
          <p:cNvSpPr>
            <a:spLocks/>
          </p:cNvSpPr>
          <p:nvPr/>
        </p:nvSpPr>
        <p:spPr bwMode="auto">
          <a:xfrm rot="16200000">
            <a:off x="7685810" y="2947558"/>
            <a:ext cx="533400" cy="3657600"/>
          </a:xfrm>
          <a:prstGeom prst="rightBrace">
            <a:avLst>
              <a:gd name="adj1" fmla="val 5714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grpSp>
        <p:nvGrpSpPr>
          <p:cNvPr id="53" name="Group 88">
            <a:extLst>
              <a:ext uri="{FF2B5EF4-FFF2-40B4-BE49-F238E27FC236}">
                <a16:creationId xmlns:a16="http://schemas.microsoft.com/office/drawing/2014/main" id="{81887ACC-D3D9-B2DE-192C-DF467874BE58}"/>
              </a:ext>
            </a:extLst>
          </p:cNvPr>
          <p:cNvGrpSpPr>
            <a:grpSpLocks/>
          </p:cNvGrpSpPr>
          <p:nvPr/>
        </p:nvGrpSpPr>
        <p:grpSpPr bwMode="auto">
          <a:xfrm>
            <a:off x="3837710" y="1918858"/>
            <a:ext cx="3962400" cy="2590800"/>
            <a:chOff x="1632" y="720"/>
            <a:chExt cx="2496" cy="16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" name="Text Box 80">
              <a:extLst>
                <a:ext uri="{FF2B5EF4-FFF2-40B4-BE49-F238E27FC236}">
                  <a16:creationId xmlns:a16="http://schemas.microsoft.com/office/drawing/2014/main" id="{0D65EC36-F0A0-EE14-7B17-17E2D738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720"/>
              <a:ext cx="1304" cy="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Characters are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stored in memory</a:t>
              </a:r>
              <a:br>
                <a:rPr lang="en-US" altLang="en-US" sz="1800" b="1">
                  <a:solidFill>
                    <a:srgbClr val="FF3300"/>
                  </a:solidFill>
                </a:rPr>
              </a:br>
              <a:r>
                <a:rPr lang="en-US" altLang="en-US" sz="1800" b="1">
                  <a:solidFill>
                    <a:srgbClr val="FF3300"/>
                  </a:solidFill>
                </a:rPr>
                <a:t>as binary numbers.</a:t>
              </a:r>
            </a:p>
          </p:txBody>
        </p:sp>
        <p:sp>
          <p:nvSpPr>
            <p:cNvPr id="55" name="Line 83">
              <a:extLst>
                <a:ext uri="{FF2B5EF4-FFF2-40B4-BE49-F238E27FC236}">
                  <a16:creationId xmlns:a16="http://schemas.microsoft.com/office/drawing/2014/main" id="{D90E906E-1017-DFD0-A441-2E797A521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0" cy="1008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84">
              <a:extLst>
                <a:ext uri="{FF2B5EF4-FFF2-40B4-BE49-F238E27FC236}">
                  <a16:creationId xmlns:a16="http://schemas.microsoft.com/office/drawing/2014/main" id="{AECEE558-1383-C395-9B05-DE80E66F8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352"/>
              <a:ext cx="2496" cy="0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3140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718C59-6EF3-3329-7E7D-657A63C4441E}"/>
              </a:ext>
            </a:extLst>
          </p:cNvPr>
          <p:cNvSpPr txBox="1">
            <a:spLocks noChangeArrowheads="1"/>
          </p:cNvSpPr>
          <p:nvPr/>
        </p:nvSpPr>
        <p:spPr>
          <a:xfrm>
            <a:off x="1357745" y="198150"/>
            <a:ext cx="3048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   Unicode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BB92C9-D0ED-A131-46AA-65316F1D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65221"/>
            <a:ext cx="91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A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5F02073-4076-0735-40B9-A3EB9B481AC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865421"/>
            <a:ext cx="1676400" cy="762000"/>
            <a:chOff x="1248" y="2784"/>
            <a:chExt cx="1056" cy="48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1BA0F07-43DF-9E36-483A-B67AD2304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00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32E5C1F-79F9-1101-1997-253D30C8C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65</a:t>
              </a:r>
            </a:p>
          </p:txBody>
        </p:sp>
      </p:grpSp>
      <p:sp>
        <p:nvSpPr>
          <p:cNvPr id="7" name="Line 7">
            <a:extLst>
              <a:ext uri="{FF2B5EF4-FFF2-40B4-BE49-F238E27FC236}">
                <a16:creationId xmlns:a16="http://schemas.microsoft.com/office/drawing/2014/main" id="{28677731-DC7B-1592-0F23-34CA54045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27221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51C6774-230B-5BE1-95D8-A2E63A08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265221"/>
            <a:ext cx="91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/>
              <a:t>B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D6C3F68-2B98-3D41-E4AB-FEFDBB498B7C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865421"/>
            <a:ext cx="1676400" cy="762000"/>
            <a:chOff x="2448" y="2784"/>
            <a:chExt cx="1056" cy="48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BE2B658-4E2E-0703-3824-142E318F3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00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282B3E7-1108-58AF-160E-02F289AE8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>
                  <a:solidFill>
                    <a:srgbClr val="FF3300"/>
                  </a:solidFill>
                </a:rPr>
                <a:t>66</a:t>
              </a:r>
            </a:p>
          </p:txBody>
        </p:sp>
      </p:grpSp>
      <p:sp>
        <p:nvSpPr>
          <p:cNvPr id="12" name="Line 12">
            <a:extLst>
              <a:ext uri="{FF2B5EF4-FFF2-40B4-BE49-F238E27FC236}">
                <a16:creationId xmlns:a16="http://schemas.microsoft.com/office/drawing/2014/main" id="{120F987E-6A53-525A-465F-FB2B26D1F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3027221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3092FC02-3709-B6BD-E7F9-BBF7C7610D2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389421"/>
            <a:ext cx="1828800" cy="381000"/>
            <a:chOff x="144" y="2928"/>
            <a:chExt cx="1152" cy="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8AB00A3F-1861-3292-79C2-49A82A085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FF83A8AA-E771-727B-1906-AA3B19AA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1D14D6E0-7152-74AD-5E58-87899A2BD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8700D858-A075-0E6D-7B07-D3A5AA2E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ACDD98B-34D9-5D78-F001-337CE1FF1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D7400745-F367-85F7-0CF6-CADD67A59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D0995E60-D7BC-0F3C-DCD9-95F8BD389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26DA276F-BC83-6A48-9AB6-14ACF6389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51E81076-8CA8-AD8E-55D5-F8747637B898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389421"/>
            <a:ext cx="1828800" cy="381000"/>
            <a:chOff x="3072" y="3504"/>
            <a:chExt cx="1152" cy="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FFB97D6-6C1D-31F1-EADD-57C9E827E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6AE90686-8058-39CB-309D-9A47C9128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1</a:t>
              </a:r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6663434E-A580-8F49-3D1F-D6F8E4DE8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9E6F83D6-4413-D9B5-D49F-FD35D20F9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EFA771E-37E6-D72E-9190-BB5967A31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1F988EAC-17D6-7E23-2221-7543469FC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C1D53BBD-09CD-3E87-E7DA-73FC7C26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1</a:t>
              </a:r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32897A2A-D93D-F635-F751-9BCADDA40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3835638E-E96F-1DD6-6395-CD5FBFF4B25B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389421"/>
            <a:ext cx="3657600" cy="381000"/>
            <a:chOff x="1776" y="3312"/>
            <a:chExt cx="2304" cy="24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2" name="Group 37">
              <a:extLst>
                <a:ext uri="{FF2B5EF4-FFF2-40B4-BE49-F238E27FC236}">
                  <a16:creationId xmlns:a16="http://schemas.microsoft.com/office/drawing/2014/main" id="{84AAB08C-4CCD-6366-5F70-8D76D40FC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312"/>
              <a:ext cx="1152" cy="240"/>
              <a:chOff x="144" y="2928"/>
              <a:chExt cx="1152" cy="240"/>
            </a:xfrm>
            <a:grpFill/>
          </p:grpSpPr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19759506-A463-AAB6-3B24-DAAC6EA32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158EC6C3-4D55-6854-628A-1B520D56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0CFFA64D-44E5-F920-7B1D-C081E4DE7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DE82A887-68AA-29B8-61FD-8EFD85D2E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721E096F-6F33-399F-C55B-6F6E0D265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C1CF590D-7EF5-6979-3517-DCFFA51CE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A7A70091-2904-5D02-9951-0D1262FC4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F684C0C8-118E-00B6-00D9-44354D77B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</p:grp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8C03E7CD-82D0-ED69-C043-0983E8BB2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312"/>
              <a:ext cx="1152" cy="240"/>
              <a:chOff x="3072" y="3504"/>
              <a:chExt cx="1152" cy="240"/>
            </a:xfrm>
            <a:grpFill/>
          </p:grpSpPr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id="{D0885B77-21BE-36CB-3414-F920CBD49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5" name="Rectangle 48">
                <a:extLst>
                  <a:ext uri="{FF2B5EF4-FFF2-40B4-BE49-F238E27FC236}">
                    <a16:creationId xmlns:a16="http://schemas.microsoft.com/office/drawing/2014/main" id="{FDD41675-1DD3-9746-4924-425C58D8A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1</a:t>
                </a:r>
              </a:p>
            </p:txBody>
          </p:sp>
          <p:sp>
            <p:nvSpPr>
              <p:cNvPr id="36" name="Rectangle 49">
                <a:extLst>
                  <a:ext uri="{FF2B5EF4-FFF2-40B4-BE49-F238E27FC236}">
                    <a16:creationId xmlns:a16="http://schemas.microsoft.com/office/drawing/2014/main" id="{FA37A3D0-665B-BAC9-744A-C121EF7AB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7" name="Rectangle 50">
                <a:extLst>
                  <a:ext uri="{FF2B5EF4-FFF2-40B4-BE49-F238E27FC236}">
                    <a16:creationId xmlns:a16="http://schemas.microsoft.com/office/drawing/2014/main" id="{12808F32-E20B-8F77-BA5F-36741645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id="{9B2FA292-033F-06BB-41BE-9C248607F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9" name="Rectangle 52">
                <a:extLst>
                  <a:ext uri="{FF2B5EF4-FFF2-40B4-BE49-F238E27FC236}">
                    <a16:creationId xmlns:a16="http://schemas.microsoft.com/office/drawing/2014/main" id="{1C04CF40-5183-5ED4-A78C-E1505CB69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0" name="Rectangle 53">
                <a:extLst>
                  <a:ext uri="{FF2B5EF4-FFF2-40B4-BE49-F238E27FC236}">
                    <a16:creationId xmlns:a16="http://schemas.microsoft.com/office/drawing/2014/main" id="{EBF0E7E3-7993-290F-D18C-526CD8685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1" name="Rectangle 54">
                <a:extLst>
                  <a:ext uri="{FF2B5EF4-FFF2-40B4-BE49-F238E27FC236}">
                    <a16:creationId xmlns:a16="http://schemas.microsoft.com/office/drawing/2014/main" id="{97C17BE5-7EE8-50AF-F876-798939C3B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1</a:t>
                </a:r>
              </a:p>
            </p:txBody>
          </p:sp>
        </p:grpSp>
      </p:grpSp>
      <p:sp>
        <p:nvSpPr>
          <p:cNvPr id="50" name="AutoShape 74">
            <a:extLst>
              <a:ext uri="{FF2B5EF4-FFF2-40B4-BE49-F238E27FC236}">
                <a16:creationId xmlns:a16="http://schemas.microsoft.com/office/drawing/2014/main" id="{E44F9A7D-BCEA-4322-B5A4-BA5AF6C689CE}"/>
              </a:ext>
            </a:extLst>
          </p:cNvPr>
          <p:cNvSpPr>
            <a:spLocks/>
          </p:cNvSpPr>
          <p:nvPr/>
        </p:nvSpPr>
        <p:spPr bwMode="auto">
          <a:xfrm rot="16200000">
            <a:off x="4000500" y="3217721"/>
            <a:ext cx="533400" cy="3657600"/>
          </a:xfrm>
          <a:prstGeom prst="rightBrace">
            <a:avLst>
              <a:gd name="adj1" fmla="val 5714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1" name="AutoShape 76">
            <a:extLst>
              <a:ext uri="{FF2B5EF4-FFF2-40B4-BE49-F238E27FC236}">
                <a16:creationId xmlns:a16="http://schemas.microsoft.com/office/drawing/2014/main" id="{4E4DF77E-BE3E-7FD2-A25B-DEF7EFC07D7B}"/>
              </a:ext>
            </a:extLst>
          </p:cNvPr>
          <p:cNvSpPr>
            <a:spLocks/>
          </p:cNvSpPr>
          <p:nvPr/>
        </p:nvSpPr>
        <p:spPr bwMode="auto">
          <a:xfrm rot="16200000">
            <a:off x="8267700" y="3217721"/>
            <a:ext cx="533400" cy="3657600"/>
          </a:xfrm>
          <a:prstGeom prst="rightBrace">
            <a:avLst>
              <a:gd name="adj1" fmla="val 5714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grpSp>
        <p:nvGrpSpPr>
          <p:cNvPr id="52" name="Group 85">
            <a:extLst>
              <a:ext uri="{FF2B5EF4-FFF2-40B4-BE49-F238E27FC236}">
                <a16:creationId xmlns:a16="http://schemas.microsoft.com/office/drawing/2014/main" id="{A0950A07-3197-3DBE-468E-1C641F113529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265221"/>
            <a:ext cx="2438400" cy="1981200"/>
            <a:chOff x="2112" y="768"/>
            <a:chExt cx="1536" cy="124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3" name="Text Box 78">
              <a:extLst>
                <a:ext uri="{FF2B5EF4-FFF2-40B4-BE49-F238E27FC236}">
                  <a16:creationId xmlns:a16="http://schemas.microsoft.com/office/drawing/2014/main" id="{5B3DB179-E951-1BF1-1909-4EBCE87F9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768"/>
              <a:ext cx="1380" cy="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The binary numbers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represent these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decimal values.</a:t>
              </a:r>
            </a:p>
          </p:txBody>
        </p:sp>
        <p:sp>
          <p:nvSpPr>
            <p:cNvPr id="54" name="Line 82">
              <a:extLst>
                <a:ext uri="{FF2B5EF4-FFF2-40B4-BE49-F238E27FC236}">
                  <a16:creationId xmlns:a16="http://schemas.microsoft.com/office/drawing/2014/main" id="{40278B52-0873-6E19-B689-FE168D136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0" cy="672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83">
              <a:extLst>
                <a:ext uri="{FF2B5EF4-FFF2-40B4-BE49-F238E27FC236}">
                  <a16:creationId xmlns:a16="http://schemas.microsoft.com/office/drawing/2014/main" id="{27826366-6C63-7E49-BD17-0A0DF7A52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016"/>
              <a:ext cx="1536" cy="0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96947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FFBF1C-401A-BC1B-0703-57FE8C2568A4}"/>
              </a:ext>
            </a:extLst>
          </p:cNvPr>
          <p:cNvSpPr txBox="1">
            <a:spLocks noChangeArrowheads="1"/>
          </p:cNvSpPr>
          <p:nvPr/>
        </p:nvSpPr>
        <p:spPr>
          <a:xfrm>
            <a:off x="1452130" y="206231"/>
            <a:ext cx="295433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Unicode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9E9320-F39E-73CB-95A6-EFF2CAF4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755" y="2071258"/>
            <a:ext cx="91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</a:rPr>
              <a:t>A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683A006-BA6F-B7A8-BF46-4C5A8533358C}"/>
              </a:ext>
            </a:extLst>
          </p:cNvPr>
          <p:cNvGrpSpPr>
            <a:grpSpLocks/>
          </p:cNvGrpSpPr>
          <p:nvPr/>
        </p:nvGrpSpPr>
        <p:grpSpPr bwMode="auto">
          <a:xfrm>
            <a:off x="3023755" y="3671458"/>
            <a:ext cx="1676400" cy="762000"/>
            <a:chOff x="1248" y="2784"/>
            <a:chExt cx="1056" cy="48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192292EB-58B5-CAB9-FA18-4BE040E7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00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945F2AEF-381A-2E0D-3DF1-53C46F955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41</a:t>
              </a:r>
            </a:p>
          </p:txBody>
        </p:sp>
      </p:grpSp>
      <p:sp>
        <p:nvSpPr>
          <p:cNvPr id="7" name="Line 7">
            <a:extLst>
              <a:ext uri="{FF2B5EF4-FFF2-40B4-BE49-F238E27FC236}">
                <a16:creationId xmlns:a16="http://schemas.microsoft.com/office/drawing/2014/main" id="{96C06F05-4CF5-7C1A-1016-0AD55E3C9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955" y="283325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3421517-D0B6-EE91-D8D5-7B240089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955" y="2071258"/>
            <a:ext cx="91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</a:rPr>
              <a:t>B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1C8C86D-C8AE-3F28-51BB-C18B21E65FB3}"/>
              </a:ext>
            </a:extLst>
          </p:cNvPr>
          <p:cNvGrpSpPr>
            <a:grpSpLocks/>
          </p:cNvGrpSpPr>
          <p:nvPr/>
        </p:nvGrpSpPr>
        <p:grpSpPr bwMode="auto">
          <a:xfrm>
            <a:off x="7290955" y="3671458"/>
            <a:ext cx="1676400" cy="762000"/>
            <a:chOff x="2448" y="2784"/>
            <a:chExt cx="1056" cy="48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D017C836-E440-843E-5C3C-BBAA8886A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00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662DFC3-A7AD-8C82-74FF-1F3C8D8CF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528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/>
                <a:t>42</a:t>
              </a:r>
            </a:p>
          </p:txBody>
        </p:sp>
      </p:grpSp>
      <p:sp>
        <p:nvSpPr>
          <p:cNvPr id="12" name="Line 12">
            <a:extLst>
              <a:ext uri="{FF2B5EF4-FFF2-40B4-BE49-F238E27FC236}">
                <a16:creationId xmlns:a16="http://schemas.microsoft.com/office/drawing/2014/main" id="{52CF79E7-98B9-EB19-FB10-EC6ECD205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9155" y="283325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8067E62-D295-350E-E35A-7600854812BC}"/>
              </a:ext>
            </a:extLst>
          </p:cNvPr>
          <p:cNvGrpSpPr>
            <a:grpSpLocks/>
          </p:cNvGrpSpPr>
          <p:nvPr/>
        </p:nvGrpSpPr>
        <p:grpSpPr bwMode="auto">
          <a:xfrm>
            <a:off x="2033155" y="5195458"/>
            <a:ext cx="1828800" cy="381000"/>
            <a:chOff x="144" y="2928"/>
            <a:chExt cx="1152" cy="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E3BAEC7D-3A6E-1A8C-7429-16827FCDE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862F42F2-1BC8-123E-68B3-0CB1BD662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B1D5AC13-759F-F650-5A73-647B6B87D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1403564A-B154-45AA-5CCF-C9C9760D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B1367E70-E2DD-959E-58D8-782CADC5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D30EA3F0-0BC9-9391-F3AE-2F882435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FB66205B-9257-9C62-795D-F18EFCCBF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F321E980-5816-F5C9-D8F3-32B3F4624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8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E7D692A8-535E-2E39-6FEF-F24A844ACDFA}"/>
              </a:ext>
            </a:extLst>
          </p:cNvPr>
          <p:cNvGrpSpPr>
            <a:grpSpLocks/>
          </p:cNvGrpSpPr>
          <p:nvPr/>
        </p:nvGrpSpPr>
        <p:grpSpPr bwMode="auto">
          <a:xfrm>
            <a:off x="3861955" y="5195458"/>
            <a:ext cx="1828800" cy="381000"/>
            <a:chOff x="3072" y="3504"/>
            <a:chExt cx="1152" cy="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0F9A27A7-201F-907A-E943-DA12A8A2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2A5214A5-C491-4947-0822-6FDB200B6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1</a:t>
              </a:r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0F0945C9-FB19-AFDE-604E-81963E60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004BD6F0-C51F-E992-CEAC-E9DD896A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2CAF9A4C-1EC5-C43A-49EB-3EE9C2329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67C84245-E56D-3994-5FD4-FD8983CC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90366A33-9B05-F7CE-38DE-D7AC08C1B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1</a:t>
              </a:r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6EDEC1E4-31D7-558E-7139-7A0CC0C5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504"/>
              <a:ext cx="144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/>
                <a:t>0</a:t>
              </a: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722E171D-23BE-6112-EAE1-638ED388E1EA}"/>
              </a:ext>
            </a:extLst>
          </p:cNvPr>
          <p:cNvGrpSpPr>
            <a:grpSpLocks/>
          </p:cNvGrpSpPr>
          <p:nvPr/>
        </p:nvGrpSpPr>
        <p:grpSpPr bwMode="auto">
          <a:xfrm>
            <a:off x="6300355" y="5195458"/>
            <a:ext cx="3657600" cy="381000"/>
            <a:chOff x="1776" y="3312"/>
            <a:chExt cx="2304" cy="24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2" name="Group 37">
              <a:extLst>
                <a:ext uri="{FF2B5EF4-FFF2-40B4-BE49-F238E27FC236}">
                  <a16:creationId xmlns:a16="http://schemas.microsoft.com/office/drawing/2014/main" id="{AE8675FE-5DDA-675C-67F1-27B12B627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312"/>
              <a:ext cx="1152" cy="240"/>
              <a:chOff x="144" y="2928"/>
              <a:chExt cx="1152" cy="240"/>
            </a:xfrm>
            <a:grpFill/>
          </p:grpSpPr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01E36C60-328E-FAFB-3966-FA58423BC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C2419DE8-A45C-1DE9-62CC-75A58C80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B6524513-33AB-9ED5-49AA-D3E856FB9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3B2E3F62-1EC8-4A5F-6F9B-EEE82DC91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2BBCD58B-40EF-3B3D-877D-31282A4C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B20EBE7F-C94F-B5F1-3A4A-1329BB24C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5299F918-8453-14C8-1CA0-32A5F3D1A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3CFC594A-2E45-4B9D-50CA-3A7508DFC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</p:grp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36EBEA76-1BFF-B34E-701C-16A1BC508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312"/>
              <a:ext cx="1152" cy="240"/>
              <a:chOff x="3072" y="3504"/>
              <a:chExt cx="1152" cy="240"/>
            </a:xfrm>
            <a:grpFill/>
          </p:grpSpPr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id="{8B22FE93-D8D1-43AF-B6E4-FC1C2F8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5" name="Rectangle 48">
                <a:extLst>
                  <a:ext uri="{FF2B5EF4-FFF2-40B4-BE49-F238E27FC236}">
                    <a16:creationId xmlns:a16="http://schemas.microsoft.com/office/drawing/2014/main" id="{42445C27-7742-B4B6-4477-CC115AB93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1</a:t>
                </a:r>
              </a:p>
            </p:txBody>
          </p:sp>
          <p:sp>
            <p:nvSpPr>
              <p:cNvPr id="36" name="Rectangle 49">
                <a:extLst>
                  <a:ext uri="{FF2B5EF4-FFF2-40B4-BE49-F238E27FC236}">
                    <a16:creationId xmlns:a16="http://schemas.microsoft.com/office/drawing/2014/main" id="{77CC7E84-82DE-CD39-9652-9462A0F06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7" name="Rectangle 50">
                <a:extLst>
                  <a:ext uri="{FF2B5EF4-FFF2-40B4-BE49-F238E27FC236}">
                    <a16:creationId xmlns:a16="http://schemas.microsoft.com/office/drawing/2014/main" id="{31E5F464-D534-1FA8-3DF6-03A3A8135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8" name="Rectangle 51">
                <a:extLst>
                  <a:ext uri="{FF2B5EF4-FFF2-40B4-BE49-F238E27FC236}">
                    <a16:creationId xmlns:a16="http://schemas.microsoft.com/office/drawing/2014/main" id="{99C0BC42-C23E-8585-082C-99F3363F6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39" name="Rectangle 52">
                <a:extLst>
                  <a:ext uri="{FF2B5EF4-FFF2-40B4-BE49-F238E27FC236}">
                    <a16:creationId xmlns:a16="http://schemas.microsoft.com/office/drawing/2014/main" id="{365AF145-9C87-7083-6841-BC23D22B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0" name="Rectangle 53">
                <a:extLst>
                  <a:ext uri="{FF2B5EF4-FFF2-40B4-BE49-F238E27FC236}">
                    <a16:creationId xmlns:a16="http://schemas.microsoft.com/office/drawing/2014/main" id="{F932B9BD-DAA0-D8C1-8F3C-B95D5DC6B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0</a:t>
                </a:r>
              </a:p>
            </p:txBody>
          </p:sp>
          <p:sp>
            <p:nvSpPr>
              <p:cNvPr id="41" name="Rectangle 54">
                <a:extLst>
                  <a:ext uri="{FF2B5EF4-FFF2-40B4-BE49-F238E27FC236}">
                    <a16:creationId xmlns:a16="http://schemas.microsoft.com/office/drawing/2014/main" id="{04BB31DD-4614-CBF8-D93F-0CC9E5B20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144" cy="24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b="1"/>
                  <a:t>1</a:t>
                </a:r>
              </a:p>
            </p:txBody>
          </p:sp>
        </p:grpSp>
      </p:grpSp>
      <p:sp>
        <p:nvSpPr>
          <p:cNvPr id="50" name="AutoShape 74">
            <a:extLst>
              <a:ext uri="{FF2B5EF4-FFF2-40B4-BE49-F238E27FC236}">
                <a16:creationId xmlns:a16="http://schemas.microsoft.com/office/drawing/2014/main" id="{23B67F74-B324-B490-EFFE-2208D255070E}"/>
              </a:ext>
            </a:extLst>
          </p:cNvPr>
          <p:cNvSpPr>
            <a:spLocks/>
          </p:cNvSpPr>
          <p:nvPr/>
        </p:nvSpPr>
        <p:spPr bwMode="auto">
          <a:xfrm rot="16200000">
            <a:off x="3595255" y="3023758"/>
            <a:ext cx="533400" cy="3657600"/>
          </a:xfrm>
          <a:prstGeom prst="rightBrace">
            <a:avLst>
              <a:gd name="adj1" fmla="val 5714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1" name="AutoShape 76">
            <a:extLst>
              <a:ext uri="{FF2B5EF4-FFF2-40B4-BE49-F238E27FC236}">
                <a16:creationId xmlns:a16="http://schemas.microsoft.com/office/drawing/2014/main" id="{1640784B-689A-9927-7898-7DAB0DC3816F}"/>
              </a:ext>
            </a:extLst>
          </p:cNvPr>
          <p:cNvSpPr>
            <a:spLocks/>
          </p:cNvSpPr>
          <p:nvPr/>
        </p:nvSpPr>
        <p:spPr bwMode="auto">
          <a:xfrm rot="16200000">
            <a:off x="7862455" y="3023758"/>
            <a:ext cx="533400" cy="3657600"/>
          </a:xfrm>
          <a:prstGeom prst="rightBrace">
            <a:avLst>
              <a:gd name="adj1" fmla="val 5714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grpSp>
        <p:nvGrpSpPr>
          <p:cNvPr id="52" name="Group 86">
            <a:extLst>
              <a:ext uri="{FF2B5EF4-FFF2-40B4-BE49-F238E27FC236}">
                <a16:creationId xmlns:a16="http://schemas.microsoft.com/office/drawing/2014/main" id="{50BB2040-88E6-D28A-FDCF-1166132B8321}"/>
              </a:ext>
            </a:extLst>
          </p:cNvPr>
          <p:cNvGrpSpPr>
            <a:grpSpLocks/>
          </p:cNvGrpSpPr>
          <p:nvPr/>
        </p:nvGrpSpPr>
        <p:grpSpPr bwMode="auto">
          <a:xfrm>
            <a:off x="4768418" y="2452258"/>
            <a:ext cx="2532062" cy="2066925"/>
            <a:chOff x="2107" y="1008"/>
            <a:chExt cx="1595" cy="130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3" name="Text Box 79">
              <a:extLst>
                <a:ext uri="{FF2B5EF4-FFF2-40B4-BE49-F238E27FC236}">
                  <a16:creationId xmlns:a16="http://schemas.microsoft.com/office/drawing/2014/main" id="{9E20C084-2EB8-E6E8-F2A4-720B3B13C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7" y="1728"/>
              <a:ext cx="1595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The hexadecimal values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represent these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characters.</a:t>
              </a:r>
            </a:p>
          </p:txBody>
        </p:sp>
        <p:sp>
          <p:nvSpPr>
            <p:cNvPr id="54" name="Line 84">
              <a:extLst>
                <a:ext uri="{FF2B5EF4-FFF2-40B4-BE49-F238E27FC236}">
                  <a16:creationId xmlns:a16="http://schemas.microsoft.com/office/drawing/2014/main" id="{6DE393B7-00CC-B763-F7C5-A5FEDF5C4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008"/>
              <a:ext cx="0" cy="672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85">
              <a:extLst>
                <a:ext uri="{FF2B5EF4-FFF2-40B4-BE49-F238E27FC236}">
                  <a16:creationId xmlns:a16="http://schemas.microsoft.com/office/drawing/2014/main" id="{48156506-6EFE-87A3-E175-19DEAC929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008"/>
              <a:ext cx="1536" cy="0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9582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4162B8-10FA-D08D-DDD5-C12766011F5B}"/>
              </a:ext>
            </a:extLst>
          </p:cNvPr>
          <p:cNvSpPr txBox="1">
            <a:spLocks noChangeArrowheads="1"/>
          </p:cNvSpPr>
          <p:nvPr/>
        </p:nvSpPr>
        <p:spPr>
          <a:xfrm>
            <a:off x="1323109" y="320531"/>
            <a:ext cx="69342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  Variable Assignment and Initialization</a:t>
            </a:r>
            <a:endParaRPr lang="en-US" altLang="en-US" sz="3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8C70BC-E06A-7791-DA14-14A011BCC4D6}"/>
              </a:ext>
            </a:extLst>
          </p:cNvPr>
          <p:cNvSpPr txBox="1">
            <a:spLocks noChangeArrowheads="1"/>
          </p:cNvSpPr>
          <p:nvPr/>
        </p:nvSpPr>
        <p:spPr>
          <a:xfrm>
            <a:off x="1554285" y="1447799"/>
            <a:ext cx="8556069" cy="4740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store a value in a variable,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statement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used.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assignment operator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the equal (=) sign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operand on 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side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assignment operator must be a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name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operand on 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side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a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     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int x = 4, y = 6, z;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	</a:t>
            </a:r>
            <a:r>
              <a:rPr lang="es-E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z = 3*(x - 2*y) + x*y/3%5; //18-1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evaluates to a type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the type of the variable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0206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0F2F8D-C499-001F-8E47-5F3CAD698FD2}"/>
              </a:ext>
            </a:extLst>
          </p:cNvPr>
          <p:cNvSpPr txBox="1">
            <a:spLocks noChangeArrowheads="1"/>
          </p:cNvSpPr>
          <p:nvPr/>
        </p:nvSpPr>
        <p:spPr>
          <a:xfrm>
            <a:off x="1544781" y="356754"/>
            <a:ext cx="6445828" cy="7588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Variable Assignment and Initialization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BCE6E4-BC4A-26E4-278F-36F8012D316E}"/>
              </a:ext>
            </a:extLst>
          </p:cNvPr>
          <p:cNvSpPr txBox="1">
            <a:spLocks noChangeArrowheads="1"/>
          </p:cNvSpPr>
          <p:nvPr/>
        </p:nvSpPr>
        <p:spPr>
          <a:xfrm>
            <a:off x="1662544" y="1304924"/>
            <a:ext cx="8073737" cy="473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// This program shows variable assignments.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public class Initialize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{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public static void main(String[]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args</a:t>
            </a:r>
            <a:r>
              <a:rPr lang="en-US" altLang="en-US" sz="2400" b="1" dirty="0">
                <a:latin typeface="Courier New" panose="02070309020205020404" pitchFamily="49" charset="0"/>
              </a:rPr>
              <a:t>)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{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</a:rPr>
              <a:t>int month, days;</a:t>
            </a:r>
            <a:br>
              <a:rPr lang="en-US" altLang="en-US" sz="2400" b="1" dirty="0">
                <a:solidFill>
                  <a:srgbClr val="FF3300"/>
                </a:solidFill>
                <a:latin typeface="Courier New" panose="02070309020205020404" pitchFamily="49" charset="0"/>
              </a:rPr>
            </a:b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  month = 2;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  days = 28;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 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b="1" dirty="0">
                <a:latin typeface="Courier New" panose="02070309020205020404" pitchFamily="49" charset="0"/>
              </a:rPr>
              <a:t>("Month " + month +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		        " has " +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                     days + " Days.");</a:t>
            </a:r>
            <a:br>
              <a:rPr lang="en-US" altLang="en-US" sz="2400" b="1" dirty="0">
                <a:latin typeface="Courier New" panose="02070309020205020404" pitchFamily="49" charset="0"/>
              </a:rPr>
            </a:br>
            <a:r>
              <a:rPr lang="en-US" altLang="en-US" sz="2400" b="1" dirty="0">
                <a:latin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AA1305F-95F1-6FF1-1CD2-B4CB1FB6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064" y="6039284"/>
            <a:ext cx="723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//The variables must be declared before they can be used</a:t>
            </a:r>
            <a:r>
              <a:rPr lang="en-US" altLang="en-US" sz="2400" b="1" dirty="0"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10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13997</Words>
  <Application>Microsoft Office PowerPoint</Application>
  <PresentationFormat>Widescreen</PresentationFormat>
  <Paragraphs>1947</Paragraphs>
  <Slides>160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75" baseType="lpstr">
      <vt:lpstr>Arial</vt:lpstr>
      <vt:lpstr>Bookman Old Style</vt:lpstr>
      <vt:lpstr>Calibri</vt:lpstr>
      <vt:lpstr>Calibri Light</vt:lpstr>
      <vt:lpstr>Comic Sans MS</vt:lpstr>
      <vt:lpstr>Consolas</vt:lpstr>
      <vt:lpstr>Courier</vt:lpstr>
      <vt:lpstr>Courier New</vt:lpstr>
      <vt:lpstr>Raleway</vt:lpstr>
      <vt:lpstr>Segoe UI Symbol</vt:lpstr>
      <vt:lpstr>Tahoma</vt:lpstr>
      <vt:lpstr>Times New Roman</vt:lpstr>
      <vt:lpstr>Universal-GreekwithMathPi</vt:lpstr>
      <vt:lpstr>Office Theme</vt:lpstr>
      <vt:lpstr>Packager Shell Object</vt:lpstr>
      <vt:lpstr>Chapter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Ng</dc:creator>
  <cp:lastModifiedBy>Peter Ng</cp:lastModifiedBy>
  <cp:revision>107</cp:revision>
  <dcterms:created xsi:type="dcterms:W3CDTF">2023-07-23T01:41:22Z</dcterms:created>
  <dcterms:modified xsi:type="dcterms:W3CDTF">2025-08-27T20:58:18Z</dcterms:modified>
</cp:coreProperties>
</file>