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02" r:id="rId7"/>
    <p:sldId id="30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446" r:id="rId41"/>
    <p:sldId id="294" r:id="rId42"/>
    <p:sldId id="295" r:id="rId43"/>
    <p:sldId id="296" r:id="rId44"/>
    <p:sldId id="293" r:id="rId45"/>
    <p:sldId id="297" r:id="rId46"/>
    <p:sldId id="298" r:id="rId47"/>
    <p:sldId id="299" r:id="rId48"/>
    <p:sldId id="300" r:id="rId49"/>
    <p:sldId id="301" r:id="rId50"/>
    <p:sldId id="305" r:id="rId51"/>
    <p:sldId id="304" r:id="rId52"/>
    <p:sldId id="306" r:id="rId53"/>
    <p:sldId id="447" r:id="rId54"/>
    <p:sldId id="448" r:id="rId55"/>
    <p:sldId id="449" r:id="rId56"/>
    <p:sldId id="307" r:id="rId57"/>
    <p:sldId id="308" r:id="rId58"/>
    <p:sldId id="309" r:id="rId59"/>
    <p:sldId id="450" r:id="rId60"/>
    <p:sldId id="310" r:id="rId61"/>
    <p:sldId id="311" r:id="rId62"/>
    <p:sldId id="452" r:id="rId63"/>
    <p:sldId id="451" r:id="rId64"/>
    <p:sldId id="453" r:id="rId65"/>
    <p:sldId id="457" r:id="rId66"/>
    <p:sldId id="313" r:id="rId67"/>
    <p:sldId id="314" r:id="rId68"/>
    <p:sldId id="315" r:id="rId69"/>
    <p:sldId id="454" r:id="rId70"/>
    <p:sldId id="317" r:id="rId71"/>
    <p:sldId id="316" r:id="rId72"/>
    <p:sldId id="455" r:id="rId73"/>
    <p:sldId id="456" r:id="rId74"/>
    <p:sldId id="318" r:id="rId75"/>
    <p:sldId id="319" r:id="rId76"/>
    <p:sldId id="320" r:id="rId77"/>
    <p:sldId id="321" r:id="rId78"/>
    <p:sldId id="322" r:id="rId79"/>
    <p:sldId id="458" r:id="rId80"/>
    <p:sldId id="323" r:id="rId81"/>
    <p:sldId id="459" r:id="rId82"/>
    <p:sldId id="462" r:id="rId83"/>
    <p:sldId id="324" r:id="rId84"/>
    <p:sldId id="325" r:id="rId85"/>
    <p:sldId id="461" r:id="rId86"/>
    <p:sldId id="326" r:id="rId87"/>
    <p:sldId id="327" r:id="rId88"/>
    <p:sldId id="328" r:id="rId89"/>
    <p:sldId id="329" r:id="rId90"/>
    <p:sldId id="330" r:id="rId91"/>
    <p:sldId id="331" r:id="rId92"/>
    <p:sldId id="332" r:id="rId93"/>
    <p:sldId id="333" r:id="rId94"/>
    <p:sldId id="334" r:id="rId95"/>
    <p:sldId id="335" r:id="rId96"/>
    <p:sldId id="336" r:id="rId97"/>
    <p:sldId id="337" r:id="rId98"/>
    <p:sldId id="338" r:id="rId99"/>
    <p:sldId id="339" r:id="rId100"/>
    <p:sldId id="340" r:id="rId101"/>
    <p:sldId id="341" r:id="rId102"/>
    <p:sldId id="342" r:id="rId103"/>
    <p:sldId id="484" r:id="rId104"/>
    <p:sldId id="343" r:id="rId105"/>
    <p:sldId id="344" r:id="rId106"/>
    <p:sldId id="345" r:id="rId107"/>
    <p:sldId id="346" r:id="rId108"/>
    <p:sldId id="463" r:id="rId109"/>
    <p:sldId id="347" r:id="rId110"/>
    <p:sldId id="348" r:id="rId111"/>
    <p:sldId id="349" r:id="rId112"/>
    <p:sldId id="350" r:id="rId113"/>
    <p:sldId id="351" r:id="rId114"/>
    <p:sldId id="352" r:id="rId115"/>
    <p:sldId id="353" r:id="rId116"/>
    <p:sldId id="354" r:id="rId117"/>
    <p:sldId id="355" r:id="rId118"/>
    <p:sldId id="356" r:id="rId119"/>
    <p:sldId id="357" r:id="rId120"/>
    <p:sldId id="358" r:id="rId121"/>
    <p:sldId id="359" r:id="rId122"/>
    <p:sldId id="464" r:id="rId123"/>
    <p:sldId id="465" r:id="rId124"/>
    <p:sldId id="360" r:id="rId125"/>
    <p:sldId id="361" r:id="rId126"/>
    <p:sldId id="362" r:id="rId127"/>
    <p:sldId id="363" r:id="rId128"/>
    <p:sldId id="364" r:id="rId129"/>
    <p:sldId id="365" r:id="rId130"/>
    <p:sldId id="366" r:id="rId131"/>
    <p:sldId id="466" r:id="rId132"/>
    <p:sldId id="467" r:id="rId133"/>
    <p:sldId id="367" r:id="rId134"/>
    <p:sldId id="368" r:id="rId135"/>
    <p:sldId id="369" r:id="rId136"/>
    <p:sldId id="468" r:id="rId137"/>
    <p:sldId id="469" r:id="rId138"/>
    <p:sldId id="470" r:id="rId139"/>
    <p:sldId id="471" r:id="rId140"/>
    <p:sldId id="472" r:id="rId141"/>
    <p:sldId id="473" r:id="rId142"/>
    <p:sldId id="474" r:id="rId143"/>
    <p:sldId id="370" r:id="rId144"/>
    <p:sldId id="475" r:id="rId145"/>
    <p:sldId id="371" r:id="rId146"/>
    <p:sldId id="372" r:id="rId147"/>
    <p:sldId id="373" r:id="rId148"/>
    <p:sldId id="374" r:id="rId149"/>
    <p:sldId id="375" r:id="rId150"/>
    <p:sldId id="376" r:id="rId151"/>
    <p:sldId id="377" r:id="rId152"/>
    <p:sldId id="378" r:id="rId153"/>
    <p:sldId id="379" r:id="rId154"/>
    <p:sldId id="380" r:id="rId155"/>
    <p:sldId id="381" r:id="rId156"/>
    <p:sldId id="382" r:id="rId157"/>
    <p:sldId id="383" r:id="rId158"/>
    <p:sldId id="384" r:id="rId159"/>
    <p:sldId id="385" r:id="rId160"/>
    <p:sldId id="476" r:id="rId161"/>
    <p:sldId id="477" r:id="rId162"/>
    <p:sldId id="479" r:id="rId163"/>
    <p:sldId id="480" r:id="rId164"/>
    <p:sldId id="483" r:id="rId165"/>
    <p:sldId id="481" r:id="rId166"/>
    <p:sldId id="478" r:id="rId167"/>
    <p:sldId id="482" r:id="rId1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6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0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C7B9-5AD2-8593-9EE5-7F95DC8D8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777E0-28FB-1DA9-F934-CAC687FCD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4624-A0AB-D86F-9492-C7356574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37EA-342C-FDA7-2946-128C2881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F2422-F289-A07E-274A-28D35BC9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0CE8-8603-3030-2832-83B068D5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5BC86-6EAA-4C0F-62CC-7FC15A44A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9E2D3-D7DC-B898-F4D3-825AFBC9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1265-26F8-A221-8FBB-D735D2CE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DC3DF-361B-DC17-D82F-51A2E158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93BEB-33E0-03C2-D26B-2CF106480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0D180-0B20-6F99-CF0B-34D458488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CCD41-C930-51AE-83A2-67DC8D0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5F937-57F4-593B-1616-EAD5105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2F12-EB06-FD1C-6672-69E9904F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3754-E3B8-EF06-CE9F-5FAE7E1E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99A8-7E23-4995-DD71-5F49DCFE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6269-D734-F28D-827D-D2CCCEFB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7C5B2-D8A8-6FCE-2A35-654E0CE8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65E35-3E34-19CB-BE66-8437B88F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A67F-7823-1507-8585-ACE9E7464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C5DAB-E1F4-F116-EDF5-B42E479D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22CC1-0240-737A-7FAD-DFCDA7F7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7B7E8-C30B-3CBE-B37A-1E2681CB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4759-1B06-4346-5966-69516C63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EFA1-9F56-2270-7656-58FE7822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EBDB4-4DAB-7CCA-8807-FAF04C450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690E8-1D05-459E-6A6A-529D8633C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7D5D4-6695-12B2-5D4E-4029393C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2CBF1-5925-3D36-889B-23DC40AF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560BD-CDB1-F5B2-F801-6235BA7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00C5-F739-0E47-369B-2776E43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1CEC2-8B4A-2391-5901-826AD734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C022B-53BF-F26E-BBEB-D852E9C81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53B324-9C42-2C37-44DD-F1A777390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D05066-AD05-413F-2E98-E9224F087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B8585-16AB-E4D4-BCB0-060366BD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A387-0D61-340D-8DEF-7CD61340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9E0B3-8BC4-DB1C-1B1D-6545485B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C8A8-56BB-0C8B-9F63-590DBE18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A6CC6-249E-905F-B2C6-E12496DE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7BE5-AEA2-15CE-9CB8-D36E8939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9CDCA-6F6F-5788-1327-9F3A394A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01315-F877-17A5-248A-E6C24F4A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A24E4-87B2-E1F2-5453-02812E50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363CA-5C48-F776-E45C-24A38751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6B7C-1A04-7285-5AE6-DBAA4236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311E-ABEA-B297-EEE6-1725B95D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112D0-0EEB-6CD0-0F9D-BA1565C08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D13F9-4F25-F5C8-65D4-23E2BC2A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DE01-23C4-9A2A-D5FD-C0E888D4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2658A-CC6E-6618-111D-44CC65C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5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A36F-66E4-8DB8-9DB4-82433E68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E0F88-6773-5F35-A370-9BF04A43A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10CC-EE81-65B7-310D-58E5E551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B0334-E75B-6B91-2A10-8D75BF67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9CC7-4395-D009-BEE7-43FF79A2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B38EC-4C22-0757-9098-F05FB106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2B28B-427F-E579-5DD9-BFAFC7C1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2A9F1-68EC-5906-6986-5C3299CD1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D00A-A935-64A8-D3A2-8AA0C10D0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7418-5E0C-44E2-B88A-46FCE3CF2AD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79121-8F44-B53D-F35E-CF77B8561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999B8-C656-DBD9-D583-B7BD24153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2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hyperlink" Target="ReturnArray.java" TargetMode="Externa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hyperlink" Target="ReturnArray.java" TargetMode="Externa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MonthDays.java" TargetMode="Externa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hyperlink" Target="ObjectArray.java" TargetMode="Externa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hyperlink" Target="SearchArray.java" TargetMode="Externa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hyperlink" Target="CorpSales.java" TargetMode="Externa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hyperlink" Target="Lengths.java" TargetMode="Externa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hyperlink" Target="Pass2Darray.java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ArrayDemo2.java" TargetMode="External"/><Relationship Id="rId2" Type="http://schemas.openxmlformats.org/officeDocument/2006/relationships/hyperlink" Target="ArrayDemo1.java" TargetMode="Externa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hyperlink" Target="SelectionSortDemo.java" TargetMode="Externa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BinarySearchDemo.java" TargetMode="Externa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CommandLine.java" TargetMode="Externa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hyperlink" Target="VarargsDemo2.java" TargetMode="External"/><Relationship Id="rId2" Type="http://schemas.openxmlformats.org/officeDocument/2006/relationships/hyperlink" Target="VarargsDemo1.java" TargetMode="Externa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InvalidSubscript.java" TargetMode="Externa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ArrayListDemo1.java" TargetMode="Externa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ArrayListDemo3.java" TargetMode="Externa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hyperlink" Target="ArrayListDemo5.java" TargetMode="Externa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hyperlink" Target="ArrayListDemo6.java" TargetMode="Externa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ArrayInitialization.java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ArrayInitialization.java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ArrayInitialization.java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PayArray.java" TargetMode="Externa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DisplayTestScores.java" TargetMode="Externa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SameArray.java" TargetMode="Externa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SameArray.java" TargetMode="Externa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PassElements.java" TargetMode="Externa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PassArray.java" TargetMode="Externa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PassArray.java" TargetMode="Externa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Sales.java" TargetMode="External"/><Relationship Id="rId2" Type="http://schemas.openxmlformats.org/officeDocument/2006/relationships/hyperlink" Target="SalesData.java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B8B-2D39-F046-ABB7-C6F646CE0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E069D-2FB6-F622-1C50-BCD08E8ED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/>
              <a:t>Arrays and </a:t>
            </a:r>
            <a:r>
              <a:rPr lang="en-US" sz="3200" dirty="0"/>
              <a:t>the </a:t>
            </a:r>
            <a:r>
              <a:rPr lang="en-US" sz="3200" dirty="0" err="1"/>
              <a:t>ArrayList</a:t>
            </a:r>
            <a:r>
              <a:rPr lang="en-US" sz="3200" dirty="0"/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243389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CA6AA6-2CC8-6117-B2D8-1ECCC2AE1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151179"/>
            <a:ext cx="8940800" cy="65556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Random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=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rand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.nextInt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(100)-50;//[-50, 50)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 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			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index...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numbers array has:"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  </a:t>
            </a:r>
            <a:r>
              <a:rPr lang="en-US" altLang="en-US" sz="2000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000" b="1" i="1" dirty="0">
                <a:latin typeface="Consolas" panose="020B0609020204030204" pitchFamily="49" charset="0"/>
              </a:rPr>
              <a:t>("numbers [ %d ] is %d.\n",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latin typeface="Consolas" panose="020B0609020204030204" pitchFamily="49" charset="0"/>
              </a:rPr>
              <a:t>                    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latin typeface="Consolas" panose="020B0609020204030204" pitchFamily="49" charset="0"/>
              </a:rPr>
              <a:t>, numbers[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latin typeface="Consolas" panose="020B0609020204030204" pitchFamily="49" charset="0"/>
              </a:rPr>
              <a:t>]);</a:t>
            </a:r>
            <a:endParaRPr lang="en-US" altLang="en-US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...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636129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2850FB-E342-68D9-F3E8-50222AA7C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115" y="1500051"/>
            <a:ext cx="6477000" cy="3416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6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Enter a number or -1 to quit: </a:t>
            </a:r>
            <a:r>
              <a:rPr lang="en-US" altLang="en-US" sz="2400">
                <a:solidFill>
                  <a:srgbClr val="00C87D"/>
                </a:solidFill>
                <a:latin typeface="Consolas" panose="020B0609020204030204" pitchFamily="49" charset="0"/>
              </a:rPr>
              <a:t>-1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6, 5, 4, 3, 2, 1, 0, 0, 0, 0, 0, 0, End of array of size 12!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97497234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D1A9E69-67AA-F954-18A2-289828CA6E7F}"/>
              </a:ext>
            </a:extLst>
          </p:cNvPr>
          <p:cNvSpPr txBox="1">
            <a:spLocks noChangeArrowheads="1"/>
          </p:cNvSpPr>
          <p:nvPr/>
        </p:nvSpPr>
        <p:spPr>
          <a:xfrm>
            <a:off x="1479731" y="92847"/>
            <a:ext cx="3403600" cy="5334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and Files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1CC775-713B-8472-08AE-FA74D0BC98BF}"/>
              </a:ext>
            </a:extLst>
          </p:cNvPr>
          <p:cNvSpPr txBox="1">
            <a:spLocks noChangeArrowheads="1"/>
          </p:cNvSpPr>
          <p:nvPr/>
        </p:nvSpPr>
        <p:spPr>
          <a:xfrm>
            <a:off x="1428207" y="1371600"/>
            <a:ext cx="9701347" cy="5334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 the contents of an array to a file: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 numbers = {10, 20, 30, 40, 50};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= new  			 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(“Values.txt”, true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);//Append data to the file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</a:p>
          <a:p>
            <a:pPr lvl="1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    new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);  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</a:rPr>
              <a:t> = </a:t>
            </a:r>
          </a:p>
          <a:p>
            <a:pPr lvl="1"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</a:rPr>
              <a:t>     new </a:t>
            </a:r>
            <a:r>
              <a:rPr lang="en-US" altLang="en-US" sz="22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200" b="1" dirty="0">
                <a:solidFill>
                  <a:srgbClr val="FF0000"/>
                </a:solidFill>
                <a:latin typeface="Consolas" panose="020B0609020204030204" pitchFamily="49" charset="0"/>
              </a:rPr>
              <a:t> ("Values.txt"); //open the file</a:t>
            </a:r>
          </a:p>
          <a:p>
            <a:pPr lvl="1"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//Write the array elements to the file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= 0;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latin typeface="Consolas" panose="020B0609020204030204" pitchFamily="49" charset="0"/>
              </a:rPr>
              <a:t>numbers.length</a:t>
            </a:r>
            <a:r>
              <a:rPr lang="en-US" altLang="en-US" sz="2200" b="1" dirty="0"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{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200" b="1" dirty="0" err="1">
                <a:latin typeface="Consolas" panose="020B0609020204030204" pitchFamily="49" charset="0"/>
              </a:rPr>
              <a:t>.println</a:t>
            </a:r>
            <a:r>
              <a:rPr lang="en-US" altLang="en-US" sz="2200" b="1" dirty="0">
                <a:latin typeface="Consolas" panose="020B0609020204030204" pitchFamily="49" charset="0"/>
              </a:rPr>
              <a:t>(numbers[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]+ “\r”);}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 err="1">
                <a:latin typeface="Consolas" panose="020B0609020204030204" pitchFamily="49" charset="0"/>
              </a:rPr>
              <a:t>outputFile.close</a:t>
            </a:r>
            <a:r>
              <a:rPr lang="en-US" altLang="en-US" sz="2200" b="1" dirty="0">
                <a:latin typeface="Consolas" panose="020B0609020204030204" pitchFamily="49" charset="0"/>
              </a:rPr>
              <a:t>();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F2CAFE-4EE2-E646-B741-CEB9C32EF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89770"/>
              </p:ext>
            </p:extLst>
          </p:nvPr>
        </p:nvGraphicFramePr>
        <p:xfrm>
          <a:off x="6381208" y="728663"/>
          <a:ext cx="3200400" cy="45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">
            <a:extLst>
              <a:ext uri="{FF2B5EF4-FFF2-40B4-BE49-F238E27FC236}">
                <a16:creationId xmlns:a16="http://schemas.microsoft.com/office/drawing/2014/main" id="{7258C75E-D958-9237-4657-8D0C0D6D9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208" y="792163"/>
            <a:ext cx="106680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022442-2769-D006-F972-8E4ED292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208" y="835025"/>
            <a:ext cx="111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numbers</a:t>
            </a:r>
          </a:p>
        </p:txBody>
      </p:sp>
      <p:cxnSp>
        <p:nvCxnSpPr>
          <p:cNvPr id="8" name="Curved Connector 4">
            <a:extLst>
              <a:ext uri="{FF2B5EF4-FFF2-40B4-BE49-F238E27FC236}">
                <a16:creationId xmlns:a16="http://schemas.microsoft.com/office/drawing/2014/main" id="{3053D68A-B6F1-73F0-5779-11DCAF9B511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90608" y="914400"/>
            <a:ext cx="990600" cy="762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Snip and Round Single Corner Rectangle 5">
            <a:extLst>
              <a:ext uri="{FF2B5EF4-FFF2-40B4-BE49-F238E27FC236}">
                <a16:creationId xmlns:a16="http://schemas.microsoft.com/office/drawing/2014/main" id="{3B9561FE-071C-DB53-5486-03990F780BC0}"/>
              </a:ext>
            </a:extLst>
          </p:cNvPr>
          <p:cNvSpPr/>
          <p:nvPr/>
        </p:nvSpPr>
        <p:spPr bwMode="auto">
          <a:xfrm>
            <a:off x="8607337" y="4908550"/>
            <a:ext cx="1371600" cy="1709738"/>
          </a:xfrm>
          <a:prstGeom prst="snipRound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r>
              <a:rPr lang="en-US" sz="2000" dirty="0"/>
              <a:t>10 </a:t>
            </a:r>
          </a:p>
          <a:p>
            <a:pPr eaLnBrk="1" hangingPunct="1">
              <a:defRPr/>
            </a:pPr>
            <a:r>
              <a:rPr lang="en-US" sz="2000" dirty="0"/>
              <a:t>20</a:t>
            </a:r>
          </a:p>
          <a:p>
            <a:pPr eaLnBrk="1" hangingPunct="1">
              <a:defRPr/>
            </a:pPr>
            <a:r>
              <a:rPr lang="en-US" sz="2000" dirty="0"/>
              <a:t>30</a:t>
            </a:r>
          </a:p>
          <a:p>
            <a:pPr eaLnBrk="1" hangingPunct="1">
              <a:defRPr/>
            </a:pPr>
            <a:r>
              <a:rPr lang="en-US" sz="2000" dirty="0"/>
              <a:t>40</a:t>
            </a:r>
          </a:p>
          <a:p>
            <a:pPr eaLnBrk="1" hangingPunct="1">
              <a:defRPr/>
            </a:pPr>
            <a:r>
              <a:rPr lang="en-US" sz="2000" dirty="0"/>
              <a:t>50 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BA33B6E5-E849-8770-289D-1C9E300F5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5593" y="4485619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Values</a:t>
            </a:r>
          </a:p>
        </p:txBody>
      </p:sp>
      <p:cxnSp>
        <p:nvCxnSpPr>
          <p:cNvPr id="11" name="Curved Connector 8">
            <a:extLst>
              <a:ext uri="{FF2B5EF4-FFF2-40B4-BE49-F238E27FC236}">
                <a16:creationId xmlns:a16="http://schemas.microsoft.com/office/drawing/2014/main" id="{17BEF979-0B11-1632-D086-21E8278478C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969252" y="1874044"/>
            <a:ext cx="3871912" cy="22860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7">
            <a:extLst>
              <a:ext uri="{FF2B5EF4-FFF2-40B4-BE49-F238E27FC236}">
                <a16:creationId xmlns:a16="http://schemas.microsoft.com/office/drawing/2014/main" id="{2260CA5A-316B-CBC3-3428-38AB1B89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222" y="4908550"/>
            <a:ext cx="7620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cxnSp>
        <p:nvCxnSpPr>
          <p:cNvPr id="13" name="Curved Connector 15">
            <a:extLst>
              <a:ext uri="{FF2B5EF4-FFF2-40B4-BE49-F238E27FC236}">
                <a16:creationId xmlns:a16="http://schemas.microsoft.com/office/drawing/2014/main" id="{D4A9B650-6BE9-829C-BA15-E6E32F9459E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9978937" y="5125380"/>
            <a:ext cx="363578" cy="60981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2">
            <a:extLst>
              <a:ext uri="{FF2B5EF4-FFF2-40B4-BE49-F238E27FC236}">
                <a16:creationId xmlns:a16="http://schemas.microsoft.com/office/drawing/2014/main" id="{84A36857-58CF-D199-5CEA-F43ABAB47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850" y="5619135"/>
            <a:ext cx="2255837" cy="3968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Must have a prefix</a:t>
            </a:r>
          </a:p>
        </p:txBody>
      </p:sp>
      <p:cxnSp>
        <p:nvCxnSpPr>
          <p:cNvPr id="15" name="Straight Arrow Connector 4">
            <a:extLst>
              <a:ext uri="{FF2B5EF4-FFF2-40B4-BE49-F238E27FC236}">
                <a16:creationId xmlns:a16="http://schemas.microsoft.com/office/drawing/2014/main" id="{5D77C96E-61B2-D32D-5D6F-553F570B22F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121298" y="5372460"/>
            <a:ext cx="381000" cy="2460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A2FA66E-29A1-909A-7A5E-A87EDA21EF73}"/>
              </a:ext>
            </a:extLst>
          </p:cNvPr>
          <p:cNvSpPr/>
          <p:nvPr/>
        </p:nvSpPr>
        <p:spPr>
          <a:xfrm flipH="1">
            <a:off x="550822" y="1204913"/>
            <a:ext cx="350982" cy="258618"/>
          </a:xfrm>
          <a:prstGeom prst="cloudCallout">
            <a:avLst>
              <a:gd name="adj1" fmla="val -16689"/>
              <a:gd name="adj2" fmla="val 8631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14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0F0F4C9-0A1C-1933-A53B-8348B99CBC06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329340"/>
            <a:ext cx="3078480" cy="660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and Files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E6FBCD-336C-0B2A-7BC6-2D4CF1C1D8C2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2" y="1193075"/>
            <a:ext cx="9309463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the contents of a file into an array:</a:t>
            </a:r>
            <a:br>
              <a:rPr lang="en-US" altLang="en-US" dirty="0"/>
            </a:b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final int SIZE = 5; </a:t>
            </a: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// Assuming we know the size</a:t>
            </a:r>
            <a:r>
              <a:rPr lang="en-US" altLang="en-US" sz="2200" b="1" dirty="0">
                <a:solidFill>
                  <a:srgbClr val="FFFF00"/>
                </a:solidFill>
                <a:latin typeface="Consolas" panose="020B0609020204030204" pitchFamily="49" charset="0"/>
              </a:rPr>
              <a:t>.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 numbers = new int[SIZE]; 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= 0;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File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file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= new File("Values.txt"); 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//open the file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Scanner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inputFile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= new Scanner(file);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while (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inputFile.hasNext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 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&amp;&amp;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numbers.length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 numbers[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] =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inputFile.nextInt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++;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inputFile.close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FC9CD3-E50F-4F06-B182-50D68DC3F7CF}"/>
              </a:ext>
            </a:extLst>
          </p:cNvPr>
          <p:cNvSpPr txBox="1"/>
          <p:nvPr/>
        </p:nvSpPr>
        <p:spPr>
          <a:xfrm>
            <a:off x="7672039" y="5452946"/>
            <a:ext cx="3936381" cy="12003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How do you print the multiple copies of the array if you use “attached”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(“Values.txt”, true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);//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30671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0F0F4C9-0A1C-1933-A53B-8348B99CBC06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329340"/>
            <a:ext cx="3078480" cy="660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and Files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E6FBCD-336C-0B2A-7BC6-2D4CF1C1D8C2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2" y="1193075"/>
            <a:ext cx="9309463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the contents of a file into an array:</a:t>
            </a:r>
            <a:br>
              <a:rPr lang="en-US" altLang="en-US" dirty="0"/>
            </a:b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= 0;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File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file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= new File("Values.txt"); 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//open the file</a:t>
            </a:r>
          </a:p>
          <a:p>
            <a:pPr lvl="1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Scanner </a:t>
            </a: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inputFile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 = new Scanner(file);</a:t>
            </a:r>
          </a:p>
          <a:p>
            <a:pPr marL="457200" indent="-457200">
              <a:buNone/>
            </a:pPr>
            <a:r>
              <a:rPr lang="en-US" b="1" dirty="0">
                <a:highlight>
                  <a:srgbClr val="FFFF00"/>
                </a:highlight>
              </a:rPr>
              <a:t>	while</a:t>
            </a:r>
            <a:r>
              <a:rPr lang="en-US" dirty="0">
                <a:highlight>
                  <a:srgbClr val="FFFF00"/>
                </a:highlight>
              </a:rPr>
              <a:t> (</a:t>
            </a:r>
            <a:r>
              <a:rPr lang="en-US" dirty="0" err="1">
                <a:highlight>
                  <a:srgbClr val="FFFF00"/>
                </a:highlight>
              </a:rPr>
              <a:t>inputFile.hasNext</a:t>
            </a:r>
            <a:r>
              <a:rPr lang="en-US" dirty="0">
                <a:highlight>
                  <a:srgbClr val="FFFF00"/>
                </a:highlight>
              </a:rPr>
              <a:t>())</a:t>
            </a:r>
          </a:p>
          <a:p>
            <a:pPr marL="457200" indent="-457200">
              <a:buNone/>
            </a:pPr>
            <a:r>
              <a:rPr lang="en-US" dirty="0">
                <a:highlight>
                  <a:srgbClr val="FFFF00"/>
                </a:highlight>
              </a:rPr>
              <a:t>	{</a:t>
            </a:r>
          </a:p>
          <a:p>
            <a:pPr marL="457200" indent="-457200">
              <a:buNone/>
            </a:pPr>
            <a:r>
              <a:rPr lang="en-US" b="1" dirty="0">
                <a:highlight>
                  <a:srgbClr val="FFFF00"/>
                </a:highlight>
              </a:rPr>
              <a:t>		if</a:t>
            </a:r>
            <a:r>
              <a:rPr lang="en-US" dirty="0">
                <a:highlight>
                  <a:srgbClr val="FFFF00"/>
                </a:highlight>
              </a:rPr>
              <a:t> (</a:t>
            </a:r>
            <a:r>
              <a:rPr lang="en-US" u="sng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 &lt; </a:t>
            </a:r>
            <a:r>
              <a:rPr lang="en-US" dirty="0" err="1">
                <a:highlight>
                  <a:srgbClr val="FFFF00"/>
                </a:highlight>
              </a:rPr>
              <a:t>numbers.length</a:t>
            </a:r>
            <a:r>
              <a:rPr lang="en-US" dirty="0">
                <a:highlight>
                  <a:srgbClr val="FFFF00"/>
                </a:highlight>
              </a:rPr>
              <a:t>) {</a:t>
            </a:r>
          </a:p>
          <a:p>
            <a:pPr marL="457200" indent="-457200">
              <a:buNone/>
            </a:pPr>
            <a:r>
              <a:rPr lang="en-US" dirty="0">
                <a:highlight>
                  <a:srgbClr val="FFFF00"/>
                </a:highlight>
              </a:rPr>
              <a:t>			numbers[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 = </a:t>
            </a:r>
            <a:r>
              <a:rPr lang="en-US" dirty="0" err="1">
                <a:highlight>
                  <a:srgbClr val="FFFF00"/>
                </a:highlight>
              </a:rPr>
              <a:t>inputFile.nextInt</a:t>
            </a:r>
            <a:r>
              <a:rPr lang="en-US" dirty="0">
                <a:highlight>
                  <a:srgbClr val="FFFF00"/>
                </a:highlight>
              </a:rPr>
              <a:t>();</a:t>
            </a:r>
          </a:p>
          <a:p>
            <a:pPr marL="457200" indent="-457200">
              <a:buNone/>
            </a:pPr>
            <a:r>
              <a:rPr lang="en-US" dirty="0">
                <a:highlight>
                  <a:srgbClr val="FFFF00"/>
                </a:highlight>
              </a:rPr>
              <a:t>			</a:t>
            </a:r>
            <a:r>
              <a:rPr lang="en-US" dirty="0" err="1">
                <a:highlight>
                  <a:srgbClr val="FFFF00"/>
                </a:highlight>
              </a:rPr>
              <a:t>System.</a:t>
            </a:r>
            <a:r>
              <a:rPr lang="en-US" b="1" i="1" dirty="0" err="1">
                <a:highlight>
                  <a:srgbClr val="FFFF00"/>
                </a:highlight>
              </a:rPr>
              <a:t>out</a:t>
            </a:r>
            <a:r>
              <a:rPr lang="en-US" dirty="0" err="1">
                <a:highlight>
                  <a:srgbClr val="FFFF00"/>
                </a:highlight>
              </a:rPr>
              <a:t>.println</a:t>
            </a:r>
            <a:r>
              <a:rPr lang="en-US" dirty="0">
                <a:highlight>
                  <a:srgbClr val="FFFF00"/>
                </a:highlight>
              </a:rPr>
              <a:t>(numbers[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]);</a:t>
            </a:r>
          </a:p>
          <a:p>
            <a:pPr marL="457200" indent="-457200">
              <a:buNone/>
            </a:pPr>
            <a:r>
              <a:rPr lang="en-US" dirty="0">
                <a:highlight>
                  <a:srgbClr val="FFFF00"/>
                </a:highlight>
              </a:rPr>
              <a:t>			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++;}</a:t>
            </a:r>
          </a:p>
          <a:p>
            <a:pPr marL="457200" indent="-457200">
              <a:buNone/>
            </a:pPr>
            <a:r>
              <a:rPr lang="en-US" b="1" dirty="0">
                <a:highlight>
                  <a:srgbClr val="FFFF00"/>
                </a:highlight>
              </a:rPr>
              <a:t>	else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 = 0;</a:t>
            </a:r>
          </a:p>
          <a:p>
            <a:pPr marL="457200" indent="-457200">
              <a:buNone/>
            </a:pPr>
            <a:r>
              <a:rPr lang="en-US" dirty="0">
                <a:highlight>
                  <a:srgbClr val="FFFF00"/>
                </a:highlight>
              </a:rPr>
              <a:t>	}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inputFile.close</a:t>
            </a: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FC9CD3-E50F-4F06-B182-50D68DC3F7CF}"/>
              </a:ext>
            </a:extLst>
          </p:cNvPr>
          <p:cNvSpPr txBox="1"/>
          <p:nvPr/>
        </p:nvSpPr>
        <p:spPr>
          <a:xfrm>
            <a:off x="7672039" y="5452946"/>
            <a:ext cx="3936381" cy="12003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How do you print the multiple copies of the array if you use “attached”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(“Values.txt”, true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);//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89644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026FB1-96C7-C59C-19B4-B618026E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138" y="0"/>
            <a:ext cx="8610600" cy="69865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chap07_ArrayOutputFile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IOException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{10, 20, 30, 40, 50, 60};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"Numbers.txt"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	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"\r"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	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3F7F5F"/>
                </a:solidFill>
                <a:latin typeface="Consolas" panose="020B0609020204030204" pitchFamily="49" charset="0"/>
              </a:rPr>
              <a:t>	//open the file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3F7F5F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File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File(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"Numbers.txt"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Scanner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Scanner(</a:t>
            </a:r>
            <a:r>
              <a:rPr lang="en-US" altLang="en-US" sz="1600" b="1" u="sng" dirty="0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1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while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.hasNext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()) 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	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numbersi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	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numbersi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mail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0091235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03EE0F-DDAC-DCD1-B6BE-AAE4CA4C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335" y="26126"/>
            <a:ext cx="9795329" cy="67403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ch07_;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import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import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java.util.Scanner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chap07_ArrayOutputFile {</a:t>
            </a: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 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throws </a:t>
            </a:r>
            <a:r>
              <a:rPr lang="en-US" altLang="en-US" sz="1800" b="1" dirty="0" err="1">
                <a:solidFill>
                  <a:srgbClr val="00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IOException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[]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{10, 20, 30, 40, 50, 60};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FileWriter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fwriter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FileWriter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1800" b="1" dirty="0">
                <a:solidFill>
                  <a:srgbClr val="2A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"Numbers.txt"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,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true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PrintWriter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outputFile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PrintWriter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fwriter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0;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</a:t>
            </a:r>
            <a:r>
              <a:rPr lang="en-US" altLang="en-US" sz="1800" b="1" dirty="0" err="1">
                <a:solidFill>
                  <a:srgbClr val="0000C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length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;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++)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outputFile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.println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[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ix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]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"\r"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 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[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outputFile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.close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3F7F5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//open the file</a:t>
            </a: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File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file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File(</a:t>
            </a:r>
            <a:r>
              <a:rPr lang="en-US" altLang="en-US" sz="1800" b="1" dirty="0">
                <a:solidFill>
                  <a:srgbClr val="2A00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"Numbers.txt"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 </a:t>
            </a:r>
            <a:endParaRPr lang="en-US" altLang="en-US" sz="1800" b="1" dirty="0">
              <a:solidFill>
                <a:srgbClr val="3F7F5F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Scanner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inputFile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Scanner(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file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while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inputFile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.hasNext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())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		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=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inputFile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.nextInt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numbersi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inputFile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.close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();</a:t>
            </a: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   }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//end of mail</a:t>
            </a: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} //end of class chap07_ArrayOutputFile</a:t>
            </a:r>
            <a:endParaRPr lang="en-US" altLang="en-US" sz="18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2848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D692792-7956-286D-32B3-196428365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103" y="429895"/>
            <a:ext cx="9614263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//open the file with file does not exist.—Another way.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File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File(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"Numbers.txt"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.exists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())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  // 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Design_Pbm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  // Declare and instantiate another Scanner object reader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  // to read data from the file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does not exist."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//end of while(!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file.exists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.hasNext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()) 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numbersi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numbersi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200" dirty="0">
                <a:solidFill>
                  <a:srgbClr val="00B050"/>
                </a:solidFill>
                <a:latin typeface="Consolas" panose="020B0609020204030204" pitchFamily="49" charset="0"/>
              </a:rPr>
              <a:t>//while (</a:t>
            </a:r>
            <a:r>
              <a:rPr lang="en-US" altLang="en-US" sz="2200" dirty="0" err="1">
                <a:solidFill>
                  <a:srgbClr val="00B050"/>
                </a:solidFill>
                <a:latin typeface="Consolas" panose="020B0609020204030204" pitchFamily="49" charset="0"/>
              </a:rPr>
              <a:t>inputFile.hasNext</a:t>
            </a:r>
            <a:r>
              <a:rPr lang="en-US" altLang="en-US" sz="2200" dirty="0">
                <a:solidFill>
                  <a:srgbClr val="00B050"/>
                </a:solidFill>
                <a:latin typeface="Consolas" panose="020B0609020204030204" pitchFamily="49" charset="0"/>
              </a:rPr>
              <a:t>())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93686613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69CAEA7-54AB-0C7B-8FFA-6993FD3ED297}"/>
              </a:ext>
            </a:extLst>
          </p:cNvPr>
          <p:cNvSpPr txBox="1">
            <a:spLocks noChangeArrowheads="1"/>
          </p:cNvSpPr>
          <p:nvPr/>
        </p:nvSpPr>
        <p:spPr>
          <a:xfrm>
            <a:off x="1541372" y="114028"/>
            <a:ext cx="7850822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Returning an Array Reference from Methods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284DEE-DBC8-B3E1-8657-737877173F18}"/>
              </a:ext>
            </a:extLst>
          </p:cNvPr>
          <p:cNvSpPr txBox="1">
            <a:spLocks noChangeArrowheads="1"/>
          </p:cNvSpPr>
          <p:nvPr/>
        </p:nvSpPr>
        <p:spPr>
          <a:xfrm>
            <a:off x="1522075" y="1219200"/>
            <a:ext cx="9215594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method can return a reference to an array.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return type of the method must be declared as an array of the right type.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b="1" dirty="0">
              <a:latin typeface="Consolas" panose="020B0609020204030204" pitchFamily="49" charset="0"/>
            </a:endParaRPr>
          </a:p>
          <a:p>
            <a:pPr lvl="1">
              <a:spcBef>
                <a:spcPts val="3000"/>
              </a:spcBef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public static </a:t>
            </a: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double[]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latin typeface="Consolas" panose="020B0609020204030204" pitchFamily="49" charset="0"/>
              </a:rPr>
              <a:t>getArray</a:t>
            </a:r>
            <a:r>
              <a:rPr lang="en-US" altLang="en-US" b="1" dirty="0">
                <a:latin typeface="Consolas" panose="020B0609020204030204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</a:t>
            </a:r>
          </a:p>
          <a:p>
            <a:pPr lvl="1"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double[] array</a:t>
            </a:r>
            <a:r>
              <a:rPr lang="en-US" altLang="en-US" b="1" dirty="0">
                <a:latin typeface="Consolas" panose="020B0609020204030204" pitchFamily="49" charset="0"/>
              </a:rPr>
              <a:t> = { 1.2, 2.3, 4.5, 6.7, 8.9 };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</a:t>
            </a: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return array; //return a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reference to the array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}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endParaRPr lang="en-US" altLang="en-US" sz="20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method is a public static method that returns an array of doubles. </a:t>
            </a: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ReturnArray.java</a:t>
            </a:r>
            <a:endParaRPr lang="en-US" altLang="en-US" sz="2000" dirty="0"/>
          </a:p>
        </p:txBody>
      </p:sp>
      <p:sp>
        <p:nvSpPr>
          <p:cNvPr id="5" name="Right Brace 2">
            <a:extLst>
              <a:ext uri="{FF2B5EF4-FFF2-40B4-BE49-F238E27FC236}">
                <a16:creationId xmlns:a16="http://schemas.microsoft.com/office/drawing/2014/main" id="{7187F83A-ED20-4070-973F-C69FF70B01B9}"/>
              </a:ext>
            </a:extLst>
          </p:cNvPr>
          <p:cNvSpPr>
            <a:spLocks/>
          </p:cNvSpPr>
          <p:nvPr/>
        </p:nvSpPr>
        <p:spPr bwMode="auto">
          <a:xfrm rot="16200000">
            <a:off x="4938849" y="2156461"/>
            <a:ext cx="246017" cy="1319345"/>
          </a:xfrm>
          <a:prstGeom prst="rightBrace">
            <a:avLst>
              <a:gd name="adj1" fmla="val 0"/>
              <a:gd name="adj2" fmla="val 50106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FE614F91-6AC6-347D-F5CC-9964647D2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385" y="2352675"/>
            <a:ext cx="84775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//This method is returning a reference to the array of double type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1FAA6F0-B725-204E-084A-0E2176EDA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2624"/>
              </p:ext>
            </p:extLst>
          </p:nvPr>
        </p:nvGraphicFramePr>
        <p:xfrm>
          <a:off x="6810243" y="3473862"/>
          <a:ext cx="3733800" cy="456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</a:p>
                  </a:txBody>
                  <a:tcPr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2">
            <a:extLst>
              <a:ext uri="{FF2B5EF4-FFF2-40B4-BE49-F238E27FC236}">
                <a16:creationId xmlns:a16="http://schemas.microsoft.com/office/drawing/2014/main" id="{2BD484B8-78FD-93D9-9592-255DDE516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462246"/>
            <a:ext cx="111905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93307B-7F05-79B8-F927-379717193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61" y="3429000"/>
            <a:ext cx="962025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array</a:t>
            </a:r>
          </a:p>
        </p:txBody>
      </p:sp>
      <p:cxnSp>
        <p:nvCxnSpPr>
          <p:cNvPr id="10" name="Connector: Curved 4">
            <a:extLst>
              <a:ext uri="{FF2B5EF4-FFF2-40B4-BE49-F238E27FC236}">
                <a16:creationId xmlns:a16="http://schemas.microsoft.com/office/drawing/2014/main" id="{F9FFD73A-B663-BA90-7993-6CE97E5F6DE3}"/>
              </a:ext>
            </a:extLst>
          </p:cNvPr>
          <p:cNvCxnSpPr>
            <a:cxnSpLocks noChangeShapeType="1"/>
            <a:stCxn id="8" idx="3"/>
            <a:endCxn id="7" idx="1"/>
          </p:cNvCxnSpPr>
          <p:nvPr/>
        </p:nvCxnSpPr>
        <p:spPr bwMode="auto">
          <a:xfrm>
            <a:off x="6148255" y="3662301"/>
            <a:ext cx="661988" cy="40044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5308460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69CAEA7-54AB-0C7B-8FFA-6993FD3ED297}"/>
              </a:ext>
            </a:extLst>
          </p:cNvPr>
          <p:cNvSpPr txBox="1">
            <a:spLocks noChangeArrowheads="1"/>
          </p:cNvSpPr>
          <p:nvPr/>
        </p:nvSpPr>
        <p:spPr>
          <a:xfrm>
            <a:off x="1541372" y="114028"/>
            <a:ext cx="7850822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Returning an Array Reference from Methods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7FCD65-D38F-7F0C-B634-57BEA2728AA0}"/>
              </a:ext>
            </a:extLst>
          </p:cNvPr>
          <p:cNvSpPr txBox="1">
            <a:spLocks noChangeArrowheads="1"/>
          </p:cNvSpPr>
          <p:nvPr/>
        </p:nvSpPr>
        <p:spPr>
          <a:xfrm>
            <a:off x="1554435" y="952228"/>
            <a:ext cx="8390481" cy="549075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2000" dirty="0"/>
              <a:t>public class </a:t>
            </a:r>
            <a:r>
              <a:rPr lang="en-US" altLang="en-US" sz="2000" dirty="0" err="1"/>
              <a:t>ReturnArray</a:t>
            </a:r>
            <a:r>
              <a:rPr lang="en-US" altLang="en-US" sz="2000" dirty="0"/>
              <a:t>{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	public static void main(String[] </a:t>
            </a:r>
            <a:r>
              <a:rPr lang="en-US" altLang="en-US" sz="2000" dirty="0" err="1"/>
              <a:t>args</a:t>
            </a:r>
            <a:r>
              <a:rPr lang="en-US" altLang="en-US" sz="2000" dirty="0"/>
              <a:t>)  {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	double [] values;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	values =  </a:t>
            </a:r>
            <a:r>
              <a:rPr lang="en-US" altLang="en-US" sz="2000" dirty="0" err="1">
                <a:solidFill>
                  <a:srgbClr val="0000FF"/>
                </a:solidFill>
              </a:rPr>
              <a:t>getArray</a:t>
            </a:r>
            <a:r>
              <a:rPr lang="en-US" altLang="en-US" sz="2000" dirty="0">
                <a:solidFill>
                  <a:srgbClr val="0000FF"/>
                </a:solidFill>
              </a:rPr>
              <a:t>();</a:t>
            </a:r>
            <a:r>
              <a:rPr lang="en-US" altLang="en-US" sz="2000" dirty="0"/>
              <a:t>			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	for(double num: values)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System.out.print</a:t>
            </a:r>
            <a:r>
              <a:rPr lang="en-US" altLang="en-US" sz="2000" dirty="0"/>
              <a:t>(num + “ ”);</a:t>
            </a:r>
          </a:p>
          <a:p>
            <a:pPr marL="0" indent="0">
              <a:buFontTx/>
              <a:buNone/>
            </a:pPr>
            <a:r>
              <a:rPr lang="en-US" altLang="en-US" sz="2000" dirty="0"/>
              <a:t>       }//end main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public static </a:t>
            </a:r>
            <a:r>
              <a:rPr lang="en-US" altLang="en-US" sz="2000" b="1" dirty="0">
                <a:solidFill>
                  <a:srgbClr val="FF3300"/>
                </a:solidFill>
                <a:latin typeface="Consolas" panose="020B0609020204030204" pitchFamily="49" charset="0"/>
              </a:rPr>
              <a:t>double[]</a:t>
            </a:r>
            <a:r>
              <a:rPr lang="en-US" altLang="en-US" sz="2000" b="1" dirty="0"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latin typeface="Consolas" panose="020B0609020204030204" pitchFamily="49" charset="0"/>
              </a:rPr>
              <a:t>getArray</a:t>
            </a:r>
            <a:r>
              <a:rPr lang="en-US" altLang="en-US" sz="2000" b="1" dirty="0">
                <a:latin typeface="Consolas" panose="020B0609020204030204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{</a:t>
            </a:r>
          </a:p>
          <a:p>
            <a:pPr lvl="1">
              <a:spcBef>
                <a:spcPts val="3000"/>
              </a:spcBef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  </a:t>
            </a:r>
            <a:r>
              <a:rPr lang="en-US" altLang="en-US" sz="2000" b="1" dirty="0">
                <a:solidFill>
                  <a:srgbClr val="FF3300"/>
                </a:solidFill>
                <a:latin typeface="Consolas" panose="020B0609020204030204" pitchFamily="49" charset="0"/>
              </a:rPr>
              <a:t>double[] array</a:t>
            </a:r>
            <a:r>
              <a:rPr lang="en-US" altLang="en-US" sz="2000" b="1" dirty="0">
                <a:latin typeface="Consolas" panose="020B0609020204030204" pitchFamily="49" charset="0"/>
              </a:rPr>
              <a:t> = { 1.2, 2.3, 4.5, 6.7, 8.9 };</a:t>
            </a:r>
          </a:p>
          <a:p>
            <a:pPr lvl="1">
              <a:spcBef>
                <a:spcPts val="3000"/>
              </a:spcBef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  </a:t>
            </a:r>
            <a:r>
              <a:rPr lang="en-US" altLang="en-US" sz="2000" b="1" dirty="0">
                <a:solidFill>
                  <a:srgbClr val="FF3300"/>
                </a:solidFill>
                <a:latin typeface="Consolas" panose="020B0609020204030204" pitchFamily="49" charset="0"/>
              </a:rPr>
              <a:t>return array;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}//end of </a:t>
            </a:r>
            <a:r>
              <a:rPr lang="en-US" altLang="en-US" sz="2000" b="1" dirty="0" err="1">
                <a:latin typeface="Consolas" panose="020B0609020204030204" pitchFamily="49" charset="0"/>
              </a:rPr>
              <a:t>getArray</a:t>
            </a:r>
            <a:endParaRPr lang="en-US" altLang="en-US" sz="2000" b="1" dirty="0">
              <a:latin typeface="Consolas" panose="020B0609020204030204" pitchFamily="49" charset="0"/>
            </a:endParaRPr>
          </a:p>
          <a:p>
            <a:pPr marL="228600" lvl="1">
              <a:buFontTx/>
              <a:buNone/>
            </a:pPr>
            <a:r>
              <a:rPr lang="en-US" altLang="en-US" sz="2000" dirty="0"/>
              <a:t>}</a:t>
            </a:r>
          </a:p>
          <a:p>
            <a:pPr marL="457200" indent="-457200"/>
            <a:r>
              <a:rPr lang="en-US" altLang="en-US" sz="2000" dirty="0">
                <a:latin typeface="Consolas" panose="020B0609020204030204" pitchFamily="49" charset="0"/>
              </a:rPr>
              <a:t>See example</a:t>
            </a:r>
            <a:r>
              <a:rPr lang="en-US" altLang="en-US" sz="2000" dirty="0"/>
              <a:t>: </a:t>
            </a:r>
            <a:r>
              <a:rPr lang="en-US" altLang="en-US" sz="2000" dirty="0">
                <a:hlinkClick r:id="rId2" action="ppaction://hlinkfile"/>
              </a:rPr>
              <a:t>ReturnArray.java</a:t>
            </a:r>
            <a:endParaRPr lang="en-US" alt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CEB795-1E6A-2A00-EE31-29764275C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5708"/>
              </p:ext>
            </p:extLst>
          </p:nvPr>
        </p:nvGraphicFramePr>
        <p:xfrm>
          <a:off x="7250019" y="4099061"/>
          <a:ext cx="3733800" cy="45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A39A203-1195-D09B-5B28-0D50A0DC6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7394" y="4279901"/>
            <a:ext cx="123443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5045D4E7-62BF-1817-29F4-72037E9484AE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 bwMode="auto">
          <a:xfrm flipV="1">
            <a:off x="6511832" y="4327739"/>
            <a:ext cx="738187" cy="152217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E27139A-FF1E-7204-C968-FE19D6F7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369" y="4198988"/>
            <a:ext cx="962025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array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9D268316-5E08-A967-CD6D-89E2E357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388" y="2321061"/>
            <a:ext cx="97681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0B2972AC-3A96-A9CC-2A07-8D2797AD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821" y="1868623"/>
            <a:ext cx="962025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values</a:t>
            </a:r>
          </a:p>
        </p:txBody>
      </p:sp>
      <p:cxnSp>
        <p:nvCxnSpPr>
          <p:cNvPr id="11" name="Connector: Curved 8">
            <a:extLst>
              <a:ext uri="{FF2B5EF4-FFF2-40B4-BE49-F238E27FC236}">
                <a16:creationId xmlns:a16="http://schemas.microsoft.com/office/drawing/2014/main" id="{3B5ED4C1-8290-8939-F87B-7AF2BD1BEB92}"/>
              </a:ext>
            </a:extLst>
          </p:cNvPr>
          <p:cNvCxnSpPr>
            <a:cxnSpLocks noChangeShapeType="1"/>
            <a:endCxn id="5" idx="1"/>
          </p:cNvCxnSpPr>
          <p:nvPr/>
        </p:nvCxnSpPr>
        <p:spPr bwMode="auto">
          <a:xfrm rot="16200000" flipH="1">
            <a:off x="6221841" y="3299561"/>
            <a:ext cx="1585962" cy="470394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415721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80DD4E-B1A0-F883-70DB-A492ECE20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386" y="674914"/>
            <a:ext cx="9402785" cy="550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ArrayClass_7_GReferencePK;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ReturnArrayReference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  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double[] </a:t>
            </a:r>
            <a:r>
              <a:rPr lang="en-US" alt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arrayRef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i="1" dirty="0" err="1">
                <a:solidFill>
                  <a:srgbClr val="0000FF"/>
                </a:solidFill>
                <a:latin typeface="Consolas" panose="020B0609020204030204" pitchFamily="49" charset="0"/>
              </a:rPr>
              <a:t>getArray</a:t>
            </a:r>
            <a:r>
              <a:rPr lang="en-US" altLang="en-US" sz="2200" i="1" dirty="0">
                <a:solidFill>
                  <a:srgbClr val="0000FF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arrayRef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arrayRef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double[] </a:t>
            </a:r>
            <a:r>
              <a:rPr lang="en-US" alt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getArray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()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{ 1.2, 2.3, 4.5, 6.7, 8.9 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array; 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return a reference to the array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} 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getArray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class 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ReturnArrayReference</a:t>
            </a:r>
            <a:endParaRPr lang="en-US" alt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EBA8-74F9-06F0-6C09-329166FEA045}"/>
              </a:ext>
            </a:extLst>
          </p:cNvPr>
          <p:cNvSpPr txBox="1"/>
          <p:nvPr/>
        </p:nvSpPr>
        <p:spPr>
          <a:xfrm>
            <a:off x="4180114" y="6313715"/>
            <a:ext cx="5799909" cy="4308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>
                <a:latin typeface="Consolas" panose="020B0609020204030204" pitchFamily="49" charset="0"/>
              </a:rPr>
              <a:t>The output is:  1.2 2.3 4.5 6.7 8.9 </a:t>
            </a:r>
          </a:p>
        </p:txBody>
      </p:sp>
    </p:spTree>
    <p:extLst>
      <p:ext uri="{BB962C8B-B14F-4D97-AF65-F5344CB8AC3E}">
        <p14:creationId xmlns:p14="http://schemas.microsoft.com/office/powerpoint/2010/main" val="160232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0DDC60-3694-468F-06EF-DA6AB6CB2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390" y="335756"/>
            <a:ext cx="5737654" cy="61864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0   -49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1   -25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2   9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3   -14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4   28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5   26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6   21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7   -25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8   11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9   -18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nsolas" panose="020B0609020204030204" pitchFamily="49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The numbers array has: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[ 0 ] is -49.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[ 1 ] is -25.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[ 2 ] is 9.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[ 3 ] is -14.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[ 4 ] is 28.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[ 5 ] is 26.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[ 6 ] is 21.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[ 7 ] is -25.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[ 8 ] is 11.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Consolas" panose="020B0609020204030204" pitchFamily="49" charset="0"/>
              </a:rPr>
              <a:t>numbers [ 9 ] is -18.</a:t>
            </a:r>
          </a:p>
        </p:txBody>
      </p:sp>
    </p:spTree>
    <p:extLst>
      <p:ext uri="{BB962C8B-B14F-4D97-AF65-F5344CB8AC3E}">
        <p14:creationId xmlns:p14="http://schemas.microsoft.com/office/powerpoint/2010/main" val="123677768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05964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281F4E0-92AF-949A-4F80-9A7FF1BAFC90}"/>
              </a:ext>
            </a:extLst>
          </p:cNvPr>
          <p:cNvSpPr txBox="1">
            <a:spLocks noChangeArrowheads="1"/>
          </p:cNvSpPr>
          <p:nvPr/>
        </p:nvSpPr>
        <p:spPr>
          <a:xfrm>
            <a:off x="1428206" y="0"/>
            <a:ext cx="356180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 Arrays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7CC5FB-3214-C935-1F33-58EE657F74AD}"/>
              </a:ext>
            </a:extLst>
          </p:cNvPr>
          <p:cNvSpPr txBox="1">
            <a:spLocks noChangeArrowheads="1"/>
          </p:cNvSpPr>
          <p:nvPr/>
        </p:nvSpPr>
        <p:spPr>
          <a:xfrm>
            <a:off x="1571899" y="1070290"/>
            <a:ext cx="9531529" cy="1695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are not limited to primitive data.</a:t>
            </a:r>
          </a:p>
          <a:p>
            <a:pPr marL="457200" indent="-457200"/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array of String objects can be created:</a:t>
            </a:r>
          </a:p>
          <a:p>
            <a:pPr lvl="1">
              <a:buFontTx/>
              <a:buNone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String[] names = {"Bill", "Susan", "Steven", "Jean"};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0B602830-C038-244F-136E-187D2109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531" y="2904894"/>
            <a:ext cx="327252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The </a:t>
            </a:r>
            <a:r>
              <a:rPr lang="en-US" altLang="en-US" sz="2200" dirty="0">
                <a:latin typeface="Courier New" panose="02070309020205020404" pitchFamily="49" charset="0"/>
              </a:rPr>
              <a:t>names</a:t>
            </a:r>
            <a:r>
              <a:rPr lang="en-US" altLang="en-US" sz="2200" dirty="0"/>
              <a:t> variable holds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the address to the array.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5503927F-E9E4-BEF4-10BF-289161FB9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322" y="3124515"/>
            <a:ext cx="39693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A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array is an array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of references to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objects.</a:t>
            </a:r>
          </a:p>
        </p:txBody>
      </p:sp>
      <p:grpSp>
        <p:nvGrpSpPr>
          <p:cNvPr id="8" name="Group 35">
            <a:extLst>
              <a:ext uri="{FF2B5EF4-FFF2-40B4-BE49-F238E27FC236}">
                <a16:creationId xmlns:a16="http://schemas.microsoft.com/office/drawing/2014/main" id="{7D70E6EF-7FE9-57C4-8158-E6D314CF2811}"/>
              </a:ext>
            </a:extLst>
          </p:cNvPr>
          <p:cNvGrpSpPr>
            <a:grpSpLocks/>
          </p:cNvGrpSpPr>
          <p:nvPr/>
        </p:nvGrpSpPr>
        <p:grpSpPr bwMode="auto">
          <a:xfrm>
            <a:off x="2007120" y="3680996"/>
            <a:ext cx="5221753" cy="2361560"/>
            <a:chOff x="864" y="2496"/>
            <a:chExt cx="2950" cy="1360"/>
          </a:xfrm>
        </p:grpSpPr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16E8307E-041F-DA61-2C98-C1F075BB7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496"/>
              <a:ext cx="624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/>
                <a:t>Address</a:t>
              </a:r>
            </a:p>
          </p:txBody>
        </p:sp>
        <p:sp>
          <p:nvSpPr>
            <p:cNvPr id="10" name="Text Box 22">
              <a:extLst>
                <a:ext uri="{FF2B5EF4-FFF2-40B4-BE49-F238E27FC236}">
                  <a16:creationId xmlns:a16="http://schemas.microsoft.com/office/drawing/2014/main" id="{E15F851B-8251-93D9-7E7B-8D2A18CFB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" y="3120"/>
              <a:ext cx="7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/>
                <a:t>names[1]</a:t>
              </a:r>
            </a:p>
          </p:txBody>
        </p:sp>
        <p:sp>
          <p:nvSpPr>
            <p:cNvPr id="11" name="Text Box 23">
              <a:extLst>
                <a:ext uri="{FF2B5EF4-FFF2-40B4-BE49-F238E27FC236}">
                  <a16:creationId xmlns:a16="http://schemas.microsoft.com/office/drawing/2014/main" id="{66B426FC-85E7-2F24-9C0B-02923F26C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3" y="2880"/>
              <a:ext cx="7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/>
                <a:t>names[0]</a:t>
              </a:r>
            </a:p>
          </p:txBody>
        </p:sp>
        <p:sp>
          <p:nvSpPr>
            <p:cNvPr id="12" name="Text Box 24">
              <a:extLst>
                <a:ext uri="{FF2B5EF4-FFF2-40B4-BE49-F238E27FC236}">
                  <a16:creationId xmlns:a16="http://schemas.microsoft.com/office/drawing/2014/main" id="{AF1276FD-A9F8-6FF9-6E2C-C21E994748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1" y="3608"/>
              <a:ext cx="82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/>
                <a:t>names[3]</a:t>
              </a:r>
            </a:p>
          </p:txBody>
        </p:sp>
        <p:sp>
          <p:nvSpPr>
            <p:cNvPr id="13" name="Text Box 25">
              <a:extLst>
                <a:ext uri="{FF2B5EF4-FFF2-40B4-BE49-F238E27FC236}">
                  <a16:creationId xmlns:a16="http://schemas.microsoft.com/office/drawing/2014/main" id="{5087D110-7DE3-A212-96B0-09BA7851E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2" y="3360"/>
              <a:ext cx="82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dirty="0"/>
                <a:t>names[2]</a:t>
              </a:r>
            </a:p>
          </p:txBody>
        </p:sp>
        <p:cxnSp>
          <p:nvCxnSpPr>
            <p:cNvPr id="14" name="AutoShape 27">
              <a:extLst>
                <a:ext uri="{FF2B5EF4-FFF2-40B4-BE49-F238E27FC236}">
                  <a16:creationId xmlns:a16="http://schemas.microsoft.com/office/drawing/2014/main" id="{F29D9F20-3B06-F092-3384-C4290DEDAE8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25" y="3023"/>
              <a:ext cx="1267" cy="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28">
              <a:extLst>
                <a:ext uri="{FF2B5EF4-FFF2-40B4-BE49-F238E27FC236}">
                  <a16:creationId xmlns:a16="http://schemas.microsoft.com/office/drawing/2014/main" id="{0ECE522A-1992-A378-4424-C2D43F3A3AA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496" y="3250"/>
              <a:ext cx="1296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29">
              <a:extLst>
                <a:ext uri="{FF2B5EF4-FFF2-40B4-BE49-F238E27FC236}">
                  <a16:creationId xmlns:a16="http://schemas.microsoft.com/office/drawing/2014/main" id="{D7881E72-518D-6587-A7EC-E0B4D4164D5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25" y="3484"/>
              <a:ext cx="126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30">
              <a:extLst>
                <a:ext uri="{FF2B5EF4-FFF2-40B4-BE49-F238E27FC236}">
                  <a16:creationId xmlns:a16="http://schemas.microsoft.com/office/drawing/2014/main" id="{89E3B941-0E8D-3915-94D4-A1D4C546F0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25" y="3715"/>
              <a:ext cx="1289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33">
              <a:extLst>
                <a:ext uri="{FF2B5EF4-FFF2-40B4-BE49-F238E27FC236}">
                  <a16:creationId xmlns:a16="http://schemas.microsoft.com/office/drawing/2014/main" id="{3A8B764D-5226-542C-00E1-96FDF2169360}"/>
                </a:ext>
              </a:extLst>
            </p:cNvPr>
            <p:cNvCxnSpPr>
              <a:cxnSpLocks noChangeShapeType="1"/>
              <a:stCxn id="9" idx="3"/>
            </p:cNvCxnSpPr>
            <p:nvPr/>
          </p:nvCxnSpPr>
          <p:spPr bwMode="auto">
            <a:xfrm>
              <a:off x="1488" y="2616"/>
              <a:ext cx="672" cy="26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 Box 34">
            <a:extLst>
              <a:ext uri="{FF2B5EF4-FFF2-40B4-BE49-F238E27FC236}">
                <a16:creationId xmlns:a16="http://schemas.microsoft.com/office/drawing/2014/main" id="{E585A247-D12B-EF36-CAFC-A4BF7DE4C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500" y="6259825"/>
            <a:ext cx="2819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5613" indent="-455613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Example:  </a:t>
            </a:r>
            <a:r>
              <a:rPr lang="en-US" altLang="en-US" sz="1800" dirty="0">
                <a:hlinkClick r:id="rId2" action="ppaction://hlinkfile"/>
              </a:rPr>
              <a:t>MonthDays.java</a:t>
            </a:r>
            <a:endParaRPr lang="en-US" altLang="en-US" sz="1800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D96BBA9-D973-9180-4819-D6C71C6B3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691812"/>
              </p:ext>
            </p:extLst>
          </p:nvPr>
        </p:nvGraphicFramePr>
        <p:xfrm>
          <a:off x="7210699" y="4314348"/>
          <a:ext cx="1306283" cy="1828640"/>
        </p:xfrm>
        <a:graphic>
          <a:graphicData uri="http://schemas.openxmlformats.org/drawingml/2006/table">
            <a:tbl>
              <a:tblPr/>
              <a:tblGrid>
                <a:gridCol w="130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“Bill”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“Susan”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“Steven”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“Jean”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94EC2B1-8EC0-0E6E-401B-1F26C0E0D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78768"/>
              </p:ext>
            </p:extLst>
          </p:nvPr>
        </p:nvGraphicFramePr>
        <p:xfrm>
          <a:off x="4177541" y="4340780"/>
          <a:ext cx="1187848" cy="18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36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6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6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7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0580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890AD08-1C32-9E91-8D26-44D3773CD39A}"/>
              </a:ext>
            </a:extLst>
          </p:cNvPr>
          <p:cNvSpPr txBox="1">
            <a:spLocks noChangeArrowheads="1"/>
          </p:cNvSpPr>
          <p:nvPr/>
        </p:nvSpPr>
        <p:spPr>
          <a:xfrm>
            <a:off x="1765662" y="1228227"/>
            <a:ext cx="8658498" cy="1622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initialization list is not provided, the new keyword must be used to create the array: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	final int SIZE = 4; 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b="1" dirty="0">
                <a:latin typeface="Courier New" panose="02070309020205020404" pitchFamily="49" charset="0"/>
              </a:rPr>
              <a:t>String[] names = new String[SIZE];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AD3C3AD5-A01C-C7A5-1ADE-FB73D4E96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327" y="2955892"/>
            <a:ext cx="32051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The </a:t>
            </a:r>
            <a:r>
              <a:rPr lang="en-US" altLang="en-US" sz="2200" dirty="0">
                <a:latin typeface="Courier New" panose="02070309020205020404" pitchFamily="49" charset="0"/>
              </a:rPr>
              <a:t>names</a:t>
            </a:r>
            <a:r>
              <a:rPr lang="en-US" altLang="en-US" sz="2200" dirty="0"/>
              <a:t> variable holds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the address to the array</a:t>
            </a:r>
            <a:r>
              <a:rPr lang="en-US" altLang="en-US" sz="2400" dirty="0"/>
              <a:t>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8E547-18EF-87C0-D441-9781516C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062" y="3849189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C528F082-5CD1-1811-B5EE-54CD5F84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578" y="4865915"/>
            <a:ext cx="1529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names[1]</a:t>
            </a:r>
          </a:p>
        </p:txBody>
      </p:sp>
      <p:sp>
        <p:nvSpPr>
          <p:cNvPr id="6" name="Text Box 18">
            <a:extLst>
              <a:ext uri="{FF2B5EF4-FFF2-40B4-BE49-F238E27FC236}">
                <a16:creationId xmlns:a16="http://schemas.microsoft.com/office/drawing/2014/main" id="{3AC01A73-C74A-6BD4-A511-D54463502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578" y="4458789"/>
            <a:ext cx="1608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names[0]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721EC04F-6D5E-8675-A3AE-E8E8B0A0C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578" y="5654041"/>
            <a:ext cx="1529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names</a:t>
            </a:r>
            <a:r>
              <a:rPr lang="en-US" altLang="en-US" sz="1800" dirty="0">
                <a:latin typeface="Courier New" panose="02070309020205020404" pitchFamily="49" charset="0"/>
              </a:rPr>
              <a:t>[3]</a:t>
            </a: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F44C7E16-46CD-B72C-21C4-C5B0829BD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578" y="5273041"/>
            <a:ext cx="1529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names[2]</a:t>
            </a:r>
          </a:p>
        </p:txBody>
      </p:sp>
      <p:cxnSp>
        <p:nvCxnSpPr>
          <p:cNvPr id="9" name="AutoShape 25">
            <a:extLst>
              <a:ext uri="{FF2B5EF4-FFF2-40B4-BE49-F238E27FC236}">
                <a16:creationId xmlns:a16="http://schemas.microsoft.com/office/drawing/2014/main" id="{2FB744D1-296F-15E6-667D-454367150371}"/>
              </a:ext>
            </a:extLst>
          </p:cNvPr>
          <p:cNvCxnSpPr>
            <a:cxnSpLocks noChangeShapeType="1"/>
            <a:stCxn id="4" idx="3"/>
          </p:cNvCxnSpPr>
          <p:nvPr/>
        </p:nvCxnSpPr>
        <p:spPr bwMode="auto">
          <a:xfrm>
            <a:off x="3670662" y="4039689"/>
            <a:ext cx="1066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 Box 27">
            <a:extLst>
              <a:ext uri="{FF2B5EF4-FFF2-40B4-BE49-F238E27FC236}">
                <a16:creationId xmlns:a16="http://schemas.microsoft.com/office/drawing/2014/main" id="{CE3F4256-3689-4ED2-D52F-5E2E46541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5262" y="4839789"/>
            <a:ext cx="417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33363" indent="-233363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endParaRPr lang="en-US" altLang="en-US" sz="1800"/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8B7D4B26-B541-80B1-48BB-D8166988B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612" y="3570912"/>
            <a:ext cx="47173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A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array is an array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of references to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objects.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1CC5E18-FEA3-CE61-8656-AEF59343E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76414"/>
              </p:ext>
            </p:extLst>
          </p:nvPr>
        </p:nvGraphicFramePr>
        <p:xfrm>
          <a:off x="4288200" y="4476252"/>
          <a:ext cx="990600" cy="158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null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19C05195-C433-6DF8-BD14-362429EBC592}"/>
              </a:ext>
            </a:extLst>
          </p:cNvPr>
          <p:cNvSpPr txBox="1">
            <a:spLocks noChangeArrowheads="1"/>
          </p:cNvSpPr>
          <p:nvPr/>
        </p:nvSpPr>
        <p:spPr>
          <a:xfrm>
            <a:off x="1482089" y="218644"/>
            <a:ext cx="3581400" cy="747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 Arrays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6467086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4E9F434-31FB-4842-BA61-ED40AD4C6C1B}"/>
              </a:ext>
            </a:extLst>
          </p:cNvPr>
          <p:cNvSpPr txBox="1">
            <a:spLocks noChangeArrowheads="1"/>
          </p:cNvSpPr>
          <p:nvPr/>
        </p:nvSpPr>
        <p:spPr>
          <a:xfrm>
            <a:off x="1441269" y="207554"/>
            <a:ext cx="3581400" cy="747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 Arrays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0F2633E-97F3-A38E-CE7D-43497F5A0C39}"/>
              </a:ext>
            </a:extLst>
          </p:cNvPr>
          <p:cNvSpPr txBox="1">
            <a:spLocks noChangeArrowheads="1"/>
          </p:cNvSpPr>
          <p:nvPr/>
        </p:nvSpPr>
        <p:spPr>
          <a:xfrm>
            <a:off x="1467397" y="982663"/>
            <a:ext cx="8630192" cy="1622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 array is created in this manner, each element of the array must be initialized.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E4D76A54-18FC-FF6D-97BA-E95D736D2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720" y="3000988"/>
            <a:ext cx="29598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names</a:t>
            </a:r>
            <a:r>
              <a:rPr lang="en-US" altLang="en-US" sz="2000" dirty="0"/>
              <a:t> variable holds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address to the array.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847BFD0-B68A-1663-5389-E5E9CE2E1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997" y="3810000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cxnSp>
        <p:nvCxnSpPr>
          <p:cNvPr id="6" name="AutoShape 16">
            <a:extLst>
              <a:ext uri="{FF2B5EF4-FFF2-40B4-BE49-F238E27FC236}">
                <a16:creationId xmlns:a16="http://schemas.microsoft.com/office/drawing/2014/main" id="{174EC9AA-F8AC-5FBD-0470-97A4371DC8C5}"/>
              </a:ext>
            </a:extLst>
          </p:cNvPr>
          <p:cNvCxnSpPr>
            <a:cxnSpLocks noChangeShapeType="1"/>
            <a:stCxn id="5" idx="3"/>
          </p:cNvCxnSpPr>
          <p:nvPr/>
        </p:nvCxnSpPr>
        <p:spPr bwMode="auto">
          <a:xfrm>
            <a:off x="3448597" y="4000500"/>
            <a:ext cx="1066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 Box 30">
            <a:extLst>
              <a:ext uri="{FF2B5EF4-FFF2-40B4-BE49-F238E27FC236}">
                <a16:creationId xmlns:a16="http://schemas.microsoft.com/office/drawing/2014/main" id="{B0CAB3E5-D811-43CA-4E23-C40EE0D8D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797" y="4800600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names[1]</a:t>
            </a:r>
          </a:p>
        </p:txBody>
      </p:sp>
      <p:sp>
        <p:nvSpPr>
          <p:cNvPr id="8" name="Text Box 31">
            <a:extLst>
              <a:ext uri="{FF2B5EF4-FFF2-40B4-BE49-F238E27FC236}">
                <a16:creationId xmlns:a16="http://schemas.microsoft.com/office/drawing/2014/main" id="{2FD6877D-7D28-7672-0F41-B2B86A81C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797" y="4419600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names[0]</a:t>
            </a:r>
          </a:p>
        </p:txBody>
      </p:sp>
      <p:sp>
        <p:nvSpPr>
          <p:cNvPr id="9" name="Text Box 32">
            <a:extLst>
              <a:ext uri="{FF2B5EF4-FFF2-40B4-BE49-F238E27FC236}">
                <a16:creationId xmlns:a16="http://schemas.microsoft.com/office/drawing/2014/main" id="{F072FCBD-9D0D-3EAE-DD3E-0CFABB9CD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797" y="5562600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names[3]</a:t>
            </a:r>
          </a:p>
        </p:txBody>
      </p:sp>
      <p:sp>
        <p:nvSpPr>
          <p:cNvPr id="10" name="Text Box 33">
            <a:extLst>
              <a:ext uri="{FF2B5EF4-FFF2-40B4-BE49-F238E27FC236}">
                <a16:creationId xmlns:a16="http://schemas.microsoft.com/office/drawing/2014/main" id="{4D8532B2-4473-25AA-000B-B1D493338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797" y="5181600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names[2]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88528C-E987-C500-C122-9570549E7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568"/>
              </p:ext>
            </p:extLst>
          </p:nvPr>
        </p:nvGraphicFramePr>
        <p:xfrm>
          <a:off x="5965374" y="4425950"/>
          <a:ext cx="1256209" cy="1584800"/>
        </p:xfrm>
        <a:graphic>
          <a:graphicData uri="http://schemas.openxmlformats.org/drawingml/2006/table">
            <a:tbl>
              <a:tblPr/>
              <a:tblGrid>
                <a:gridCol w="1256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“Bill”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“Susan”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“Steven”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“Jean”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D68BB47-DB75-1DC9-C6A3-7FAB3938E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26801"/>
              </p:ext>
            </p:extLst>
          </p:nvPr>
        </p:nvGraphicFramePr>
        <p:xfrm>
          <a:off x="4058196" y="4419600"/>
          <a:ext cx="1082675" cy="1589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758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758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58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438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BAF07A7-F1A6-B7FB-F042-71769C32EBE8}"/>
              </a:ext>
            </a:extLst>
          </p:cNvPr>
          <p:cNvSpPr txBox="1"/>
          <p:nvPr/>
        </p:nvSpPr>
        <p:spPr>
          <a:xfrm>
            <a:off x="7897314" y="2181452"/>
            <a:ext cx="2771775" cy="3478212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names[0] = "Bill";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names[1] = "Susan";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names[2] = "Steven";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names[3] = "Jean";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After these statements execute, each elements of the name array will reference a String object.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AE7F7A13-BEF7-15C0-F048-5CDEE8A0B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805" y="3294132"/>
            <a:ext cx="36166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 </a:t>
            </a:r>
            <a:r>
              <a:rPr lang="en-US" altLang="en-US" sz="2000" dirty="0">
                <a:latin typeface="Courier New" panose="02070309020205020404" pitchFamily="49" charset="0"/>
              </a:rPr>
              <a:t>String</a:t>
            </a:r>
            <a:r>
              <a:rPr lang="en-US" altLang="en-US" sz="2000" dirty="0"/>
              <a:t> array is an array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of references to </a:t>
            </a:r>
            <a:r>
              <a:rPr lang="en-US" altLang="en-US" sz="2000" dirty="0">
                <a:latin typeface="Courier New" panose="02070309020205020404" pitchFamily="49" charset="0"/>
              </a:rPr>
              <a:t>String</a:t>
            </a:r>
            <a:r>
              <a:rPr lang="en-US" altLang="en-US" sz="2000" dirty="0"/>
              <a:t> objects.</a:t>
            </a:r>
          </a:p>
        </p:txBody>
      </p:sp>
      <p:cxnSp>
        <p:nvCxnSpPr>
          <p:cNvPr id="15" name="Straight Arrow Connector 11">
            <a:extLst>
              <a:ext uri="{FF2B5EF4-FFF2-40B4-BE49-F238E27FC236}">
                <a16:creationId xmlns:a16="http://schemas.microsoft.com/office/drawing/2014/main" id="{D9A260AF-3282-E118-7295-09B7F08CF3C9}"/>
              </a:ext>
            </a:extLst>
          </p:cNvPr>
          <p:cNvCxnSpPr>
            <a:cxnSpLocks/>
          </p:cNvCxnSpPr>
          <p:nvPr/>
        </p:nvCxnSpPr>
        <p:spPr bwMode="auto">
          <a:xfrm>
            <a:off x="5104587" y="4584108"/>
            <a:ext cx="83820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44">
            <a:extLst>
              <a:ext uri="{FF2B5EF4-FFF2-40B4-BE49-F238E27FC236}">
                <a16:creationId xmlns:a16="http://schemas.microsoft.com/office/drawing/2014/main" id="{16FCC0B3-0E18-5902-3EE1-9E0CEACE4A3B}"/>
              </a:ext>
            </a:extLst>
          </p:cNvPr>
          <p:cNvCxnSpPr>
            <a:cxnSpLocks/>
          </p:cNvCxnSpPr>
          <p:nvPr/>
        </p:nvCxnSpPr>
        <p:spPr bwMode="auto">
          <a:xfrm>
            <a:off x="5115520" y="4996860"/>
            <a:ext cx="838200" cy="7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45">
            <a:extLst>
              <a:ext uri="{FF2B5EF4-FFF2-40B4-BE49-F238E27FC236}">
                <a16:creationId xmlns:a16="http://schemas.microsoft.com/office/drawing/2014/main" id="{FCC53BCC-9BA1-722B-03A9-4545BDD7A554}"/>
              </a:ext>
            </a:extLst>
          </p:cNvPr>
          <p:cNvCxnSpPr>
            <a:cxnSpLocks/>
          </p:cNvCxnSpPr>
          <p:nvPr/>
        </p:nvCxnSpPr>
        <p:spPr bwMode="auto">
          <a:xfrm>
            <a:off x="5115520" y="5388499"/>
            <a:ext cx="838200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46">
            <a:extLst>
              <a:ext uri="{FF2B5EF4-FFF2-40B4-BE49-F238E27FC236}">
                <a16:creationId xmlns:a16="http://schemas.microsoft.com/office/drawing/2014/main" id="{36494E6D-6AB0-180C-E03F-0B0D4EA63E77}"/>
              </a:ext>
            </a:extLst>
          </p:cNvPr>
          <p:cNvCxnSpPr>
            <a:cxnSpLocks/>
          </p:cNvCxnSpPr>
          <p:nvPr/>
        </p:nvCxnSpPr>
        <p:spPr bwMode="auto">
          <a:xfrm>
            <a:off x="5140871" y="5767457"/>
            <a:ext cx="838200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7726358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405068B-859A-64FD-679A-F9A0D96B6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66583"/>
            <a:ext cx="9827623" cy="191588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Consolas" panose="020B06090202040302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6A11940-1F93-4294-BFF8-8FDA0776E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54" y="400594"/>
            <a:ext cx="9339942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ch07_arrayDemos_06;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Ch07_ArrayDemos06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"Peter Ng, Jr."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"My name is %s\n"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String []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String[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names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"Peter Ng, Sr."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names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"Eric Thompson"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names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names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[3]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"Hanna E. Kennedy"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names[ %d ] has %s\n"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 //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names.length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5; names[0].length() is 13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21A36C0-7548-9B94-D862-AECBB9414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0737" y="1445089"/>
            <a:ext cx="4593771" cy="338554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output is: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My name is Peter Ng, Jr.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names[ 0 ] has Peter Ng, Sr.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names[ 1 ] has Eric Thompson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names[ 2 ] has null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names[ 3 ] has Hanna E. Kennedy</a:t>
            </a:r>
          </a:p>
          <a:p>
            <a:pPr>
              <a:spcBef>
                <a:spcPct val="0"/>
              </a:spcBef>
              <a:spcAft>
                <a:spcPts val="1200"/>
              </a:spcAft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names[ 4 ] has null</a:t>
            </a:r>
            <a:endParaRPr lang="en-US" alt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F9ABAC-640C-85EC-3A98-4360D43B3669}"/>
              </a:ext>
            </a:extLst>
          </p:cNvPr>
          <p:cNvSpPr txBox="1"/>
          <p:nvPr/>
        </p:nvSpPr>
        <p:spPr>
          <a:xfrm>
            <a:off x="8632913" y="5603963"/>
            <a:ext cx="305670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This null is defined by default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C008FE-2BF9-C46C-23C6-AE9588F426D0}"/>
              </a:ext>
            </a:extLst>
          </p:cNvPr>
          <p:cNvSpPr txBox="1"/>
          <p:nvPr/>
        </p:nvSpPr>
        <p:spPr>
          <a:xfrm>
            <a:off x="8819059" y="904833"/>
            <a:ext cx="287056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This null is given by the user.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984C35-6A75-609F-717B-97F191C978E3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0254341" y="1274165"/>
            <a:ext cx="0" cy="2396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5ACE43-8929-3BBD-1F3F-92B262B97E7A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10161268" y="4733973"/>
            <a:ext cx="93072" cy="869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2288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9561BE1-5EC2-87AA-8B6B-313C6809105D}"/>
              </a:ext>
            </a:extLst>
          </p:cNvPr>
          <p:cNvSpPr txBox="1">
            <a:spLocks noChangeArrowheads="1"/>
          </p:cNvSpPr>
          <p:nvPr/>
        </p:nvSpPr>
        <p:spPr>
          <a:xfrm>
            <a:off x="1299754" y="191589"/>
            <a:ext cx="830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Calling </a:t>
            </a:r>
            <a:r>
              <a:rPr lang="en-US" altLang="en-US" sz="3200">
                <a:latin typeface="Courier New" panose="02070309020205020404" pitchFamily="49" charset="0"/>
              </a:rPr>
              <a:t>String</a:t>
            </a:r>
            <a:r>
              <a:rPr lang="en-US" altLang="en-US" sz="3200"/>
              <a:t> Methods On Array Elements</a:t>
            </a:r>
            <a:endParaRPr lang="en-US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C5316-D19E-94E3-2CCF-8113741F1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74" y="4632960"/>
            <a:ext cx="9392194" cy="1676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B9CD7D-37D0-0E07-5B6F-CD0762978CA7}"/>
              </a:ext>
            </a:extLst>
          </p:cNvPr>
          <p:cNvSpPr txBox="1">
            <a:spLocks noChangeArrowheads="1"/>
          </p:cNvSpPr>
          <p:nvPr/>
        </p:nvSpPr>
        <p:spPr>
          <a:xfrm>
            <a:off x="1446847" y="1386840"/>
            <a:ext cx="9484769" cy="5410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objects have several methods, including:</a:t>
            </a:r>
          </a:p>
          <a:p>
            <a:pPr marL="914400" lvl="1" indent="-457200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toUpperCase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compareTo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equals</a:t>
            </a:r>
          </a:p>
          <a:p>
            <a:pPr marL="914400" lvl="1" indent="-457200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charAt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element of a String array is a String object.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can be used by using the array name and index as before.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None/>
            </a:pPr>
            <a:r>
              <a:rPr lang="en-US" altLang="en-US" sz="22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b="1" dirty="0">
                <a:latin typeface="Consolas" panose="020B0609020204030204" pitchFamily="49" charset="0"/>
              </a:rPr>
              <a:t>(names[0].</a:t>
            </a:r>
            <a:r>
              <a:rPr lang="en-US" altLang="en-US" sz="2200" b="1" dirty="0" err="1">
                <a:latin typeface="Consolas" panose="020B0609020204030204" pitchFamily="49" charset="0"/>
              </a:rPr>
              <a:t>toUpperCase</a:t>
            </a:r>
            <a:r>
              <a:rPr lang="en-US" altLang="en-US" sz="2200" b="1" dirty="0">
                <a:latin typeface="Consolas" panose="020B0609020204030204" pitchFamily="49" charset="0"/>
              </a:rPr>
              <a:t>());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char letter = names[3].</a:t>
            </a:r>
            <a:r>
              <a:rPr lang="en-US" altLang="en-US" sz="2200" b="1" dirty="0" err="1">
                <a:latin typeface="Consolas" panose="020B0609020204030204" pitchFamily="49" charset="0"/>
              </a:rPr>
              <a:t>charAt</a:t>
            </a:r>
            <a:r>
              <a:rPr lang="en-US" altLang="en-US" sz="2200" b="1" dirty="0">
                <a:latin typeface="Consolas" panose="020B0609020204030204" pitchFamily="49" charset="0"/>
              </a:rPr>
              <a:t>(0);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if (names[1].</a:t>
            </a:r>
            <a:r>
              <a:rPr lang="en-US" altLang="en-US" sz="2200" b="1" dirty="0" err="1">
                <a:latin typeface="Consolas" panose="020B0609020204030204" pitchFamily="49" charset="0"/>
              </a:rPr>
              <a:t>compareTo</a:t>
            </a:r>
            <a:r>
              <a:rPr lang="en-US" altLang="en-US" sz="2200" b="1" dirty="0">
                <a:latin typeface="Consolas" panose="020B0609020204030204" pitchFamily="49" charset="0"/>
              </a:rPr>
              <a:t>(names[2]) == 0)… ; 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 lvl="2"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 //</a:t>
            </a:r>
            <a:r>
              <a:rPr lang="en-US" altLang="en-US" sz="2200" dirty="0" err="1">
                <a:latin typeface="Consolas" panose="020B0609020204030204" pitchFamily="49" charset="0"/>
              </a:rPr>
              <a:t>compareTo</a:t>
            </a:r>
            <a:r>
              <a:rPr lang="en-US" altLang="en-US" sz="2200" dirty="0">
                <a:latin typeface="Consolas" panose="020B0609020204030204" pitchFamily="49" charset="0"/>
              </a:rPr>
              <a:t> returns integer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if (names[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].equals(“John”))… ;</a:t>
            </a:r>
            <a:r>
              <a:rPr lang="en-US" altLang="en-US" sz="2200" dirty="0">
                <a:latin typeface="Consolas" panose="020B0609020204030204" pitchFamily="49" charset="0"/>
              </a:rPr>
              <a:t>//return Boolean value</a:t>
            </a:r>
          </a:p>
          <a:p>
            <a:pPr lvl="2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0520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76C59A-DD4D-EBF1-BEB9-9A486C0C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973" y="1367245"/>
            <a:ext cx="80772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integer value -8. </a:t>
            </a:r>
            <a:r>
              <a:rPr lang="en-US" altLang="en-US" sz="2000" dirty="0">
                <a:solidFill>
                  <a:srgbClr val="000000"/>
                </a:solidFill>
              </a:rPr>
              <a:t>//The 1st is 8 characters shorter than the 2nd 			     //string.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integer value 8. </a:t>
            </a:r>
            <a:r>
              <a:rPr lang="en-US" altLang="en-US" sz="2000" dirty="0">
                <a:solidFill>
                  <a:srgbClr val="000000"/>
                </a:solidFill>
              </a:rPr>
              <a:t>//The 1st is 8 characters longer than the 2</a:t>
            </a:r>
            <a:r>
              <a:rPr lang="en-US" altLang="en-US" sz="2000" baseline="30000" dirty="0">
                <a:solidFill>
                  <a:srgbClr val="000000"/>
                </a:solidFill>
              </a:rPr>
              <a:t>nd</a:t>
            </a:r>
            <a:r>
              <a:rPr lang="en-US" altLang="en-US" sz="2000" dirty="0">
                <a:solidFill>
                  <a:srgbClr val="000000"/>
                </a:solidFill>
              </a:rPr>
              <a:t> string			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integer value -4.</a:t>
            </a:r>
            <a:r>
              <a:rPr lang="en-US" altLang="en-US" sz="2400" dirty="0">
                <a:solidFill>
                  <a:srgbClr val="000000"/>
                </a:solidFill>
              </a:rPr>
              <a:t> //code(a) – code(e) = -4.</a:t>
            </a: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</a:t>
            </a:r>
            <a:r>
              <a:rPr lang="en-US" alt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integer value 4. </a:t>
            </a:r>
            <a:r>
              <a:rPr lang="en-US" altLang="en-US" sz="2400" dirty="0">
                <a:solidFill>
                  <a:srgbClr val="000000"/>
                </a:solidFill>
              </a:rPr>
              <a:t>//code(e) – code(a) = 4.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integer value 0. </a:t>
            </a:r>
            <a:r>
              <a:rPr lang="en-US" altLang="en-US" sz="2400" dirty="0">
                <a:solidFill>
                  <a:srgbClr val="000000"/>
                </a:solidFill>
              </a:rPr>
              <a:t>//The two strings are the same</a:t>
            </a: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91E75C-8021-B357-605B-02674AED8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972" y="504825"/>
            <a:ext cx="7979227" cy="70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2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if (names[1].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compareTo</a:t>
            </a:r>
            <a:r>
              <a:rPr lang="en-US" altLang="en-US" sz="2200" b="1" dirty="0">
                <a:latin typeface="Courier New" panose="02070309020205020404" pitchFamily="49" charset="0"/>
              </a:rPr>
              <a:t>(names[2]) == 0)… ; </a:t>
            </a:r>
            <a:r>
              <a:rPr lang="en-US" altLang="en-US" sz="2200" dirty="0"/>
              <a:t>//</a:t>
            </a:r>
            <a:r>
              <a:rPr lang="en-US" altLang="en-US" sz="2200" dirty="0" err="1"/>
              <a:t>compareTo</a:t>
            </a:r>
            <a:r>
              <a:rPr lang="en-US" altLang="en-US" sz="2200" dirty="0"/>
              <a:t> returns integer</a:t>
            </a:r>
          </a:p>
        </p:txBody>
      </p:sp>
    </p:spTree>
    <p:extLst>
      <p:ext uri="{BB962C8B-B14F-4D97-AF65-F5344CB8AC3E}">
        <p14:creationId xmlns:p14="http://schemas.microsoft.com/office/powerpoint/2010/main" val="405779058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CB6FAFF-197F-1C2B-6B2C-57DCB0BD0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741" y="849085"/>
            <a:ext cx="8681896" cy="433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lvl="2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if (names[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].equals(“John”))… ;</a:t>
            </a:r>
            <a:r>
              <a:rPr lang="en-US" altLang="en-US" dirty="0"/>
              <a:t>//return Boolean value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EE5A8E7-1E93-390D-03D1-BA9C301F9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5" y="1685108"/>
            <a:ext cx="8114569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false.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false.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false.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SusanezabcBilla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false.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true.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names[3].equals("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Susemen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") has the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value true.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62907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E10A84-B251-6D56-4410-37A91815E254}"/>
              </a:ext>
            </a:extLst>
          </p:cNvPr>
          <p:cNvSpPr txBox="1">
            <a:spLocks noChangeArrowheads="1"/>
          </p:cNvSpPr>
          <p:nvPr/>
        </p:nvSpPr>
        <p:spPr>
          <a:xfrm>
            <a:off x="1291227" y="180205"/>
            <a:ext cx="8616950" cy="957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length</a:t>
            </a:r>
            <a:r>
              <a:rPr lang="en-US" altLang="en-US" sz="3200" dirty="0"/>
              <a:t> Field &amp; The </a:t>
            </a:r>
            <a:r>
              <a:rPr lang="en-US" altLang="en-US" sz="3200" dirty="0">
                <a:latin typeface="Courier New" panose="02070309020205020404" pitchFamily="49" charset="0"/>
              </a:rPr>
              <a:t>length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6BCC0-6F90-F5BC-B6FE-2B233AC22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353" y="3740150"/>
            <a:ext cx="9147175" cy="21272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954E6B-C4F9-1E99-61C3-13594F50B9A6}"/>
              </a:ext>
            </a:extLst>
          </p:cNvPr>
          <p:cNvSpPr txBox="1">
            <a:spLocks noChangeArrowheads="1"/>
          </p:cNvSpPr>
          <p:nvPr/>
        </p:nvSpPr>
        <p:spPr>
          <a:xfrm>
            <a:off x="1454328" y="1293813"/>
            <a:ext cx="8721638" cy="48021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have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field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named </a:t>
            </a:r>
            <a:r>
              <a:rPr lang="en-US" alt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objects have a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named </a:t>
            </a:r>
            <a:r>
              <a:rPr lang="en-US" altLang="en-US" sz="2400" b="1" dirty="0">
                <a:solidFill>
                  <a:srgbClr val="FF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length()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display the length of each string held in a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array: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for (int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= 0;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&lt; </a:t>
            </a:r>
            <a:r>
              <a:rPr lang="en-US" altLang="en-US" b="1" dirty="0" err="1">
                <a:latin typeface="Consolas" panose="020B0609020204030204" pitchFamily="49" charset="0"/>
              </a:rPr>
              <a:t>names.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b="1" dirty="0">
                <a:latin typeface="Consolas" panose="020B0609020204030204" pitchFamily="49" charset="0"/>
              </a:rPr>
              <a:t>;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</a:t>
            </a:r>
            <a:r>
              <a:rPr lang="en-US" altLang="en-US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b="1" dirty="0">
                <a:latin typeface="Consolas" panose="020B0609020204030204" pitchFamily="49" charset="0"/>
              </a:rPr>
              <a:t>(names[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].</a:t>
            </a: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length()</a:t>
            </a:r>
            <a:r>
              <a:rPr lang="en-US" altLang="en-US" b="1" dirty="0">
                <a:latin typeface="Consolas" panose="020B0609020204030204" pitchFamily="49" charset="0"/>
              </a:rPr>
              <a:t>);</a:t>
            </a: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array’s </a:t>
            </a:r>
            <a:r>
              <a:rPr lang="en-US" altLang="en-US" sz="2400" dirty="0">
                <a:latin typeface="Courier New" panose="02070309020205020404" pitchFamily="49" charset="0"/>
              </a:rPr>
              <a:t>length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is a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</a:p>
          <a:p>
            <a:pPr marL="914400" lvl="1" indent="-457200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 a set of parentheses after its name.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latin typeface="Courier New" panose="02070309020205020404" pitchFamily="49" charset="0"/>
              </a:rPr>
              <a:t>String</a:t>
            </a:r>
            <a:r>
              <a:rPr lang="en-US" altLang="en-US" sz="2400" dirty="0"/>
              <a:t>’s </a:t>
            </a:r>
            <a:r>
              <a:rPr lang="en-US" altLang="en-US" sz="2400" dirty="0">
                <a:latin typeface="Courier New" panose="02070309020205020404" pitchFamily="49" charset="0"/>
              </a:rPr>
              <a:t>length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  <a:p>
            <a:pPr marL="914400" lvl="1" indent="-457200"/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 the parentheses after the name of the </a:t>
            </a:r>
            <a:r>
              <a:rPr lang="en-US" altLang="en-US" sz="2200" dirty="0">
                <a:latin typeface="Courier New" panose="02070309020205020404" pitchFamily="49" charset="0"/>
              </a:rPr>
              <a:t>String</a:t>
            </a:r>
            <a:r>
              <a:rPr lang="en-US" altLang="en-US" sz="2200" dirty="0"/>
              <a:t>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class’s </a:t>
            </a:r>
            <a:r>
              <a:rPr lang="en-US" altLang="en-US" sz="2200" dirty="0">
                <a:latin typeface="Courier New" panose="02070309020205020404" pitchFamily="49" charset="0"/>
              </a:rPr>
              <a:t>length</a:t>
            </a:r>
            <a:r>
              <a:rPr lang="en-US" altLang="en-US" sz="2200" dirty="0"/>
              <a:t>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03969164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33E3A17-CE98-FCD2-E554-1B58EB28E829}"/>
              </a:ext>
            </a:extLst>
          </p:cNvPr>
          <p:cNvSpPr txBox="1">
            <a:spLocks noChangeArrowheads="1"/>
          </p:cNvSpPr>
          <p:nvPr/>
        </p:nvSpPr>
        <p:spPr>
          <a:xfrm>
            <a:off x="1291227" y="180205"/>
            <a:ext cx="8616950" cy="957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length</a:t>
            </a:r>
            <a:r>
              <a:rPr lang="en-US" altLang="en-US" sz="3200" dirty="0"/>
              <a:t> Field &amp; The </a:t>
            </a:r>
            <a:r>
              <a:rPr lang="en-US" altLang="en-US" sz="3200" dirty="0">
                <a:latin typeface="Courier New" panose="02070309020205020404" pitchFamily="49" charset="0"/>
              </a:rPr>
              <a:t>length</a:t>
            </a:r>
            <a:r>
              <a:rPr lang="en-US" altLang="en-US" sz="3200" dirty="0"/>
              <a:t> Method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6745C54-5721-3B04-2D39-F4F8D9C46F2A}"/>
              </a:ext>
            </a:extLst>
          </p:cNvPr>
          <p:cNvSpPr txBox="1">
            <a:spLocks noChangeArrowheads="1"/>
          </p:cNvSpPr>
          <p:nvPr/>
        </p:nvSpPr>
        <p:spPr>
          <a:xfrm>
            <a:off x="1127763" y="988834"/>
            <a:ext cx="9219970" cy="2363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for (int 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 = 0; 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 &lt; </a:t>
            </a:r>
            <a:r>
              <a:rPr lang="en-US" altLang="en-US" b="1" dirty="0" err="1">
                <a:latin typeface="Courier New" panose="02070309020205020404" pitchFamily="49" charset="0"/>
              </a:rPr>
              <a:t>names.</a:t>
            </a:r>
            <a:r>
              <a:rPr lang="en-US" alt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length</a:t>
            </a:r>
            <a:r>
              <a:rPr lang="en-US" altLang="en-US" b="1" dirty="0">
                <a:latin typeface="Courier New" panose="02070309020205020404" pitchFamily="49" charset="0"/>
              </a:rPr>
              <a:t>; 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>
                <a:latin typeface="Courier New" panose="02070309020205020404" pitchFamily="49" charset="0"/>
              </a:rPr>
              <a:t>(names[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].</a:t>
            </a:r>
            <a:r>
              <a:rPr lang="en-US" altLang="en-US" b="1" dirty="0">
                <a:solidFill>
                  <a:srgbClr val="FF3300"/>
                </a:solidFill>
                <a:latin typeface="Courier New" panose="02070309020205020404" pitchFamily="49" charset="0"/>
              </a:rPr>
              <a:t>length()</a:t>
            </a:r>
            <a:r>
              <a:rPr lang="en-US" altLang="en-US" b="1" dirty="0">
                <a:latin typeface="Courier New" panose="02070309020205020404" pitchFamily="49" charset="0"/>
              </a:rPr>
              <a:t>);</a:t>
            </a:r>
          </a:p>
          <a:p>
            <a:pPr lvl="1"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names.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4. And the output names[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length()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Tx/>
              <a:buNone/>
            </a:pPr>
            <a:r>
              <a:rPr lang="en-US" altLang="en-US" sz="1800" dirty="0"/>
              <a:t>4</a:t>
            </a:r>
          </a:p>
          <a:p>
            <a:pPr lvl="1">
              <a:buFontTx/>
              <a:buNone/>
            </a:pPr>
            <a:r>
              <a:rPr lang="en-US" altLang="en-US" sz="1800" dirty="0"/>
              <a:t>5</a:t>
            </a:r>
          </a:p>
          <a:p>
            <a:pPr lvl="1">
              <a:buFontTx/>
              <a:buNone/>
            </a:pPr>
            <a:r>
              <a:rPr lang="en-US" altLang="en-US" sz="1800" dirty="0"/>
              <a:t>7</a:t>
            </a:r>
          </a:p>
          <a:p>
            <a:pPr lvl="1">
              <a:buFontTx/>
              <a:buNone/>
            </a:pPr>
            <a:r>
              <a:rPr lang="en-US" altLang="en-US" sz="1800" dirty="0"/>
              <a:t>4</a:t>
            </a:r>
          </a:p>
          <a:p>
            <a:pPr lvl="1">
              <a:buFontTx/>
              <a:buNone/>
            </a:pPr>
            <a:r>
              <a:rPr lang="en-US" altLang="en-US" dirty="0"/>
              <a:t>				  </a:t>
            </a:r>
          </a:p>
          <a:p>
            <a:pPr lvl="1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06117113-E625-1630-D2E9-BD135A3E0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3" y="3352621"/>
            <a:ext cx="2628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The </a:t>
            </a:r>
            <a:r>
              <a:rPr lang="en-US" altLang="en-US" sz="1800" dirty="0">
                <a:latin typeface="Courier New" panose="02070309020205020404" pitchFamily="49" charset="0"/>
              </a:rPr>
              <a:t>names</a:t>
            </a:r>
            <a:r>
              <a:rPr lang="en-US" altLang="en-US" sz="1800" dirty="0"/>
              <a:t> variable holds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the address to the array.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3437CF6-CA40-7736-5641-116C7996D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363" y="4032071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cxnSp>
        <p:nvCxnSpPr>
          <p:cNvPr id="6" name="AutoShape 16">
            <a:extLst>
              <a:ext uri="{FF2B5EF4-FFF2-40B4-BE49-F238E27FC236}">
                <a16:creationId xmlns:a16="http://schemas.microsoft.com/office/drawing/2014/main" id="{F5D45084-0142-4CC6-6F8F-1D9FB95AE10A}"/>
              </a:ext>
            </a:extLst>
          </p:cNvPr>
          <p:cNvCxnSpPr>
            <a:cxnSpLocks noChangeShapeType="1"/>
            <a:stCxn id="5" idx="3"/>
          </p:cNvCxnSpPr>
          <p:nvPr/>
        </p:nvCxnSpPr>
        <p:spPr bwMode="auto">
          <a:xfrm>
            <a:off x="3108963" y="4222571"/>
            <a:ext cx="10668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 Box 30">
            <a:extLst>
              <a:ext uri="{FF2B5EF4-FFF2-40B4-BE49-F238E27FC236}">
                <a16:creationId xmlns:a16="http://schemas.microsoft.com/office/drawing/2014/main" id="{79C74ADE-CBA1-3E81-A739-546664117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163" y="5022671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names[1]</a:t>
            </a:r>
          </a:p>
        </p:txBody>
      </p:sp>
      <p:sp>
        <p:nvSpPr>
          <p:cNvPr id="8" name="Text Box 31">
            <a:extLst>
              <a:ext uri="{FF2B5EF4-FFF2-40B4-BE49-F238E27FC236}">
                <a16:creationId xmlns:a16="http://schemas.microsoft.com/office/drawing/2014/main" id="{EC13DBD2-FF32-8417-6E90-E8894197F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163" y="4641671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names[0]</a:t>
            </a:r>
          </a:p>
        </p:txBody>
      </p:sp>
      <p:sp>
        <p:nvSpPr>
          <p:cNvPr id="9" name="Text Box 32">
            <a:extLst>
              <a:ext uri="{FF2B5EF4-FFF2-40B4-BE49-F238E27FC236}">
                <a16:creationId xmlns:a16="http://schemas.microsoft.com/office/drawing/2014/main" id="{53C53381-657A-615C-190E-7664FA8A5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163" y="5784671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names[3]</a:t>
            </a:r>
          </a:p>
        </p:txBody>
      </p:sp>
      <p:sp>
        <p:nvSpPr>
          <p:cNvPr id="10" name="Text Box 33">
            <a:extLst>
              <a:ext uri="{FF2B5EF4-FFF2-40B4-BE49-F238E27FC236}">
                <a16:creationId xmlns:a16="http://schemas.microsoft.com/office/drawing/2014/main" id="{E13F7102-7BE8-7883-FD69-23795F2D0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163" y="5403671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names[2]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D2D5A1D-FFD3-718F-FF36-81F4F5E9A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5270"/>
              </p:ext>
            </p:extLst>
          </p:nvPr>
        </p:nvGraphicFramePr>
        <p:xfrm>
          <a:off x="5547363" y="4648021"/>
          <a:ext cx="1143000" cy="1479552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“Bill”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“Susan”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“Steven”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“Jean”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320C18F-65D7-6A20-1F3B-A639F2DE9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09907"/>
              </p:ext>
            </p:extLst>
          </p:nvPr>
        </p:nvGraphicFramePr>
        <p:xfrm>
          <a:off x="3718563" y="4641671"/>
          <a:ext cx="990600" cy="146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CA6A308-D569-413E-F922-A690943A08DB}"/>
              </a:ext>
            </a:extLst>
          </p:cNvPr>
          <p:cNvSpPr txBox="1"/>
          <p:nvPr/>
        </p:nvSpPr>
        <p:spPr>
          <a:xfrm>
            <a:off x="7172963" y="2649361"/>
            <a:ext cx="2771775" cy="3478212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names[0] = "Bill";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names[1] = "Susan";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names[2] = "Steven";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names[3] = "Jean";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/>
              <a:t>After these statements execute, each elements of the name array will reference a String object.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D1ABD015-9EDF-BAA8-6D13-D9A43186E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8351" y="3527246"/>
            <a:ext cx="32750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 </a:t>
            </a:r>
            <a:r>
              <a:rPr lang="en-US" altLang="en-US" sz="1800">
                <a:latin typeface="Courier New" panose="02070309020205020404" pitchFamily="49" charset="0"/>
              </a:rPr>
              <a:t>String</a:t>
            </a:r>
            <a:r>
              <a:rPr lang="en-US" altLang="en-US" sz="1800"/>
              <a:t> array is an array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of references to </a:t>
            </a:r>
            <a:r>
              <a:rPr lang="en-US" altLang="en-US" sz="1800">
                <a:latin typeface="Courier New" panose="02070309020205020404" pitchFamily="49" charset="0"/>
              </a:rPr>
              <a:t>String</a:t>
            </a:r>
            <a:r>
              <a:rPr lang="en-US" altLang="en-US" sz="1800"/>
              <a:t> objects.</a:t>
            </a:r>
          </a:p>
        </p:txBody>
      </p:sp>
      <p:cxnSp>
        <p:nvCxnSpPr>
          <p:cNvPr id="15" name="Straight Arrow Connector 11">
            <a:extLst>
              <a:ext uri="{FF2B5EF4-FFF2-40B4-BE49-F238E27FC236}">
                <a16:creationId xmlns:a16="http://schemas.microsoft.com/office/drawing/2014/main" id="{F5CBBB62-39CE-578E-39E7-9F58B23627CE}"/>
              </a:ext>
            </a:extLst>
          </p:cNvPr>
          <p:cNvCxnSpPr>
            <a:cxnSpLocks/>
          </p:cNvCxnSpPr>
          <p:nvPr/>
        </p:nvCxnSpPr>
        <p:spPr bwMode="auto">
          <a:xfrm>
            <a:off x="4709163" y="4832171"/>
            <a:ext cx="83820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44">
            <a:extLst>
              <a:ext uri="{FF2B5EF4-FFF2-40B4-BE49-F238E27FC236}">
                <a16:creationId xmlns:a16="http://schemas.microsoft.com/office/drawing/2014/main" id="{18FA06DD-BE6D-9F36-AB32-73865D362AF6}"/>
              </a:ext>
            </a:extLst>
          </p:cNvPr>
          <p:cNvCxnSpPr>
            <a:cxnSpLocks/>
          </p:cNvCxnSpPr>
          <p:nvPr/>
        </p:nvCxnSpPr>
        <p:spPr bwMode="auto">
          <a:xfrm>
            <a:off x="4709163" y="5205234"/>
            <a:ext cx="838200" cy="7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45">
            <a:extLst>
              <a:ext uri="{FF2B5EF4-FFF2-40B4-BE49-F238E27FC236}">
                <a16:creationId xmlns:a16="http://schemas.microsoft.com/office/drawing/2014/main" id="{656013F9-FF40-ED94-4948-11D0700F0A1F}"/>
              </a:ext>
            </a:extLst>
          </p:cNvPr>
          <p:cNvCxnSpPr>
            <a:cxnSpLocks/>
          </p:cNvCxnSpPr>
          <p:nvPr/>
        </p:nvCxnSpPr>
        <p:spPr bwMode="auto">
          <a:xfrm>
            <a:off x="4709163" y="5571946"/>
            <a:ext cx="838200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46">
            <a:extLst>
              <a:ext uri="{FF2B5EF4-FFF2-40B4-BE49-F238E27FC236}">
                <a16:creationId xmlns:a16="http://schemas.microsoft.com/office/drawing/2014/main" id="{5298F3D2-BBCE-7D35-DCD5-BBFD969FD046}"/>
              </a:ext>
            </a:extLst>
          </p:cNvPr>
          <p:cNvCxnSpPr>
            <a:cxnSpLocks/>
          </p:cNvCxnSpPr>
          <p:nvPr/>
        </p:nvCxnSpPr>
        <p:spPr bwMode="auto">
          <a:xfrm>
            <a:off x="4709163" y="5930721"/>
            <a:ext cx="838200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2896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C14336-DD62-2CAA-904D-934024A82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265" y="786714"/>
            <a:ext cx="10095470" cy="5509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//insert the following program segment at the end of the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//previous program before “}//the end of main”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final int ARRAY_SIZE = 10;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double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dNumbers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Scanner </a:t>
            </a: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kb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Scanner(System.</a:t>
            </a:r>
            <a:r>
              <a:rPr lang="en-US" altLang="en-US" sz="2200" b="1" i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for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0;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ARRAY_SIZE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-5;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	   </a:t>
            </a:r>
            <a:r>
              <a:rPr lang="en-US" altLang="en-US" sz="22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"Enter a floating point number: "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dNumbers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= 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kb</a:t>
            </a:r>
            <a:r>
              <a:rPr lang="en-US" altLang="en-US" sz="22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.nextDouble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(); 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numbers array has:"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for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0; </a:t>
            </a:r>
            <a:r>
              <a:rPr lang="en-US" alt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ARRAY_SIZE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 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</a:t>
            </a:r>
            <a:r>
              <a:rPr lang="en-US" altLang="en-US" sz="22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"the floating point numbers [ %d ] </a:t>
            </a:r>
            <a:r>
              <a:rPr lang="en-US" altLang="en-US" sz="2200" b="1" i="1" dirty="0">
                <a:latin typeface="Consolas" panose="020B0609020204030204" pitchFamily="49" charset="0"/>
              </a:rPr>
              <a:t>“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                + "is %.4f.\n"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dNumbers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}</a:t>
            </a:r>
            <a:r>
              <a:rPr lang="en-US" altLang="en-US" sz="2200" dirty="0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//end of for </a:t>
            </a:r>
            <a:r>
              <a:rPr lang="en-US" altLang="en-US" sz="2200" dirty="0" err="1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...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2200" b="1" i="1" dirty="0">
                <a:latin typeface="Consolas" panose="020B0609020204030204" pitchFamily="49" charset="0"/>
              </a:rPr>
              <a:t>("\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nThe</a:t>
            </a:r>
            <a:r>
              <a:rPr lang="en-US" altLang="en-US" sz="2200" b="1" i="1" dirty="0">
                <a:latin typeface="Consolas" panose="020B0609020204030204" pitchFamily="49" charset="0"/>
              </a:rPr>
              <a:t> size of the array 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dNumber</a:t>
            </a:r>
            <a:r>
              <a:rPr lang="en-US" altLang="en-US" sz="2200" b="1" i="1" dirty="0">
                <a:latin typeface="Consolas" panose="020B0609020204030204" pitchFamily="49" charset="0"/>
              </a:rPr>
              <a:t>[] is "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b="1" i="1" dirty="0">
                <a:latin typeface="Consolas" panose="020B0609020204030204" pitchFamily="49" charset="0"/>
              </a:rPr>
              <a:t>                       + 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dNumbers.length</a:t>
            </a:r>
            <a:r>
              <a:rPr lang="en-US" altLang="en-US" sz="2200" b="1" i="1" dirty="0">
                <a:latin typeface="Consolas" panose="020B0609020204030204" pitchFamily="49" charset="0"/>
              </a:rPr>
              <a:t>);</a:t>
            </a:r>
            <a:endParaRPr lang="en-US" altLang="en-US" sz="2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96604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EAD9BB9-FB80-D737-CF77-558EE46F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3" y="579120"/>
            <a:ext cx="8943703" cy="649408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final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String []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String[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dirty="0" err="1">
                <a:solidFill>
                  <a:srgbClr val="2A00FF"/>
                </a:solidFill>
                <a:latin typeface="Consolas" panose="020B0609020204030204" pitchFamily="49" charset="0"/>
              </a:rPr>
              <a:t>Peterj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 Ng, Sr."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dirty="0" err="1">
                <a:solidFill>
                  <a:srgbClr val="2A00FF"/>
                </a:solidFill>
                <a:latin typeface="Consolas" panose="020B0609020204030204" pitchFamily="49" charset="0"/>
              </a:rPr>
              <a:t>Peteric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 Thompson"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"Hanna J. </a:t>
            </a:r>
            <a:r>
              <a:rPr lang="en-US" altLang="en-US" sz="1800" dirty="0" err="1">
                <a:solidFill>
                  <a:srgbClr val="2A00FF"/>
                </a:solidFill>
                <a:latin typeface="Consolas" panose="020B0609020204030204" pitchFamily="49" charset="0"/>
              </a:rPr>
              <a:t>Kennore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, Jr."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[3]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"Hanna E. Kennedy"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[4] =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dirty="0" err="1">
                <a:solidFill>
                  <a:srgbClr val="2A00FF"/>
                </a:solidFill>
                <a:latin typeface="Consolas" panose="020B0609020204030204" pitchFamily="49" charset="0"/>
              </a:rPr>
              <a:t>Susanez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names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[5]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  names[9] = "who are you?";</a:t>
            </a: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for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SIZE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names[ %d ] has %s\n"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for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(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alt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&amp;&amp;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]!= 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names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].length());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        int </a:t>
            </a:r>
            <a:r>
              <a:rPr lang="en-US" altLang="en-US" sz="1800" b="1" dirty="0" err="1"/>
              <a:t>i</a:t>
            </a:r>
            <a:r>
              <a:rPr lang="en-US" altLang="en-US" sz="1800" b="1" dirty="0"/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        while ((</a:t>
            </a:r>
            <a:r>
              <a:rPr lang="en-US" altLang="en-US" sz="1800" b="1" dirty="0" err="1"/>
              <a:t>i</a:t>
            </a:r>
            <a:r>
              <a:rPr lang="en-US" altLang="en-US" sz="1800" b="1" dirty="0"/>
              <a:t> &lt; </a:t>
            </a:r>
            <a:r>
              <a:rPr lang="en-US" altLang="en-US" sz="1800" b="1" dirty="0" err="1"/>
              <a:t>names.length</a:t>
            </a:r>
            <a:r>
              <a:rPr lang="en-US" altLang="en-US" sz="1800" b="1" dirty="0"/>
              <a:t>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     {  </a:t>
            </a:r>
            <a:r>
              <a:rPr lang="en-US" altLang="en-US" sz="1800" b="1" dirty="0"/>
              <a:t>while </a:t>
            </a:r>
            <a:r>
              <a:rPr lang="en-US" altLang="en-US" sz="1800" b="1" dirty="0">
                <a:solidFill>
                  <a:srgbClr val="0000FF"/>
                </a:solidFill>
              </a:rPr>
              <a:t>( names[</a:t>
            </a:r>
            <a:r>
              <a:rPr lang="en-US" altLang="en-US" sz="1800" b="1" dirty="0" err="1">
                <a:solidFill>
                  <a:srgbClr val="0000FF"/>
                </a:solidFill>
              </a:rPr>
              <a:t>i</a:t>
            </a:r>
            <a:r>
              <a:rPr lang="en-US" altLang="en-US" sz="1800" b="1" dirty="0">
                <a:solidFill>
                  <a:srgbClr val="0000FF"/>
                </a:solidFill>
              </a:rPr>
              <a:t>] != null)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                {</a:t>
            </a:r>
            <a:r>
              <a:rPr lang="en-US" altLang="en-US" sz="1800" dirty="0" err="1"/>
              <a:t>System.</a:t>
            </a:r>
            <a:r>
              <a:rPr lang="en-US" altLang="en-US" sz="1800" b="1" i="1" dirty="0" err="1"/>
              <a:t>out.println</a:t>
            </a:r>
            <a:r>
              <a:rPr lang="en-US" altLang="en-US" sz="1800" b="1" i="1" dirty="0"/>
              <a:t>(names[</a:t>
            </a:r>
            <a:r>
              <a:rPr lang="en-US" altLang="en-US" sz="1800" b="1" i="1" dirty="0" err="1"/>
              <a:t>i</a:t>
            </a:r>
            <a:r>
              <a:rPr lang="en-US" altLang="en-US" sz="1800" b="1" i="1" dirty="0"/>
              <a:t>].length());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                  </a:t>
            </a:r>
            <a:r>
              <a:rPr lang="en-US" altLang="en-US" sz="1800" b="1" dirty="0"/>
              <a:t>break;}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     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++;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     }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61247F9-9B39-A0FC-EF54-5809E27A0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4131" y="195943"/>
            <a:ext cx="4717869" cy="5016758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names[ 1 ] has </a:t>
            </a:r>
            <a:r>
              <a:rPr kumimoji="0" lang="en-US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Peteric</a:t>
            </a: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 Thompson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names[ 2 ] has Hanna J. </a:t>
            </a:r>
            <a:r>
              <a:rPr kumimoji="0" lang="en-US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Kennore</a:t>
            </a: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, Jr.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names[ 3 ] has Hanna E. Kennedy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names[ 4 ] has </a:t>
            </a:r>
            <a:r>
              <a:rPr kumimoji="0" lang="en-US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Susanez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names[ 5 ] has null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names[ 6 ] has null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names[ 7 ] has null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names[ 8 ] has null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The names[ 9 ] has who are you?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14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16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21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16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7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14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16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21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16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7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anose="020B0609020204030204" pitchFamily="49" charset="0"/>
                <a:cs typeface="Arial" panose="020B0604020202020204" pitchFamily="34" charset="0"/>
              </a:rPr>
              <a:t>12</a:t>
            </a:r>
            <a:endParaRPr kumimoji="0" lang="en-US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8088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31D8D4-F687-8F61-A1C6-4A1D6F2E8D5B}"/>
              </a:ext>
            </a:extLst>
          </p:cNvPr>
          <p:cNvSpPr txBox="1">
            <a:spLocks noChangeArrowheads="1"/>
          </p:cNvSpPr>
          <p:nvPr/>
        </p:nvSpPr>
        <p:spPr>
          <a:xfrm>
            <a:off x="1515383" y="150541"/>
            <a:ext cx="327868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of Objects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35D80B-3A4A-0403-CCBA-837E33938D9F}"/>
              </a:ext>
            </a:extLst>
          </p:cNvPr>
          <p:cNvSpPr txBox="1">
            <a:spLocks noChangeArrowheads="1"/>
          </p:cNvSpPr>
          <p:nvPr/>
        </p:nvSpPr>
        <p:spPr>
          <a:xfrm>
            <a:off x="1763576" y="1009650"/>
            <a:ext cx="8294688" cy="1976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Strings are objects, we know that arrays can contain objects. 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creates an array that can reference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BankAccount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objects.</a:t>
            </a:r>
          </a:p>
          <a:p>
            <a:pPr lvl="1">
              <a:buFontTx/>
              <a:buNone/>
            </a:pPr>
            <a:r>
              <a:rPr lang="en-US" altLang="en-US" sz="2200" b="1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200" b="1" dirty="0">
                <a:latin typeface="Courier New" panose="02070309020205020404" pitchFamily="49" charset="0"/>
              </a:rPr>
              <a:t>[] accounts = new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200" b="1" dirty="0">
                <a:latin typeface="Courier New" panose="02070309020205020404" pitchFamily="49" charset="0"/>
              </a:rPr>
              <a:t>[5];</a:t>
            </a: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28A8142B-0317-FE52-3C26-2F7D17169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895" y="3063875"/>
            <a:ext cx="415370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The </a:t>
            </a:r>
            <a:r>
              <a:rPr lang="en-US" altLang="en-US" sz="1800" dirty="0">
                <a:latin typeface="Courier New" panose="02070309020205020404" pitchFamily="49" charset="0"/>
              </a:rPr>
              <a:t>accounts</a:t>
            </a:r>
            <a:r>
              <a:rPr lang="en-US" altLang="en-US" sz="1800" dirty="0"/>
              <a:t> variable holds the address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of an </a:t>
            </a:r>
            <a:r>
              <a:rPr lang="en-US" altLang="en-US" sz="18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1800" dirty="0"/>
              <a:t> </a:t>
            </a:r>
            <a:r>
              <a:rPr lang="en-US" altLang="en-US" sz="2000" dirty="0"/>
              <a:t>array</a:t>
            </a:r>
            <a:r>
              <a:rPr lang="en-US" altLang="en-US" sz="1800" dirty="0"/>
              <a:t>.</a:t>
            </a:r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4AF15D58-31AF-F61D-2C53-281013204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651" y="3810000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6" name="Rectangle 31">
            <a:extLst>
              <a:ext uri="{FF2B5EF4-FFF2-40B4-BE49-F238E27FC236}">
                <a16:creationId xmlns:a16="http://schemas.microsoft.com/office/drawing/2014/main" id="{82453184-4B2A-6E30-F18B-FA49E3800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651" y="4419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null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EAF034C4-EDA1-9DAD-80D0-E30807CBE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651" y="4800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null</a:t>
            </a:r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378C7907-CC37-F488-BE14-6411FA540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651" y="5181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null</a:t>
            </a:r>
          </a:p>
        </p:txBody>
      </p:sp>
      <p:sp>
        <p:nvSpPr>
          <p:cNvPr id="9" name="Rectangle 34">
            <a:extLst>
              <a:ext uri="{FF2B5EF4-FFF2-40B4-BE49-F238E27FC236}">
                <a16:creationId xmlns:a16="http://schemas.microsoft.com/office/drawing/2014/main" id="{6DB504F0-42C1-14BE-AAC4-609428D7B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651" y="5562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null</a:t>
            </a:r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C3A3E288-5554-172E-9C2B-010694723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851" y="4800600"/>
            <a:ext cx="184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accounts[1]</a:t>
            </a:r>
          </a:p>
        </p:txBody>
      </p:sp>
      <p:sp>
        <p:nvSpPr>
          <p:cNvPr id="11" name="Text Box 36">
            <a:extLst>
              <a:ext uri="{FF2B5EF4-FFF2-40B4-BE49-F238E27FC236}">
                <a16:creationId xmlns:a16="http://schemas.microsoft.com/office/drawing/2014/main" id="{F68ACD99-6D23-D655-B2CF-DC7FD31B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851" y="4419600"/>
            <a:ext cx="184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accounts[0]</a:t>
            </a:r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id="{EA83E4E4-157F-76AA-DC22-406C2E8F1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451" y="5562600"/>
            <a:ext cx="199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accounts[3]</a:t>
            </a:r>
          </a:p>
        </p:txBody>
      </p:sp>
      <p:sp>
        <p:nvSpPr>
          <p:cNvPr id="13" name="Text Box 38">
            <a:extLst>
              <a:ext uri="{FF2B5EF4-FFF2-40B4-BE49-F238E27FC236}">
                <a16:creationId xmlns:a16="http://schemas.microsoft.com/office/drawing/2014/main" id="{D7E75C56-68CA-E507-D0AF-8910B2531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651" y="5181600"/>
            <a:ext cx="1920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accounts[2]</a:t>
            </a:r>
          </a:p>
        </p:txBody>
      </p:sp>
      <p:cxnSp>
        <p:nvCxnSpPr>
          <p:cNvPr id="14" name="AutoShape 39">
            <a:extLst>
              <a:ext uri="{FF2B5EF4-FFF2-40B4-BE49-F238E27FC236}">
                <a16:creationId xmlns:a16="http://schemas.microsoft.com/office/drawing/2014/main" id="{61BC8D15-E24D-F1D2-0105-54990491171C}"/>
              </a:ext>
            </a:extLst>
          </p:cNvPr>
          <p:cNvCxnSpPr>
            <a:cxnSpLocks noChangeShapeType="1"/>
            <a:stCxn id="5" idx="3"/>
            <a:endCxn id="6" idx="0"/>
          </p:cNvCxnSpPr>
          <p:nvPr/>
        </p:nvCxnSpPr>
        <p:spPr bwMode="auto">
          <a:xfrm>
            <a:off x="4243251" y="4000500"/>
            <a:ext cx="6096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45">
            <a:extLst>
              <a:ext uri="{FF2B5EF4-FFF2-40B4-BE49-F238E27FC236}">
                <a16:creationId xmlns:a16="http://schemas.microsoft.com/office/drawing/2014/main" id="{7CC4A219-7E7D-ABBC-157D-0B1186494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651" y="5943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null</a:t>
            </a:r>
          </a:p>
        </p:txBody>
      </p:sp>
      <p:sp>
        <p:nvSpPr>
          <p:cNvPr id="16" name="Text Box 46">
            <a:extLst>
              <a:ext uri="{FF2B5EF4-FFF2-40B4-BE49-F238E27FC236}">
                <a16:creationId xmlns:a16="http://schemas.microsoft.com/office/drawing/2014/main" id="{8AD07CD3-D609-4C3E-FB6C-E167EE6E8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251" y="5943600"/>
            <a:ext cx="2073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accounts[4]</a:t>
            </a:r>
          </a:p>
        </p:txBody>
      </p:sp>
      <p:sp>
        <p:nvSpPr>
          <p:cNvPr id="17" name="Text Box 47">
            <a:extLst>
              <a:ext uri="{FF2B5EF4-FFF2-40B4-BE49-F238E27FC236}">
                <a16:creationId xmlns:a16="http://schemas.microsoft.com/office/drawing/2014/main" id="{620DBE6B-97A0-7D48-DC58-9272B4CD1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851" y="3505200"/>
            <a:ext cx="324829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dirty="0"/>
              <a:t>The array is                     an array of references to </a:t>
            </a:r>
            <a:r>
              <a:rPr lang="en-US" altLang="en-US" sz="2200" dirty="0" err="1">
                <a:latin typeface="Courier New" panose="02070309020205020404" pitchFamily="49" charset="0"/>
              </a:rPr>
              <a:t>BankAccount</a:t>
            </a:r>
            <a:r>
              <a:rPr lang="en-US" altLang="en-US" sz="2200" dirty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124670158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31D8D4-F687-8F61-A1C6-4A1D6F2E8D5B}"/>
              </a:ext>
            </a:extLst>
          </p:cNvPr>
          <p:cNvSpPr txBox="1">
            <a:spLocks noChangeArrowheads="1"/>
          </p:cNvSpPr>
          <p:nvPr/>
        </p:nvSpPr>
        <p:spPr>
          <a:xfrm>
            <a:off x="1515383" y="150541"/>
            <a:ext cx="327868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of Objects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05EE1F8-EBB8-E1FB-BA10-61F7AFB9BDD2}"/>
              </a:ext>
            </a:extLst>
          </p:cNvPr>
          <p:cNvSpPr txBox="1">
            <a:spLocks noChangeArrowheads="1"/>
          </p:cNvSpPr>
          <p:nvPr/>
        </p:nvSpPr>
        <p:spPr>
          <a:xfrm>
            <a:off x="1485993" y="963613"/>
            <a:ext cx="9190623" cy="2030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element needs to be initialized.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= 0;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latin typeface="Consolas" panose="020B0609020204030204" pitchFamily="49" charset="0"/>
              </a:rPr>
              <a:t>accounts.length</a:t>
            </a:r>
            <a:r>
              <a:rPr lang="en-US" altLang="en-US" sz="2200" b="1" dirty="0"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accounts[</a:t>
            </a:r>
            <a:r>
              <a:rPr lang="en-US" altLang="en-US" sz="2200" b="1" dirty="0" err="1"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latin typeface="Consolas" panose="020B0609020204030204" pitchFamily="49" charset="0"/>
              </a:rPr>
              <a:t>] = new </a:t>
            </a:r>
            <a:r>
              <a:rPr lang="en-US" altLang="en-US" sz="2200" b="1" dirty="0" err="1">
                <a:latin typeface="Consolas" panose="020B0609020204030204" pitchFamily="49" charset="0"/>
              </a:rPr>
              <a:t>BankAccount</a:t>
            </a:r>
            <a:r>
              <a:rPr lang="en-US" altLang="en-US" sz="2200" b="1" dirty="0">
                <a:latin typeface="Consolas" panose="020B0609020204030204" pitchFamily="49" charset="0"/>
              </a:rPr>
              <a:t>();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//The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BankAccount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class has a no-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constructor that assigns 0.0 to the balance field.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//After the loop executes, each element of the accounts array will reference a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BankAccount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4" indent="0">
              <a:lnSpc>
                <a:spcPct val="80000"/>
              </a:lnSpc>
              <a:buFontTx/>
              <a:buNone/>
            </a:pPr>
            <a:r>
              <a:rPr lang="en-US" altLang="en-US" dirty="0"/>
              <a:t>			       See example: </a:t>
            </a:r>
            <a:r>
              <a:rPr lang="en-US" altLang="en-US" dirty="0">
                <a:hlinkClick r:id="rId2" action="ppaction://hlinkfile"/>
              </a:rPr>
              <a:t>ObjectArray.java</a:t>
            </a:r>
            <a:endParaRPr lang="en-US" altLang="en-US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AC7CFE1-67D8-40D7-BE3C-3B8AA13BF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777" y="3048000"/>
            <a:ext cx="3833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The </a:t>
            </a:r>
            <a:r>
              <a:rPr lang="en-US" altLang="en-US" sz="1800" i="1"/>
              <a:t>accounts</a:t>
            </a:r>
            <a:r>
              <a:rPr lang="en-US" altLang="en-US" sz="1800"/>
              <a:t> variable holds the address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of an BankAccount array.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47F9095-9A95-EB6C-BC8B-125ED9145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589" y="3810000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B8D652C-E69B-9168-B6BB-E76DF7B96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89" y="4419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2E4F9D6-CC83-9127-212A-95170F532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89" y="4800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81A200EC-CCC7-B12C-B7BF-9F4773869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89" y="5181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E01B535-27A9-AC8C-3566-65380B488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89" y="5562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cxnSp>
        <p:nvCxnSpPr>
          <p:cNvPr id="12" name="AutoShape 14">
            <a:extLst>
              <a:ext uri="{FF2B5EF4-FFF2-40B4-BE49-F238E27FC236}">
                <a16:creationId xmlns:a16="http://schemas.microsoft.com/office/drawing/2014/main" id="{26E82F39-E765-098E-3B5E-D5A2D7D71152}"/>
              </a:ext>
            </a:extLst>
          </p:cNvPr>
          <p:cNvCxnSpPr>
            <a:cxnSpLocks noChangeShapeType="1"/>
            <a:stCxn id="7" idx="3"/>
            <a:endCxn id="8" idx="0"/>
          </p:cNvCxnSpPr>
          <p:nvPr/>
        </p:nvCxnSpPr>
        <p:spPr bwMode="auto">
          <a:xfrm>
            <a:off x="4021189" y="4000500"/>
            <a:ext cx="609600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40">
            <a:extLst>
              <a:ext uri="{FF2B5EF4-FFF2-40B4-BE49-F238E27FC236}">
                <a16:creationId xmlns:a16="http://schemas.microsoft.com/office/drawing/2014/main" id="{C7609791-3D0D-34F2-D2B5-46210DD6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3589" y="5943600"/>
            <a:ext cx="914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cxnSp>
        <p:nvCxnSpPr>
          <p:cNvPr id="14" name="AutoShape 43">
            <a:extLst>
              <a:ext uri="{FF2B5EF4-FFF2-40B4-BE49-F238E27FC236}">
                <a16:creationId xmlns:a16="http://schemas.microsoft.com/office/drawing/2014/main" id="{79E46BBC-1D53-926F-88E8-0F8E0559BAFD}"/>
              </a:ext>
            </a:extLst>
          </p:cNvPr>
          <p:cNvCxnSpPr>
            <a:cxnSpLocks noChangeShapeType="1"/>
            <a:stCxn id="13" idx="3"/>
          </p:cNvCxnSpPr>
          <p:nvPr/>
        </p:nvCxnSpPr>
        <p:spPr bwMode="auto">
          <a:xfrm flipV="1">
            <a:off x="5087989" y="5859463"/>
            <a:ext cx="1828800" cy="27463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4">
            <a:extLst>
              <a:ext uri="{FF2B5EF4-FFF2-40B4-BE49-F238E27FC236}">
                <a16:creationId xmlns:a16="http://schemas.microsoft.com/office/drawing/2014/main" id="{4203B15C-3BCA-ED08-D96C-3F1A95F2555A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 flipV="1">
            <a:off x="5087989" y="5197475"/>
            <a:ext cx="1828800" cy="55562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5">
            <a:extLst>
              <a:ext uri="{FF2B5EF4-FFF2-40B4-BE49-F238E27FC236}">
                <a16:creationId xmlns:a16="http://schemas.microsoft.com/office/drawing/2014/main" id="{7065BA28-9F93-D277-7787-F84A8F978DD0}"/>
              </a:ext>
            </a:extLst>
          </p:cNvPr>
          <p:cNvCxnSpPr>
            <a:cxnSpLocks noChangeShapeType="1"/>
            <a:stCxn id="10" idx="3"/>
          </p:cNvCxnSpPr>
          <p:nvPr/>
        </p:nvCxnSpPr>
        <p:spPr bwMode="auto">
          <a:xfrm flipV="1">
            <a:off x="5087989" y="4533900"/>
            <a:ext cx="1828800" cy="8382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6">
            <a:extLst>
              <a:ext uri="{FF2B5EF4-FFF2-40B4-BE49-F238E27FC236}">
                <a16:creationId xmlns:a16="http://schemas.microsoft.com/office/drawing/2014/main" id="{5B51D91B-D8CE-8F4F-9648-FA5AC6D3A9DD}"/>
              </a:ext>
            </a:extLst>
          </p:cNvPr>
          <p:cNvCxnSpPr>
            <a:cxnSpLocks noChangeShapeType="1"/>
            <a:stCxn id="9" idx="3"/>
          </p:cNvCxnSpPr>
          <p:nvPr/>
        </p:nvCxnSpPr>
        <p:spPr bwMode="auto">
          <a:xfrm flipV="1">
            <a:off x="5087989" y="3871913"/>
            <a:ext cx="1828800" cy="111918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7">
            <a:extLst>
              <a:ext uri="{FF2B5EF4-FFF2-40B4-BE49-F238E27FC236}">
                <a16:creationId xmlns:a16="http://schemas.microsoft.com/office/drawing/2014/main" id="{DB783DA1-C5BC-065A-BDBA-A51B6AB83AF3}"/>
              </a:ext>
            </a:extLst>
          </p:cNvPr>
          <p:cNvCxnSpPr>
            <a:cxnSpLocks noChangeShapeType="1"/>
            <a:stCxn id="8" idx="3"/>
          </p:cNvCxnSpPr>
          <p:nvPr/>
        </p:nvCxnSpPr>
        <p:spPr bwMode="auto">
          <a:xfrm flipV="1">
            <a:off x="5087989" y="3209925"/>
            <a:ext cx="1828800" cy="1400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 Box 48">
            <a:extLst>
              <a:ext uri="{FF2B5EF4-FFF2-40B4-BE49-F238E27FC236}">
                <a16:creationId xmlns:a16="http://schemas.microsoft.com/office/drawing/2014/main" id="{3F7B8278-57BB-6114-ED29-F56747EE6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89" y="3124200"/>
            <a:ext cx="16002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0" name="Text Box 50">
            <a:extLst>
              <a:ext uri="{FF2B5EF4-FFF2-40B4-BE49-F238E27FC236}">
                <a16:creationId xmlns:a16="http://schemas.microsoft.com/office/drawing/2014/main" id="{9934BEE0-B112-58C6-8823-08909939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89" y="3200400"/>
            <a:ext cx="457200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1" name="Text Box 51">
            <a:extLst>
              <a:ext uri="{FF2B5EF4-FFF2-40B4-BE49-F238E27FC236}">
                <a16:creationId xmlns:a16="http://schemas.microsoft.com/office/drawing/2014/main" id="{238A8155-193A-0AF7-638A-3DE71261F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89" y="3733800"/>
            <a:ext cx="16002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2" name="Text Box 52">
            <a:extLst>
              <a:ext uri="{FF2B5EF4-FFF2-40B4-BE49-F238E27FC236}">
                <a16:creationId xmlns:a16="http://schemas.microsoft.com/office/drawing/2014/main" id="{F01A4784-B031-AFD9-C195-27471E282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89" y="4343400"/>
            <a:ext cx="16002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3" name="Text Box 53">
            <a:extLst>
              <a:ext uri="{FF2B5EF4-FFF2-40B4-BE49-F238E27FC236}">
                <a16:creationId xmlns:a16="http://schemas.microsoft.com/office/drawing/2014/main" id="{8D7B5DE1-3F41-AFE8-1D12-730B0CAD5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89" y="4953000"/>
            <a:ext cx="16002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4" name="Text Box 54">
            <a:extLst>
              <a:ext uri="{FF2B5EF4-FFF2-40B4-BE49-F238E27FC236}">
                <a16:creationId xmlns:a16="http://schemas.microsoft.com/office/drawing/2014/main" id="{8C22165E-2C52-C99F-4645-948743510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89" y="5562600"/>
            <a:ext cx="16002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id="{5839129B-3270-88B3-8784-61C8FC1A0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89" y="3810000"/>
            <a:ext cx="457200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6" name="Text Box 56">
            <a:extLst>
              <a:ext uri="{FF2B5EF4-FFF2-40B4-BE49-F238E27FC236}">
                <a16:creationId xmlns:a16="http://schemas.microsoft.com/office/drawing/2014/main" id="{E62F2007-CB0B-F56B-FFD9-CBBFD0C82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89" y="4419600"/>
            <a:ext cx="457200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7" name="Text Box 57">
            <a:extLst>
              <a:ext uri="{FF2B5EF4-FFF2-40B4-BE49-F238E27FC236}">
                <a16:creationId xmlns:a16="http://schemas.microsoft.com/office/drawing/2014/main" id="{C2415897-266D-5F71-0539-80F98CA11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89" y="5029200"/>
            <a:ext cx="457200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8" name="Text Box 58">
            <a:extLst>
              <a:ext uri="{FF2B5EF4-FFF2-40B4-BE49-F238E27FC236}">
                <a16:creationId xmlns:a16="http://schemas.microsoft.com/office/drawing/2014/main" id="{AD865616-F9B6-18AC-4A2D-3328C24FD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89" y="5638800"/>
            <a:ext cx="457200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9" name="Text Box 59">
            <a:extLst>
              <a:ext uri="{FF2B5EF4-FFF2-40B4-BE49-F238E27FC236}">
                <a16:creationId xmlns:a16="http://schemas.microsoft.com/office/drawing/2014/main" id="{ABD11EA2-C48F-ADEE-0A5D-DD5BB5A3E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89" y="4800600"/>
            <a:ext cx="184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accounts[1]</a:t>
            </a:r>
          </a:p>
        </p:txBody>
      </p:sp>
      <p:sp>
        <p:nvSpPr>
          <p:cNvPr id="30" name="Text Box 60">
            <a:extLst>
              <a:ext uri="{FF2B5EF4-FFF2-40B4-BE49-F238E27FC236}">
                <a16:creationId xmlns:a16="http://schemas.microsoft.com/office/drawing/2014/main" id="{1515C02C-6D96-46E8-3E5F-BF8E54D06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989" y="4419600"/>
            <a:ext cx="1768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accounts[0]</a:t>
            </a:r>
          </a:p>
        </p:txBody>
      </p:sp>
      <p:sp>
        <p:nvSpPr>
          <p:cNvPr id="31" name="Text Box 61">
            <a:extLst>
              <a:ext uri="{FF2B5EF4-FFF2-40B4-BE49-F238E27FC236}">
                <a16:creationId xmlns:a16="http://schemas.microsoft.com/office/drawing/2014/main" id="{C7B9EF0C-C241-2BC7-BF46-E18B73A37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89" y="5562600"/>
            <a:ext cx="1920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accounts[3]</a:t>
            </a:r>
          </a:p>
        </p:txBody>
      </p:sp>
      <p:sp>
        <p:nvSpPr>
          <p:cNvPr id="32" name="Text Box 62">
            <a:extLst>
              <a:ext uri="{FF2B5EF4-FFF2-40B4-BE49-F238E27FC236}">
                <a16:creationId xmlns:a16="http://schemas.microsoft.com/office/drawing/2014/main" id="{6AA10E78-6C08-DA6F-58E5-FA409FA61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89" y="5181600"/>
            <a:ext cx="1844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accounts[2]</a:t>
            </a:r>
          </a:p>
        </p:txBody>
      </p:sp>
      <p:sp>
        <p:nvSpPr>
          <p:cNvPr id="33" name="Text Box 63">
            <a:extLst>
              <a:ext uri="{FF2B5EF4-FFF2-40B4-BE49-F238E27FC236}">
                <a16:creationId xmlns:a16="http://schemas.microsoft.com/office/drawing/2014/main" id="{D6369AD4-DBED-3268-8F6C-67E5C5B1B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389" y="5943600"/>
            <a:ext cx="199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accounts[4]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9DF8EB94-3A80-530F-F965-3E5AA871C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1989" y="61341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/>
              <a:t> objects</a:t>
            </a:r>
          </a:p>
        </p:txBody>
      </p:sp>
    </p:spTree>
    <p:extLst>
      <p:ext uri="{BB962C8B-B14F-4D97-AF65-F5344CB8AC3E}">
        <p14:creationId xmlns:p14="http://schemas.microsoft.com/office/powerpoint/2010/main" val="247790961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31D8D4-F687-8F61-A1C6-4A1D6F2E8D5B}"/>
              </a:ext>
            </a:extLst>
          </p:cNvPr>
          <p:cNvSpPr txBox="1">
            <a:spLocks noChangeArrowheads="1"/>
          </p:cNvSpPr>
          <p:nvPr/>
        </p:nvSpPr>
        <p:spPr>
          <a:xfrm>
            <a:off x="1515383" y="150541"/>
            <a:ext cx="327868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Arrays of Objects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563484-B656-42AB-6F7C-5400E78C31E1}"/>
              </a:ext>
            </a:extLst>
          </p:cNvPr>
          <p:cNvSpPr txBox="1">
            <a:spLocks noChangeArrowheads="1"/>
          </p:cNvSpPr>
          <p:nvPr/>
        </p:nvSpPr>
        <p:spPr>
          <a:xfrm>
            <a:off x="1529171" y="963613"/>
            <a:ext cx="9391378" cy="1717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in an array are accessed with subscripts as if other data type in an array.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code uses the accounts[2] element to call the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setBalance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withdraw methods.: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accounts[2].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setBalance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(2500.00);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accounts[2].withdraw(500.00);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accounts[2].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getBalance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FF00C8E-AE76-6951-35ED-2F7489AE1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833" y="3048000"/>
            <a:ext cx="4178376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The </a:t>
            </a:r>
            <a:r>
              <a:rPr lang="en-US" altLang="en-US" sz="1800" i="1"/>
              <a:t>accounts</a:t>
            </a:r>
            <a:r>
              <a:rPr lang="en-US" altLang="en-US" sz="1800"/>
              <a:t> variable holds the address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of an BankAccount array.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88C79E-EFB6-1502-6C1C-FB31BE536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3646" y="3810000"/>
            <a:ext cx="107963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1C4C3D-D553-9895-9275-5E3F6CE30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646" y="4419600"/>
            <a:ext cx="996582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3B5640A-CADA-BC0A-49B6-66F864779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646" y="4800600"/>
            <a:ext cx="996582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7A50E13-C114-8507-43D0-F687D5563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646" y="5181600"/>
            <a:ext cx="996582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34A3C06-8C9C-03B5-72D2-95B826DCF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646" y="5562600"/>
            <a:ext cx="996582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cxnSp>
        <p:nvCxnSpPr>
          <p:cNvPr id="10" name="AutoShape 14">
            <a:extLst>
              <a:ext uri="{FF2B5EF4-FFF2-40B4-BE49-F238E27FC236}">
                <a16:creationId xmlns:a16="http://schemas.microsoft.com/office/drawing/2014/main" id="{02D52AA5-8876-2F0D-E2F1-12E4C4EFE1F9}"/>
              </a:ext>
            </a:extLst>
          </p:cNvPr>
          <p:cNvCxnSpPr>
            <a:cxnSpLocks noChangeShapeType="1"/>
            <a:stCxn id="5" idx="3"/>
            <a:endCxn id="6" idx="0"/>
          </p:cNvCxnSpPr>
          <p:nvPr/>
        </p:nvCxnSpPr>
        <p:spPr bwMode="auto">
          <a:xfrm>
            <a:off x="4123276" y="4000500"/>
            <a:ext cx="561661" cy="4191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40">
            <a:extLst>
              <a:ext uri="{FF2B5EF4-FFF2-40B4-BE49-F238E27FC236}">
                <a16:creationId xmlns:a16="http://schemas.microsoft.com/office/drawing/2014/main" id="{15BFE157-5C89-D695-E3D5-21D7D2DCA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646" y="5943600"/>
            <a:ext cx="996582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cxnSp>
        <p:nvCxnSpPr>
          <p:cNvPr id="12" name="AutoShape 43">
            <a:extLst>
              <a:ext uri="{FF2B5EF4-FFF2-40B4-BE49-F238E27FC236}">
                <a16:creationId xmlns:a16="http://schemas.microsoft.com/office/drawing/2014/main" id="{A9CC3A4D-2607-4732-6082-EFE67B13E51E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 flipV="1">
            <a:off x="5183228" y="5859463"/>
            <a:ext cx="1746618" cy="27463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44">
            <a:extLst>
              <a:ext uri="{FF2B5EF4-FFF2-40B4-BE49-F238E27FC236}">
                <a16:creationId xmlns:a16="http://schemas.microsoft.com/office/drawing/2014/main" id="{D5462CED-C8E4-9F9F-633F-739A8551BFA9}"/>
              </a:ext>
            </a:extLst>
          </p:cNvPr>
          <p:cNvCxnSpPr>
            <a:cxnSpLocks noChangeShapeType="1"/>
            <a:stCxn id="9" idx="3"/>
          </p:cNvCxnSpPr>
          <p:nvPr/>
        </p:nvCxnSpPr>
        <p:spPr bwMode="auto">
          <a:xfrm flipV="1">
            <a:off x="5183228" y="5197475"/>
            <a:ext cx="1746618" cy="55562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5">
            <a:extLst>
              <a:ext uri="{FF2B5EF4-FFF2-40B4-BE49-F238E27FC236}">
                <a16:creationId xmlns:a16="http://schemas.microsoft.com/office/drawing/2014/main" id="{79AC5A6C-9E97-6E19-6E28-9D6F827C8B01}"/>
              </a:ext>
            </a:extLst>
          </p:cNvPr>
          <p:cNvCxnSpPr>
            <a:cxnSpLocks noChangeShapeType="1"/>
            <a:stCxn id="8" idx="3"/>
          </p:cNvCxnSpPr>
          <p:nvPr/>
        </p:nvCxnSpPr>
        <p:spPr bwMode="auto">
          <a:xfrm flipV="1">
            <a:off x="5183228" y="4533900"/>
            <a:ext cx="1746618" cy="8382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6">
            <a:extLst>
              <a:ext uri="{FF2B5EF4-FFF2-40B4-BE49-F238E27FC236}">
                <a16:creationId xmlns:a16="http://schemas.microsoft.com/office/drawing/2014/main" id="{DFD64D63-AD37-FBAD-5F72-1308C7FA1AD2}"/>
              </a:ext>
            </a:extLst>
          </p:cNvPr>
          <p:cNvCxnSpPr>
            <a:cxnSpLocks noChangeShapeType="1"/>
            <a:stCxn id="7" idx="3"/>
          </p:cNvCxnSpPr>
          <p:nvPr/>
        </p:nvCxnSpPr>
        <p:spPr bwMode="auto">
          <a:xfrm flipV="1">
            <a:off x="5183228" y="3871913"/>
            <a:ext cx="1746618" cy="1119187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47">
            <a:extLst>
              <a:ext uri="{FF2B5EF4-FFF2-40B4-BE49-F238E27FC236}">
                <a16:creationId xmlns:a16="http://schemas.microsoft.com/office/drawing/2014/main" id="{AE6CA697-C19E-BDD7-A8DD-6CCC32361404}"/>
              </a:ext>
            </a:extLst>
          </p:cNvPr>
          <p:cNvCxnSpPr>
            <a:cxnSpLocks noChangeShapeType="1"/>
            <a:stCxn id="6" idx="3"/>
          </p:cNvCxnSpPr>
          <p:nvPr/>
        </p:nvCxnSpPr>
        <p:spPr bwMode="auto">
          <a:xfrm flipV="1">
            <a:off x="5183228" y="3209925"/>
            <a:ext cx="1746618" cy="14001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 Box 48">
            <a:extLst>
              <a:ext uri="{FF2B5EF4-FFF2-40B4-BE49-F238E27FC236}">
                <a16:creationId xmlns:a16="http://schemas.microsoft.com/office/drawing/2014/main" id="{266C67AC-F193-E935-84B0-88A292B04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845" y="3124200"/>
            <a:ext cx="1744019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/>
              <a:t>balance:</a:t>
            </a:r>
          </a:p>
        </p:txBody>
      </p:sp>
      <p:sp>
        <p:nvSpPr>
          <p:cNvPr id="18" name="Text Box 50">
            <a:extLst>
              <a:ext uri="{FF2B5EF4-FFF2-40B4-BE49-F238E27FC236}">
                <a16:creationId xmlns:a16="http://schemas.microsoft.com/office/drawing/2014/main" id="{06AFE680-9A82-2981-4BBB-A82BFDE3D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645" y="3200400"/>
            <a:ext cx="498291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19" name="Text Box 51">
            <a:extLst>
              <a:ext uri="{FF2B5EF4-FFF2-40B4-BE49-F238E27FC236}">
                <a16:creationId xmlns:a16="http://schemas.microsoft.com/office/drawing/2014/main" id="{4A5E25B7-2003-0248-2972-C37100154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845" y="3733800"/>
            <a:ext cx="1744019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/>
              <a:t>balance:</a:t>
            </a:r>
          </a:p>
        </p:txBody>
      </p:sp>
      <p:sp>
        <p:nvSpPr>
          <p:cNvPr id="20" name="Text Box 52">
            <a:extLst>
              <a:ext uri="{FF2B5EF4-FFF2-40B4-BE49-F238E27FC236}">
                <a16:creationId xmlns:a16="http://schemas.microsoft.com/office/drawing/2014/main" id="{DC4C0961-2AB6-8A2E-FB72-3983F9580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845" y="4343400"/>
            <a:ext cx="1744019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balance:</a:t>
            </a:r>
          </a:p>
        </p:txBody>
      </p:sp>
      <p:sp>
        <p:nvSpPr>
          <p:cNvPr id="21" name="Text Box 53">
            <a:extLst>
              <a:ext uri="{FF2B5EF4-FFF2-40B4-BE49-F238E27FC236}">
                <a16:creationId xmlns:a16="http://schemas.microsoft.com/office/drawing/2014/main" id="{80DE1823-CA55-5CD1-BEB8-BDFA53E9D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845" y="4953000"/>
            <a:ext cx="1744019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/>
              <a:t>balance:</a:t>
            </a:r>
          </a:p>
        </p:txBody>
      </p:sp>
      <p:sp>
        <p:nvSpPr>
          <p:cNvPr id="22" name="Text Box 54">
            <a:extLst>
              <a:ext uri="{FF2B5EF4-FFF2-40B4-BE49-F238E27FC236}">
                <a16:creationId xmlns:a16="http://schemas.microsoft.com/office/drawing/2014/main" id="{B8630110-59C4-0195-F38F-052317311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845" y="5562600"/>
            <a:ext cx="1744019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/>
              <a:t>balance:</a:t>
            </a:r>
          </a:p>
        </p:txBody>
      </p:sp>
      <p:sp>
        <p:nvSpPr>
          <p:cNvPr id="23" name="Text Box 55">
            <a:extLst>
              <a:ext uri="{FF2B5EF4-FFF2-40B4-BE49-F238E27FC236}">
                <a16:creationId xmlns:a16="http://schemas.microsoft.com/office/drawing/2014/main" id="{4619B604-69F0-6775-373E-31630D63F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645" y="3810000"/>
            <a:ext cx="498291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4" name="Text Box 56">
            <a:extLst>
              <a:ext uri="{FF2B5EF4-FFF2-40B4-BE49-F238E27FC236}">
                <a16:creationId xmlns:a16="http://schemas.microsoft.com/office/drawing/2014/main" id="{F866E8D3-223B-07DD-753F-0B1986E11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645" y="4419600"/>
            <a:ext cx="498291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5" name="Text Box 57">
            <a:extLst>
              <a:ext uri="{FF2B5EF4-FFF2-40B4-BE49-F238E27FC236}">
                <a16:creationId xmlns:a16="http://schemas.microsoft.com/office/drawing/2014/main" id="{FA68091E-1F97-F3C9-60C7-7650BBF01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645" y="5029200"/>
            <a:ext cx="498291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6" name="Text Box 58">
            <a:extLst>
              <a:ext uri="{FF2B5EF4-FFF2-40B4-BE49-F238E27FC236}">
                <a16:creationId xmlns:a16="http://schemas.microsoft.com/office/drawing/2014/main" id="{3D6F70AB-DA94-F49C-9C92-5807CE695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645" y="5638800"/>
            <a:ext cx="498291" cy="284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0.0</a:t>
            </a:r>
          </a:p>
        </p:txBody>
      </p:sp>
      <p:sp>
        <p:nvSpPr>
          <p:cNvPr id="27" name="Text Box 59">
            <a:extLst>
              <a:ext uri="{FF2B5EF4-FFF2-40B4-BE49-F238E27FC236}">
                <a16:creationId xmlns:a16="http://schemas.microsoft.com/office/drawing/2014/main" id="{F6B6D4A4-3B5A-F7FC-09D2-7CBEBDCAB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846" y="4800600"/>
            <a:ext cx="201046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accounts[1]</a:t>
            </a:r>
          </a:p>
        </p:txBody>
      </p:sp>
      <p:sp>
        <p:nvSpPr>
          <p:cNvPr id="28" name="Text Box 60">
            <a:extLst>
              <a:ext uri="{FF2B5EF4-FFF2-40B4-BE49-F238E27FC236}">
                <a16:creationId xmlns:a16="http://schemas.microsoft.com/office/drawing/2014/main" id="{8CF3D23F-2FAB-D068-045A-EE3786B80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4046" y="4419600"/>
            <a:ext cx="192741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accounts[0]</a:t>
            </a:r>
          </a:p>
        </p:txBody>
      </p:sp>
      <p:sp>
        <p:nvSpPr>
          <p:cNvPr id="29" name="Text Box 61">
            <a:extLst>
              <a:ext uri="{FF2B5EF4-FFF2-40B4-BE49-F238E27FC236}">
                <a16:creationId xmlns:a16="http://schemas.microsoft.com/office/drawing/2014/main" id="{AB883F21-5362-23CF-C5F8-BC51FD767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646" y="5562600"/>
            <a:ext cx="2093514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accounts[3]</a:t>
            </a:r>
          </a:p>
        </p:txBody>
      </p:sp>
      <p:sp>
        <p:nvSpPr>
          <p:cNvPr id="30" name="Text Box 62">
            <a:extLst>
              <a:ext uri="{FF2B5EF4-FFF2-40B4-BE49-F238E27FC236}">
                <a16:creationId xmlns:a16="http://schemas.microsoft.com/office/drawing/2014/main" id="{977FD717-EAEA-96C9-3CE5-B25F5248C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846" y="5181600"/>
            <a:ext cx="201046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accounts[2]</a:t>
            </a:r>
          </a:p>
        </p:txBody>
      </p:sp>
      <p:sp>
        <p:nvSpPr>
          <p:cNvPr id="31" name="Text Box 63">
            <a:extLst>
              <a:ext uri="{FF2B5EF4-FFF2-40B4-BE49-F238E27FC236}">
                <a16:creationId xmlns:a16="http://schemas.microsoft.com/office/drawing/2014/main" id="{9C098095-E614-C0C4-7407-B6F7B5238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446" y="5943600"/>
            <a:ext cx="2176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accounts[4]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9438A5E7-7C8B-5789-0DB4-58EA70D58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5045" y="6134100"/>
            <a:ext cx="290669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/>
              <a:t> objects</a:t>
            </a:r>
          </a:p>
        </p:txBody>
      </p:sp>
    </p:spTree>
    <p:extLst>
      <p:ext uri="{BB962C8B-B14F-4D97-AF65-F5344CB8AC3E}">
        <p14:creationId xmlns:p14="http://schemas.microsoft.com/office/powerpoint/2010/main" val="261315423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CDA9C1-EEA3-CF17-0E0A-30CA97082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411" y="335756"/>
            <a:ext cx="8580120" cy="6186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BankingAccountPK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AccountBanking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	//create an array that can reference 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 objects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[5];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"Content of accounts["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"] is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		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"accounts["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"] has balance of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getBalance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//to be continued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46877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20590C-8DD4-D1D3-8E5C-660F6AE2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897" y="873034"/>
            <a:ext cx="8305800" cy="5715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[1].deposit(2500.00);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[4].deposit(7500.00);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"accounts["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"] has balance of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getBalance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[4].deposit(2500.00);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cashout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[4].withdraw(3000.00);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Cashout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amount is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cashout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1800" dirty="0" err="1">
                <a:solidFill>
                  <a:srgbClr val="2A00FF"/>
                </a:solidFill>
                <a:latin typeface="Consolas" panose="020B0609020204030204" pitchFamily="49" charset="0"/>
              </a:rPr>
              <a:t>nYour</a:t>
            </a:r>
            <a:r>
              <a:rPr lang="en-US" alt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 account new balance is "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accounts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[4].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getBalance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}//end of main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2601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3CB71E-AB00-15AF-23EA-7F04B177F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09" y="458787"/>
            <a:ext cx="8382000" cy="5940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BankingAccountPK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		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0.0;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initialAmt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		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initialAmt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getBalance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	return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//to be continued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1416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889E77-FE99-1344-B874-33CB87155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09" y="431074"/>
            <a:ext cx="8382000" cy="6248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withdraw(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withdrawAmt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withdrawAmt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{  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currentBalance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		   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currentBalance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	   //return to client the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withdrawAmt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          return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currentBalance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	else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		    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withdrawAmt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	    //return to client the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withdrawAmt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	    return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withdrawAmt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fr-F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deposit</a:t>
            </a:r>
            <a:r>
              <a:rPr lang="fr-F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depositAmt</a:t>
            </a:r>
            <a:r>
              <a:rPr lang="fr-F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		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depositAmt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		return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C0"/>
                </a:solidFill>
                <a:latin typeface="Consolas" panose="020B0609020204030204" pitchFamily="49" charset="0"/>
              </a:rPr>
              <a:t>balance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}//end of class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BankAccount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1146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1EA592-CA8B-08C0-8281-ED1C532B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211" y="197644"/>
            <a:ext cx="8077200" cy="64627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Content of accounts[0] is null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Content of accounts[1] is null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Content of accounts[2] is null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Content of accounts[3] is null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Content of accounts[4] is null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accounts[0]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accounts[1]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accounts[2]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accounts[3]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accounts[4]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accounts[0]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accounts[1] has balance of 2500.0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accounts[2]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accounts[3] has balance of 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accounts[4] has balance of 7500.0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Cashout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amount is 3000.0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Your account new balance is 7000.0</a:t>
            </a:r>
          </a:p>
        </p:txBody>
      </p:sp>
    </p:spTree>
    <p:extLst>
      <p:ext uri="{BB962C8B-B14F-4D97-AF65-F5344CB8AC3E}">
        <p14:creationId xmlns:p14="http://schemas.microsoft.com/office/powerpoint/2010/main" val="263483907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A9BE58-A26F-26B1-D740-C363202DD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9338" y="1371600"/>
            <a:ext cx="40719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BankingAccount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</a:t>
            </a:r>
            <a:r>
              <a:rPr lang="en-US" altLang="en-US" sz="2400" dirty="0" err="1"/>
              <a:t>src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    </a:t>
            </a:r>
            <a:r>
              <a:rPr lang="en-US" altLang="en-US" sz="2400" dirty="0" err="1"/>
              <a:t>BankingAccountPK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          AccountBanking.java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          BankAccount.java</a:t>
            </a:r>
          </a:p>
        </p:txBody>
      </p:sp>
    </p:spTree>
    <p:extLst>
      <p:ext uri="{BB962C8B-B14F-4D97-AF65-F5344CB8AC3E}">
        <p14:creationId xmlns:p14="http://schemas.microsoft.com/office/powerpoint/2010/main" val="225482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8855AD-9B7F-C90E-7A78-3EC0EB2FB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610" y="117475"/>
            <a:ext cx="7954963" cy="6740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Enter a floating point number: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20.4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Enter a floating point number: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21.5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Enter a floating point number: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22.6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Enter a floating point number: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23.666666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Enter a floating point number: 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24.7777777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numbers array has: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[ 0 ] is 20.4000.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[ 1 ] is 21.5000.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[ 2 ] is 22.6000.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[ 3 ] is 23.6667.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[ 4 ] is 24.7778.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[ 5 ] is 0.0000.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[ 6 ] is 0.0000.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[ 7 ] is 0.0000.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[ 8 ] is 0.0000.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floating point numbers [ 9 ] is 0.0000.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size of the array </a:t>
            </a:r>
            <a:r>
              <a:rPr lang="en-US" altLang="en-US" sz="1800" dirty="0" err="1">
                <a:latin typeface="Consolas" panose="020B0609020204030204" pitchFamily="49" charset="0"/>
              </a:rPr>
              <a:t>dNumber</a:t>
            </a:r>
            <a:r>
              <a:rPr lang="en-US" altLang="en-US" sz="1800" dirty="0">
                <a:latin typeface="Consolas" panose="020B0609020204030204" pitchFamily="49" charset="0"/>
              </a:rPr>
              <a:t>[] is 10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E29B381-7510-5F91-68CD-4624596B3FA1}"/>
              </a:ext>
            </a:extLst>
          </p:cNvPr>
          <p:cNvSpPr>
            <a:spLocks/>
          </p:cNvSpPr>
          <p:nvPr/>
        </p:nvSpPr>
        <p:spPr bwMode="auto">
          <a:xfrm>
            <a:off x="7661199" y="4926228"/>
            <a:ext cx="152400" cy="1143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692B3386-635A-B8BA-433A-6B544EA43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999" y="4302341"/>
            <a:ext cx="167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Round off</a:t>
            </a:r>
          </a:p>
        </p:txBody>
      </p:sp>
      <p:sp>
        <p:nvSpPr>
          <p:cNvPr id="5" name="Right Brace 3">
            <a:extLst>
              <a:ext uri="{FF2B5EF4-FFF2-40B4-BE49-F238E27FC236}">
                <a16:creationId xmlns:a16="http://schemas.microsoft.com/office/drawing/2014/main" id="{B43DB5AD-654B-1857-35E4-52249EEA0DB6}"/>
              </a:ext>
            </a:extLst>
          </p:cNvPr>
          <p:cNvSpPr>
            <a:spLocks/>
          </p:cNvSpPr>
          <p:nvPr/>
        </p:nvSpPr>
        <p:spPr bwMode="auto">
          <a:xfrm>
            <a:off x="7661199" y="4316628"/>
            <a:ext cx="152400" cy="447675"/>
          </a:xfrm>
          <a:prstGeom prst="rightBrace">
            <a:avLst>
              <a:gd name="adj1" fmla="val 8323"/>
              <a:gd name="adj2" fmla="val 50000"/>
            </a:avLst>
          </a:prstGeom>
          <a:solidFill>
            <a:schemeClr val="accent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52443A5-959E-53D4-0041-5D4FC144C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599" y="5267540"/>
            <a:ext cx="2590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Defined by default</a:t>
            </a:r>
          </a:p>
        </p:txBody>
      </p:sp>
    </p:spTree>
    <p:extLst>
      <p:ext uri="{BB962C8B-B14F-4D97-AF65-F5344CB8AC3E}">
        <p14:creationId xmlns:p14="http://schemas.microsoft.com/office/powerpoint/2010/main" val="266299808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E0DF34F-3A5F-1520-E3C2-CC021ECD059C}"/>
              </a:ext>
            </a:extLst>
          </p:cNvPr>
          <p:cNvSpPr txBox="1">
            <a:spLocks noChangeArrowheads="1"/>
          </p:cNvSpPr>
          <p:nvPr/>
        </p:nvSpPr>
        <p:spPr>
          <a:xfrm>
            <a:off x="1284515" y="0"/>
            <a:ext cx="591312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Sequential Search Algorithm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8599C86-DC95-91EF-1992-B2FCC8457406}"/>
              </a:ext>
            </a:extLst>
          </p:cNvPr>
          <p:cNvSpPr txBox="1">
            <a:spLocks noChangeArrowheads="1"/>
          </p:cNvSpPr>
          <p:nvPr/>
        </p:nvSpPr>
        <p:spPr>
          <a:xfrm>
            <a:off x="1454331" y="1678577"/>
            <a:ext cx="8930639" cy="418664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algorithm is a method of locating a specific item in a larger collection of data.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sequential search algorithm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a loop to: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sequentially step through an array,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each element with the search value, and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 when</a:t>
            </a:r>
          </a:p>
          <a:p>
            <a:pPr marL="1371600" lvl="2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is found or</a:t>
            </a:r>
          </a:p>
          <a:p>
            <a:pPr marL="1371600" lvl="2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the array is encountered.</a:t>
            </a:r>
          </a:p>
          <a:p>
            <a:pPr marL="404813" indent="-404813"/>
            <a:r>
              <a:rPr lang="en-US" altLang="en-US" sz="2400" dirty="0">
                <a:cs typeface="Times New Roman" panose="02020603050405020304" pitchFamily="18" charset="0"/>
              </a:rPr>
              <a:t>See example: </a:t>
            </a:r>
            <a:r>
              <a:rPr lang="en-US" altLang="en-US" sz="2400" dirty="0">
                <a:cs typeface="Times New Roman" panose="02020603050405020304" pitchFamily="18" charset="0"/>
                <a:hlinkClick r:id="rId2" action="ppaction://hlinkfile"/>
              </a:rPr>
              <a:t>SearchArray.java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393441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E0DF34F-3A5F-1520-E3C2-CC021ECD059C}"/>
              </a:ext>
            </a:extLst>
          </p:cNvPr>
          <p:cNvSpPr txBox="1">
            <a:spLocks noChangeArrowheads="1"/>
          </p:cNvSpPr>
          <p:nvPr/>
        </p:nvSpPr>
        <p:spPr>
          <a:xfrm>
            <a:off x="1284515" y="0"/>
            <a:ext cx="591312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Sequential Search Algorithm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2A9AC5-477B-88DE-199F-B6B23565D6FD}"/>
              </a:ext>
            </a:extLst>
          </p:cNvPr>
          <p:cNvSpPr txBox="1">
            <a:spLocks noChangeArrowheads="1"/>
          </p:cNvSpPr>
          <p:nvPr/>
        </p:nvSpPr>
        <p:spPr>
          <a:xfrm>
            <a:off x="1284515" y="1086394"/>
            <a:ext cx="8294687" cy="5562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 b="1">
                <a:ea typeface="Calibri" panose="020F0502020204030204" pitchFamily="34" charset="0"/>
                <a:cs typeface="Times New Roman" panose="02020603050405020304" pitchFamily="18" charset="0"/>
              </a:rPr>
              <a:t>Algorithm </a:t>
            </a: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SequentialSearch(A[0 .. n-1], K)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// Searches for a given value in a given array by sequential search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Input: 	An array A[0 .. n-1] and a search key K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Output: 	The index of the first element of A that matches K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              	or  -1 if there are no matching elements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i := 0;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while (i &lt; n  and  A[i] ≠ K)  do {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		 i := i + 1;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if   	i &lt; n    return i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400">
                <a:ea typeface="Calibri" panose="020F0502020204030204" pitchFamily="34" charset="0"/>
                <a:cs typeface="Times New Roman" panose="02020603050405020304" pitchFamily="18" charset="0"/>
              </a:rPr>
              <a:t>	else   	return -1;</a:t>
            </a:r>
          </a:p>
          <a:p>
            <a:pPr marL="114300" indent="0"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FontTx/>
              <a:buNone/>
            </a:pP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55061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DB6BE0-BE82-07B3-887F-3E5F1591679F}"/>
              </a:ext>
            </a:extLst>
          </p:cNvPr>
          <p:cNvSpPr txBox="1">
            <a:spLocks noChangeArrowheads="1"/>
          </p:cNvSpPr>
          <p:nvPr/>
        </p:nvSpPr>
        <p:spPr>
          <a:xfrm>
            <a:off x="1520735" y="171903"/>
            <a:ext cx="535032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Binary Search Algorithm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8A3BE1-BF63-6F1B-E2B2-0BDF75631DA8}"/>
              </a:ext>
            </a:extLst>
          </p:cNvPr>
          <p:cNvSpPr/>
          <p:nvPr/>
        </p:nvSpPr>
        <p:spPr>
          <a:xfrm>
            <a:off x="1091833" y="758587"/>
            <a:ext cx="9579432" cy="6102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Bef>
                <a:spcPts val="0"/>
              </a:spcBef>
              <a:defRPr/>
            </a:pPr>
            <a:r>
              <a:rPr lang="en-US" sz="2200" b="1" dirty="0">
                <a:ea typeface="SimSun" panose="02010600030101010101" pitchFamily="2" charset="-122"/>
              </a:rPr>
              <a:t>Algorithm </a:t>
            </a:r>
            <a:r>
              <a:rPr lang="en-US" sz="2200" dirty="0" err="1">
                <a:ea typeface="SimSun" panose="02010600030101010101" pitchFamily="2" charset="-122"/>
              </a:rPr>
              <a:t>BinarySearch</a:t>
            </a:r>
            <a:r>
              <a:rPr lang="en-US" sz="2200" dirty="0">
                <a:ea typeface="SimSun" panose="02010600030101010101" pitchFamily="2" charset="-122"/>
              </a:rPr>
              <a:t>(A[0 .. n-1], K)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spcBef>
                <a:spcPts val="0"/>
              </a:spcBef>
              <a:defRPr/>
            </a:pPr>
            <a:r>
              <a:rPr lang="en-US" sz="2200" b="1" dirty="0">
                <a:ea typeface="SimSun" panose="02010600030101010101" pitchFamily="2" charset="-122"/>
              </a:rPr>
              <a:t>//</a:t>
            </a:r>
            <a:r>
              <a:rPr lang="en-US" sz="2200" dirty="0">
                <a:ea typeface="SimSun" panose="02010600030101010101" pitchFamily="2" charset="-122"/>
              </a:rPr>
              <a:t>Implements </a:t>
            </a:r>
            <a:r>
              <a:rPr lang="en-US" sz="2200" dirty="0" err="1">
                <a:ea typeface="SimSun" panose="02010600030101010101" pitchFamily="2" charset="-122"/>
              </a:rPr>
              <a:t>nonrecursive</a:t>
            </a:r>
            <a:r>
              <a:rPr lang="en-US" sz="2200" dirty="0">
                <a:ea typeface="SimSun" panose="02010600030101010101" pitchFamily="2" charset="-122"/>
              </a:rPr>
              <a:t> binary search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spcBef>
                <a:spcPts val="0"/>
              </a:spcBef>
              <a:defRPr/>
            </a:pPr>
            <a:r>
              <a:rPr lang="en-US" sz="2200" dirty="0">
                <a:ea typeface="SimSun" panose="02010600030101010101" pitchFamily="2" charset="-122"/>
              </a:rPr>
              <a:t>//Input: 	An array </a:t>
            </a:r>
            <a:r>
              <a:rPr lang="en-US" sz="2200" b="1" dirty="0">
                <a:ea typeface="SimSun" panose="02010600030101010101" pitchFamily="2" charset="-122"/>
              </a:rPr>
              <a:t>A[0 .. n-1]</a:t>
            </a:r>
            <a:r>
              <a:rPr lang="en-US" sz="2200" dirty="0">
                <a:ea typeface="SimSun" panose="02010600030101010101" pitchFamily="2" charset="-122"/>
              </a:rPr>
              <a:t>  sorted in ascending order and 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spcBef>
                <a:spcPts val="0"/>
              </a:spcBef>
              <a:defRPr/>
            </a:pPr>
            <a:r>
              <a:rPr lang="en-US" sz="2200" dirty="0">
                <a:ea typeface="SimSun" panose="02010600030101010101" pitchFamily="2" charset="-122"/>
              </a:rPr>
              <a:t>//	 	a search  key  </a:t>
            </a:r>
            <a:r>
              <a:rPr lang="en-US" sz="2200" b="1" dirty="0">
                <a:ea typeface="SimSun" panose="02010600030101010101" pitchFamily="2" charset="-122"/>
              </a:rPr>
              <a:t>K  </a:t>
            </a:r>
          </a:p>
          <a:p>
            <a:pPr marL="914400">
              <a:spcBef>
                <a:spcPts val="0"/>
              </a:spcBef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//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{10, 20, 30, 40, 50, 60, 70, 80, 90};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spcBef>
                <a:spcPts val="0"/>
              </a:spcBef>
              <a:defRPr/>
            </a:pPr>
            <a:r>
              <a:rPr lang="en-US" sz="2200" b="1" dirty="0">
                <a:ea typeface="SimSun" panose="02010600030101010101" pitchFamily="2" charset="-122"/>
              </a:rPr>
              <a:t>//</a:t>
            </a:r>
            <a:r>
              <a:rPr lang="en-US" sz="2200" dirty="0">
                <a:ea typeface="SimSun" panose="02010600030101010101" pitchFamily="2" charset="-122"/>
              </a:rPr>
              <a:t>Output:  An index of the array’s element that is equal to  </a:t>
            </a:r>
            <a:r>
              <a:rPr lang="en-US" sz="2200" b="1" dirty="0">
                <a:ea typeface="SimSun" panose="02010600030101010101" pitchFamily="2" charset="-122"/>
              </a:rPr>
              <a:t>K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spcBef>
                <a:spcPts val="0"/>
              </a:spcBef>
              <a:defRPr/>
            </a:pPr>
            <a:r>
              <a:rPr lang="en-US" sz="2200" dirty="0">
                <a:ea typeface="SimSun" panose="02010600030101010101" pitchFamily="2" charset="-122"/>
              </a:rPr>
              <a:t>//	     or  </a:t>
            </a:r>
            <a:r>
              <a:rPr lang="en-US" sz="2200" b="1" dirty="0">
                <a:ea typeface="SimSun" panose="02010600030101010101" pitchFamily="2" charset="-122"/>
              </a:rPr>
              <a:t>-1</a:t>
            </a:r>
            <a:r>
              <a:rPr lang="en-US" sz="2200" dirty="0">
                <a:ea typeface="SimSun" panose="02010600030101010101" pitchFamily="2" charset="-122"/>
              </a:rPr>
              <a:t>  if there is no such element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p = 0;    r = </a:t>
            </a:r>
            <a:r>
              <a:rPr lang="en-US" sz="2200" b="1" dirty="0">
                <a:solidFill>
                  <a:srgbClr val="FF0000"/>
                </a:solidFill>
                <a:ea typeface="SimSun" panose="02010600030101010101" pitchFamily="2" charset="-122"/>
              </a:rPr>
              <a:t>n - 1</a:t>
            </a:r>
            <a:r>
              <a:rPr lang="en-US" sz="2200" b="1" dirty="0">
                <a:ea typeface="SimSun" panose="02010600030101010101" pitchFamily="2" charset="-122"/>
              </a:rPr>
              <a:t>;  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while   	(p ≤ r )  {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	m = (p + r) /2;   // </a:t>
            </a:r>
            <a:r>
              <a:rPr lang="en-US" sz="2200" b="1" baseline="-25000" dirty="0">
                <a:ea typeface="SimSun" panose="02010600030101010101" pitchFamily="2" charset="-122"/>
              </a:rPr>
              <a:t>└</a:t>
            </a:r>
            <a:r>
              <a:rPr lang="en-US" sz="2200" b="1" dirty="0">
                <a:ea typeface="SimSun" panose="02010600030101010101" pitchFamily="2" charset="-122"/>
              </a:rPr>
              <a:t> (p + r) /2 </a:t>
            </a:r>
            <a:r>
              <a:rPr lang="en-US" sz="2200" b="1" baseline="-25000" dirty="0">
                <a:ea typeface="SimSun" panose="02010600030101010101" pitchFamily="2" charset="-122"/>
              </a:rPr>
              <a:t>┘</a:t>
            </a:r>
            <a:r>
              <a:rPr lang="en-US" sz="2200" b="1" dirty="0">
                <a:ea typeface="SimSun" panose="02010600030101010101" pitchFamily="2" charset="-122"/>
              </a:rPr>
              <a:t>;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	 if   (K = A[m])  { return m;}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	 else  if  ( K &lt; A[m]) {  r ← m – 1;}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	         else  { p = m + 1; </a:t>
            </a:r>
            <a:r>
              <a:rPr lang="en-US" sz="2200" dirty="0">
                <a:ea typeface="SimSun" panose="02010600030101010101" pitchFamily="2" charset="-122"/>
              </a:rPr>
              <a:t>//end if-else-if-else}</a:t>
            </a: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dirty="0">
                <a:latin typeface="Courier New" panose="02070309020205020404" pitchFamily="49" charset="0"/>
                <a:ea typeface="SimSun" panose="02010600030101010101" pitchFamily="2" charset="-122"/>
              </a:rPr>
              <a:t>}</a:t>
            </a: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200" b="1" dirty="0">
                <a:ea typeface="SimSun" panose="02010600030101010101" pitchFamily="2" charset="-122"/>
              </a:rPr>
              <a:t>return  -1; </a:t>
            </a:r>
            <a:r>
              <a:rPr lang="en-US" sz="2200" dirty="0">
                <a:ea typeface="SimSun" panose="02010600030101010101" pitchFamily="2" charset="-122"/>
              </a:rPr>
              <a:t>//end while-do</a:t>
            </a:r>
            <a:endParaRPr lang="en-US" sz="2200" dirty="0"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cxnSp>
        <p:nvCxnSpPr>
          <p:cNvPr id="5" name="Straight Connector 3">
            <a:extLst>
              <a:ext uri="{FF2B5EF4-FFF2-40B4-BE49-F238E27FC236}">
                <a16:creationId xmlns:a16="http://schemas.microsoft.com/office/drawing/2014/main" id="{5720EC23-73DE-256E-1578-F1184BBE94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01837" y="3810000"/>
            <a:ext cx="2133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28E515-AF23-0A56-D25B-1A863B06C9B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168637" y="3810000"/>
            <a:ext cx="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id="{D25A54A9-FADC-21CB-9673-61EAE53215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35237" y="3581400"/>
            <a:ext cx="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9">
            <a:extLst>
              <a:ext uri="{FF2B5EF4-FFF2-40B4-BE49-F238E27FC236}">
                <a16:creationId xmlns:a16="http://schemas.microsoft.com/office/drawing/2014/main" id="{B1623C0F-D2E5-AA57-02A9-8B813E1490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63837" y="3352800"/>
            <a:ext cx="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4617888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18CF83-EF54-50B8-CBB6-3EBC8797E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658" y="2844800"/>
            <a:ext cx="502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Two-Dimensional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151334443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B1F3EE7-D086-9C2F-6849-8D33F0C7A711}"/>
              </a:ext>
            </a:extLst>
          </p:cNvPr>
          <p:cNvSpPr txBox="1">
            <a:spLocks noChangeArrowheads="1"/>
          </p:cNvSpPr>
          <p:nvPr/>
        </p:nvSpPr>
        <p:spPr>
          <a:xfrm>
            <a:off x="1477191" y="143963"/>
            <a:ext cx="461880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Two-Dimensional Arrays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416DDCD-3263-5FE4-A13D-31EE99CC5A26}"/>
              </a:ext>
            </a:extLst>
          </p:cNvPr>
          <p:cNvSpPr txBox="1">
            <a:spLocks noChangeArrowheads="1"/>
          </p:cNvSpPr>
          <p:nvPr/>
        </p:nvSpPr>
        <p:spPr>
          <a:xfrm>
            <a:off x="1637217" y="1600200"/>
            <a:ext cx="8294688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two-dimensional array is an array of arrays. </a:t>
            </a:r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thought of as having rows and columns.</a:t>
            </a:r>
          </a:p>
        </p:txBody>
      </p:sp>
      <p:grpSp>
        <p:nvGrpSpPr>
          <p:cNvPr id="4" name="Group 41">
            <a:extLst>
              <a:ext uri="{FF2B5EF4-FFF2-40B4-BE49-F238E27FC236}">
                <a16:creationId xmlns:a16="http://schemas.microsoft.com/office/drawing/2014/main" id="{7E4C96E8-A3E9-5AAD-A02E-B483C83BD550}"/>
              </a:ext>
            </a:extLst>
          </p:cNvPr>
          <p:cNvGrpSpPr>
            <a:grpSpLocks/>
          </p:cNvGrpSpPr>
          <p:nvPr/>
        </p:nvGrpSpPr>
        <p:grpSpPr bwMode="auto">
          <a:xfrm>
            <a:off x="2103120" y="2895600"/>
            <a:ext cx="7067005" cy="3060700"/>
            <a:chOff x="864" y="2256"/>
            <a:chExt cx="3888" cy="1544"/>
          </a:xfrm>
        </p:grpSpPr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38C2FFCC-DB16-2214-8385-E60423F77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" y="3474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6" name="Rectangle 19">
              <a:extLst>
                <a:ext uri="{FF2B5EF4-FFF2-40B4-BE49-F238E27FC236}">
                  <a16:creationId xmlns:a16="http://schemas.microsoft.com/office/drawing/2014/main" id="{2509558A-35E1-802B-226A-2F00A28F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" y="3474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183B0B96-72B4-5488-3DA3-CB4CC1AAE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" y="3474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F5884BFC-7417-3995-57B4-AE72EA3B8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74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9" name="Rectangle 16">
              <a:extLst>
                <a:ext uri="{FF2B5EF4-FFF2-40B4-BE49-F238E27FC236}">
                  <a16:creationId xmlns:a16="http://schemas.microsoft.com/office/drawing/2014/main" id="{D3A1407D-13B6-3DE1-4569-11D12BB2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" y="3148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0" name="Rectangle 15">
              <a:extLst>
                <a:ext uri="{FF2B5EF4-FFF2-40B4-BE49-F238E27FC236}">
                  <a16:creationId xmlns:a16="http://schemas.microsoft.com/office/drawing/2014/main" id="{7C2A9FA2-5666-268D-4154-783661E83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" y="3148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1A89A12E-34C8-44D2-3141-4EF9C9DEE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" y="3148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48FE385C-A2F9-3322-88D6-C5A51E866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48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559C643-960F-A9EC-F5DF-D7259A877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" y="2822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500823C8-B938-620A-8601-1C3025B2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" y="2822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82D736AD-BF31-A03A-86B6-64FB7F6B6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" y="2822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26F3EF5C-0815-7BE1-94C8-E7EEB8272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822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D3B211C8-9EA8-BD6B-9C1E-CD008DD15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" y="2496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8" name="Rectangle 7">
              <a:extLst>
                <a:ext uri="{FF2B5EF4-FFF2-40B4-BE49-F238E27FC236}">
                  <a16:creationId xmlns:a16="http://schemas.microsoft.com/office/drawing/2014/main" id="{438EAAD0-10DC-65FE-D978-D0BB14EAA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" y="2496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50185D53-D18A-DAA1-14FC-4BF874E1B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" y="2496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146288DB-AFC7-8234-5396-315146A78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96"/>
              <a:ext cx="85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1" name="Line 21">
              <a:extLst>
                <a:ext uri="{FF2B5EF4-FFF2-40B4-BE49-F238E27FC236}">
                  <a16:creationId xmlns:a16="http://schemas.microsoft.com/office/drawing/2014/main" id="{BD3EF3B7-6FE6-2E83-24C9-D48BF1E05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496"/>
              <a:ext cx="340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2">
              <a:extLst>
                <a:ext uri="{FF2B5EF4-FFF2-40B4-BE49-F238E27FC236}">
                  <a16:creationId xmlns:a16="http://schemas.microsoft.com/office/drawing/2014/main" id="{81328E17-3A61-0510-CB97-83CE55B7D2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822"/>
              <a:ext cx="3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3">
              <a:extLst>
                <a:ext uri="{FF2B5EF4-FFF2-40B4-BE49-F238E27FC236}">
                  <a16:creationId xmlns:a16="http://schemas.microsoft.com/office/drawing/2014/main" id="{983B6E58-04E3-BF52-E8AD-AA0C25CA1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148"/>
              <a:ext cx="3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4">
              <a:extLst>
                <a:ext uri="{FF2B5EF4-FFF2-40B4-BE49-F238E27FC236}">
                  <a16:creationId xmlns:a16="http://schemas.microsoft.com/office/drawing/2014/main" id="{718BD2A2-1653-6BF9-D607-A6EB6EA82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474"/>
              <a:ext cx="3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5">
              <a:extLst>
                <a:ext uri="{FF2B5EF4-FFF2-40B4-BE49-F238E27FC236}">
                  <a16:creationId xmlns:a16="http://schemas.microsoft.com/office/drawing/2014/main" id="{B0810479-0140-8262-F519-4C66CE72C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800"/>
              <a:ext cx="340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6">
              <a:extLst>
                <a:ext uri="{FF2B5EF4-FFF2-40B4-BE49-F238E27FC236}">
                  <a16:creationId xmlns:a16="http://schemas.microsoft.com/office/drawing/2014/main" id="{E4930218-5548-E452-39D6-B8C943745A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496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7">
              <a:extLst>
                <a:ext uri="{FF2B5EF4-FFF2-40B4-BE49-F238E27FC236}">
                  <a16:creationId xmlns:a16="http://schemas.microsoft.com/office/drawing/2014/main" id="{F5405A4D-E99A-480B-0B19-CF9077244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6" y="2496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70561EB0-98FC-2848-651D-B819E81F4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2496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C086E932-F7EC-41AD-4D38-D828E9C1A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0" y="2496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495B130F-676D-52A1-62F9-44157967A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496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Text Box 33">
              <a:extLst>
                <a:ext uri="{FF2B5EF4-FFF2-40B4-BE49-F238E27FC236}">
                  <a16:creationId xmlns:a16="http://schemas.microsoft.com/office/drawing/2014/main" id="{60775B37-F23E-B54D-0CF7-F9A7CD5A1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544"/>
              <a:ext cx="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row 0</a:t>
              </a:r>
            </a:p>
          </p:txBody>
        </p:sp>
        <p:sp>
          <p:nvSpPr>
            <p:cNvPr id="32" name="Text Box 34">
              <a:extLst>
                <a:ext uri="{FF2B5EF4-FFF2-40B4-BE49-F238E27FC236}">
                  <a16:creationId xmlns:a16="http://schemas.microsoft.com/office/drawing/2014/main" id="{DDC87A5A-DC4C-A1D9-04CF-BC0F9BB95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256"/>
              <a:ext cx="6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column 1</a:t>
              </a:r>
            </a:p>
          </p:txBody>
        </p:sp>
        <p:sp>
          <p:nvSpPr>
            <p:cNvPr id="33" name="Text Box 35">
              <a:extLst>
                <a:ext uri="{FF2B5EF4-FFF2-40B4-BE49-F238E27FC236}">
                  <a16:creationId xmlns:a16="http://schemas.microsoft.com/office/drawing/2014/main" id="{09AE61FE-9ABE-12E8-0940-5E5D7DF64E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256"/>
              <a:ext cx="6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column 2</a:t>
              </a:r>
            </a:p>
          </p:txBody>
        </p:sp>
        <p:sp>
          <p:nvSpPr>
            <p:cNvPr id="34" name="Text Box 36">
              <a:extLst>
                <a:ext uri="{FF2B5EF4-FFF2-40B4-BE49-F238E27FC236}">
                  <a16:creationId xmlns:a16="http://schemas.microsoft.com/office/drawing/2014/main" id="{C2E74BD2-D56F-1119-F0E1-AAE573A0A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256"/>
              <a:ext cx="6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column 3</a:t>
              </a:r>
            </a:p>
          </p:txBody>
        </p:sp>
        <p:sp>
          <p:nvSpPr>
            <p:cNvPr id="35" name="Text Box 37">
              <a:extLst>
                <a:ext uri="{FF2B5EF4-FFF2-40B4-BE49-F238E27FC236}">
                  <a16:creationId xmlns:a16="http://schemas.microsoft.com/office/drawing/2014/main" id="{FE0D3FE7-4443-EAB9-054C-3BBA6A4B9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256"/>
              <a:ext cx="6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column 0</a:t>
              </a:r>
            </a:p>
          </p:txBody>
        </p:sp>
        <p:sp>
          <p:nvSpPr>
            <p:cNvPr id="36" name="Text Box 38">
              <a:extLst>
                <a:ext uri="{FF2B5EF4-FFF2-40B4-BE49-F238E27FC236}">
                  <a16:creationId xmlns:a16="http://schemas.microsoft.com/office/drawing/2014/main" id="{146917D2-C344-307A-404B-6A52B5BAD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880"/>
              <a:ext cx="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row 1</a:t>
              </a:r>
            </a:p>
          </p:txBody>
        </p:sp>
        <p:sp>
          <p:nvSpPr>
            <p:cNvPr id="37" name="Text Box 39">
              <a:extLst>
                <a:ext uri="{FF2B5EF4-FFF2-40B4-BE49-F238E27FC236}">
                  <a16:creationId xmlns:a16="http://schemas.microsoft.com/office/drawing/2014/main" id="{4A609B82-5DE4-DF0F-8CFC-CEC799609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216"/>
              <a:ext cx="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row 2</a:t>
              </a:r>
            </a:p>
          </p:txBody>
        </p:sp>
        <p:sp>
          <p:nvSpPr>
            <p:cNvPr id="38" name="Text Box 40">
              <a:extLst>
                <a:ext uri="{FF2B5EF4-FFF2-40B4-BE49-F238E27FC236}">
                  <a16:creationId xmlns:a16="http://schemas.microsoft.com/office/drawing/2014/main" id="{BB30C0FF-9E69-0C24-314E-FFBED5B8D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504"/>
              <a:ext cx="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row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733781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37FFE74-D176-E56C-19D4-346BCD1F82B0}"/>
              </a:ext>
            </a:extLst>
          </p:cNvPr>
          <p:cNvSpPr txBox="1">
            <a:spLocks noChangeArrowheads="1"/>
          </p:cNvSpPr>
          <p:nvPr/>
        </p:nvSpPr>
        <p:spPr>
          <a:xfrm>
            <a:off x="1477191" y="143963"/>
            <a:ext cx="461880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Two-Dimensional Arrays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5829D19-E319-119F-F16C-C75B4143D511}"/>
              </a:ext>
            </a:extLst>
          </p:cNvPr>
          <p:cNvSpPr txBox="1">
            <a:spLocks noChangeArrowheads="1"/>
          </p:cNvSpPr>
          <p:nvPr/>
        </p:nvSpPr>
        <p:spPr>
          <a:xfrm>
            <a:off x="1477191" y="1378131"/>
            <a:ext cx="8868501" cy="5105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Declaring a two-dimensional array requires two sets of brackets and two size declarators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one is for the number of rows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one is for the number of columns.</a:t>
            </a:r>
          </a:p>
          <a:p>
            <a:pPr lvl="1">
              <a:buFontTx/>
              <a:buNone/>
            </a:pPr>
            <a:endParaRPr lang="en-US" altLang="en-US" sz="800" dirty="0"/>
          </a:p>
          <a:p>
            <a:pPr lvl="2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double[][] scores = new double[3][4];</a:t>
            </a:r>
            <a:br>
              <a:rPr lang="en-US" altLang="en-US" sz="1800" b="1" dirty="0">
                <a:latin typeface="Courier New" panose="02070309020205020404" pitchFamily="49" charset="0"/>
              </a:rPr>
            </a:br>
            <a:br>
              <a:rPr lang="en-US" altLang="en-US" sz="1800" b="1" dirty="0">
                <a:latin typeface="Courier New" panose="02070309020205020404" pitchFamily="49" charset="0"/>
              </a:rPr>
            </a:br>
            <a:endParaRPr lang="en-US" altLang="en-US" sz="1800" b="1" dirty="0">
              <a:latin typeface="Courier New" panose="02070309020205020404" pitchFamily="49" charset="0"/>
            </a:endParaRPr>
          </a:p>
          <a:p>
            <a:pPr lvl="2">
              <a:buFontTx/>
              <a:buNone/>
            </a:pPr>
            <a:endParaRPr lang="en-US" altLang="en-US" sz="40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sets of brackets in the data type indicate that the scores variable will reference a two-dimensional array. 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Notice that each size declarator is enclosed in its own set of brackets.</a:t>
            </a:r>
          </a:p>
          <a:p>
            <a:endParaRPr lang="en-US" altLang="en-US" sz="2400" dirty="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1591319C-78D0-4046-230D-F522B8FCF3A3}"/>
              </a:ext>
            </a:extLst>
          </p:cNvPr>
          <p:cNvSpPr>
            <a:spLocks/>
          </p:cNvSpPr>
          <p:nvPr/>
        </p:nvSpPr>
        <p:spPr bwMode="auto">
          <a:xfrm rot="5400000">
            <a:off x="3767894" y="3218332"/>
            <a:ext cx="152400" cy="488828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590E82AF-9164-DA7E-D4AE-C449F3DE1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978" y="3587931"/>
            <a:ext cx="2840232" cy="430887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FF3300"/>
                </a:solidFill>
              </a:rPr>
              <a:t>two dimensional array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09FB2163-B398-BFF3-0487-C3D371C59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708" y="3587931"/>
            <a:ext cx="981831" cy="430887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FF3300"/>
                </a:solidFill>
              </a:rPr>
              <a:t>rows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78749510-C673-78B9-5213-0DEBA2724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492" y="3587931"/>
            <a:ext cx="1130416" cy="430887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3300"/>
                </a:solidFill>
              </a:rPr>
              <a:t>columns</a:t>
            </a: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D8373691-F2E6-6E0F-56DA-6A5BB61E9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8766" y="3283131"/>
            <a:ext cx="81471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415B1BBD-9F9B-44E2-D9D3-525D5D5A05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59005" y="3286306"/>
            <a:ext cx="325886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3292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BD132C-4103-2C3E-AABD-200E51B0141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7899"/>
            <a:ext cx="751985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Two-Dimensional Array Elements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06A839-8800-11CD-D5BC-AD186313672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31720"/>
            <a:ext cx="8294688" cy="3200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/>
              <a:t>When processing the data in a two-dimensional array, each element has two subscripts:</a:t>
            </a:r>
          </a:p>
          <a:p>
            <a:pPr marL="914400" lvl="1" indent="-457200"/>
            <a:r>
              <a:rPr lang="en-US" altLang="en-US" sz="2800" dirty="0"/>
              <a:t>one for its row and </a:t>
            </a:r>
          </a:p>
          <a:p>
            <a:pPr marL="914400" lvl="1" indent="-457200"/>
            <a:r>
              <a:rPr lang="en-US" altLang="en-US" sz="2800" dirty="0"/>
              <a:t>another for its column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311370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BD132C-4103-2C3E-AABD-200E51B0141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7899"/>
            <a:ext cx="751985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Two-Dimensional Array Elements</a:t>
            </a:r>
            <a:endParaRPr lang="en-US" altLang="en-US" sz="3200" dirty="0"/>
          </a:p>
        </p:txBody>
      </p:sp>
      <p:sp>
        <p:nvSpPr>
          <p:cNvPr id="2" name="Rectangle 55">
            <a:extLst>
              <a:ext uri="{FF2B5EF4-FFF2-40B4-BE49-F238E27FC236}">
                <a16:creationId xmlns:a16="http://schemas.microsoft.com/office/drawing/2014/main" id="{918AF5B5-D889-2198-1D18-5E248656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8134" y="36576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scores[0][3]</a:t>
            </a:r>
          </a:p>
        </p:txBody>
      </p:sp>
      <p:sp>
        <p:nvSpPr>
          <p:cNvPr id="4" name="Rectangle 56">
            <a:extLst>
              <a:ext uri="{FF2B5EF4-FFF2-40B4-BE49-F238E27FC236}">
                <a16:creationId xmlns:a16="http://schemas.microsoft.com/office/drawing/2014/main" id="{F53B3D75-76C2-CF88-EB70-07DA3105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71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scores[0][2]</a:t>
            </a:r>
          </a:p>
        </p:txBody>
      </p:sp>
      <p:sp>
        <p:nvSpPr>
          <p:cNvPr id="5" name="Rectangle 57">
            <a:extLst>
              <a:ext uri="{FF2B5EF4-FFF2-40B4-BE49-F238E27FC236}">
                <a16:creationId xmlns:a16="http://schemas.microsoft.com/office/drawing/2014/main" id="{9A2A0157-51D8-0D82-278A-BDC868DDD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009" y="36576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scores[0][1]</a:t>
            </a:r>
          </a:p>
        </p:txBody>
      </p:sp>
      <p:sp>
        <p:nvSpPr>
          <p:cNvPr id="6" name="Rectangle 58">
            <a:extLst>
              <a:ext uri="{FF2B5EF4-FFF2-40B4-BE49-F238E27FC236}">
                <a16:creationId xmlns:a16="http://schemas.microsoft.com/office/drawing/2014/main" id="{0AC18162-7F3C-057F-767E-EC769E9FE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46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scores[0][0]</a:t>
            </a:r>
          </a:p>
        </p:txBody>
      </p:sp>
      <p:sp>
        <p:nvSpPr>
          <p:cNvPr id="7" name="Text Box 69">
            <a:extLst>
              <a:ext uri="{FF2B5EF4-FFF2-40B4-BE49-F238E27FC236}">
                <a16:creationId xmlns:a16="http://schemas.microsoft.com/office/drawing/2014/main" id="{99560949-1D04-C793-2B26-232C010A1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446" y="36576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0</a:t>
            </a:r>
          </a:p>
        </p:txBody>
      </p:sp>
      <p:sp>
        <p:nvSpPr>
          <p:cNvPr id="8" name="Text Box 70">
            <a:extLst>
              <a:ext uri="{FF2B5EF4-FFF2-40B4-BE49-F238E27FC236}">
                <a16:creationId xmlns:a16="http://schemas.microsoft.com/office/drawing/2014/main" id="{86743E4F-973E-6EF8-AD08-3F7AF3414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7159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1</a:t>
            </a:r>
          </a:p>
        </p:txBody>
      </p:sp>
      <p:sp>
        <p:nvSpPr>
          <p:cNvPr id="9" name="Text Box 71">
            <a:extLst>
              <a:ext uri="{FF2B5EF4-FFF2-40B4-BE49-F238E27FC236}">
                <a16:creationId xmlns:a16="http://schemas.microsoft.com/office/drawing/2014/main" id="{757A2E1E-42D9-13A6-EF75-BCDDD8612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0359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2</a:t>
            </a:r>
          </a:p>
        </p:txBody>
      </p:sp>
      <p:sp>
        <p:nvSpPr>
          <p:cNvPr id="10" name="Text Box 72">
            <a:extLst>
              <a:ext uri="{FF2B5EF4-FFF2-40B4-BE49-F238E27FC236}">
                <a16:creationId xmlns:a16="http://schemas.microsoft.com/office/drawing/2014/main" id="{2DC7B256-1B12-D0BF-3B84-5B03C8827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559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column 3</a:t>
            </a:r>
          </a:p>
        </p:txBody>
      </p:sp>
      <p:sp>
        <p:nvSpPr>
          <p:cNvPr id="11" name="Text Box 73">
            <a:extLst>
              <a:ext uri="{FF2B5EF4-FFF2-40B4-BE49-F238E27FC236}">
                <a16:creationId xmlns:a16="http://schemas.microsoft.com/office/drawing/2014/main" id="{319C0F16-E3AD-7BDB-326C-26CA8185D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959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0</a:t>
            </a:r>
          </a:p>
        </p:txBody>
      </p:sp>
      <p:sp>
        <p:nvSpPr>
          <p:cNvPr id="12" name="Text Box 74">
            <a:extLst>
              <a:ext uri="{FF2B5EF4-FFF2-40B4-BE49-F238E27FC236}">
                <a16:creationId xmlns:a16="http://schemas.microsoft.com/office/drawing/2014/main" id="{7EFD6CAD-CDAF-D639-3F26-E300C555F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446" y="41148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1</a:t>
            </a:r>
          </a:p>
        </p:txBody>
      </p:sp>
      <p:sp>
        <p:nvSpPr>
          <p:cNvPr id="13" name="Text Box 75">
            <a:extLst>
              <a:ext uri="{FF2B5EF4-FFF2-40B4-BE49-F238E27FC236}">
                <a16:creationId xmlns:a16="http://schemas.microsoft.com/office/drawing/2014/main" id="{4FE1C092-FF6D-BF35-F0BF-8011A5B97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446" y="46482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2</a:t>
            </a:r>
          </a:p>
        </p:txBody>
      </p:sp>
      <p:sp>
        <p:nvSpPr>
          <p:cNvPr id="14" name="Text Box 78">
            <a:extLst>
              <a:ext uri="{FF2B5EF4-FFF2-40B4-BE49-F238E27FC236}">
                <a16:creationId xmlns:a16="http://schemas.microsoft.com/office/drawing/2014/main" id="{5FFE9C73-648B-7931-BEAA-541B460E2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483" y="2441575"/>
            <a:ext cx="26971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scores</a:t>
            </a:r>
            <a:r>
              <a:rPr lang="en-US" altLang="en-US" sz="2000" dirty="0">
                <a:latin typeface="Courier" pitchFamily="1" charset="0"/>
              </a:rPr>
              <a:t> </a:t>
            </a:r>
            <a:r>
              <a:rPr lang="en-US" altLang="en-US" sz="2000" dirty="0">
                <a:latin typeface="Helvetica" panose="020B0604020202020204" pitchFamily="34" charset="0"/>
              </a:rPr>
              <a:t>variable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holds the address of 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2D array of </a:t>
            </a:r>
            <a:r>
              <a:rPr lang="en-US" altLang="en-US" sz="2000" dirty="0">
                <a:latin typeface="Courier New" panose="02070309020205020404" pitchFamily="49" charset="0"/>
              </a:rPr>
              <a:t>double</a:t>
            </a:r>
            <a:r>
              <a:rPr lang="en-US" altLang="en-US" sz="2000" dirty="0">
                <a:latin typeface="Helvetica" panose="020B0604020202020204" pitchFamily="34" charset="0"/>
              </a:rPr>
              <a:t>s.</a:t>
            </a:r>
            <a:endParaRPr lang="en-US" altLang="en-US" sz="2000" dirty="0"/>
          </a:p>
        </p:txBody>
      </p:sp>
      <p:sp>
        <p:nvSpPr>
          <p:cNvPr id="15" name="Rectangle 79">
            <a:extLst>
              <a:ext uri="{FF2B5EF4-FFF2-40B4-BE49-F238E27FC236}">
                <a16:creationId xmlns:a16="http://schemas.microsoft.com/office/drawing/2014/main" id="{473F134B-61BD-3EBF-3F8A-26D8E0068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646" y="3428999"/>
            <a:ext cx="1041400" cy="45719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16" name="Line 81">
            <a:extLst>
              <a:ext uri="{FF2B5EF4-FFF2-40B4-BE49-F238E27FC236}">
                <a16:creationId xmlns:a16="http://schemas.microsoft.com/office/drawing/2014/main" id="{E97CC767-6A59-3950-1CBC-93C0FEE47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5046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Rectangle 82">
            <a:extLst>
              <a:ext uri="{FF2B5EF4-FFF2-40B4-BE49-F238E27FC236}">
                <a16:creationId xmlns:a16="http://schemas.microsoft.com/office/drawing/2014/main" id="{898B284D-AB61-8E96-FA70-055627DAA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8134" y="41148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scores[1][3]</a:t>
            </a:r>
          </a:p>
        </p:txBody>
      </p:sp>
      <p:sp>
        <p:nvSpPr>
          <p:cNvPr id="18" name="Rectangle 83">
            <a:extLst>
              <a:ext uri="{FF2B5EF4-FFF2-40B4-BE49-F238E27FC236}">
                <a16:creationId xmlns:a16="http://schemas.microsoft.com/office/drawing/2014/main" id="{935CE42E-27F9-9793-56F4-1E3E51695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71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scores[1][2]</a:t>
            </a:r>
          </a:p>
        </p:txBody>
      </p:sp>
      <p:sp>
        <p:nvSpPr>
          <p:cNvPr id="19" name="Rectangle 84">
            <a:extLst>
              <a:ext uri="{FF2B5EF4-FFF2-40B4-BE49-F238E27FC236}">
                <a16:creationId xmlns:a16="http://schemas.microsoft.com/office/drawing/2014/main" id="{BD388E0B-A866-ADC1-E352-16D8C50D3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009" y="41148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scores[1][1]</a:t>
            </a:r>
          </a:p>
        </p:txBody>
      </p:sp>
      <p:sp>
        <p:nvSpPr>
          <p:cNvPr id="20" name="Rectangle 85">
            <a:extLst>
              <a:ext uri="{FF2B5EF4-FFF2-40B4-BE49-F238E27FC236}">
                <a16:creationId xmlns:a16="http://schemas.microsoft.com/office/drawing/2014/main" id="{9E9B27E7-F56D-BA51-42B3-75C112D2F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46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scores[1][0]</a:t>
            </a:r>
          </a:p>
        </p:txBody>
      </p:sp>
      <p:sp>
        <p:nvSpPr>
          <p:cNvPr id="21" name="Rectangle 86">
            <a:extLst>
              <a:ext uri="{FF2B5EF4-FFF2-40B4-BE49-F238E27FC236}">
                <a16:creationId xmlns:a16="http://schemas.microsoft.com/office/drawing/2014/main" id="{130AB660-9765-FEC5-9D2A-F3BE43208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8134" y="45720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scores[2][3]</a:t>
            </a:r>
          </a:p>
        </p:txBody>
      </p:sp>
      <p:sp>
        <p:nvSpPr>
          <p:cNvPr id="22" name="Rectangle 87">
            <a:extLst>
              <a:ext uri="{FF2B5EF4-FFF2-40B4-BE49-F238E27FC236}">
                <a16:creationId xmlns:a16="http://schemas.microsoft.com/office/drawing/2014/main" id="{415F5BC2-DA6B-DE5F-1FCB-E95B9EFB7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71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scores[2][2]</a:t>
            </a:r>
          </a:p>
        </p:txBody>
      </p:sp>
      <p:sp>
        <p:nvSpPr>
          <p:cNvPr id="23" name="Rectangle 88">
            <a:extLst>
              <a:ext uri="{FF2B5EF4-FFF2-40B4-BE49-F238E27FC236}">
                <a16:creationId xmlns:a16="http://schemas.microsoft.com/office/drawing/2014/main" id="{E1AA9526-16C5-FD4A-804A-A212C1470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009" y="45720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scores[2][1]</a:t>
            </a:r>
          </a:p>
        </p:txBody>
      </p:sp>
      <p:sp>
        <p:nvSpPr>
          <p:cNvPr id="24" name="Rectangle 89">
            <a:extLst>
              <a:ext uri="{FF2B5EF4-FFF2-40B4-BE49-F238E27FC236}">
                <a16:creationId xmlns:a16="http://schemas.microsoft.com/office/drawing/2014/main" id="{313ECCED-966D-440E-AA3C-CEBFED6C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46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scores[2][0]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3A819D6E-F43C-ADD4-49CB-839D8EC4D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846" y="1801813"/>
            <a:ext cx="716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double[][] scores = new double[3][4];</a:t>
            </a:r>
            <a:endParaRPr lang="en-US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9654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BD132C-4103-2C3E-AABD-200E51B0141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7899"/>
            <a:ext cx="751985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Two-Dimensional Array Elements</a:t>
            </a:r>
            <a:endParaRPr lang="en-US" altLang="en-US" sz="3200" dirty="0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B2ECEF1-D0FA-EBF5-4887-C6154ADC9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278" y="1576130"/>
            <a:ext cx="57340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Minion-Regular" charset="0"/>
              </a:rPr>
              <a:t>Accessing one of the elements in a two-dimensional array requires the use of both subscripts.</a:t>
            </a:r>
            <a:br>
              <a:rPr lang="en-US" altLang="en-US" sz="2000" dirty="0">
                <a:latin typeface="Minion-Regular" charset="0"/>
              </a:rPr>
            </a:br>
            <a:endParaRPr lang="en-US" altLang="en-US" sz="2000" dirty="0">
              <a:latin typeface="Minion-Regular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Consolas" panose="020B0609020204030204" pitchFamily="49" charset="0"/>
              </a:rPr>
              <a:t>scores[2][1] = 95;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591778-BEB5-CCF5-3279-520B567DB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766" y="36576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6680D-6973-CDBD-EB33-AC898D07C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203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34811-8AB9-4AD4-C65E-91F673A69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641" y="36576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EA094E4-F650-9EE7-3C5D-08DD988BD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078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FFCA71BE-3F06-B46B-35E1-94FF46C35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078" y="36576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0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32ADEABF-B76B-D52C-014E-A6106EFE5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791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1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CAA47F60-9787-C338-B5B8-E3CE599CE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991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2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9AAD9B77-0D25-535F-06AE-4849500EF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4191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3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9C651B1B-7135-0D59-1896-7241FE454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591" y="3248025"/>
            <a:ext cx="104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column 0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D30B76CD-E2B9-D8BC-3F91-55986A779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078" y="41148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1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8E97F820-A76A-9919-BDD2-28CCBCA64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078" y="4648200"/>
            <a:ext cx="71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row 2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0EA37CBA-C912-9638-E695-A92D296B5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278" y="3428999"/>
            <a:ext cx="1041400" cy="41194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6A263A8C-BBE5-ACCD-080B-07A7BA21C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5678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B5B79C95-366E-8C8D-682E-72C0AA7F9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766" y="41148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3E795C4E-9AFD-5D77-982E-B467481E6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203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4A7C2824-D82E-00B2-9FAA-8EC90D652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641" y="41148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0" name="Rectangle 22">
            <a:extLst>
              <a:ext uri="{FF2B5EF4-FFF2-40B4-BE49-F238E27FC236}">
                <a16:creationId xmlns:a16="http://schemas.microsoft.com/office/drawing/2014/main" id="{0D74A40C-BB64-FE27-F00B-7A85CEDFA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078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6B47F946-57F4-6E30-E70E-E3D8070D3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766" y="45720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75EBDBD6-3514-A35A-8F20-39F279272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203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548A5210-5942-A4E5-2A3C-B4473168D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641" y="45720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95.0</a:t>
            </a:r>
            <a:endParaRPr lang="en-US" altLang="en-US" sz="2000">
              <a:solidFill>
                <a:srgbClr val="FFFF00"/>
              </a:solidFill>
            </a:endParaRP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C92B2A4E-AB01-5728-A101-CD0DDE580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078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25" name="Text Box 31">
            <a:extLst>
              <a:ext uri="{FF2B5EF4-FFF2-40B4-BE49-F238E27FC236}">
                <a16:creationId xmlns:a16="http://schemas.microsoft.com/office/drawing/2014/main" id="{3CAD8FC9-E04E-C3F3-E7C5-2585C4A1C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946" y="2299037"/>
            <a:ext cx="2704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scores</a:t>
            </a:r>
            <a:r>
              <a:rPr lang="en-US" altLang="en-US" sz="2000" dirty="0">
                <a:latin typeface="Courier" pitchFamily="1" charset="0"/>
              </a:rPr>
              <a:t> </a:t>
            </a:r>
            <a:r>
              <a:rPr lang="en-US" altLang="en-US" sz="2000" dirty="0">
                <a:latin typeface="Helvetica" panose="020B0604020202020204" pitchFamily="34" charset="0"/>
              </a:rPr>
              <a:t>variable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holds the address of 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Helvetica" panose="020B0604020202020204" pitchFamily="34" charset="0"/>
              </a:rPr>
              <a:t>2D array of </a:t>
            </a:r>
            <a:r>
              <a:rPr lang="en-US" altLang="en-US" sz="2000" dirty="0">
                <a:latin typeface="Courier New" panose="02070309020205020404" pitchFamily="49" charset="0"/>
              </a:rPr>
              <a:t>double</a:t>
            </a:r>
            <a:r>
              <a:rPr lang="en-US" altLang="en-US" sz="2000" dirty="0">
                <a:latin typeface="Helvetica" panose="020B0604020202020204" pitchFamily="34" charset="0"/>
              </a:rPr>
              <a:t>s.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8223320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BD132C-4103-2C3E-AABD-200E51B0141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7899"/>
            <a:ext cx="751985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Two-Dimensional Array Elements</a:t>
            </a:r>
            <a:endParaRPr lang="en-US" altLang="en-US" sz="3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9D726EF-DD88-B45E-A3C3-7975EAE67445}"/>
              </a:ext>
            </a:extLst>
          </p:cNvPr>
          <p:cNvSpPr txBox="1">
            <a:spLocks noChangeArrowheads="1"/>
          </p:cNvSpPr>
          <p:nvPr/>
        </p:nvSpPr>
        <p:spPr>
          <a:xfrm>
            <a:off x="1407343" y="1333500"/>
            <a:ext cx="8153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/>
              <a:t>Programs that process two-dimensional arrays can do so with nested loops.</a:t>
            </a:r>
          </a:p>
          <a:p>
            <a:pPr marL="457200" indent="-457200"/>
            <a:r>
              <a:rPr lang="en-US" altLang="en-US" sz="2400" dirty="0"/>
              <a:t>To fill the scores array:</a:t>
            </a:r>
            <a:br>
              <a:rPr lang="en-US" altLang="en-US" dirty="0"/>
            </a:br>
            <a:r>
              <a:rPr lang="en-US" altLang="en-US" sz="2000" dirty="0">
                <a:latin typeface="Consolas" panose="020B0609020204030204" pitchFamily="49" charset="0"/>
              </a:rPr>
              <a:t>Scanner keyboard = new Scanner(system.in);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for (int row = 0; row &lt; 3; row++)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for (int col = 0; col &lt; 4; col++)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{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latin typeface="Courier New" panose="02070309020205020404" pitchFamily="49" charset="0"/>
              </a:rPr>
              <a:t>("Enter a score: ");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scores[row][col]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keyboard.nextDouble</a:t>
            </a:r>
            <a:r>
              <a:rPr lang="en-US" altLang="en-US" sz="2000" b="1" dirty="0">
                <a:latin typeface="Courier New" panose="02070309020205020404" pitchFamily="49" charset="0"/>
              </a:rPr>
              <a:t>();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}</a:t>
            </a: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10">
            <a:extLst>
              <a:ext uri="{FF2B5EF4-FFF2-40B4-BE49-F238E27FC236}">
                <a16:creationId xmlns:a16="http://schemas.microsoft.com/office/drawing/2014/main" id="{5305AFA5-050B-758F-634F-8E6646579EAA}"/>
              </a:ext>
            </a:extLst>
          </p:cNvPr>
          <p:cNvGrpSpPr>
            <a:grpSpLocks/>
          </p:cNvGrpSpPr>
          <p:nvPr/>
        </p:nvGrpSpPr>
        <p:grpSpPr bwMode="auto">
          <a:xfrm>
            <a:off x="5917473" y="1725614"/>
            <a:ext cx="4489278" cy="1078255"/>
            <a:chOff x="4811308" y="2173806"/>
            <a:chExt cx="3680023" cy="1114436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1D54D66D-8AF2-3D8F-E8E9-9AED9B8BAB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8129" y="2173806"/>
              <a:ext cx="2743202" cy="70916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hlink"/>
                  </a:solidFill>
                </a:rPr>
                <a:t>Number of rows, not the largest subscript</a:t>
              </a:r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6AC90715-1CD9-D3A2-27C5-EE56979D53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11308" y="2448825"/>
              <a:ext cx="936819" cy="83941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B3CE4BF5-87F4-BD55-F4E6-0BDA455BC3EC}"/>
              </a:ext>
            </a:extLst>
          </p:cNvPr>
          <p:cNvGrpSpPr>
            <a:grpSpLocks/>
          </p:cNvGrpSpPr>
          <p:nvPr/>
        </p:nvGrpSpPr>
        <p:grpSpPr bwMode="auto">
          <a:xfrm>
            <a:off x="7289071" y="2988976"/>
            <a:ext cx="3527986" cy="707886"/>
            <a:chOff x="5707482" y="3124200"/>
            <a:chExt cx="2903119" cy="707887"/>
          </a:xfrm>
        </p:grpSpPr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D78F62EE-8059-0230-C21A-78ABF639D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2438" y="3124200"/>
              <a:ext cx="2258163" cy="707887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hlink"/>
                  </a:solidFill>
                </a:rPr>
                <a:t>Number of columns, not the largest subscript</a:t>
              </a: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5846DD46-B026-AFF8-1750-906013712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07482" y="3387876"/>
              <a:ext cx="644956" cy="39188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/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F98BA042-55A0-FC7D-9DAE-FD9EC0A84CA9}"/>
              </a:ext>
            </a:extLst>
          </p:cNvPr>
          <p:cNvGrpSpPr>
            <a:grpSpLocks/>
          </p:cNvGrpSpPr>
          <p:nvPr/>
        </p:nvGrpSpPr>
        <p:grpSpPr bwMode="auto">
          <a:xfrm>
            <a:off x="6096001" y="4794070"/>
            <a:ext cx="4001589" cy="1302335"/>
            <a:chOff x="5089720" y="4849855"/>
            <a:chExt cx="3444680" cy="1192031"/>
          </a:xfrm>
        </p:grpSpPr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5885ADD8-C31B-0913-7D97-8DA01374D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9800" y="5334000"/>
              <a:ext cx="2514600" cy="70788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hlink"/>
                  </a:solidFill>
                  <a:latin typeface="Courier New" panose="02070309020205020404" pitchFamily="49" charset="0"/>
                </a:rPr>
                <a:t>keyboard</a:t>
              </a:r>
              <a:r>
                <a:rPr lang="en-US" altLang="en-US" sz="2000" dirty="0">
                  <a:solidFill>
                    <a:schemeClr val="hlink"/>
                  </a:solidFill>
                </a:rPr>
                <a:t> references a </a:t>
              </a:r>
              <a:r>
                <a:rPr lang="en-US" altLang="en-US" sz="2000" dirty="0">
                  <a:solidFill>
                    <a:schemeClr val="hlink"/>
                  </a:solidFill>
                  <a:latin typeface="Courier New" panose="02070309020205020404" pitchFamily="49" charset="0"/>
                </a:rPr>
                <a:t>Scanner</a:t>
              </a:r>
              <a:r>
                <a:rPr lang="en-US" altLang="en-US" sz="2000" dirty="0">
                  <a:solidFill>
                    <a:schemeClr val="hlink"/>
                  </a:solidFill>
                </a:rPr>
                <a:t> object</a:t>
              </a:r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E03494D6-8078-FFA3-C225-C24B292940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89720" y="4849855"/>
              <a:ext cx="930080" cy="865145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8889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4F80C2C-60D2-A873-B1EB-5D4E1826499E}"/>
              </a:ext>
            </a:extLst>
          </p:cNvPr>
          <p:cNvSpPr txBox="1">
            <a:spLocks noChangeArrowheads="1"/>
          </p:cNvSpPr>
          <p:nvPr/>
        </p:nvSpPr>
        <p:spPr>
          <a:xfrm>
            <a:off x="1399618" y="123911"/>
            <a:ext cx="6869112" cy="84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the Elements of an Array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72EFB9-619A-E2D3-5EEC-FF5D96C373EF}"/>
              </a:ext>
            </a:extLst>
          </p:cNvPr>
          <p:cNvSpPr txBox="1">
            <a:spLocks noChangeArrowheads="1"/>
          </p:cNvSpPr>
          <p:nvPr/>
        </p:nvSpPr>
        <p:spPr>
          <a:xfrm>
            <a:off x="1514180" y="3270029"/>
            <a:ext cx="9060056" cy="3123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array is accessed by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/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name</a:t>
            </a:r>
          </a:p>
          <a:p>
            <a:pPr marL="914400" lvl="1" indent="-457200"/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subscript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identifies which element in the array to access.</a:t>
            </a:r>
          </a:p>
          <a:p>
            <a:pPr lvl="1"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</a:t>
            </a:r>
            <a:endParaRPr lang="en-US" altLang="en-US" sz="1800" b="1" dirty="0">
              <a:solidFill>
                <a:srgbClr val="FFFF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FF3300"/>
                </a:solidFill>
                <a:latin typeface="Consolas" panose="020B0609020204030204" pitchFamily="49" charset="0"/>
              </a:rPr>
              <a:t>   numbers[0]</a:t>
            </a:r>
            <a:r>
              <a:rPr lang="en-US" altLang="en-US" sz="2400" dirty="0">
                <a:latin typeface="Consolas" panose="020B0609020204030204" pitchFamily="49" charset="0"/>
              </a:rPr>
              <a:t> = 20; </a:t>
            </a:r>
            <a:r>
              <a:rPr lang="en-US" altLang="en-US" sz="2400" dirty="0">
                <a:solidFill>
                  <a:srgbClr val="FF3300"/>
                </a:solidFill>
                <a:latin typeface="Consolas" panose="020B0609020204030204" pitchFamily="49" charset="0"/>
              </a:rPr>
              <a:t>//pronounced "numbers sub zero “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FF3300"/>
                </a:solidFill>
                <a:latin typeface="Consolas" panose="020B0609020204030204" pitchFamily="49" charset="0"/>
              </a:rPr>
              <a:t>   numbers[5]</a:t>
            </a:r>
            <a:r>
              <a:rPr lang="en-US" altLang="en-US" sz="2400" dirty="0">
                <a:latin typeface="Consolas" panose="020B0609020204030204" pitchFamily="49" charset="0"/>
              </a:rPr>
              <a:t> = 70; </a:t>
            </a:r>
            <a:r>
              <a:rPr lang="en-US" altLang="en-US" sz="2400" dirty="0">
                <a:solidFill>
                  <a:srgbClr val="FF3300"/>
                </a:solidFill>
                <a:latin typeface="Consolas" panose="020B0609020204030204" pitchFamily="49" charset="0"/>
              </a:rPr>
              <a:t>//pronounced "numbers sub five"</a:t>
            </a:r>
            <a:endParaRPr lang="en-US" altLang="en-US" sz="24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E71D675D-1705-9C02-8239-DA00BE0118B5}"/>
              </a:ext>
            </a:extLst>
          </p:cNvPr>
          <p:cNvGrpSpPr>
            <a:grpSpLocks/>
          </p:cNvGrpSpPr>
          <p:nvPr/>
        </p:nvGrpSpPr>
        <p:grpSpPr bwMode="auto">
          <a:xfrm>
            <a:off x="2271417" y="2170245"/>
            <a:ext cx="8308585" cy="1099784"/>
            <a:chOff x="720" y="969"/>
            <a:chExt cx="4323" cy="773"/>
          </a:xfrm>
          <a:solidFill>
            <a:schemeClr val="bg2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DD06A-4671-6C9A-392D-840199E3F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" y="969"/>
              <a:ext cx="674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A7EC8C27-9B90-20AC-E0E9-BEE8E2D29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numbers[0]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586CAEA6-3578-940A-AFA2-B9873494D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969"/>
              <a:ext cx="723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0</a:t>
              </a:r>
            </a:p>
          </p:txBody>
        </p:sp>
        <p:sp>
          <p:nvSpPr>
            <p:cNvPr id="10" name="Text Box 29">
              <a:extLst>
                <a:ext uri="{FF2B5EF4-FFF2-40B4-BE49-F238E27FC236}">
                  <a16:creationId xmlns:a16="http://schemas.microsoft.com/office/drawing/2014/main" id="{6EEA4248-6EA8-4BF5-F419-59759528AA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numbers[1]</a:t>
              </a:r>
            </a:p>
          </p:txBody>
        </p:sp>
        <p:sp>
          <p:nvSpPr>
            <p:cNvPr id="11" name="Rectangle 31">
              <a:extLst>
                <a:ext uri="{FF2B5EF4-FFF2-40B4-BE49-F238E27FC236}">
                  <a16:creationId xmlns:a16="http://schemas.microsoft.com/office/drawing/2014/main" id="{1E824EEB-6A5B-8F8F-8164-70BF65EB4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969"/>
              <a:ext cx="723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0</a:t>
              </a:r>
            </a:p>
          </p:txBody>
        </p:sp>
        <p:sp>
          <p:nvSpPr>
            <p:cNvPr id="12" name="Text Box 32">
              <a:extLst>
                <a:ext uri="{FF2B5EF4-FFF2-40B4-BE49-F238E27FC236}">
                  <a16:creationId xmlns:a16="http://schemas.microsoft.com/office/drawing/2014/main" id="{0B152862-74C3-A3A5-AA17-5A5EBE78AC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numbers[2]</a:t>
              </a:r>
            </a:p>
          </p:txBody>
        </p:sp>
        <p:sp>
          <p:nvSpPr>
            <p:cNvPr id="13" name="Rectangle 34">
              <a:extLst>
                <a:ext uri="{FF2B5EF4-FFF2-40B4-BE49-F238E27FC236}">
                  <a16:creationId xmlns:a16="http://schemas.microsoft.com/office/drawing/2014/main" id="{086856B5-4C48-7C21-95FC-87696C890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969"/>
              <a:ext cx="723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0</a:t>
              </a:r>
            </a:p>
          </p:txBody>
        </p:sp>
        <p:sp>
          <p:nvSpPr>
            <p:cNvPr id="14" name="Text Box 35">
              <a:extLst>
                <a:ext uri="{FF2B5EF4-FFF2-40B4-BE49-F238E27FC236}">
                  <a16:creationId xmlns:a16="http://schemas.microsoft.com/office/drawing/2014/main" id="{56612D62-3B76-7192-7539-3FF754BC0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numbers[3]</a:t>
              </a:r>
            </a:p>
          </p:txBody>
        </p:sp>
        <p:sp>
          <p:nvSpPr>
            <p:cNvPr id="15" name="Rectangle 37">
              <a:extLst>
                <a:ext uri="{FF2B5EF4-FFF2-40B4-BE49-F238E27FC236}">
                  <a16:creationId xmlns:a16="http://schemas.microsoft.com/office/drawing/2014/main" id="{494C7522-984F-D7E0-B6E5-5A50872FE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969"/>
              <a:ext cx="723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0</a:t>
              </a:r>
            </a:p>
          </p:txBody>
        </p:sp>
        <p:sp>
          <p:nvSpPr>
            <p:cNvPr id="16" name="Text Box 38">
              <a:extLst>
                <a:ext uri="{FF2B5EF4-FFF2-40B4-BE49-F238E27FC236}">
                  <a16:creationId xmlns:a16="http://schemas.microsoft.com/office/drawing/2014/main" id="{57CE818E-7EFA-EB5D-178E-5430B37E6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/>
                <a:t>numbers[4]</a:t>
              </a:r>
            </a:p>
          </p:txBody>
        </p:sp>
        <p:sp>
          <p:nvSpPr>
            <p:cNvPr id="17" name="Rectangle 40">
              <a:extLst>
                <a:ext uri="{FF2B5EF4-FFF2-40B4-BE49-F238E27FC236}">
                  <a16:creationId xmlns:a16="http://schemas.microsoft.com/office/drawing/2014/main" id="{78172F8C-1B60-952D-7BC0-E27A4E933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969"/>
              <a:ext cx="723" cy="3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70</a:t>
              </a:r>
            </a:p>
          </p:txBody>
        </p:sp>
        <p:sp>
          <p:nvSpPr>
            <p:cNvPr id="18" name="Text Box 41">
              <a:extLst>
                <a:ext uri="{FF2B5EF4-FFF2-40B4-BE49-F238E27FC236}">
                  <a16:creationId xmlns:a16="http://schemas.microsoft.com/office/drawing/2014/main" id="{C2EC624E-DAA2-0802-DB8E-CEE8033CDB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720" cy="4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numbers[5]</a:t>
              </a:r>
            </a:p>
          </p:txBody>
        </p:sp>
        <p:sp>
          <p:nvSpPr>
            <p:cNvPr id="19" name="Text Box 44">
              <a:extLst>
                <a:ext uri="{FF2B5EF4-FFF2-40B4-BE49-F238E27FC236}">
                  <a16:creationId xmlns:a16="http://schemas.microsoft.com/office/drawing/2014/main" id="{0C9577FA-4EF4-E1D5-AB99-ACB3C6178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986"/>
              <a:ext cx="291" cy="28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rgbClr val="FF3300"/>
                  </a:solidFill>
                </a:rPr>
                <a:t>20</a:t>
              </a:r>
              <a:endParaRPr lang="en-US" altLang="en-US" sz="2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20" name="TextBox 1">
            <a:extLst>
              <a:ext uri="{FF2B5EF4-FFF2-40B4-BE49-F238E27FC236}">
                <a16:creationId xmlns:a16="http://schemas.microsoft.com/office/drawing/2014/main" id="{D9316868-2EA4-433F-F34B-4E7F864CD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1830" y="1208479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91A9F8-13E9-90CD-F429-871734616088}"/>
              </a:ext>
            </a:extLst>
          </p:cNvPr>
          <p:cNvSpPr txBox="1"/>
          <p:nvPr/>
        </p:nvSpPr>
        <p:spPr>
          <a:xfrm>
            <a:off x="2974680" y="1394217"/>
            <a:ext cx="1282700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cxnSp>
        <p:nvCxnSpPr>
          <p:cNvPr id="22" name="Straight Arrow Connector 4">
            <a:extLst>
              <a:ext uri="{FF2B5EF4-FFF2-40B4-BE49-F238E27FC236}">
                <a16:creationId xmlns:a16="http://schemas.microsoft.com/office/drawing/2014/main" id="{E5FED0C9-E3D4-966A-CD9A-1746C94D7648}"/>
              </a:ext>
            </a:extLst>
          </p:cNvPr>
          <p:cNvCxnSpPr>
            <a:cxnSpLocks noChangeShapeType="1"/>
            <a:stCxn id="21" idx="1"/>
          </p:cNvCxnSpPr>
          <p:nvPr/>
        </p:nvCxnSpPr>
        <p:spPr bwMode="auto">
          <a:xfrm flipH="1">
            <a:off x="2365592" y="1625198"/>
            <a:ext cx="609088" cy="56923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8403828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BD132C-4103-2C3E-AABD-200E51B0141F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0" y="237899"/>
            <a:ext cx="751985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Accessing Two-Dimensional Array Elements</a:t>
            </a:r>
            <a:endParaRPr lang="en-US" altLang="en-US" sz="3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406F77C-0AFA-9181-9EC8-F5AA0F543F29}"/>
              </a:ext>
            </a:extLst>
          </p:cNvPr>
          <p:cNvSpPr txBox="1">
            <a:spLocks noChangeArrowheads="1"/>
          </p:cNvSpPr>
          <p:nvPr/>
        </p:nvSpPr>
        <p:spPr>
          <a:xfrm>
            <a:off x="1624148" y="1648978"/>
            <a:ext cx="8294688" cy="419011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print out the scores array: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200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row = 0; row &lt; 3; row++)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for (int col = 0; col &lt; 4; col++)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	  {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</a:t>
            </a:r>
            <a:r>
              <a:rPr lang="en-US" altLang="en-US" sz="22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b="1" dirty="0">
                <a:latin typeface="Consolas" panose="020B0609020204030204" pitchFamily="49" charset="0"/>
              </a:rPr>
              <a:t>(scores[row][col]);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}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CorpSales.java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5306050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991AF3-0831-923F-5212-6853FA1B556B}"/>
              </a:ext>
            </a:extLst>
          </p:cNvPr>
          <p:cNvSpPr txBox="1">
            <a:spLocks noChangeArrowheads="1"/>
          </p:cNvSpPr>
          <p:nvPr/>
        </p:nvSpPr>
        <p:spPr>
          <a:xfrm>
            <a:off x="1393372" y="0"/>
            <a:ext cx="64704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Initializing a Two-Dimensional Array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58D6C1-D620-3091-5F5F-F3AE93AC9E16}"/>
              </a:ext>
            </a:extLst>
          </p:cNvPr>
          <p:cNvSpPr txBox="1">
            <a:spLocks noChangeArrowheads="1"/>
          </p:cNvSpPr>
          <p:nvPr/>
        </p:nvSpPr>
        <p:spPr>
          <a:xfrm>
            <a:off x="1365071" y="1676400"/>
            <a:ext cx="9111339" cy="4724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a two-dimensional array requires enclosing each row’s initialization list in its own set of braces.</a:t>
            </a:r>
            <a:br>
              <a:rPr lang="en-US" altLang="en-US" sz="2400" dirty="0"/>
            </a:br>
            <a:r>
              <a:rPr lang="en-US" altLang="en-US" sz="2400" dirty="0"/>
              <a:t> 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int[][] numbers = {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  <a:r>
              <a:rPr lang="en-US" altLang="en-US" sz="2200" b="1" dirty="0">
                <a:latin typeface="Consolas" panose="020B0609020204030204" pitchFamily="49" charset="0"/>
              </a:rPr>
              <a:t>1, 2, 3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b="1" dirty="0"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  <a:r>
              <a:rPr lang="en-US" altLang="en-US" sz="2200" b="1" dirty="0">
                <a:latin typeface="Consolas" panose="020B0609020204030204" pitchFamily="49" charset="0"/>
              </a:rPr>
              <a:t>4, 5, 6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b="1" dirty="0"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  <a:r>
              <a:rPr lang="en-US" altLang="en-US" sz="2200" b="1" dirty="0">
                <a:latin typeface="Consolas" panose="020B0609020204030204" pitchFamily="49" charset="0"/>
              </a:rPr>
              <a:t>7, 8, 9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b="1" dirty="0">
                <a:solidFill>
                  <a:srgbClr val="FFFF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latin typeface="Consolas" panose="020B0609020204030204" pitchFamily="49" charset="0"/>
              </a:rPr>
              <a:t>};</a:t>
            </a:r>
          </a:p>
          <a:p>
            <a:pPr lvl="1"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automatically creates the array and fills its elements with the initialization values.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0    {1, 2, 3}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1    {4, 5, 6}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 2    {7, 8, 9}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Declares an array with three rows and three columns.</a:t>
            </a:r>
          </a:p>
        </p:txBody>
      </p:sp>
    </p:spTree>
    <p:extLst>
      <p:ext uri="{BB962C8B-B14F-4D97-AF65-F5344CB8AC3E}">
        <p14:creationId xmlns:p14="http://schemas.microsoft.com/office/powerpoint/2010/main" val="348950957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991AF3-0831-923F-5212-6853FA1B556B}"/>
              </a:ext>
            </a:extLst>
          </p:cNvPr>
          <p:cNvSpPr txBox="1">
            <a:spLocks noChangeArrowheads="1"/>
          </p:cNvSpPr>
          <p:nvPr/>
        </p:nvSpPr>
        <p:spPr>
          <a:xfrm>
            <a:off x="1393372" y="0"/>
            <a:ext cx="64704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Initializing a Two-Dimensional Array</a:t>
            </a:r>
            <a:endParaRPr lang="en-US" altLang="en-US" sz="3200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459F8F-A267-AF49-16A4-18D1605B8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137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9380964-EA1C-139F-043A-91630BA6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575" y="36576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8580A30-E80B-7F24-03D0-7620D034A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012" y="36576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948886-81C9-9502-B7E4-B4C02CD87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415" y="3657600"/>
            <a:ext cx="894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row 0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85A96231-4EB3-D669-75D3-282692522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725" y="3248025"/>
            <a:ext cx="13372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column 1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4FC98B7E-848E-326C-2661-58B6E2970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925" y="3248025"/>
            <a:ext cx="13372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column 2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8D0A2555-7092-6399-9C71-BC36FD4C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525" y="3248025"/>
            <a:ext cx="13372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column 0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22CE42FF-D1C1-A662-9E99-E04C3B8EF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416" y="4114800"/>
            <a:ext cx="1078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row 1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5B901EE-980A-CA52-AFB8-D3FDA25E4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416" y="4648200"/>
            <a:ext cx="1078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row 2</a:t>
            </a: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964E6B77-D162-9A58-1122-7E1509876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549" y="3428999"/>
            <a:ext cx="1156063" cy="38535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A914CB92-ECDF-B8F2-5F09-46C81BD80F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2612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0619A9C6-7E20-AE0D-C820-6162C4DA5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137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6</a:t>
            </a:r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B73EC778-A793-FDE0-35AE-868F0BBB8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575" y="41148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5</a:t>
            </a:r>
          </a:p>
        </p:txBody>
      </p:sp>
      <p:sp>
        <p:nvSpPr>
          <p:cNvPr id="16" name="Rectangle 21">
            <a:extLst>
              <a:ext uri="{FF2B5EF4-FFF2-40B4-BE49-F238E27FC236}">
                <a16:creationId xmlns:a16="http://schemas.microsoft.com/office/drawing/2014/main" id="{4717A9EE-1B3A-95B8-EC0D-40EBC9324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012" y="41148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4</a:t>
            </a: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0BEA1DDB-D9BF-F417-01EC-4724C8A6D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137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9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9FAE8C7C-6BBD-4B31-C8CE-84A5E9FAD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575" y="4572000"/>
            <a:ext cx="1452562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8</a:t>
            </a: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8346F3D0-3C95-5D08-5D34-706630DDA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012" y="4572000"/>
            <a:ext cx="1452563" cy="457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7</a:t>
            </a:r>
          </a:p>
        </p:txBody>
      </p:sp>
      <p:sp>
        <p:nvSpPr>
          <p:cNvPr id="20" name="Text Box 30">
            <a:extLst>
              <a:ext uri="{FF2B5EF4-FFF2-40B4-BE49-F238E27FC236}">
                <a16:creationId xmlns:a16="http://schemas.microsoft.com/office/drawing/2014/main" id="{7C2A9582-50BD-8CFC-C513-AF1DB8710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712" y="2041463"/>
            <a:ext cx="31623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The numbers variable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holds the address of 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2D array of int values.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732744AE-029D-2B73-8C2F-78515C21A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825" y="1253219"/>
            <a:ext cx="559176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int[][] numbers = {{1, 2, 3},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                   {4, 5, 6},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                   {7, 8, 9}};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produces:</a:t>
            </a:r>
          </a:p>
        </p:txBody>
      </p:sp>
      <p:cxnSp>
        <p:nvCxnSpPr>
          <p:cNvPr id="22" name="AutoShape 32">
            <a:extLst>
              <a:ext uri="{FF2B5EF4-FFF2-40B4-BE49-F238E27FC236}">
                <a16:creationId xmlns:a16="http://schemas.microsoft.com/office/drawing/2014/main" id="{597929B0-3BA4-DA1A-19C4-D08C9D5E0A92}"/>
              </a:ext>
            </a:extLst>
          </p:cNvPr>
          <p:cNvCxnSpPr>
            <a:cxnSpLocks noChangeShapeType="1"/>
            <a:stCxn id="21" idx="2"/>
            <a:endCxn id="7" idx="0"/>
          </p:cNvCxnSpPr>
          <p:nvPr/>
        </p:nvCxnSpPr>
        <p:spPr bwMode="auto">
          <a:xfrm rot="5400000">
            <a:off x="6735728" y="2682046"/>
            <a:ext cx="363590" cy="76836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186818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23E06DE-01F4-A959-9850-D4981A45ADD3}"/>
              </a:ext>
            </a:extLst>
          </p:cNvPr>
          <p:cNvSpPr txBox="1">
            <a:spLocks noChangeArrowheads="1"/>
          </p:cNvSpPr>
          <p:nvPr/>
        </p:nvSpPr>
        <p:spPr>
          <a:xfrm>
            <a:off x="1467394" y="198711"/>
            <a:ext cx="4855029" cy="807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length</a:t>
            </a:r>
            <a:r>
              <a:rPr lang="en-US" altLang="en-US" sz="3200"/>
              <a:t> Field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8ED0B50-5E46-4517-4DF2-98049D736B97}"/>
              </a:ext>
            </a:extLst>
          </p:cNvPr>
          <p:cNvSpPr txBox="1">
            <a:spLocks noChangeArrowheads="1"/>
          </p:cNvSpPr>
          <p:nvPr/>
        </p:nvSpPr>
        <p:spPr>
          <a:xfrm>
            <a:off x="1467394" y="1835331"/>
            <a:ext cx="8499566" cy="3533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Two-dimensional arrays are arrays of one-dimensional arrays.</a:t>
            </a:r>
          </a:p>
          <a:p>
            <a:pPr marL="457200" indent="-457200"/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field of the array gives the number of rows in the array. </a:t>
            </a:r>
            <a:r>
              <a:rPr lang="en-US" altLang="en-US" sz="26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numbers.length</a:t>
            </a:r>
            <a:endParaRPr lang="en-US" altLang="en-US" sz="2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row has a length constant that tells how many columns are in that row.</a:t>
            </a:r>
            <a:r>
              <a:rPr lang="en-US" altLang="en-US" sz="2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numbers[row].length</a:t>
            </a:r>
            <a:endParaRPr lang="en-US" altLang="en-US" sz="2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row can have a different number of columns.</a:t>
            </a:r>
          </a:p>
        </p:txBody>
      </p:sp>
    </p:spTree>
    <p:extLst>
      <p:ext uri="{BB962C8B-B14F-4D97-AF65-F5344CB8AC3E}">
        <p14:creationId xmlns:p14="http://schemas.microsoft.com/office/powerpoint/2010/main" val="3637903710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23E06DE-01F4-A959-9850-D4981A45ADD3}"/>
              </a:ext>
            </a:extLst>
          </p:cNvPr>
          <p:cNvSpPr txBox="1">
            <a:spLocks noChangeArrowheads="1"/>
          </p:cNvSpPr>
          <p:nvPr/>
        </p:nvSpPr>
        <p:spPr>
          <a:xfrm>
            <a:off x="1467394" y="198711"/>
            <a:ext cx="4855029" cy="807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length</a:t>
            </a:r>
            <a:r>
              <a:rPr lang="en-US" altLang="en-US" sz="3200"/>
              <a:t> Field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E3CDAB8-1B8E-483F-979B-0566BFE57CD4}"/>
              </a:ext>
            </a:extLst>
          </p:cNvPr>
          <p:cNvSpPr txBox="1">
            <a:spLocks noChangeArrowheads="1"/>
          </p:cNvSpPr>
          <p:nvPr/>
        </p:nvSpPr>
        <p:spPr>
          <a:xfrm>
            <a:off x="1434738" y="1123950"/>
            <a:ext cx="8077200" cy="553533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access the length fields of the array:</a:t>
            </a:r>
          </a:p>
          <a:p>
            <a:pPr marL="0" indent="0"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3600" b="1" dirty="0">
                <a:latin typeface="Consolas" panose="020B0609020204030204" pitchFamily="49" charset="0"/>
              </a:rPr>
              <a:t>int[][] numbers = { { 1, 2, 3, 4 },</a:t>
            </a:r>
          </a:p>
          <a:p>
            <a:pPr lvl="1">
              <a:buFontTx/>
              <a:buNone/>
            </a:pPr>
            <a:r>
              <a:rPr lang="en-US" altLang="en-US" sz="3600" b="1" dirty="0">
                <a:latin typeface="Consolas" panose="020B0609020204030204" pitchFamily="49" charset="0"/>
              </a:rPr>
              <a:t>                    { 5, 6, 7 },</a:t>
            </a:r>
          </a:p>
          <a:p>
            <a:pPr lvl="1">
              <a:buFontTx/>
              <a:buNone/>
            </a:pPr>
            <a:r>
              <a:rPr lang="en-US" altLang="en-US" sz="3600" b="1" dirty="0">
                <a:latin typeface="Consolas" panose="020B0609020204030204" pitchFamily="49" charset="0"/>
              </a:rPr>
              <a:t>                    { 9, 10, 11, 12 } };</a:t>
            </a:r>
          </a:p>
          <a:p>
            <a:pPr lvl="1"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n-US" sz="26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endParaRPr lang="en-US" altLang="en-US" sz="26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3500" b="1" dirty="0">
                <a:latin typeface="Consolas" panose="020B0609020204030204" pitchFamily="49" charset="0"/>
              </a:rPr>
              <a:t>for (int row = 0; row &lt; </a:t>
            </a:r>
            <a:r>
              <a:rPr lang="en-US" altLang="en-US" sz="3500" b="1" dirty="0" err="1">
                <a:solidFill>
                  <a:srgbClr val="FF3300"/>
                </a:solidFill>
                <a:latin typeface="Consolas" panose="020B0609020204030204" pitchFamily="49" charset="0"/>
              </a:rPr>
              <a:t>numbers.length</a:t>
            </a:r>
            <a:r>
              <a:rPr lang="en-US" altLang="en-US" sz="3500" b="1" dirty="0">
                <a:latin typeface="Consolas" panose="020B0609020204030204" pitchFamily="49" charset="0"/>
              </a:rPr>
              <a:t>; row++)</a:t>
            </a:r>
          </a:p>
          <a:p>
            <a:pPr lvl="1">
              <a:buFontTx/>
              <a:buNone/>
            </a:pPr>
            <a:r>
              <a:rPr lang="en-US" altLang="en-US" sz="3500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3500" b="1" dirty="0">
                <a:latin typeface="Consolas" panose="020B0609020204030204" pitchFamily="49" charset="0"/>
              </a:rPr>
              <a:t>  for (int col = 0; col &lt; </a:t>
            </a:r>
            <a:r>
              <a:rPr lang="en-US" altLang="en-US" sz="3500" b="1" dirty="0">
                <a:solidFill>
                  <a:srgbClr val="FF3300"/>
                </a:solidFill>
                <a:latin typeface="Consolas" panose="020B0609020204030204" pitchFamily="49" charset="0"/>
              </a:rPr>
              <a:t>numbers[row].length</a:t>
            </a:r>
            <a:r>
              <a:rPr lang="en-US" altLang="en-US" sz="3500" b="1" dirty="0">
                <a:latin typeface="Consolas" panose="020B0609020204030204" pitchFamily="49" charset="0"/>
              </a:rPr>
              <a:t>; col++)</a:t>
            </a:r>
          </a:p>
          <a:p>
            <a:pPr lvl="1">
              <a:buFontTx/>
              <a:buNone/>
            </a:pPr>
            <a:r>
              <a:rPr lang="en-US" altLang="en-US" sz="3500" b="1" dirty="0">
                <a:latin typeface="Consolas" panose="020B0609020204030204" pitchFamily="49" charset="0"/>
              </a:rPr>
              <a:t>    </a:t>
            </a:r>
            <a:r>
              <a:rPr lang="en-US" altLang="en-US" sz="35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3500" b="1" dirty="0">
                <a:latin typeface="Consolas" panose="020B0609020204030204" pitchFamily="49" charset="0"/>
              </a:rPr>
              <a:t>(numbers[row][col]);</a:t>
            </a:r>
          </a:p>
          <a:p>
            <a:pPr lvl="1">
              <a:buFontTx/>
              <a:buNone/>
            </a:pPr>
            <a:r>
              <a:rPr lang="en-US" altLang="en-US" sz="3500" b="1" dirty="0"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n-US" dirty="0">
              <a:solidFill>
                <a:schemeClr val="accent2"/>
              </a:solidFill>
              <a:latin typeface="PrestigeElite" charset="0"/>
            </a:endParaRPr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pPr marL="457200" indent="-457200"/>
            <a:r>
              <a:rPr lang="en-US" altLang="en-US" sz="3600" dirty="0"/>
              <a:t>See example: </a:t>
            </a:r>
            <a:r>
              <a:rPr lang="en-US" altLang="en-US" sz="3600" dirty="0">
                <a:hlinkClick r:id="rId2" action="ppaction://hlinkfile"/>
              </a:rPr>
              <a:t>Lengths.java</a:t>
            </a:r>
            <a:r>
              <a:rPr lang="en-US" altLang="en-US" dirty="0">
                <a:latin typeface="PrestigeElite" charset="0"/>
              </a:rPr>
              <a:t>		</a:t>
            </a:r>
          </a:p>
        </p:txBody>
      </p:sp>
      <p:grpSp>
        <p:nvGrpSpPr>
          <p:cNvPr id="4" name="Group 23">
            <a:extLst>
              <a:ext uri="{FF2B5EF4-FFF2-40B4-BE49-F238E27FC236}">
                <a16:creationId xmlns:a16="http://schemas.microsoft.com/office/drawing/2014/main" id="{21253B45-FB23-9078-E444-4A97FC790505}"/>
              </a:ext>
            </a:extLst>
          </p:cNvPr>
          <p:cNvGrpSpPr>
            <a:grpSpLocks/>
          </p:cNvGrpSpPr>
          <p:nvPr/>
        </p:nvGrpSpPr>
        <p:grpSpPr bwMode="auto">
          <a:xfrm>
            <a:off x="1872617" y="2811826"/>
            <a:ext cx="7410450" cy="2270125"/>
            <a:chOff x="288" y="2064"/>
            <a:chExt cx="4532" cy="1084"/>
          </a:xfrm>
        </p:grpSpPr>
        <p:grpSp>
          <p:nvGrpSpPr>
            <p:cNvPr id="5" name="Group 12">
              <a:extLst>
                <a:ext uri="{FF2B5EF4-FFF2-40B4-BE49-F238E27FC236}">
                  <a16:creationId xmlns:a16="http://schemas.microsoft.com/office/drawing/2014/main" id="{6187BAC3-5A4E-410B-A4B1-A5BA2F0D05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064"/>
              <a:ext cx="3081" cy="1008"/>
              <a:chOff x="288" y="2064"/>
              <a:chExt cx="3081" cy="1008"/>
            </a:xfrm>
          </p:grpSpPr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CBEEF197-98B0-504A-C1FB-24ADEFBE2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" y="3072"/>
                <a:ext cx="33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D87C2D54-0E02-2F75-F9F3-EB2A7E0D1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" y="2064"/>
                <a:ext cx="0" cy="100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" name="Line 10">
                <a:extLst>
                  <a:ext uri="{FF2B5EF4-FFF2-40B4-BE49-F238E27FC236}">
                    <a16:creationId xmlns:a16="http://schemas.microsoft.com/office/drawing/2014/main" id="{1D339772-D325-2F9B-CF41-7E8C414723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" y="2064"/>
                <a:ext cx="307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Line 11">
                <a:extLst>
                  <a:ext uri="{FF2B5EF4-FFF2-40B4-BE49-F238E27FC236}">
                    <a16:creationId xmlns:a16="http://schemas.microsoft.com/office/drawing/2014/main" id="{AA1503F6-BE44-EC87-6033-D27A57A0DB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0" y="2064"/>
                <a:ext cx="9" cy="163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" name="Line 16">
              <a:extLst>
                <a:ext uri="{FF2B5EF4-FFF2-40B4-BE49-F238E27FC236}">
                  <a16:creationId xmlns:a16="http://schemas.microsoft.com/office/drawing/2014/main" id="{DD95B624-E532-1EC8-C31F-EC7F3F2F48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84" y="2616"/>
              <a:ext cx="381" cy="38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Text Box 20">
              <a:extLst>
                <a:ext uri="{FF2B5EF4-FFF2-40B4-BE49-F238E27FC236}">
                  <a16:creationId xmlns:a16="http://schemas.microsoft.com/office/drawing/2014/main" id="{2E68FFD7-E523-2706-80C8-1C549E38C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928"/>
              <a:ext cx="419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solidFill>
                    <a:srgbClr val="0000FF"/>
                  </a:solidFill>
                  <a:latin typeface="PrestigeElite" charset="0"/>
                </a:rPr>
                <a:t>Number of rows</a:t>
              </a:r>
              <a:r>
                <a:rPr lang="en-US" altLang="en-US" sz="2400" dirty="0">
                  <a:latin typeface="PrestigeElite" charset="0"/>
                </a:rPr>
                <a:t>	</a:t>
              </a:r>
              <a:r>
                <a:rPr lang="en-US" altLang="en-US" sz="2400" dirty="0">
                  <a:solidFill>
                    <a:schemeClr val="accent6">
                      <a:lumMod val="50000"/>
                    </a:schemeClr>
                  </a:solidFill>
                  <a:latin typeface="PrestigeElite" charset="0"/>
                </a:rPr>
                <a:t>Number of columns in this row.</a:t>
              </a:r>
            </a:p>
          </p:txBody>
        </p:sp>
      </p:grpSp>
      <p:grpSp>
        <p:nvGrpSpPr>
          <p:cNvPr id="15" name="Group 25">
            <a:extLst>
              <a:ext uri="{FF2B5EF4-FFF2-40B4-BE49-F238E27FC236}">
                <a16:creationId xmlns:a16="http://schemas.microsoft.com/office/drawing/2014/main" id="{E3C201B7-C40E-B854-3D2C-8570EE2BC954}"/>
              </a:ext>
            </a:extLst>
          </p:cNvPr>
          <p:cNvGrpSpPr>
            <a:grpSpLocks/>
          </p:cNvGrpSpPr>
          <p:nvPr/>
        </p:nvGrpSpPr>
        <p:grpSpPr bwMode="auto">
          <a:xfrm>
            <a:off x="1805536" y="2175370"/>
            <a:ext cx="9101942" cy="3709490"/>
            <a:chOff x="777" y="1433"/>
            <a:chExt cx="4743" cy="1950"/>
          </a:xfrm>
        </p:grpSpPr>
        <p:grpSp>
          <p:nvGrpSpPr>
            <p:cNvPr id="16" name="Group 24">
              <a:extLst>
                <a:ext uri="{FF2B5EF4-FFF2-40B4-BE49-F238E27FC236}">
                  <a16:creationId xmlns:a16="http://schemas.microsoft.com/office/drawing/2014/main" id="{0FF87869-CFA8-CEEA-6321-15DA897E21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" y="1433"/>
              <a:ext cx="1938" cy="1871"/>
              <a:chOff x="3582" y="1433"/>
              <a:chExt cx="1938" cy="1871"/>
            </a:xfrm>
          </p:grpSpPr>
          <p:sp>
            <p:nvSpPr>
              <p:cNvPr id="18" name="Line 4">
                <a:extLst>
                  <a:ext uri="{FF2B5EF4-FFF2-40B4-BE49-F238E27FC236}">
                    <a16:creationId xmlns:a16="http://schemas.microsoft.com/office/drawing/2014/main" id="{C905B666-C1FC-14CC-E0D7-7A4FE436E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3304"/>
                <a:ext cx="1715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Line 5">
                <a:extLst>
                  <a:ext uri="{FF2B5EF4-FFF2-40B4-BE49-F238E27FC236}">
                    <a16:creationId xmlns:a16="http://schemas.microsoft.com/office/drawing/2014/main" id="{10A0480C-6006-3F82-F27B-59C60ADB7B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20" y="1433"/>
                <a:ext cx="0" cy="187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" name="Line 6">
                <a:extLst>
                  <a:ext uri="{FF2B5EF4-FFF2-40B4-BE49-F238E27FC236}">
                    <a16:creationId xmlns:a16="http://schemas.microsoft.com/office/drawing/2014/main" id="{FC19A69A-5258-51B5-DB94-935519F43F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82" y="1433"/>
                <a:ext cx="193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DF098144-88D3-1956-E170-937D0241F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7" y="3140"/>
              <a:ext cx="2707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/>
                <a:t>The array can have variable length rows.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92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3F6D188-4477-A841-1B97-44E0FE4FCE4B}"/>
              </a:ext>
            </a:extLst>
          </p:cNvPr>
          <p:cNvSpPr txBox="1">
            <a:spLocks noChangeArrowheads="1"/>
          </p:cNvSpPr>
          <p:nvPr/>
        </p:nvSpPr>
        <p:spPr>
          <a:xfrm>
            <a:off x="1390106" y="177392"/>
            <a:ext cx="8610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Summing The Elements of a Two-Dimensional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ABDE9C-C7DD-B267-8C09-8B2CA685CB36}"/>
              </a:ext>
            </a:extLst>
          </p:cNvPr>
          <p:cNvSpPr txBox="1">
            <a:spLocks noChangeArrowheads="1"/>
          </p:cNvSpPr>
          <p:nvPr/>
        </p:nvSpPr>
        <p:spPr>
          <a:xfrm>
            <a:off x="1275806" y="1346608"/>
            <a:ext cx="9305108" cy="5334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int[][] numbers = { { 1, 2, 3, 4 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 {5, 6, 7, 8},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 {9, 10, 11, 12} };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total;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total = 0;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row = 0; row &lt;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numbers.length</a:t>
            </a:r>
            <a:r>
              <a:rPr lang="en-US" altLang="en-US" sz="2200" b="1" dirty="0">
                <a:latin typeface="Consolas" panose="020B0609020204030204" pitchFamily="49" charset="0"/>
              </a:rPr>
              <a:t>; row++)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for (int col = 0; col &lt;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numbers[row].length</a:t>
            </a:r>
            <a:r>
              <a:rPr lang="en-US" altLang="en-US" sz="2200" b="1" dirty="0">
                <a:latin typeface="Consolas" panose="020B0609020204030204" pitchFamily="49" charset="0"/>
              </a:rPr>
              <a:t>; col++)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total +=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numbers[row][col];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b="1" dirty="0">
                <a:latin typeface="Consolas" panose="020B0609020204030204" pitchFamily="49" charset="0"/>
              </a:rPr>
              <a:t>("The total is " + total);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2142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D1095B1-BBCD-CB3A-27ED-3F9ACFA6CF9C}"/>
              </a:ext>
            </a:extLst>
          </p:cNvPr>
          <p:cNvSpPr txBox="1">
            <a:spLocks noChangeArrowheads="1"/>
          </p:cNvSpPr>
          <p:nvPr/>
        </p:nvSpPr>
        <p:spPr>
          <a:xfrm>
            <a:off x="1390106" y="112078"/>
            <a:ext cx="8610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Summing The Elements of a Two-Dimensional Array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55DBE08-6633-5BD2-440A-24566A186C32}"/>
              </a:ext>
            </a:extLst>
          </p:cNvPr>
          <p:cNvSpPr txBox="1">
            <a:spLocks noChangeArrowheads="1"/>
          </p:cNvSpPr>
          <p:nvPr/>
        </p:nvSpPr>
        <p:spPr>
          <a:xfrm>
            <a:off x="1141910" y="1224704"/>
            <a:ext cx="9491255" cy="5145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int[][] numbers = {{ 1, 2, 3, 4},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{5, 6, 7, 8},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{9, 10, 11, 12}};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total;</a:t>
            </a:r>
          </a:p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row </a:t>
            </a:r>
            <a:r>
              <a:rPr lang="en-US" altLang="en-US" sz="2200" b="1" dirty="0">
                <a:latin typeface="Consolas" panose="020B0609020204030204" pitchFamily="49" charset="0"/>
              </a:rPr>
              <a:t>= 0;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solidFill>
                  <a:srgbClr val="007635"/>
                </a:solidFill>
                <a:latin typeface="Consolas" panose="020B0609020204030204" pitchFamily="49" charset="0"/>
              </a:rPr>
              <a:t>numbers.length</a:t>
            </a:r>
            <a:r>
              <a:rPr lang="en-US" altLang="en-US" sz="2200" b="1" dirty="0">
                <a:latin typeface="Consolas" panose="020B0609020204030204" pitchFamily="49" charset="0"/>
              </a:rPr>
              <a:t>;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 row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total = 0;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for (int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200" b="1" dirty="0">
                <a:latin typeface="Consolas" panose="020B0609020204030204" pitchFamily="49" charset="0"/>
              </a:rPr>
              <a:t> = 0;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>
                <a:solidFill>
                  <a:srgbClr val="007635"/>
                </a:solidFill>
                <a:latin typeface="Consolas" panose="020B0609020204030204" pitchFamily="49" charset="0"/>
              </a:rPr>
              <a:t>numbers[row].length</a:t>
            </a:r>
            <a:r>
              <a:rPr lang="en-US" altLang="en-US" sz="2200" b="1" dirty="0">
                <a:latin typeface="Consolas" panose="020B0609020204030204" pitchFamily="49" charset="0"/>
              </a:rPr>
              <a:t>;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total += numbers[row][col];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</a:t>
            </a:r>
            <a:r>
              <a:rPr lang="en-US" altLang="en-US" sz="22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b="1" dirty="0">
                <a:latin typeface="Consolas" panose="020B0609020204030204" pitchFamily="49" charset="0"/>
              </a:rPr>
              <a:t>("Total of row " 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  + row + " is " + total);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16649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AA69108-47CE-C4F6-71B1-0E241C4BAAFE}"/>
              </a:ext>
            </a:extLst>
          </p:cNvPr>
          <p:cNvSpPr txBox="1">
            <a:spLocks noChangeArrowheads="1"/>
          </p:cNvSpPr>
          <p:nvPr/>
        </p:nvSpPr>
        <p:spPr>
          <a:xfrm>
            <a:off x="1390106" y="112078"/>
            <a:ext cx="8610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Summing The Elements of a Two-Dimensional Array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11CE1B8-A053-B30D-6A75-D1A39102807C}"/>
              </a:ext>
            </a:extLst>
          </p:cNvPr>
          <p:cNvSpPr txBox="1">
            <a:spLocks noChangeArrowheads="1"/>
          </p:cNvSpPr>
          <p:nvPr/>
        </p:nvSpPr>
        <p:spPr>
          <a:xfrm>
            <a:off x="1112519" y="1307102"/>
            <a:ext cx="9599023" cy="5211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None/>
            </a:pPr>
            <a:endParaRPr lang="en-US" altLang="en-US" sz="2200" b="1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int[][] numbers = {{1, 2, 3, 4},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{5, 6, 7, 8},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{9, 10, 11, 12}};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total;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for (int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200" b="1" dirty="0">
                <a:latin typeface="Consolas" panose="020B0609020204030204" pitchFamily="49" charset="0"/>
              </a:rPr>
              <a:t> = 0;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>
                <a:solidFill>
                  <a:srgbClr val="007635"/>
                </a:solidFill>
                <a:latin typeface="Consolas" panose="020B0609020204030204" pitchFamily="49" charset="0"/>
              </a:rPr>
              <a:t>numbers[0].length</a:t>
            </a:r>
            <a:r>
              <a:rPr lang="en-US" altLang="en-US" sz="2200" b="1" dirty="0">
                <a:latin typeface="Consolas" panose="020B0609020204030204" pitchFamily="49" charset="0"/>
              </a:rPr>
              <a:t>;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col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total = 0;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for (int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200" b="1" dirty="0">
                <a:latin typeface="Consolas" panose="020B0609020204030204" pitchFamily="49" charset="0"/>
              </a:rPr>
              <a:t> = 0;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200" b="1" dirty="0"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solidFill>
                  <a:srgbClr val="007635"/>
                </a:solidFill>
                <a:latin typeface="Consolas" panose="020B0609020204030204" pitchFamily="49" charset="0"/>
              </a:rPr>
              <a:t>numbers.length</a:t>
            </a:r>
            <a:r>
              <a:rPr lang="en-US" altLang="en-US" sz="2200" b="1" dirty="0">
                <a:latin typeface="Consolas" panose="020B0609020204030204" pitchFamily="49" charset="0"/>
              </a:rPr>
              <a:t>; </a:t>
            </a:r>
            <a:r>
              <a:rPr lang="en-US" altLang="en-US" sz="2200" b="1" dirty="0">
                <a:solidFill>
                  <a:srgbClr val="FF33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200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total += numbers[row][col];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</a:t>
            </a:r>
            <a:r>
              <a:rPr lang="en-US" altLang="en-US" sz="2200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b="1" dirty="0">
                <a:latin typeface="Consolas" panose="020B0609020204030204" pitchFamily="49" charset="0"/>
              </a:rPr>
              <a:t>("Total of column " 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                 + col + " is " + total);</a:t>
            </a:r>
          </a:p>
          <a:p>
            <a:pPr lvl="1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498831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37292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9D776E7-70B3-843B-493B-6FA2160A19CB}"/>
              </a:ext>
            </a:extLst>
          </p:cNvPr>
          <p:cNvSpPr txBox="1">
            <a:spLocks noChangeArrowheads="1"/>
          </p:cNvSpPr>
          <p:nvPr/>
        </p:nvSpPr>
        <p:spPr>
          <a:xfrm>
            <a:off x="1304108" y="161109"/>
            <a:ext cx="9583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Passing and Returning Two-Dimensional Array References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33899D8-9F67-C63D-5D3F-62FFA5BD1101}"/>
              </a:ext>
            </a:extLst>
          </p:cNvPr>
          <p:cNvSpPr txBox="1">
            <a:spLocks noChangeArrowheads="1"/>
          </p:cNvSpPr>
          <p:nvPr/>
        </p:nvSpPr>
        <p:spPr>
          <a:xfrm>
            <a:off x="1304108" y="1972491"/>
            <a:ext cx="938131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difference between passing a single or two-dimensional array as an argument to a method.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method must accept a two-dimensional array as a parameter.</a:t>
            </a:r>
          </a:p>
          <a:p>
            <a:pPr marL="457200" indent="-457200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Pass2Darray.java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4039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6B730CF-17BB-1545-9330-7B0EDA068371}"/>
              </a:ext>
            </a:extLst>
          </p:cNvPr>
          <p:cNvSpPr txBox="1">
            <a:spLocks noChangeArrowheads="1"/>
          </p:cNvSpPr>
          <p:nvPr/>
        </p:nvSpPr>
        <p:spPr>
          <a:xfrm>
            <a:off x="1389492" y="177200"/>
            <a:ext cx="7696200" cy="831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Inputting and Outputting Array Elements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F73B82-1C2E-21B0-437D-12C102030CD5}"/>
              </a:ext>
            </a:extLst>
          </p:cNvPr>
          <p:cNvSpPr txBox="1">
            <a:spLocks noChangeArrowheads="1"/>
          </p:cNvSpPr>
          <p:nvPr/>
        </p:nvSpPr>
        <p:spPr>
          <a:xfrm>
            <a:off x="1461407" y="1056288"/>
            <a:ext cx="9301328" cy="58017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 elements can be treated as any other variable.</a:t>
            </a:r>
          </a:p>
          <a:p>
            <a:pPr marL="457200" indent="-457200"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simply 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accessed by the same name and a </a:t>
            </a:r>
            <a:r>
              <a:rPr lang="en-US" altLang="en-US" sz="2600" b="1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subscript</a:t>
            </a: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ArrayDemo1.java</a:t>
            </a:r>
            <a:endParaRPr lang="en-US" altLang="en-US" sz="2600" dirty="0"/>
          </a:p>
          <a:p>
            <a:pPr marL="457200" indent="-457200"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 subscripts can be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accessed using variables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(such as for loop counters).</a:t>
            </a:r>
          </a:p>
          <a:p>
            <a:pPr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 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for (int index = 0; index &lt; 6;  index++) { </a:t>
            </a:r>
          </a:p>
          <a:p>
            <a:pPr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          if (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numbers[index] 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&gt; 0) //All the none zero printed </a:t>
            </a:r>
          </a:p>
          <a:p>
            <a:pPr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             </a:t>
            </a:r>
            <a:r>
              <a:rPr lang="en-US" altLang="en-US" sz="2200" dirty="0" err="1">
                <a:highlight>
                  <a:srgbClr val="FFFF00"/>
                </a:highlight>
                <a:latin typeface="Consolas" panose="020B0609020204030204" pitchFamily="49" charset="0"/>
              </a:rPr>
              <a:t>System.out.printf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400" b="1" dirty="0">
                <a:solidFill>
                  <a:srgbClr val="FF3300"/>
                </a:solidFill>
                <a:latin typeface="Courier New" panose="02070309020205020404" pitchFamily="49" charset="0"/>
              </a:rPr>
              <a:t>"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numbers [ %d ] is %d.\n</a:t>
            </a:r>
            <a:r>
              <a:rPr lang="en-US" altLang="en-US" sz="2400" b="1" dirty="0">
                <a:solidFill>
                  <a:srgbClr val="FF3300"/>
                </a:solidFill>
                <a:latin typeface="Courier New" panose="02070309020205020404" pitchFamily="49" charset="0"/>
              </a:rPr>
              <a:t>"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</a:p>
          <a:p>
            <a:pPr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                       index, 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numbers[index]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//the following statements are incorrect.</a:t>
            </a:r>
          </a:p>
          <a:p>
            <a:pPr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   for (int index = 0; index &lt; 6 &amp;&amp; </a:t>
            </a:r>
            <a:r>
              <a:rPr lang="en-US" alt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numbers[index] &gt; 0 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;  </a:t>
            </a:r>
          </a:p>
          <a:p>
            <a:pPr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        index++) { //if numbers[0] = 0; no printed.</a:t>
            </a:r>
          </a:p>
          <a:p>
            <a:pPr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            </a:t>
            </a:r>
            <a:r>
              <a:rPr lang="en-US" altLang="en-US" sz="2400" dirty="0" err="1">
                <a:highlight>
                  <a:srgbClr val="FFFF00"/>
                </a:highlight>
                <a:latin typeface="Consolas" panose="020B0609020204030204" pitchFamily="49" charset="0"/>
              </a:rPr>
              <a:t>System.out.printf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FF33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"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numbers [ %d ] is %d.\n</a:t>
            </a:r>
            <a:r>
              <a:rPr lang="en-US" altLang="en-US" b="1" dirty="0">
                <a:solidFill>
                  <a:srgbClr val="FF33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"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</a:p>
          <a:p>
            <a:pPr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                      index, 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numbers[index]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}</a:t>
            </a:r>
            <a:endParaRPr lang="en-US" altLang="en-US" sz="2400" dirty="0"/>
          </a:p>
          <a:p>
            <a:pPr marL="457200" indent="-457200"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3" action="ppaction://hlinkfile"/>
              </a:rPr>
              <a:t>ArrayDemo2.java</a:t>
            </a:r>
            <a:endParaRPr lang="en-US" altLang="en-US" sz="2000" dirty="0"/>
          </a:p>
          <a:p>
            <a:pPr marL="400050" lvl="1" indent="0">
              <a:buFontTx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9117557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50D3C40-FEFF-69F8-3612-B70E680F9697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0" y="100149"/>
            <a:ext cx="343335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Ragged Arrays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9757A57-18F3-0589-B442-B43EA376EB0D}"/>
              </a:ext>
            </a:extLst>
          </p:cNvPr>
          <p:cNvSpPr txBox="1">
            <a:spLocks noChangeArrowheads="1"/>
          </p:cNvSpPr>
          <p:nvPr/>
        </p:nvSpPr>
        <p:spPr>
          <a:xfrm>
            <a:off x="1765667" y="1371600"/>
            <a:ext cx="8710744" cy="5277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rows of a two-dimensional array are of different lengths, the array is known as a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ragged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create a ragged array by creating a two-dimensional array with a specific number of rows, but no columns.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sz="2200" b="1" dirty="0">
                <a:latin typeface="Consolas" panose="020B0609020204030204" pitchFamily="49" charset="0"/>
              </a:rPr>
              <a:t>int [][] ragged = new int [4][];</a:t>
            </a:r>
          </a:p>
          <a:p>
            <a:pPr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create the individual rows.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ragged[0] = new int [3]; 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ragged[1] = new int [4];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ragged[2] = new int [5];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ragged[3] = new int [6];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53BCC65-36A2-518D-59E0-D664FDE4F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852748"/>
              </p:ext>
            </p:extLst>
          </p:nvPr>
        </p:nvGraphicFramePr>
        <p:xfrm>
          <a:off x="7099667" y="4419599"/>
          <a:ext cx="1622589" cy="340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477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4C627B96-05CE-9609-FF3E-1C65F2C1C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2435"/>
              </p:ext>
            </p:extLst>
          </p:nvPr>
        </p:nvGraphicFramePr>
        <p:xfrm>
          <a:off x="7099667" y="4724399"/>
          <a:ext cx="2188024" cy="36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31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 marT="45827" marB="458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 marT="45827" marB="458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 marT="45827" marB="458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 marT="45827" marB="458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A5272EDD-F362-5120-A41C-09A906B9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090732"/>
              </p:ext>
            </p:extLst>
          </p:nvPr>
        </p:nvGraphicFramePr>
        <p:xfrm>
          <a:off x="7099667" y="5062538"/>
          <a:ext cx="2732780" cy="414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9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4E867E0-AC00-122E-3ED0-BF9EAA559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435322"/>
              </p:ext>
            </p:extLst>
          </p:nvPr>
        </p:nvGraphicFramePr>
        <p:xfrm>
          <a:off x="7099666" y="5434013"/>
          <a:ext cx="3307452" cy="413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2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318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16" marR="91416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60044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BF5D688-76AB-DDB1-8693-71D2AFB37E71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1" y="133395"/>
            <a:ext cx="524691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More Than Two Dimensions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E601C8-EB3F-2E51-2646-A1AC48977A76}"/>
              </a:ext>
            </a:extLst>
          </p:cNvPr>
          <p:cNvSpPr txBox="1">
            <a:spLocks noChangeArrowheads="1"/>
          </p:cNvSpPr>
          <p:nvPr/>
        </p:nvSpPr>
        <p:spPr>
          <a:xfrm>
            <a:off x="1493521" y="1282336"/>
            <a:ext cx="9100458" cy="1447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does not limit the number of dimensions that an array may be.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more than three dimensions is hard to visualize but can be useful in some programming problems.</a:t>
            </a:r>
          </a:p>
        </p:txBody>
      </p:sp>
      <p:pic>
        <p:nvPicPr>
          <p:cNvPr id="4" name="Picture 4" descr="threeDarray">
            <a:extLst>
              <a:ext uri="{FF2B5EF4-FFF2-40B4-BE49-F238E27FC236}">
                <a16:creationId xmlns:a16="http://schemas.microsoft.com/office/drawing/2014/main" id="{43424C4D-84AE-2F3C-1F05-B27EAD63D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"/>
          <a:stretch>
            <a:fillRect/>
          </a:stretch>
        </p:blipFill>
        <p:spPr bwMode="auto">
          <a:xfrm>
            <a:off x="2151486" y="2730137"/>
            <a:ext cx="8063668" cy="363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44379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81C45A9-CDC1-E704-1D51-D54ED080F120}"/>
              </a:ext>
            </a:extLst>
          </p:cNvPr>
          <p:cNvSpPr txBox="1">
            <a:spLocks noChangeArrowheads="1"/>
          </p:cNvSpPr>
          <p:nvPr/>
        </p:nvSpPr>
        <p:spPr>
          <a:xfrm>
            <a:off x="1676400" y="211772"/>
            <a:ext cx="3300549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Selection Sort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5D064B-FC58-3DD2-2958-27C9969A929C}"/>
              </a:ext>
            </a:extLst>
          </p:cNvPr>
          <p:cNvSpPr txBox="1">
            <a:spLocks noChangeArrowheads="1"/>
          </p:cNvSpPr>
          <p:nvPr/>
        </p:nvSpPr>
        <p:spPr>
          <a:xfrm>
            <a:off x="1724070" y="1587137"/>
            <a:ext cx="8294688" cy="4186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selection sort: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smallest value in the array is located and moved to element 0.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next smallest value is located and moved to element 1.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continues until all of the elements have been placed in their proper order.</a:t>
            </a:r>
          </a:p>
          <a:p>
            <a:pPr marL="914400" lvl="1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SelectionSortDemo.java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293724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EA34637-21E9-7BD7-4BF0-54ED3E275AE4}"/>
              </a:ext>
            </a:extLst>
          </p:cNvPr>
          <p:cNvSpPr txBox="1">
            <a:spLocks noChangeArrowheads="1"/>
          </p:cNvSpPr>
          <p:nvPr/>
        </p:nvSpPr>
        <p:spPr>
          <a:xfrm>
            <a:off x="1635035" y="0"/>
            <a:ext cx="4138749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/>
              <a:t>Binary Search</a:t>
            </a:r>
            <a:endParaRPr lang="en-US" alt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5A1241-9B72-C32D-DE1D-1FF64C777F45}"/>
              </a:ext>
            </a:extLst>
          </p:cNvPr>
          <p:cNvSpPr txBox="1">
            <a:spLocks noChangeArrowheads="1"/>
          </p:cNvSpPr>
          <p:nvPr/>
        </p:nvSpPr>
        <p:spPr>
          <a:xfrm>
            <a:off x="1635035" y="1230086"/>
            <a:ext cx="8802188" cy="4944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binary search: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an array sorted in ascending order.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starts with the element in the middle of the array.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that element is the desired value, the search is over.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Otherwise, the value in the middle element is either greater or less than the desired value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is greater than the desired value, search in the first half of the array.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Otherwise, search the last half of the array.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 as needed while adjusting the start and end points of the search.</a:t>
            </a:r>
          </a:p>
          <a:p>
            <a:pPr marL="914400" lvl="1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BinarySearchDemo.java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7171323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4A4BB4-9527-9B2D-3E5E-5A448EB671E2}"/>
              </a:ext>
            </a:extLst>
          </p:cNvPr>
          <p:cNvSpPr txBox="1">
            <a:spLocks noChangeArrowheads="1"/>
          </p:cNvSpPr>
          <p:nvPr/>
        </p:nvSpPr>
        <p:spPr>
          <a:xfrm>
            <a:off x="1624148" y="146459"/>
            <a:ext cx="5181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Command-Line Arguments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E73DCA-44FB-B355-CE52-6EA8AED0A156}"/>
              </a:ext>
            </a:extLst>
          </p:cNvPr>
          <p:cNvSpPr txBox="1">
            <a:spLocks noChangeArrowheads="1"/>
          </p:cNvSpPr>
          <p:nvPr/>
        </p:nvSpPr>
        <p:spPr>
          <a:xfrm>
            <a:off x="1624148" y="1756955"/>
            <a:ext cx="9048206" cy="404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Java program can receive arguments from the operating system command-line.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main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has a header that looks like this: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public static void main(String[] </a:t>
            </a:r>
            <a:r>
              <a:rPr lang="en-US" altLang="en-US" sz="24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400" b="1" dirty="0">
                <a:latin typeface="Consolas" panose="020B0609020204030204" pitchFamily="49" charset="0"/>
              </a:rPr>
              <a:t>)</a:t>
            </a:r>
          </a:p>
          <a:p>
            <a:pPr lvl="2"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receives a </a:t>
            </a:r>
            <a:r>
              <a:rPr lang="en-US" altLang="en-US" sz="2400" dirty="0">
                <a:latin typeface="Courier New" panose="02070309020205020404" pitchFamily="49" charset="0"/>
              </a:rPr>
              <a:t>String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 as a parameter.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array that is passed into the </a:t>
            </a:r>
            <a:r>
              <a:rPr lang="en-US" altLang="en-US" sz="2400" dirty="0" err="1">
                <a:latin typeface="Courier New" panose="02070309020205020404" pitchFamily="49" charset="0"/>
              </a:rPr>
              <a:t>args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comes from the operating system command-line.</a:t>
            </a:r>
          </a:p>
        </p:txBody>
      </p:sp>
    </p:spTree>
    <p:extLst>
      <p:ext uri="{BB962C8B-B14F-4D97-AF65-F5344CB8AC3E}">
        <p14:creationId xmlns:p14="http://schemas.microsoft.com/office/powerpoint/2010/main" val="229687156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89FAE65-BD2F-BF06-6B2D-00CEA3F3B8F0}"/>
              </a:ext>
            </a:extLst>
          </p:cNvPr>
          <p:cNvSpPr txBox="1">
            <a:spLocks noChangeArrowheads="1"/>
          </p:cNvSpPr>
          <p:nvPr/>
        </p:nvSpPr>
        <p:spPr>
          <a:xfrm>
            <a:off x="1624148" y="146459"/>
            <a:ext cx="5181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Command-Line Arguments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14F8437-F72B-F91B-99C4-3255D316A691}"/>
              </a:ext>
            </a:extLst>
          </p:cNvPr>
          <p:cNvSpPr txBox="1">
            <a:spLocks noChangeArrowheads="1"/>
          </p:cNvSpPr>
          <p:nvPr/>
        </p:nvSpPr>
        <p:spPr>
          <a:xfrm>
            <a:off x="1624148" y="1293223"/>
            <a:ext cx="9048206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run the example:</a:t>
            </a:r>
            <a:br>
              <a:rPr lang="en-US" altLang="en-US" dirty="0"/>
            </a:br>
            <a:endParaRPr lang="en-US" altLang="en-US" dirty="0"/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java </a:t>
            </a:r>
            <a:r>
              <a:rPr lang="en-US" altLang="en-US" b="1" dirty="0" err="1">
                <a:latin typeface="Consolas" panose="020B0609020204030204" pitchFamily="49" charset="0"/>
              </a:rPr>
              <a:t>CommandLine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How does this work?</a:t>
            </a:r>
          </a:p>
          <a:p>
            <a:pPr lvl="2">
              <a:buFontTx/>
              <a:buNone/>
            </a:pPr>
            <a:r>
              <a:rPr lang="en-US" altLang="en-US" sz="24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400" b="1" dirty="0">
                <a:latin typeface="Consolas" panose="020B0609020204030204" pitchFamily="49" charset="0"/>
              </a:rPr>
              <a:t>[0] is assigned "How"</a:t>
            </a:r>
          </a:p>
          <a:p>
            <a:pPr lvl="2">
              <a:buFontTx/>
              <a:buNone/>
            </a:pPr>
            <a:r>
              <a:rPr lang="en-US" altLang="en-US" sz="24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400" b="1" dirty="0">
                <a:latin typeface="Consolas" panose="020B0609020204030204" pitchFamily="49" charset="0"/>
              </a:rPr>
              <a:t>[0] is assigned "does"</a:t>
            </a:r>
          </a:p>
          <a:p>
            <a:pPr lvl="2">
              <a:buFontTx/>
              <a:buNone/>
            </a:pPr>
            <a:r>
              <a:rPr lang="en-US" altLang="en-US" sz="24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400" b="1" dirty="0">
                <a:latin typeface="Consolas" panose="020B0609020204030204" pitchFamily="49" charset="0"/>
              </a:rPr>
              <a:t>[0] is assigned "this"</a:t>
            </a:r>
          </a:p>
          <a:p>
            <a:pPr lvl="2">
              <a:buFontTx/>
              <a:buNone/>
            </a:pPr>
            <a:r>
              <a:rPr lang="en-US" altLang="en-US" sz="24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400" b="1" dirty="0">
                <a:latin typeface="Consolas" panose="020B0609020204030204" pitchFamily="49" charset="0"/>
              </a:rPr>
              <a:t>[0] is assigned "work?"</a:t>
            </a:r>
          </a:p>
          <a:p>
            <a:pPr lvl="2"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CommandLine.java</a:t>
            </a:r>
            <a:endParaRPr lang="en-US" altLang="en-US" sz="2000" dirty="0"/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required that the name of 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parameter array be </a:t>
            </a:r>
            <a:r>
              <a:rPr lang="en-US" altLang="en-US" dirty="0" err="1">
                <a:latin typeface="Courier New" panose="02070309020205020404" pitchFamily="49" charset="0"/>
              </a:rPr>
              <a:t>args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090524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00DFC02-67FB-F0F4-BAE1-751B359070E3}"/>
              </a:ext>
            </a:extLst>
          </p:cNvPr>
          <p:cNvSpPr txBox="1">
            <a:spLocks noChangeArrowheads="1"/>
          </p:cNvSpPr>
          <p:nvPr/>
        </p:nvSpPr>
        <p:spPr>
          <a:xfrm>
            <a:off x="1663337" y="303213"/>
            <a:ext cx="557348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Variable-Length Argument Lists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48CF4BE-554C-F7EB-D699-FA5B6B3F71B3}"/>
              </a:ext>
            </a:extLst>
          </p:cNvPr>
          <p:cNvSpPr txBox="1">
            <a:spLocks noChangeArrowheads="1"/>
          </p:cNvSpPr>
          <p:nvPr/>
        </p:nvSpPr>
        <p:spPr>
          <a:xfrm>
            <a:off x="1754777" y="1362301"/>
            <a:ext cx="8682446" cy="5192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type parameter –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vararg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862013" lvl="1" indent="-404813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Vararg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 are actually arrays</a:t>
            </a:r>
          </a:p>
          <a:p>
            <a:pPr marL="862013" lvl="1" indent="-404813"/>
            <a:r>
              <a:rPr lang="en-US" altLang="en-US" sz="2000" dirty="0"/>
              <a:t>Examples: </a:t>
            </a:r>
            <a:r>
              <a:rPr lang="en-US" altLang="en-US" sz="2000" dirty="0">
                <a:hlinkClick r:id="rId2" action="ppaction://hlinkfile"/>
              </a:rPr>
              <a:t>VarArgsDemo1.java</a:t>
            </a:r>
            <a:r>
              <a:rPr lang="en-US" altLang="en-US" sz="2000" dirty="0"/>
              <a:t>, </a:t>
            </a:r>
            <a:r>
              <a:rPr lang="en-US" altLang="en-US" sz="2000" dirty="0">
                <a:hlinkClick r:id="rId3" action="ppaction://hlinkfile"/>
              </a:rPr>
              <a:t>VarargsDemo2.java</a:t>
            </a:r>
            <a:endParaRPr lang="en-US" altLang="en-US" sz="2000" dirty="0"/>
          </a:p>
          <a:p>
            <a:endParaRPr lang="en-US" altLang="en-US" sz="2400" dirty="0"/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public static int sum(int... numbers)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 int total = 0; // Accumulator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 // Add all the values in the numbers array.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 for (int </a:t>
            </a:r>
            <a:r>
              <a:rPr lang="en-US" altLang="en-US" dirty="0" err="1">
                <a:latin typeface="Consolas" panose="020B0609020204030204" pitchFamily="49" charset="0"/>
              </a:rPr>
              <a:t>val</a:t>
            </a:r>
            <a:r>
              <a:rPr lang="en-US" altLang="en-US" dirty="0">
                <a:latin typeface="Consolas" panose="020B0609020204030204" pitchFamily="49" charset="0"/>
              </a:rPr>
              <a:t> : numbers)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   total += </a:t>
            </a:r>
            <a:r>
              <a:rPr lang="en-US" altLang="en-US" dirty="0" err="1">
                <a:latin typeface="Consolas" panose="020B0609020204030204" pitchFamily="49" charset="0"/>
              </a:rPr>
              <a:t>val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 // Return the total.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 return total;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606460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B79F360-2B4F-6A14-58FF-96BBBC7CDFD4}"/>
              </a:ext>
            </a:extLst>
          </p:cNvPr>
          <p:cNvSpPr txBox="1">
            <a:spLocks noChangeArrowheads="1"/>
          </p:cNvSpPr>
          <p:nvPr/>
        </p:nvSpPr>
        <p:spPr>
          <a:xfrm>
            <a:off x="1545772" y="303213"/>
            <a:ext cx="57912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r>
              <a:rPr lang="en-US" altLang="en-US" sz="3200"/>
              <a:t> Class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FC4601-055E-2325-4B46-644419EB3413}"/>
              </a:ext>
            </a:extLst>
          </p:cNvPr>
          <p:cNvSpPr txBox="1">
            <a:spLocks noChangeArrowheads="1"/>
          </p:cNvSpPr>
          <p:nvPr/>
        </p:nvSpPr>
        <p:spPr>
          <a:xfrm>
            <a:off x="1793966" y="2016192"/>
            <a:ext cx="8294688" cy="36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an array, an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object storage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Unlike an array, an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expands when a new item is added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shrinks when items are removed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Requires: 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>
                <a:latin typeface="Consolas" panose="020B0609020204030204" pitchFamily="49" charset="0"/>
              </a:rPr>
              <a:t>import </a:t>
            </a:r>
            <a:r>
              <a:rPr lang="en-US" altLang="en-US" sz="2400" dirty="0" err="1">
                <a:latin typeface="Consolas" panose="020B0609020204030204" pitchFamily="49" charset="0"/>
              </a:rPr>
              <a:t>java.util.ArrayList</a:t>
            </a:r>
            <a:r>
              <a:rPr lang="en-US" altLang="en-US" sz="2400" dirty="0">
                <a:latin typeface="Consolas" panose="020B0609020204030204" pitchFamily="49" charset="0"/>
              </a:rPr>
              <a:t>;</a:t>
            </a:r>
          </a:p>
          <a:p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7737612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9ABD436-6564-150E-6CA6-6B83C0A7A93E}"/>
              </a:ext>
            </a:extLst>
          </p:cNvPr>
          <p:cNvSpPr txBox="1">
            <a:spLocks noChangeArrowheads="1"/>
          </p:cNvSpPr>
          <p:nvPr/>
        </p:nvSpPr>
        <p:spPr>
          <a:xfrm>
            <a:off x="1793966" y="133396"/>
            <a:ext cx="463296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Creating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2AA4C8BE-A0DC-0534-4B69-D6C007E61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594" y="1676400"/>
            <a:ext cx="9875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ArrayList&lt;</a:t>
            </a:r>
            <a:r>
              <a:rPr lang="en-US" altLang="en-US" sz="2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&gt; nameList = new ArrayList&lt;</a:t>
            </a:r>
            <a:r>
              <a:rPr lang="en-US" altLang="en-US" sz="2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C3E5E990-567A-DFDA-FFC0-744433A88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27" y="2819400"/>
            <a:ext cx="8115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Notice the word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/>
              <a:t> written inside angled brackets &lt;&gt; </a:t>
            </a:r>
          </a:p>
        </p:txBody>
      </p:sp>
      <p:cxnSp>
        <p:nvCxnSpPr>
          <p:cNvPr id="5" name="Straight Arrow Connector 8">
            <a:extLst>
              <a:ext uri="{FF2B5EF4-FFF2-40B4-BE49-F238E27FC236}">
                <a16:creationId xmlns:a16="http://schemas.microsoft.com/office/drawing/2014/main" id="{555C6CBA-0FD0-EC21-BF06-8E93E5177F77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772992" y="2057400"/>
            <a:ext cx="533400" cy="533400"/>
          </a:xfrm>
          <a:prstGeom prst="straightConnector1">
            <a:avLst/>
          </a:prstGeom>
          <a:noFill/>
          <a:ln w="444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10">
            <a:extLst>
              <a:ext uri="{FF2B5EF4-FFF2-40B4-BE49-F238E27FC236}">
                <a16:creationId xmlns:a16="http://schemas.microsoft.com/office/drawing/2014/main" id="{22E28995-432E-62DE-19CA-B6645572768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582992" y="1981200"/>
            <a:ext cx="457200" cy="685800"/>
          </a:xfrm>
          <a:prstGeom prst="straightConnector1">
            <a:avLst/>
          </a:prstGeom>
          <a:noFill/>
          <a:ln w="444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11">
            <a:extLst>
              <a:ext uri="{FF2B5EF4-FFF2-40B4-BE49-F238E27FC236}">
                <a16:creationId xmlns:a16="http://schemas.microsoft.com/office/drawing/2014/main" id="{25A21057-69A0-F9EE-E6A4-928B81319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194" y="3886200"/>
            <a:ext cx="9875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This specifies that the 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400"/>
              <a:t> can hold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2400"/>
              <a:t> objects. 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303AFB01-5301-CFB5-CD11-2748B33AF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735" y="4953000"/>
            <a:ext cx="1007107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If we try to store any other type of object in this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</a:t>
            </a:r>
            <a:r>
              <a:rPr lang="en-US" altLang="en-US" sz="2400" dirty="0" err="1"/>
              <a:t>t</a:t>
            </a:r>
            <a:r>
              <a:rPr lang="en-US" altLang="en-US" sz="2400" dirty="0"/>
              <a:t>, an error will occur.</a:t>
            </a:r>
          </a:p>
        </p:txBody>
      </p:sp>
    </p:spTree>
    <p:extLst>
      <p:ext uri="{BB962C8B-B14F-4D97-AF65-F5344CB8AC3E}">
        <p14:creationId xmlns:p14="http://schemas.microsoft.com/office/powerpoint/2010/main" val="30413810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51DD055-45AD-85F8-2E09-C53BF19A47D5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052048"/>
            <a:ext cx="9009018" cy="3238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populate the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the add method:</a:t>
            </a:r>
          </a:p>
          <a:p>
            <a:pPr marL="914400" lvl="1" indent="-457200"/>
            <a:r>
              <a:rPr lang="en-US" altLang="en-US" dirty="0" err="1">
                <a:latin typeface="Consolas" panose="020B0609020204030204" pitchFamily="49" charset="0"/>
              </a:rPr>
              <a:t>nameList.add</a:t>
            </a:r>
            <a:r>
              <a:rPr lang="en-US" altLang="en-US" dirty="0">
                <a:latin typeface="Consolas" panose="020B0609020204030204" pitchFamily="49" charset="0"/>
              </a:rPr>
              <a:t>("James");</a:t>
            </a:r>
          </a:p>
          <a:p>
            <a:pPr marL="914400" lvl="1" indent="-457200"/>
            <a:r>
              <a:rPr lang="en-US" altLang="en-US" dirty="0" err="1">
                <a:latin typeface="Consolas" panose="020B0609020204030204" pitchFamily="49" charset="0"/>
              </a:rPr>
              <a:t>nameList.add</a:t>
            </a:r>
            <a:r>
              <a:rPr lang="en-US" altLang="en-US" dirty="0">
                <a:latin typeface="Consolas" panose="020B0609020204030204" pitchFamily="49" charset="0"/>
              </a:rPr>
              <a:t>("Catherine");</a:t>
            </a:r>
            <a:br>
              <a:rPr lang="en-US" altLang="en-US" dirty="0">
                <a:latin typeface="Consolas" panose="020B0609020204030204" pitchFamily="49" charset="0"/>
              </a:rPr>
            </a:br>
            <a:br>
              <a:rPr lang="en-US" altLang="en-US" dirty="0">
                <a:latin typeface="Courier New" panose="02070309020205020404" pitchFamily="49" charset="0"/>
              </a:rPr>
            </a:br>
            <a:endParaRPr lang="en-US" altLang="en-US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the current size, call the size method</a:t>
            </a:r>
          </a:p>
          <a:p>
            <a:pPr marL="914400" lvl="1" indent="-457200"/>
            <a:r>
              <a:rPr lang="en-US" altLang="en-US" dirty="0" err="1">
                <a:latin typeface="Consolas" panose="020B0609020204030204" pitchFamily="49" charset="0"/>
              </a:rPr>
              <a:t>nameList.size</a:t>
            </a:r>
            <a:r>
              <a:rPr lang="en-US" altLang="en-US" dirty="0">
                <a:latin typeface="Consolas" panose="020B0609020204030204" pitchFamily="49" charset="0"/>
              </a:rPr>
              <a:t>();  </a:t>
            </a:r>
            <a:r>
              <a:rPr lang="en-US" altLang="en-US" dirty="0">
                <a:solidFill>
                  <a:srgbClr val="FF3300"/>
                </a:solidFill>
                <a:latin typeface="Consolas" panose="020B0609020204030204" pitchFamily="49" charset="0"/>
              </a:rPr>
              <a:t>// returns 2</a:t>
            </a:r>
            <a:endParaRPr lang="en-US" altLang="en-US" dirty="0">
              <a:latin typeface="Consolas" panose="020B0609020204030204" pitchFamily="49" charset="0"/>
            </a:endParaRP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8232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8B311E-905F-161F-1ABA-3621C6AF6412}"/>
              </a:ext>
            </a:extLst>
          </p:cNvPr>
          <p:cNvSpPr txBox="1">
            <a:spLocks noChangeArrowheads="1"/>
          </p:cNvSpPr>
          <p:nvPr/>
        </p:nvSpPr>
        <p:spPr>
          <a:xfrm>
            <a:off x="1497227" y="0"/>
            <a:ext cx="324776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Bounds Checking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16A77D2-8F53-75EF-EE78-716F4497CA29}"/>
              </a:ext>
            </a:extLst>
          </p:cNvPr>
          <p:cNvSpPr txBox="1">
            <a:spLocks noChangeArrowheads="1"/>
          </p:cNvSpPr>
          <p:nvPr/>
        </p:nvSpPr>
        <p:spPr>
          <a:xfrm>
            <a:off x="1497227" y="1332146"/>
            <a:ext cx="9129584" cy="485858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Array indexes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start at zero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continue to (array length - 1).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  <a:defRPr/>
            </a:pPr>
            <a:r>
              <a:rPr lang="en-US" altLang="en-US" b="1" dirty="0">
                <a:highlight>
                  <a:srgbClr val="FFFF00"/>
                </a:highlight>
                <a:latin typeface="Courier New" panose="02070309020205020404" pitchFamily="49" charset="0"/>
              </a:rPr>
              <a:t>int [] values = new int[12];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highlight>
                  <a:srgbClr val="FFFF00"/>
                </a:highlight>
                <a:latin typeface="Courier New" panose="02070309020205020404" pitchFamily="49" charset="0"/>
              </a:rPr>
              <a:t>size = </a:t>
            </a:r>
            <a:r>
              <a:rPr lang="en-US" altLang="en-US" b="1" dirty="0" err="1">
                <a:highlight>
                  <a:srgbClr val="FFFF00"/>
                </a:highlight>
                <a:latin typeface="Courier New" panose="02070309020205020404" pitchFamily="49" charset="0"/>
              </a:rPr>
              <a:t>values.</a:t>
            </a:r>
            <a:r>
              <a:rPr lang="en-US" altLang="en-US" b="1" dirty="0" err="1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length</a:t>
            </a:r>
            <a:r>
              <a:rPr lang="en-US" altLang="en-US" b="1" dirty="0">
                <a:highlight>
                  <a:srgbClr val="FFFF00"/>
                </a:highlight>
                <a:latin typeface="Courier New" panose="02070309020205020404" pitchFamily="49" charset="0"/>
              </a:rPr>
              <a:t>;//assign 12 to the size.</a:t>
            </a:r>
            <a:br>
              <a:rPr lang="en-US" altLang="en-US" b="1" dirty="0">
                <a:latin typeface="Courier New" panose="02070309020205020404" pitchFamily="49" charset="0"/>
              </a:rPr>
            </a:br>
            <a:endParaRPr lang="en-US" altLang="en-US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array would have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indexes 0 through 11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en-US" altLang="en-US" sz="2400" dirty="0"/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loops, it is typical to use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counting variables.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might help to think of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representing the word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InvalidSubscript.java</a:t>
            </a:r>
            <a:endParaRPr lang="en-US" altLang="en-US" sz="2000" dirty="0"/>
          </a:p>
          <a:p>
            <a:pPr marL="914400" lvl="1" indent="-457200"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F42FBD-F337-3D6B-FA9A-13DBFE0EE535}"/>
              </a:ext>
            </a:extLst>
          </p:cNvPr>
          <p:cNvSpPr txBox="1"/>
          <p:nvPr/>
        </p:nvSpPr>
        <p:spPr>
          <a:xfrm>
            <a:off x="4641796" y="5861912"/>
            <a:ext cx="62939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System.</a:t>
            </a:r>
            <a:r>
              <a:rPr lang="en-US" sz="2400" b="1" i="1" dirty="0" err="1">
                <a:solidFill>
                  <a:srgbClr val="0000C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out</a:t>
            </a:r>
            <a:r>
              <a:rPr lang="en-US" sz="2400" b="1" i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.println</a:t>
            </a:r>
            <a:r>
              <a:rPr lang="en-US" sz="24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(</a:t>
            </a:r>
            <a:r>
              <a:rPr lang="en-US" sz="2400" b="1" i="1" dirty="0" err="1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aWord</a:t>
            </a:r>
            <a:r>
              <a:rPr lang="en-US" sz="2400" b="1" i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.length</a:t>
            </a:r>
            <a:r>
              <a:rPr lang="en-US" sz="24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());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681974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65124D-F268-F4FD-82BD-14E02E2D3B1D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038985"/>
            <a:ext cx="8294688" cy="3434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access items in an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</a:t>
            </a:r>
            <a:r>
              <a:rPr lang="en-US" altLang="en-US" sz="2400" dirty="0">
                <a:latin typeface="Courier New" panose="02070309020205020404" pitchFamily="49" charset="0"/>
              </a:rPr>
              <a:t>get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  <a:p>
            <a:pPr lvl="1">
              <a:buFontTx/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</a:t>
            </a:r>
            <a:r>
              <a:rPr lang="en-US" altLang="en-US" dirty="0" err="1">
                <a:latin typeface="Consolas" panose="020B0609020204030204" pitchFamily="49" charset="0"/>
              </a:rPr>
              <a:t>nameList.get</a:t>
            </a:r>
            <a:r>
              <a:rPr lang="en-US" altLang="en-US" dirty="0">
                <a:latin typeface="Consolas" panose="020B0609020204030204" pitchFamily="49" charset="0"/>
              </a:rPr>
              <a:t>(1); </a:t>
            </a:r>
          </a:p>
          <a:p>
            <a:pPr lvl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statement 1 is the index of the item to get.</a:t>
            </a:r>
            <a:br>
              <a:rPr lang="en-US" altLang="en-US" dirty="0"/>
            </a:br>
            <a:endParaRPr lang="en-US" altLang="en-US" dirty="0"/>
          </a:p>
          <a:p>
            <a:pPr marL="457200" indent="-457200"/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ArrayListDemo1.java</a:t>
            </a:r>
            <a:endParaRPr lang="en-US" altLang="en-US" sz="2000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063239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0E95600-6CBA-D415-7B49-A1607DF8C244}"/>
              </a:ext>
            </a:extLst>
          </p:cNvPr>
          <p:cNvSpPr txBox="1">
            <a:spLocks noChangeArrowheads="1"/>
          </p:cNvSpPr>
          <p:nvPr/>
        </p:nvSpPr>
        <p:spPr>
          <a:xfrm>
            <a:off x="1415143" y="1568722"/>
            <a:ext cx="9413966" cy="442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class's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toString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returns a string representing all items in 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	</a:t>
            </a:r>
            <a:r>
              <a:rPr lang="en-US" altLang="en-US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dirty="0"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latin typeface="Consolas" panose="020B0609020204030204" pitchFamily="49" charset="0"/>
              </a:rPr>
              <a:t>nameList</a:t>
            </a:r>
            <a:r>
              <a:rPr lang="en-US" altLang="en-US" dirty="0">
                <a:latin typeface="Consolas" panose="020B0609020204030204" pitchFamily="49" charset="0"/>
              </a:rPr>
              <a:t>); </a:t>
            </a:r>
          </a:p>
          <a:p>
            <a:pPr lvl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statement yields :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	[ James, Catherine ]</a:t>
            </a:r>
          </a:p>
          <a:p>
            <a:pPr lvl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class's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remove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removes designated item from 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	</a:t>
            </a:r>
            <a:r>
              <a:rPr lang="en-US" altLang="en-US" dirty="0" err="1">
                <a:latin typeface="Consolas" panose="020B0609020204030204" pitchFamily="49" charset="0"/>
              </a:rPr>
              <a:t>nameList.remove</a:t>
            </a:r>
            <a:r>
              <a:rPr lang="en-US" altLang="en-US" dirty="0">
                <a:latin typeface="Consolas" panose="020B0609020204030204" pitchFamily="49" charset="0"/>
              </a:rPr>
              <a:t>(1); </a:t>
            </a:r>
          </a:p>
          <a:p>
            <a:pPr lvl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statement removes the second item.</a:t>
            </a: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ArrayListDemo3.java</a:t>
            </a:r>
            <a:endParaRPr lang="en-US" altLang="en-US" sz="2000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3111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4093F27-4449-9710-4F71-8585B33BEC33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1490345"/>
            <a:ext cx="9335588" cy="4832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class's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add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with one argument adds new items to the end of the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insert items at a location of choice, use the add method with two arguments</a:t>
            </a:r>
            <a:r>
              <a:rPr lang="en-US" altLang="en-US" sz="2400" dirty="0"/>
              <a:t>:</a:t>
            </a:r>
            <a:br>
              <a:rPr lang="en-US" altLang="en-US" sz="2400" dirty="0"/>
            </a:br>
            <a:endParaRPr lang="en-US" altLang="en-US" sz="2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nameList.add</a:t>
            </a:r>
            <a:r>
              <a:rPr lang="en-US" altLang="en-US" dirty="0">
                <a:latin typeface="Courier New" panose="02070309020205020404" pitchFamily="49" charset="0"/>
              </a:rPr>
              <a:t>(1, "Mary");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statement inserts the </a:t>
            </a:r>
            <a:r>
              <a:rPr lang="en-US" altLang="en-US" dirty="0">
                <a:latin typeface="Courier New" panose="02070309020205020404" pitchFamily="49" charset="0"/>
              </a:rPr>
              <a:t>String</a:t>
            </a:r>
            <a:r>
              <a:rPr lang="en-US" altLang="en-US" dirty="0"/>
              <a:t> "Mary"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index 1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/>
              <a:t> 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replace an existing item, use the </a:t>
            </a:r>
            <a:r>
              <a:rPr lang="en-US" altLang="en-US" sz="2400" dirty="0">
                <a:latin typeface="Courier New" panose="02070309020205020404" pitchFamily="49" charset="0"/>
              </a:rPr>
              <a:t>set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nameList.set</a:t>
            </a:r>
            <a:r>
              <a:rPr lang="en-US" altLang="en-US" dirty="0">
                <a:latin typeface="Courier New" panose="02070309020205020404" pitchFamily="49" charset="0"/>
              </a:rPr>
              <a:t>(1, "Becky"); 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statement replaces </a:t>
            </a:r>
            <a:r>
              <a:rPr lang="en-US" altLang="en-US" dirty="0"/>
              <a:t>“Mary”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en-US" dirty="0"/>
              <a:t> “Becky”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dirty="0"/>
          </a:p>
          <a:p>
            <a:pPr marL="457200" indent="-457200">
              <a:lnSpc>
                <a:spcPct val="80000"/>
              </a:lnSpc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ArrayListDemo5.java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090850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322AB6-E91C-049A-DF4C-A0B6EDF9CA34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072640"/>
            <a:ext cx="9139646" cy="3400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capacity, which is the number of items it can hold without increasing its size.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default capacity of an </a:t>
            </a:r>
            <a:r>
              <a:rPr lang="en-US" altLang="en-US" sz="2400" dirty="0" err="1">
                <a:latin typeface="Courier New" panose="02070309020205020404" pitchFamily="49" charset="0"/>
              </a:rPr>
              <a:t>ArrayList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10 items.</a:t>
            </a:r>
          </a:p>
          <a:p>
            <a:pPr marL="404813" indent="-404813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designate a different capacity, use a parameterized constructor: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latin typeface="Consolas" panose="020B0609020204030204" pitchFamily="49" charset="0"/>
              </a:rPr>
              <a:t>ArrayList</a:t>
            </a:r>
            <a:r>
              <a:rPr lang="en-US" altLang="en-US" sz="2400" dirty="0">
                <a:latin typeface="Consolas" panose="020B0609020204030204" pitchFamily="49" charset="0"/>
              </a:rPr>
              <a:t>&lt;String&gt; list = new 				                       </a:t>
            </a:r>
            <a:r>
              <a:rPr lang="en-US" altLang="en-US" sz="2400" dirty="0" err="1">
                <a:latin typeface="Consolas" panose="020B0609020204030204" pitchFamily="49" charset="0"/>
              </a:rPr>
              <a:t>ArrayList</a:t>
            </a:r>
            <a:r>
              <a:rPr lang="en-US" altLang="en-US" sz="2400" dirty="0">
                <a:latin typeface="Consolas" panose="020B0609020204030204" pitchFamily="49" charset="0"/>
              </a:rPr>
              <a:t>&lt;String&gt;(100);</a:t>
            </a:r>
          </a:p>
          <a:p>
            <a:pPr marL="457200" lvl="1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1526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3F8984-08F0-C8A1-C3CF-3B3B9E754A14}"/>
              </a:ext>
            </a:extLst>
          </p:cNvPr>
          <p:cNvSpPr txBox="1">
            <a:spLocks noChangeArrowheads="1"/>
          </p:cNvSpPr>
          <p:nvPr/>
        </p:nvSpPr>
        <p:spPr>
          <a:xfrm>
            <a:off x="1591198" y="1643448"/>
            <a:ext cx="9133408" cy="4528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store any type of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an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2EB87-1CC4-9BE3-BE59-30A3B86CE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548" y="2819400"/>
            <a:ext cx="79531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&gt; 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accountList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 =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new 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4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400" dirty="0">
                <a:latin typeface="Consolas" panose="020B0609020204030204" pitchFamily="49" charset="0"/>
                <a:cs typeface="Courier New" panose="02070309020205020404" pitchFamily="49" charset="0"/>
              </a:rPr>
              <a:t>&gt;();</a:t>
            </a:r>
          </a:p>
        </p:txBody>
      </p:sp>
      <p:cxnSp>
        <p:nvCxnSpPr>
          <p:cNvPr id="6" name="Straight Arrow Connector 6">
            <a:extLst>
              <a:ext uri="{FF2B5EF4-FFF2-40B4-BE49-F238E27FC236}">
                <a16:creationId xmlns:a16="http://schemas.microsoft.com/office/drawing/2014/main" id="{BCD4480F-C1C4-394D-16BD-3F7A08EC86C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639492" y="3336323"/>
            <a:ext cx="457200" cy="914400"/>
          </a:xfrm>
          <a:prstGeom prst="straightConnector1">
            <a:avLst/>
          </a:prstGeom>
          <a:noFill/>
          <a:ln w="349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8">
            <a:extLst>
              <a:ext uri="{FF2B5EF4-FFF2-40B4-BE49-F238E27FC236}">
                <a16:creationId xmlns:a16="http://schemas.microsoft.com/office/drawing/2014/main" id="{91137071-D717-915C-0491-230AC4369B6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678783" y="3564923"/>
            <a:ext cx="381000" cy="685800"/>
          </a:xfrm>
          <a:prstGeom prst="straightConnector1">
            <a:avLst/>
          </a:prstGeom>
          <a:noFill/>
          <a:ln w="349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9A82CD4-C3F2-B266-16FB-B8289A52E7B6}"/>
              </a:ext>
            </a:extLst>
          </p:cNvPr>
          <p:cNvSpPr txBox="1"/>
          <p:nvPr/>
        </p:nvSpPr>
        <p:spPr>
          <a:xfrm>
            <a:off x="2767149" y="4267200"/>
            <a:ext cx="6435120" cy="83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creates an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hold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objects.</a:t>
            </a:r>
          </a:p>
        </p:txBody>
      </p:sp>
    </p:spTree>
    <p:extLst>
      <p:ext uri="{BB962C8B-B14F-4D97-AF65-F5344CB8AC3E}">
        <p14:creationId xmlns:p14="http://schemas.microsoft.com/office/powerpoint/2010/main" val="80868974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F7FC72C5-DE4A-EB3E-0AF7-371D9A0EE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29" y="1356360"/>
            <a:ext cx="924850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// Create an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to hold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objects.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 list = new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&gt;();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// Add three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objects to the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.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list.add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(new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(100.0));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list.add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(new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(500.0));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list.add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(new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(1500.0));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// Display each item.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for (int index = 0; index &lt;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list.size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(); index++)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BankAccount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account =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list.get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(index);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("Account at index " + index +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      "\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nBalance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: " + </a:t>
            </a:r>
            <a:r>
              <a:rPr lang="en-US" alt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account.getBalance</a:t>
            </a: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());</a:t>
            </a:r>
            <a:b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lang="en-US" alt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13">
            <a:extLst>
              <a:ext uri="{FF2B5EF4-FFF2-40B4-BE49-F238E27FC236}">
                <a16:creationId xmlns:a16="http://schemas.microsoft.com/office/drawing/2014/main" id="{B8672648-E4CA-E018-2D7B-AA6E2B8FF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451" y="6206929"/>
            <a:ext cx="33636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See: </a:t>
            </a:r>
            <a:r>
              <a:rPr lang="en-US" altLang="en-US" sz="2000" dirty="0">
                <a:latin typeface="Arial" panose="020B0604020202020204" pitchFamily="34" charset="0"/>
                <a:hlinkClick r:id="rId2" action="ppaction://hlinkfile"/>
              </a:rPr>
              <a:t>ArrayListDemo6.java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8586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94B30-4EF4-A520-8275-42C5F85A19CF}"/>
              </a:ext>
            </a:extLst>
          </p:cNvPr>
          <p:cNvSpPr txBox="1">
            <a:spLocks noChangeArrowheads="1"/>
          </p:cNvSpPr>
          <p:nvPr/>
        </p:nvSpPr>
        <p:spPr>
          <a:xfrm>
            <a:off x="1506583" y="250961"/>
            <a:ext cx="4423954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Using an </a:t>
            </a:r>
            <a:r>
              <a:rPr lang="en-US" altLang="en-US" sz="3200">
                <a:latin typeface="Courier New" panose="02070309020205020404" pitchFamily="49" charset="0"/>
              </a:rPr>
              <a:t>ArrayList</a:t>
            </a:r>
            <a:endParaRPr lang="en-US" altLang="en-US" sz="3200" dirty="0">
              <a:latin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538B4-2380-4C40-8F7A-9292471676E8}"/>
              </a:ext>
            </a:extLst>
          </p:cNvPr>
          <p:cNvSpPr txBox="1">
            <a:spLocks noChangeArrowheads="1"/>
          </p:cNvSpPr>
          <p:nvPr/>
        </p:nvSpPr>
        <p:spPr>
          <a:xfrm>
            <a:off x="1389014" y="1841862"/>
            <a:ext cx="9231085" cy="45194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diamond operator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in Java 7, you can 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for simpler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declarations: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E484660B-1E4F-1F3F-F444-D8F6B943D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814" y="5530285"/>
            <a:ext cx="8141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Java infers the type of the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altLang="en-US" sz="2400"/>
              <a:t> object from the variable declaration.</a:t>
            </a: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5BE2B17D-78C4-BD4B-571C-2B88BC6D9673}"/>
              </a:ext>
            </a:extLst>
          </p:cNvPr>
          <p:cNvGrpSpPr>
            <a:grpSpLocks/>
          </p:cNvGrpSpPr>
          <p:nvPr/>
        </p:nvGrpSpPr>
        <p:grpSpPr bwMode="auto">
          <a:xfrm>
            <a:off x="1389015" y="4352519"/>
            <a:ext cx="8355873" cy="1177766"/>
            <a:chOff x="304801" y="3374841"/>
            <a:chExt cx="7315201" cy="1243494"/>
          </a:xfrm>
        </p:grpSpPr>
        <p:sp>
          <p:nvSpPr>
            <p:cNvPr id="6" name="TextBox 3">
              <a:extLst>
                <a:ext uri="{FF2B5EF4-FFF2-40B4-BE49-F238E27FC236}">
                  <a16:creationId xmlns:a16="http://schemas.microsoft.com/office/drawing/2014/main" id="{1C7C46EB-0F60-9224-D012-9FFDF333E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1" y="3429000"/>
              <a:ext cx="7315201" cy="487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latin typeface="Consolas" panose="020B0609020204030204" pitchFamily="49" charset="0"/>
                  <a:cs typeface="Courier New" panose="02070309020205020404" pitchFamily="49" charset="0"/>
                </a:rPr>
                <a:t>     </a:t>
              </a:r>
              <a:r>
                <a:rPr lang="en-US" altLang="en-US" sz="2400" dirty="0" err="1">
                  <a:latin typeface="Consolas" panose="020B0609020204030204" pitchFamily="49" charset="0"/>
                  <a:cs typeface="Courier New" panose="02070309020205020404" pitchFamily="49" charset="0"/>
                </a:rPr>
                <a:t>ArrayList</a:t>
              </a:r>
              <a:r>
                <a:rPr lang="en-US" altLang="en-US" sz="2400" dirty="0">
                  <a:latin typeface="Consolas" panose="020B0609020204030204" pitchFamily="49" charset="0"/>
                  <a:cs typeface="Courier New" panose="02070309020205020404" pitchFamily="49" charset="0"/>
                </a:rPr>
                <a:t>&lt;String&gt; list = new </a:t>
              </a:r>
              <a:r>
                <a:rPr lang="en-US" altLang="en-US" sz="2400" dirty="0" err="1">
                  <a:latin typeface="Consolas" panose="020B0609020204030204" pitchFamily="49" charset="0"/>
                  <a:cs typeface="Courier New" panose="02070309020205020404" pitchFamily="49" charset="0"/>
                </a:rPr>
                <a:t>ArrayList</a:t>
              </a:r>
              <a:r>
                <a:rPr lang="en-US" altLang="en-US" sz="2400" dirty="0">
                  <a:latin typeface="Consolas" panose="020B0609020204030204" pitchFamily="49" charset="0"/>
                  <a:cs typeface="Courier New" panose="02070309020205020404" pitchFamily="49" charset="0"/>
                </a:rPr>
                <a:t>&lt;&gt;();</a:t>
              </a:r>
            </a:p>
          </p:txBody>
        </p: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527E906E-FAD7-9924-4670-9FA908791B40}"/>
                </a:ext>
              </a:extLst>
            </p:cNvPr>
            <p:cNvSpPr/>
            <p:nvPr/>
          </p:nvSpPr>
          <p:spPr bwMode="auto">
            <a:xfrm rot="5400000">
              <a:off x="4225692" y="2024542"/>
              <a:ext cx="1243494" cy="3944092"/>
            </a:xfrm>
            <a:prstGeom prst="arc">
              <a:avLst>
                <a:gd name="adj1" fmla="val 16156126"/>
                <a:gd name="adj2" fmla="val 5539246"/>
              </a:avLst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triangle" w="lg" len="lg"/>
              <a:tailEnd type="none" w="med" len="med"/>
            </a:ln>
            <a:effectLst/>
          </p:spPr>
          <p:txBody>
            <a:bodyPr wrap="none"/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4B342A4-1DE5-5C70-AF7C-7E22FB24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891" y="3499313"/>
            <a:ext cx="51268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No need to specify the data type here.</a:t>
            </a:r>
          </a:p>
        </p:txBody>
      </p:sp>
      <p:cxnSp>
        <p:nvCxnSpPr>
          <p:cNvPr id="9" name="Straight Arrow Connector 9">
            <a:extLst>
              <a:ext uri="{FF2B5EF4-FFF2-40B4-BE49-F238E27FC236}">
                <a16:creationId xmlns:a16="http://schemas.microsoft.com/office/drawing/2014/main" id="{B9D5DD0B-179C-AC9C-86EB-3F34BAD230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194072" y="4042954"/>
            <a:ext cx="0" cy="360861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7056860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380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9E16DE-96B5-3D1E-E07D-21280A3C7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402" y="151179"/>
            <a:ext cx="10412241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-2;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Random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	numbers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(100)-50;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 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index...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size of array numbers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"\n\</a:t>
            </a:r>
            <a:r>
              <a:rPr lang="en-US" altLang="en-US" sz="2000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 numbers array has:"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"numbers [ %d ] is %d.\n"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        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numbers[</a:t>
            </a:r>
            <a:r>
              <a:rPr lang="en-US" altLang="en-US" sz="2000" b="1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]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...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1160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FE9419-B09B-114F-EE2D-B8E61AA66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697" y="150812"/>
            <a:ext cx="5334000" cy="6556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-12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1   49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2   -22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3   -31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4   -1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5   42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6   -26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7   -5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size of array numbers is 10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numbers array has: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[ 0 ] is -12.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[ 1 ] is 49.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[ 2 ] is -22.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[ 3 ] is -31.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[ 4 ] is -1.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[ 5 ] is 42.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[ 6 ] is -26.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[ 7 ] is -5.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[ 8 ]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[ 9 ] is 0.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80712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D0147D-A744-CB19-3358-F114C525B9BD}"/>
              </a:ext>
            </a:extLst>
          </p:cNvPr>
          <p:cNvSpPr/>
          <p:nvPr/>
        </p:nvSpPr>
        <p:spPr>
          <a:xfrm>
            <a:off x="1595322" y="859347"/>
            <a:ext cx="85125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sz="22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sz="2200" b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 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"numbers [ %d ] is %d.\n"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defRPr/>
            </a:pP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	     		                    </a:t>
            </a:r>
            <a:r>
              <a:rPr 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</a:t>
            </a:r>
            <a:r>
              <a:rPr 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...</a:t>
            </a:r>
            <a:endParaRPr lang="en-US" sz="2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A15CC0-A1F8-BCBD-EEAE-F0A94F75A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13" y="2607275"/>
            <a:ext cx="3884141" cy="3477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numbers array has: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[ 0 ] is -14.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[ 1 ] is -1.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[ 2 ] is -42.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[ 3 ] is -6.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[ 4 ] is -19.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[ 5 ] is -46.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[ 6 ] is 45.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[ 7 ] is 20.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[ 8 ]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numbers [ 9 ] is 0.</a:t>
            </a:r>
          </a:p>
        </p:txBody>
      </p:sp>
    </p:spTree>
    <p:extLst>
      <p:ext uri="{BB962C8B-B14F-4D97-AF65-F5344CB8AC3E}">
        <p14:creationId xmlns:p14="http://schemas.microsoft.com/office/powerpoint/2010/main" val="191097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420C1D4-CF09-4C41-7739-527D808589BE}"/>
              </a:ext>
            </a:extLst>
          </p:cNvPr>
          <p:cNvSpPr txBox="1">
            <a:spLocks noChangeArrowheads="1"/>
          </p:cNvSpPr>
          <p:nvPr/>
        </p:nvSpPr>
        <p:spPr>
          <a:xfrm>
            <a:off x="1496934" y="0"/>
            <a:ext cx="3806587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Chapter Topics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F4A198-C647-2107-5D52-F7B73F041DF9}"/>
              </a:ext>
            </a:extLst>
          </p:cNvPr>
          <p:cNvSpPr txBox="1">
            <a:spLocks noChangeArrowheads="1"/>
          </p:cNvSpPr>
          <p:nvPr/>
        </p:nvSpPr>
        <p:spPr>
          <a:xfrm>
            <a:off x="1496934" y="875212"/>
            <a:ext cx="8610600" cy="5982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7 discusses the following main topics: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Arrays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Array Contents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Passing Arrays as Arguments to Methods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Useful Array Algorithms and Operations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Returning Arrays from Methods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Arrays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of Objects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Sequential Search Algorithm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Arrays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Two-Dimensional Arrays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with Three or More Dimensions 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Selection Sort and the Binary Search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Command-Line Arguments</a:t>
            </a:r>
          </a:p>
          <a:p>
            <a:pPr marL="914400" lvl="1" indent="-457200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457200" lvl="1" indent="0"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1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C64C210-9496-793E-2CB7-329ECA10E84B}"/>
              </a:ext>
            </a:extLst>
          </p:cNvPr>
          <p:cNvSpPr txBox="1">
            <a:spLocks noChangeArrowheads="1"/>
          </p:cNvSpPr>
          <p:nvPr/>
        </p:nvSpPr>
        <p:spPr>
          <a:xfrm>
            <a:off x="1539875" y="261551"/>
            <a:ext cx="3365757" cy="784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Off-by-One Errors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DFBB5D-00B2-AC37-8A1E-F1A3BA14A9B3}"/>
              </a:ext>
            </a:extLst>
          </p:cNvPr>
          <p:cNvSpPr txBox="1">
            <a:spLocks noChangeArrowheads="1"/>
          </p:cNvSpPr>
          <p:nvPr/>
        </p:nvSpPr>
        <p:spPr>
          <a:xfrm>
            <a:off x="1539875" y="1346886"/>
            <a:ext cx="9667703" cy="53999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easy to be off-by-one when accessing arrays.</a:t>
            </a:r>
            <a:br>
              <a:rPr lang="en-US" altLang="en-US" sz="2600" dirty="0"/>
            </a:br>
            <a:endParaRPr lang="en-US" altLang="en-US" sz="2600" dirty="0"/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// This code has an off-by-one error.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int[] numbers = new int[100];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int[] </a:t>
            </a:r>
            <a:r>
              <a:rPr lang="en-US" altLang="en-US" b="1" dirty="0" err="1">
                <a:latin typeface="Courier New" panose="02070309020205020404" pitchFamily="49" charset="0"/>
              </a:rPr>
              <a:t>numbers_i</a:t>
            </a:r>
            <a:r>
              <a:rPr lang="en-US" altLang="en-US" b="1" dirty="0">
                <a:latin typeface="Courier New" panose="02070309020205020404" pitchFamily="49" charset="0"/>
              </a:rPr>
              <a:t> = new int[100];</a:t>
            </a:r>
          </a:p>
          <a:p>
            <a:pPr lvl="1">
              <a:buFontTx/>
              <a:buNone/>
              <a:defRPr/>
            </a:pPr>
            <a:endParaRPr lang="en-US" altLang="en-US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  <a:defRPr/>
            </a:pP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for (int </a:t>
            </a:r>
            <a:r>
              <a:rPr lang="en-US" alt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 = 1; </a:t>
            </a:r>
            <a:r>
              <a:rPr lang="en-US" altLang="en-US" b="1" dirty="0" err="1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 &lt;= 100; </a:t>
            </a:r>
            <a:r>
              <a:rPr lang="en-US" altLang="en-US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++){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	 numbers[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] = 99;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latin typeface="Courier New" panose="02070309020205020404" pitchFamily="49" charset="0"/>
              </a:rPr>
              <a:t>numbers_i</a:t>
            </a:r>
            <a:r>
              <a:rPr lang="en-US" altLang="en-US" b="1" dirty="0">
                <a:latin typeface="Courier New" panose="02070309020205020404" pitchFamily="49" charset="0"/>
              </a:rPr>
              <a:t>[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] = </a:t>
            </a:r>
            <a:r>
              <a:rPr lang="en-US" altLang="en-US" b="1" dirty="0" err="1"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latin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  <a:defRPr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sz="2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out.printf</a:t>
            </a:r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= %d, numbers[%d] = %d; "</a:t>
            </a:r>
          </a:p>
          <a:p>
            <a:pPr marL="0" indent="0">
              <a:buFontTx/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					+ 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numbers_i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[%d] = %d.\n", </a:t>
            </a:r>
          </a:p>
          <a:p>
            <a:pPr marL="0" indent="0">
              <a:buFontTx/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numbers[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FontTx/>
              <a:buNone/>
              <a:defRPr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alt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 equal sign allows the loop to continue to index 100, where 99 is the last index in the array.</a:t>
            </a:r>
          </a:p>
          <a:p>
            <a:pPr marL="0" indent="0">
              <a:buFontTx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code would throw an</a:t>
            </a:r>
            <a:r>
              <a:rPr lang="en-US" altLang="en-US" dirty="0"/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Courier New" panose="02070309020205020404" pitchFamily="49" charset="0"/>
              </a:rPr>
              <a:t>ArrayIndexOutOfBoundsException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317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01EE04-F1E2-4857-9C2B-89E11149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43" y="1155357"/>
            <a:ext cx="10146957" cy="44627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is: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1, numbers[1] = 99;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[1] = 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2, numbers[2] = 99;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[2] = 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3, numbers[3] = 99;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[3] = 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…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96, numbers[96] = 99; </a:t>
            </a:r>
            <a:r>
              <a:rPr lang="en-US" altLang="en-US" sz="2000" dirty="0" err="1"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latin typeface="Consolas" panose="020B0609020204030204" pitchFamily="49" charset="0"/>
              </a:rPr>
              <a:t>[96] = 96.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97, numbers[97] = 99; </a:t>
            </a:r>
            <a:r>
              <a:rPr lang="en-US" altLang="en-US" sz="2000" dirty="0" err="1"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latin typeface="Consolas" panose="020B0609020204030204" pitchFamily="49" charset="0"/>
              </a:rPr>
              <a:t>[97] = 97.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98, numbers[98] = 99; </a:t>
            </a:r>
            <a:r>
              <a:rPr lang="en-US" altLang="en-US" sz="2000" dirty="0" err="1"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latin typeface="Consolas" panose="020B0609020204030204" pitchFamily="49" charset="0"/>
              </a:rPr>
              <a:t>[98] = 98.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99, numbers[99] = 99; </a:t>
            </a:r>
            <a:r>
              <a:rPr lang="en-US" altLang="en-US" sz="2000" dirty="0" err="1">
                <a:latin typeface="Consolas" panose="020B0609020204030204" pitchFamily="49" charset="0"/>
              </a:rPr>
              <a:t>numbers_i</a:t>
            </a:r>
            <a:r>
              <a:rPr lang="en-US" altLang="en-US" sz="2000" dirty="0">
                <a:latin typeface="Consolas" panose="020B0609020204030204" pitchFamily="49" charset="0"/>
              </a:rPr>
              <a:t>[99] = 99.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Exception in thread "main" </a:t>
            </a:r>
            <a:r>
              <a:rPr lang="en-US" altLang="en-US" sz="2000" u="sng" dirty="0" err="1">
                <a:latin typeface="Consolas" panose="020B0609020204030204" pitchFamily="49" charset="0"/>
              </a:rPr>
              <a:t>java.lang.ArrayIndexOutOfBoundsException</a:t>
            </a:r>
            <a:r>
              <a:rPr lang="en-US" altLang="en-US" sz="2000" u="sng" dirty="0">
                <a:latin typeface="Consolas" panose="020B0609020204030204" pitchFamily="49" charset="0"/>
              </a:rPr>
              <a:t>: 100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at ch07_.chap07_ArrayOutputFile.main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u="sng" dirty="0">
                <a:latin typeface="Consolas" panose="020B0609020204030204" pitchFamily="49" charset="0"/>
              </a:rPr>
              <a:t>chap07_ArrayOutputFile.java:14)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9503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6910FA3-552D-10FA-4F69-95C4406F4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994" y="86497"/>
            <a:ext cx="6129552" cy="91598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kern="0" dirty="0"/>
              <a:t>Off-by-One Errors – </a:t>
            </a:r>
            <a:r>
              <a:rPr lang="en-US" altLang="en-US" sz="2400" kern="0" dirty="0"/>
              <a:t>another example</a:t>
            </a:r>
            <a:endParaRPr lang="en-US" altLang="en-US" sz="3200" kern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28B5DA-82E1-0E7A-EA3B-A64C0740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93" y="1132681"/>
            <a:ext cx="8625617" cy="38782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import </a:t>
            </a:r>
            <a:r>
              <a:rPr lang="en-US" altLang="en-US" sz="2200" dirty="0" err="1">
                <a:latin typeface="Consolas" panose="020B0609020204030204" pitchFamily="49" charset="0"/>
              </a:rPr>
              <a:t>java.util.Random</a:t>
            </a:r>
            <a:r>
              <a:rPr lang="en-US" altLang="en-US" sz="22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final int ARRAY_SIZE = 10;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int </a:t>
            </a:r>
            <a:r>
              <a:rPr lang="en-US" altLang="en-US" sz="2200" dirty="0" err="1">
                <a:latin typeface="Consolas" panose="020B0609020204030204" pitchFamily="49" charset="0"/>
              </a:rPr>
              <a:t>numbersL</a:t>
            </a:r>
            <a:r>
              <a:rPr lang="en-US" altLang="en-US" sz="2200" dirty="0">
                <a:latin typeface="Consolas" panose="020B0609020204030204" pitchFamily="49" charset="0"/>
              </a:rPr>
              <a:t>[] = new int[ARRAY_SIZE];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for (int </a:t>
            </a:r>
            <a:r>
              <a:rPr lang="en-US" alt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&lt;= ARRAY_SIZE; </a:t>
            </a:r>
            <a:r>
              <a:rPr lang="en-US" altLang="en-US" sz="2200" dirty="0" err="1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200" dirty="0"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Random rand = new Random();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</a:rPr>
              <a:t>numbersL</a:t>
            </a:r>
            <a:r>
              <a:rPr lang="en-US" altLang="en-US" sz="2200" dirty="0">
                <a:latin typeface="Consolas" panose="020B0609020204030204" pitchFamily="49" charset="0"/>
              </a:rPr>
              <a:t>[</a:t>
            </a:r>
            <a:r>
              <a:rPr lang="en-US" altLang="en-US" sz="2200" dirty="0" err="1"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latin typeface="Consolas" panose="020B0609020204030204" pitchFamily="49" charset="0"/>
              </a:rPr>
              <a:t>] = </a:t>
            </a:r>
            <a:r>
              <a:rPr lang="en-US" altLang="en-US" sz="2200" dirty="0" err="1">
                <a:latin typeface="Consolas" panose="020B0609020204030204" pitchFamily="49" charset="0"/>
              </a:rPr>
              <a:t>rand.nextInt</a:t>
            </a:r>
            <a:r>
              <a:rPr lang="en-US" altLang="en-US" sz="2200" dirty="0">
                <a:latin typeface="Consolas" panose="020B0609020204030204" pitchFamily="49" charset="0"/>
              </a:rPr>
              <a:t>(10)-5;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200" i="1" dirty="0">
                <a:latin typeface="Consolas" panose="020B0609020204030204" pitchFamily="49" charset="0"/>
              </a:rPr>
              <a:t>("numbers [ %d ] is %d.\n", 			  			</a:t>
            </a:r>
            <a:r>
              <a:rPr lang="en-US" altLang="en-US" sz="2200" i="1" dirty="0" err="1">
                <a:latin typeface="Consolas" panose="020B0609020204030204" pitchFamily="49" charset="0"/>
              </a:rPr>
              <a:t>i</a:t>
            </a:r>
            <a:r>
              <a:rPr lang="en-US" altLang="en-US" sz="2200" i="1" dirty="0">
                <a:latin typeface="Consolas" panose="020B0609020204030204" pitchFamily="49" charset="0"/>
              </a:rPr>
              <a:t>, </a:t>
            </a:r>
            <a:r>
              <a:rPr lang="en-US" altLang="en-US" sz="2200" i="1" dirty="0" err="1">
                <a:latin typeface="Consolas" panose="020B0609020204030204" pitchFamily="49" charset="0"/>
              </a:rPr>
              <a:t>numbersL</a:t>
            </a:r>
            <a:r>
              <a:rPr lang="en-US" altLang="en-US" sz="2200" i="1" dirty="0">
                <a:latin typeface="Consolas" panose="020B0609020204030204" pitchFamily="49" charset="0"/>
              </a:rPr>
              <a:t>[</a:t>
            </a:r>
            <a:r>
              <a:rPr lang="en-US" altLang="en-US" sz="2200" i="1" dirty="0" err="1">
                <a:latin typeface="Consolas" panose="020B0609020204030204" pitchFamily="49" charset="0"/>
              </a:rPr>
              <a:t>i</a:t>
            </a:r>
            <a:r>
              <a:rPr lang="en-US" altLang="en-US" sz="2200" i="1" dirty="0"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} // end of for </a:t>
            </a:r>
            <a:r>
              <a:rPr lang="en-US" altLang="en-US" sz="2200" dirty="0" err="1"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latin typeface="Consolas" panose="020B0609020204030204" pitchFamily="49" charset="0"/>
              </a:rPr>
              <a:t> ...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B21B5E-62A6-DEC3-D9E5-200826F06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993" y="5141140"/>
            <a:ext cx="80772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Here, the equal sign allows the loop to continue to index 10, where 9 is the last index in the array.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This code would throw an </a:t>
            </a:r>
            <a:r>
              <a:rPr lang="en-US" altLang="en-US" sz="2400" dirty="0" err="1">
                <a:solidFill>
                  <a:srgbClr val="FF3300"/>
                </a:solidFill>
                <a:latin typeface="Courier New" panose="02070309020205020404" pitchFamily="49" charset="0"/>
              </a:rPr>
              <a:t>ArrayIndexOutOfBoundsException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131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667AF49-10A9-61D5-CDA9-526B10A21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791368"/>
            <a:ext cx="9144000" cy="5275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Output for the numbers array has:</a:t>
            </a:r>
          </a:p>
          <a:p>
            <a:pPr>
              <a:buFontTx/>
              <a:buNone/>
            </a:pPr>
            <a:r>
              <a:rPr lang="en-US" altLang="en-US" sz="2200" dirty="0"/>
              <a:t>numbers [ 0 ] is -5.</a:t>
            </a:r>
          </a:p>
          <a:p>
            <a:pPr>
              <a:buFontTx/>
              <a:buNone/>
            </a:pPr>
            <a:r>
              <a:rPr lang="en-US" altLang="en-US" sz="2200" dirty="0"/>
              <a:t>numbers [ 1 ] is 4.</a:t>
            </a:r>
          </a:p>
          <a:p>
            <a:pPr>
              <a:buFontTx/>
              <a:buNone/>
            </a:pPr>
            <a:r>
              <a:rPr lang="en-US" altLang="en-US" sz="2200" dirty="0"/>
              <a:t>numbers [ 2 ] is -5.</a:t>
            </a:r>
          </a:p>
          <a:p>
            <a:pPr>
              <a:buFontTx/>
              <a:buNone/>
            </a:pPr>
            <a:r>
              <a:rPr lang="en-US" altLang="en-US" sz="2200" dirty="0"/>
              <a:t>numbers [ 3 ] is -4.</a:t>
            </a:r>
          </a:p>
          <a:p>
            <a:pPr>
              <a:buFontTx/>
              <a:buNone/>
            </a:pPr>
            <a:r>
              <a:rPr lang="en-US" altLang="en-US" sz="2200" dirty="0"/>
              <a:t>numbers [ 4 ] is -1.</a:t>
            </a:r>
          </a:p>
          <a:p>
            <a:pPr>
              <a:buFontTx/>
              <a:buNone/>
            </a:pPr>
            <a:r>
              <a:rPr lang="en-US" altLang="en-US" sz="2200" dirty="0"/>
              <a:t>numbers [ 5 ] is -3.</a:t>
            </a:r>
          </a:p>
          <a:p>
            <a:pPr>
              <a:buFontTx/>
              <a:buNone/>
            </a:pPr>
            <a:r>
              <a:rPr lang="en-US" altLang="en-US" sz="2200" dirty="0"/>
              <a:t>numbers [ 6 ] is -1.</a:t>
            </a:r>
          </a:p>
          <a:p>
            <a:pPr>
              <a:buFontTx/>
              <a:buNone/>
            </a:pPr>
            <a:r>
              <a:rPr lang="en-US" altLang="en-US" sz="2200" dirty="0"/>
              <a:t>numbers [ 7 ] is -2.</a:t>
            </a:r>
          </a:p>
          <a:p>
            <a:pPr>
              <a:buFontTx/>
              <a:buNone/>
            </a:pPr>
            <a:r>
              <a:rPr lang="en-US" altLang="en-US" sz="2200" dirty="0"/>
              <a:t>numbers [ 8 ] is -4.</a:t>
            </a:r>
          </a:p>
          <a:p>
            <a:pPr>
              <a:buFontTx/>
              <a:buNone/>
            </a:pPr>
            <a:r>
              <a:rPr lang="en-US" altLang="en-US" sz="2200" dirty="0"/>
              <a:t>numbers [ 9 ] is 4.</a:t>
            </a:r>
          </a:p>
          <a:p>
            <a:pPr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</a:rPr>
              <a:t>Exception in thread "main" </a:t>
            </a:r>
            <a:r>
              <a:rPr lang="en-US" altLang="en-US" sz="2200" u="sng" dirty="0" err="1"/>
              <a:t>java.lang.ArrayIndexOutOfBoundsException</a:t>
            </a:r>
            <a:r>
              <a:rPr lang="en-US" altLang="en-US" sz="2200" u="sng" dirty="0"/>
              <a:t>: 10</a:t>
            </a:r>
          </a:p>
          <a:p>
            <a:pPr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</a:rPr>
              <a:t>at ch07_.chap07_ArrayOutputFile.main </a:t>
            </a:r>
            <a:r>
              <a:rPr lang="en-US" altLang="en-US" sz="2200" dirty="0"/>
              <a:t>(</a:t>
            </a:r>
            <a:r>
              <a:rPr lang="en-US" altLang="en-US" sz="2200" u="sng" dirty="0"/>
              <a:t>chap07_ArrayOutputFile.java:26)</a:t>
            </a:r>
          </a:p>
        </p:txBody>
      </p:sp>
    </p:spTree>
    <p:extLst>
      <p:ext uri="{BB962C8B-B14F-4D97-AF65-F5344CB8AC3E}">
        <p14:creationId xmlns:p14="http://schemas.microsoft.com/office/powerpoint/2010/main" val="2736745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BDD6F5E-B1CC-BF07-CB15-B200E21C4122}"/>
              </a:ext>
            </a:extLst>
          </p:cNvPr>
          <p:cNvSpPr txBox="1">
            <a:spLocks noChangeArrowheads="1"/>
          </p:cNvSpPr>
          <p:nvPr/>
        </p:nvSpPr>
        <p:spPr>
          <a:xfrm>
            <a:off x="1501174" y="236281"/>
            <a:ext cx="37719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Array Initialization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1163A1D-E5E6-1CD8-670E-67DF52CC7772}"/>
              </a:ext>
            </a:extLst>
          </p:cNvPr>
          <p:cNvSpPr txBox="1">
            <a:spLocks noChangeArrowheads="1"/>
          </p:cNvSpPr>
          <p:nvPr/>
        </p:nvSpPr>
        <p:spPr>
          <a:xfrm>
            <a:off x="1551487" y="1254125"/>
            <a:ext cx="7548562" cy="54911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en-US" sz="2200" dirty="0"/>
              <a:t>//use new keyword to create an array object</a:t>
            </a:r>
          </a:p>
          <a:p>
            <a:pPr marL="0" indent="0">
              <a:buFontTx/>
              <a:buNone/>
              <a:defRPr/>
            </a:pPr>
            <a:r>
              <a:rPr lang="en-US" altLang="en-US" sz="2200" dirty="0"/>
              <a:t> </a:t>
            </a:r>
          </a:p>
          <a:p>
            <a:pPr marL="0" indent="0">
              <a:buFontTx/>
              <a:buNone/>
              <a:defRPr/>
            </a:pPr>
            <a:endParaRPr lang="en-US" altLang="en-US" sz="2200" dirty="0">
              <a:solidFill>
                <a:srgbClr val="0000FF"/>
              </a:solidFill>
              <a:highlight>
                <a:srgbClr val="FFFF00"/>
              </a:highlight>
            </a:endParaRPr>
          </a:p>
          <a:p>
            <a:pPr marL="0" indent="0">
              <a:buFontTx/>
              <a:buNone/>
              <a:defRPr/>
            </a:pP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</a:rPr>
              <a:t>int[ ] days = new int[12];</a:t>
            </a:r>
          </a:p>
          <a:p>
            <a:pPr marL="0" indent="0">
              <a:buFontTx/>
              <a:buNone/>
              <a:defRPr/>
            </a:pPr>
            <a:r>
              <a:rPr lang="en-US" altLang="en-US" sz="2200" dirty="0"/>
              <a:t>// 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int [ ] days;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days = new int[12];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// 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final int DAYS_SIZE = 12;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int [ ] days = new int[DAYS_SIZE];</a:t>
            </a:r>
          </a:p>
          <a:p>
            <a:pPr marL="0" indent="0">
              <a:defRPr/>
            </a:pPr>
            <a:endParaRPr lang="en-US" altLang="en-US" sz="2400" dirty="0"/>
          </a:p>
          <a:p>
            <a:pPr marL="457200" indent="-457200"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ArrayInitialization.java</a:t>
            </a:r>
            <a:endParaRPr lang="en-US" alt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7E2768-DE9C-933A-C2CA-F7D7B37D1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12932"/>
              </p:ext>
            </p:extLst>
          </p:nvPr>
        </p:nvGraphicFramePr>
        <p:xfrm>
          <a:off x="5325768" y="1787525"/>
          <a:ext cx="4930344" cy="57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08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72615"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433E8F61-E0A5-5637-F406-E76A80221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968" y="803275"/>
            <a:ext cx="1066800" cy="33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5E71AB01-9F5F-57DA-7F2B-6B833801D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443" y="681038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days</a:t>
            </a:r>
          </a:p>
        </p:txBody>
      </p:sp>
      <p:cxnSp>
        <p:nvCxnSpPr>
          <p:cNvPr id="7" name="Connector: Curved 5">
            <a:extLst>
              <a:ext uri="{FF2B5EF4-FFF2-40B4-BE49-F238E27FC236}">
                <a16:creationId xmlns:a16="http://schemas.microsoft.com/office/drawing/2014/main" id="{A186A0C1-BAA8-5FA8-74B9-A4237C02297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392443" y="874948"/>
            <a:ext cx="1143000" cy="901961"/>
          </a:xfrm>
          <a:prstGeom prst="curvedConnector3">
            <a:avLst>
              <a:gd name="adj1" fmla="val 52432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2">
            <a:extLst>
              <a:ext uri="{FF2B5EF4-FFF2-40B4-BE49-F238E27FC236}">
                <a16:creationId xmlns:a16="http://schemas.microsoft.com/office/drawing/2014/main" id="{6025C0C9-2115-E4B4-0CDB-7CE7D311C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8130" y="2625725"/>
            <a:ext cx="557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days[0]   days[1]     …                                days[11]</a:t>
            </a:r>
          </a:p>
        </p:txBody>
      </p:sp>
      <p:cxnSp>
        <p:nvCxnSpPr>
          <p:cNvPr id="9" name="Straight Arrow Connector 4">
            <a:extLst>
              <a:ext uri="{FF2B5EF4-FFF2-40B4-BE49-F238E27FC236}">
                <a16:creationId xmlns:a16="http://schemas.microsoft.com/office/drawing/2014/main" id="{27846E97-CE69-DDF3-DBF6-E554E885B16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517990" y="2360140"/>
            <a:ext cx="41275" cy="273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11">
            <a:extLst>
              <a:ext uri="{FF2B5EF4-FFF2-40B4-BE49-F238E27FC236}">
                <a16:creationId xmlns:a16="http://schemas.microsoft.com/office/drawing/2014/main" id="{78A4C174-2A58-0CD9-7170-FA90C53AF54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0000312" y="2360140"/>
            <a:ext cx="41275" cy="273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2">
            <a:extLst>
              <a:ext uri="{FF2B5EF4-FFF2-40B4-BE49-F238E27FC236}">
                <a16:creationId xmlns:a16="http://schemas.microsoft.com/office/drawing/2014/main" id="{DAD1B835-F685-D447-805A-A1602B2B084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88019" y="2334740"/>
            <a:ext cx="547424" cy="298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70850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4CF1B33-5058-F9B2-CAE5-F5C8AE36C628}"/>
              </a:ext>
            </a:extLst>
          </p:cNvPr>
          <p:cNvSpPr txBox="1">
            <a:spLocks noChangeArrowheads="1"/>
          </p:cNvSpPr>
          <p:nvPr/>
        </p:nvSpPr>
        <p:spPr>
          <a:xfrm>
            <a:off x="1673841" y="1372628"/>
            <a:ext cx="9002397" cy="505288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altLang="en-US" sz="2200" dirty="0"/>
              <a:t>//use the new keyword to create an array object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int[ ] days = new int[12];</a:t>
            </a:r>
          </a:p>
          <a:p>
            <a:pPr marL="0" indent="0">
              <a:buFontTx/>
              <a:buNone/>
              <a:defRPr/>
            </a:pPr>
            <a:r>
              <a:rPr lang="en-US" altLang="en-US" sz="2200" dirty="0"/>
              <a:t>//Or 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int [ ] days;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solidFill>
                  <a:srgbClr val="0000FF"/>
                </a:solidFill>
              </a:rPr>
              <a:t>days = new int[12];</a:t>
            </a:r>
          </a:p>
          <a:p>
            <a:pPr marL="0" indent="0">
              <a:buFontTx/>
              <a:buNone/>
              <a:defRPr/>
            </a:pPr>
            <a:endParaRPr lang="en-US" altLang="en-US" sz="2400" dirty="0">
              <a:solidFill>
                <a:srgbClr val="0000FF"/>
              </a:solidFill>
            </a:endParaRPr>
          </a:p>
          <a:p>
            <a:pPr marL="457200" indent="-457200">
              <a:defRPr/>
            </a:pPr>
            <a:r>
              <a:rPr lang="en-US" altLang="en-US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an array is created,</a:t>
            </a:r>
            <a:r>
              <a:rPr lang="en-US" alt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its size cannot be changed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defRPr/>
            </a:pPr>
            <a:r>
              <a:rPr lang="en-US" altLang="en-US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default, </a:t>
            </a:r>
            <a:r>
              <a:rPr lang="en-US" altLang="en-US" sz="22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Java initializes array elements with 0</a:t>
            </a:r>
            <a:r>
              <a:rPr lang="en-US" altLang="en-US" sz="22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defRPr/>
            </a:pPr>
            <a:r>
              <a:rPr lang="en-US" altLang="en-US" sz="22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Java performs array bounds checking</a:t>
            </a:r>
            <a:r>
              <a:rPr lang="en-US" altLang="en-US" sz="22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means that it does not allow a statement to use a subscript that is outside the range of valid subscripts for an array. </a:t>
            </a:r>
            <a:r>
              <a:rPr lang="en-US" altLang="en-US" sz="2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valid subscripts for the array days are 0 through 11.</a:t>
            </a:r>
            <a:endParaRPr lang="en-US" alt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en-US" altLang="en-US" sz="1800" dirty="0"/>
              <a:t>See example: </a:t>
            </a:r>
            <a:r>
              <a:rPr lang="en-US" altLang="en-US" sz="1800" dirty="0">
                <a:hlinkClick r:id="rId2" action="ppaction://hlinkfile"/>
              </a:rPr>
              <a:t>ArrayInitialization.java</a:t>
            </a:r>
            <a:endParaRPr lang="en-US" alt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6F4A7B-3A83-7A4A-A020-535C2B1C1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736023"/>
              </p:ext>
            </p:extLst>
          </p:nvPr>
        </p:nvGraphicFramePr>
        <p:xfrm>
          <a:off x="5399908" y="1919415"/>
          <a:ext cx="4893264" cy="490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77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9015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2">
            <a:extLst>
              <a:ext uri="{FF2B5EF4-FFF2-40B4-BE49-F238E27FC236}">
                <a16:creationId xmlns:a16="http://schemas.microsoft.com/office/drawing/2014/main" id="{F1F8B363-639B-E63B-5637-C3B24282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267" y="2759203"/>
            <a:ext cx="1066800" cy="33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8C92FAB-9497-F011-FA8F-1F7B2FAC3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4067" y="2712132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days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C19C543-C5AA-0DAA-FB95-65432EBBCB2E}"/>
              </a:ext>
            </a:extLst>
          </p:cNvPr>
          <p:cNvCxnSpPr>
            <a:cxnSpLocks noChangeShapeType="1"/>
            <a:stCxn id="4" idx="1"/>
          </p:cNvCxnSpPr>
          <p:nvPr/>
        </p:nvCxnSpPr>
        <p:spPr bwMode="auto">
          <a:xfrm rot="10800000">
            <a:off x="5399911" y="2409572"/>
            <a:ext cx="947357" cy="51949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">
            <a:extLst>
              <a:ext uri="{FF2B5EF4-FFF2-40B4-BE49-F238E27FC236}">
                <a16:creationId xmlns:a16="http://schemas.microsoft.com/office/drawing/2014/main" id="{BC425131-B906-09AB-E1DC-58B779D19412}"/>
              </a:ext>
            </a:extLst>
          </p:cNvPr>
          <p:cNvSpPr txBox="1">
            <a:spLocks noChangeArrowheads="1"/>
          </p:cNvSpPr>
          <p:nvPr/>
        </p:nvSpPr>
        <p:spPr>
          <a:xfrm>
            <a:off x="1501174" y="236281"/>
            <a:ext cx="37719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Array Initialization</a:t>
            </a:r>
          </a:p>
        </p:txBody>
      </p:sp>
    </p:spTree>
    <p:extLst>
      <p:ext uri="{BB962C8B-B14F-4D97-AF65-F5344CB8AC3E}">
        <p14:creationId xmlns:p14="http://schemas.microsoft.com/office/powerpoint/2010/main" val="919862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0802BC0-B990-C11C-CB4E-C07D96BCCF29}"/>
              </a:ext>
            </a:extLst>
          </p:cNvPr>
          <p:cNvSpPr txBox="1">
            <a:spLocks noChangeArrowheads="1"/>
          </p:cNvSpPr>
          <p:nvPr/>
        </p:nvSpPr>
        <p:spPr>
          <a:xfrm>
            <a:off x="1501174" y="236281"/>
            <a:ext cx="37719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Array Initialization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99E7BFC-1B7B-DE17-57CB-A326DF04BBC3}"/>
              </a:ext>
            </a:extLst>
          </p:cNvPr>
          <p:cNvSpPr txBox="1">
            <a:spLocks noChangeArrowheads="1"/>
          </p:cNvSpPr>
          <p:nvPr/>
        </p:nvSpPr>
        <p:spPr>
          <a:xfrm>
            <a:off x="1501173" y="1237735"/>
            <a:ext cx="9298631" cy="5257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relatively few items need to be initialized,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initialization list can be used to initialize the array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dirty="0">
                <a:highlight>
                  <a:srgbClr val="FFFF00"/>
                </a:highlight>
              </a:rPr>
            </a:br>
            <a:endParaRPr lang="en-US" altLang="en-US" sz="2400" dirty="0">
              <a:highlight>
                <a:srgbClr val="FFFF00"/>
              </a:highlight>
            </a:endParaRPr>
          </a:p>
          <a:p>
            <a:pPr lvl="1">
              <a:buFontTx/>
              <a:buNone/>
              <a:defRPr/>
            </a:pPr>
            <a:r>
              <a:rPr lang="en-US" alt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int[]days = {31, 28, 31, 30, 31, 30, 31, 31, 30, 31, 30, 31};</a:t>
            </a:r>
          </a:p>
          <a:p>
            <a:pPr lvl="1">
              <a:buFontTx/>
              <a:buNone/>
              <a:defRPr/>
            </a:pPr>
            <a:endParaRPr lang="en-US" altLang="en-US" sz="1400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numbers in the list are stored in the array in order: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days[0] is assigned 31,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days[1] is assigned 28,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days[2] is assigned 31,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days[3] is assigned 30,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  <a:p>
            <a:pPr marL="914400" lvl="1" indent="-457200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days[11] is assigned 31.</a:t>
            </a:r>
          </a:p>
          <a:p>
            <a:pPr lvl="1">
              <a:defRPr/>
            </a:pPr>
            <a:endParaRPr lang="en-US" altLang="en-US" sz="2000" dirty="0"/>
          </a:p>
          <a:p>
            <a:pPr marL="457200" indent="-457200">
              <a:defRPr/>
            </a:pPr>
            <a:r>
              <a:rPr lang="en-US" altLang="en-US" sz="1800" dirty="0"/>
              <a:t>See example: </a:t>
            </a:r>
            <a:r>
              <a:rPr lang="en-US" altLang="en-US" sz="1800" dirty="0">
                <a:hlinkClick r:id="rId2" action="ppaction://hlinkfile"/>
              </a:rPr>
              <a:t>ArrayInitialization.java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75830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E7793B-D12A-DC00-AAF8-BF41E1BA5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487" y="432486"/>
            <a:ext cx="8343900" cy="62632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package ch07_01ArrayDemos;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endParaRPr lang="en-US" altLang="en-US" sz="2400" dirty="0"/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public class Chap07_01ArrayDemos {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    public static void main(String[] </a:t>
            </a:r>
            <a:r>
              <a:rPr lang="en-US" altLang="en-US" sz="2400" dirty="0" err="1"/>
              <a:t>args</a:t>
            </a:r>
            <a:r>
              <a:rPr lang="en-US" altLang="en-US" sz="2400" dirty="0"/>
              <a:t>) {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int[]days = {31, 28, 31, 30, 31, 30, 31, 31, 30, 31, 30, 31};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0000FF"/>
                </a:solidFill>
              </a:rPr>
              <a:t>String str = "\</a:t>
            </a:r>
            <a:r>
              <a:rPr lang="en-US" altLang="en-US" sz="2400" dirty="0" err="1">
                <a:solidFill>
                  <a:srgbClr val="0000FF"/>
                </a:solidFill>
              </a:rPr>
              <a:t>nDays</a:t>
            </a:r>
            <a:r>
              <a:rPr lang="en-US" altLang="en-US" sz="2400" dirty="0">
                <a:solidFill>
                  <a:srgbClr val="0000FF"/>
                </a:solidFill>
              </a:rPr>
              <a:t>[%d] = %d."; //print format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for (int index = 0; </a:t>
            </a:r>
            <a:r>
              <a:rPr lang="en-US" altLang="en-US" sz="2400" dirty="0">
                <a:highlight>
                  <a:srgbClr val="FFFF00"/>
                </a:highlight>
              </a:rPr>
              <a:t>index &lt; 12; </a:t>
            </a:r>
            <a:r>
              <a:rPr lang="en-US" altLang="en-US" sz="2400" dirty="0"/>
              <a:t>index++)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   {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       </a:t>
            </a:r>
            <a:r>
              <a:rPr lang="en-US" altLang="en-US" sz="2400" dirty="0" err="1"/>
              <a:t>System.out.printf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str, index, days[index]);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	   }//end for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endParaRPr lang="en-US" altLang="en-US" sz="2400" dirty="0"/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    }//end main</a:t>
            </a:r>
          </a:p>
          <a:p>
            <a:pPr lvl="1">
              <a:spcBef>
                <a:spcPct val="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en-US" altLang="en-US" sz="2400" dirty="0"/>
              <a:t>}//end of class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Use index &lt; </a:t>
            </a:r>
            <a:r>
              <a:rPr lang="en-US" altLang="en-US" sz="2400" dirty="0" err="1">
                <a:solidFill>
                  <a:srgbClr val="FF0000"/>
                </a:solidFill>
              </a:rPr>
              <a:t>days.length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0C963D-5DE9-80A5-4C32-E5794400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7779" y="2972957"/>
            <a:ext cx="1752600" cy="37861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Days[0]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Days[1] = 28.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Days[2]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Days[3] = 30.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Days[4]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Days[5] = 30.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Days[6]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Days[7]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Days[8] = 30.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Days[9] = 31.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Days[10] = 30.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Days[11] = 31</a:t>
            </a:r>
          </a:p>
        </p:txBody>
      </p:sp>
    </p:spTree>
    <p:extLst>
      <p:ext uri="{BB962C8B-B14F-4D97-AF65-F5344CB8AC3E}">
        <p14:creationId xmlns:p14="http://schemas.microsoft.com/office/powerpoint/2010/main" val="289724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15B5A5-5BD1-C183-1874-E6D0CA5B5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00" y="704890"/>
            <a:ext cx="8763000" cy="5940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days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{31, 28, 31, 30, 31, 30, 31, 31, 30, 31, 30, 31};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"\n\</a:t>
            </a:r>
            <a:r>
              <a:rPr lang="en-US" altLang="en-US" sz="20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nEach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 month has number of days: 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days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altLang="en-US" sz="2000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"Month[%d] has %d days\n"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+1, </a:t>
            </a:r>
            <a:r>
              <a:rPr lang="en-US" altLang="en-US" sz="2000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days</a:t>
            </a:r>
            <a:r>
              <a:rPr lang="en-US" altLang="en-US" sz="20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000" i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62D3BD-A292-DB43-6BF4-44E32BE39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602" y="2551152"/>
            <a:ext cx="4572000" cy="40941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Each month has number of days: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Month[1]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Month[2] has 28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Month[3]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Month[4]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Month[5]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Month[6]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Month[7]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Month[8]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Month[9]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Month[10]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Month[11]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Month[12] has 31 days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399465-7724-2860-1CA9-0634C68DF96A}"/>
              </a:ext>
            </a:extLst>
          </p:cNvPr>
          <p:cNvSpPr txBox="1"/>
          <p:nvPr/>
        </p:nvSpPr>
        <p:spPr>
          <a:xfrm>
            <a:off x="1541500" y="3789402"/>
            <a:ext cx="281940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Month[] an array?</a:t>
            </a: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75BB81BD-9E5E-65B5-1F25-1484BBE5A74B}"/>
              </a:ext>
            </a:extLst>
          </p:cNvPr>
          <p:cNvCxnSpPr>
            <a:cxnSpLocks noChangeShapeType="1"/>
            <a:stCxn id="4" idx="0"/>
          </p:cNvCxnSpPr>
          <p:nvPr/>
        </p:nvCxnSpPr>
        <p:spPr bwMode="auto">
          <a:xfrm flipV="1">
            <a:off x="2951200" y="1977081"/>
            <a:ext cx="1946200" cy="181232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DE961539-F4E2-8457-8C9E-6D2F8481FB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97400" y="208002"/>
            <a:ext cx="0" cy="1219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16154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BC9D28-DBF0-67C6-BE1E-3037D3D5D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860508"/>
            <a:ext cx="9181069" cy="550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days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{31, 28, 31, 30, 31, 30, 31, 31, 30, 31, 30, 31};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days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"Month[ %d ] has %d days\n"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0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days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000" b="1" i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end.\n"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AC47A4-694C-B0F9-0E07-A3C036ABE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293" y="2149475"/>
            <a:ext cx="3733800" cy="4708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Month[ 0 ]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Month[ 1 ] has 28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Month[ 2 ]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Month[ 3 ]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Month[ 4 ]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Month[ 5 ]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Month[ 6 ]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Month[ 7 ]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Month[ 8 ]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Month[ 9 ]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Month[ 10 ] has 30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Month[ 11 ] has 31 days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The end.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2ED3EE-E263-0BEF-2DBF-7D5A27EB78E4}"/>
              </a:ext>
            </a:extLst>
          </p:cNvPr>
          <p:cNvSpPr txBox="1"/>
          <p:nvPr/>
        </p:nvSpPr>
        <p:spPr>
          <a:xfrm>
            <a:off x="4013893" y="3695783"/>
            <a:ext cx="2590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well-written!</a:t>
            </a: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9F99E864-AB8A-A4D5-2108-C23282D6DAD2}"/>
              </a:ext>
            </a:extLst>
          </p:cNvPr>
          <p:cNvCxnSpPr>
            <a:cxnSpLocks noChangeShapeType="1"/>
            <a:stCxn id="4" idx="0"/>
          </p:cNvCxnSpPr>
          <p:nvPr/>
        </p:nvCxnSpPr>
        <p:spPr bwMode="auto">
          <a:xfrm flipV="1">
            <a:off x="5309293" y="2693773"/>
            <a:ext cx="2846166" cy="100201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9611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42FE84E-AB93-3692-C3B5-F8C4118679F6}"/>
              </a:ext>
            </a:extLst>
          </p:cNvPr>
          <p:cNvSpPr txBox="1">
            <a:spLocks noChangeArrowheads="1"/>
          </p:cNvSpPr>
          <p:nvPr/>
        </p:nvSpPr>
        <p:spPr>
          <a:xfrm>
            <a:off x="1565275" y="0"/>
            <a:ext cx="4530725" cy="931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Introduction to Arrays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E1F6AE-497D-B924-17B7-E87A53833DEE}"/>
              </a:ext>
            </a:extLst>
          </p:cNvPr>
          <p:cNvSpPr txBox="1">
            <a:spLocks noChangeArrowheads="1"/>
          </p:cNvSpPr>
          <p:nvPr/>
        </p:nvSpPr>
        <p:spPr>
          <a:xfrm>
            <a:off x="1593577" y="1143092"/>
            <a:ext cx="9217840" cy="5410200"/>
          </a:xfrm>
          <a:prstGeom prst="rect">
            <a:avLst/>
          </a:prstGeom>
          <a:ln>
            <a:solidFill>
              <a:srgbClr val="FFFF00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primitive variables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 only one value in a location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e.g.,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int number = 707;</a:t>
            </a:r>
          </a:p>
          <a:p>
            <a:pPr marL="457200" indent="-457200"/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Arrays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allow us to create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collection of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values that are indexed.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array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list of data elements of the same data type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type of data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one type of data for an array.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int[ ] numbers</a:t>
            </a:r>
            <a:r>
              <a:rPr lang="en-US" altLang="en-US" sz="2000" dirty="0"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; </a:t>
            </a:r>
            <a:r>
              <a:rPr lang="en-US" altLang="en-US" sz="2000" dirty="0">
                <a:latin typeface="Consolas" panose="020B0609020204030204" pitchFamily="49" charset="0"/>
                <a:cs typeface="Times New Roman" panose="02020603050405020304" pitchFamily="18" charset="0"/>
              </a:rPr>
              <a:t>//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numbers containing the address </a:t>
            </a:r>
          </a:p>
          <a:p>
            <a:pPr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en-US" altLang="en-US" sz="2000" dirty="0">
                <a:latin typeface="Consolas" panose="020B0609020204030204" pitchFamily="49" charset="0"/>
                <a:cs typeface="Times New Roman" panose="02020603050405020304" pitchFamily="18" charset="0"/>
              </a:rPr>
              <a:t>//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array of values which are of integer data type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748D02-5624-AFED-8971-C316986B87B9}"/>
              </a:ext>
            </a:extLst>
          </p:cNvPr>
          <p:cNvSpPr txBox="1"/>
          <p:nvPr/>
        </p:nvSpPr>
        <p:spPr>
          <a:xfrm>
            <a:off x="7984535" y="1771652"/>
            <a:ext cx="1447800" cy="463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707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A6E5B34-0F47-8E2D-2233-36D53AED4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751822"/>
              </p:ext>
            </p:extLst>
          </p:nvPr>
        </p:nvGraphicFramePr>
        <p:xfrm>
          <a:off x="3357154" y="5398221"/>
          <a:ext cx="6120475" cy="457438"/>
        </p:xfrm>
        <a:graphic>
          <a:graphicData uri="http://schemas.openxmlformats.org/drawingml/2006/table">
            <a:tbl>
              <a:tblPr/>
              <a:tblGrid>
                <a:gridCol w="122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70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707</a:t>
                      </a:r>
                    </a:p>
                  </a:txBody>
                  <a:tcPr marT="45839" marB="458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727</a:t>
                      </a:r>
                    </a:p>
                  </a:txBody>
                  <a:tcPr marT="45839" marB="458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737</a:t>
                      </a:r>
                    </a:p>
                  </a:txBody>
                  <a:tcPr marT="45839" marB="458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…</a:t>
                      </a:r>
                    </a:p>
                  </a:txBody>
                  <a:tcPr marT="45839" marB="458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787</a:t>
                      </a:r>
                    </a:p>
                  </a:txBody>
                  <a:tcPr marT="45839" marB="458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A83DD85-827C-1F29-7EA1-D40AA9B774BE}"/>
              </a:ext>
            </a:extLst>
          </p:cNvPr>
          <p:cNvSpPr txBox="1"/>
          <p:nvPr/>
        </p:nvSpPr>
        <p:spPr>
          <a:xfrm>
            <a:off x="1452155" y="5484721"/>
            <a:ext cx="1447800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>
                <a:solidFill>
                  <a:srgbClr val="000000"/>
                </a:solidFill>
              </a:rPr>
              <a:t>addr of …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id="{B18236B9-4B92-EE51-3E74-FCAA5078A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583" y="5047613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numbers</a:t>
            </a:r>
          </a:p>
        </p:txBody>
      </p:sp>
      <p:cxnSp>
        <p:nvCxnSpPr>
          <p:cNvPr id="11" name="Straight Arrow Connector 8">
            <a:extLst>
              <a:ext uri="{FF2B5EF4-FFF2-40B4-BE49-F238E27FC236}">
                <a16:creationId xmlns:a16="http://schemas.microsoft.com/office/drawing/2014/main" id="{2A90B896-DA43-3440-8175-11879908D15A}"/>
              </a:ext>
            </a:extLst>
          </p:cNvPr>
          <p:cNvCxnSpPr>
            <a:cxnSpLocks noChangeShapeType="1"/>
            <a:stCxn id="9" idx="3"/>
          </p:cNvCxnSpPr>
          <p:nvPr/>
        </p:nvCxnSpPr>
        <p:spPr bwMode="auto">
          <a:xfrm flipV="1">
            <a:off x="2899955" y="5484721"/>
            <a:ext cx="457200" cy="230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6">
            <a:extLst>
              <a:ext uri="{FF2B5EF4-FFF2-40B4-BE49-F238E27FC236}">
                <a16:creationId xmlns:a16="http://schemas.microsoft.com/office/drawing/2014/main" id="{8240DEA6-4649-AE9C-68DA-D52F059DE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955" y="5922871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numbers[0]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9AD96FA3-6C4B-C20F-7255-2B12BBE59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0318" y="5922871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numbers[1]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822C13C7-3698-1AA5-9673-5B6CBBC0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093" y="5922871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numbers[2]</a:t>
            </a: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3BC462C-8B0C-B295-F5A1-D32413C51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7755" y="5880008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numbers[7]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F323CE-BE34-2E15-996B-A1BA07D94D6C}"/>
              </a:ext>
            </a:extLst>
          </p:cNvPr>
          <p:cNvSpPr txBox="1"/>
          <p:nvPr/>
        </p:nvSpPr>
        <p:spPr>
          <a:xfrm>
            <a:off x="7068063" y="1835092"/>
            <a:ext cx="985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661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706D80-6C6E-0A0F-E996-FD8A8AE1F078}"/>
              </a:ext>
            </a:extLst>
          </p:cNvPr>
          <p:cNvSpPr/>
          <p:nvPr/>
        </p:nvSpPr>
        <p:spPr>
          <a:xfrm>
            <a:off x="772296" y="505122"/>
            <a:ext cx="9916299" cy="58477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printfTesting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endParaRPr lang="en-US" sz="2200" spc="-1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PrintFormatTest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defRPr/>
            </a:pPr>
            <a:endParaRPr lang="en-US" sz="2200" spc="-1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200" b="1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defRPr/>
            </a:pP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      </a:t>
            </a:r>
            <a:r>
              <a:rPr lang="en-US" sz="2200" b="1" spc="-1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days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{31, 28, 31, 30, 31, 30, 31, 31, 30, 31, 30, 31};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     //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int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index = 0;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     //String str = 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String.format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("\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nDays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[%d] = %d.", 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     //index, days[index]);  	//no way!</a:t>
            </a:r>
          </a:p>
          <a:p>
            <a:pPr>
              <a:defRPr/>
            </a:pP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      for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200" b="1" spc="-1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&lt; 12; 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	{     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sz="2200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</a:t>
            </a:r>
            <a:r>
              <a:rPr lang="en-US" sz="2200" spc="-1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sz="2200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sz="2200" spc="-1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String.</a:t>
            </a:r>
            <a:r>
              <a:rPr lang="en-US" sz="2200" i="1" spc="-1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format</a:t>
            </a: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sz="2200" i="1" spc="-1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"\</a:t>
            </a:r>
            <a:r>
              <a:rPr lang="en-US" sz="2200" i="1" spc="-100" dirty="0" err="1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nDays</a:t>
            </a:r>
            <a:r>
              <a:rPr lang="en-US" sz="2200" i="1" spc="-100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[%d] = %d."</a:t>
            </a: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</a:t>
            </a:r>
          </a:p>
          <a:p>
            <a:pPr>
              <a:defRPr/>
            </a:pP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                                    </a:t>
            </a:r>
            <a:r>
              <a:rPr lang="en-US" sz="2200" i="1" spc="-1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sz="2200" i="1" spc="-1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days</a:t>
            </a: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sz="2200" i="1" spc="-1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sz="2200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]); 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  </a:t>
            </a:r>
            <a:r>
              <a:rPr lang="en-US" sz="2200" spc="-1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sz="2200" b="1" i="1" spc="-1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.printf</a:t>
            </a:r>
            <a:r>
              <a:rPr lang="en-US" sz="2200" b="1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sz="2200" b="1" i="1" spc="-1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sz="2200" b="1" i="1" spc="-1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//end for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//end main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//end class 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PrintFormatTest</a:t>
            </a:r>
            <a:endParaRPr lang="en-US" sz="2200" spc="-100" dirty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14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C191D7-FE85-3F99-623C-27D36B8FE7AA}"/>
              </a:ext>
            </a:extLst>
          </p:cNvPr>
          <p:cNvSpPr txBox="1">
            <a:spLocks noChangeArrowheads="1"/>
          </p:cNvSpPr>
          <p:nvPr/>
        </p:nvSpPr>
        <p:spPr>
          <a:xfrm>
            <a:off x="1456038" y="98853"/>
            <a:ext cx="4639962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Alternate Array Declaration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799E6CE-DA32-ECA8-C551-3FB2BF185457}"/>
              </a:ext>
            </a:extLst>
          </p:cNvPr>
          <p:cNvSpPr txBox="1">
            <a:spLocks noChangeArrowheads="1"/>
          </p:cNvSpPr>
          <p:nvPr/>
        </p:nvSpPr>
        <p:spPr>
          <a:xfrm>
            <a:off x="1456038" y="1091041"/>
            <a:ext cx="837994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 we showed arrays being declared:</a:t>
            </a:r>
          </a:p>
          <a:p>
            <a:pPr marL="914400" lvl="1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an array of variable numbers which does not create an array.</a:t>
            </a:r>
          </a:p>
          <a:p>
            <a:pPr lvl="1">
              <a:buFontTx/>
              <a:buNone/>
              <a:defRPr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>
                <a:highlight>
                  <a:srgbClr val="FFFF00"/>
                </a:highlight>
                <a:latin typeface="Courier New" panose="02070309020205020404" pitchFamily="49" charset="0"/>
              </a:rPr>
              <a:t>int[] numbers; </a:t>
            </a:r>
          </a:p>
          <a:p>
            <a:pPr lvl="1">
              <a:buFontTx/>
              <a:buNone/>
              <a:defRPr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914400" lvl="1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brackets can also go here:</a:t>
            </a:r>
          </a:p>
          <a:p>
            <a:pPr lvl="1">
              <a:buFontTx/>
              <a:buNone/>
              <a:defRPr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int numbers[];</a:t>
            </a:r>
          </a:p>
          <a:p>
            <a:pPr lvl="1">
              <a:buFontTx/>
              <a:buNone/>
              <a:defRPr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914400" lvl="1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equivalent but the first style is typical.</a:t>
            </a:r>
          </a:p>
          <a:p>
            <a:pPr marL="914400" lvl="1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use the new keyword to create an array and assigned its address to the numbers variable.</a:t>
            </a:r>
          </a:p>
          <a:p>
            <a:pPr>
              <a:buFontTx/>
              <a:buNone/>
              <a:defRPr/>
            </a:pPr>
            <a:r>
              <a:rPr lang="en-US" altLang="en-US" sz="2000" b="1" dirty="0">
                <a:latin typeface="Courier New" panose="02070309020205020404" pitchFamily="49" charset="0"/>
              </a:rPr>
              <a:t>     		</a:t>
            </a:r>
            <a:r>
              <a:rPr lang="en-US" alt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numbers = new int[6];</a:t>
            </a:r>
          </a:p>
          <a:p>
            <a:pPr marL="914400" lvl="1" indent="-457200"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we simply write</a:t>
            </a:r>
          </a:p>
          <a:p>
            <a:pPr lvl="1">
              <a:buFontTx/>
              <a:buNone/>
              <a:defRPr/>
            </a:pPr>
            <a:r>
              <a:rPr lang="en-US" altLang="en-US" sz="2000" dirty="0"/>
              <a:t>    		 </a:t>
            </a:r>
            <a:r>
              <a:rPr lang="en-US" alt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 [ ] numbers = {101, 102, 103, 104, 105};</a:t>
            </a:r>
          </a:p>
          <a:p>
            <a:pPr marL="914400" lvl="1" indent="-457200">
              <a:defRPr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Ha! Another way!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00FF"/>
                </a:solidFill>
              </a:rPr>
              <a:t>	   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int [] box;</a:t>
            </a:r>
          </a:p>
          <a:p>
            <a:pPr marL="457200" lvl="1" indent="0"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 box = new int</a:t>
            </a:r>
            <a:r>
              <a:rPr 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 ]</a:t>
            </a:r>
            <a:r>
              <a:rPr lang="en-US" sz="20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{1000, 1001, 1002, 1003, 1004};</a:t>
            </a:r>
            <a:endParaRPr lang="en-US" altLang="en-US" sz="2000" dirty="0">
              <a:solidFill>
                <a:srgbClr val="0000FF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0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A868A4-5D50-3AE0-9FB4-6BD2A19D5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26" y="1682579"/>
            <a:ext cx="874857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//numbers = new int[] {101, 102, 103, 104, 105, 106};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i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b="1" i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6</a:t>
            </a:r>
            <a:r>
              <a:rPr lang="en-US" altLang="en-US" sz="22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{101, 102, 103, 104, 105, 106};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//numbers = {101, 102, 103, 104, 105, 106};</a:t>
            </a:r>
            <a:endParaRPr lang="en-US" altLang="en-US" sz="2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44C7F3-65A6-5513-9596-D0B7E1D0A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26" y="3577281"/>
            <a:ext cx="932934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Exception in thread "main" </a:t>
            </a:r>
            <a:r>
              <a:rPr lang="en-US" altLang="en-US" sz="2200" dirty="0" err="1">
                <a:solidFill>
                  <a:srgbClr val="FF0000"/>
                </a:solidFill>
                <a:latin typeface="Consolas" panose="020B0609020204030204" pitchFamily="49" charset="0"/>
              </a:rPr>
              <a:t>java.lang.Error</a:t>
            </a: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: Unresolved compilation problem: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Cannot define dimension expressions when an array initializer is provided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at </a:t>
            </a:r>
            <a:r>
              <a:rPr lang="en-US" altLang="en-US" sz="2200" dirty="0" err="1">
                <a:solidFill>
                  <a:srgbClr val="FF0000"/>
                </a:solidFill>
                <a:latin typeface="Consolas" panose="020B0609020204030204" pitchFamily="49" charset="0"/>
              </a:rPr>
              <a:t>printfTesting.PrintFormatTest.main</a:t>
            </a: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u="sng" dirty="0">
                <a:solidFill>
                  <a:srgbClr val="0066CC"/>
                </a:solidFill>
                <a:latin typeface="Consolas" panose="020B0609020204030204" pitchFamily="49" charset="0"/>
              </a:rPr>
              <a:t>PrintFormatTest.java:9</a:t>
            </a:r>
            <a:r>
              <a:rPr lang="en-US" altLang="en-US" sz="2200" u="sng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1722859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21E6CB-64E5-C49C-2666-9DA22986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107" y="829962"/>
            <a:ext cx="9650627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>
                <a:highlight>
                  <a:srgbClr val="FFFF00"/>
                </a:highlight>
                <a:latin typeface="Consolas" panose="020B0609020204030204" pitchFamily="49" charset="0"/>
              </a:rPr>
              <a:t>int numbers[];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numbers = </a:t>
            </a:r>
            <a:r>
              <a:rPr lang="en-US" altLang="en-US" sz="2400" b="1" dirty="0">
                <a:highlight>
                  <a:srgbClr val="FFFF00"/>
                </a:highlight>
                <a:latin typeface="Consolas" panose="020B0609020204030204" pitchFamily="49" charset="0"/>
              </a:rPr>
              <a:t>new int[6];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String str1 = "\</a:t>
            </a:r>
            <a:r>
              <a:rPr lang="en-US" altLang="en-US" sz="2400" dirty="0" err="1">
                <a:latin typeface="Consolas" panose="020B0609020204030204" pitchFamily="49" charset="0"/>
              </a:rPr>
              <a:t>nnumbers</a:t>
            </a:r>
            <a:r>
              <a:rPr lang="en-US" altLang="en-US" sz="2400" dirty="0">
                <a:latin typeface="Consolas" panose="020B0609020204030204" pitchFamily="49" charset="0"/>
              </a:rPr>
              <a:t>[%d] has %d";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>
                <a:latin typeface="Consolas" panose="020B0609020204030204" pitchFamily="49" charset="0"/>
              </a:rPr>
              <a:t>for (int index = 0; index &lt; 6; index++)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 </a:t>
            </a:r>
            <a:r>
              <a:rPr lang="en-US" altLang="en-US" sz="2400" dirty="0" err="1">
                <a:latin typeface="Consolas" panose="020B0609020204030204" pitchFamily="49" charset="0"/>
              </a:rPr>
              <a:t>System.</a:t>
            </a:r>
            <a:r>
              <a:rPr lang="en-US" altLang="en-US" sz="2400" b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400" b="1" dirty="0">
                <a:latin typeface="Consolas" panose="020B0609020204030204" pitchFamily="49" charset="0"/>
              </a:rPr>
              <a:t>(str1, index, numbers[index])</a:t>
            </a:r>
            <a:r>
              <a:rPr lang="en-US" altLang="en-US" sz="2400" b="1" i="1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}//end for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CBEBE-DA81-209B-CEE1-873F1A80B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724" y="3999147"/>
            <a:ext cx="2743200" cy="2308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numbers[0] has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numbers[1] has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numbers[2] has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numbers[3] has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numbers[4] has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numbers[5] has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488669-A1E6-9CDF-5CF1-5F96A60FA65F}"/>
              </a:ext>
            </a:extLst>
          </p:cNvPr>
          <p:cNvSpPr txBox="1"/>
          <p:nvPr/>
        </p:nvSpPr>
        <p:spPr>
          <a:xfrm>
            <a:off x="7760042" y="4732638"/>
            <a:ext cx="2298357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Correct Way!</a:t>
            </a:r>
          </a:p>
        </p:txBody>
      </p:sp>
    </p:spTree>
    <p:extLst>
      <p:ext uri="{BB962C8B-B14F-4D97-AF65-F5344CB8AC3E}">
        <p14:creationId xmlns:p14="http://schemas.microsoft.com/office/powerpoint/2010/main" val="2014374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E97B1A-BAF6-7FB5-8382-D357843FC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761" y="825328"/>
            <a:ext cx="8229600" cy="30464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</a:t>
            </a:r>
            <a:r>
              <a:rPr lang="en-US" altLang="en-US" sz="2400" b="1" dirty="0">
                <a:highlight>
                  <a:srgbClr val="FFFF00"/>
                </a:highlight>
              </a:rPr>
              <a:t>int numbers[];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	numbers = </a:t>
            </a:r>
            <a:r>
              <a:rPr lang="en-US" altLang="en-US" sz="2400" b="1" dirty="0">
                <a:highlight>
                  <a:srgbClr val="FFFF00"/>
                </a:highlight>
              </a:rPr>
              <a:t>new int[6];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highlight>
                  <a:srgbClr val="FFFF00"/>
                </a:highlight>
              </a:rPr>
              <a:t>	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numbers = {101, 102, 103, 104, 105, 106};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String str1 = "\</a:t>
            </a:r>
            <a:r>
              <a:rPr lang="en-US" altLang="en-US" sz="2400" dirty="0" err="1"/>
              <a:t>nnumbers</a:t>
            </a:r>
            <a:r>
              <a:rPr lang="en-US" altLang="en-US" sz="2400" dirty="0"/>
              <a:t>[%d] has %d";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for (int index = 0; index &lt; 6; index++)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	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out.printf</a:t>
            </a:r>
            <a:r>
              <a:rPr lang="en-US" altLang="en-US" sz="2400" b="1" i="1" dirty="0"/>
              <a:t>(str1, index, numbers[index]);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}//end for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BDBDD7-9A31-04F8-FB80-A3C806BDE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559" y="4236309"/>
            <a:ext cx="10282882" cy="1446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Exception in thread "main" </a:t>
            </a:r>
            <a:r>
              <a:rPr lang="en-US" altLang="en-US" sz="2200" dirty="0" err="1"/>
              <a:t>java.lang.Error</a:t>
            </a:r>
            <a:r>
              <a:rPr lang="en-US" altLang="en-US" sz="2200" dirty="0"/>
              <a:t>: Unresolved compilation problem: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Array constants can only be used in initializers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at ch07_01ArrayDemos.Chap07_01ArrayDemos.main(</a:t>
            </a:r>
            <a:r>
              <a:rPr lang="en-US" altLang="en-US" sz="2200" u="sng" dirty="0"/>
              <a:t>Chap07_01ArrayDemos.java:15)</a:t>
            </a:r>
            <a:endParaRPr lang="en-US" altLang="en-US" sz="2200" dirty="0"/>
          </a:p>
        </p:txBody>
      </p:sp>
      <p:sp>
        <p:nvSpPr>
          <p:cNvPr id="4" name="Flowchart: Summing Junction 4">
            <a:extLst>
              <a:ext uri="{FF2B5EF4-FFF2-40B4-BE49-F238E27FC236}">
                <a16:creationId xmlns:a16="http://schemas.microsoft.com/office/drawing/2014/main" id="{1FE5CEF8-427E-7D40-C86A-9CB88C379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135" y="1569308"/>
            <a:ext cx="304800" cy="304800"/>
          </a:xfrm>
          <a:prstGeom prst="flowChartSummingJunction">
            <a:avLst/>
          </a:prstGeom>
          <a:solidFill>
            <a:srgbClr val="FF00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103840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3F1B97-B9C2-50D8-57F3-52A65BB91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931" y="581197"/>
            <a:ext cx="9198741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//int numbers[];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//numbers = new int[6];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 [] numbers = {101, 102, 103, 104, 105, 106};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String str1 = "\</a:t>
            </a:r>
            <a:r>
              <a:rPr lang="en-US" altLang="en-US" sz="2400" dirty="0" err="1">
                <a:latin typeface="Consolas" panose="020B0609020204030204" pitchFamily="49" charset="0"/>
              </a:rPr>
              <a:t>nnumbers</a:t>
            </a:r>
            <a:r>
              <a:rPr lang="en-US" altLang="en-US" sz="2400" dirty="0">
                <a:latin typeface="Consolas" panose="020B0609020204030204" pitchFamily="49" charset="0"/>
              </a:rPr>
              <a:t>[%d] has %d";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>
                <a:latin typeface="Consolas" panose="020B0609020204030204" pitchFamily="49" charset="0"/>
              </a:rPr>
              <a:t>for (int index = 0; index &lt; 6; index++)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 </a:t>
            </a:r>
            <a:r>
              <a:rPr lang="en-US" altLang="en-US" sz="2400" dirty="0" err="1">
                <a:latin typeface="Consolas" panose="020B0609020204030204" pitchFamily="49" charset="0"/>
              </a:rPr>
              <a:t>System.</a:t>
            </a:r>
            <a:r>
              <a:rPr lang="en-US" altLang="en-US" sz="24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400" b="1" i="1" dirty="0">
                <a:latin typeface="Consolas" panose="020B0609020204030204" pitchFamily="49" charset="0"/>
              </a:rPr>
              <a:t>(str1, index, numbers[index]);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}//end for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72733F-F49F-2407-F158-8FD70E983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7" y="3968578"/>
            <a:ext cx="4572000" cy="2308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numbers[0] has 101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numbers[1] has 102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numbers[2] has 103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numbers[3] has 104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numbers[4] has 105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numbers[5] has 106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66DE5C-133D-D65E-96EB-43B91578F1F7}"/>
              </a:ext>
            </a:extLst>
          </p:cNvPr>
          <p:cNvSpPr/>
          <p:nvPr/>
        </p:nvSpPr>
        <p:spPr>
          <a:xfrm>
            <a:off x="5113644" y="4423719"/>
            <a:ext cx="5500809" cy="17851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>
              <a:defRPr/>
            </a:pPr>
            <a:r>
              <a:rPr lang="en-US" sz="2200" dirty="0">
                <a:latin typeface="Consolas" panose="020B0609020204030204" pitchFamily="49" charset="0"/>
              </a:rPr>
              <a:t>//Another way:</a:t>
            </a:r>
          </a:p>
          <a:p>
            <a:pPr marL="0" lvl="1">
              <a:defRPr/>
            </a:pPr>
            <a:endParaRPr lang="en-US" sz="2200" dirty="0">
              <a:latin typeface="Consolas" panose="020B0609020204030204" pitchFamily="49" charset="0"/>
            </a:endParaRPr>
          </a:p>
          <a:p>
            <a:pPr marL="0" lvl="1">
              <a:defRPr/>
            </a:pPr>
            <a:r>
              <a:rPr lang="en-US" sz="2200" dirty="0" err="1"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 [] numbers;</a:t>
            </a:r>
          </a:p>
          <a:p>
            <a:pPr marL="0" lvl="1">
              <a:defRPr/>
            </a:pPr>
            <a:r>
              <a:rPr lang="en-US" sz="2200" dirty="0">
                <a:latin typeface="Consolas" panose="020B0609020204030204" pitchFamily="49" charset="0"/>
              </a:rPr>
              <a:t>numbers = new </a:t>
            </a:r>
            <a:r>
              <a:rPr lang="en-US" sz="2200" dirty="0" err="1">
                <a:latin typeface="Consolas" panose="020B0609020204030204" pitchFamily="49" charset="0"/>
              </a:rPr>
              <a:t>int</a:t>
            </a:r>
            <a:r>
              <a:rPr lang="en-US" sz="2200" dirty="0">
                <a:latin typeface="Consolas" panose="020B0609020204030204" pitchFamily="49" charset="0"/>
              </a:rPr>
              <a:t>[]{101, 102, 103, 104, 105, 106};</a:t>
            </a:r>
            <a:endParaRPr lang="en-US" altLang="en-US" sz="2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006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154341-607C-0C8F-15E0-12F1F048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9927" y="4435475"/>
            <a:ext cx="3581400" cy="2308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numbers[0] has 101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numbers[1] has 102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numbers[2] has 103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numbers[3] has 104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numbers[4] has 105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numbers[5] has 106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756CEF-F030-5D98-797E-722E04F63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564" y="252413"/>
            <a:ext cx="8534400" cy="4524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int numbers[];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numbers = </a:t>
            </a:r>
            <a:r>
              <a:rPr lang="en-US" altLang="en-US" sz="2400" b="1" dirty="0"/>
              <a:t>new int[6];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String str1 = "\</a:t>
            </a:r>
            <a:r>
              <a:rPr lang="en-US" altLang="en-US" sz="2400" dirty="0" err="1"/>
              <a:t>nnumbers</a:t>
            </a:r>
            <a:r>
              <a:rPr lang="en-US" altLang="en-US" sz="2400" dirty="0"/>
              <a:t>[%d] has %d";</a:t>
            </a:r>
            <a:r>
              <a:rPr lang="en-US" altLang="en-US" sz="2400" b="1" dirty="0"/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int value = 100;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for (int index = 0; </a:t>
            </a:r>
            <a:r>
              <a:rPr lang="en-US" altLang="en-US" sz="2400" b="1" dirty="0">
                <a:highlight>
                  <a:srgbClr val="FFFF00"/>
                </a:highlight>
              </a:rPr>
              <a:t>index &lt; 6; </a:t>
            </a:r>
            <a:r>
              <a:rPr lang="en-US" altLang="en-US" sz="2400" b="1" dirty="0"/>
              <a:t>index++)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	</a:t>
            </a:r>
            <a:r>
              <a:rPr lang="en-US" altLang="en-US" sz="2400" dirty="0">
                <a:solidFill>
                  <a:srgbClr val="0000FF"/>
                </a:solidFill>
              </a:rPr>
              <a:t>numbers[index] = </a:t>
            </a:r>
            <a:r>
              <a:rPr lang="en-US" altLang="en-US" sz="2400" b="1" dirty="0">
                <a:solidFill>
                  <a:srgbClr val="0000FF"/>
                </a:solidFill>
              </a:rPr>
              <a:t>++</a:t>
            </a:r>
            <a:r>
              <a:rPr lang="en-US" altLang="en-US" sz="2400" dirty="0">
                <a:solidFill>
                  <a:srgbClr val="0000FF"/>
                </a:solidFill>
              </a:rPr>
              <a:t>value;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}//end for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b="1" dirty="0"/>
              <a:t>	for (int index = 0; index &lt; 6; index++)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	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out.printf</a:t>
            </a:r>
            <a:r>
              <a:rPr lang="en-US" altLang="en-US" sz="2400" b="1" i="1" dirty="0"/>
              <a:t>(str1, index, numbers[index]);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}//end for</a:t>
            </a:r>
          </a:p>
        </p:txBody>
      </p:sp>
    </p:spTree>
    <p:extLst>
      <p:ext uri="{BB962C8B-B14F-4D97-AF65-F5344CB8AC3E}">
        <p14:creationId xmlns:p14="http://schemas.microsoft.com/office/powerpoint/2010/main" val="424140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9A93CB-C5A0-1650-6A5D-5F46B65C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995" y="197643"/>
            <a:ext cx="8686800" cy="6462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boxes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boxes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[4];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boxes[0] = 101;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boxes[1] = 102;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box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box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[]{1000, 1001, 1002, 1003, 1004};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fr-FR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fr-FR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pbox</a:t>
            </a:r>
            <a:r>
              <a:rPr lang="fr-FR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{100, 200, 300, 400, 500, 600};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"boxes has length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boxes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18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nn-NO" altLang="en-US" sz="18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boxes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nn-NO" altLang="en-US" sz="18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"boxes[%d] has value %d\n"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+1,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boxes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);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"box has length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box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 </a:t>
            </a:r>
            <a:r>
              <a:rPr lang="nn-NO" altLang="en-US" sz="18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box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nn-NO" altLang="en-US" sz="18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"box[%d] has value %d\n"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+1,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box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);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has length 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 </a:t>
            </a:r>
            <a:r>
              <a:rPr lang="nn-NO" altLang="en-US" sz="18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pbox</a:t>
            </a:r>
            <a:r>
              <a:rPr lang="nn-NO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nn-NO" altLang="en-US" sz="18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8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[%d] has value %d\n"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+1, 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); 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542866-EBB3-448B-CEC5-A526DA9F6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638" y="874282"/>
            <a:ext cx="3391930" cy="56323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boxes has length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boxes[1] has value 101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boxes[2] has value 102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boxes[3] has value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boxes[4] has value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 has length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box[1] has value 1000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box[2] has value 1001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box[3] has value 1002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box[4] has value 1003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box[5] has value 1004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has length 6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[1] has value 100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[2] has value 200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[3] has value 300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[4] has value 400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[5] has value 500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pbox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[6] has value 600</a:t>
            </a:r>
          </a:p>
        </p:txBody>
      </p:sp>
    </p:spTree>
    <p:extLst>
      <p:ext uri="{BB962C8B-B14F-4D97-AF65-F5344CB8AC3E}">
        <p14:creationId xmlns:p14="http://schemas.microsoft.com/office/powerpoint/2010/main" val="37687229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562065-B9AE-8B0A-AE06-4DAADEC9F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424" y="1143000"/>
            <a:ext cx="82296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en-US" sz="2400" dirty="0">
                <a:solidFill>
                  <a:srgbClr val="0000FF"/>
                </a:solidFill>
              </a:rPr>
              <a:t>double [] nos = {101.011, 102.016, 103.026, 104.037, 105.048};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for (int index = 0; index &lt; 5; 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System.</a:t>
            </a:r>
            <a:r>
              <a:rPr lang="en-US" altLang="en-US" sz="2400" i="1" dirty="0" err="1"/>
              <a:t>out.printf</a:t>
            </a:r>
            <a:r>
              <a:rPr lang="en-US" altLang="en-US" sz="2400" i="1" dirty="0">
                <a:solidFill>
                  <a:srgbClr val="0000FF"/>
                </a:solidFill>
              </a:rPr>
              <a:t>("\</a:t>
            </a:r>
            <a:r>
              <a:rPr lang="en-US" altLang="en-US" sz="2400" i="1" dirty="0" err="1">
                <a:solidFill>
                  <a:srgbClr val="0000FF"/>
                </a:solidFill>
              </a:rPr>
              <a:t>nnos</a:t>
            </a:r>
            <a:r>
              <a:rPr lang="en-US" altLang="en-US" sz="2400" i="1" dirty="0">
                <a:solidFill>
                  <a:srgbClr val="0000FF"/>
                </a:solidFill>
              </a:rPr>
              <a:t>[%d] has </a:t>
            </a:r>
            <a:r>
              <a:rPr lang="en-US" altLang="en-US" sz="2400" i="1" dirty="0">
                <a:solidFill>
                  <a:srgbClr val="0000FF"/>
                </a:solidFill>
                <a:highlight>
                  <a:srgbClr val="FFFF00"/>
                </a:highlight>
              </a:rPr>
              <a:t>%.2f", </a:t>
            </a:r>
            <a:r>
              <a:rPr lang="en-US" altLang="en-US" sz="2400" i="1" dirty="0">
                <a:solidFill>
                  <a:srgbClr val="0000FF"/>
                </a:solidFill>
              </a:rPr>
              <a:t>index, </a:t>
            </a:r>
            <a:r>
              <a:rPr lang="en-US" altLang="en-US" sz="2400" i="1" dirty="0" err="1">
                <a:solidFill>
                  <a:srgbClr val="0000FF"/>
                </a:solidFill>
              </a:rPr>
              <a:t>nos</a:t>
            </a:r>
            <a:r>
              <a:rPr lang="en-US" altLang="en-US" sz="2400" i="1" dirty="0">
                <a:solidFill>
                  <a:srgbClr val="0000FF"/>
                </a:solidFill>
              </a:rPr>
              <a:t>[index]);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}//end for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58807D-6ED0-8908-7F42-B2D1175B6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049" y="3886200"/>
            <a:ext cx="4572000" cy="19383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nos[0] has 101.01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nos[1] has 102.02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nos[2] has 103.03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nos[3] has 104.04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nos[4] has 105.05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C2D79AB2-D44E-AA0A-8062-9BF88F888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649" y="4419600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Round off</a:t>
            </a:r>
          </a:p>
        </p:txBody>
      </p:sp>
    </p:spTree>
    <p:extLst>
      <p:ext uri="{BB962C8B-B14F-4D97-AF65-F5344CB8AC3E}">
        <p14:creationId xmlns:p14="http://schemas.microsoft.com/office/powerpoint/2010/main" val="3787454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598F025-1F97-FEA5-3891-FF8E61252CBA}"/>
              </a:ext>
            </a:extLst>
          </p:cNvPr>
          <p:cNvSpPr txBox="1">
            <a:spLocks noChangeArrowheads="1"/>
          </p:cNvSpPr>
          <p:nvPr/>
        </p:nvSpPr>
        <p:spPr>
          <a:xfrm>
            <a:off x="1456038" y="98853"/>
            <a:ext cx="4639962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Alternate Array Declaration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7D95942-1E59-C2EC-2B9F-53D381725BC5}"/>
              </a:ext>
            </a:extLst>
          </p:cNvPr>
          <p:cNvSpPr txBox="1">
            <a:spLocks noChangeArrowheads="1"/>
          </p:cNvSpPr>
          <p:nvPr/>
        </p:nvSpPr>
        <p:spPr>
          <a:xfrm>
            <a:off x="1456038" y="1210960"/>
            <a:ext cx="9057504" cy="5350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 we showed arrays being declared: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	int[] numbers;</a:t>
            </a:r>
          </a:p>
          <a:p>
            <a:pPr lvl="1">
              <a:buFontTx/>
              <a:buNone/>
            </a:pPr>
            <a:endParaRPr lang="en-US" altLang="en-US" sz="1200" b="1" dirty="0">
              <a:latin typeface="Courier New" panose="02070309020205020404" pitchFamily="49" charset="0"/>
            </a:endParaRP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brackets can also go here: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latin typeface="Consolas" panose="020B0609020204030204" pitchFamily="49" charset="0"/>
              </a:rPr>
              <a:t>int numbers[];</a:t>
            </a:r>
          </a:p>
          <a:p>
            <a:pPr lvl="1">
              <a:buFontTx/>
              <a:buNone/>
            </a:pPr>
            <a:endParaRPr lang="en-US" altLang="en-US" sz="1200" b="1" dirty="0">
              <a:latin typeface="Courier New" panose="02070309020205020404" pitchFamily="49" charset="0"/>
            </a:endParaRP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equivalent but the first style is typical.</a:t>
            </a:r>
          </a:p>
          <a:p>
            <a:pPr lvl="1"/>
            <a:endParaRPr lang="en-US" altLang="en-US" sz="1600" dirty="0"/>
          </a:p>
          <a:p>
            <a:pPr marL="457200" indent="-457200"/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Multiple arrays can be declared on the same line.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int[] numbers, codes, scores;</a:t>
            </a:r>
          </a:p>
          <a:p>
            <a:pPr lvl="1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alternate notation each variable must have brackets.</a:t>
            </a:r>
          </a:p>
          <a:p>
            <a:pPr lvl="1">
              <a:buFontTx/>
              <a:buNone/>
            </a:pP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int numbers[], codes[], scores;</a:t>
            </a:r>
          </a:p>
          <a:p>
            <a:pPr marL="914400" lvl="1" indent="-457200"/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 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scores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 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instance is simply 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 </a:t>
            </a:r>
            <a: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25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5BA8750-52E8-B9E4-3038-42B5DEC8B783}"/>
              </a:ext>
            </a:extLst>
          </p:cNvPr>
          <p:cNvSpPr txBox="1">
            <a:spLocks noChangeArrowheads="1"/>
          </p:cNvSpPr>
          <p:nvPr/>
        </p:nvSpPr>
        <p:spPr>
          <a:xfrm>
            <a:off x="1551802" y="102844"/>
            <a:ext cx="4144662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Introduction to Arrays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273E3AF-005B-75FA-1C45-638914933318}"/>
              </a:ext>
            </a:extLst>
          </p:cNvPr>
          <p:cNvSpPr txBox="1">
            <a:spLocks noChangeArrowheads="1"/>
          </p:cNvSpPr>
          <p:nvPr/>
        </p:nvSpPr>
        <p:spPr>
          <a:xfrm>
            <a:off x="1690824" y="1136824"/>
            <a:ext cx="9739176" cy="5171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final int ARRAY_SIZE = 5;</a:t>
            </a:r>
          </a:p>
          <a:p>
            <a:pPr marL="0" indent="0"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int [] numbers = new int[ARRAY_SIZE]; </a:t>
            </a:r>
            <a:r>
              <a:rPr lang="en-US" altLang="en-US" sz="2400" b="1" kern="0" dirty="0">
                <a:solidFill>
                  <a:srgbClr val="FF0000"/>
                </a:solidFill>
                <a:latin typeface="Consolas" panose="020B0609020204030204" pitchFamily="49" charset="0"/>
              </a:rPr>
              <a:t>//array list class</a:t>
            </a:r>
            <a:endParaRPr lang="en-US" altLang="en-US" sz="2400" b="1" dirty="0">
              <a:latin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numbers[0] = 25;</a:t>
            </a:r>
          </a:p>
          <a:p>
            <a:pPr marL="0" indent="0">
              <a:buFontTx/>
              <a:buNone/>
            </a:pPr>
            <a:r>
              <a:rPr lang="en-US" altLang="en-US" sz="2400" b="1" dirty="0">
                <a:latin typeface="Consolas" panose="020B0609020204030204" pitchFamily="49" charset="0"/>
              </a:rPr>
              <a:t>numbers[3] = 45;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2EEE43-09F3-4360-F610-C07219CA4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062409"/>
              </p:ext>
            </p:extLst>
          </p:nvPr>
        </p:nvGraphicFramePr>
        <p:xfrm>
          <a:off x="3613287" y="3452215"/>
          <a:ext cx="6096000" cy="45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</a:t>
                      </a:r>
                    </a:p>
                  </a:txBody>
                  <a:tcPr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6815251-46FD-470D-C97A-30792FB5E3F9}"/>
              </a:ext>
            </a:extLst>
          </p:cNvPr>
          <p:cNvSpPr txBox="1"/>
          <p:nvPr/>
        </p:nvSpPr>
        <p:spPr>
          <a:xfrm>
            <a:off x="1720987" y="3428402"/>
            <a:ext cx="1447800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D56202B-F8D9-067A-F983-2A4FF5DC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824" y="3890365"/>
            <a:ext cx="1477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variable</a:t>
            </a:r>
          </a:p>
        </p:txBody>
      </p:sp>
      <p:cxnSp>
        <p:nvCxnSpPr>
          <p:cNvPr id="7" name="Straight Arrow Connector 8">
            <a:extLst>
              <a:ext uri="{FF2B5EF4-FFF2-40B4-BE49-F238E27FC236}">
                <a16:creationId xmlns:a16="http://schemas.microsoft.com/office/drawing/2014/main" id="{D2EA971A-AFEC-5B29-1A39-A05113BB501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42054" y="3428402"/>
            <a:ext cx="783933" cy="28495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10">
            <a:extLst>
              <a:ext uri="{FF2B5EF4-FFF2-40B4-BE49-F238E27FC236}">
                <a16:creationId xmlns:a16="http://schemas.microsoft.com/office/drawing/2014/main" id="{CF43AB80-440C-36C9-CAF0-D728F32DF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567" y="3941165"/>
            <a:ext cx="138806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numbers[0]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C5FF982C-B1A2-E4E0-BC3E-4D6EC5720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5024" y="3941165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numbers[1]</a:t>
            </a:r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A1CE6618-D202-2A9D-73DE-AA20A76C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224" y="3941165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numbers[2]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AD043C04-E72E-A209-0D60-0F02636FE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424" y="3931640"/>
            <a:ext cx="1477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numbers[3]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FF12AD40-B1E9-7C60-2936-4FEEDC24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9612" y="3915765"/>
            <a:ext cx="1477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numbers[4]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F5D670DD-B4BC-6815-351B-2D3C8208D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237" y="4715865"/>
            <a:ext cx="57138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Array element values are initialized to 0.</a:t>
            </a:r>
            <a:endParaRPr lang="en-US" altLang="en-US" sz="2400" dirty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30556470-F80A-621C-F783-9FA5D01CA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299" y="5444527"/>
            <a:ext cx="7627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dNumbers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alt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double []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dNumbers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new double[ARRAY_SIZE];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7684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A436BBB-633C-FB8C-DDCA-4D6F3375820D}"/>
              </a:ext>
            </a:extLst>
          </p:cNvPr>
          <p:cNvSpPr txBox="1">
            <a:spLocks noChangeArrowheads="1"/>
          </p:cNvSpPr>
          <p:nvPr/>
        </p:nvSpPr>
        <p:spPr>
          <a:xfrm>
            <a:off x="1587844" y="0"/>
            <a:ext cx="473881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Processing Array Contents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EE6563-BD10-4C53-0AD4-183F3094016B}"/>
              </a:ext>
            </a:extLst>
          </p:cNvPr>
          <p:cNvSpPr txBox="1">
            <a:spLocks noChangeArrowheads="1"/>
          </p:cNvSpPr>
          <p:nvPr/>
        </p:nvSpPr>
        <p:spPr>
          <a:xfrm>
            <a:off x="1692876" y="1371600"/>
            <a:ext cx="8554994" cy="449785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 elements can be used in relational operations: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if(cost[20] &lt; cost[0])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{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	//statements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}</a:t>
            </a:r>
          </a:p>
          <a:p>
            <a:pPr lvl="2">
              <a:buFontTx/>
              <a:buNone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be used as loop conditions: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while(value[count] != 0)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{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	//statements</a:t>
            </a:r>
          </a:p>
          <a:p>
            <a:pPr lvl="2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}</a:t>
            </a:r>
          </a:p>
          <a:p>
            <a:pPr lvl="1"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355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DC2ACCF-47C9-48BD-802B-EBD369216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86" y="859910"/>
            <a:ext cx="9444681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package ch07_02ArrayDemos;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public class Chap07_02ArrayDemos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public static void main(String[] </a:t>
            </a:r>
            <a:r>
              <a:rPr lang="en-US" altLang="en-US" sz="2400" dirty="0" err="1"/>
              <a:t>args</a:t>
            </a:r>
            <a:r>
              <a:rPr lang="en-US" altLang="en-US" sz="2400" dirty="0"/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	int [] </a:t>
            </a:r>
            <a:r>
              <a:rPr lang="en-US" altLang="en-US" sz="2400" dirty="0" err="1"/>
              <a:t>iD</a:t>
            </a:r>
            <a:r>
              <a:rPr lang="en-US" altLang="en-US" sz="2400" dirty="0"/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int count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FF0000"/>
                </a:solidFill>
              </a:rPr>
              <a:t>while 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(</a:t>
            </a:r>
            <a:r>
              <a:rPr lang="en-US" altLang="en-US" sz="2400" dirty="0" err="1">
                <a:solidFill>
                  <a:srgbClr val="FF0000"/>
                </a:solidFill>
                <a:highlight>
                  <a:srgbClr val="FFFF00"/>
                </a:highlight>
              </a:rPr>
              <a:t>iD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[count]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    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out.printf</a:t>
            </a:r>
            <a:r>
              <a:rPr lang="en-US" altLang="en-US" sz="2400" b="1" i="1" dirty="0"/>
              <a:t>("\</a:t>
            </a:r>
            <a:r>
              <a:rPr lang="en-US" altLang="en-US" sz="2400" b="1" i="1" dirty="0" err="1"/>
              <a:t>niD</a:t>
            </a:r>
            <a:r>
              <a:rPr lang="en-US" altLang="en-US" sz="2400" b="1" i="1" dirty="0"/>
              <a:t>[ %d ] is %d.", count,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[count]);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    count 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out.println</a:t>
            </a:r>
            <a:r>
              <a:rPr lang="en-US" altLang="en-US" sz="2400" b="1" i="1" dirty="0"/>
              <a:t>("\</a:t>
            </a:r>
            <a:r>
              <a:rPr lang="en-US" altLang="en-US" sz="2400" b="1" i="1" dirty="0" err="1"/>
              <a:t>nTotal</a:t>
            </a:r>
            <a:r>
              <a:rPr lang="en-US" altLang="en-US" sz="2400" b="1" i="1" dirty="0"/>
              <a:t> number of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 is " + count);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      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out.println</a:t>
            </a:r>
            <a:r>
              <a:rPr lang="en-US" altLang="en-US" sz="2400" b="1" i="1" dirty="0"/>
              <a:t>("Total array size of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 is " + </a:t>
            </a:r>
            <a:r>
              <a:rPr lang="en-US" altLang="en-US" sz="2400" b="1" i="1" dirty="0" err="1"/>
              <a:t>iD.length</a:t>
            </a:r>
            <a:r>
              <a:rPr lang="en-US" altLang="en-US" sz="24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}//end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6139379-2036-5F85-66E4-8E4934298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3696" y="1349375"/>
            <a:ext cx="3587579" cy="2308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Total number of iD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Total array size of iD is 10</a:t>
            </a:r>
          </a:p>
        </p:txBody>
      </p:sp>
    </p:spTree>
    <p:extLst>
      <p:ext uri="{BB962C8B-B14F-4D97-AF65-F5344CB8AC3E}">
        <p14:creationId xmlns:p14="http://schemas.microsoft.com/office/powerpoint/2010/main" val="11310908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211864-D13C-0FC4-94D9-CCC26892C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85344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ch07_02arrayDemos;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Chap07_02ArrayDemos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2000" b="1" dirty="0">
                <a:solidFill>
                  <a:srgbClr val="7F9FBF"/>
                </a:solidFill>
                <a:latin typeface="Consolas" panose="020B0609020204030204" pitchFamily="49" charset="0"/>
              </a:rPr>
              <a:t>TODO</a:t>
            </a:r>
            <a:r>
              <a:rPr lang="en-US" alt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 Auto-generated method stub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{101, 102, 103, 105, 0, 0, 0, 0, 0, 110};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while </a:t>
            </a:r>
            <a:r>
              <a:rPr lang="en-US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iD</a:t>
            </a:r>
            <a:r>
              <a:rPr lang="en-US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[count]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[ %d ] is %d."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count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nTotal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 of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array size of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B9B977-EFFE-CF0D-205D-BED395AF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1000"/>
            <a:ext cx="28956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Reason for poor program design!</a:t>
            </a:r>
          </a:p>
        </p:txBody>
      </p:sp>
      <p:cxnSp>
        <p:nvCxnSpPr>
          <p:cNvPr id="4" name="Straight Arrow Connector 5">
            <a:extLst>
              <a:ext uri="{FF2B5EF4-FFF2-40B4-BE49-F238E27FC236}">
                <a16:creationId xmlns:a16="http://schemas.microsoft.com/office/drawing/2014/main" id="{FB02E377-B054-F3AA-E178-0A24EA766F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86600" y="1211263"/>
            <a:ext cx="914400" cy="10747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1">
            <a:extLst>
              <a:ext uri="{FF2B5EF4-FFF2-40B4-BE49-F238E27FC236}">
                <a16:creationId xmlns:a16="http://schemas.microsoft.com/office/drawing/2014/main" id="{D41B0CCB-E430-6195-D254-513CAB7F9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902" y="2797877"/>
            <a:ext cx="4287795" cy="193899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[ 0 ] is 101.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[ 1 ] is 102.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[ 2 ] is 103.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[ 3 ] is 105.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Total number of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Total array size of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10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593050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19F140-85B3-017C-6345-230237098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78" y="610136"/>
            <a:ext cx="876300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ch07_02arrayDemos;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Chap07_02ArrayDemos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{1011, 1012, 1013, 1015, 0, 0, 0, 0, 0, 1000};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while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iD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{  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if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iD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!= 0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[ %d ] is %d."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count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nTotal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 of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array size of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alt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9179A2-46A6-FFFB-EE4C-4434BC7EA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7951" y="823784"/>
            <a:ext cx="34290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A better program design!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440B6F-D8B9-AFCD-320A-927610E6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597" y="2807045"/>
            <a:ext cx="4213654" cy="224676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[ 9 ] is 1000.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Total number of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Total array size of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10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25802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A436BBB-633C-FB8C-DDCA-4D6F3375820D}"/>
              </a:ext>
            </a:extLst>
          </p:cNvPr>
          <p:cNvSpPr txBox="1">
            <a:spLocks noChangeArrowheads="1"/>
          </p:cNvSpPr>
          <p:nvPr/>
        </p:nvSpPr>
        <p:spPr>
          <a:xfrm>
            <a:off x="1587844" y="0"/>
            <a:ext cx="473881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Processing Array Contents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D121DCB-F0D3-EAC6-6C31-BECB96EE6F1E}"/>
              </a:ext>
            </a:extLst>
          </p:cNvPr>
          <p:cNvSpPr txBox="1">
            <a:spLocks noChangeArrowheads="1"/>
          </p:cNvSpPr>
          <p:nvPr/>
        </p:nvSpPr>
        <p:spPr>
          <a:xfrm>
            <a:off x="1587843" y="1460285"/>
            <a:ext cx="93523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data in an array is the same as any other variable.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</a:rPr>
              <a:t>grossPay</a:t>
            </a:r>
            <a:r>
              <a:rPr lang="en-US" altLang="en-US" sz="2200" b="1" dirty="0">
                <a:latin typeface="Consolas" panose="020B0609020204030204" pitchFamily="49" charset="0"/>
              </a:rPr>
              <a:t> = hours[3] * </a:t>
            </a:r>
            <a:r>
              <a:rPr lang="en-US" altLang="en-US" sz="2200" b="1" dirty="0" err="1">
                <a:latin typeface="Consolas" panose="020B0609020204030204" pitchFamily="49" charset="0"/>
              </a:rPr>
              <a:t>payRate</a:t>
            </a:r>
            <a:r>
              <a:rPr lang="en-US" altLang="en-US" sz="2200" b="1" dirty="0">
                <a:latin typeface="Consolas" panose="020B0609020204030204" pitchFamily="49" charset="0"/>
              </a:rPr>
              <a:t>;</a:t>
            </a:r>
          </a:p>
          <a:p>
            <a:pPr lvl="1">
              <a:buFontTx/>
              <a:buNone/>
              <a:defRPr/>
            </a:pPr>
            <a:endParaRPr lang="en-US" altLang="en-US" sz="2200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and post-increment work the same for the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array score[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]:</a:t>
            </a:r>
          </a:p>
          <a:p>
            <a:pPr lvl="1">
              <a:buFontTx/>
              <a:buNone/>
              <a:defRPr/>
            </a:pPr>
            <a:r>
              <a:rPr lang="en-US" altLang="en-US" sz="2200" b="1" spc="-100" dirty="0">
                <a:latin typeface="Consolas" panose="020B0609020204030204" pitchFamily="49" charset="0"/>
              </a:rPr>
              <a:t>		int[] score = {7, 8, 3, 10, 11};</a:t>
            </a:r>
          </a:p>
          <a:p>
            <a:pPr lvl="1">
              <a:buFontTx/>
              <a:buNone/>
              <a:defRPr/>
            </a:pPr>
            <a:r>
              <a:rPr lang="en-US" altLang="en-US" sz="2200" b="1" spc="-100" dirty="0">
                <a:latin typeface="Consolas" panose="020B0609020204030204" pitchFamily="49" charset="0"/>
              </a:rPr>
              <a:t>		</a:t>
            </a:r>
            <a:r>
              <a:rPr lang="en-US" altLang="en-US" sz="2200" b="1" spc="-100" dirty="0">
                <a:highlight>
                  <a:srgbClr val="FFFF00"/>
                </a:highlight>
                <a:latin typeface="Consolas" panose="020B0609020204030204" pitchFamily="49" charset="0"/>
              </a:rPr>
              <a:t>++score[2]; </a:t>
            </a:r>
            <a:r>
              <a:rPr lang="en-US" altLang="en-US" sz="2200" b="1" spc="-100" dirty="0">
                <a:latin typeface="Consolas" panose="020B0609020204030204" pitchFamily="49" charset="0"/>
              </a:rPr>
              <a:t>// Pre-increment operation. 4</a:t>
            </a:r>
          </a:p>
          <a:p>
            <a:pPr lvl="1">
              <a:buFontTx/>
              <a:buNone/>
              <a:defRPr/>
            </a:pPr>
            <a:r>
              <a:rPr lang="en-US" altLang="en-US" sz="2200" b="1" spc="-100" dirty="0">
                <a:latin typeface="Consolas" panose="020B0609020204030204" pitchFamily="49" charset="0"/>
              </a:rPr>
              <a:t>		</a:t>
            </a:r>
            <a:r>
              <a:rPr lang="en-US" altLang="en-US" sz="2200" b="1" spc="-100" dirty="0">
                <a:highlight>
                  <a:srgbClr val="FFFF00"/>
                </a:highlight>
                <a:latin typeface="Consolas" panose="020B0609020204030204" pitchFamily="49" charset="0"/>
              </a:rPr>
              <a:t>score[4]++; </a:t>
            </a:r>
            <a:r>
              <a:rPr lang="en-US" altLang="en-US" sz="2200" b="1" spc="-100" dirty="0">
                <a:latin typeface="Consolas" panose="020B0609020204030204" pitchFamily="49" charset="0"/>
              </a:rPr>
              <a:t>// Post-increment operation. 12</a:t>
            </a:r>
          </a:p>
          <a:p>
            <a:pPr marL="0" indent="0"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     	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highlight>
                  <a:srgbClr val="FFFF00"/>
                </a:highlight>
                <a:latin typeface="Consolas" panose="020B0609020204030204" pitchFamily="49" charset="0"/>
              </a:rPr>
              <a:t>(++score[2] </a:t>
            </a:r>
            <a:r>
              <a:rPr lang="en-US" sz="2200" b="1" i="1" spc="-100" dirty="0">
                <a:latin typeface="Consolas" panose="020B0609020204030204" pitchFamily="49" charset="0"/>
              </a:rPr>
              <a:t>+ " "  + score[2]);//5 5</a:t>
            </a:r>
          </a:p>
          <a:p>
            <a:pPr marL="0" indent="0"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	</a:t>
            </a:r>
            <a:r>
              <a:rPr lang="en-US" sz="2200" spc="-100" dirty="0" err="1">
                <a:latin typeface="Consolas" panose="020B0609020204030204" pitchFamily="49" charset="0"/>
              </a:rPr>
              <a:t>System.</a:t>
            </a:r>
            <a:r>
              <a:rPr lang="en-US" sz="2200" b="1" i="1" spc="-100" dirty="0" err="1">
                <a:latin typeface="Consolas" panose="020B0609020204030204" pitchFamily="49" charset="0"/>
              </a:rPr>
              <a:t>out.println</a:t>
            </a:r>
            <a:r>
              <a:rPr lang="en-US" sz="2200" b="1" i="1" spc="-100" dirty="0">
                <a:latin typeface="Consolas" panose="020B0609020204030204" pitchFamily="49" charset="0"/>
              </a:rPr>
              <a:t>(</a:t>
            </a:r>
            <a:r>
              <a:rPr lang="en-US" sz="2200" b="1" i="1" spc="-100" dirty="0">
                <a:highlight>
                  <a:srgbClr val="FFFF00"/>
                </a:highlight>
                <a:latin typeface="Consolas" panose="020B0609020204030204" pitchFamily="49" charset="0"/>
              </a:rPr>
              <a:t>score[4]++  </a:t>
            </a:r>
            <a:r>
              <a:rPr lang="en-US" sz="2200" b="1" i="1" spc="-100" dirty="0">
                <a:latin typeface="Consolas" panose="020B0609020204030204" pitchFamily="49" charset="0"/>
              </a:rPr>
              <a:t>+ " "  + score[4]);//12  13</a:t>
            </a:r>
          </a:p>
          <a:p>
            <a:pPr marL="0" indent="0">
              <a:buFontTx/>
              <a:buNone/>
              <a:defRPr/>
            </a:pPr>
            <a:endParaRPr lang="en-US" altLang="en-US" sz="2200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PayArray.java</a:t>
            </a:r>
          </a:p>
        </p:txBody>
      </p:sp>
    </p:spTree>
    <p:extLst>
      <p:ext uri="{BB962C8B-B14F-4D97-AF65-F5344CB8AC3E}">
        <p14:creationId xmlns:p14="http://schemas.microsoft.com/office/powerpoint/2010/main" val="35065834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89C3C2-1DBA-5116-3711-A3EA6D32E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898" y="1233616"/>
            <a:ext cx="8367713" cy="48320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en-US" sz="2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fr-FR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fr-FR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score</a:t>
            </a:r>
            <a:r>
              <a:rPr lang="fr-FR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{7, 8, 9, 10, 11};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"score[2] is %d, and then %d " +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	"and then %d.\n"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it-IT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[2], ++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[2], 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[2]);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"score[4] is %d, and then %d, " + 	 "and then %d."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,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[4], 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[4]++, </a:t>
            </a:r>
            <a:r>
              <a:rPr lang="it-IT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score</a:t>
            </a:r>
            <a:r>
              <a:rPr lang="it-IT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[4]);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it-IT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D0356E-7B82-0CB1-57A0-EA96D6314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897" y="4669181"/>
            <a:ext cx="7665307" cy="83026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score[2] is 9, and then 10 and then 10.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score[4] is 11, and then 11, and then 12.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680904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C2BC7E-404A-56F9-E5B6-617737255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153" y="1146175"/>
            <a:ext cx="8534400" cy="563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int [] </a:t>
            </a: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 = {1011, 1012, 1013, 1015, 0, 0, 0, 0, 0, 0};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int </a:t>
            </a:r>
            <a:r>
              <a:rPr lang="en-US" altLang="en-US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count =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-1;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while (</a:t>
            </a: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[++count] </a:t>
            </a:r>
            <a:r>
              <a:rPr lang="en-US" altLang="en-US" sz="2400" dirty="0">
                <a:cs typeface="Times New Roman" panose="02020603050405020304" pitchFamily="18" charset="0"/>
              </a:rPr>
              <a:t>!= 0)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out.printf</a:t>
            </a:r>
            <a:r>
              <a:rPr lang="en-US" altLang="en-US" sz="2400" i="1" dirty="0">
                <a:cs typeface="Times New Roman" panose="02020603050405020304" pitchFamily="18" charset="0"/>
              </a:rPr>
              <a:t>("\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niD</a:t>
            </a:r>
            <a:r>
              <a:rPr lang="en-US" altLang="en-US" sz="2400" i="1" dirty="0">
                <a:cs typeface="Times New Roman" panose="02020603050405020304" pitchFamily="18" charset="0"/>
              </a:rPr>
              <a:t>[ %d ] is %d.", count,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[count]);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400" i="1" dirty="0">
                <a:cs typeface="Times New Roman" panose="02020603050405020304" pitchFamily="18" charset="0"/>
              </a:rPr>
              <a:t>("\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nTotal</a:t>
            </a:r>
            <a:r>
              <a:rPr lang="en-US" altLang="en-US" sz="2400" i="1" dirty="0">
                <a:cs typeface="Times New Roman" panose="02020603050405020304" pitchFamily="18" charset="0"/>
              </a:rPr>
              <a:t> number of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 is " + count);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400" i="1" dirty="0">
                <a:cs typeface="Times New Roman" panose="02020603050405020304" pitchFamily="18" charset="0"/>
              </a:rPr>
              <a:t>("Total array size of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 is " +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iD.length</a:t>
            </a:r>
            <a:r>
              <a:rPr lang="en-US" altLang="en-US" sz="2400" i="1" dirty="0"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AF495-FC88-3965-D92A-FF9088AC1A28}"/>
              </a:ext>
            </a:extLst>
          </p:cNvPr>
          <p:cNvSpPr txBox="1"/>
          <p:nvPr/>
        </p:nvSpPr>
        <p:spPr>
          <a:xfrm>
            <a:off x="2034753" y="533400"/>
            <a:ext cx="754380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it be used for indexing an array?  Yes, but be careful!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36C5BF-95D3-1D78-2169-BF53F8CE4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753" y="4343400"/>
            <a:ext cx="4076700" cy="2286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iD[ 0 ]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iD[ 1 ]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iD[ 2 ]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iD[ 3 ]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Total number of iD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Total array size of iD is 10</a:t>
            </a:r>
          </a:p>
        </p:txBody>
      </p:sp>
    </p:spTree>
    <p:extLst>
      <p:ext uri="{BB962C8B-B14F-4D97-AF65-F5344CB8AC3E}">
        <p14:creationId xmlns:p14="http://schemas.microsoft.com/office/powerpoint/2010/main" val="24707061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F28B766D-5B8C-A2CB-1386-E54EAB820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380" y="1981200"/>
            <a:ext cx="90678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6D92CC1-E35F-5CC7-EA93-3B96049CB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342" y="1216025"/>
            <a:ext cx="8382000" cy="526297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int [] </a:t>
            </a: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int </a:t>
            </a:r>
            <a:r>
              <a:rPr lang="en-US" altLang="en-US" sz="2400" dirty="0">
                <a:highlight>
                  <a:srgbClr val="FFFF00"/>
                </a:highlight>
                <a:cs typeface="Times New Roman" panose="02020603050405020304" pitchFamily="18" charset="0"/>
              </a:rPr>
              <a:t>count = 0</a:t>
            </a:r>
            <a:r>
              <a:rPr lang="en-US" altLang="en-US" sz="2400" dirty="0"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while (</a:t>
            </a:r>
            <a:r>
              <a:rPr lang="en-US" altLang="en-US" sz="2400" dirty="0" err="1">
                <a:highlight>
                  <a:srgbClr val="FFFF00"/>
                </a:highlight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[count++] </a:t>
            </a:r>
            <a:r>
              <a:rPr lang="en-US" altLang="en-US" sz="2400" dirty="0">
                <a:cs typeface="Times New Roman" panose="02020603050405020304" pitchFamily="18" charset="0"/>
              </a:rPr>
              <a:t>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out.printf</a:t>
            </a:r>
            <a:r>
              <a:rPr lang="en-US" altLang="en-US" sz="2400" i="1" dirty="0">
                <a:cs typeface="Times New Roman" panose="02020603050405020304" pitchFamily="18" charset="0"/>
              </a:rPr>
              <a:t>("\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niD</a:t>
            </a:r>
            <a:r>
              <a:rPr lang="en-US" altLang="en-US" sz="2400" i="1" dirty="0">
                <a:cs typeface="Times New Roman" panose="02020603050405020304" pitchFamily="18" charset="0"/>
              </a:rPr>
              <a:t>[ %d ] is %d.", count,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400" i="1" dirty="0">
                <a:cs typeface="Times New Roman" panose="02020603050405020304" pitchFamily="18" charset="0"/>
              </a:rPr>
              <a:t>("\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nTotal</a:t>
            </a:r>
            <a:r>
              <a:rPr lang="en-US" altLang="en-US" sz="2400" i="1" dirty="0">
                <a:cs typeface="Times New Roman" panose="02020603050405020304" pitchFamily="18" charset="0"/>
              </a:rPr>
              <a:t> number of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 is " + (count));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400" i="1" dirty="0">
                <a:cs typeface="Times New Roman" panose="02020603050405020304" pitchFamily="18" charset="0"/>
              </a:rPr>
              <a:t>("Total array size of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 is " +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iD.length</a:t>
            </a:r>
            <a:r>
              <a:rPr lang="en-US" altLang="en-US" sz="2400" i="1" dirty="0"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[count=0]!=0 then count++=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[count=1]!=0 then count++=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[count=2]!=0 then count++=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[count=3]!=0 then count++=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400" i="1" dirty="0">
                <a:cs typeface="Times New Roman" panose="02020603050405020304" pitchFamily="18" charset="0"/>
              </a:rPr>
              <a:t>[count=4]!=0 false count++=5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D1A1F8-A4BE-9D08-5823-30653BD1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216" y="4357414"/>
            <a:ext cx="3819919" cy="2308324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[ 4 ]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Total number of </a:t>
            </a: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 is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Total array size of </a:t>
            </a:r>
            <a:r>
              <a:rPr lang="en-US" altLang="en-US" sz="2400" dirty="0" err="1">
                <a:cs typeface="Times New Roman" panose="02020603050405020304" pitchFamily="18" charset="0"/>
              </a:rPr>
              <a:t>iD</a:t>
            </a:r>
            <a:r>
              <a:rPr lang="en-US" altLang="en-US" sz="2400" dirty="0">
                <a:cs typeface="Times New Roman" panose="02020603050405020304" pitchFamily="18" charset="0"/>
              </a:rPr>
              <a:t> is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2E4AD-41E1-CA60-079B-615337A18B93}"/>
              </a:ext>
            </a:extLst>
          </p:cNvPr>
          <p:cNvSpPr txBox="1"/>
          <p:nvPr/>
        </p:nvSpPr>
        <p:spPr>
          <a:xfrm>
            <a:off x="1618742" y="304800"/>
            <a:ext cx="75438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it be used for indexing an array?  Yes, but be careful!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is a problem!!!! </a:t>
            </a:r>
          </a:p>
        </p:txBody>
      </p:sp>
    </p:spTree>
    <p:extLst>
      <p:ext uri="{BB962C8B-B14F-4D97-AF65-F5344CB8AC3E}">
        <p14:creationId xmlns:p14="http://schemas.microsoft.com/office/powerpoint/2010/main" val="1183378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2DE28C-3614-63DB-4EE3-04168428D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324" y="796925"/>
            <a:ext cx="9811265" cy="550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int [] </a:t>
            </a:r>
            <a:r>
              <a:rPr lang="en-US" altLang="en-US" sz="2200" dirty="0" err="1"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latin typeface="Consolas" panose="020B0609020204030204" pitchFamily="49" charset="0"/>
              </a:rPr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[ %d ] is %d."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++]);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//end of while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nTotal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 of 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array size of 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E2DFFD-76ED-4BE6-EBD8-F3F9C0FDA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436" y="4150198"/>
            <a:ext cx="4847964" cy="21236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Total number of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Total array size of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is 10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419921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754CC89D-670C-C994-18C9-053AE75A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40" y="764060"/>
            <a:ext cx="10235513" cy="584775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[ %d ] is %d."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++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++]);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//end of while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nTotal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 of 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"Total array size of </a:t>
            </a:r>
            <a:r>
              <a:rPr lang="en-US" altLang="en-US" sz="22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 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iD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69716AD-2FE9-FAEC-411F-0BDF3936C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967" y="3917092"/>
            <a:ext cx="6965747" cy="21236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iD[ 0 ]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iD[ 1 ]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iD[ 2 ] is 1014.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iD[ 3 ] is 1016.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Total number of iD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Consolas" panose="020B0609020204030204" pitchFamily="49" charset="0"/>
              </a:rPr>
              <a:t>Total array size of iD is 10</a:t>
            </a:r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233486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3F6C24-B816-B160-1500-613821EE4F06}"/>
              </a:ext>
            </a:extLst>
          </p:cNvPr>
          <p:cNvSpPr txBox="1">
            <a:spLocks noChangeArrowheads="1"/>
          </p:cNvSpPr>
          <p:nvPr/>
        </p:nvSpPr>
        <p:spPr>
          <a:xfrm>
            <a:off x="1482810" y="0"/>
            <a:ext cx="3113903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Creating Arrays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A231CE6-75CD-9CC3-D660-898D91F791A1}"/>
              </a:ext>
            </a:extLst>
          </p:cNvPr>
          <p:cNvSpPr txBox="1">
            <a:spLocks noChangeArrowheads="1"/>
          </p:cNvSpPr>
          <p:nvPr/>
        </p:nvSpPr>
        <p:spPr>
          <a:xfrm>
            <a:off x="1618738" y="1066800"/>
            <a:ext cx="8439662" cy="3124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array is an object. It needs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 reference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// Declare numbers to be a reference to an array</a:t>
            </a:r>
          </a:p>
          <a:p>
            <a:pPr marL="914400" lvl="1" indent="-457200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// that will hold integers.</a:t>
            </a:r>
            <a:r>
              <a:rPr lang="en-US" altLang="en-US" sz="1800" b="1" dirty="0">
                <a:latin typeface="Courier New" panose="02070309020205020404" pitchFamily="49" charset="0"/>
              </a:rPr>
              <a:t> </a:t>
            </a:r>
          </a:p>
          <a:p>
            <a:pPr marL="914400" lvl="1" indent="-457200"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int[] numbers; </a:t>
            </a:r>
            <a:endParaRPr lang="en-US" altLang="en-US" sz="16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creates the array and assigns its address to the </a:t>
            </a:r>
            <a:r>
              <a:rPr lang="en-US" altLang="en-US" sz="2400" dirty="0">
                <a:solidFill>
                  <a:srgbClr val="0000FF"/>
                </a:solidFill>
                <a:latin typeface="Courier New" panose="02070309020205020404" pitchFamily="49" charset="0"/>
              </a:rPr>
              <a:t>numbers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variable.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// Create a new array that will hold 6 integers.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</a:t>
            </a:r>
            <a:r>
              <a:rPr lang="en-US" alt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numbers = new int[6];</a:t>
            </a: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D89A981A-721D-4F9A-BD1C-569824EAF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3417" y="5653088"/>
            <a:ext cx="51924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accent6">
                    <a:lumMod val="50000"/>
                  </a:schemeClr>
                </a:solidFill>
              </a:rPr>
              <a:t>Array element values are initialized to 0.</a:t>
            </a:r>
            <a:br>
              <a:rPr lang="en-US" altLang="en-US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altLang="en-US" sz="2400" dirty="0">
                <a:solidFill>
                  <a:srgbClr val="FF3300"/>
                </a:solidFill>
              </a:rPr>
              <a:t>Array indexes always start at 0.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34B4D-04D9-7C20-F095-6404EB5AF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688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4A098505-7A60-1A18-31FB-357F6DA1F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537" y="5286375"/>
            <a:ext cx="9446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index </a:t>
            </a:r>
            <a:r>
              <a:rPr lang="en-US" altLang="en-US" sz="2000" dirty="0">
                <a:solidFill>
                  <a:srgbClr val="FF3300"/>
                </a:solidFill>
              </a:rPr>
              <a:t>0</a:t>
            </a:r>
            <a:endParaRPr lang="en-US" altLang="en-US" sz="2000" dirty="0">
              <a:solidFill>
                <a:srgbClr val="FFFF00"/>
              </a:solidFill>
            </a:endParaRPr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A919EC2F-F945-0BAD-1175-AD32DEFCF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563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8" name="Text Box 32">
            <a:extLst>
              <a:ext uri="{FF2B5EF4-FFF2-40B4-BE49-F238E27FC236}">
                <a16:creationId xmlns:a16="http://schemas.microsoft.com/office/drawing/2014/main" id="{134FCCA3-8BDA-109E-026A-0CCF45570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785" y="5286375"/>
            <a:ext cx="9762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index </a:t>
            </a:r>
            <a:r>
              <a:rPr lang="en-US" altLang="en-US" sz="2000" dirty="0">
                <a:solidFill>
                  <a:srgbClr val="FF3300"/>
                </a:solidFill>
              </a:rPr>
              <a:t>1</a:t>
            </a:r>
            <a:endParaRPr lang="en-US" altLang="en-US" sz="2000" dirty="0">
              <a:solidFill>
                <a:srgbClr val="FFFF00"/>
              </a:solidFill>
            </a:endParaRPr>
          </a:p>
        </p:txBody>
      </p:sp>
      <p:sp>
        <p:nvSpPr>
          <p:cNvPr id="9" name="Rectangle 34">
            <a:extLst>
              <a:ext uri="{FF2B5EF4-FFF2-40B4-BE49-F238E27FC236}">
                <a16:creationId xmlns:a16="http://schemas.microsoft.com/office/drawing/2014/main" id="{11E1D876-5AB3-EE11-0BA5-30E565F1D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438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56D734DC-872F-A4AA-E824-BA0DC9776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277" y="5286375"/>
            <a:ext cx="9666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index </a:t>
            </a:r>
            <a:r>
              <a:rPr lang="en-US" altLang="en-US" sz="2000" dirty="0">
                <a:solidFill>
                  <a:srgbClr val="FF3300"/>
                </a:solidFill>
              </a:rPr>
              <a:t>2</a:t>
            </a:r>
            <a:endParaRPr lang="en-US" altLang="en-US" sz="2000" dirty="0">
              <a:solidFill>
                <a:srgbClr val="FFFF00"/>
              </a:solidFill>
            </a:endParaRPr>
          </a:p>
        </p:txBody>
      </p:sp>
      <p:sp>
        <p:nvSpPr>
          <p:cNvPr id="11" name="Rectangle 37">
            <a:extLst>
              <a:ext uri="{FF2B5EF4-FFF2-40B4-BE49-F238E27FC236}">
                <a16:creationId xmlns:a16="http://schemas.microsoft.com/office/drawing/2014/main" id="{35CDF306-A34E-C4D5-9165-B3B0151DD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313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12" name="Text Box 38">
            <a:extLst>
              <a:ext uri="{FF2B5EF4-FFF2-40B4-BE49-F238E27FC236}">
                <a16:creationId xmlns:a16="http://schemas.microsoft.com/office/drawing/2014/main" id="{AE6DFF1C-2209-5BF7-E7B3-9F28E7A78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123" y="5286374"/>
            <a:ext cx="9922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index </a:t>
            </a:r>
            <a:r>
              <a:rPr lang="en-US" altLang="en-US" sz="2000" dirty="0">
                <a:solidFill>
                  <a:srgbClr val="FF3300"/>
                </a:solidFill>
              </a:rPr>
              <a:t>3</a:t>
            </a:r>
            <a:endParaRPr lang="en-US" altLang="en-US" sz="2000" dirty="0">
              <a:solidFill>
                <a:srgbClr val="FFFF00"/>
              </a:solidFill>
            </a:endParaRPr>
          </a:p>
        </p:txBody>
      </p:sp>
      <p:sp>
        <p:nvSpPr>
          <p:cNvPr id="13" name="Rectangle 40">
            <a:extLst>
              <a:ext uri="{FF2B5EF4-FFF2-40B4-BE49-F238E27FC236}">
                <a16:creationId xmlns:a16="http://schemas.microsoft.com/office/drawing/2014/main" id="{8AEEA12B-B7A9-DEC3-8927-155FA5685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188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14" name="Text Box 41">
            <a:extLst>
              <a:ext uri="{FF2B5EF4-FFF2-40B4-BE49-F238E27FC236}">
                <a16:creationId xmlns:a16="http://schemas.microsoft.com/office/drawing/2014/main" id="{E792B6CC-163E-D9C6-F397-99F22026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380" y="5286375"/>
            <a:ext cx="946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index </a:t>
            </a:r>
            <a:r>
              <a:rPr lang="en-US" altLang="en-US" sz="2000">
                <a:solidFill>
                  <a:srgbClr val="FF3300"/>
                </a:solidFill>
              </a:rPr>
              <a:t>4</a:t>
            </a:r>
            <a:endParaRPr lang="en-US" altLang="en-US" sz="2000">
              <a:solidFill>
                <a:srgbClr val="FFFF00"/>
              </a:solidFill>
            </a:endParaRPr>
          </a:p>
        </p:txBody>
      </p:sp>
      <p:sp>
        <p:nvSpPr>
          <p:cNvPr id="15" name="Rectangle 43">
            <a:extLst>
              <a:ext uri="{FF2B5EF4-FFF2-40B4-BE49-F238E27FC236}">
                <a16:creationId xmlns:a16="http://schemas.microsoft.com/office/drawing/2014/main" id="{F9A3D3FD-FED2-1430-0510-C38796A6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063" y="4937125"/>
            <a:ext cx="1031875" cy="34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7635"/>
                </a:solidFill>
              </a:rPr>
              <a:t>0</a:t>
            </a:r>
          </a:p>
        </p:txBody>
      </p:sp>
      <p:sp>
        <p:nvSpPr>
          <p:cNvPr id="16" name="Text Box 44">
            <a:extLst>
              <a:ext uri="{FF2B5EF4-FFF2-40B4-BE49-F238E27FC236}">
                <a16:creationId xmlns:a16="http://schemas.microsoft.com/office/drawing/2014/main" id="{AA32DD44-E15F-8F05-6110-BD75E303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255" y="5286375"/>
            <a:ext cx="946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index </a:t>
            </a:r>
            <a:r>
              <a:rPr lang="en-US" altLang="en-US" sz="2000" dirty="0">
                <a:solidFill>
                  <a:srgbClr val="FF3300"/>
                </a:solidFill>
              </a:rPr>
              <a:t>5</a:t>
            </a:r>
            <a:endParaRPr lang="en-US" altLang="en-US" sz="2000" dirty="0">
              <a:solidFill>
                <a:srgbClr val="FFFF00"/>
              </a:solidFill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4C8DDFA6-AADD-EA0B-FB31-75C62B198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301" y="5727700"/>
            <a:ext cx="191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numbers[0]</a:t>
            </a:r>
            <a:endParaRPr lang="en-US" altLang="en-US" sz="2000"/>
          </a:p>
        </p:txBody>
      </p:sp>
      <p:cxnSp>
        <p:nvCxnSpPr>
          <p:cNvPr id="18" name="Straight Arrow Connector 3">
            <a:extLst>
              <a:ext uri="{FF2B5EF4-FFF2-40B4-BE49-F238E27FC236}">
                <a16:creationId xmlns:a16="http://schemas.microsoft.com/office/drawing/2014/main" id="{4BB80774-D5C2-C59F-A54D-A38628ACB41C}"/>
              </a:ext>
            </a:extLst>
          </p:cNvPr>
          <p:cNvCxnSpPr>
            <a:cxnSpLocks noChangeShapeType="1"/>
            <a:stCxn id="17" idx="0"/>
          </p:cNvCxnSpPr>
          <p:nvPr/>
        </p:nvCxnSpPr>
        <p:spPr bwMode="auto">
          <a:xfrm flipV="1">
            <a:off x="2506151" y="5286375"/>
            <a:ext cx="236537" cy="441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21">
            <a:extLst>
              <a:ext uri="{FF2B5EF4-FFF2-40B4-BE49-F238E27FC236}">
                <a16:creationId xmlns:a16="http://schemas.microsoft.com/office/drawing/2014/main" id="{F56B1A66-6400-CD3F-36FC-012248AC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538" y="4110038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numbers[5]</a:t>
            </a:r>
            <a:endParaRPr lang="en-US" altLang="en-US" sz="2000"/>
          </a:p>
        </p:txBody>
      </p:sp>
      <p:cxnSp>
        <p:nvCxnSpPr>
          <p:cNvPr id="20" name="Straight Arrow Connector 22">
            <a:extLst>
              <a:ext uri="{FF2B5EF4-FFF2-40B4-BE49-F238E27FC236}">
                <a16:creationId xmlns:a16="http://schemas.microsoft.com/office/drawing/2014/main" id="{B339EF47-9BE5-6E38-5410-B316FEE0CB3F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 flipH="1">
            <a:off x="8167176" y="4510088"/>
            <a:ext cx="430212" cy="590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21">
            <a:extLst>
              <a:ext uri="{FF2B5EF4-FFF2-40B4-BE49-F238E27FC236}">
                <a16:creationId xmlns:a16="http://schemas.microsoft.com/office/drawing/2014/main" id="{50E1A74C-29B9-6F88-B644-A8A32C5D5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376" y="4446588"/>
            <a:ext cx="6477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Or: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int [] numbers = new int [6];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44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7D976B-E373-44EE-C235-13BF31E8D0B8}"/>
              </a:ext>
            </a:extLst>
          </p:cNvPr>
          <p:cNvSpPr txBox="1"/>
          <p:nvPr/>
        </p:nvSpPr>
        <p:spPr>
          <a:xfrm>
            <a:off x="1572441" y="274766"/>
            <a:ext cx="7620986" cy="8302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it be used for indexing an array?  Yes, but be careful!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correction 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2C05390-D70A-B92A-8A4E-B6B1FD9E8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029" y="1166813"/>
            <a:ext cx="8382000" cy="563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int [] </a:t>
            </a:r>
            <a:r>
              <a:rPr lang="en-US" altLang="en-US" sz="2400" dirty="0" err="1"/>
              <a:t>iD</a:t>
            </a:r>
            <a:r>
              <a:rPr lang="en-US" altLang="en-US" sz="2400" dirty="0"/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int count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while (</a:t>
            </a:r>
            <a:r>
              <a:rPr lang="en-US" altLang="en-US" sz="2400" dirty="0" err="1"/>
              <a:t>iD</a:t>
            </a:r>
            <a:r>
              <a:rPr lang="en-US" altLang="en-US" sz="2400" dirty="0"/>
              <a:t>[count++]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out.printf</a:t>
            </a:r>
            <a:r>
              <a:rPr lang="en-US" altLang="en-US" sz="2400" b="1" i="1" dirty="0"/>
              <a:t>("\</a:t>
            </a:r>
            <a:r>
              <a:rPr lang="en-US" altLang="en-US" sz="2400" b="1" i="1" dirty="0" err="1"/>
              <a:t>niD</a:t>
            </a:r>
            <a:r>
              <a:rPr lang="en-US" altLang="en-US" sz="2400" b="1" i="1" dirty="0"/>
              <a:t>[ %d ] is %d.", count-1,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[count-1]);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out.println</a:t>
            </a:r>
            <a:r>
              <a:rPr lang="en-US" altLang="en-US" sz="2400" b="1" i="1" dirty="0"/>
              <a:t>("\</a:t>
            </a:r>
            <a:r>
              <a:rPr lang="en-US" altLang="en-US" sz="2400" b="1" i="1" dirty="0" err="1"/>
              <a:t>nTotal</a:t>
            </a:r>
            <a:r>
              <a:rPr lang="en-US" altLang="en-US" sz="2400" b="1" i="1" dirty="0"/>
              <a:t> number of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 is " + (count-1));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System.</a:t>
            </a:r>
            <a:r>
              <a:rPr lang="en-US" altLang="en-US" sz="2400" b="1" i="1" dirty="0" err="1"/>
              <a:t>out.println</a:t>
            </a:r>
            <a:r>
              <a:rPr lang="en-US" altLang="en-US" sz="2400" b="1" i="1" dirty="0"/>
              <a:t>("Total array size of </a:t>
            </a:r>
            <a:r>
              <a:rPr lang="en-US" altLang="en-US" sz="2400" b="1" i="1" dirty="0" err="1"/>
              <a:t>iD</a:t>
            </a:r>
            <a:r>
              <a:rPr lang="en-US" altLang="en-US" sz="2400" b="1" i="1" dirty="0"/>
              <a:t> is " + </a:t>
            </a:r>
            <a:r>
              <a:rPr lang="en-US" altLang="en-US" sz="2400" b="1" i="1" dirty="0" err="1"/>
              <a:t>iD.length</a:t>
            </a:r>
            <a:r>
              <a:rPr lang="en-US" altLang="en-US" sz="24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8E91-2F22-7F88-B731-176DBC736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829" y="4343400"/>
            <a:ext cx="4572000" cy="2308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iD[ 3 ]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Total number of iD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Total array size of iD is 10</a:t>
            </a:r>
          </a:p>
        </p:txBody>
      </p:sp>
    </p:spTree>
    <p:extLst>
      <p:ext uri="{BB962C8B-B14F-4D97-AF65-F5344CB8AC3E}">
        <p14:creationId xmlns:p14="http://schemas.microsoft.com/office/powerpoint/2010/main" val="14837168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p\AppData\Local\Microsoft\Windows\Temporary Internet Files\Content.IE5\K5H31GWA\christmas_clip_art[1].jpg">
            <a:extLst>
              <a:ext uri="{FF2B5EF4-FFF2-40B4-BE49-F238E27FC236}">
                <a16:creationId xmlns:a16="http://schemas.microsoft.com/office/drawing/2014/main" id="{B998AF45-DA0D-9982-485C-4947F3D7D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07" y="1600200"/>
            <a:ext cx="4460875" cy="403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id="{2EBED6EE-BD1E-A450-B799-27F01EC54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869" y="5495925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dirty="0">
                <a:latin typeface="CatholicSchoolGirls Intl BB" pitchFamily="2" charset="0"/>
              </a:rPr>
              <a:t>I </a:t>
            </a:r>
            <a:r>
              <a:rPr lang="en-US" altLang="en-US" sz="2800" b="1" dirty="0" err="1">
                <a:latin typeface="CatholicSchoolGirls Intl BB" pitchFamily="2" charset="0"/>
              </a:rPr>
              <a:t>an’t</a:t>
            </a:r>
            <a:r>
              <a:rPr lang="en-US" altLang="en-US" sz="2800" b="1" dirty="0">
                <a:latin typeface="CatholicSchoolGirls Intl BB" pitchFamily="2" charset="0"/>
              </a:rPr>
              <a:t> do it!</a:t>
            </a:r>
          </a:p>
        </p:txBody>
      </p:sp>
    </p:spTree>
    <p:extLst>
      <p:ext uri="{BB962C8B-B14F-4D97-AF65-F5344CB8AC3E}">
        <p14:creationId xmlns:p14="http://schemas.microsoft.com/office/powerpoint/2010/main" val="30597424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03A7EB6-F760-70D8-37C8-75D428BC2F76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30218"/>
            <a:ext cx="603421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/>
              <a:t>The Enhanced </a:t>
            </a:r>
            <a:r>
              <a:rPr lang="en-US" altLang="en-US" sz="3600">
                <a:latin typeface="Courier New" panose="02070309020205020404" pitchFamily="49" charset="0"/>
              </a:rPr>
              <a:t>for</a:t>
            </a:r>
            <a:r>
              <a:rPr lang="en-US" altLang="en-US" sz="3600"/>
              <a:t> Loop</a:t>
            </a:r>
            <a:endParaRPr lang="en-US" altLang="en-US" sz="36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881B9D-0F93-EBDE-321D-D4C7F1273241}"/>
              </a:ext>
            </a:extLst>
          </p:cNvPr>
          <p:cNvSpPr txBox="1">
            <a:spLocks noChangeArrowheads="1"/>
          </p:cNvSpPr>
          <p:nvPr/>
        </p:nvSpPr>
        <p:spPr>
          <a:xfrm>
            <a:off x="1589903" y="2223186"/>
            <a:ext cx="8077200" cy="2991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array processing (read-only)</a:t>
            </a:r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goes through all elements</a:t>
            </a:r>
          </a:p>
          <a:p>
            <a:pPr marL="457200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format: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for(</a:t>
            </a:r>
            <a:r>
              <a:rPr lang="en-US" altLang="en-US" b="1" i="1" dirty="0">
                <a:latin typeface="Consolas" panose="020B0609020204030204" pitchFamily="49" charset="0"/>
              </a:rPr>
              <a:t>datatype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i="1" dirty="0" err="1">
                <a:latin typeface="Consolas" panose="020B0609020204030204" pitchFamily="49" charset="0"/>
              </a:rPr>
              <a:t>elementVariable</a:t>
            </a:r>
            <a:r>
              <a:rPr lang="en-US" altLang="en-US" b="1" dirty="0">
                <a:latin typeface="Consolas" panose="020B0609020204030204" pitchFamily="49" charset="0"/>
              </a:rPr>
              <a:t> : </a:t>
            </a:r>
            <a:r>
              <a:rPr lang="en-US" altLang="en-US" b="1" i="1" dirty="0">
                <a:latin typeface="Consolas" panose="020B0609020204030204" pitchFamily="49" charset="0"/>
              </a:rPr>
              <a:t>array</a:t>
            </a:r>
            <a:r>
              <a:rPr lang="en-US" altLang="en-US" b="1" dirty="0">
                <a:latin typeface="Consolas" panose="020B0609020204030204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</a:t>
            </a:r>
            <a:r>
              <a:rPr lang="en-US" altLang="en-US" b="1" i="1" dirty="0">
                <a:latin typeface="Consolas" panose="020B0609020204030204" pitchFamily="49" charset="0"/>
              </a:rPr>
              <a:t>statement;</a:t>
            </a:r>
          </a:p>
        </p:txBody>
      </p:sp>
    </p:spTree>
    <p:extLst>
      <p:ext uri="{BB962C8B-B14F-4D97-AF65-F5344CB8AC3E}">
        <p14:creationId xmlns:p14="http://schemas.microsoft.com/office/powerpoint/2010/main" val="4068684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03A7EB6-F760-70D8-37C8-75D428BC2F76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30218"/>
            <a:ext cx="6034216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/>
              <a:t>The Enhanced </a:t>
            </a:r>
            <a:r>
              <a:rPr lang="en-US" altLang="en-US" sz="3600">
                <a:latin typeface="Courier New" panose="02070309020205020404" pitchFamily="49" charset="0"/>
              </a:rPr>
              <a:t>for</a:t>
            </a:r>
            <a:r>
              <a:rPr lang="en-US" altLang="en-US" sz="3600"/>
              <a:t> Loop</a:t>
            </a:r>
            <a:endParaRPr lang="en-US" altLang="en-US" sz="36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CE4B30B-4C59-DBE5-BFE3-0A5BC9245736}"/>
              </a:ext>
            </a:extLst>
          </p:cNvPr>
          <p:cNvSpPr txBox="1">
            <a:spLocks noChangeArrowheads="1"/>
          </p:cNvSpPr>
          <p:nvPr/>
        </p:nvSpPr>
        <p:spPr>
          <a:xfrm>
            <a:off x="1787273" y="1109663"/>
            <a:ext cx="8580046" cy="57229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Example:</a:t>
            </a:r>
          </a:p>
          <a:p>
            <a:pPr marL="234950"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//create an object array with the variable </a:t>
            </a:r>
          </a:p>
          <a:p>
            <a:pPr marL="234950"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// numbers as reference to</a:t>
            </a:r>
          </a:p>
          <a:p>
            <a:pPr marL="234950"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int[] numbers = {3, 6, 9}; </a:t>
            </a:r>
          </a:p>
          <a:p>
            <a:pPr marL="234950" lvl="1">
              <a:buFontTx/>
              <a:buNone/>
            </a:pP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for(int </a:t>
            </a:r>
            <a:r>
              <a:rPr lang="en-US" altLang="en-US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val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 : numbers) {</a:t>
            </a:r>
          </a:p>
          <a:p>
            <a:pPr marL="234950"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	</a:t>
            </a:r>
            <a:r>
              <a:rPr lang="en-US" altLang="en-US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b="1" dirty="0">
                <a:latin typeface="Consolas" panose="020B0609020204030204" pitchFamily="49" charset="0"/>
              </a:rPr>
              <a:t>("The next value is " +</a:t>
            </a:r>
          </a:p>
          <a:p>
            <a:pPr marL="234950"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                   </a:t>
            </a:r>
            <a:r>
              <a:rPr lang="en-US" altLang="en-US" b="1" dirty="0" err="1">
                <a:latin typeface="Consolas" panose="020B0609020204030204" pitchFamily="49" charset="0"/>
              </a:rPr>
              <a:t>val</a:t>
            </a:r>
            <a:r>
              <a:rPr lang="en-US" altLang="en-US" b="1" dirty="0">
                <a:latin typeface="Consolas" panose="020B0609020204030204" pitchFamily="49" charset="0"/>
              </a:rPr>
              <a:t>);</a:t>
            </a:r>
          </a:p>
          <a:p>
            <a:pPr marL="234950"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B3F099-C5F3-E818-1CED-A537A6712153}"/>
              </a:ext>
            </a:extLst>
          </p:cNvPr>
          <p:cNvSpPr txBox="1"/>
          <p:nvPr/>
        </p:nvSpPr>
        <p:spPr>
          <a:xfrm>
            <a:off x="1824681" y="4481013"/>
            <a:ext cx="8698818" cy="224676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nn-NO" sz="2000" b="1" dirty="0">
                <a:latin typeface="Consolas" panose="020B0609020204030204" pitchFamily="49" charset="0"/>
              </a:rPr>
              <a:t>for (int i = 0;  i &lt; 3;  i++) </a:t>
            </a:r>
            <a:r>
              <a:rPr lang="en-US" sz="2000" dirty="0">
                <a:latin typeface="Consolas" panose="020B0609020204030204" pitchFamily="49" charset="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sz="2000" b="1" dirty="0">
                <a:latin typeface="Consolas" panose="020B0609020204030204" pitchFamily="49" charset="0"/>
              </a:rPr>
              <a:t>    </a:t>
            </a:r>
            <a:r>
              <a:rPr lang="en-US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int </a:t>
            </a:r>
            <a:r>
              <a:rPr lang="en-US" sz="20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val</a:t>
            </a:r>
            <a:r>
              <a:rPr lang="en-US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val</a:t>
            </a:r>
            <a:r>
              <a:rPr lang="en-US" sz="2000" dirty="0">
                <a:highlight>
                  <a:srgbClr val="FFFF00"/>
                </a:highlight>
                <a:latin typeface="Consolas" panose="020B0609020204030204" pitchFamily="49" charset="0"/>
              </a:rPr>
              <a:t> = numbers[</a:t>
            </a:r>
            <a:r>
              <a:rPr 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sz="2000" dirty="0"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sz="2000" b="1" i="1" dirty="0">
                <a:latin typeface="Consolas" panose="020B0609020204030204" pitchFamily="49" charset="0"/>
              </a:rPr>
              <a:t>("The next value is "   </a:t>
            </a:r>
            <a:r>
              <a:rPr lang="en-US" sz="2000" dirty="0">
                <a:latin typeface="Consolas" panose="020B0609020204030204" pitchFamily="49" charset="0"/>
              </a:rPr>
              <a:t>+ </a:t>
            </a:r>
            <a:r>
              <a:rPr lang="en-US" sz="2000" dirty="0" err="1">
                <a:latin typeface="Consolas" panose="020B0609020204030204" pitchFamily="49" charset="0"/>
              </a:rPr>
              <a:t>val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nsolas" panose="020B0609020204030204" pitchFamily="49" charset="0"/>
              </a:rPr>
              <a:t>//  </a:t>
            </a:r>
            <a:r>
              <a:rPr lang="en-US" sz="2000" dirty="0" err="1"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sz="2000" b="1" i="1" dirty="0">
                <a:latin typeface="Consolas" panose="020B0609020204030204" pitchFamily="49" charset="0"/>
              </a:rPr>
              <a:t>("The next value is "  </a:t>
            </a:r>
            <a:r>
              <a:rPr lang="en-US" sz="2000" dirty="0">
                <a:latin typeface="Consolas" panose="020B0609020204030204" pitchFamily="49" charset="0"/>
              </a:rPr>
              <a:t> + numbers[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]);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78C61-A5B8-EBC7-14F2-5316650DF716}"/>
              </a:ext>
            </a:extLst>
          </p:cNvPr>
          <p:cNvSpPr txBox="1"/>
          <p:nvPr/>
        </p:nvSpPr>
        <p:spPr>
          <a:xfrm>
            <a:off x="8028803" y="3509466"/>
            <a:ext cx="262238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next value is 3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next value is 6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The next value is 9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97D308-164C-437C-A8A9-87A6FF32EE6D}"/>
              </a:ext>
            </a:extLst>
          </p:cNvPr>
          <p:cNvSpPr/>
          <p:nvPr/>
        </p:nvSpPr>
        <p:spPr>
          <a:xfrm>
            <a:off x="6253843" y="2472173"/>
            <a:ext cx="5372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for(</a:t>
            </a:r>
            <a:r>
              <a:rPr lang="en-US" altLang="en-US" b="1" i="1" dirty="0">
                <a:highlight>
                  <a:srgbClr val="FFFF00"/>
                </a:highlight>
                <a:latin typeface="Consolas" panose="020B0609020204030204" pitchFamily="49" charset="0"/>
              </a:rPr>
              <a:t>datatype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b="1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elementVariable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 : </a:t>
            </a:r>
            <a:r>
              <a:rPr lang="en-US" altLang="en-US" b="1" i="1" dirty="0">
                <a:highlight>
                  <a:srgbClr val="FFFF00"/>
                </a:highlight>
                <a:latin typeface="Consolas" panose="020B0609020204030204" pitchFamily="49" charset="0"/>
              </a:rPr>
              <a:t>array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  </a:t>
            </a:r>
            <a:r>
              <a:rPr lang="en-US" altLang="en-US" b="1" i="1" dirty="0">
                <a:highlight>
                  <a:srgbClr val="FFFF00"/>
                </a:highlight>
                <a:latin typeface="Consolas" panose="020B0609020204030204" pitchFamily="49" charset="0"/>
              </a:rPr>
              <a:t>statement;</a:t>
            </a:r>
          </a:p>
        </p:txBody>
      </p:sp>
    </p:spTree>
    <p:extLst>
      <p:ext uri="{BB962C8B-B14F-4D97-AF65-F5344CB8AC3E}">
        <p14:creationId xmlns:p14="http://schemas.microsoft.com/office/powerpoint/2010/main" val="15046558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91B003A-EB4A-FDCA-D5F8-EB5DD191B965}"/>
              </a:ext>
            </a:extLst>
          </p:cNvPr>
          <p:cNvSpPr txBox="1">
            <a:spLocks noChangeArrowheads="1"/>
          </p:cNvSpPr>
          <p:nvPr/>
        </p:nvSpPr>
        <p:spPr>
          <a:xfrm>
            <a:off x="1626973" y="168876"/>
            <a:ext cx="293267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Array Length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F528BE-8442-BD22-E24B-4B122F3BA8DF}"/>
              </a:ext>
            </a:extLst>
          </p:cNvPr>
          <p:cNvSpPr txBox="1">
            <a:spLocks noChangeArrowheads="1"/>
          </p:cNvSpPr>
          <p:nvPr/>
        </p:nvSpPr>
        <p:spPr>
          <a:xfrm>
            <a:off x="1750546" y="1157288"/>
            <a:ext cx="8294688" cy="55483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are objects and provide 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field named length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a constant that can be tested.</a:t>
            </a:r>
          </a:p>
          <a:p>
            <a:endParaRPr lang="en-US" altLang="en-US" sz="2400" dirty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double[] temperatures = new double[25];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this array is 25.</a:t>
            </a:r>
            <a:br>
              <a:rPr lang="en-US" altLang="en-US" sz="2000" dirty="0"/>
            </a:br>
            <a:endParaRPr lang="en-US" altLang="en-US" sz="2000" dirty="0"/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an array can be obtained via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its length constant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int size = </a:t>
            </a:r>
            <a:r>
              <a:rPr lang="en-US" altLang="en-US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temperatures.length</a:t>
            </a:r>
            <a:r>
              <a:rPr lang="en-US" altLang="en-US" b="1" dirty="0">
                <a:latin typeface="Consolas" panose="020B0609020204030204" pitchFamily="49" charset="0"/>
              </a:rPr>
              <a:t>;</a:t>
            </a:r>
            <a:endParaRPr lang="en-US" altLang="en-US" sz="1800" b="1" dirty="0">
              <a:latin typeface="Consolas" panose="020B0609020204030204" pitchFamily="49" charset="0"/>
            </a:endParaRP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size will contain 25.</a:t>
            </a:r>
          </a:p>
          <a:p>
            <a:pPr marL="914400" lvl="1" indent="-457200"/>
            <a:endParaRPr lang="en-US" altLang="en-US" sz="2000" dirty="0"/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change the value of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array’s length field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E3161A-41DE-9B96-34D4-99ED1250550A}"/>
              </a:ext>
            </a:extLst>
          </p:cNvPr>
          <p:cNvSpPr txBox="1"/>
          <p:nvPr/>
        </p:nvSpPr>
        <p:spPr>
          <a:xfrm>
            <a:off x="2310714" y="5888905"/>
            <a:ext cx="5691536" cy="8002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>
                <a:latin typeface="Consolas" panose="020B0609020204030204" pitchFamily="49" charset="0"/>
              </a:rPr>
              <a:t>String word = </a:t>
            </a:r>
            <a:r>
              <a:rPr lang="en-US" altLang="en-US" sz="2400" b="1" dirty="0">
                <a:latin typeface="Courier New" panose="02070309020205020404" pitchFamily="49" charset="0"/>
              </a:rPr>
              <a:t>"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Tenneesse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</a:rPr>
              <a:t>"</a:t>
            </a:r>
            <a:r>
              <a:rPr lang="en-US" sz="2200" dirty="0"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200" dirty="0">
                <a:latin typeface="Consolas" panose="020B0609020204030204" pitchFamily="49" charset="0"/>
              </a:rPr>
              <a:t>int </a:t>
            </a:r>
            <a:r>
              <a:rPr lang="en-US" sz="2200" dirty="0" err="1">
                <a:latin typeface="Consolas" panose="020B0609020204030204" pitchFamily="49" charset="0"/>
              </a:rPr>
              <a:t>nosChar</a:t>
            </a:r>
            <a:r>
              <a:rPr lang="en-US" sz="2200" dirty="0">
                <a:latin typeface="Consolas" panose="020B0609020204030204" pitchFamily="49" charset="0"/>
              </a:rPr>
              <a:t> = </a:t>
            </a:r>
            <a:r>
              <a:rPr lang="en-US" sz="2200" dirty="0" err="1">
                <a:latin typeface="Consolas" panose="020B0609020204030204" pitchFamily="49" charset="0"/>
              </a:rPr>
              <a:t>word.</a:t>
            </a:r>
            <a:r>
              <a:rPr lang="en-US" sz="2200" dirty="0" err="1"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121429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03A7EB6-F760-70D8-37C8-75D428BC2F76}"/>
              </a:ext>
            </a:extLst>
          </p:cNvPr>
          <p:cNvSpPr txBox="1">
            <a:spLocks noChangeArrowheads="1"/>
          </p:cNvSpPr>
          <p:nvPr/>
        </p:nvSpPr>
        <p:spPr>
          <a:xfrm>
            <a:off x="1688762" y="169067"/>
            <a:ext cx="2364259" cy="796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Array Size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A669639-2E75-D57B-FB06-783EB813FB93}"/>
              </a:ext>
            </a:extLst>
          </p:cNvPr>
          <p:cNvSpPr txBox="1">
            <a:spLocks noChangeArrowheads="1"/>
          </p:cNvSpPr>
          <p:nvPr/>
        </p:nvSpPr>
        <p:spPr>
          <a:xfrm>
            <a:off x="1688762" y="1400430"/>
            <a:ext cx="8715627" cy="5181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length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can be used in a loop to provide automatic bounding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	</a:t>
            </a:r>
            <a:r>
              <a:rPr lang="en-US" altLang="en-US" b="1" dirty="0">
                <a:latin typeface="Consolas" panose="020B0609020204030204" pitchFamily="49" charset="0"/>
              </a:rPr>
              <a:t>	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FF33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</a:t>
            </a:r>
            <a:r>
              <a:rPr lang="en-US" altLang="en-US" b="1" dirty="0">
                <a:solidFill>
                  <a:srgbClr val="FF33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latin typeface="Consolas" panose="020B0609020204030204" pitchFamily="49" charset="0"/>
              </a:rPr>
              <a:t>temperatures.</a:t>
            </a:r>
            <a:r>
              <a:rPr lang="en-US" alt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altLang="en-US" b="1" dirty="0"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for(int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= 0;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FF33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&lt;=</a:t>
            </a:r>
            <a:r>
              <a:rPr lang="en-US" altLang="en-US" b="1" dirty="0">
                <a:latin typeface="Consolas" panose="020B0609020204030204" pitchFamily="49" charset="0"/>
              </a:rPr>
              <a:t> temperatures.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length-1</a:t>
            </a:r>
            <a:r>
              <a:rPr lang="en-US" altLang="en-US" b="1" dirty="0">
                <a:latin typeface="Consolas" panose="020B0609020204030204" pitchFamily="49" charset="0"/>
              </a:rPr>
              <a:t>;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++)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  </a:t>
            </a:r>
            <a:r>
              <a:rPr lang="en-US" altLang="en-US" b="1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b="1" dirty="0">
                <a:latin typeface="Consolas" panose="020B0609020204030204" pitchFamily="49" charset="0"/>
              </a:rPr>
              <a:t>("Temperature " + 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 ": "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	                   + temperatures[</a:t>
            </a:r>
            <a:r>
              <a:rPr lang="en-US" altLang="en-US" b="1" dirty="0" err="1"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latin typeface="Consolas" panose="020B0609020204030204" pitchFamily="49" charset="0"/>
              </a:rPr>
              <a:t>]);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}</a:t>
            </a:r>
            <a:endParaRPr lang="en-US" altLang="en-US" b="1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10734A1-31F1-1E6B-0773-A20A786FC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219" y="2551670"/>
            <a:ext cx="73872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61913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chemeClr val="hlink"/>
                </a:solidFill>
              </a:rPr>
              <a:t>Index subscripts start at 0 and end at one </a:t>
            </a:r>
            <a:r>
              <a:rPr lang="en-US" altLang="en-US" sz="2400" b="1" i="1" dirty="0">
                <a:solidFill>
                  <a:schemeClr val="hlink"/>
                </a:solidFill>
              </a:rPr>
              <a:t>less than</a:t>
            </a:r>
            <a:r>
              <a:rPr lang="en-US" altLang="en-US" sz="2400" dirty="0">
                <a:solidFill>
                  <a:schemeClr val="hlink"/>
                </a:solidFill>
              </a:rPr>
              <a:t> the array length.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B77E7814-F8C8-CE45-24DD-F888F078DB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4762" y="2997540"/>
            <a:ext cx="1388069" cy="1079159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1E7A4712-4636-5916-9049-F75D66FC62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72220" y="2924430"/>
            <a:ext cx="2298356" cy="1079159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628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8AB2D60-BA95-C719-F47D-B828D0CB8AAE}"/>
              </a:ext>
            </a:extLst>
          </p:cNvPr>
          <p:cNvSpPr txBox="1">
            <a:spLocks noChangeArrowheads="1"/>
          </p:cNvSpPr>
          <p:nvPr/>
        </p:nvSpPr>
        <p:spPr>
          <a:xfrm>
            <a:off x="1577547" y="154931"/>
            <a:ext cx="2364259" cy="796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Array Size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7A3D8DF-A7E7-85D4-81A2-B6B913431DF7}"/>
              </a:ext>
            </a:extLst>
          </p:cNvPr>
          <p:cNvSpPr txBox="1">
            <a:spLocks noChangeArrowheads="1"/>
          </p:cNvSpPr>
          <p:nvPr/>
        </p:nvSpPr>
        <p:spPr>
          <a:xfrm>
            <a:off x="1458462" y="1642291"/>
            <a:ext cx="9275076" cy="43013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let the user specify the size of an array:</a:t>
            </a:r>
            <a:br>
              <a:rPr lang="en-US" altLang="en-US" dirty="0"/>
            </a:b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int </a:t>
            </a:r>
            <a:r>
              <a:rPr lang="en-US" altLang="en-US" dirty="0" err="1">
                <a:latin typeface="Consolas" panose="020B0609020204030204" pitchFamily="49" charset="0"/>
              </a:rPr>
              <a:t>numTests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int[] tests;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Scanner keyboard = new Scanner(System.in);</a:t>
            </a:r>
          </a:p>
          <a:p>
            <a:pPr lvl="1">
              <a:buFontTx/>
              <a:buNone/>
            </a:pPr>
            <a:r>
              <a:rPr lang="en-US" altLang="en-US" dirty="0" err="1">
                <a:latin typeface="Consolas" panose="020B0609020204030204" pitchFamily="49" charset="0"/>
              </a:rPr>
              <a:t>System.out.print</a:t>
            </a:r>
            <a:r>
              <a:rPr lang="en-US" altLang="en-US" dirty="0">
                <a:latin typeface="Consolas" panose="020B0609020204030204" pitchFamily="49" charset="0"/>
              </a:rPr>
              <a:t>("How many tests do you have?");</a:t>
            </a:r>
          </a:p>
          <a:p>
            <a:pPr lvl="1">
              <a:buFontTx/>
              <a:buNone/>
            </a:pPr>
            <a:r>
              <a:rPr lang="en-US" altLang="en-US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numTests</a:t>
            </a: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dirty="0" err="1">
                <a:highlight>
                  <a:srgbClr val="FFFF00"/>
                </a:highlight>
                <a:latin typeface="Consolas" panose="020B0609020204030204" pitchFamily="49" charset="0"/>
              </a:rPr>
              <a:t>keyboard.nextInt</a:t>
            </a: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  <a:p>
            <a:pPr lvl="1">
              <a:buFontTx/>
              <a:buNone/>
            </a:pP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tests = new int[</a:t>
            </a:r>
            <a:r>
              <a:rPr lang="en-US" altLang="en-US" dirty="0" err="1">
                <a:solidFill>
                  <a:srgbClr val="0033CC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numTests</a:t>
            </a: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</a:p>
          <a:p>
            <a:pPr lvl="1"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DisplayTestScores.java</a:t>
            </a:r>
            <a:endParaRPr lang="en-US" altLang="en-US" sz="2000" dirty="0"/>
          </a:p>
          <a:p>
            <a:endParaRPr lang="en-US" altLang="en-US" sz="3600" dirty="0"/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673680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78980B-FE73-12D9-6813-A12F2A002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58787"/>
            <a:ext cx="9043086" cy="64633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arrayLecture07 </a:t>
            </a:r>
            <a:r>
              <a:rPr lang="en-US" altLang="en-US" sz="2200" b="1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  <a:endParaRPr lang="en-US" altLang="en-US" sz="2200" dirty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numTests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[] </a:t>
            </a:r>
            <a:r>
              <a:rPr lang="en-US" altLang="en-US" sz="22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tests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Scanner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keyboard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200" b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"How many tests do you have?"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numTests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numTests</a:t>
            </a:r>
            <a:r>
              <a:rPr lang="en-US" altLang="en-US" sz="22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"tests array's length is 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+ 		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tests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tests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200" b="1" dirty="0">
                <a:solidFill>
                  <a:srgbClr val="C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tests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200" b="1" dirty="0">
                <a:solidFill>
                  <a:srgbClr val="2A00FF"/>
                </a:solidFill>
                <a:latin typeface="Consolas" panose="020B0609020204030204" pitchFamily="49" charset="0"/>
              </a:rPr>
              <a:t>"  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C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FF0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EA033-4C64-B8E9-2046-1ABE2F671A0B}"/>
              </a:ext>
            </a:extLst>
          </p:cNvPr>
          <p:cNvSpPr/>
          <p:nvPr/>
        </p:nvSpPr>
        <p:spPr>
          <a:xfrm>
            <a:off x="4263081" y="5681149"/>
            <a:ext cx="5228968" cy="11079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>
                <a:solidFill>
                  <a:srgbClr val="000000"/>
                </a:solidFill>
                <a:latin typeface="Consolas" pitchFamily="49" charset="0"/>
              </a:rPr>
              <a:t>How many tests do you have?</a:t>
            </a:r>
            <a:r>
              <a:rPr lang="en-US" altLang="en-US" sz="2200">
                <a:solidFill>
                  <a:srgbClr val="00C87D"/>
                </a:solidFill>
                <a:latin typeface="Consolas" pitchFamily="49" charset="0"/>
              </a:rPr>
              <a:t>8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itchFamily="49" charset="0"/>
              </a:rPr>
              <a:t>tests array's length is 8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itchFamily="49" charset="0"/>
              </a:rPr>
              <a:t>0  0  0  0  0  0  0  0 </a:t>
            </a:r>
            <a:endParaRPr lang="en-US" alt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676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2F5F478-C96E-4334-5D4A-615D878982D8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67288"/>
            <a:ext cx="5218670" cy="763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Reassigning Array References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3968C-DE65-3EDA-CE45-DFF53B50B026}"/>
              </a:ext>
            </a:extLst>
          </p:cNvPr>
          <p:cNvSpPr txBox="1">
            <a:spLocks noChangeArrowheads="1"/>
          </p:cNvSpPr>
          <p:nvPr/>
        </p:nvSpPr>
        <p:spPr>
          <a:xfrm>
            <a:off x="1800763" y="2407749"/>
            <a:ext cx="8294688" cy="4343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array reference can be assigned to another array of the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type.</a:t>
            </a:r>
            <a:br>
              <a:rPr lang="en-US" altLang="en-US" dirty="0"/>
            </a:br>
            <a:endParaRPr lang="en-US" altLang="en-US" dirty="0"/>
          </a:p>
          <a:p>
            <a:pPr marL="457200" lvl="1" indent="0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// Create an array referenced by the numbers 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// variable.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int[] numbers = new int[10];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// Reassign numbers to a new array.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numbers = new int[5];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endParaRPr lang="en-US" altLang="en-US" dirty="0"/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first (10 elements) array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 longer has a reference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it, it will be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garbage collected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3C2827-2DBA-AB75-3E0A-5FC8A1F53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04460"/>
              </p:ext>
            </p:extLst>
          </p:nvPr>
        </p:nvGraphicFramePr>
        <p:xfrm>
          <a:off x="6400802" y="1295400"/>
          <a:ext cx="3352800" cy="371475"/>
        </p:xfrm>
        <a:graphic>
          <a:graphicData uri="http://schemas.openxmlformats.org/drawingml/2006/table">
            <a:tbl>
              <a:tblPr/>
              <a:tblGrid>
                <a:gridCol w="33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">
            <a:extLst>
              <a:ext uri="{FF2B5EF4-FFF2-40B4-BE49-F238E27FC236}">
                <a16:creationId xmlns:a16="http://schemas.microsoft.com/office/drawing/2014/main" id="{31E793B6-0F19-6681-8AF4-D83E30E87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2" y="1295400"/>
            <a:ext cx="1066800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cxnSp>
        <p:nvCxnSpPr>
          <p:cNvPr id="7" name="Straight Arrow Connector 4">
            <a:extLst>
              <a:ext uri="{FF2B5EF4-FFF2-40B4-BE49-F238E27FC236}">
                <a16:creationId xmlns:a16="http://schemas.microsoft.com/office/drawing/2014/main" id="{DFC0C283-A332-0C67-35B9-F5564A6B1B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76802" y="1293813"/>
            <a:ext cx="1524000" cy="230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5">
            <a:extLst>
              <a:ext uri="{FF2B5EF4-FFF2-40B4-BE49-F238E27FC236}">
                <a16:creationId xmlns:a16="http://schemas.microsoft.com/office/drawing/2014/main" id="{94C7142B-93F8-EFEA-C812-8CBEEF8C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2" y="1249363"/>
            <a:ext cx="1295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  numbers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AACF7F-5761-9969-A954-DD5DB5679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981301"/>
              </p:ext>
            </p:extLst>
          </p:nvPr>
        </p:nvGraphicFramePr>
        <p:xfrm>
          <a:off x="6418265" y="1942062"/>
          <a:ext cx="2039937" cy="381000"/>
        </p:xfrm>
        <a:graphic>
          <a:graphicData uri="http://schemas.openxmlformats.org/drawingml/2006/table">
            <a:tbl>
              <a:tblPr/>
              <a:tblGrid>
                <a:gridCol w="40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7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Connector: Curved 8">
            <a:extLst>
              <a:ext uri="{FF2B5EF4-FFF2-40B4-BE49-F238E27FC236}">
                <a16:creationId xmlns:a16="http://schemas.microsoft.com/office/drawing/2014/main" id="{1A6692A9-3DC6-618C-8EA7-A17738051120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4876802" y="1524000"/>
            <a:ext cx="1541463" cy="60856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8DE974DE-D4C1-1EF0-5B65-C4FCCBB8E24B}"/>
              </a:ext>
            </a:extLst>
          </p:cNvPr>
          <p:cNvSpPr/>
          <p:nvPr/>
        </p:nvSpPr>
        <p:spPr bwMode="auto">
          <a:xfrm>
            <a:off x="5638802" y="1241425"/>
            <a:ext cx="185738" cy="320675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96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2F5F478-C96E-4334-5D4A-615D878982D8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67288"/>
            <a:ext cx="5218670" cy="763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Reassigning Array References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2C0848-3363-4D10-94AB-601E2B17D62A}"/>
              </a:ext>
            </a:extLst>
          </p:cNvPr>
          <p:cNvSpPr txBox="1">
            <a:spLocks noChangeArrowheads="1"/>
          </p:cNvSpPr>
          <p:nvPr/>
        </p:nvSpPr>
        <p:spPr>
          <a:xfrm>
            <a:off x="1701111" y="2334955"/>
            <a:ext cx="8270788" cy="43557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array reference can be assigned to another array of the same type.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Tx/>
              <a:buNone/>
            </a:pPr>
            <a:r>
              <a:rPr lang="en-US" altLang="en-US" sz="2200" b="1" dirty="0">
                <a:latin typeface="Courier New" panose="02070309020205020404" pitchFamily="49" charset="0"/>
              </a:rPr>
              <a:t>// </a:t>
            </a:r>
            <a:r>
              <a:rPr lang="en-US" altLang="en-US" sz="2200" b="1" dirty="0">
                <a:highlight>
                  <a:srgbClr val="FFFF00"/>
                </a:highlight>
                <a:latin typeface="Courier New" panose="02070309020205020404" pitchFamily="49" charset="0"/>
              </a:rPr>
              <a:t>Create an array referenced </a:t>
            </a:r>
            <a:r>
              <a:rPr lang="en-US" altLang="en-US" sz="2200" b="1" dirty="0">
                <a:latin typeface="Courier New" panose="02070309020205020404" pitchFamily="49" charset="0"/>
              </a:rPr>
              <a:t>by the numbers // variable.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highlight>
                  <a:srgbClr val="FFFF00"/>
                </a:highlight>
                <a:latin typeface="Consolas" panose="020B0609020204030204" pitchFamily="49" charset="0"/>
              </a:rPr>
              <a:t>int[] numbers = new int[10];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 []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numbersc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numbers; 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//a reference copy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// Reassign numbers to a new array.</a:t>
            </a:r>
          </a:p>
          <a:p>
            <a:pPr marL="457200" lvl="1" indent="0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 = new int[5];</a:t>
            </a:r>
            <a:br>
              <a:rPr lang="en-US" altLang="en-US" sz="1600" b="1" dirty="0">
                <a:latin typeface="Courier New" panose="02070309020205020404" pitchFamily="49" charset="0"/>
              </a:rPr>
            </a:br>
            <a:endParaRPr lang="en-US" altLang="en-US" dirty="0"/>
          </a:p>
          <a:p>
            <a:pPr marL="519113" indent="-519113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first (10 elements) array no longer has a reference to it, it will be garbage collected.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BF1DFC-F817-7D5F-2E71-190C12BC8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05316"/>
              </p:ext>
            </p:extLst>
          </p:nvPr>
        </p:nvGraphicFramePr>
        <p:xfrm>
          <a:off x="6376089" y="1295400"/>
          <a:ext cx="3352800" cy="371475"/>
        </p:xfrm>
        <a:graphic>
          <a:graphicData uri="http://schemas.openxmlformats.org/drawingml/2006/table">
            <a:tbl>
              <a:tblPr/>
              <a:tblGrid>
                <a:gridCol w="33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98" marB="45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2">
            <a:extLst>
              <a:ext uri="{FF2B5EF4-FFF2-40B4-BE49-F238E27FC236}">
                <a16:creationId xmlns:a16="http://schemas.microsoft.com/office/drawing/2014/main" id="{76BA2BB3-368D-8DC5-EFE1-373A596B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689" y="1295400"/>
            <a:ext cx="1066800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cxnSp>
        <p:nvCxnSpPr>
          <p:cNvPr id="8" name="Straight Arrow Connector 4">
            <a:extLst>
              <a:ext uri="{FF2B5EF4-FFF2-40B4-BE49-F238E27FC236}">
                <a16:creationId xmlns:a16="http://schemas.microsoft.com/office/drawing/2014/main" id="{74BCCFF9-1737-AD6E-6565-4AEFDE042CA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52089" y="1293813"/>
            <a:ext cx="1524000" cy="230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5">
            <a:extLst>
              <a:ext uri="{FF2B5EF4-FFF2-40B4-BE49-F238E27FC236}">
                <a16:creationId xmlns:a16="http://schemas.microsoft.com/office/drawing/2014/main" id="{40898EE5-669A-9021-65F5-BF70CBF75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3289" y="1249363"/>
            <a:ext cx="1295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  numbers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C6F52F6-6358-3843-85DF-E99996BF6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77628"/>
              </p:ext>
            </p:extLst>
          </p:nvPr>
        </p:nvGraphicFramePr>
        <p:xfrm>
          <a:off x="6376089" y="1886938"/>
          <a:ext cx="2039937" cy="381000"/>
        </p:xfrm>
        <a:graphic>
          <a:graphicData uri="http://schemas.openxmlformats.org/drawingml/2006/table">
            <a:tbl>
              <a:tblPr/>
              <a:tblGrid>
                <a:gridCol w="40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7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1445" marR="914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Connector: Curved 8">
            <a:extLst>
              <a:ext uri="{FF2B5EF4-FFF2-40B4-BE49-F238E27FC236}">
                <a16:creationId xmlns:a16="http://schemas.microsoft.com/office/drawing/2014/main" id="{8917068B-F37C-6B16-2988-499FB357463E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4852089" y="1524000"/>
            <a:ext cx="1524000" cy="55343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57A22F59-FBED-2018-43B1-2510ADC1943E}"/>
              </a:ext>
            </a:extLst>
          </p:cNvPr>
          <p:cNvSpPr/>
          <p:nvPr/>
        </p:nvSpPr>
        <p:spPr bwMode="auto">
          <a:xfrm>
            <a:off x="5614089" y="1241425"/>
            <a:ext cx="185738" cy="320675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62B82FE8-5978-E29D-B6C0-EE9730102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2089" y="600075"/>
            <a:ext cx="1066800" cy="369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0CEB1934-4C52-8CEC-AF97-087216778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289" y="596900"/>
            <a:ext cx="1371600" cy="430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 </a:t>
            </a:r>
            <a:r>
              <a:rPr lang="en-US" altLang="en-US" sz="2200">
                <a:solidFill>
                  <a:srgbClr val="0000FF"/>
                </a:solidFill>
              </a:rPr>
              <a:t>numbersc</a:t>
            </a:r>
          </a:p>
        </p:txBody>
      </p:sp>
      <p:cxnSp>
        <p:nvCxnSpPr>
          <p:cNvPr id="15" name="Straight Arrow Connector 4">
            <a:extLst>
              <a:ext uri="{FF2B5EF4-FFF2-40B4-BE49-F238E27FC236}">
                <a16:creationId xmlns:a16="http://schemas.microsoft.com/office/drawing/2014/main" id="{7BAEDA20-65E8-43BB-DD7A-E4F3B7D9CEC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452289" y="811213"/>
            <a:ext cx="2741613" cy="471487"/>
          </a:xfrm>
          <a:prstGeom prst="straightConnector1">
            <a:avLst/>
          </a:prstGeom>
          <a:noFill/>
          <a:ln w="9525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6446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3F6C24-B816-B160-1500-613821EE4F06}"/>
              </a:ext>
            </a:extLst>
          </p:cNvPr>
          <p:cNvSpPr txBox="1">
            <a:spLocks noChangeArrowheads="1"/>
          </p:cNvSpPr>
          <p:nvPr/>
        </p:nvSpPr>
        <p:spPr>
          <a:xfrm>
            <a:off x="1482810" y="0"/>
            <a:ext cx="3113903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Creating Arrays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5387C7-018D-E311-F2C7-68A8ADEAD75F}"/>
              </a:ext>
            </a:extLst>
          </p:cNvPr>
          <p:cNvSpPr txBox="1">
            <a:spLocks noChangeArrowheads="1"/>
          </p:cNvSpPr>
          <p:nvPr/>
        </p:nvSpPr>
        <p:spPr>
          <a:xfrm>
            <a:off x="1589909" y="1190365"/>
            <a:ext cx="8814480" cy="5181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 is possible to 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declare an array reference and create it in the same statement.</a:t>
            </a:r>
            <a:br>
              <a:rPr lang="en-US" altLang="en-US" dirty="0">
                <a:solidFill>
                  <a:srgbClr val="0000FF"/>
                </a:solidFill>
                <a:highlight>
                  <a:srgbClr val="FFFF00"/>
                </a:highlight>
              </a:rPr>
            </a:b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int[] numbers = new int[6];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  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200" b="1" dirty="0">
                <a:latin typeface="Courier New" panose="02070309020205020404" pitchFamily="49" charset="0"/>
              </a:rPr>
              <a:t>//</a:t>
            </a: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numbers reference an array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en-US" sz="2200" b="1" dirty="0">
                <a:solidFill>
                  <a:srgbClr val="C00000"/>
                </a:solidFill>
              </a:rPr>
              <a:t>     </a:t>
            </a:r>
            <a:r>
              <a:rPr lang="en-US" altLang="en-US" sz="2200" b="1" dirty="0">
                <a:latin typeface="Courier New" panose="02070309020205020404" pitchFamily="49" charset="0"/>
              </a:rPr>
              <a:t>//</a:t>
            </a:r>
            <a:r>
              <a:rPr lang="en-US" altLang="en-US" sz="2200" b="1" dirty="0">
                <a:solidFill>
                  <a:srgbClr val="C00000"/>
                </a:solidFill>
              </a:rPr>
              <a:t>with memory for 6 int values </a:t>
            </a:r>
          </a:p>
          <a:p>
            <a:pPr>
              <a:buFontTx/>
              <a:buNone/>
              <a:defRPr/>
            </a:pPr>
            <a:endParaRPr lang="en-US" altLang="en-US" sz="2000" dirty="0"/>
          </a:p>
          <a:p>
            <a:pPr>
              <a:buFontTx/>
              <a:buNone/>
              <a:defRPr/>
            </a:pPr>
            <a:endParaRPr lang="en-US" altLang="en-US" sz="2000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/>
              <a:t>					  Elem 0   Elem 1     …..              Elem 5</a:t>
            </a:r>
            <a:br>
              <a:rPr lang="en-US" altLang="en-US" sz="2000" dirty="0"/>
            </a:br>
            <a:endParaRPr lang="en-US" altLang="en-US" sz="2000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Arrays may be of any data type.</a:t>
            </a:r>
            <a:br>
              <a:rPr lang="en-US" altLang="en-US" sz="2000" dirty="0"/>
            </a:b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en-US" sz="2200" b="1" dirty="0">
                <a:latin typeface="Consolas" panose="020B0609020204030204" pitchFamily="49" charset="0"/>
              </a:rPr>
              <a:t>float[] temperatures = new float[100];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nsolas" panose="020B0609020204030204" pitchFamily="49" charset="0"/>
              </a:rPr>
              <a:t>char[] letters = new char[41];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nsolas" panose="020B0609020204030204" pitchFamily="49" charset="0"/>
              </a:rPr>
              <a:t>long[] units = new long[50];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nsolas" panose="020B0609020204030204" pitchFamily="49" charset="0"/>
              </a:rPr>
              <a:t>double[] sizes = new double[1200];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8AEAF3A-1BD9-A0DF-D93D-04DF9FAC0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332827"/>
              </p:ext>
            </p:extLst>
          </p:nvPr>
        </p:nvGraphicFramePr>
        <p:xfrm>
          <a:off x="6739758" y="2855653"/>
          <a:ext cx="3998262" cy="379413"/>
        </p:xfrm>
        <a:graphic>
          <a:graphicData uri="http://schemas.openxmlformats.org/drawingml/2006/table">
            <a:tbl>
              <a:tblPr/>
              <a:tblGrid>
                <a:gridCol w="666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A4C25"/>
                        </a:buClr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03" marB="456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3">
            <a:extLst>
              <a:ext uri="{FF2B5EF4-FFF2-40B4-BE49-F238E27FC236}">
                <a16:creationId xmlns:a16="http://schemas.microsoft.com/office/drawing/2014/main" id="{061BD96C-A6A1-A9CA-B181-0ED96BDB7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9708" y="2249356"/>
            <a:ext cx="1336583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x20145</a:t>
            </a:r>
          </a:p>
        </p:txBody>
      </p:sp>
      <p:cxnSp>
        <p:nvCxnSpPr>
          <p:cNvPr id="7" name="Straight Arrow Connector 5">
            <a:extLst>
              <a:ext uri="{FF2B5EF4-FFF2-40B4-BE49-F238E27FC236}">
                <a16:creationId xmlns:a16="http://schemas.microsoft.com/office/drawing/2014/main" id="{1DB4E940-D9F3-44A7-FC03-AB5A2F15D539}"/>
              </a:ext>
            </a:extLst>
          </p:cNvPr>
          <p:cNvCxnSpPr>
            <a:cxnSpLocks noChangeShapeType="1"/>
            <a:stCxn id="6" idx="1"/>
          </p:cNvCxnSpPr>
          <p:nvPr/>
        </p:nvCxnSpPr>
        <p:spPr bwMode="auto">
          <a:xfrm flipH="1">
            <a:off x="6739759" y="2449411"/>
            <a:ext cx="869949" cy="4062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F0EB9E-3E85-9A78-0A18-A47BDBF1FFE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739757" y="3225540"/>
            <a:ext cx="260352" cy="39739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11">
            <a:extLst>
              <a:ext uri="{FF2B5EF4-FFF2-40B4-BE49-F238E27FC236}">
                <a16:creationId xmlns:a16="http://schemas.microsoft.com/office/drawing/2014/main" id="{4A6C40D4-9165-6346-F7B3-B8F410563B9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533509" y="3225540"/>
            <a:ext cx="152400" cy="39739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12">
            <a:extLst>
              <a:ext uri="{FF2B5EF4-FFF2-40B4-BE49-F238E27FC236}">
                <a16:creationId xmlns:a16="http://schemas.microsoft.com/office/drawing/2014/main" id="{733B63EF-C6C5-BBB4-75D5-7EA32A23C3F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650627" y="3230303"/>
            <a:ext cx="92682" cy="39263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228371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CFFBB902-38A8-0DE0-A5C3-1846AB003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103" y="166568"/>
            <a:ext cx="8835081" cy="65248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import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java.util.Scanner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public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class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arrayLecture07 {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    public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void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main(String[]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args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 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numTests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 double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[]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 Scanner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keyboard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Scanner(System.</a:t>
            </a:r>
            <a:r>
              <a:rPr lang="en-US" altLang="en-US" sz="2200" dirty="0">
                <a:solidFill>
                  <a:srgbClr val="0000C0"/>
                </a:solidFill>
                <a:cs typeface="Times New Roman" panose="02020603050405020304" pitchFamily="18" charset="0"/>
              </a:rPr>
              <a:t>in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"How many tests do you have?"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	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numTests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.nextInt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();</a:t>
            </a:r>
          </a:p>
          <a:p>
            <a:pPr marL="914400" lvl="1" indent="-457200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	 </a:t>
            </a: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double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[</a:t>
            </a:r>
            <a:r>
              <a:rPr lang="en-US" altLang="en-US" sz="2200" dirty="0" err="1">
                <a:solidFill>
                  <a:srgbClr val="6A3E3E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numTests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]; // </a:t>
            </a:r>
            <a:r>
              <a:rPr lang="en-US" altLang="en-US" sz="2200" dirty="0" err="1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numTests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= 3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"tests array's length is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"\n"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	for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=0;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++) 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	   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"Enter the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 score:"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		    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] =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.nextDouble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();  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	for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=0;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++)  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	   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]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 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    }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//continue to the next slide</a:t>
            </a:r>
            <a:r>
              <a:rPr lang="en-US" altLang="en-US" sz="2000" dirty="0">
                <a:solidFill>
                  <a:srgbClr val="6A3E3E"/>
                </a:solidFill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9050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>
            <a:extLst>
              <a:ext uri="{FF2B5EF4-FFF2-40B4-BE49-F238E27FC236}">
                <a16:creationId xmlns:a16="http://schemas.microsoft.com/office/drawing/2014/main" id="{984C0DC2-A080-7BE7-F096-2BA0E024B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938" y="0"/>
            <a:ext cx="853440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200" dirty="0">
                <a:solidFill>
                  <a:srgbClr val="6A3E3E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double</a:t>
            </a:r>
            <a:r>
              <a:rPr lang="en-US" altLang="en-US" sz="22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[5]; //create another array of size 5.</a:t>
            </a:r>
            <a:endParaRPr lang="en-US" altLang="en-US" sz="22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"\</a:t>
            </a:r>
            <a:r>
              <a:rPr lang="en-US" altLang="en-US" sz="2200" dirty="0" err="1">
                <a:solidFill>
                  <a:srgbClr val="2A00FF"/>
                </a:solidFill>
                <a:cs typeface="Times New Roman" panose="02020603050405020304" pitchFamily="18" charset="0"/>
              </a:rPr>
              <a:t>ntests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 array's length is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"\n"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=0;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    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"Enter the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 score:"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	     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] =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.nextDouble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();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=0;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	     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System.</a:t>
            </a:r>
            <a:r>
              <a:rPr lang="en-US" altLang="en-US" sz="2200" dirty="0" err="1">
                <a:solidFill>
                  <a:srgbClr val="0000C0"/>
                </a:solidFill>
                <a:cs typeface="Times New Roman" panose="02020603050405020304" pitchFamily="18" charset="0"/>
              </a:rPr>
              <a:t>out</a:t>
            </a:r>
            <a:r>
              <a:rPr lang="en-US" altLang="en-US" sz="2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.print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tests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cs typeface="Times New Roman" panose="02020603050405020304" pitchFamily="18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] + </a:t>
            </a:r>
            <a:r>
              <a:rPr lang="en-US" altLang="en-US" sz="2200" dirty="0">
                <a:solidFill>
                  <a:srgbClr val="2A00FF"/>
                </a:solidFill>
                <a:cs typeface="Times New Roman" panose="02020603050405020304" pitchFamily="18" charset="0"/>
              </a:rPr>
              <a:t>"  "</a:t>
            </a: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);  }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   } //end of main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  <a:endParaRPr lang="en-US" altLang="en-US" sz="2200" dirty="0">
              <a:cs typeface="Times New Roman" panose="02020603050405020304" pitchFamily="18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5CC1EB16-6C1F-F95F-545E-A86851FBC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483" y="2741980"/>
            <a:ext cx="3604062" cy="4093428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How many tests do you have?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tests array's length is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0 score:100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1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101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2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99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100.0  101.0  99.0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tests array's length is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0 score:95.01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1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95.02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2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95.03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3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95.04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Enter the 4 score:</a:t>
            </a:r>
            <a:r>
              <a:rPr lang="en-US" altLang="en-US" sz="2000" dirty="0">
                <a:solidFill>
                  <a:srgbClr val="00C87D"/>
                </a:solidFill>
                <a:cs typeface="Times New Roman" panose="02020603050405020304" pitchFamily="18" charset="0"/>
              </a:rPr>
              <a:t>95.05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95.01  95.02  95.03  95.04  95.05 </a:t>
            </a:r>
            <a:endParaRPr lang="en-US" altLang="en-US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4113859-9C49-C714-2754-A9333FA59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2464"/>
              </p:ext>
            </p:extLst>
          </p:nvPr>
        </p:nvGraphicFramePr>
        <p:xfrm>
          <a:off x="3620538" y="3786188"/>
          <a:ext cx="2796738" cy="446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100.0</a:t>
                      </a:r>
                    </a:p>
                  </a:txBody>
                  <a:tcPr marT="45801" marB="45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101.0</a:t>
                      </a:r>
                    </a:p>
                  </a:txBody>
                  <a:tcPr marT="45801" marB="45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99.0</a:t>
                      </a:r>
                    </a:p>
                  </a:txBody>
                  <a:tcPr marT="45801" marB="458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B6F8AD0-BA6F-8DC5-7FF7-D9BEE34E2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29712"/>
              </p:ext>
            </p:extLst>
          </p:nvPr>
        </p:nvGraphicFramePr>
        <p:xfrm>
          <a:off x="2248937" y="5011738"/>
          <a:ext cx="4522565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95.01</a:t>
                      </a:r>
                    </a:p>
                  </a:txBody>
                  <a:tcPr marT="45638" marB="456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95.02</a:t>
                      </a:r>
                    </a:p>
                  </a:txBody>
                  <a:tcPr marT="45638" marB="456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95.03</a:t>
                      </a:r>
                    </a:p>
                  </a:txBody>
                  <a:tcPr marT="45638" marB="456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95.04</a:t>
                      </a:r>
                    </a:p>
                  </a:txBody>
                  <a:tcPr marT="45638" marB="456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99.05</a:t>
                      </a:r>
                    </a:p>
                  </a:txBody>
                  <a:tcPr marT="45638" marB="456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TextBox 2">
            <a:extLst>
              <a:ext uri="{FF2B5EF4-FFF2-40B4-BE49-F238E27FC236}">
                <a16:creationId xmlns:a16="http://schemas.microsoft.com/office/drawing/2014/main" id="{EAC8B72D-5EC6-A701-AE34-C74218575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038" y="3929063"/>
            <a:ext cx="762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test</a:t>
            </a:r>
            <a:r>
              <a:rPr lang="en-US" altLang="en-US" sz="22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031BC2-BB0D-92FC-23CF-16F5368914F4}"/>
              </a:ext>
            </a:extLst>
          </p:cNvPr>
          <p:cNvSpPr txBox="1"/>
          <p:nvPr/>
        </p:nvSpPr>
        <p:spPr>
          <a:xfrm>
            <a:off x="1858413" y="4302125"/>
            <a:ext cx="1343025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cxnSp>
        <p:nvCxnSpPr>
          <p:cNvPr id="18" name="Straight Arrow Connector 5">
            <a:extLst>
              <a:ext uri="{FF2B5EF4-FFF2-40B4-BE49-F238E27FC236}">
                <a16:creationId xmlns:a16="http://schemas.microsoft.com/office/drawing/2014/main" id="{D2A59293-0293-A966-0774-FDAED86689D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29938" y="4008438"/>
            <a:ext cx="990600" cy="5572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8">
            <a:extLst>
              <a:ext uri="{FF2B5EF4-FFF2-40B4-BE49-F238E27FC236}">
                <a16:creationId xmlns:a16="http://schemas.microsoft.com/office/drawing/2014/main" id="{C243A63B-E815-5A83-81D9-0FB4441DF44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248938" y="4565650"/>
            <a:ext cx="371475" cy="4460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Multiply 10">
            <a:extLst>
              <a:ext uri="{FF2B5EF4-FFF2-40B4-BE49-F238E27FC236}">
                <a16:creationId xmlns:a16="http://schemas.microsoft.com/office/drawing/2014/main" id="{3EE7C522-E3FB-FBC9-B84F-C6AC13313E8D}"/>
              </a:ext>
            </a:extLst>
          </p:cNvPr>
          <p:cNvSpPr/>
          <p:nvPr/>
        </p:nvSpPr>
        <p:spPr bwMode="auto">
          <a:xfrm>
            <a:off x="3230013" y="3973513"/>
            <a:ext cx="266700" cy="37306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231EAACD-FE29-98EE-2BD9-BE888E86F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938" y="5599113"/>
            <a:ext cx="53340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Before the end of execution of the 	second for loop.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90273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2F5F478-C96E-4334-5D4A-615D878982D8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67288"/>
            <a:ext cx="5218670" cy="763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Reassigning Array References</a:t>
            </a:r>
            <a:endParaRPr lang="en-US" altLang="en-US" sz="3200" dirty="0"/>
          </a:p>
        </p:txBody>
      </p:sp>
      <p:grpSp>
        <p:nvGrpSpPr>
          <p:cNvPr id="4" name="Group 34">
            <a:extLst>
              <a:ext uri="{FF2B5EF4-FFF2-40B4-BE49-F238E27FC236}">
                <a16:creationId xmlns:a16="http://schemas.microsoft.com/office/drawing/2014/main" id="{DD84CEB3-8BC6-45E7-1271-D0F97AF19FD4}"/>
              </a:ext>
            </a:extLst>
          </p:cNvPr>
          <p:cNvGrpSpPr>
            <a:grpSpLocks/>
          </p:cNvGrpSpPr>
          <p:nvPr/>
        </p:nvGrpSpPr>
        <p:grpSpPr bwMode="auto">
          <a:xfrm>
            <a:off x="5546129" y="1697637"/>
            <a:ext cx="4433888" cy="588363"/>
            <a:chOff x="2928" y="1056"/>
            <a:chExt cx="2400" cy="240"/>
          </a:xfrm>
          <a:solidFill>
            <a:schemeClr val="bg2"/>
          </a:solidFill>
        </p:grpSpPr>
        <p:sp>
          <p:nvSpPr>
            <p:cNvPr id="5" name="Rectangle 17">
              <a:extLst>
                <a:ext uri="{FF2B5EF4-FFF2-40B4-BE49-F238E27FC236}">
                  <a16:creationId xmlns:a16="http://schemas.microsoft.com/office/drawing/2014/main" id="{0184A4D0-BFF5-944A-535C-8FF5DC1D3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6" name="Rectangle 18">
              <a:extLst>
                <a:ext uri="{FF2B5EF4-FFF2-40B4-BE49-F238E27FC236}">
                  <a16:creationId xmlns:a16="http://schemas.microsoft.com/office/drawing/2014/main" id="{9885B959-CDFF-73B5-C3E1-E16B4A331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" name="Rectangle 19">
              <a:extLst>
                <a:ext uri="{FF2B5EF4-FFF2-40B4-BE49-F238E27FC236}">
                  <a16:creationId xmlns:a16="http://schemas.microsoft.com/office/drawing/2014/main" id="{34110AA7-C1C9-81F8-557F-F9BDAAF5F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Rectangle 20">
              <a:extLst>
                <a:ext uri="{FF2B5EF4-FFF2-40B4-BE49-F238E27FC236}">
                  <a16:creationId xmlns:a16="http://schemas.microsoft.com/office/drawing/2014/main" id="{7B81A99A-78C4-7477-9045-A2FC5E951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9" name="Rectangle 21">
              <a:extLst>
                <a:ext uri="{FF2B5EF4-FFF2-40B4-BE49-F238E27FC236}">
                  <a16:creationId xmlns:a16="http://schemas.microsoft.com/office/drawing/2014/main" id="{BF80896A-41CA-5D2C-42E1-9E8A5D329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0" name="Rectangle 22">
              <a:extLst>
                <a:ext uri="{FF2B5EF4-FFF2-40B4-BE49-F238E27FC236}">
                  <a16:creationId xmlns:a16="http://schemas.microsoft.com/office/drawing/2014/main" id="{BCEBFE0F-A47B-33C6-1E2B-79EC50520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F4FE5C8-3268-EBE7-9672-332AFF9C2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2" name="Rectangle 24">
              <a:extLst>
                <a:ext uri="{FF2B5EF4-FFF2-40B4-BE49-F238E27FC236}">
                  <a16:creationId xmlns:a16="http://schemas.microsoft.com/office/drawing/2014/main" id="{83A93F87-3FE4-3E99-5CF2-478BD13DA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89C88D81-28F1-2287-68F1-AA7ED70E9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4" name="Rectangle 26">
              <a:extLst>
                <a:ext uri="{FF2B5EF4-FFF2-40B4-BE49-F238E27FC236}">
                  <a16:creationId xmlns:a16="http://schemas.microsoft.com/office/drawing/2014/main" id="{631B5F3F-DC32-63C1-58DF-FEEE21101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5" name="Rectangle 35">
            <a:extLst>
              <a:ext uri="{FF2B5EF4-FFF2-40B4-BE49-F238E27FC236}">
                <a16:creationId xmlns:a16="http://schemas.microsoft.com/office/drawing/2014/main" id="{9FCBDAD9-EDB8-D92A-AE96-13977F69D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3529" y="3200400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16" name="Text Box 37">
            <a:extLst>
              <a:ext uri="{FF2B5EF4-FFF2-40B4-BE49-F238E27FC236}">
                <a16:creationId xmlns:a16="http://schemas.microsoft.com/office/drawing/2014/main" id="{747EDDAC-F125-1281-99E8-F9BB1FFEB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304" y="2282825"/>
            <a:ext cx="3295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numbers</a:t>
            </a:r>
            <a:r>
              <a:rPr lang="en-US" altLang="en-US" sz="2400" dirty="0"/>
              <a:t> variable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holds the address of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int</a:t>
            </a:r>
            <a:r>
              <a:rPr lang="en-US" altLang="en-US" sz="2400" dirty="0"/>
              <a:t> array.</a:t>
            </a:r>
          </a:p>
        </p:txBody>
      </p:sp>
      <p:cxnSp>
        <p:nvCxnSpPr>
          <p:cNvPr id="17" name="AutoShape 40">
            <a:extLst>
              <a:ext uri="{FF2B5EF4-FFF2-40B4-BE49-F238E27FC236}">
                <a16:creationId xmlns:a16="http://schemas.microsoft.com/office/drawing/2014/main" id="{F0DEFABB-2D32-E394-B312-20D0D1ADA21B}"/>
              </a:ext>
            </a:extLst>
          </p:cNvPr>
          <p:cNvCxnSpPr>
            <a:cxnSpLocks noChangeShapeType="1"/>
            <a:stCxn id="15" idx="3"/>
            <a:endCxn id="5" idx="1"/>
          </p:cNvCxnSpPr>
          <p:nvPr/>
        </p:nvCxnSpPr>
        <p:spPr bwMode="auto">
          <a:xfrm flipV="1">
            <a:off x="4784129" y="1991819"/>
            <a:ext cx="762000" cy="139908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41">
            <a:extLst>
              <a:ext uri="{FF2B5EF4-FFF2-40B4-BE49-F238E27FC236}">
                <a16:creationId xmlns:a16="http://schemas.microsoft.com/office/drawing/2014/main" id="{54D52B70-9F3E-178C-2AE6-C90A9B1D6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7479" y="4967288"/>
            <a:ext cx="5988050" cy="461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SzPct val="110000"/>
              <a:buFontTx/>
              <a:buNone/>
            </a:pPr>
            <a:r>
              <a:rPr lang="en-US" altLang="en-US" sz="2400" b="1" dirty="0">
                <a:highlight>
                  <a:srgbClr val="FFFF00"/>
                </a:highlight>
                <a:latin typeface="Courier New" panose="02070309020205020404" pitchFamily="49" charset="0"/>
              </a:rPr>
              <a:t>int[] numbers = new int[10];</a:t>
            </a:r>
            <a:endParaRPr lang="en-US" altLang="en-US" sz="2400" dirty="0">
              <a:highlight>
                <a:srgbClr val="FFFF00"/>
              </a:highlight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0F3FBA3F-D09F-2C66-FAB1-48FFD5EBE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167" y="3581400"/>
            <a:ext cx="1474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numbers</a:t>
            </a:r>
            <a:endParaRPr lang="en-US" altLang="en-US" sz="240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B6D187BF-9A65-D4E0-934E-8ABA45918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029" y="2563813"/>
            <a:ext cx="2028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numbers[1]</a:t>
            </a:r>
            <a:endParaRPr lang="en-US" altLang="en-US" sz="24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C49A12-E824-D073-ED15-6A1A8574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2779" y="2876550"/>
            <a:ext cx="2027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numbers[9]</a:t>
            </a:r>
            <a:endParaRPr lang="en-US" altLang="en-US" sz="2400"/>
          </a:p>
        </p:txBody>
      </p:sp>
      <p:cxnSp>
        <p:nvCxnSpPr>
          <p:cNvPr id="22" name="Straight Arrow Connector 4">
            <a:extLst>
              <a:ext uri="{FF2B5EF4-FFF2-40B4-BE49-F238E27FC236}">
                <a16:creationId xmlns:a16="http://schemas.microsoft.com/office/drawing/2014/main" id="{AD2681F0-E54E-90BF-E6CF-52082365BA8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6213408" y="2268195"/>
            <a:ext cx="190500" cy="4238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6">
            <a:extLst>
              <a:ext uri="{FF2B5EF4-FFF2-40B4-BE49-F238E27FC236}">
                <a16:creationId xmlns:a16="http://schemas.microsoft.com/office/drawing/2014/main" id="{D98EC219-E198-F552-318D-FC0D9F92A0B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717954" y="2294281"/>
            <a:ext cx="1047750" cy="652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5">
            <a:extLst>
              <a:ext uri="{FF2B5EF4-FFF2-40B4-BE49-F238E27FC236}">
                <a16:creationId xmlns:a16="http://schemas.microsoft.com/office/drawing/2014/main" id="{620F8297-2156-53AC-EF6C-7F7AD0D1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104" y="2908300"/>
            <a:ext cx="202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numbers[0]</a:t>
            </a:r>
            <a:endParaRPr lang="en-US" altLang="en-US" sz="2400"/>
          </a:p>
        </p:txBody>
      </p:sp>
      <p:cxnSp>
        <p:nvCxnSpPr>
          <p:cNvPr id="25" name="Straight Arrow Connector 8">
            <a:extLst>
              <a:ext uri="{FF2B5EF4-FFF2-40B4-BE49-F238E27FC236}">
                <a16:creationId xmlns:a16="http://schemas.microsoft.com/office/drawing/2014/main" id="{1E717A72-C0F4-545B-6574-66CD40645A3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42159" y="2286172"/>
            <a:ext cx="34925" cy="692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33456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2F5F478-C96E-4334-5D4A-615D878982D8}"/>
              </a:ext>
            </a:extLst>
          </p:cNvPr>
          <p:cNvSpPr txBox="1">
            <a:spLocks noChangeArrowheads="1"/>
          </p:cNvSpPr>
          <p:nvPr/>
        </p:nvSpPr>
        <p:spPr>
          <a:xfrm>
            <a:off x="1503406" y="167288"/>
            <a:ext cx="5218670" cy="763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Reassigning Array References</a:t>
            </a:r>
            <a:endParaRPr lang="en-US" altLang="en-US" sz="3200" dirty="0"/>
          </a:p>
        </p:txBody>
      </p:sp>
      <p:grpSp>
        <p:nvGrpSpPr>
          <p:cNvPr id="15" name="Group 3">
            <a:extLst>
              <a:ext uri="{FF2B5EF4-FFF2-40B4-BE49-F238E27FC236}">
                <a16:creationId xmlns:a16="http://schemas.microsoft.com/office/drawing/2014/main" id="{78CF8AE4-491B-C84A-9905-BC16E7F9EEE7}"/>
              </a:ext>
            </a:extLst>
          </p:cNvPr>
          <p:cNvGrpSpPr>
            <a:grpSpLocks/>
          </p:cNvGrpSpPr>
          <p:nvPr/>
        </p:nvGrpSpPr>
        <p:grpSpPr bwMode="auto">
          <a:xfrm>
            <a:off x="6102187" y="1905000"/>
            <a:ext cx="4499910" cy="533400"/>
            <a:chOff x="2928" y="1056"/>
            <a:chExt cx="2400" cy="240"/>
          </a:xfrm>
          <a:solidFill>
            <a:schemeClr val="bg2"/>
          </a:solidFill>
        </p:grpSpPr>
        <p:sp>
          <p:nvSpPr>
            <p:cNvPr id="16" name="Rectangle 4">
              <a:extLst>
                <a:ext uri="{FF2B5EF4-FFF2-40B4-BE49-F238E27FC236}">
                  <a16:creationId xmlns:a16="http://schemas.microsoft.com/office/drawing/2014/main" id="{E2329993-CD37-0F50-1B77-DDBDFBC69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9DE4D5B5-6537-A0F6-E34C-454164D66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8212953F-2D5D-3D8E-DD11-5C8315F1E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02B61953-5240-C3E3-0250-2C4E229DF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81271AA9-F981-A8C4-B288-B652FFD0C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B7EF1D35-791C-9CBD-2184-9E5174DC5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474DA0D5-7847-5F71-9585-638C3159F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97F06D2F-8D49-90E5-189A-B89AE3FEF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96BC7BF4-FE03-F93A-A805-30F9A571A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" name="Rectangle 13">
              <a:extLst>
                <a:ext uri="{FF2B5EF4-FFF2-40B4-BE49-F238E27FC236}">
                  <a16:creationId xmlns:a16="http://schemas.microsoft.com/office/drawing/2014/main" id="{2C55697B-ED97-8DB2-A7D8-5E1C2201E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8" y="1056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26" name="Group 14">
            <a:extLst>
              <a:ext uri="{FF2B5EF4-FFF2-40B4-BE49-F238E27FC236}">
                <a16:creationId xmlns:a16="http://schemas.microsoft.com/office/drawing/2014/main" id="{7841DD23-A818-79E3-2A9A-977EFFCE8246}"/>
              </a:ext>
            </a:extLst>
          </p:cNvPr>
          <p:cNvGrpSpPr>
            <a:grpSpLocks/>
          </p:cNvGrpSpPr>
          <p:nvPr/>
        </p:nvGrpSpPr>
        <p:grpSpPr bwMode="auto">
          <a:xfrm>
            <a:off x="6254587" y="4648199"/>
            <a:ext cx="2547546" cy="492211"/>
            <a:chOff x="3024" y="1152"/>
            <a:chExt cx="1200" cy="240"/>
          </a:xfrm>
          <a:solidFill>
            <a:schemeClr val="bg2"/>
          </a:solidFill>
        </p:grpSpPr>
        <p:sp>
          <p:nvSpPr>
            <p:cNvPr id="27" name="Rectangle 15">
              <a:extLst>
                <a:ext uri="{FF2B5EF4-FFF2-40B4-BE49-F238E27FC236}">
                  <a16:creationId xmlns:a16="http://schemas.microsoft.com/office/drawing/2014/main" id="{1918364F-F0F7-770F-3072-219BA7B6E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8" name="Rectangle 16">
              <a:extLst>
                <a:ext uri="{FF2B5EF4-FFF2-40B4-BE49-F238E27FC236}">
                  <a16:creationId xmlns:a16="http://schemas.microsoft.com/office/drawing/2014/main" id="{74391E8C-5BDA-24E8-A752-C039122D1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152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9" name="Rectangle 17">
              <a:extLst>
                <a:ext uri="{FF2B5EF4-FFF2-40B4-BE49-F238E27FC236}">
                  <a16:creationId xmlns:a16="http://schemas.microsoft.com/office/drawing/2014/main" id="{BB4F8CA8-3D55-16BC-5B76-1B8D4D5C2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152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0" name="Rectangle 18">
              <a:extLst>
                <a:ext uri="{FF2B5EF4-FFF2-40B4-BE49-F238E27FC236}">
                  <a16:creationId xmlns:a16="http://schemas.microsoft.com/office/drawing/2014/main" id="{DB394B73-2043-B5D8-EC49-CB8FFB300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1" name="Rectangle 19">
              <a:extLst>
                <a:ext uri="{FF2B5EF4-FFF2-40B4-BE49-F238E27FC236}">
                  <a16:creationId xmlns:a16="http://schemas.microsoft.com/office/drawing/2014/main" id="{9339E041-A1DE-FA6B-5604-F6FA4AA5C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152"/>
              <a:ext cx="240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" name="Rectangle 20">
            <a:extLst>
              <a:ext uri="{FF2B5EF4-FFF2-40B4-BE49-F238E27FC236}">
                <a16:creationId xmlns:a16="http://schemas.microsoft.com/office/drawing/2014/main" id="{404FAD05-ACEF-F6F4-ED74-71FD79C07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587" y="3200400"/>
            <a:ext cx="9906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33" name="Text Box 21">
            <a:extLst>
              <a:ext uri="{FF2B5EF4-FFF2-40B4-BE49-F238E27FC236}">
                <a16:creationId xmlns:a16="http://schemas.microsoft.com/office/drawing/2014/main" id="{CB74A0D4-E2F7-E11E-83C9-B44366226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637" y="3609846"/>
            <a:ext cx="30957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numbers</a:t>
            </a:r>
            <a:r>
              <a:rPr lang="en-US" altLang="en-US" sz="2400" dirty="0"/>
              <a:t> variable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holds the address of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int</a:t>
            </a:r>
            <a:r>
              <a:rPr lang="en-US" altLang="en-US" sz="2400" dirty="0"/>
              <a:t> array.</a:t>
            </a:r>
          </a:p>
        </p:txBody>
      </p:sp>
      <p:cxnSp>
        <p:nvCxnSpPr>
          <p:cNvPr id="34" name="AutoShape 22">
            <a:extLst>
              <a:ext uri="{FF2B5EF4-FFF2-40B4-BE49-F238E27FC236}">
                <a16:creationId xmlns:a16="http://schemas.microsoft.com/office/drawing/2014/main" id="{2D802DE1-E6CF-0128-9BFC-E40D1BEA63DC}"/>
              </a:ext>
            </a:extLst>
          </p:cNvPr>
          <p:cNvCxnSpPr>
            <a:cxnSpLocks noChangeShapeType="1"/>
            <a:stCxn id="32" idx="3"/>
            <a:endCxn id="27" idx="1"/>
          </p:cNvCxnSpPr>
          <p:nvPr/>
        </p:nvCxnSpPr>
        <p:spPr bwMode="auto">
          <a:xfrm>
            <a:off x="5340187" y="3390900"/>
            <a:ext cx="914400" cy="150340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 Box 24">
            <a:extLst>
              <a:ext uri="{FF2B5EF4-FFF2-40B4-BE49-F238E27FC236}">
                <a16:creationId xmlns:a16="http://schemas.microsoft.com/office/drawing/2014/main" id="{A98DDCCF-7DA4-996D-90E5-6F8E8D787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387" y="2667000"/>
            <a:ext cx="3886200" cy="9080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SzPct val="110000"/>
              <a:buFontTx/>
              <a:buNone/>
            </a:pPr>
            <a:r>
              <a:rPr lang="en-US" altLang="en-US" sz="2400" dirty="0"/>
              <a:t>This array gets marked for</a:t>
            </a:r>
          </a:p>
          <a:p>
            <a:pPr algn="ctr" eaLnBrk="1" hangingPunct="1">
              <a:buClr>
                <a:schemeClr val="hlink"/>
              </a:buClr>
              <a:buSzPct val="110000"/>
              <a:buFontTx/>
              <a:buNone/>
            </a:pPr>
            <a:r>
              <a:rPr lang="en-US" altLang="en-US" sz="2400" dirty="0"/>
              <a:t>garbage collection</a:t>
            </a:r>
            <a:endParaRPr lang="en-US" altLang="en-US" sz="3600" dirty="0"/>
          </a:p>
        </p:txBody>
      </p:sp>
      <p:sp>
        <p:nvSpPr>
          <p:cNvPr id="36" name="AutoShape 25">
            <a:extLst>
              <a:ext uri="{FF2B5EF4-FFF2-40B4-BE49-F238E27FC236}">
                <a16:creationId xmlns:a16="http://schemas.microsoft.com/office/drawing/2014/main" id="{492681B8-D209-B4CE-2738-289D73B43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187" y="1828800"/>
            <a:ext cx="609600" cy="6096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" name="AutoShape 26">
            <a:extLst>
              <a:ext uri="{FF2B5EF4-FFF2-40B4-BE49-F238E27FC236}">
                <a16:creationId xmlns:a16="http://schemas.microsoft.com/office/drawing/2014/main" id="{FAC55113-EFD8-8551-51A2-C1DACE4A5AE9}"/>
              </a:ext>
            </a:extLst>
          </p:cNvPr>
          <p:cNvCxnSpPr>
            <a:cxnSpLocks noChangeShapeType="1"/>
            <a:stCxn id="35" idx="0"/>
            <a:endCxn id="36" idx="4"/>
          </p:cNvCxnSpPr>
          <p:nvPr/>
        </p:nvCxnSpPr>
        <p:spPr bwMode="auto">
          <a:xfrm flipH="1" flipV="1">
            <a:off x="7930987" y="2438400"/>
            <a:ext cx="1905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 Box 41">
            <a:extLst>
              <a:ext uri="{FF2B5EF4-FFF2-40B4-BE49-F238E27FC236}">
                <a16:creationId xmlns:a16="http://schemas.microsoft.com/office/drawing/2014/main" id="{33F7339F-D7B1-7C82-66C9-4B1DB30C1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637" y="1252538"/>
            <a:ext cx="5988050" cy="461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SzPct val="110000"/>
              <a:buFontTx/>
              <a:buNone/>
            </a:pPr>
            <a:r>
              <a:rPr lang="en-US" altLang="en-US" sz="2400" b="1" dirty="0">
                <a:highlight>
                  <a:srgbClr val="FFFF00"/>
                </a:highlight>
                <a:latin typeface="Courier New" panose="02070309020205020404" pitchFamily="49" charset="0"/>
              </a:rPr>
              <a:t>int[] numbers = new int[10];</a:t>
            </a:r>
            <a:endParaRPr lang="en-US" altLang="en-US" sz="2400" dirty="0">
              <a:highlight>
                <a:srgbClr val="FFFF00"/>
              </a:highlight>
            </a:endParaRPr>
          </a:p>
        </p:txBody>
      </p:sp>
      <p:cxnSp>
        <p:nvCxnSpPr>
          <p:cNvPr id="39" name="Straight Arrow Connector 5">
            <a:extLst>
              <a:ext uri="{FF2B5EF4-FFF2-40B4-BE49-F238E27FC236}">
                <a16:creationId xmlns:a16="http://schemas.microsoft.com/office/drawing/2014/main" id="{0C8E8C3C-BFB2-467C-CB22-2BD310BD3F0B}"/>
              </a:ext>
            </a:extLst>
          </p:cNvPr>
          <p:cNvCxnSpPr>
            <a:cxnSpLocks noChangeShapeType="1"/>
            <a:stCxn id="32" idx="3"/>
          </p:cNvCxnSpPr>
          <p:nvPr/>
        </p:nvCxnSpPr>
        <p:spPr bwMode="auto">
          <a:xfrm flipV="1">
            <a:off x="5340187" y="2297113"/>
            <a:ext cx="788988" cy="10937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Multiply 30">
            <a:extLst>
              <a:ext uri="{FF2B5EF4-FFF2-40B4-BE49-F238E27FC236}">
                <a16:creationId xmlns:a16="http://schemas.microsoft.com/office/drawing/2014/main" id="{7237724D-D162-4903-A16F-10127F7E2453}"/>
              </a:ext>
            </a:extLst>
          </p:cNvPr>
          <p:cNvSpPr/>
          <p:nvPr/>
        </p:nvSpPr>
        <p:spPr bwMode="auto">
          <a:xfrm>
            <a:off x="5664037" y="2559050"/>
            <a:ext cx="266700" cy="373063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4707F09-7F23-3C3F-1307-65F1A3C310FF}"/>
              </a:ext>
            </a:extLst>
          </p:cNvPr>
          <p:cNvSpPr txBox="1"/>
          <p:nvPr/>
        </p:nvSpPr>
        <p:spPr>
          <a:xfrm>
            <a:off x="3704201" y="2763758"/>
            <a:ext cx="14740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Courier New" panose="02070309020205020404" pitchFamily="49" charset="0"/>
              </a:rPr>
              <a:t>numbers</a:t>
            </a:r>
            <a:endParaRPr lang="en-US" sz="2400" dirty="0"/>
          </a:p>
        </p:txBody>
      </p:sp>
      <p:sp>
        <p:nvSpPr>
          <p:cNvPr id="44" name="Text Box 23">
            <a:extLst>
              <a:ext uri="{FF2B5EF4-FFF2-40B4-BE49-F238E27FC236}">
                <a16:creationId xmlns:a16="http://schemas.microsoft.com/office/drawing/2014/main" id="{CCF5E0A7-5E8B-B519-0303-D157F8FAD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387" y="5800725"/>
            <a:ext cx="457200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SzPct val="110000"/>
              <a:buFontTx/>
              <a:buNone/>
            </a:pPr>
            <a:r>
              <a:rPr lang="en-US" altLang="en-US" sz="2400" b="1" dirty="0">
                <a:highlight>
                  <a:srgbClr val="FFFF00"/>
                </a:highlight>
                <a:latin typeface="Courier New" panose="02070309020205020404" pitchFamily="49" charset="0"/>
              </a:rPr>
              <a:t>numbers = new int[5];</a:t>
            </a:r>
          </a:p>
        </p:txBody>
      </p:sp>
    </p:spTree>
    <p:extLst>
      <p:ext uri="{BB962C8B-B14F-4D97-AF65-F5344CB8AC3E}">
        <p14:creationId xmlns:p14="http://schemas.microsoft.com/office/powerpoint/2010/main" val="12372894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573559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Copying Arrays -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</a:rPr>
              <a:t>reference copy.</a:t>
            </a:r>
            <a:endParaRPr lang="en-US" altLang="en-US" sz="28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8272953-60DC-821F-C5DD-BD8159899C24}"/>
              </a:ext>
            </a:extLst>
          </p:cNvPr>
          <p:cNvSpPr txBox="1">
            <a:spLocks noChangeArrowheads="1"/>
          </p:cNvSpPr>
          <p:nvPr/>
        </p:nvSpPr>
        <p:spPr>
          <a:xfrm>
            <a:off x="1664049" y="1462088"/>
            <a:ext cx="9654740" cy="173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way to copy an array.</a:t>
            </a:r>
          </a:p>
          <a:p>
            <a:pPr lvl="1">
              <a:buFontTx/>
              <a:buNone/>
            </a:pP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int[] array1 = { 2, 4, 6, 8, 10 };</a:t>
            </a:r>
          </a:p>
          <a:p>
            <a:pPr lvl="1">
              <a:buFontTx/>
              <a:buNone/>
            </a:pP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int[] array2 = array1; </a:t>
            </a:r>
            <a:r>
              <a:rPr lang="en-US" altLang="en-US" dirty="0">
                <a:latin typeface="Consolas" panose="020B0609020204030204" pitchFamily="49" charset="0"/>
              </a:rPr>
              <a:t>//This does not copy array1.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				    //A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reference copy</a:t>
            </a:r>
            <a:r>
              <a:rPr lang="en-US" altLang="en-US" dirty="0">
                <a:latin typeface="Consolas" panose="020B0609020204030204" pitchFamily="49" charset="0"/>
              </a:rPr>
              <a:t>.</a:t>
            </a:r>
            <a:r>
              <a:rPr lang="en-US" altLang="en-US" dirty="0"/>
              <a:t>                         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B29FCD-75CA-30AC-89BD-B69C2A292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955" y="3291747"/>
            <a:ext cx="572524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2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0EBA690-F497-195E-B83E-BF5AB1AD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961" y="3902075"/>
            <a:ext cx="1109662" cy="5175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id="{BA2056B5-8CBC-34E9-A6CC-911C88F2E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85" y="3902075"/>
            <a:ext cx="268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array1</a:t>
            </a:r>
            <a:r>
              <a:rPr lang="en-US" altLang="en-US" sz="2400" dirty="0"/>
              <a:t> holds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address to the array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53E49A6D-C1D6-0C53-E051-5B18E3D22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961" y="5127625"/>
            <a:ext cx="1109662" cy="5142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2F79CBAB-0006-7988-43B1-C75EC51F2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85" y="4892675"/>
            <a:ext cx="268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array2</a:t>
            </a:r>
            <a:r>
              <a:rPr lang="en-US" altLang="en-US" sz="2400" dirty="0"/>
              <a:t> holds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address to the array</a:t>
            </a:r>
          </a:p>
        </p:txBody>
      </p:sp>
      <p:cxnSp>
        <p:nvCxnSpPr>
          <p:cNvPr id="9" name="AutoShape 20">
            <a:extLst>
              <a:ext uri="{FF2B5EF4-FFF2-40B4-BE49-F238E27FC236}">
                <a16:creationId xmlns:a16="http://schemas.microsoft.com/office/drawing/2014/main" id="{C5F8B0E8-7987-FA7E-1F63-0FBB1E9EF081}"/>
              </a:ext>
            </a:extLst>
          </p:cNvPr>
          <p:cNvCxnSpPr>
            <a:cxnSpLocks noChangeShapeType="1"/>
            <a:stCxn id="5" idx="3"/>
            <a:endCxn id="4" idx="1"/>
          </p:cNvCxnSpPr>
          <p:nvPr/>
        </p:nvCxnSpPr>
        <p:spPr bwMode="auto">
          <a:xfrm flipV="1">
            <a:off x="5978623" y="3563596"/>
            <a:ext cx="813332" cy="59724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21">
            <a:extLst>
              <a:ext uri="{FF2B5EF4-FFF2-40B4-BE49-F238E27FC236}">
                <a16:creationId xmlns:a16="http://schemas.microsoft.com/office/drawing/2014/main" id="{DE9317E9-ED36-2581-47D8-DAFDC12E3E75}"/>
              </a:ext>
            </a:extLst>
          </p:cNvPr>
          <p:cNvCxnSpPr>
            <a:cxnSpLocks noChangeShapeType="1"/>
            <a:stCxn id="7" idx="3"/>
            <a:endCxn id="4" idx="1"/>
          </p:cNvCxnSpPr>
          <p:nvPr/>
        </p:nvCxnSpPr>
        <p:spPr bwMode="auto">
          <a:xfrm flipV="1">
            <a:off x="5978623" y="3563596"/>
            <a:ext cx="813332" cy="182114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23">
            <a:extLst>
              <a:ext uri="{FF2B5EF4-FFF2-40B4-BE49-F238E27FC236}">
                <a16:creationId xmlns:a16="http://schemas.microsoft.com/office/drawing/2014/main" id="{E27B3D7F-4246-4079-1979-09F61A79B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747" y="3284280"/>
            <a:ext cx="583744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4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2D61361A-8F0D-4E0D-AEB7-DAE370BD7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1491" y="3284280"/>
            <a:ext cx="675888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6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4D73C0A9-F531-5AD0-7333-EB91C1121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3267" y="3284280"/>
            <a:ext cx="572523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8</a:t>
            </a: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DB34970F-9368-E359-2B2C-4F95D0D2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1609" y="3284280"/>
            <a:ext cx="708217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10</a:t>
            </a:r>
          </a:p>
        </p:txBody>
      </p:sp>
      <p:sp>
        <p:nvSpPr>
          <p:cNvPr id="15" name="Text Box 32">
            <a:extLst>
              <a:ext uri="{FF2B5EF4-FFF2-40B4-BE49-F238E27FC236}">
                <a16:creationId xmlns:a16="http://schemas.microsoft.com/office/drawing/2014/main" id="{57A3AFF9-68B5-1351-6B2B-2DBF955D2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580" y="5241753"/>
            <a:ext cx="30183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5613" indent="-455613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SameArray.java</a:t>
            </a:r>
            <a:endParaRPr lang="en-US" altLang="en-US" sz="2000" dirty="0"/>
          </a:p>
        </p:txBody>
      </p:sp>
      <p:sp>
        <p:nvSpPr>
          <p:cNvPr id="16" name="Arrow: Down 1">
            <a:extLst>
              <a:ext uri="{FF2B5EF4-FFF2-40B4-BE49-F238E27FC236}">
                <a16:creationId xmlns:a16="http://schemas.microsoft.com/office/drawing/2014/main" id="{C74E5B50-D8E5-EF24-1D25-7D9E9D121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617" y="4317572"/>
            <a:ext cx="112482" cy="830997"/>
          </a:xfrm>
          <a:prstGeom prst="downArrow">
            <a:avLst>
              <a:gd name="adj1" fmla="val 50000"/>
              <a:gd name="adj2" fmla="val 4963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506948-EC9D-4EF1-5D1A-102883390741}"/>
              </a:ext>
            </a:extLst>
          </p:cNvPr>
          <p:cNvSpPr txBox="1"/>
          <p:nvPr/>
        </p:nvSpPr>
        <p:spPr>
          <a:xfrm>
            <a:off x="4803980" y="3471087"/>
            <a:ext cx="979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array1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64DC8B-46D4-CEEA-11A8-6C0B4FA2C7D2}"/>
              </a:ext>
            </a:extLst>
          </p:cNvPr>
          <p:cNvSpPr txBox="1"/>
          <p:nvPr/>
        </p:nvSpPr>
        <p:spPr>
          <a:xfrm>
            <a:off x="4860221" y="5723672"/>
            <a:ext cx="979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array2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F2E343-E07B-4BFC-768F-79DC537955A5}"/>
              </a:ext>
            </a:extLst>
          </p:cNvPr>
          <p:cNvSpPr txBox="1"/>
          <p:nvPr/>
        </p:nvSpPr>
        <p:spPr>
          <a:xfrm>
            <a:off x="5423792" y="4545187"/>
            <a:ext cx="23758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copy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5745ECDD-1793-FCCE-549B-06A79FA90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002" y="521282"/>
            <a:ext cx="277495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int [ ] array1 = new int[5];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Or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int [ ] array1;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array1 = new int[5];</a:t>
            </a:r>
          </a:p>
        </p:txBody>
      </p:sp>
    </p:spTree>
    <p:extLst>
      <p:ext uri="{BB962C8B-B14F-4D97-AF65-F5344CB8AC3E}">
        <p14:creationId xmlns:p14="http://schemas.microsoft.com/office/powerpoint/2010/main" val="36757096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573559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Copying Arrays -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</a:rPr>
              <a:t>reference copy.</a:t>
            </a:r>
            <a:endParaRPr lang="en-US" altLang="en-US" sz="28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8272953-60DC-821F-C5DD-BD8159899C24}"/>
              </a:ext>
            </a:extLst>
          </p:cNvPr>
          <p:cNvSpPr txBox="1">
            <a:spLocks noChangeArrowheads="1"/>
          </p:cNvSpPr>
          <p:nvPr/>
        </p:nvSpPr>
        <p:spPr>
          <a:xfrm>
            <a:off x="1664049" y="1462088"/>
            <a:ext cx="9654740" cy="173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way to copy an array.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int[] array1 = { 2, 4, 6, 8, 10 };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int[] array2 = array1; //This does not copy array1.</a:t>
            </a:r>
          </a:p>
          <a:p>
            <a:pPr lvl="1">
              <a:buFontTx/>
              <a:buNone/>
            </a:pPr>
            <a:r>
              <a:rPr lang="en-US" altLang="en-US" sz="2400" dirty="0"/>
              <a:t> // This statement is to set array2 to reference the same array.</a:t>
            </a: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B29FCD-75CA-30AC-89BD-B69C2A292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955" y="3291747"/>
            <a:ext cx="572524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2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0EBA690-F497-195E-B83E-BF5AB1AD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961" y="3902075"/>
            <a:ext cx="1109662" cy="5175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Address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id="{BA2056B5-8CBC-34E9-A6CC-911C88F2E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85" y="3902075"/>
            <a:ext cx="268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array1</a:t>
            </a:r>
            <a:r>
              <a:rPr lang="en-US" altLang="en-US" sz="2400" dirty="0"/>
              <a:t> holds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address to the array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53E49A6D-C1D6-0C53-E051-5B18E3D22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961" y="5127625"/>
            <a:ext cx="1109662" cy="5142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Address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2F79CBAB-0006-7988-43B1-C75EC51F2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85" y="4892675"/>
            <a:ext cx="268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array2</a:t>
            </a:r>
            <a:r>
              <a:rPr lang="en-US" altLang="en-US" sz="2400" dirty="0"/>
              <a:t> holds 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address to the array</a:t>
            </a:r>
          </a:p>
        </p:txBody>
      </p:sp>
      <p:cxnSp>
        <p:nvCxnSpPr>
          <p:cNvPr id="9" name="AutoShape 20">
            <a:extLst>
              <a:ext uri="{FF2B5EF4-FFF2-40B4-BE49-F238E27FC236}">
                <a16:creationId xmlns:a16="http://schemas.microsoft.com/office/drawing/2014/main" id="{C5F8B0E8-7987-FA7E-1F63-0FBB1E9EF081}"/>
              </a:ext>
            </a:extLst>
          </p:cNvPr>
          <p:cNvCxnSpPr>
            <a:cxnSpLocks noChangeShapeType="1"/>
            <a:stCxn id="5" idx="3"/>
            <a:endCxn id="4" idx="1"/>
          </p:cNvCxnSpPr>
          <p:nvPr/>
        </p:nvCxnSpPr>
        <p:spPr bwMode="auto">
          <a:xfrm flipV="1">
            <a:off x="5978623" y="3563596"/>
            <a:ext cx="813332" cy="59724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21">
            <a:extLst>
              <a:ext uri="{FF2B5EF4-FFF2-40B4-BE49-F238E27FC236}">
                <a16:creationId xmlns:a16="http://schemas.microsoft.com/office/drawing/2014/main" id="{DE9317E9-ED36-2581-47D8-DAFDC12E3E75}"/>
              </a:ext>
            </a:extLst>
          </p:cNvPr>
          <p:cNvCxnSpPr>
            <a:cxnSpLocks noChangeShapeType="1"/>
            <a:stCxn id="7" idx="3"/>
            <a:endCxn id="4" idx="1"/>
          </p:cNvCxnSpPr>
          <p:nvPr/>
        </p:nvCxnSpPr>
        <p:spPr bwMode="auto">
          <a:xfrm flipV="1">
            <a:off x="5978623" y="3563596"/>
            <a:ext cx="813332" cy="182114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23">
            <a:extLst>
              <a:ext uri="{FF2B5EF4-FFF2-40B4-BE49-F238E27FC236}">
                <a16:creationId xmlns:a16="http://schemas.microsoft.com/office/drawing/2014/main" id="{E27B3D7F-4246-4079-1979-09F61A79B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747" y="3284280"/>
            <a:ext cx="583744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4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2D61361A-8F0D-4E0D-AEB7-DAE370BD7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1491" y="3284280"/>
            <a:ext cx="675888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6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4D73C0A9-F531-5AD0-7333-EB91C1121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3267" y="3284280"/>
            <a:ext cx="572523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8</a:t>
            </a: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DB34970F-9368-E359-2B2C-4F95D0D2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1609" y="3284280"/>
            <a:ext cx="708217" cy="54369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10</a:t>
            </a:r>
          </a:p>
        </p:txBody>
      </p:sp>
      <p:sp>
        <p:nvSpPr>
          <p:cNvPr id="15" name="Text Box 32">
            <a:extLst>
              <a:ext uri="{FF2B5EF4-FFF2-40B4-BE49-F238E27FC236}">
                <a16:creationId xmlns:a16="http://schemas.microsoft.com/office/drawing/2014/main" id="{57A3AFF9-68B5-1351-6B2B-2DBF955D2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491" y="5978736"/>
            <a:ext cx="30183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5613" indent="-455613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SameArray.java</a:t>
            </a:r>
            <a:endParaRPr lang="en-US" altLang="en-US" sz="2000" dirty="0"/>
          </a:p>
        </p:txBody>
      </p:sp>
      <p:sp>
        <p:nvSpPr>
          <p:cNvPr id="16" name="Arrow: Down 1">
            <a:extLst>
              <a:ext uri="{FF2B5EF4-FFF2-40B4-BE49-F238E27FC236}">
                <a16:creationId xmlns:a16="http://schemas.microsoft.com/office/drawing/2014/main" id="{C74E5B50-D8E5-EF24-1D25-7D9E9D121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617" y="4317572"/>
            <a:ext cx="112482" cy="830997"/>
          </a:xfrm>
          <a:prstGeom prst="downArrow">
            <a:avLst>
              <a:gd name="adj1" fmla="val 50000"/>
              <a:gd name="adj2" fmla="val 4963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506948-EC9D-4EF1-5D1A-102883390741}"/>
              </a:ext>
            </a:extLst>
          </p:cNvPr>
          <p:cNvSpPr txBox="1"/>
          <p:nvPr/>
        </p:nvSpPr>
        <p:spPr>
          <a:xfrm>
            <a:off x="4803980" y="3471087"/>
            <a:ext cx="979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array1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64DC8B-46D4-CEEA-11A8-6C0B4FA2C7D2}"/>
              </a:ext>
            </a:extLst>
          </p:cNvPr>
          <p:cNvSpPr txBox="1"/>
          <p:nvPr/>
        </p:nvSpPr>
        <p:spPr>
          <a:xfrm>
            <a:off x="4860221" y="5723672"/>
            <a:ext cx="9792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array2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F2E343-E07B-4BFC-768F-79DC537955A5}"/>
              </a:ext>
            </a:extLst>
          </p:cNvPr>
          <p:cNvSpPr txBox="1"/>
          <p:nvPr/>
        </p:nvSpPr>
        <p:spPr>
          <a:xfrm>
            <a:off x="5423792" y="4545187"/>
            <a:ext cx="2050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copy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4">
            <a:extLst>
              <a:ext uri="{FF2B5EF4-FFF2-40B4-BE49-F238E27FC236}">
                <a16:creationId xmlns:a16="http://schemas.microsoft.com/office/drawing/2014/main" id="{4F6D62E2-2FE7-691E-5CBC-14D2D13DC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279" y="4009913"/>
            <a:ext cx="3689350" cy="16319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This type of assignment operation is called a </a:t>
            </a:r>
            <a:r>
              <a:rPr lang="en-US" altLang="en-US" sz="2000" b="1" dirty="0">
                <a:solidFill>
                  <a:srgbClr val="0000FF"/>
                </a:solidFill>
              </a:rPr>
              <a:t>reference copy. </a:t>
            </a:r>
            <a:r>
              <a:rPr lang="en-US" altLang="en-US" sz="2000" dirty="0"/>
              <a:t>Namely, </a:t>
            </a:r>
            <a:r>
              <a:rPr lang="en-US" altLang="en-US" sz="2000" dirty="0">
                <a:solidFill>
                  <a:srgbClr val="C00000"/>
                </a:solidFill>
              </a:rPr>
              <a:t>only the address of the array object is copied, not the contents of the array object.</a:t>
            </a: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0DD1CA0E-9A2D-35F6-F838-836DFBF0C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019" y="5856594"/>
            <a:ext cx="5943600" cy="83099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5613" indent="-455613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   </a:t>
            </a:r>
            <a:r>
              <a:rPr lang="en-US" altLang="en-US" sz="2400" dirty="0" err="1"/>
              <a:t>System.out.println</a:t>
            </a:r>
            <a:r>
              <a:rPr lang="en-US" altLang="en-US" sz="2400" dirty="0"/>
              <a:t>(array1 + </a:t>
            </a:r>
            <a:r>
              <a:rPr lang="en-US" sz="2400" dirty="0">
                <a:solidFill>
                  <a:srgbClr val="2A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 " </a:t>
            </a:r>
            <a:r>
              <a:rPr lang="en-US" altLang="en-US" sz="2400" dirty="0"/>
              <a:t>+ array2);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   output: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[I@15db9742 [I@15db9742 </a:t>
            </a:r>
            <a:r>
              <a:rPr lang="en-US" alt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195664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49557F9-F4CC-F357-E63D-06620AE20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1732" y="1624916"/>
            <a:ext cx="8587943" cy="23083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numbersCopy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[6];</a:t>
            </a:r>
          </a:p>
          <a:p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numbersCopy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altLang="en-US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numbersCopy</a:t>
            </a:r>
            <a:r>
              <a:rPr lang="en-US" altLang="en-US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numbersCopy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405F48CD-758D-9409-A1BC-2C2714D1C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371" y="4672916"/>
            <a:ext cx="4572000" cy="1200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Output: </a:t>
            </a:r>
          </a:p>
          <a:p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[I@15db9742 [I@6d06d69c</a:t>
            </a:r>
          </a:p>
          <a:p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[I@15db9742 [I@15db9742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6174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A51BE-4038-8F39-DF77-063DF2053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648" y="87312"/>
            <a:ext cx="8294688" cy="6770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package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ch07_ArrayDemos01;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Chap07_ArrayDemos01 {</a:t>
            </a:r>
            <a:endParaRPr lang="en-US" altLang="en-US" sz="1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public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{ 2, 4, 6, 8, 10 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400" b="1" dirty="0">
                <a:solidFill>
                  <a:srgbClr val="3F7F5F"/>
                </a:solidFill>
                <a:latin typeface="Consolas" panose="020B0609020204030204" pitchFamily="49" charset="0"/>
              </a:rPr>
              <a:t>//reference copy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   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   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array2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		array2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	 //Prove "int[] array2 = array1;" is reference copy!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 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E2FCB086-3106-38C2-140D-566ECC7B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648" y="1041780"/>
            <a:ext cx="7477125" cy="1676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BF3F76C-00F8-4FD7-A763-FE404A978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395" y="556541"/>
            <a:ext cx="4812957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000" dirty="0"/>
              <a:t>The output of the program: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array1 has 2, 4, 6, 8, 10.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array2 has 2, 5, 8, 11, 14.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array1 has 2, 5, 8, 11, 14. </a:t>
            </a:r>
            <a:endParaRPr lang="en-US" alt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7D6367-A1BD-15C5-80CF-FF9A94BDE239}"/>
              </a:ext>
            </a:extLst>
          </p:cNvPr>
          <p:cNvSpPr/>
          <p:nvPr/>
        </p:nvSpPr>
        <p:spPr>
          <a:xfrm>
            <a:off x="7033054" y="2895984"/>
            <a:ext cx="4201298" cy="16312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These output data show that </a:t>
            </a:r>
          </a:p>
          <a:p>
            <a:pPr>
              <a:defRPr/>
            </a:pP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defRPr/>
            </a:pPr>
            <a:r>
              <a:rPr lang="en-US" alt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is a reference copy, but not copy an array1 to another array2.</a:t>
            </a:r>
          </a:p>
        </p:txBody>
      </p:sp>
    </p:spTree>
    <p:extLst>
      <p:ext uri="{BB962C8B-B14F-4D97-AF65-F5344CB8AC3E}">
        <p14:creationId xmlns:p14="http://schemas.microsoft.com/office/powerpoint/2010/main" val="13878512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77D16D-8DF8-337E-13FD-59CC4DE43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24" y="109066"/>
            <a:ext cx="8653849" cy="674893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ch07_ArrayDemos01;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Chap07_ArrayDemos01 {</a:t>
            </a:r>
            <a:endParaRPr lang="en-US" altLang="en-US" sz="1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{ 2, 4, 6, 8, 10 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[array1.length]; </a:t>
            </a:r>
            <a:r>
              <a:rPr lang="en-US" altLang="en-US" sz="1400" b="1" dirty="0">
                <a:solidFill>
                  <a:srgbClr val="3F7F5F"/>
                </a:solidFill>
                <a:latin typeface="Consolas" panose="020B0609020204030204" pitchFamily="49" charset="0"/>
              </a:rPr>
              <a:t>//create an array object referenced by array2.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    else</a:t>
            </a:r>
          </a:p>
          <a:p>
            <a:pPr lvl="2"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array2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	//Prove "int[] array2 and int array1;" are two different arrays.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4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4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4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4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14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1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altLang="en-US" sz="14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  <a:endParaRPr lang="en-US" altLang="en-US" sz="14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//need to modify the proof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5892E32-DD94-0111-3D77-A8F9E8C77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4517" y="5025553"/>
            <a:ext cx="3502619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000" dirty="0"/>
              <a:t>The output of the program: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array1 has 2, 4, 6, 8, 10.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array2 has 0, 0, 0, 0, 0.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array1 has 2, 4, 6, 8, 10.</a:t>
            </a:r>
          </a:p>
        </p:txBody>
      </p:sp>
    </p:spTree>
    <p:extLst>
      <p:ext uri="{BB962C8B-B14F-4D97-AF65-F5344CB8AC3E}">
        <p14:creationId xmlns:p14="http://schemas.microsoft.com/office/powerpoint/2010/main" val="22410249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2930611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Copying Arrays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9DE442E-6475-8234-EFDE-ECDBE5184FE6}"/>
              </a:ext>
            </a:extLst>
          </p:cNvPr>
          <p:cNvSpPr txBox="1">
            <a:spLocks noChangeArrowheads="1"/>
          </p:cNvSpPr>
          <p:nvPr/>
        </p:nvSpPr>
        <p:spPr>
          <a:xfrm>
            <a:off x="1494140" y="1431925"/>
            <a:ext cx="8690916" cy="512114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copy an array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merely assigning one reference variable to another. (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Wrong!)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need to copy the individual elements of one array to another.</a:t>
            </a:r>
            <a:br>
              <a:rPr lang="en-US" altLang="en-US" sz="2400" dirty="0"/>
            </a:br>
            <a:endParaRPr lang="en-US" altLang="en-US" sz="2400" dirty="0"/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 </a:t>
            </a:r>
            <a:r>
              <a:rPr lang="en-US" altLang="en-US" sz="2200" b="1" dirty="0" err="1">
                <a:latin typeface="Consolas" panose="020B0609020204030204" pitchFamily="49" charset="0"/>
              </a:rPr>
              <a:t>firstArray</a:t>
            </a:r>
            <a:r>
              <a:rPr lang="en-US" altLang="en-US" sz="2200" b="1" dirty="0">
                <a:latin typeface="Consolas" panose="020B0609020204030204" pitchFamily="49" charset="0"/>
              </a:rPr>
              <a:t> = {5, 10, 15, 20, 25 };</a:t>
            </a:r>
          </a:p>
          <a:p>
            <a:pPr lvl="2"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 </a:t>
            </a:r>
            <a:r>
              <a:rPr lang="en-US" altLang="en-US" sz="2200" b="1" dirty="0" err="1">
                <a:latin typeface="Consolas" panose="020B0609020204030204" pitchFamily="49" charset="0"/>
              </a:rPr>
              <a:t>secondArray</a:t>
            </a:r>
            <a:r>
              <a:rPr lang="en-US" altLang="en-US" sz="2200" b="1" dirty="0">
                <a:latin typeface="Consolas" panose="020B0609020204030204" pitchFamily="49" charset="0"/>
              </a:rPr>
              <a:t> = new int[</a:t>
            </a:r>
            <a:r>
              <a:rPr lang="en-US" altLang="en-US" sz="2200" b="1" dirty="0" err="1">
                <a:latin typeface="Consolas" panose="020B0609020204030204" pitchFamily="49" charset="0"/>
              </a:rPr>
              <a:t>firstArray.length</a:t>
            </a:r>
            <a:r>
              <a:rPr lang="en-US" altLang="en-US" sz="2200" b="1" dirty="0">
                <a:latin typeface="Consolas" panose="020B0609020204030204" pitchFamily="49" charset="0"/>
              </a:rPr>
              <a:t>];</a:t>
            </a:r>
          </a:p>
          <a:p>
            <a:pPr lvl="2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for (int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firstArray.length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++)</a:t>
            </a:r>
          </a:p>
          <a:p>
            <a:pPr lvl="2"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secondArray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= 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firstArray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2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];}</a:t>
            </a:r>
          </a:p>
          <a:p>
            <a:pPr lvl="2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code copies each element of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corresponding element of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secondArray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D80695-79AE-8588-A475-1D729E8C6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38165"/>
              </p:ext>
            </p:extLst>
          </p:nvPr>
        </p:nvGraphicFramePr>
        <p:xfrm>
          <a:off x="6334900" y="681037"/>
          <a:ext cx="3850155" cy="525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547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80" marB="456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80" marB="456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680" marB="456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680" marB="456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680" marB="456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AAC461-29DF-FFDB-A799-B57028489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74297"/>
              </p:ext>
            </p:extLst>
          </p:nvPr>
        </p:nvGraphicFramePr>
        <p:xfrm>
          <a:off x="6586156" y="5642584"/>
          <a:ext cx="3598900" cy="532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6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868" marB="45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868" marB="45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868" marB="45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868" marB="45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868" marB="45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2">
            <a:extLst>
              <a:ext uri="{FF2B5EF4-FFF2-40B4-BE49-F238E27FC236}">
                <a16:creationId xmlns:a16="http://schemas.microsoft.com/office/drawing/2014/main" id="{9AE4EBD9-82BB-93FC-7EEE-007AF08B2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755" y="887413"/>
            <a:ext cx="127274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address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6883FC2B-EEFE-7F94-30A3-7C4E62EB6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8755" y="5642584"/>
            <a:ext cx="1531161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secondArray</a:t>
            </a:r>
            <a:endParaRPr lang="en-US" altLang="en-US" sz="2000" dirty="0"/>
          </a:p>
        </p:txBody>
      </p:sp>
      <p:cxnSp>
        <p:nvCxnSpPr>
          <p:cNvPr id="10" name="Straight Arrow Connector 4">
            <a:extLst>
              <a:ext uri="{FF2B5EF4-FFF2-40B4-BE49-F238E27FC236}">
                <a16:creationId xmlns:a16="http://schemas.microsoft.com/office/drawing/2014/main" id="{DC7864BB-33D0-A2A0-E8AF-CFC4D278C1C2}"/>
              </a:ext>
            </a:extLst>
          </p:cNvPr>
          <p:cNvCxnSpPr>
            <a:cxnSpLocks/>
            <a:stCxn id="8" idx="3"/>
          </p:cNvCxnSpPr>
          <p:nvPr/>
        </p:nvCxnSpPr>
        <p:spPr bwMode="auto">
          <a:xfrm flipV="1">
            <a:off x="5801500" y="873125"/>
            <a:ext cx="533400" cy="24512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ADA840-81C9-2570-09D4-4A2F3932B041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 flipV="1">
            <a:off x="5696465" y="5908915"/>
            <a:ext cx="889691" cy="26633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6">
            <a:extLst>
              <a:ext uri="{FF2B5EF4-FFF2-40B4-BE49-F238E27FC236}">
                <a16:creationId xmlns:a16="http://schemas.microsoft.com/office/drawing/2014/main" id="{71EAE865-A93C-291A-ECA0-58DF9D01B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600" y="508000"/>
            <a:ext cx="15240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firstArray</a:t>
            </a:r>
            <a:endParaRPr lang="en-US" altLang="en-US" sz="2000" dirty="0"/>
          </a:p>
        </p:txBody>
      </p:sp>
      <p:sp>
        <p:nvSpPr>
          <p:cNvPr id="13" name="TextBox 18">
            <a:extLst>
              <a:ext uri="{FF2B5EF4-FFF2-40B4-BE49-F238E27FC236}">
                <a16:creationId xmlns:a16="http://schemas.microsoft.com/office/drawing/2014/main" id="{9BC23DDE-27D6-45F6-C74E-22983F5C6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924" y="6012471"/>
            <a:ext cx="116216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228607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23F6C24-B816-B160-1500-613821EE4F06}"/>
              </a:ext>
            </a:extLst>
          </p:cNvPr>
          <p:cNvSpPr txBox="1">
            <a:spLocks noChangeArrowheads="1"/>
          </p:cNvSpPr>
          <p:nvPr/>
        </p:nvSpPr>
        <p:spPr>
          <a:xfrm>
            <a:off x="1381897" y="290384"/>
            <a:ext cx="3113903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Creating Arrays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83E24CC-4E5E-987C-650A-31C1A16DE12D}"/>
              </a:ext>
            </a:extLst>
          </p:cNvPr>
          <p:cNvSpPr txBox="1">
            <a:spLocks noChangeArrowheads="1"/>
          </p:cNvSpPr>
          <p:nvPr/>
        </p:nvSpPr>
        <p:spPr>
          <a:xfrm>
            <a:off x="1381897" y="2129481"/>
            <a:ext cx="8824784" cy="40365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 size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non-negative number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literal value or a variable.</a:t>
            </a:r>
          </a:p>
          <a:p>
            <a:pPr marL="914400" lvl="1" indent="-457200">
              <a:defRPr/>
            </a:pP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a 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final variable </a:t>
            </a: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size declarator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final int 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ARRAY_SIZE = 6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>
              <a:buFontTx/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int[] numbers = new int[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ARRAY_SIZE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lvl="1">
              <a:buFontTx/>
              <a:buNone/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Once created, the </a:t>
            </a:r>
            <a:r>
              <a:rPr lang="en-US" altLang="en-US" sz="26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array size is fixed and cannot be changed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5328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ADB15B-ADC4-941E-08EC-92B884DE5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630" y="457200"/>
            <a:ext cx="8382000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ch07_ArrayDemos01;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Chap07_ArrayDemos01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{ 2, 4, 6, 8, 10 };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]; </a:t>
            </a:r>
            <a:r>
              <a:rPr lang="en-US" altLang="en-US" sz="1400" b="1" dirty="0">
                <a:solidFill>
                  <a:srgbClr val="3F7F5F"/>
                </a:solidFill>
                <a:latin typeface="Consolas" panose="020B0609020204030204" pitchFamily="49" charset="0"/>
              </a:rPr>
              <a:t>//an object referenced by array2.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3F7F5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//reverse copy the contents of array1 to array2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array2SIZE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array2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altLang="en-US" sz="20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array1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altLang="en-US" sz="20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   </a:t>
            </a:r>
            <a:r>
              <a:rPr lang="en-US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//reverse-copy the array1 into array2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array2[array2SIZE-1 - ix] = array1[ix];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spc="-100" dirty="0">
                <a:solidFill>
                  <a:srgbClr val="FF0000"/>
                </a:solidFill>
                <a:latin typeface="Consolas" panose="020B0609020204030204" pitchFamily="49" charset="0"/>
              </a:rPr>
              <a:t>//what if the size of array2 and the of array 1 is different?</a:t>
            </a:r>
          </a:p>
        </p:txBody>
      </p:sp>
      <p:sp>
        <p:nvSpPr>
          <p:cNvPr id="4" name="Left Arrow 1">
            <a:extLst>
              <a:ext uri="{FF2B5EF4-FFF2-40B4-BE49-F238E27FC236}">
                <a16:creationId xmlns:a16="http://schemas.microsoft.com/office/drawing/2014/main" id="{D04AC5A8-256C-6E82-5F05-7095B1075AA2}"/>
              </a:ext>
            </a:extLst>
          </p:cNvPr>
          <p:cNvSpPr>
            <a:spLocks noChangeArrowheads="1"/>
          </p:cNvSpPr>
          <p:nvPr/>
        </p:nvSpPr>
        <p:spPr bwMode="auto">
          <a:xfrm rot="20439647">
            <a:off x="8736230" y="3429000"/>
            <a:ext cx="533400" cy="228600"/>
          </a:xfrm>
          <a:prstGeom prst="lef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E6F2F53-00E0-BB7C-A8BD-399C9B768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333" y="457200"/>
            <a:ext cx="2362200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Use array1.length instead of </a:t>
            </a:r>
            <a:r>
              <a:rPr lang="en-US" altLang="en-US" sz="2400" dirty="0">
                <a:solidFill>
                  <a:srgbClr val="FF0000"/>
                </a:solidFill>
              </a:rPr>
              <a:t>5</a:t>
            </a:r>
            <a:r>
              <a:rPr lang="en-US" altLang="en-US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638847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EDA26D-CD55-7C91-0454-DAC96CEF0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773" y="593124"/>
            <a:ext cx="8534400" cy="5940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array2 has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	    if (ix &lt; array2.length-1)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out.print</a:t>
            </a:r>
            <a:r>
              <a:rPr lang="en-US" altLang="en-US" sz="2000" b="1" i="1" dirty="0">
                <a:solidFill>
                  <a:srgbClr val="FF0000"/>
                </a:solidFill>
                <a:latin typeface="Consolas" panose="020B0609020204030204" pitchFamily="49" charset="0"/>
              </a:rPr>
              <a:t>(array2[ix] + ", "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FF0000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2000" b="1" i="1" dirty="0">
                <a:solidFill>
                  <a:srgbClr val="FF0000"/>
                </a:solidFill>
                <a:latin typeface="Consolas" panose="020B0609020204030204" pitchFamily="49" charset="0"/>
              </a:rPr>
              <a:t>(array2[ix] + ". "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//Prove that 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int[] array1 remains as it is.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07B2B92-B050-077D-AAD3-8273FE6D8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9143" y="5159999"/>
            <a:ext cx="6653084" cy="150810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altLang="en-US" sz="2000" dirty="0"/>
              <a:t>The output of the program: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array1 has 2, 4, 6, 8, 10. 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array2 has 0, 0, 0, 0, 0, 10, 8, 6, 4, 2. 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array1 has 2, 4, 6, 8, 10. </a:t>
            </a:r>
          </a:p>
        </p:txBody>
      </p:sp>
    </p:spTree>
    <p:extLst>
      <p:ext uri="{BB962C8B-B14F-4D97-AF65-F5344CB8AC3E}">
        <p14:creationId xmlns:p14="http://schemas.microsoft.com/office/powerpoint/2010/main" val="314381392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6439928" cy="904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Passing Array Elements to a Method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A7D6C0B-0FDA-F783-161D-B433B7CDE541}"/>
              </a:ext>
            </a:extLst>
          </p:cNvPr>
          <p:cNvSpPr txBox="1">
            <a:spLocks noChangeArrowheads="1"/>
          </p:cNvSpPr>
          <p:nvPr/>
        </p:nvSpPr>
        <p:spPr>
          <a:xfrm>
            <a:off x="1629034" y="1787567"/>
            <a:ext cx="8415338" cy="328286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element of an array is passed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method it is handled like any other variable.</a:t>
            </a:r>
          </a:p>
          <a:p>
            <a:pPr marL="457200" indent="-457200"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often you will want to write methods to process array data by passing the entire array,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just one element at a time.</a:t>
            </a:r>
          </a:p>
          <a:p>
            <a:endParaRPr lang="en-US" altLang="en-US" dirty="0">
              <a:solidFill>
                <a:srgbClr val="0000FF"/>
              </a:solidFill>
            </a:endParaRPr>
          </a:p>
          <a:p>
            <a:pPr marL="457200" indent="-457200"/>
            <a:r>
              <a:rPr lang="en-US" altLang="en-US" sz="2000" dirty="0"/>
              <a:t>See example:  </a:t>
            </a:r>
            <a:r>
              <a:rPr lang="en-US" altLang="en-US" sz="2000" dirty="0">
                <a:hlinkClick r:id="rId2" action="ppaction://hlinkfile"/>
              </a:rPr>
              <a:t>PassElements.java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74046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521660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Passing Arrays as Arguments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1D9E95-4C8D-12F2-494C-617664115B2F}"/>
              </a:ext>
            </a:extLst>
          </p:cNvPr>
          <p:cNvSpPr txBox="1">
            <a:spLocks noChangeArrowheads="1"/>
          </p:cNvSpPr>
          <p:nvPr/>
        </p:nvSpPr>
        <p:spPr>
          <a:xfrm>
            <a:off x="1558588" y="1039813"/>
            <a:ext cx="8833444" cy="1522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Arrays are objects.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references can be passed to methods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any other object reference variable.</a:t>
            </a:r>
          </a:p>
        </p:txBody>
      </p:sp>
      <p:grpSp>
        <p:nvGrpSpPr>
          <p:cNvPr id="4" name="Group 23">
            <a:extLst>
              <a:ext uri="{FF2B5EF4-FFF2-40B4-BE49-F238E27FC236}">
                <a16:creationId xmlns:a16="http://schemas.microsoft.com/office/drawing/2014/main" id="{D2925885-F4B5-F08C-FFA6-0F55C64F1D7D}"/>
              </a:ext>
            </a:extLst>
          </p:cNvPr>
          <p:cNvGrpSpPr>
            <a:grpSpLocks/>
          </p:cNvGrpSpPr>
          <p:nvPr/>
        </p:nvGrpSpPr>
        <p:grpSpPr bwMode="auto">
          <a:xfrm>
            <a:off x="1002455" y="3092696"/>
            <a:ext cx="9008682" cy="3605411"/>
            <a:chOff x="-56" y="2010"/>
            <a:chExt cx="5465" cy="2536"/>
          </a:xfrm>
          <a:solidFill>
            <a:schemeClr val="bg2"/>
          </a:solidFill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218EE78-E9E7-9772-5F03-A9FC674B1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2106"/>
              <a:ext cx="329" cy="3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5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2759B26B-8C6F-4713-2491-14103EF09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4" y="2106"/>
              <a:ext cx="353" cy="36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10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D44EBA4A-028C-DA7B-5332-DA1773F8C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" y="2106"/>
              <a:ext cx="352" cy="36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15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A163FC6E-9C82-88B6-1AE2-251C77B72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5" y="2104"/>
              <a:ext cx="328" cy="37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20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7A7F684E-A317-0825-56CC-A495A63D4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" y="2095"/>
              <a:ext cx="332" cy="37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25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AAAEC6CE-885C-5564-37A0-26AE489D2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2571"/>
              <a:ext cx="695" cy="2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/>
                <a:t>Address</a:t>
              </a: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B4219AE4-CA94-0C5F-B894-83F1E0726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" y="2010"/>
              <a:ext cx="1886" cy="2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 err="1">
                  <a:latin typeface="Consolas" panose="020B0609020204030204" pitchFamily="49" charset="0"/>
                </a:rPr>
                <a:t>showArray</a:t>
              </a:r>
              <a:r>
                <a:rPr lang="en-US" altLang="en-US" sz="2000" b="1" dirty="0">
                  <a:latin typeface="Consolas" panose="020B0609020204030204" pitchFamily="49" charset="0"/>
                </a:rPr>
                <a:t>(numbers);</a:t>
              </a:r>
            </a:p>
          </p:txBody>
        </p:sp>
        <p:cxnSp>
          <p:nvCxnSpPr>
            <p:cNvPr id="12" name="AutoShape 12">
              <a:extLst>
                <a:ext uri="{FF2B5EF4-FFF2-40B4-BE49-F238E27FC236}">
                  <a16:creationId xmlns:a16="http://schemas.microsoft.com/office/drawing/2014/main" id="{ABB599CA-7B70-728C-0667-4C0EDB9769B6}"/>
                </a:ext>
              </a:extLst>
            </p:cNvPr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2010" y="2286"/>
              <a:ext cx="683" cy="408"/>
            </a:xfrm>
            <a:prstGeom prst="bentConnector3">
              <a:avLst>
                <a:gd name="adj1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A936ACFC-831D-9644-A90B-AFB598CEF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2095"/>
              <a:ext cx="332" cy="36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30</a:t>
              </a:r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258C5A93-8AAB-DBFB-A36B-E694FAD68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" y="2086"/>
              <a:ext cx="332" cy="37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35</a:t>
              </a: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BF719356-8F3B-46B8-87AF-3F5F931E8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" y="2086"/>
              <a:ext cx="332" cy="37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40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644E2F9F-01F2-A991-480A-D85C967CE5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" y="3074"/>
              <a:ext cx="4792" cy="1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public static void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showArray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(</a:t>
              </a:r>
              <a:r>
                <a:rPr lang="en-US" altLang="en-US" sz="2200" b="1" dirty="0">
                  <a:solidFill>
                    <a:srgbClr val="0000FF"/>
                  </a:solidFill>
                  <a:latin typeface="Consolas" panose="020B0609020204030204" pitchFamily="49" charset="0"/>
                </a:rPr>
                <a:t>int[] array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)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{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  for (int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 = 0;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 &lt;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array.length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++)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     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System.out.print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(array[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] + " ");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}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 b="1" dirty="0">
                <a:latin typeface="Consolas" panose="020B0609020204030204" pitchFamily="49" charset="0"/>
              </a:endParaRPr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CD30BA83-629F-F0AC-1BD1-9433BE468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04" y="2256"/>
              <a:ext cx="0" cy="28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E2246F63-4537-6C00-37D6-315B5A28E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20">
              <a:extLst>
                <a:ext uri="{FF2B5EF4-FFF2-40B4-BE49-F238E27FC236}">
                  <a16:creationId xmlns:a16="http://schemas.microsoft.com/office/drawing/2014/main" id="{87D637E8-F3ED-7A00-88F9-B325F33AF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976"/>
              <a:ext cx="225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21">
              <a:extLst>
                <a:ext uri="{FF2B5EF4-FFF2-40B4-BE49-F238E27FC236}">
                  <a16:creationId xmlns:a16="http://schemas.microsoft.com/office/drawing/2014/main" id="{5920F1F7-4FD2-C081-5E59-C110D025A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976"/>
              <a:ext cx="0" cy="9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1" name="Text Box 24">
            <a:extLst>
              <a:ext uri="{FF2B5EF4-FFF2-40B4-BE49-F238E27FC236}">
                <a16:creationId xmlns:a16="http://schemas.microsoft.com/office/drawing/2014/main" id="{A93C5788-F107-B374-51B3-A1BBA0FF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272" y="6224143"/>
            <a:ext cx="27568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+mn-lt"/>
              </a:rPr>
              <a:t>Example: </a:t>
            </a:r>
            <a:r>
              <a:rPr lang="en-US" altLang="en-US" sz="2000" dirty="0">
                <a:latin typeface="+mn-lt"/>
                <a:hlinkClick r:id="rId2" action="ppaction://hlinkfile"/>
              </a:rPr>
              <a:t>PassArray.java</a:t>
            </a:r>
            <a:endParaRPr lang="en-US" altLang="en-US" sz="2000" dirty="0">
              <a:latin typeface="+mn-lt"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11325356-2D22-EFAF-F714-9E9831CA6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574" y="2527089"/>
            <a:ext cx="82207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[] numbers = {5, 10, 15, 20, 25, 30, 35, 40};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5638A6-CDD5-21C5-8B43-0CBA5B82BF28}"/>
              </a:ext>
            </a:extLst>
          </p:cNvPr>
          <p:cNvSpPr txBox="1"/>
          <p:nvPr/>
        </p:nvSpPr>
        <p:spPr>
          <a:xfrm>
            <a:off x="2185182" y="3792975"/>
            <a:ext cx="11456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089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BC4D19-CF86-5AEA-5ECE-AB02687133A2}"/>
              </a:ext>
            </a:extLst>
          </p:cNvPr>
          <p:cNvSpPr/>
          <p:nvPr/>
        </p:nvSpPr>
        <p:spPr>
          <a:xfrm>
            <a:off x="1546585" y="152400"/>
            <a:ext cx="8546910" cy="65556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ch07_ArrayDemos01;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Chap07_ArrayDemos01 {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	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{ 2, 4, 6, 8, 10 };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	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000" b="1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array2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[10]; </a:t>
            </a:r>
            <a:r>
              <a:rPr lang="en-US" sz="1400" b="1" dirty="0">
                <a:solidFill>
                  <a:srgbClr val="3F7F5F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//an object referenced by array2.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//copy the contents of array1 to larger array2.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array2</a:t>
            </a:r>
            <a:r>
              <a:rPr lang="en-US" sz="20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.</a:t>
            </a:r>
            <a:r>
              <a:rPr lang="en-US" sz="2000" b="1" dirty="0">
                <a:solidFill>
                  <a:srgbClr val="0000C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length</a:t>
            </a:r>
            <a:r>
              <a:rPr lang="en-US" sz="20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array1Size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{   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//reverse-copy the array1 into larger array2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    int 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ir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array1Size-1 - ix;</a:t>
            </a: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    array2[ix] = array1[</a:t>
            </a:r>
            <a:r>
              <a:rPr 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ir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}//end of for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</p:txBody>
      </p:sp>
    </p:spTree>
    <p:extLst>
      <p:ext uri="{BB962C8B-B14F-4D97-AF65-F5344CB8AC3E}">
        <p14:creationId xmlns:p14="http://schemas.microsoft.com/office/powerpoint/2010/main" val="343408740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6A0377-108A-677C-76EF-7F7CB9C24F64}"/>
              </a:ext>
            </a:extLst>
          </p:cNvPr>
          <p:cNvSpPr/>
          <p:nvPr/>
        </p:nvSpPr>
        <p:spPr>
          <a:xfrm>
            <a:off x="1503413" y="152400"/>
            <a:ext cx="8534400" cy="65556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array2 has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array2Size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-1)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array2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", "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array2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". "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//Prove that </a:t>
            </a:r>
            <a:r>
              <a:rPr 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int[] array1 remains as it is.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array1Size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4)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    else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array1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ix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str1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"The array1 has 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str2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sz="2000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 array2 has 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i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r>
              <a:rPr lang="en-US" sz="2000" i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(str1, array1);</a:t>
            </a:r>
          </a:p>
          <a:p>
            <a:pPr>
              <a:defRPr/>
            </a:pPr>
            <a:r>
              <a:rPr lang="en-US" sz="2000" i="1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2000" i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r>
              <a:rPr lang="en-US" sz="2000" i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(str2, array2);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2000" b="1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</a:p>
        </p:txBody>
      </p:sp>
    </p:spTree>
    <p:extLst>
      <p:ext uri="{BB962C8B-B14F-4D97-AF65-F5344CB8AC3E}">
        <p14:creationId xmlns:p14="http://schemas.microsoft.com/office/powerpoint/2010/main" val="22610953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CED32233-59FB-FB28-907E-2DAA851F3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265" y="494262"/>
            <a:ext cx="8534400" cy="3477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//}end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str, int[] array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	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"\n"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	</a:t>
            </a:r>
            <a:r>
              <a:rPr lang="nn-NO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nn-NO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nn-NO" altLang="en-US" sz="2000" b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length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		System.</a:t>
            </a:r>
            <a:r>
              <a:rPr lang="nn-NO" altLang="en-US" sz="2000" b="1" i="1" dirty="0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nn-NO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.print(</a:t>
            </a:r>
            <a:r>
              <a:rPr lang="nn-NO" altLang="en-US" sz="20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</a:t>
            </a:r>
            <a:r>
              <a:rPr lang="nn-NO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nn-NO" altLang="en-US" sz="20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nn-NO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 + </a:t>
            </a:r>
            <a:r>
              <a:rPr lang="nn-NO" altLang="en-US" sz="20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 "</a:t>
            </a:r>
            <a:r>
              <a:rPr lang="nn-NO" altLang="en-US" sz="20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}//end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   }//end of 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endParaRPr lang="en-US" altLang="en-US" sz="20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}//end of class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36F8D6D-84D8-E6A1-277A-19CC6BF5C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135" y="3244247"/>
            <a:ext cx="5795330" cy="349018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dirty="0"/>
              <a:t>The array1 has 2, 4, 6, 8, 10. </a:t>
            </a:r>
          </a:p>
          <a:p>
            <a:pPr>
              <a:buFontTx/>
              <a:buNone/>
            </a:pPr>
            <a:r>
              <a:rPr lang="en-US" altLang="en-US" sz="2400" dirty="0"/>
              <a:t>The array2 has 10, 8, 6, 4, 2, 0, 0, 0, 0, 0. </a:t>
            </a:r>
          </a:p>
          <a:p>
            <a:pPr>
              <a:buFontTx/>
              <a:buNone/>
            </a:pPr>
            <a:r>
              <a:rPr lang="en-US" altLang="en-US" sz="2400" dirty="0"/>
              <a:t>The array1 has 2, 4, 6, 8, 10. </a:t>
            </a:r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r>
              <a:rPr lang="en-US" altLang="en-US" sz="2400" dirty="0"/>
              <a:t>The array1 has </a:t>
            </a:r>
          </a:p>
          <a:p>
            <a:pPr>
              <a:buFontTx/>
              <a:buNone/>
            </a:pPr>
            <a:r>
              <a:rPr lang="en-US" altLang="en-US" sz="2400" dirty="0"/>
              <a:t>2 4 6 8 10 </a:t>
            </a:r>
          </a:p>
          <a:p>
            <a:pPr>
              <a:buFontTx/>
              <a:buNone/>
            </a:pPr>
            <a:endParaRPr lang="en-US" altLang="en-US" sz="1000" dirty="0"/>
          </a:p>
          <a:p>
            <a:pPr>
              <a:buFontTx/>
              <a:buNone/>
            </a:pPr>
            <a:r>
              <a:rPr lang="en-US" altLang="en-US" sz="2400" dirty="0"/>
              <a:t>The array2 has </a:t>
            </a:r>
          </a:p>
          <a:p>
            <a:pPr>
              <a:buFontTx/>
              <a:buNone/>
            </a:pPr>
            <a:r>
              <a:rPr lang="en-US" altLang="en-US" sz="2400" dirty="0"/>
              <a:t>10 8 6 4 2 0 0 0 0 0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75334-251F-DA69-62FC-196AD1CDA293}"/>
              </a:ext>
            </a:extLst>
          </p:cNvPr>
          <p:cNvSpPr txBox="1"/>
          <p:nvPr/>
        </p:nvSpPr>
        <p:spPr>
          <a:xfrm>
            <a:off x="7253416" y="2837844"/>
            <a:ext cx="32045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output of the program:</a:t>
            </a:r>
          </a:p>
        </p:txBody>
      </p:sp>
    </p:spTree>
    <p:extLst>
      <p:ext uri="{BB962C8B-B14F-4D97-AF65-F5344CB8AC3E}">
        <p14:creationId xmlns:p14="http://schemas.microsoft.com/office/powerpoint/2010/main" val="180551959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5E14362E-645D-73C5-0B8E-ACB26CF31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787" y="599301"/>
            <a:ext cx="8382000" cy="5940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	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int [] numbers 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= {5, 10, 15, 20, 25, 30, 35, 40};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	 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	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   	   </a:t>
            </a:r>
            <a:r>
              <a:rPr lang="en-US" altLang="en-US" sz="2000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r>
              <a:rPr lang="en-US" altLang="en-US" sz="20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sz="20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  <a:endParaRPr lang="en-US" altLang="en-US" sz="2000" dirty="0"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showArray</a:t>
            </a:r>
            <a:r>
              <a:rPr lang="en-US" alt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(int[] array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 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	   </a:t>
            </a:r>
            <a:r>
              <a:rPr lang="en-US" alt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out.</a:t>
            </a:r>
            <a:r>
              <a:rPr lang="en-US" altLang="en-US" sz="2000" b="1" i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println</a:t>
            </a:r>
            <a:r>
              <a:rPr lang="en-US" altLang="en-US" sz="2000" b="1" i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(array);//address</a:t>
            </a:r>
            <a:endParaRPr lang="nn-NO" altLang="en-US" sz="2000" dirty="0">
              <a:solidFill>
                <a:srgbClr val="0000FF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	   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alt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		{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	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altLang="en-US" sz="2000" b="1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		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]%2 == 1)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	  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"odd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"even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  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class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PrintFormatTest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07F6459-F201-3134-6CFC-CB29090AA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143" y="5216287"/>
            <a:ext cx="4203354" cy="1323439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5 10 15 20 25 30 35 40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[I@15db9742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5 10 15 20 25 30 35 40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odd even odd even odd even odd even </a:t>
            </a:r>
          </a:p>
        </p:txBody>
      </p:sp>
    </p:spTree>
    <p:extLst>
      <p:ext uri="{BB962C8B-B14F-4D97-AF65-F5344CB8AC3E}">
        <p14:creationId xmlns:p14="http://schemas.microsoft.com/office/powerpoint/2010/main" val="22312967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AAECFD-C3BC-7547-C917-72AEF3A0CED7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6439928" cy="904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Passing Array Elements to a Method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B32C761-34FF-08B3-BE3C-E7408B34AE72}"/>
              </a:ext>
            </a:extLst>
          </p:cNvPr>
          <p:cNvSpPr txBox="1">
            <a:spLocks noChangeArrowheads="1"/>
          </p:cNvSpPr>
          <p:nvPr/>
        </p:nvSpPr>
        <p:spPr>
          <a:xfrm>
            <a:off x="1515762" y="1124465"/>
            <a:ext cx="9019654" cy="55419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single element of an array is passed to a method it is handled like any other variable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  <a:p>
            <a:pPr>
              <a:buFontTx/>
              <a:buNone/>
            </a:pPr>
            <a:r>
              <a:rPr lang="en-US" altLang="en-US" sz="2400" dirty="0"/>
              <a:t>public class </a:t>
            </a:r>
            <a:r>
              <a:rPr lang="en-US" altLang="en-US" sz="2400" dirty="0" err="1"/>
              <a:t>PassElements</a:t>
            </a:r>
            <a:r>
              <a:rPr lang="en-US" altLang="en-US" sz="2400" dirty="0">
                <a:solidFill>
                  <a:srgbClr val="FF00FF"/>
                </a:solidFill>
              </a:rPr>
              <a:t>{ </a:t>
            </a:r>
            <a:r>
              <a:rPr lang="en-US" altLang="en-US" sz="2400" dirty="0"/>
              <a:t>      </a:t>
            </a:r>
          </a:p>
          <a:p>
            <a:pPr>
              <a:buFontTx/>
              <a:buNone/>
            </a:pPr>
            <a:r>
              <a:rPr lang="en-US" altLang="en-US" sz="2400" dirty="0"/>
              <a:t>	public static void main(String[ ] </a:t>
            </a:r>
            <a:r>
              <a:rPr lang="en-US" altLang="en-US" sz="2400" dirty="0" err="1"/>
              <a:t>args</a:t>
            </a:r>
            <a:r>
              <a:rPr lang="en-US" altLang="en-US" sz="2400" dirty="0"/>
              <a:t>)  </a:t>
            </a:r>
            <a:r>
              <a:rPr lang="en-US" altLang="en-US" sz="2400" dirty="0">
                <a:solidFill>
                  <a:srgbClr val="0000FF"/>
                </a:solidFill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/>
              <a:t>	      int []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 = {5, 10, 15, 20, 25};</a:t>
            </a:r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highlight>
                  <a:srgbClr val="FFFF00"/>
                </a:highlight>
              </a:rPr>
              <a:t>      for(int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 = 0;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 &lt; </a:t>
            </a:r>
            <a:r>
              <a:rPr lang="en-US" altLang="en-US" sz="2400" dirty="0" err="1">
                <a:highlight>
                  <a:srgbClr val="FFFF00"/>
                </a:highlight>
              </a:rPr>
              <a:t>nos.length</a:t>
            </a:r>
            <a:r>
              <a:rPr lang="en-US" altLang="en-US" sz="2400" dirty="0">
                <a:highlight>
                  <a:srgbClr val="FFFF00"/>
                </a:highlight>
              </a:rPr>
              <a:t>;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++) 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{</a:t>
            </a:r>
          </a:p>
          <a:p>
            <a:pPr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  	            </a:t>
            </a:r>
            <a:r>
              <a:rPr lang="en-US" altLang="en-US" sz="2400" dirty="0" err="1">
                <a:solidFill>
                  <a:srgbClr val="0000FF"/>
                </a:solidFill>
                <a:highlight>
                  <a:srgbClr val="FFFF00"/>
                </a:highlight>
              </a:rPr>
              <a:t>displayElement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(</a:t>
            </a:r>
            <a:r>
              <a:rPr lang="en-US" altLang="en-US" sz="2400" dirty="0" err="1">
                <a:solidFill>
                  <a:srgbClr val="0000FF"/>
                </a:solidFill>
                <a:highlight>
                  <a:srgbClr val="FFFF00"/>
                </a:highlight>
              </a:rPr>
              <a:t>nos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[</a:t>
            </a:r>
            <a:r>
              <a:rPr lang="en-US" altLang="en-US" sz="2400" dirty="0" err="1">
                <a:solidFill>
                  <a:srgbClr val="0000FF"/>
                </a:solidFill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]); 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}</a:t>
            </a:r>
            <a:r>
              <a:rPr lang="en-US" altLang="en-US" sz="2400" dirty="0">
                <a:highlight>
                  <a:srgbClr val="FFFF00"/>
                </a:highlight>
              </a:rPr>
              <a:t> //end for</a:t>
            </a:r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0000FF"/>
                </a:solidFill>
              </a:rPr>
              <a:t>}</a:t>
            </a:r>
            <a:r>
              <a:rPr lang="en-US" altLang="en-US" sz="2400" dirty="0"/>
              <a:t> //end main</a:t>
            </a:r>
          </a:p>
          <a:p>
            <a:pPr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	public static void </a:t>
            </a:r>
            <a:r>
              <a:rPr lang="en-US" altLang="en-US" sz="2400" dirty="0" err="1">
                <a:highlight>
                  <a:srgbClr val="FFFF00"/>
                </a:highlight>
              </a:rPr>
              <a:t>displayElement</a:t>
            </a:r>
            <a:r>
              <a:rPr lang="en-US" altLang="en-US" sz="2400" dirty="0">
                <a:highlight>
                  <a:srgbClr val="FFFF00"/>
                </a:highlight>
              </a:rPr>
              <a:t>(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int content</a:t>
            </a:r>
            <a:r>
              <a:rPr lang="en-US" altLang="en-US" sz="2400" dirty="0">
                <a:highlight>
                  <a:srgbClr val="FFFF00"/>
                </a:highlight>
              </a:rPr>
              <a:t>) {</a:t>
            </a:r>
          </a:p>
          <a:p>
            <a:pPr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	      </a:t>
            </a:r>
            <a:r>
              <a:rPr lang="en-US" altLang="en-US" sz="2400" dirty="0" err="1">
                <a:highlight>
                  <a:srgbClr val="FFFF00"/>
                </a:highlight>
              </a:rPr>
              <a:t>System.out.print</a:t>
            </a:r>
            <a:r>
              <a:rPr lang="en-US" altLang="en-US" sz="2400" dirty="0">
                <a:highlight>
                  <a:srgbClr val="FFFF00"/>
                </a:highlight>
              </a:rPr>
              <a:t>(content + “,  ”); }//end </a:t>
            </a:r>
            <a:r>
              <a:rPr lang="en-US" altLang="en-US" sz="2400" dirty="0" err="1">
                <a:highlight>
                  <a:srgbClr val="FFFF00"/>
                </a:highlight>
              </a:rPr>
              <a:t>displayElement</a:t>
            </a:r>
            <a:endParaRPr lang="en-US" altLang="en-US" sz="2400" dirty="0">
              <a:highlight>
                <a:srgbClr val="FFFF00"/>
              </a:highlight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FF00FF"/>
                </a:solidFill>
              </a:rPr>
              <a:t>}</a:t>
            </a:r>
            <a:r>
              <a:rPr lang="en-US" altLang="en-US" sz="2400" dirty="0"/>
              <a:t>	//end of class </a:t>
            </a:r>
            <a:r>
              <a:rPr lang="en-US" altLang="en-US" sz="2400" dirty="0" err="1"/>
              <a:t>PassElements</a:t>
            </a:r>
            <a:r>
              <a:rPr lang="en-US" altLang="en-US" sz="2400" dirty="0"/>
              <a:t>						</a:t>
            </a:r>
          </a:p>
          <a:p>
            <a:pPr>
              <a:buFontTx/>
              <a:buNone/>
            </a:pPr>
            <a:r>
              <a:rPr lang="en-US" altLang="en-US" sz="2400" dirty="0"/>
              <a:t>The program output is 5,  10,  15,  20,  25, 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478545-0A3E-025E-7085-E24459E4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61970"/>
              </p:ext>
            </p:extLst>
          </p:nvPr>
        </p:nvGraphicFramePr>
        <p:xfrm>
          <a:off x="7166925" y="1719645"/>
          <a:ext cx="3200400" cy="565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2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61" marR="91461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61" marR="91461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61" marR="91461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61" marR="91461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461" marR="91461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2">
            <a:extLst>
              <a:ext uri="{FF2B5EF4-FFF2-40B4-BE49-F238E27FC236}">
                <a16:creationId xmlns:a16="http://schemas.microsoft.com/office/drawing/2014/main" id="{A39B30A9-63CE-251C-4A91-94BF1BCE62CB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10084531" y="2107036"/>
            <a:ext cx="6801" cy="342102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Connector: Curved 6">
            <a:extLst>
              <a:ext uri="{FF2B5EF4-FFF2-40B4-BE49-F238E27FC236}">
                <a16:creationId xmlns:a16="http://schemas.microsoft.com/office/drawing/2014/main" id="{8186D7BC-8608-C0E7-4918-0EEE76EC21D1}"/>
              </a:ext>
            </a:extLst>
          </p:cNvPr>
          <p:cNvCxnSpPr>
            <a:cxnSpLocks/>
            <a:stCxn id="15" idx="1"/>
            <a:endCxn id="7" idx="1"/>
          </p:cNvCxnSpPr>
          <p:nvPr/>
        </p:nvCxnSpPr>
        <p:spPr bwMode="auto">
          <a:xfrm rot="10800000" flipH="1">
            <a:off x="6978629" y="2002286"/>
            <a:ext cx="188296" cy="1022284"/>
          </a:xfrm>
          <a:prstGeom prst="curvedConnector3">
            <a:avLst>
              <a:gd name="adj1" fmla="val -121405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5056F37-110D-5611-3690-7F0CCED0C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5464" y="5528057"/>
            <a:ext cx="101173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25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EBD370DC-A138-F4E6-442D-D60A09B47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6925" y="3169407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nos</a:t>
            </a:r>
            <a:endParaRPr lang="en-US" altLang="en-US" sz="2000" dirty="0"/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E290827A-DE69-947B-465A-16AC54E92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9946" y="1310863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nos</a:t>
            </a:r>
            <a:r>
              <a:rPr lang="en-US" altLang="en-US" sz="2000" dirty="0"/>
              <a:t>[4]</a:t>
            </a: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C2C72A70-AF13-303E-6457-7F2921B4C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29" y="2824545"/>
            <a:ext cx="1099394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1DD0AC-DBA9-4F02-28AD-F08FC961EFF8}"/>
              </a:ext>
            </a:extLst>
          </p:cNvPr>
          <p:cNvSpPr txBox="1"/>
          <p:nvPr/>
        </p:nvSpPr>
        <p:spPr>
          <a:xfrm>
            <a:off x="9548684" y="5924180"/>
            <a:ext cx="10657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000" dirty="0"/>
              <a:t>content</a:t>
            </a:r>
          </a:p>
        </p:txBody>
      </p:sp>
      <p:sp>
        <p:nvSpPr>
          <p:cNvPr id="29" name="TextBox 19">
            <a:extLst>
              <a:ext uri="{FF2B5EF4-FFF2-40B4-BE49-F238E27FC236}">
                <a16:creationId xmlns:a16="http://schemas.microsoft.com/office/drawing/2014/main" id="{72B9C6FE-00CF-BECD-18EA-7F2B2B85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4566" y="2303382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nos</a:t>
            </a:r>
            <a:r>
              <a:rPr lang="en-US" altLang="en-US" sz="2000" dirty="0"/>
              <a:t>[0]</a:t>
            </a:r>
          </a:p>
        </p:txBody>
      </p:sp>
      <p:sp>
        <p:nvSpPr>
          <p:cNvPr id="30" name="TextBox 19">
            <a:extLst>
              <a:ext uri="{FF2B5EF4-FFF2-40B4-BE49-F238E27FC236}">
                <a16:creationId xmlns:a16="http://schemas.microsoft.com/office/drawing/2014/main" id="{B5E50DA7-6910-AA28-D764-392D8986F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160" y="2305594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nos</a:t>
            </a:r>
            <a:r>
              <a:rPr lang="en-US" altLang="en-US" sz="2000" dirty="0"/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353716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AAECFD-C3BC-7547-C917-72AEF3A0CED7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6439928" cy="904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latin typeface="+mn-lt"/>
              </a:rPr>
              <a:t>Passing Array Elements to a Method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4A4746-756A-9FF5-9AC3-27A23D0ACF1A}"/>
              </a:ext>
            </a:extLst>
          </p:cNvPr>
          <p:cNvSpPr txBox="1">
            <a:spLocks noChangeArrowheads="1"/>
          </p:cNvSpPr>
          <p:nvPr/>
        </p:nvSpPr>
        <p:spPr>
          <a:xfrm>
            <a:off x="1536279" y="1025868"/>
            <a:ext cx="9424164" cy="581977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single element of an array is passed to a method it is handled like any other variable.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       int []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 = {5, 10, 15, 20, 25};</a:t>
            </a:r>
          </a:p>
          <a:p>
            <a:pPr>
              <a:buFontTx/>
              <a:buNone/>
            </a:pPr>
            <a:r>
              <a:rPr lang="en-US" altLang="en-US" sz="2400" dirty="0"/>
              <a:t>	          int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0; 			 				      	</a:t>
            </a:r>
            <a:r>
              <a:rPr lang="en-US" altLang="en-US" sz="2400" dirty="0" err="1"/>
              <a:t>displayElement</a:t>
            </a:r>
            <a:r>
              <a:rPr lang="en-US" altLang="en-US" sz="2400" dirty="0"/>
              <a:t>(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[i+1],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[i+2],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[i+3],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[i+4]); </a:t>
            </a:r>
          </a:p>
          <a:p>
            <a:pPr>
              <a:buFontTx/>
              <a:buNone/>
            </a:pPr>
            <a:r>
              <a:rPr lang="en-US" altLang="en-US" sz="2400" dirty="0"/>
              <a:t>      //    </a:t>
            </a:r>
            <a:r>
              <a:rPr lang="en-US" altLang="en-US" sz="2400" dirty="0" err="1"/>
              <a:t>displayElement</a:t>
            </a:r>
            <a:r>
              <a:rPr lang="en-US" altLang="en-US" sz="2400" dirty="0"/>
              <a:t>(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[0],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[1],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[2],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[3], </a:t>
            </a:r>
            <a:r>
              <a:rPr lang="en-US" altLang="en-US" sz="2400" dirty="0" err="1"/>
              <a:t>nos</a:t>
            </a:r>
            <a:r>
              <a:rPr lang="en-US" altLang="en-US" sz="2400" dirty="0"/>
              <a:t>[4]); 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public static void </a:t>
            </a:r>
            <a:r>
              <a:rPr lang="en-US" altLang="en-US" sz="2400" dirty="0" err="1"/>
              <a:t>displayElement</a:t>
            </a:r>
            <a:r>
              <a:rPr lang="en-US" altLang="en-US" sz="2400" dirty="0"/>
              <a:t>(int c0, int c1, int c2, intc3, int c4) {</a:t>
            </a:r>
          </a:p>
          <a:p>
            <a:pPr>
              <a:buFontTx/>
              <a:buNone/>
            </a:pPr>
            <a:r>
              <a:rPr lang="en-US" altLang="en-US" sz="2400" dirty="0"/>
              <a:t>	 </a:t>
            </a:r>
            <a:r>
              <a:rPr lang="en-US" altLang="en-US" sz="2400" dirty="0" err="1"/>
              <a:t>System.out.print</a:t>
            </a:r>
            <a:r>
              <a:rPr lang="en-US" altLang="en-US" sz="2400" dirty="0"/>
              <a:t>(c0 + “,  ” + c1 + “,  ” + c2 + “,  ”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+ c3 + “,  ” + c4  +  “,  ” );</a:t>
            </a:r>
          </a:p>
          <a:p>
            <a:pPr>
              <a:buFontTx/>
              <a:buNone/>
            </a:pPr>
            <a:r>
              <a:rPr lang="en-US" altLang="en-US" sz="2400" dirty="0"/>
              <a:t>}//end </a:t>
            </a:r>
            <a:r>
              <a:rPr lang="en-US" altLang="en-US" sz="2400" dirty="0" err="1"/>
              <a:t>displayElement</a:t>
            </a:r>
            <a:r>
              <a:rPr lang="en-US" altLang="en-US" sz="2400" dirty="0"/>
              <a:t>. An awkward way!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The program output is 5,  10,  15,  20,  25,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C8E710-3B2D-B957-69BD-DD1BC5AAB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7797"/>
              </p:ext>
            </p:extLst>
          </p:nvPr>
        </p:nvGraphicFramePr>
        <p:xfrm>
          <a:off x="7577572" y="1676400"/>
          <a:ext cx="2655885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61" marR="914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61" marR="914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91461" marR="914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1461" marR="914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91461" marR="914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7">
            <a:extLst>
              <a:ext uri="{FF2B5EF4-FFF2-40B4-BE49-F238E27FC236}">
                <a16:creationId xmlns:a16="http://schemas.microsoft.com/office/drawing/2014/main" id="{BD49A8A0-BB04-8E35-2D16-CD62C3964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3096" y="5755590"/>
            <a:ext cx="95567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35B767-7488-2FDB-2B53-E0D054E924FA}"/>
              </a:ext>
            </a:extLst>
          </p:cNvPr>
          <p:cNvSpPr txBox="1"/>
          <p:nvPr/>
        </p:nvSpPr>
        <p:spPr>
          <a:xfrm>
            <a:off x="9256800" y="6219140"/>
            <a:ext cx="984250" cy="4000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      c0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2CA5BDBB-C7D1-6E57-1CF5-59F6D26CD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5962" y="5733600"/>
            <a:ext cx="95567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CA2DF7-9F57-1BD9-3B8F-7D4619459592}"/>
              </a:ext>
            </a:extLst>
          </p:cNvPr>
          <p:cNvSpPr txBox="1"/>
          <p:nvPr/>
        </p:nvSpPr>
        <p:spPr>
          <a:xfrm>
            <a:off x="10325962" y="6155640"/>
            <a:ext cx="984250" cy="4000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      c1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B26FBCAA-8A2D-8AB3-FDB6-0C2F9B0F8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859" y="1839913"/>
            <a:ext cx="95567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address</a:t>
            </a: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26392F15-4C85-C71A-221B-DC72B9B17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859" y="1466850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nos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8A501CB8-2E15-4527-4BC2-93A73C1B199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150534" y="1866900"/>
            <a:ext cx="427038" cy="20161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9">
            <a:extLst>
              <a:ext uri="{FF2B5EF4-FFF2-40B4-BE49-F238E27FC236}">
                <a16:creationId xmlns:a16="http://schemas.microsoft.com/office/drawing/2014/main" id="{A7BEE939-8361-04EA-AD7C-ED440481E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8372" y="2338388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nos[0]</a:t>
            </a:r>
          </a:p>
        </p:txBody>
      </p:sp>
      <p:cxnSp>
        <p:nvCxnSpPr>
          <p:cNvPr id="16" name="Connector: Curved 17">
            <a:extLst>
              <a:ext uri="{FF2B5EF4-FFF2-40B4-BE49-F238E27FC236}">
                <a16:creationId xmlns:a16="http://schemas.microsoft.com/office/drawing/2014/main" id="{0AA30F6B-B354-86F3-A3D1-841141EB38FC}"/>
              </a:ext>
            </a:extLst>
          </p:cNvPr>
          <p:cNvCxnSpPr>
            <a:cxnSpLocks/>
            <a:stCxn id="15" idx="0"/>
          </p:cNvCxnSpPr>
          <p:nvPr/>
        </p:nvCxnSpPr>
        <p:spPr bwMode="auto">
          <a:xfrm rot="16200000" flipV="1">
            <a:off x="7808552" y="2040732"/>
            <a:ext cx="277813" cy="317500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23">
            <a:extLst>
              <a:ext uri="{FF2B5EF4-FFF2-40B4-BE49-F238E27FC236}">
                <a16:creationId xmlns:a16="http://schemas.microsoft.com/office/drawing/2014/main" id="{6851BAD4-15C1-5880-AA05-086497BAF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8472" y="2320925"/>
            <a:ext cx="955675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nos[1]</a:t>
            </a:r>
          </a:p>
        </p:txBody>
      </p:sp>
      <p:cxnSp>
        <p:nvCxnSpPr>
          <p:cNvPr id="18" name="Connector: Curved 22">
            <a:extLst>
              <a:ext uri="{FF2B5EF4-FFF2-40B4-BE49-F238E27FC236}">
                <a16:creationId xmlns:a16="http://schemas.microsoft.com/office/drawing/2014/main" id="{FC03B94A-E290-E3AC-0632-B283AEB3EF7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8428472" y="2068513"/>
            <a:ext cx="509587" cy="37465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5386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857E2F-3DBC-1452-520F-A4EAAD48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692" y="240828"/>
            <a:ext cx="8864600" cy="6555641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ch07_arrayDemos;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Chap07_ArrayDemos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10;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numbers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[] =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[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Random </a:t>
            </a: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rand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Random();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	</a:t>
            </a:r>
            <a:r>
              <a:rPr lang="en-US" altLang="en-US" sz="2000" dirty="0">
                <a:highlight>
                  <a:srgbClr val="FFFF00"/>
                </a:highlight>
                <a:latin typeface="Consolas" panose="020B0609020204030204" pitchFamily="49" charset="0"/>
              </a:rPr>
              <a:t>numbers[index] = </a:t>
            </a:r>
            <a:r>
              <a:rPr lang="en-US" alt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rand.nextInt</a:t>
            </a:r>
            <a:r>
              <a:rPr lang="en-US" altLang="en-US" sz="2000" dirty="0">
                <a:highlight>
                  <a:srgbClr val="FFFF00"/>
                </a:highlight>
                <a:latin typeface="Consolas" panose="020B0609020204030204" pitchFamily="49" charset="0"/>
              </a:rPr>
              <a:t>(3)-1; </a:t>
            </a:r>
            <a:r>
              <a:rPr lang="en-US" altLang="en-US" sz="2000" dirty="0">
                <a:latin typeface="Consolas" panose="020B0609020204030204" pitchFamily="49" charset="0"/>
              </a:rPr>
              <a:t>//[-1, 2)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 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			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index...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numbers array has:"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 err="1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ARRAY_SIZE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   </a:t>
            </a:r>
            <a:r>
              <a:rPr lang="en-US" altLang="en-US" sz="2000" dirty="0" err="1"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out.printf</a:t>
            </a:r>
            <a:r>
              <a:rPr lang="en-US" altLang="en-US" sz="2000" b="1" i="1" dirty="0">
                <a:highlight>
                  <a:srgbClr val="FFFF00"/>
                </a:highlight>
                <a:latin typeface="Consolas" panose="020B0609020204030204" pitchFamily="49" charset="0"/>
              </a:rPr>
              <a:t>("numbers [ %d ] is %d.\n",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i="1" dirty="0">
                <a:highlight>
                  <a:srgbClr val="FFFF00"/>
                </a:highlight>
                <a:latin typeface="Consolas" panose="020B0609020204030204" pitchFamily="49" charset="0"/>
              </a:rPr>
              <a:t>                    </a:t>
            </a:r>
            <a:r>
              <a:rPr lang="en-US" altLang="en-US" sz="2000" b="1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highlight>
                  <a:srgbClr val="FFFF00"/>
                </a:highlight>
                <a:latin typeface="Consolas" panose="020B0609020204030204" pitchFamily="49" charset="0"/>
              </a:rPr>
              <a:t>, numbers[</a:t>
            </a:r>
            <a:r>
              <a:rPr lang="en-US" altLang="en-US" sz="2000" b="1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highlight>
                  <a:srgbClr val="FFFF00"/>
                </a:highlight>
                <a:latin typeface="Consolas" panose="020B0609020204030204" pitchFamily="49" charset="0"/>
              </a:rPr>
              <a:t>]);</a:t>
            </a:r>
            <a:endParaRPr lang="en-US" altLang="en-US" sz="2000" b="1" i="1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for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...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//end of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4C1723F-70D5-18B5-0C45-997A9E473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7208" y="401466"/>
            <a:ext cx="1092200" cy="4450449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400" dirty="0"/>
              <a:t>0     1</a:t>
            </a:r>
          </a:p>
          <a:p>
            <a:pPr>
              <a:buFontTx/>
              <a:buNone/>
            </a:pPr>
            <a:r>
              <a:rPr lang="en-US" altLang="en-US" sz="2400" dirty="0"/>
              <a:t>1     0</a:t>
            </a:r>
          </a:p>
          <a:p>
            <a:pPr>
              <a:buFontTx/>
              <a:buNone/>
            </a:pPr>
            <a:r>
              <a:rPr lang="en-US" altLang="en-US" sz="2400" dirty="0"/>
              <a:t>2     -1</a:t>
            </a:r>
          </a:p>
          <a:p>
            <a:pPr>
              <a:buFontTx/>
              <a:buNone/>
            </a:pPr>
            <a:r>
              <a:rPr lang="en-US" altLang="en-US" sz="2400" dirty="0"/>
              <a:t>3     0</a:t>
            </a:r>
          </a:p>
          <a:p>
            <a:pPr>
              <a:buFontTx/>
              <a:buNone/>
            </a:pPr>
            <a:r>
              <a:rPr lang="en-US" altLang="en-US" sz="2400" dirty="0"/>
              <a:t>4     1</a:t>
            </a:r>
          </a:p>
          <a:p>
            <a:pPr>
              <a:buFontTx/>
              <a:buNone/>
            </a:pPr>
            <a:r>
              <a:rPr lang="en-US" altLang="en-US" sz="2400" dirty="0"/>
              <a:t>5     1</a:t>
            </a:r>
          </a:p>
          <a:p>
            <a:pPr>
              <a:buFontTx/>
              <a:buNone/>
            </a:pPr>
            <a:r>
              <a:rPr lang="en-US" altLang="en-US" sz="2400" dirty="0"/>
              <a:t>6     0</a:t>
            </a:r>
          </a:p>
          <a:p>
            <a:pPr>
              <a:buFontTx/>
              <a:buNone/>
            </a:pPr>
            <a:r>
              <a:rPr lang="en-US" altLang="en-US" sz="2400" dirty="0"/>
              <a:t>7     -1</a:t>
            </a:r>
          </a:p>
          <a:p>
            <a:pPr>
              <a:buFontTx/>
              <a:buNone/>
            </a:pPr>
            <a:r>
              <a:rPr lang="en-US" altLang="en-US" sz="2400" dirty="0"/>
              <a:t>8     -1</a:t>
            </a:r>
          </a:p>
          <a:p>
            <a:pPr>
              <a:buFontTx/>
              <a:buNone/>
            </a:pPr>
            <a:r>
              <a:rPr lang="en-US" altLang="en-US" sz="2400" dirty="0"/>
              <a:t>9     0</a:t>
            </a: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4F2AE12A-4BC0-8191-1753-14DCA4B72ED7}"/>
              </a:ext>
            </a:extLst>
          </p:cNvPr>
          <p:cNvSpPr/>
          <p:nvPr/>
        </p:nvSpPr>
        <p:spPr>
          <a:xfrm>
            <a:off x="9774195" y="3391929"/>
            <a:ext cx="234778" cy="57458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705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B129F6-9DC7-B29B-6A74-AE239D5F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605" y="996778"/>
            <a:ext cx="10008973" cy="51398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public class </a:t>
            </a:r>
            <a:r>
              <a:rPr lang="en-US" altLang="en-US" sz="2000" dirty="0" err="1">
                <a:latin typeface="Consolas" panose="020B0609020204030204" pitchFamily="49" charset="0"/>
              </a:rPr>
              <a:t>PassElements</a:t>
            </a: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public static void main(String[ ] </a:t>
            </a:r>
            <a:r>
              <a:rPr lang="en-US" altLang="en-US" sz="2000" dirty="0" err="1">
                <a:latin typeface="Consolas" panose="020B0609020204030204" pitchFamily="49" charset="0"/>
              </a:rPr>
              <a:t>args</a:t>
            </a:r>
            <a:r>
              <a:rPr lang="en-US" altLang="en-US" sz="2000" dirty="0">
                <a:latin typeface="Consolas" panose="020B0609020204030204" pitchFamily="49" charset="0"/>
              </a:rPr>
              <a:t>){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int []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 = {5, 10, 15, 20, 25};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int </a:t>
            </a: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0; 			 				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latin typeface="Consolas" panose="020B0609020204030204" pitchFamily="49" charset="0"/>
              </a:rPr>
              <a:t>displayElement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</a:t>
            </a: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[i+1],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[i+2],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[i+3],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[i+4]);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//    </a:t>
            </a:r>
            <a:r>
              <a:rPr lang="en-US" altLang="en-US" sz="2000" dirty="0" err="1">
                <a:latin typeface="Consolas" panose="020B0609020204030204" pitchFamily="49" charset="0"/>
              </a:rPr>
              <a:t>displayElement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[0],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[1],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[2],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[3], </a:t>
            </a:r>
            <a:r>
              <a:rPr lang="en-US" altLang="en-US" sz="2000" dirty="0" err="1">
                <a:latin typeface="Consolas" panose="020B0609020204030204" pitchFamily="49" charset="0"/>
              </a:rPr>
              <a:t>nos</a:t>
            </a:r>
            <a:r>
              <a:rPr lang="en-US" altLang="en-US" sz="2000" dirty="0">
                <a:latin typeface="Consolas" panose="020B0609020204030204" pitchFamily="49" charset="0"/>
              </a:rPr>
              <a:t>[4]);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} //end main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public static void </a:t>
            </a:r>
            <a:r>
              <a:rPr lang="en-US" altLang="en-US" sz="2000" dirty="0" err="1">
                <a:latin typeface="Consolas" panose="020B0609020204030204" pitchFamily="49" charset="0"/>
              </a:rPr>
              <a:t>displayElement</a:t>
            </a:r>
            <a:r>
              <a:rPr lang="en-US" altLang="en-US" sz="2000" dirty="0">
                <a:latin typeface="Consolas" panose="020B0609020204030204" pitchFamily="49" charset="0"/>
              </a:rPr>
              <a:t>(int c0, int c1, int c2, intc3,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                               int c4)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latin typeface="Consolas" panose="020B0609020204030204" pitchFamily="49" charset="0"/>
              </a:rPr>
              <a:t>System.out.print</a:t>
            </a:r>
            <a:r>
              <a:rPr lang="en-US" altLang="en-US" sz="2000" dirty="0">
                <a:latin typeface="Consolas" panose="020B0609020204030204" pitchFamily="49" charset="0"/>
              </a:rPr>
              <a:t>(c0 + “,  ” + c1 + “,  ” + c2 + “,  ”</a:t>
            </a:r>
            <a:r>
              <a:rPr lang="en-US" altLang="en-US" sz="2000" baseline="-25000" dirty="0"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+ c3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                  +  “,  ” + c4 + “,  ”    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}//end </a:t>
            </a:r>
            <a:r>
              <a:rPr lang="en-US" altLang="en-US" sz="2000" dirty="0" err="1">
                <a:latin typeface="Consolas" panose="020B0609020204030204" pitchFamily="49" charset="0"/>
              </a:rPr>
              <a:t>displayElement</a:t>
            </a:r>
            <a:r>
              <a:rPr lang="en-US" altLang="en-US" sz="2000" dirty="0">
                <a:latin typeface="Consolas" panose="020B0609020204030204" pitchFamily="49" charset="0"/>
              </a:rPr>
              <a:t>. An awkward way!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The output is:  5, 10, 15, 20, 25</a:t>
            </a:r>
          </a:p>
        </p:txBody>
      </p:sp>
    </p:spTree>
    <p:extLst>
      <p:ext uri="{BB962C8B-B14F-4D97-AF65-F5344CB8AC3E}">
        <p14:creationId xmlns:p14="http://schemas.microsoft.com/office/powerpoint/2010/main" val="12789140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2">
            <a:extLst>
              <a:ext uri="{FF2B5EF4-FFF2-40B4-BE49-F238E27FC236}">
                <a16:creationId xmlns:a16="http://schemas.microsoft.com/office/drawing/2014/main" id="{0E8CAE62-2F56-3981-E5CF-B128ED8B4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632" y="3775075"/>
            <a:ext cx="9113837" cy="25050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65C30C-C1E3-E205-9500-D92DC7977D80}"/>
              </a:ext>
            </a:extLst>
          </p:cNvPr>
          <p:cNvSpPr txBox="1">
            <a:spLocks noChangeArrowheads="1"/>
          </p:cNvSpPr>
          <p:nvPr/>
        </p:nvSpPr>
        <p:spPr>
          <a:xfrm>
            <a:off x="1430857" y="1298575"/>
            <a:ext cx="8837612" cy="54070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methods to process array data by passing the entire array, not just one element at a time.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passing an array as an argument,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simply passes the value in the variable that references the array,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shown below</a:t>
            </a:r>
          </a:p>
          <a:p>
            <a:pPr>
              <a:buFontTx/>
              <a:buNone/>
            </a:pPr>
            <a:r>
              <a:rPr lang="en-US" altLang="en-US" sz="2400" dirty="0"/>
              <a:t>           public static void main(String[ ] </a:t>
            </a:r>
            <a:r>
              <a:rPr lang="en-US" altLang="en-US" sz="2400" dirty="0" err="1"/>
              <a:t>args</a:t>
            </a:r>
            <a:r>
              <a:rPr lang="en-US" altLang="en-US" sz="2400" dirty="0"/>
              <a:t>){ </a:t>
            </a:r>
          </a:p>
          <a:p>
            <a:pPr>
              <a:buFontTx/>
              <a:buNone/>
            </a:pPr>
            <a:r>
              <a:rPr lang="en-US" altLang="en-US" sz="2400" dirty="0"/>
              <a:t>	              int [] numbers = {5, 10, 15, 20, 25, 30, 35, 40};</a:t>
            </a:r>
          </a:p>
          <a:p>
            <a:pPr>
              <a:buFontTx/>
              <a:buNone/>
            </a:pPr>
            <a:r>
              <a:rPr lang="en-US" altLang="en-US" sz="2400" dirty="0"/>
              <a:t>	              </a:t>
            </a:r>
            <a:r>
              <a:rPr lang="en-US" altLang="en-US" sz="2400" dirty="0" err="1"/>
              <a:t>showArray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numbers</a:t>
            </a:r>
            <a:r>
              <a:rPr lang="en-US" altLang="en-US" sz="2400" dirty="0"/>
              <a:t>); </a:t>
            </a:r>
          </a:p>
          <a:p>
            <a:pPr>
              <a:buFontTx/>
              <a:buNone/>
            </a:pPr>
            <a:r>
              <a:rPr lang="en-US" altLang="en-US" sz="2400" dirty="0"/>
              <a:t>	              …</a:t>
            </a:r>
          </a:p>
          <a:p>
            <a:pPr>
              <a:buFontTx/>
              <a:buNone/>
            </a:pPr>
            <a:r>
              <a:rPr lang="en-US" altLang="en-US" sz="2400" dirty="0"/>
              <a:t>	         }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     public static void </a:t>
            </a:r>
            <a:r>
              <a:rPr lang="en-US" altLang="en-US" sz="2400" dirty="0" err="1"/>
              <a:t>showArray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int[] array</a:t>
            </a:r>
            <a:r>
              <a:rPr lang="en-US" altLang="en-US" sz="2400" dirty="0"/>
              <a:t>)  {</a:t>
            </a:r>
          </a:p>
          <a:p>
            <a:pPr>
              <a:buFontTx/>
              <a:buNone/>
            </a:pPr>
            <a:r>
              <a:rPr lang="en-US" altLang="en-US" sz="2400" dirty="0"/>
              <a:t>	               … } </a:t>
            </a:r>
          </a:p>
          <a:p>
            <a:r>
              <a:rPr lang="en-US" altLang="en-US" sz="2400" dirty="0"/>
              <a:t>..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D75472-364B-A3FB-1257-290C081A6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09407"/>
              </p:ext>
            </p:extLst>
          </p:nvPr>
        </p:nvGraphicFramePr>
        <p:xfrm>
          <a:off x="5145606" y="4740275"/>
          <a:ext cx="5399088" cy="461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48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19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91447" marR="91447"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id="{1E4C9741-D65F-9A95-0E96-C786E2A00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868" y="4068703"/>
            <a:ext cx="106062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91F431E-6D81-E35B-5162-93FB8ABAD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393" y="5822920"/>
            <a:ext cx="10668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array</a:t>
            </a:r>
          </a:p>
        </p:txBody>
      </p:sp>
      <p:cxnSp>
        <p:nvCxnSpPr>
          <p:cNvPr id="9" name="Straight Arrow Connector 3">
            <a:extLst>
              <a:ext uri="{FF2B5EF4-FFF2-40B4-BE49-F238E27FC236}">
                <a16:creationId xmlns:a16="http://schemas.microsoft.com/office/drawing/2014/main" id="{471157AA-4BF5-7045-5BF0-73D8882D0C40}"/>
              </a:ext>
            </a:extLst>
          </p:cNvPr>
          <p:cNvCxnSpPr>
            <a:cxnSpLocks noChangeShapeType="1"/>
            <a:endCxn id="6" idx="1"/>
          </p:cNvCxnSpPr>
          <p:nvPr/>
        </p:nvCxnSpPr>
        <p:spPr bwMode="auto">
          <a:xfrm>
            <a:off x="4477180" y="4458510"/>
            <a:ext cx="668426" cy="51274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2A01ED00-2707-E202-3A62-CCA960FCF4E8}"/>
              </a:ext>
            </a:extLst>
          </p:cNvPr>
          <p:cNvCxnSpPr>
            <a:cxnSpLocks/>
          </p:cNvCxnSpPr>
          <p:nvPr/>
        </p:nvCxnSpPr>
        <p:spPr bwMode="auto">
          <a:xfrm flipV="1">
            <a:off x="4740794" y="4926013"/>
            <a:ext cx="404813" cy="1096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id="{C71EAAEC-C814-3551-1DD3-73084C75B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11501"/>
            <a:ext cx="10668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0F2AF2EE-63C4-8646-E0A3-2F20B0C0F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994" y="5840413"/>
            <a:ext cx="10668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address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605D48B8-E6C2-3F50-0103-4A0B65F72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1219" y="5818188"/>
            <a:ext cx="2482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A reference copy!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5955162-2416-203E-C0DC-0F1110D6D838}"/>
              </a:ext>
            </a:extLst>
          </p:cNvPr>
          <p:cNvSpPr txBox="1">
            <a:spLocks noChangeArrowheads="1"/>
          </p:cNvSpPr>
          <p:nvPr/>
        </p:nvSpPr>
        <p:spPr>
          <a:xfrm>
            <a:off x="1458593" y="198377"/>
            <a:ext cx="7772400" cy="838200"/>
          </a:xfrm>
          <a:prstGeom prst="rect">
            <a:avLst/>
          </a:prstGeom>
          <a:ln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Passing Array as Arguments to a Method</a:t>
            </a:r>
          </a:p>
        </p:txBody>
      </p:sp>
    </p:spTree>
    <p:extLst>
      <p:ext uri="{BB962C8B-B14F-4D97-AF65-F5344CB8AC3E}">
        <p14:creationId xmlns:p14="http://schemas.microsoft.com/office/powerpoint/2010/main" val="17592454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66AFA38-558C-5766-CB5D-61D6BA7B5ED3}"/>
              </a:ext>
            </a:extLst>
          </p:cNvPr>
          <p:cNvSpPr txBox="1">
            <a:spLocks noChangeArrowheads="1"/>
          </p:cNvSpPr>
          <p:nvPr/>
        </p:nvSpPr>
        <p:spPr>
          <a:xfrm>
            <a:off x="1564571" y="117923"/>
            <a:ext cx="707012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Passing Arrays as Arguments to a Method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1D9E95-4C8D-12F2-494C-617664115B2F}"/>
              </a:ext>
            </a:extLst>
          </p:cNvPr>
          <p:cNvSpPr txBox="1">
            <a:spLocks noChangeArrowheads="1"/>
          </p:cNvSpPr>
          <p:nvPr/>
        </p:nvSpPr>
        <p:spPr>
          <a:xfrm>
            <a:off x="1558588" y="1039813"/>
            <a:ext cx="8833444" cy="1522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Arrays are objects.</a:t>
            </a:r>
          </a:p>
          <a:p>
            <a:pPr marL="457200" indent="-457200"/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references can be passed to methods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any other object reference variable.</a:t>
            </a:r>
          </a:p>
        </p:txBody>
      </p:sp>
      <p:grpSp>
        <p:nvGrpSpPr>
          <p:cNvPr id="4" name="Group 23">
            <a:extLst>
              <a:ext uri="{FF2B5EF4-FFF2-40B4-BE49-F238E27FC236}">
                <a16:creationId xmlns:a16="http://schemas.microsoft.com/office/drawing/2014/main" id="{D2925885-F4B5-F08C-FFA6-0F55C64F1D7D}"/>
              </a:ext>
            </a:extLst>
          </p:cNvPr>
          <p:cNvGrpSpPr>
            <a:grpSpLocks/>
          </p:cNvGrpSpPr>
          <p:nvPr/>
        </p:nvGrpSpPr>
        <p:grpSpPr bwMode="auto">
          <a:xfrm>
            <a:off x="1002455" y="3092696"/>
            <a:ext cx="9008682" cy="3605411"/>
            <a:chOff x="-56" y="2010"/>
            <a:chExt cx="5465" cy="2536"/>
          </a:xfrm>
          <a:solidFill>
            <a:schemeClr val="bg2"/>
          </a:solidFill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218EE78-E9E7-9772-5F03-A9FC674B1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2106"/>
              <a:ext cx="329" cy="3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5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2759B26B-8C6F-4713-2491-14103EF09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4" y="2106"/>
              <a:ext cx="353" cy="36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10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D44EBA4A-028C-DA7B-5332-DA1773F8C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3" y="2106"/>
              <a:ext cx="352" cy="36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15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A163FC6E-9C82-88B6-1AE2-251C77B72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5" y="2104"/>
              <a:ext cx="328" cy="37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20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7A7F684E-A317-0825-56CC-A495A63D4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2" y="2095"/>
              <a:ext cx="332" cy="37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25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AAAEC6CE-885C-5564-37A0-26AE489D2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2571"/>
              <a:ext cx="695" cy="2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/>
                <a:t>Address</a:t>
              </a:r>
            </a:p>
          </p:txBody>
        </p:sp>
        <p:sp>
          <p:nvSpPr>
            <p:cNvPr id="11" name="Text Box 11">
              <a:extLst>
                <a:ext uri="{FF2B5EF4-FFF2-40B4-BE49-F238E27FC236}">
                  <a16:creationId xmlns:a16="http://schemas.microsoft.com/office/drawing/2014/main" id="{B4219AE4-CA94-0C5F-B894-83F1E0726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" y="2010"/>
              <a:ext cx="1886" cy="2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 err="1">
                  <a:latin typeface="Consolas" panose="020B0609020204030204" pitchFamily="49" charset="0"/>
                </a:rPr>
                <a:t>showArray</a:t>
              </a:r>
              <a:r>
                <a:rPr lang="en-US" altLang="en-US" sz="2000" b="1" dirty="0">
                  <a:latin typeface="Consolas" panose="020B0609020204030204" pitchFamily="49" charset="0"/>
                </a:rPr>
                <a:t>(numbers);</a:t>
              </a:r>
            </a:p>
          </p:txBody>
        </p:sp>
        <p:cxnSp>
          <p:nvCxnSpPr>
            <p:cNvPr id="12" name="AutoShape 12">
              <a:extLst>
                <a:ext uri="{FF2B5EF4-FFF2-40B4-BE49-F238E27FC236}">
                  <a16:creationId xmlns:a16="http://schemas.microsoft.com/office/drawing/2014/main" id="{ABB599CA-7B70-728C-0667-4C0EDB9769B6}"/>
                </a:ext>
              </a:extLst>
            </p:cNvPr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2010" y="2286"/>
              <a:ext cx="683" cy="408"/>
            </a:xfrm>
            <a:prstGeom prst="bentConnector3">
              <a:avLst>
                <a:gd name="adj1" fmla="val 5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A936ACFC-831D-9644-A90B-AFB598CEF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" y="2095"/>
              <a:ext cx="332" cy="36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30</a:t>
              </a:r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258C5A93-8AAB-DBFB-A36B-E694FAD68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" y="2086"/>
              <a:ext cx="332" cy="37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35</a:t>
              </a: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BF719356-8F3B-46B8-87AF-3F5F931E8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7" y="2086"/>
              <a:ext cx="332" cy="37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dirty="0"/>
                <a:t>40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644E2F9F-01F2-A991-480A-D85C967CE5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" y="3074"/>
              <a:ext cx="4792" cy="1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public static void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showArray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(</a:t>
              </a:r>
              <a:r>
                <a:rPr lang="en-US" altLang="en-US" sz="2200" b="1" dirty="0">
                  <a:solidFill>
                    <a:srgbClr val="0000FF"/>
                  </a:solidFill>
                  <a:latin typeface="Consolas" panose="020B0609020204030204" pitchFamily="49" charset="0"/>
                </a:rPr>
                <a:t>int[] array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)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{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  for (int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 = 0;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 &lt;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array.length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;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++)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      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System.out.print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(array[</a:t>
              </a:r>
              <a:r>
                <a:rPr lang="en-US" altLang="en-US" sz="2200" b="1" dirty="0" err="1">
                  <a:latin typeface="Consolas" panose="020B0609020204030204" pitchFamily="49" charset="0"/>
                </a:rPr>
                <a:t>i</a:t>
              </a:r>
              <a:r>
                <a:rPr lang="en-US" altLang="en-US" sz="2200" b="1" dirty="0">
                  <a:latin typeface="Consolas" panose="020B0609020204030204" pitchFamily="49" charset="0"/>
                </a:rPr>
                <a:t>] + " ");</a:t>
              </a:r>
            </a:p>
            <a:p>
              <a:pPr lvl="2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b="1" dirty="0">
                  <a:latin typeface="Consolas" panose="020B0609020204030204" pitchFamily="49" charset="0"/>
                </a:rPr>
                <a:t>}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 b="1" dirty="0">
                <a:latin typeface="Consolas" panose="020B0609020204030204" pitchFamily="49" charset="0"/>
              </a:endParaRPr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CD30BA83-629F-F0AC-1BD1-9433BE468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04" y="2256"/>
              <a:ext cx="0" cy="28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E2246F63-4537-6C00-37D6-315B5A28E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0" cy="19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20">
              <a:extLst>
                <a:ext uri="{FF2B5EF4-FFF2-40B4-BE49-F238E27FC236}">
                  <a16:creationId xmlns:a16="http://schemas.microsoft.com/office/drawing/2014/main" id="{87D637E8-F3ED-7A00-88F9-B325F33AF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976"/>
              <a:ext cx="225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21">
              <a:extLst>
                <a:ext uri="{FF2B5EF4-FFF2-40B4-BE49-F238E27FC236}">
                  <a16:creationId xmlns:a16="http://schemas.microsoft.com/office/drawing/2014/main" id="{5920F1F7-4FD2-C081-5E59-C110D025A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976"/>
              <a:ext cx="0" cy="9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1" name="Text Box 24">
            <a:extLst>
              <a:ext uri="{FF2B5EF4-FFF2-40B4-BE49-F238E27FC236}">
                <a16:creationId xmlns:a16="http://schemas.microsoft.com/office/drawing/2014/main" id="{A93C5788-F107-B374-51B3-A1BBA0FF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272" y="6224143"/>
            <a:ext cx="27568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+mn-lt"/>
              </a:rPr>
              <a:t>Example: </a:t>
            </a:r>
            <a:r>
              <a:rPr lang="en-US" altLang="en-US" sz="2000" dirty="0">
                <a:latin typeface="+mn-lt"/>
                <a:hlinkClick r:id="rId2" action="ppaction://hlinkfile"/>
              </a:rPr>
              <a:t>PassArray.java</a:t>
            </a:r>
            <a:endParaRPr lang="en-US" altLang="en-US" sz="2000" dirty="0">
              <a:latin typeface="+mn-lt"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11325356-2D22-EFAF-F714-9E9831CA6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574" y="2527089"/>
            <a:ext cx="82207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[] numbers = {5, 10, 15, 20, 25, 30, 35, 40};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5638A6-CDD5-21C5-8B43-0CBA5B82BF28}"/>
              </a:ext>
            </a:extLst>
          </p:cNvPr>
          <p:cNvSpPr txBox="1"/>
          <p:nvPr/>
        </p:nvSpPr>
        <p:spPr>
          <a:xfrm>
            <a:off x="2185182" y="3792975"/>
            <a:ext cx="11456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Curved Connector 2">
            <a:extLst>
              <a:ext uri="{FF2B5EF4-FFF2-40B4-BE49-F238E27FC236}">
                <a16:creationId xmlns:a16="http://schemas.microsoft.com/office/drawing/2014/main" id="{88C8B6ED-F295-380C-EF70-4AB8ED380E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40252" y="3485082"/>
            <a:ext cx="3581400" cy="12954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470216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3ED2E29B-996E-726D-BFC8-18BA3A579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074" y="30721"/>
            <a:ext cx="8458200" cy="6800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public class </a:t>
            </a:r>
            <a:r>
              <a:rPr lang="en-US" altLang="en-US" sz="2400" dirty="0" err="1"/>
              <a:t>PassArrayReferenceVariable</a:t>
            </a:r>
            <a:r>
              <a:rPr lang="en-US" altLang="en-US" sz="2400" dirty="0"/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public static void main(String[ ] </a:t>
            </a:r>
            <a:r>
              <a:rPr lang="en-US" altLang="en-US" sz="2400" dirty="0" err="1"/>
              <a:t>args</a:t>
            </a:r>
            <a:r>
              <a:rPr lang="en-US" altLang="en-US" sz="2400" dirty="0"/>
              <a:t>){		 	</a:t>
            </a:r>
            <a:r>
              <a:rPr lang="en-US" altLang="en-US" sz="800" dirty="0"/>
              <a:t>			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      int [] numbers = {5, 10, 15, 20, 25, 30, 35, 40};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System.</a:t>
            </a:r>
            <a:r>
              <a:rPr lang="en-US" altLang="en-US" sz="2400" i="1" dirty="0" err="1"/>
              <a:t>out.println</a:t>
            </a:r>
            <a:r>
              <a:rPr lang="en-US" altLang="en-US" sz="2400" i="1" dirty="0"/>
              <a:t>(</a:t>
            </a:r>
            <a:r>
              <a:rPr lang="en-US" altLang="en-US" sz="2400" i="1" dirty="0">
                <a:solidFill>
                  <a:srgbClr val="0000FF"/>
                </a:solidFill>
              </a:rPr>
              <a:t>numbers</a:t>
            </a:r>
            <a:r>
              <a:rPr lang="en-US" altLang="en-US" sz="2400" i="1" dirty="0"/>
              <a:t>);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showArray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</a:rPr>
              <a:t>numbers</a:t>
            </a:r>
            <a:r>
              <a:rPr lang="en-US" altLang="en-US" sz="2400" dirty="0"/>
              <a:t>);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} //end main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public static void </a:t>
            </a:r>
            <a:r>
              <a:rPr lang="en-US" altLang="en-US" sz="2400" dirty="0" err="1"/>
              <a:t>showArray</a:t>
            </a:r>
            <a:r>
              <a:rPr lang="en-US" altLang="en-US" sz="2400" dirty="0"/>
              <a:t>(int [] </a:t>
            </a:r>
            <a:r>
              <a:rPr lang="en-US" altLang="en-US" sz="2400" dirty="0" err="1"/>
              <a:t>arrayContents</a:t>
            </a:r>
            <a:r>
              <a:rPr lang="en-US" altLang="en-US" sz="2400" dirty="0"/>
              <a:t>)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>
                <a:highlight>
                  <a:srgbClr val="FFFF00"/>
                </a:highlight>
              </a:rPr>
              <a:t>System.</a:t>
            </a:r>
            <a:r>
              <a:rPr lang="en-US" altLang="en-US" sz="2400" i="1" dirty="0" err="1">
                <a:highlight>
                  <a:srgbClr val="FFFF00"/>
                </a:highlight>
              </a:rPr>
              <a:t>out.print</a:t>
            </a:r>
            <a:r>
              <a:rPr lang="en-US" altLang="en-US" sz="2400" i="1" dirty="0">
                <a:highlight>
                  <a:srgbClr val="FFFF00"/>
                </a:highlight>
              </a:rPr>
              <a:t>(</a:t>
            </a:r>
            <a:r>
              <a:rPr lang="en-US" altLang="en-US" sz="2400" i="1" dirty="0" err="1">
                <a:solidFill>
                  <a:srgbClr val="0000FF"/>
                </a:solidFill>
                <a:highlight>
                  <a:srgbClr val="FFFF00"/>
                </a:highlight>
              </a:rPr>
              <a:t>arrayContents</a:t>
            </a:r>
            <a:r>
              <a:rPr lang="en-US" altLang="en-US" sz="2400" i="1" dirty="0">
                <a:highlight>
                  <a:srgbClr val="FFFF00"/>
                </a:highlight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	</a:t>
            </a:r>
            <a:r>
              <a:rPr lang="en-US" altLang="en-US" sz="2400" dirty="0" err="1">
                <a:highlight>
                  <a:srgbClr val="FFFF00"/>
                </a:highlight>
              </a:rPr>
              <a:t>System.</a:t>
            </a:r>
            <a:r>
              <a:rPr lang="en-US" altLang="en-US" sz="2400" i="1" dirty="0" err="1">
                <a:highlight>
                  <a:srgbClr val="FFFF00"/>
                </a:highlight>
              </a:rPr>
              <a:t>out.print</a:t>
            </a:r>
            <a:r>
              <a:rPr lang="en-US" altLang="en-US" sz="2400" i="1" dirty="0">
                <a:highlight>
                  <a:srgbClr val="FFFF00"/>
                </a:highlight>
              </a:rPr>
              <a:t>("\n");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	for(int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 = 0;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 &lt; </a:t>
            </a:r>
            <a:r>
              <a:rPr lang="en-US" altLang="en-US" sz="2400" dirty="0" err="1">
                <a:highlight>
                  <a:srgbClr val="FFFF00"/>
                </a:highlight>
              </a:rPr>
              <a:t>arrayContents.length</a:t>
            </a:r>
            <a:r>
              <a:rPr lang="en-US" altLang="en-US" sz="2400" dirty="0">
                <a:highlight>
                  <a:srgbClr val="FFFF00"/>
                </a:highlight>
              </a:rPr>
              <a:t>; </a:t>
            </a:r>
            <a:r>
              <a:rPr lang="en-US" altLang="en-US" sz="2400" dirty="0" err="1">
                <a:highlight>
                  <a:srgbClr val="FFFF00"/>
                </a:highlight>
              </a:rPr>
              <a:t>i</a:t>
            </a:r>
            <a:r>
              <a:rPr lang="en-US" altLang="en-US" sz="2400" dirty="0">
                <a:highlight>
                  <a:srgbClr val="FFFF00"/>
                </a:highlight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highlight>
                  <a:srgbClr val="FFFF00"/>
                </a:highlight>
              </a:rPr>
              <a:t>	      </a:t>
            </a:r>
            <a:r>
              <a:rPr lang="en-US" altLang="en-US" sz="2400" dirty="0" err="1">
                <a:highlight>
                  <a:srgbClr val="FFFF00"/>
                </a:highlight>
              </a:rPr>
              <a:t>System.</a:t>
            </a:r>
            <a:r>
              <a:rPr lang="en-US" altLang="en-US" sz="2400" i="1" dirty="0" err="1">
                <a:highlight>
                  <a:srgbClr val="FFFF00"/>
                </a:highlight>
              </a:rPr>
              <a:t>out.print</a:t>
            </a:r>
            <a:r>
              <a:rPr lang="en-US" altLang="en-US" sz="2400" i="1" dirty="0">
                <a:highlight>
                  <a:srgbClr val="FFFF00"/>
                </a:highlight>
              </a:rPr>
              <a:t>(</a:t>
            </a:r>
            <a:r>
              <a:rPr lang="en-US" altLang="en-US" sz="2400" i="1" dirty="0" err="1">
                <a:highlight>
                  <a:srgbClr val="FFFF00"/>
                </a:highlight>
              </a:rPr>
              <a:t>arrayContents</a:t>
            </a:r>
            <a:r>
              <a:rPr lang="en-US" altLang="en-US" sz="2400" i="1" dirty="0">
                <a:highlight>
                  <a:srgbClr val="FFFF00"/>
                </a:highlight>
              </a:rPr>
              <a:t>[</a:t>
            </a:r>
            <a:r>
              <a:rPr lang="en-US" altLang="en-US" sz="2400" i="1" dirty="0" err="1">
                <a:highlight>
                  <a:srgbClr val="FFFF00"/>
                </a:highlight>
              </a:rPr>
              <a:t>i</a:t>
            </a:r>
            <a:r>
              <a:rPr lang="en-US" altLang="en-US" sz="2400" i="1" dirty="0">
                <a:highlight>
                  <a:srgbClr val="FFFF00"/>
                </a:highlight>
              </a:rPr>
              <a:t>] + "  ");;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}  //end of </a:t>
            </a:r>
            <a:r>
              <a:rPr lang="en-US" altLang="en-US" sz="2400" dirty="0" err="1"/>
              <a:t>showArray</a:t>
            </a:r>
            <a:r>
              <a:rPr lang="en-US" altLang="en-US" sz="2400" dirty="0">
                <a:latin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output is: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</a:rPr>
              <a:t>[I@15db9742</a:t>
            </a: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</a:rPr>
              <a:t>[I@15db9742</a:t>
            </a:r>
          </a:p>
          <a:p>
            <a:pPr>
              <a:buFontTx/>
              <a:buNone/>
            </a:pPr>
            <a:r>
              <a:rPr lang="en-US" altLang="en-US" sz="2000" dirty="0"/>
              <a:t>5  10  15  20  25  30  35  40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CD4FCB-C212-5F4E-0F7C-1F92CCD561DF}"/>
              </a:ext>
            </a:extLst>
          </p:cNvPr>
          <p:cNvSpPr txBox="1"/>
          <p:nvPr/>
        </p:nvSpPr>
        <p:spPr>
          <a:xfrm>
            <a:off x="5419298" y="1616075"/>
            <a:ext cx="138944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I@15db9742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D796C1-8407-C50D-3D2F-41EB111E5415}"/>
              </a:ext>
            </a:extLst>
          </p:cNvPr>
          <p:cNvSpPr txBox="1"/>
          <p:nvPr/>
        </p:nvSpPr>
        <p:spPr>
          <a:xfrm>
            <a:off x="6497020" y="2245796"/>
            <a:ext cx="1389446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I@15db9742</a:t>
            </a:r>
          </a:p>
        </p:txBody>
      </p:sp>
      <p:cxnSp>
        <p:nvCxnSpPr>
          <p:cNvPr id="6" name="Straight Arrow Connector 4">
            <a:extLst>
              <a:ext uri="{FF2B5EF4-FFF2-40B4-BE49-F238E27FC236}">
                <a16:creationId xmlns:a16="http://schemas.microsoft.com/office/drawing/2014/main" id="{132D42F1-1573-B6AE-3C31-DA81A359F7A0}"/>
              </a:ext>
            </a:extLst>
          </p:cNvPr>
          <p:cNvCxnSpPr>
            <a:cxnSpLocks noChangeShapeType="1"/>
            <a:stCxn id="4" idx="3"/>
          </p:cNvCxnSpPr>
          <p:nvPr/>
        </p:nvCxnSpPr>
        <p:spPr bwMode="auto">
          <a:xfrm flipV="1">
            <a:off x="6808744" y="1577803"/>
            <a:ext cx="1026217" cy="222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3D9CAB-73B9-345C-FABD-8854B515B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77916"/>
              </p:ext>
            </p:extLst>
          </p:nvPr>
        </p:nvGraphicFramePr>
        <p:xfrm>
          <a:off x="7937163" y="1383957"/>
          <a:ext cx="2057400" cy="38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769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8">
            <a:extLst>
              <a:ext uri="{FF2B5EF4-FFF2-40B4-BE49-F238E27FC236}">
                <a16:creationId xmlns:a16="http://schemas.microsoft.com/office/drawing/2014/main" id="{CC63978F-BDAA-CB82-4BA1-A4522DE8D541}"/>
              </a:ext>
            </a:extLst>
          </p:cNvPr>
          <p:cNvCxnSpPr>
            <a:cxnSpLocks noChangeShapeType="1"/>
            <a:stCxn id="4" idx="2"/>
            <a:endCxn id="5" idx="1"/>
          </p:cNvCxnSpPr>
          <p:nvPr/>
        </p:nvCxnSpPr>
        <p:spPr bwMode="auto">
          <a:xfrm>
            <a:off x="6114021" y="1985407"/>
            <a:ext cx="382999" cy="4450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10">
            <a:extLst>
              <a:ext uri="{FF2B5EF4-FFF2-40B4-BE49-F238E27FC236}">
                <a16:creationId xmlns:a16="http://schemas.microsoft.com/office/drawing/2014/main" id="{D2A27030-A387-47D8-7187-3EC29BE83382}"/>
              </a:ext>
            </a:extLst>
          </p:cNvPr>
          <p:cNvCxnSpPr>
            <a:cxnSpLocks noChangeShapeType="1"/>
            <a:stCxn id="5" idx="0"/>
            <a:endCxn id="7" idx="1"/>
          </p:cNvCxnSpPr>
          <p:nvPr/>
        </p:nvCxnSpPr>
        <p:spPr bwMode="auto">
          <a:xfrm flipV="1">
            <a:off x="7191743" y="1577803"/>
            <a:ext cx="745420" cy="66799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778721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1083D7-1E85-2402-8E28-6F42D4008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875" y="479854"/>
            <a:ext cx="8915400" cy="6248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package ch07_02ArrayDemos;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public class Chap07_02ArrayDemos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public static void main(String[] </a:t>
            </a:r>
            <a:r>
              <a:rPr lang="en-US" altLang="en-US" sz="2000" dirty="0" err="1">
                <a:cs typeface="Times New Roman" panose="02020603050405020304" pitchFamily="18" charset="0"/>
              </a:rPr>
              <a:t>args</a:t>
            </a:r>
            <a:r>
              <a:rPr lang="en-US" altLang="en-US" sz="2000" dirty="0">
                <a:cs typeface="Times New Roman" panose="02020603050405020304" pitchFamily="18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int [] </a:t>
            </a:r>
            <a:r>
              <a:rPr lang="en-US" altLang="en-US" sz="2000" dirty="0" err="1">
                <a:cs typeface="Times New Roman" panose="02020603050405020304" pitchFamily="18" charset="0"/>
              </a:rPr>
              <a:t>iD</a:t>
            </a:r>
            <a:r>
              <a:rPr lang="en-US" altLang="en-US" sz="2000" dirty="0">
                <a:cs typeface="Times New Roman" panose="02020603050405020304" pitchFamily="18" charset="0"/>
              </a:rPr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i="1" dirty="0">
                <a:cs typeface="Times New Roman" panose="02020603050405020304" pitchFamily="18" charset="0"/>
              </a:rPr>
              <a:t>	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displayArray</a:t>
            </a:r>
            <a:r>
              <a:rPr lang="en-US" altLang="en-US" sz="2000" i="1" dirty="0">
                <a:cs typeface="Times New Roman" panose="02020603050405020304" pitchFamily="18" charset="0"/>
              </a:rPr>
              <a:t>(</a:t>
            </a:r>
            <a:r>
              <a:rPr lang="en-US" altLang="en-US" sz="2000" i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iD</a:t>
            </a:r>
            <a:r>
              <a:rPr lang="en-US" altLang="en-US" sz="2000" i="1" dirty="0">
                <a:cs typeface="Times New Roman" panose="02020603050405020304" pitchFamily="18" charset="0"/>
              </a:rPr>
              <a:t>);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}//end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public static void </a:t>
            </a:r>
            <a:r>
              <a:rPr lang="en-US" altLang="en-US" sz="2000" dirty="0" err="1">
                <a:cs typeface="Times New Roman" panose="02020603050405020304" pitchFamily="18" charset="0"/>
              </a:rPr>
              <a:t>displayArray</a:t>
            </a:r>
            <a:r>
              <a:rPr lang="en-US" altLang="en-US" sz="2000" dirty="0">
                <a:cs typeface="Times New Roman" panose="02020603050405020304" pitchFamily="18" charset="0"/>
              </a:rPr>
              <a:t>(</a:t>
            </a:r>
            <a:r>
              <a:rPr lang="en-US" alt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int [] queue</a:t>
            </a:r>
            <a:r>
              <a:rPr lang="en-US" altLang="en-US" sz="2000" dirty="0">
                <a:cs typeface="Times New Roman" panose="02020603050405020304" pitchFamily="18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int count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while (</a:t>
            </a:r>
            <a:r>
              <a:rPr lang="en-US" alt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queue[count] != 0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	</a:t>
            </a:r>
            <a:r>
              <a:rPr lang="en-US" altLang="en-US" sz="20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out.printf</a:t>
            </a:r>
            <a:r>
              <a:rPr lang="en-US" altLang="en-US" sz="2000" i="1" dirty="0">
                <a:cs typeface="Times New Roman" panose="02020603050405020304" pitchFamily="18" charset="0"/>
              </a:rPr>
              <a:t>("\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niD</a:t>
            </a:r>
            <a:r>
              <a:rPr lang="en-US" altLang="en-US" sz="2000" i="1" dirty="0">
                <a:cs typeface="Times New Roman" panose="02020603050405020304" pitchFamily="18" charset="0"/>
              </a:rPr>
              <a:t>[ %d ] is %d.", count, queue[count]);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	count 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000" i="1" dirty="0">
                <a:cs typeface="Times New Roman" panose="02020603050405020304" pitchFamily="18" charset="0"/>
              </a:rPr>
              <a:t>("\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nTotal</a:t>
            </a:r>
            <a:r>
              <a:rPr lang="en-US" altLang="en-US" sz="2000" i="1" dirty="0">
                <a:cs typeface="Times New Roman" panose="02020603050405020304" pitchFamily="18" charset="0"/>
              </a:rPr>
              <a:t> number of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000" i="1" dirty="0">
                <a:cs typeface="Times New Roman" panose="02020603050405020304" pitchFamily="18" charset="0"/>
              </a:rPr>
              <a:t> is " + (count));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000" i="1" dirty="0">
                <a:cs typeface="Times New Roman" panose="02020603050405020304" pitchFamily="18" charset="0"/>
              </a:rPr>
              <a:t>("Total array size of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000" i="1" dirty="0">
                <a:cs typeface="Times New Roman" panose="02020603050405020304" pitchFamily="18" charset="0"/>
              </a:rPr>
              <a:t> is " +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queue.length</a:t>
            </a:r>
            <a:r>
              <a:rPr lang="en-US" altLang="en-US" sz="2000" i="1" dirty="0"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cs typeface="Times New Roman" panose="02020603050405020304" pitchFamily="18" charset="0"/>
              </a:rPr>
              <a:t>System.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out.println</a:t>
            </a:r>
            <a:r>
              <a:rPr lang="en-US" altLang="en-US" sz="2000" i="1" dirty="0">
                <a:cs typeface="Times New Roman" panose="02020603050405020304" pitchFamily="18" charset="0"/>
              </a:rPr>
              <a:t>("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iD</a:t>
            </a:r>
            <a:r>
              <a:rPr lang="en-US" altLang="en-US" sz="2000" i="1" dirty="0">
                <a:cs typeface="Times New Roman" panose="02020603050405020304" pitchFamily="18" charset="0"/>
              </a:rPr>
              <a:t> has the address of the array" + </a:t>
            </a:r>
            <a:r>
              <a:rPr lang="en-US" alt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queue</a:t>
            </a:r>
            <a:r>
              <a:rPr lang="en-US" altLang="en-US" sz="2000" i="1" dirty="0">
                <a:cs typeface="Times New Roman" panose="02020603050405020304" pitchFamily="18" charset="0"/>
              </a:rPr>
              <a:t>);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}//end of </a:t>
            </a:r>
            <a:r>
              <a:rPr lang="en-US" altLang="en-US" sz="2000" dirty="0" err="1">
                <a:cs typeface="Times New Roman" panose="02020603050405020304" pitchFamily="18" charset="0"/>
              </a:rPr>
              <a:t>displayArray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69F6953-02E5-0F96-564E-849DC60C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152439"/>
            <a:ext cx="5181600" cy="286232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The output is: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iD</a:t>
            </a:r>
            <a:r>
              <a:rPr lang="en-US" altLang="en-US" sz="2000" dirty="0"/>
              <a:t>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iD</a:t>
            </a:r>
            <a:r>
              <a:rPr lang="en-US" altLang="en-US" sz="2000" dirty="0"/>
              <a:t>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iD</a:t>
            </a:r>
            <a:r>
              <a:rPr lang="en-US" altLang="en-US" sz="2000" dirty="0"/>
              <a:t>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iD</a:t>
            </a:r>
            <a:r>
              <a:rPr lang="en-US" altLang="en-US" sz="2000" dirty="0"/>
              <a:t>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Total number of </a:t>
            </a:r>
            <a:r>
              <a:rPr lang="en-US" altLang="en-US" sz="2000" dirty="0" err="1"/>
              <a:t>iD</a:t>
            </a:r>
            <a:r>
              <a:rPr lang="en-US" altLang="en-US" sz="2000" dirty="0"/>
              <a:t>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Total array size of </a:t>
            </a:r>
            <a:r>
              <a:rPr lang="en-US" altLang="en-US" sz="2000" dirty="0" err="1"/>
              <a:t>iD</a:t>
            </a:r>
            <a:r>
              <a:rPr lang="en-US" altLang="en-US" sz="2000" dirty="0"/>
              <a:t> is 10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iD</a:t>
            </a:r>
            <a:r>
              <a:rPr lang="en-US" altLang="en-US" sz="2000" dirty="0"/>
              <a:t> has the address of the array[I@15db9742</a:t>
            </a:r>
          </a:p>
        </p:txBody>
      </p:sp>
    </p:spTree>
    <p:extLst>
      <p:ext uri="{BB962C8B-B14F-4D97-AF65-F5344CB8AC3E}">
        <p14:creationId xmlns:p14="http://schemas.microsoft.com/office/powerpoint/2010/main" val="242915007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AAECFD-C3BC-7547-C917-72AEF3A0CED7}"/>
              </a:ext>
            </a:extLst>
          </p:cNvPr>
          <p:cNvSpPr txBox="1">
            <a:spLocks noChangeArrowheads="1"/>
          </p:cNvSpPr>
          <p:nvPr/>
        </p:nvSpPr>
        <p:spPr>
          <a:xfrm>
            <a:off x="1517823" y="219504"/>
            <a:ext cx="3066534" cy="904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200" dirty="0"/>
              <a:t>Control Flow:</a:t>
            </a: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B5FAD4CE-218A-37BB-30C0-32FAC7BA1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247" y="4626877"/>
            <a:ext cx="9144000" cy="21320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E644E63B-000B-9779-A0AA-EB1876B82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609" y="2759977"/>
            <a:ext cx="9164638" cy="15589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D64D51FC-A634-2D54-9A47-BBB44D824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247" y="1639202"/>
            <a:ext cx="9144000" cy="6715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3A9FB734-1EC5-1FF4-A9FF-A29BA556B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097" y="880377"/>
            <a:ext cx="8686800" cy="6002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/>
              <a:t>The following main method: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i="1" dirty="0" err="1">
                <a:latin typeface="SimSun" panose="02010600030101010101" pitchFamily="2" charset="-122"/>
                <a:ea typeface="SimSun" panose="02010600030101010101" pitchFamily="2" charset="-122"/>
              </a:rPr>
              <a:t>displayArray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iD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striD</a:t>
            </a:r>
            <a:r>
              <a:rPr lang="en-US" altLang="en-US" sz="2400" i="1" dirty="0"/>
              <a:t>, striD1);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i="1" dirty="0" err="1"/>
              <a:t>boolean</a:t>
            </a:r>
            <a:r>
              <a:rPr lang="en-US" altLang="en-US" sz="2400" i="1" dirty="0"/>
              <a:t> done = </a:t>
            </a:r>
            <a:r>
              <a:rPr lang="en-US" altLang="en-US" sz="2400" i="1" dirty="0" err="1"/>
              <a:t>copyArray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iD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iDCopied</a:t>
            </a:r>
            <a:r>
              <a:rPr lang="en-US" altLang="en-US" sz="2400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i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public static void </a:t>
            </a:r>
            <a:r>
              <a:rPr lang="en-US" altLang="en-US" sz="2400" i="1" dirty="0" err="1">
                <a:latin typeface="SimSun" panose="02010600030101010101" pitchFamily="2" charset="-122"/>
                <a:ea typeface="SimSun" panose="02010600030101010101" pitchFamily="2" charset="-122"/>
              </a:rPr>
              <a:t>displayArray</a:t>
            </a:r>
            <a:r>
              <a:rPr lang="en-US" altLang="en-US" sz="2400" dirty="0"/>
              <a:t>(int [] queue, String str, String str0)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public static </a:t>
            </a:r>
            <a:r>
              <a:rPr lang="en-US" altLang="en-US" sz="2400" dirty="0" err="1">
                <a:solidFill>
                  <a:srgbClr val="0000FF"/>
                </a:solidFill>
              </a:rPr>
              <a:t>boolean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copyArray</a:t>
            </a:r>
            <a:r>
              <a:rPr lang="en-US" altLang="en-US" sz="2400" dirty="0">
                <a:solidFill>
                  <a:srgbClr val="0000FF"/>
                </a:solidFill>
              </a:rPr>
              <a:t>(int[] queue, int[] queue2)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i="1" dirty="0">
                <a:solidFill>
                  <a:srgbClr val="0000FF"/>
                </a:solidFill>
              </a:rPr>
              <a:t>	</a:t>
            </a:r>
            <a:r>
              <a:rPr lang="en-US" altLang="en-US" sz="2400" i="1" dirty="0" err="1">
                <a:solidFill>
                  <a:srgbClr val="0000FF"/>
                </a:solidFill>
              </a:rPr>
              <a:t>displayArray</a:t>
            </a:r>
            <a:r>
              <a:rPr lang="en-US" altLang="en-US" sz="2400" i="1" dirty="0">
                <a:solidFill>
                  <a:srgbClr val="0000FF"/>
                </a:solidFill>
              </a:rPr>
              <a:t>(queue2, str2, str3);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           return true;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}</a:t>
            </a:r>
          </a:p>
        </p:txBody>
      </p:sp>
      <p:cxnSp>
        <p:nvCxnSpPr>
          <p:cNvPr id="7" name="Curved Connector 3">
            <a:extLst>
              <a:ext uri="{FF2B5EF4-FFF2-40B4-BE49-F238E27FC236}">
                <a16:creationId xmlns:a16="http://schemas.microsoft.com/office/drawing/2014/main" id="{2FCA89B8-D162-ED1F-DE1F-372429407BE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211985" y="1896377"/>
            <a:ext cx="1138237" cy="623887"/>
          </a:xfrm>
          <a:prstGeom prst="curvedConnector3">
            <a:avLst>
              <a:gd name="adj1" fmla="val 11861"/>
            </a:avLst>
          </a:prstGeom>
          <a:noFill/>
          <a:ln w="9525" algn="ctr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Curved Connector 4">
            <a:extLst>
              <a:ext uri="{FF2B5EF4-FFF2-40B4-BE49-F238E27FC236}">
                <a16:creationId xmlns:a16="http://schemas.microsoft.com/office/drawing/2014/main" id="{0B22196F-7165-FC81-86B3-F5CF4377A9D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015929" y="3483082"/>
            <a:ext cx="2971800" cy="169863"/>
          </a:xfrm>
          <a:prstGeom prst="curvedConnector3">
            <a:avLst>
              <a:gd name="adj1" fmla="val 60565"/>
            </a:avLst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Curved Connector 6">
            <a:extLst>
              <a:ext uri="{FF2B5EF4-FFF2-40B4-BE49-F238E27FC236}">
                <a16:creationId xmlns:a16="http://schemas.microsoft.com/office/drawing/2014/main" id="{A69CC1B1-F1E9-9631-5DBB-77414B2CB48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359497" y="3777564"/>
            <a:ext cx="2587625" cy="120332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635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3">
            <a:extLst>
              <a:ext uri="{FF2B5EF4-FFF2-40B4-BE49-F238E27FC236}">
                <a16:creationId xmlns:a16="http://schemas.microsoft.com/office/drawing/2014/main" id="{45770AB9-3D18-930B-976D-B23D322336A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670397" y="1515377"/>
            <a:ext cx="5327650" cy="2395537"/>
          </a:xfrm>
          <a:prstGeom prst="straightConnector1">
            <a:avLst/>
          </a:prstGeom>
          <a:noFill/>
          <a:ln w="9525" algn="ctr">
            <a:solidFill>
              <a:srgbClr val="0000FF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5">
            <a:extLst>
              <a:ext uri="{FF2B5EF4-FFF2-40B4-BE49-F238E27FC236}">
                <a16:creationId xmlns:a16="http://schemas.microsoft.com/office/drawing/2014/main" id="{7FBC80F5-DD16-D457-8950-06921F0502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70397" y="3987114"/>
            <a:ext cx="5251450" cy="1824038"/>
          </a:xfrm>
          <a:prstGeom prst="straightConnector1">
            <a:avLst/>
          </a:prstGeom>
          <a:noFill/>
          <a:ln w="9525" algn="ctr">
            <a:solidFill>
              <a:srgbClr val="007635"/>
            </a:solidFill>
            <a:prstDash val="lgDashDot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7">
            <a:extLst>
              <a:ext uri="{FF2B5EF4-FFF2-40B4-BE49-F238E27FC236}">
                <a16:creationId xmlns:a16="http://schemas.microsoft.com/office/drawing/2014/main" id="{04ADBFF8-ADF5-1689-0DD7-43F0539B431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130897" y="1918602"/>
            <a:ext cx="1328738" cy="41481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prstDash val="lgDash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1602878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C26706-4130-89FF-ACE6-78768882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771" y="197643"/>
            <a:ext cx="8839200" cy="6462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package ch07_02ArrayDemos;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public class Chap07_02ArrayDemos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</a:t>
            </a:r>
            <a:r>
              <a:rPr lang="en-US" altLang="en-US" sz="1800" b="1" dirty="0"/>
              <a:t>public static void main(String[] </a:t>
            </a:r>
            <a:r>
              <a:rPr lang="en-US" altLang="en-US" sz="1800" b="1" dirty="0" err="1"/>
              <a:t>args</a:t>
            </a:r>
            <a:r>
              <a:rPr lang="en-US" altLang="en-US" sz="1800" b="1" dirty="0"/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	int [] </a:t>
            </a:r>
            <a:r>
              <a:rPr lang="en-US" altLang="en-US" sz="1800" b="1" dirty="0" err="1"/>
              <a:t>iD</a:t>
            </a:r>
            <a:r>
              <a:rPr lang="en-US" altLang="en-US" sz="1800" b="1" dirty="0"/>
              <a:t> = {1011, 1012, 1013, 1015, 0, 0, 0, 0, 0, 0};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	int [] </a:t>
            </a:r>
            <a:r>
              <a:rPr lang="en-US" altLang="en-US" sz="1800" b="1" dirty="0" err="1"/>
              <a:t>iDCopied</a:t>
            </a:r>
            <a:r>
              <a:rPr lang="en-US" altLang="en-US" sz="1800" b="1" dirty="0"/>
              <a:t> = new int [15];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String </a:t>
            </a:r>
            <a:r>
              <a:rPr lang="en-US" altLang="en-US" sz="1800" dirty="0" err="1"/>
              <a:t>striD</a:t>
            </a:r>
            <a:r>
              <a:rPr lang="en-US" altLang="en-US" sz="1800" dirty="0"/>
              <a:t> = "\</a:t>
            </a:r>
            <a:r>
              <a:rPr lang="en-US" altLang="en-US" sz="1800" dirty="0" err="1"/>
              <a:t>niD</a:t>
            </a:r>
            <a:r>
              <a:rPr lang="en-US" altLang="en-US" sz="1800" dirty="0"/>
              <a:t>[ %d ] is %d.";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String striD1 = "</a:t>
            </a:r>
            <a:r>
              <a:rPr lang="en-US" altLang="en-US" sz="1800" dirty="0" err="1"/>
              <a:t>iD</a:t>
            </a:r>
            <a:r>
              <a:rPr lang="en-US" altLang="en-US" sz="1800" dirty="0"/>
              <a:t>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/>
              <a:t>	</a:t>
            </a:r>
            <a:r>
              <a:rPr lang="en-US" altLang="en-US" sz="1800" i="1" dirty="0" err="1">
                <a:solidFill>
                  <a:srgbClr val="C00000"/>
                </a:solidFill>
              </a:rPr>
              <a:t>displayArray</a:t>
            </a:r>
            <a:r>
              <a:rPr lang="en-US" altLang="en-US" sz="1800" i="1" dirty="0">
                <a:solidFill>
                  <a:srgbClr val="C00000"/>
                </a:solidFill>
              </a:rPr>
              <a:t>(</a:t>
            </a:r>
            <a:r>
              <a:rPr lang="en-US" altLang="en-US" sz="1800" i="1" dirty="0" err="1">
                <a:solidFill>
                  <a:srgbClr val="C00000"/>
                </a:solidFill>
              </a:rPr>
              <a:t>iD</a:t>
            </a:r>
            <a:r>
              <a:rPr lang="en-US" altLang="en-US" sz="1800" i="1" dirty="0">
                <a:solidFill>
                  <a:srgbClr val="C00000"/>
                </a:solidFill>
              </a:rPr>
              <a:t>, </a:t>
            </a:r>
            <a:r>
              <a:rPr lang="en-US" altLang="en-US" sz="1800" i="1" dirty="0" err="1">
                <a:solidFill>
                  <a:srgbClr val="C00000"/>
                </a:solidFill>
              </a:rPr>
              <a:t>striD</a:t>
            </a:r>
            <a:r>
              <a:rPr lang="en-US" altLang="en-US" sz="1800" i="1" dirty="0">
                <a:solidFill>
                  <a:srgbClr val="C00000"/>
                </a:solidFill>
              </a:rPr>
              <a:t>, striD1);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/>
              <a:t>	</a:t>
            </a:r>
            <a:r>
              <a:rPr lang="en-US" altLang="en-US" sz="1800" i="1" dirty="0" err="1"/>
              <a:t>copyArray</a:t>
            </a:r>
            <a:r>
              <a:rPr lang="en-US" altLang="en-US" sz="1800" i="1" dirty="0"/>
              <a:t>(</a:t>
            </a:r>
            <a:r>
              <a:rPr lang="en-US" altLang="en-US" sz="1800" i="1" dirty="0" err="1"/>
              <a:t>iD</a:t>
            </a:r>
            <a:r>
              <a:rPr lang="en-US" altLang="en-US" sz="1800" i="1" dirty="0"/>
              <a:t>, </a:t>
            </a:r>
            <a:r>
              <a:rPr lang="en-US" altLang="en-US" sz="1800" i="1" dirty="0" err="1"/>
              <a:t>iDCopied</a:t>
            </a:r>
            <a:r>
              <a:rPr lang="en-US" altLang="en-US" sz="1800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}//end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    public static void </a:t>
            </a:r>
            <a:r>
              <a:rPr lang="en-US" altLang="en-US" sz="1800" b="1" dirty="0" err="1">
                <a:solidFill>
                  <a:srgbClr val="C00000"/>
                </a:solidFill>
              </a:rPr>
              <a:t>displayArray</a:t>
            </a:r>
            <a:r>
              <a:rPr lang="en-US" altLang="en-US" sz="1800" b="1" dirty="0">
                <a:solidFill>
                  <a:srgbClr val="C00000"/>
                </a:solidFill>
              </a:rPr>
              <a:t>(int [] queue, String str, String str0) </a:t>
            </a:r>
            <a:r>
              <a:rPr lang="en-US" altLang="en-US" sz="1800" b="1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	int count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	for(; count &lt; </a:t>
            </a:r>
            <a:r>
              <a:rPr lang="en-US" altLang="en-US" sz="1800" b="1" dirty="0" err="1"/>
              <a:t>queue.length</a:t>
            </a:r>
            <a:r>
              <a:rPr lang="en-US" altLang="en-US" sz="1800" b="1" dirty="0"/>
              <a:t>; count++)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	</a:t>
            </a:r>
            <a:r>
              <a:rPr lang="en-US" altLang="en-US" sz="1800" dirty="0" err="1"/>
              <a:t>System.</a:t>
            </a:r>
            <a:r>
              <a:rPr lang="en-US" altLang="en-US" sz="1800" b="1" i="1" dirty="0" err="1"/>
              <a:t>out.printf</a:t>
            </a:r>
            <a:r>
              <a:rPr lang="en-US" altLang="en-US" sz="1800" b="1" i="1" dirty="0"/>
              <a:t>(str, count, queue[count]);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System.</a:t>
            </a:r>
            <a:r>
              <a:rPr lang="en-US" altLang="en-US" sz="1800" b="1" i="1" dirty="0" err="1"/>
              <a:t>out.println</a:t>
            </a:r>
            <a:r>
              <a:rPr lang="en-US" altLang="en-US" sz="1800" b="1" i="1" dirty="0"/>
              <a:t>("\</a:t>
            </a:r>
            <a:r>
              <a:rPr lang="en-US" altLang="en-US" sz="1800" b="1" i="1" dirty="0" err="1"/>
              <a:t>nTotal</a:t>
            </a:r>
            <a:r>
              <a:rPr lang="en-US" altLang="en-US" sz="1800" b="1" i="1" dirty="0"/>
              <a:t> number of " + str0 + " is " + (count));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System.</a:t>
            </a:r>
            <a:r>
              <a:rPr lang="en-US" altLang="en-US" sz="1800" b="1" i="1" dirty="0" err="1"/>
              <a:t>out.println</a:t>
            </a:r>
            <a:r>
              <a:rPr lang="en-US" altLang="en-US" sz="1800" b="1" i="1" dirty="0"/>
              <a:t>("Total array size of " + str0 + " is " + </a:t>
            </a:r>
            <a:r>
              <a:rPr lang="en-US" altLang="en-US" sz="1800" b="1" i="1" dirty="0" err="1"/>
              <a:t>queue.length</a:t>
            </a:r>
            <a:r>
              <a:rPr lang="en-US" altLang="en-US" sz="18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System.</a:t>
            </a:r>
            <a:r>
              <a:rPr lang="en-US" altLang="en-US" sz="1800" b="1" i="1" dirty="0" err="1"/>
              <a:t>out.println</a:t>
            </a:r>
            <a:r>
              <a:rPr lang="en-US" altLang="en-US" sz="1800" b="1" i="1" dirty="0"/>
              <a:t>(str0 + " has the address of the array" + queue);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    }//end of </a:t>
            </a:r>
            <a:r>
              <a:rPr lang="en-US" altLang="en-US" sz="1800" dirty="0" err="1"/>
              <a:t>displayArray</a:t>
            </a:r>
            <a:endParaRPr lang="en-US" altLang="en-US" sz="18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2723301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37A583-D5DA-6BA4-86DB-6458D50A3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778" y="202475"/>
            <a:ext cx="88392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/>
              <a:t>    public static void </a:t>
            </a:r>
            <a:r>
              <a:rPr lang="en-US" altLang="en-US" sz="2200" b="1" dirty="0" err="1"/>
              <a:t>copyArray</a:t>
            </a:r>
            <a:r>
              <a:rPr lang="en-US" altLang="en-US" sz="2200" b="1" dirty="0"/>
              <a:t>(int[] queue, int[] queue2)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/>
              <a:t>	int count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/>
              <a:t>	while (queue[count] != 0)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		queue2[count] = queue[count];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		count 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    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 	String str2 = "\</a:t>
            </a:r>
            <a:r>
              <a:rPr lang="en-US" altLang="en-US" sz="2200" dirty="0" err="1"/>
              <a:t>niDCopied</a:t>
            </a:r>
            <a:r>
              <a:rPr lang="en-US" altLang="en-US" sz="2200" dirty="0"/>
              <a:t>[ %d ] is %d.";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	String str3 = "</a:t>
            </a:r>
            <a:r>
              <a:rPr lang="en-US" altLang="en-US" sz="2200" dirty="0" err="1"/>
              <a:t>iDCopied</a:t>
            </a:r>
            <a:r>
              <a:rPr lang="en-US" altLang="en-US" sz="2200" dirty="0"/>
              <a:t>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i="1" dirty="0"/>
              <a:t>	</a:t>
            </a:r>
            <a:r>
              <a:rPr lang="en-US" altLang="en-US" sz="2200" i="1" dirty="0" err="1"/>
              <a:t>displayArray</a:t>
            </a:r>
            <a:r>
              <a:rPr lang="en-US" altLang="en-US" sz="2200" i="1" dirty="0"/>
              <a:t>(queue2, str2, str3);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    }//end of </a:t>
            </a:r>
            <a:r>
              <a:rPr lang="en-US" altLang="en-US" sz="2200" dirty="0" err="1"/>
              <a:t>copyArray</a:t>
            </a:r>
            <a:endParaRPr lang="en-US" altLang="en-US" sz="22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114EC4-67E8-D678-2C63-57E4A00D8BE1}"/>
              </a:ext>
            </a:extLst>
          </p:cNvPr>
          <p:cNvSpPr/>
          <p:nvPr/>
        </p:nvSpPr>
        <p:spPr>
          <a:xfrm>
            <a:off x="6295210" y="2084022"/>
            <a:ext cx="4938847" cy="47739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The output is: 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[ 0 ] is 1011.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[ 1 ] is 1012.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[ 2 ] is 1013.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[ 3 ] is 1015.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[ 4 ] is 0.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[ 5 ] is 0.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[ 6 ] is 0.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[ 7 ] is 0.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[ 8 ] is 0.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[ 9 ] is 0.</a:t>
            </a:r>
          </a:p>
          <a:p>
            <a:pPr>
              <a:defRPr/>
            </a:pPr>
            <a:r>
              <a:rPr lang="en-US" sz="2000" dirty="0"/>
              <a:t>Total number of </a:t>
            </a:r>
            <a:r>
              <a:rPr lang="en-US" sz="2000" dirty="0" err="1"/>
              <a:t>iD</a:t>
            </a:r>
            <a:r>
              <a:rPr lang="en-US" sz="2000" dirty="0"/>
              <a:t> is 10</a:t>
            </a:r>
          </a:p>
          <a:p>
            <a:pPr>
              <a:defRPr/>
            </a:pPr>
            <a:r>
              <a:rPr lang="en-US" sz="2000" dirty="0"/>
              <a:t>Total array size of </a:t>
            </a:r>
            <a:r>
              <a:rPr lang="en-US" sz="2000" dirty="0" err="1"/>
              <a:t>iD</a:t>
            </a:r>
            <a:r>
              <a:rPr lang="en-US" sz="2000" dirty="0"/>
              <a:t> is 10</a:t>
            </a:r>
          </a:p>
          <a:p>
            <a:pPr>
              <a:defRPr/>
            </a:pPr>
            <a:r>
              <a:rPr lang="en-US" sz="2000" dirty="0" err="1"/>
              <a:t>iD</a:t>
            </a:r>
            <a:r>
              <a:rPr lang="en-US" sz="2000" dirty="0"/>
              <a:t> has the address of the array[I@15db9742</a:t>
            </a:r>
          </a:p>
          <a:p>
            <a:pPr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29815E-7ED6-993B-AB37-ED983FFA4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828" y="64576"/>
            <a:ext cx="3497582" cy="5355312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[ 0 ] is 1011.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[ 1 ] is 1012.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[ 2 ] is 1013.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[ 3 ] is 1015.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[ 4 ]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[ 5 ]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[ 6 ]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[ 7 ]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[ 8 ]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[ 9 ]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[ 10 ]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[ 11 ]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[ 12 ]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[ 13 ]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[ 14 ] is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Total number of </a:t>
            </a:r>
            <a:r>
              <a:rPr lang="en-US" altLang="en-US" sz="1800" dirty="0" err="1"/>
              <a:t>iDCopied</a:t>
            </a:r>
            <a:r>
              <a:rPr lang="en-US" altLang="en-US" sz="1800" dirty="0"/>
              <a:t> is 15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Total array size of </a:t>
            </a:r>
            <a:r>
              <a:rPr lang="en-US" altLang="en-US" sz="1800" dirty="0" err="1"/>
              <a:t>iDCopied</a:t>
            </a:r>
            <a:r>
              <a:rPr lang="en-US" altLang="en-US" sz="1800" dirty="0"/>
              <a:t> is 15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err="1"/>
              <a:t>iDCopied</a:t>
            </a:r>
            <a:r>
              <a:rPr lang="en-US" altLang="en-US" sz="1800" dirty="0"/>
              <a:t> has the address of the array[I@6d06d69c</a:t>
            </a:r>
          </a:p>
        </p:txBody>
      </p:sp>
    </p:spTree>
    <p:extLst>
      <p:ext uri="{BB962C8B-B14F-4D97-AF65-F5344CB8AC3E}">
        <p14:creationId xmlns:p14="http://schemas.microsoft.com/office/powerpoint/2010/main" val="31159480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E492D82-90C0-8BDE-2E79-6BF900907F0F}"/>
              </a:ext>
            </a:extLst>
          </p:cNvPr>
          <p:cNvSpPr txBox="1">
            <a:spLocks noChangeArrowheads="1"/>
          </p:cNvSpPr>
          <p:nvPr/>
        </p:nvSpPr>
        <p:spPr>
          <a:xfrm>
            <a:off x="1467395" y="496388"/>
            <a:ext cx="3365863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Comparing Arrays</a:t>
            </a:r>
          </a:p>
        </p:txBody>
      </p:sp>
      <p:sp>
        <p:nvSpPr>
          <p:cNvPr id="3" name="TextBox 13">
            <a:extLst>
              <a:ext uri="{FF2B5EF4-FFF2-40B4-BE49-F238E27FC236}">
                <a16:creationId xmlns:a16="http://schemas.microsoft.com/office/drawing/2014/main" id="{C33ED631-BF8A-A66B-6F56-DB3FB0BC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286" y="1069975"/>
            <a:ext cx="9144001" cy="6715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892722-257C-143B-B2A7-C68AB7795E7F}"/>
              </a:ext>
            </a:extLst>
          </p:cNvPr>
          <p:cNvSpPr txBox="1">
            <a:spLocks noChangeArrowheads="1"/>
          </p:cNvSpPr>
          <p:nvPr/>
        </p:nvSpPr>
        <p:spPr>
          <a:xfrm>
            <a:off x="1568723" y="1044575"/>
            <a:ext cx="8385173" cy="1012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==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determines only whether array references point to the same array object.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6C483268-C6AC-5C38-DEF2-D51CC979E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723" y="3251201"/>
            <a:ext cx="9144001" cy="320087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int[] </a:t>
            </a:r>
            <a:r>
              <a:rPr lang="en-US" altLang="en-US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firstArray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= { 5, 10, 15, 20, 25 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int[] </a:t>
            </a:r>
            <a:r>
              <a:rPr lang="en-US" altLang="en-US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secondArray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= { 5, 10, 15, 20, 25 };</a:t>
            </a:r>
            <a:b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</a:br>
            <a:endParaRPr lang="en-US" altLang="en-US" sz="22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if (</a:t>
            </a:r>
            <a:r>
              <a:rPr lang="en-US" altLang="en-US" sz="22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firstArray</a:t>
            </a:r>
            <a:r>
              <a:rPr lang="en-US" altLang="en-US" sz="22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== </a:t>
            </a:r>
            <a:r>
              <a:rPr lang="en-US" altLang="en-US" sz="2200" b="1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secondArray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) </a:t>
            </a:r>
            <a:r>
              <a:rPr lang="en-US" altLang="en-US" sz="2200" b="1" dirty="0">
                <a:latin typeface="Consolas" panose="020B0609020204030204" pitchFamily="49" charset="0"/>
                <a:cs typeface="Courier New" panose="02070309020205020404" pitchFamily="49" charset="0"/>
              </a:rPr>
              <a:t>//This is a mistake.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("The arrays are the same.");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("The arrays are not the same.");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Courier New" panose="02070309020205020404" pitchFamily="49" charset="0"/>
              </a:rPr>
              <a:t>The program output is: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cs typeface="Courier New" panose="02070309020205020404" pitchFamily="49" charset="0"/>
              </a:rPr>
              <a:t>The arrays are not the same.  </a:t>
            </a:r>
            <a:r>
              <a:rPr lang="en-US" altLang="en-US" sz="2400" dirty="0">
                <a:solidFill>
                  <a:srgbClr val="FF0000"/>
                </a:solidFill>
                <a:cs typeface="Courier New" panose="02070309020205020404" pitchFamily="49" charset="0"/>
              </a:rPr>
              <a:t>……………. Why?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68542ED-5ED0-3B3B-6090-B57111FE0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237814"/>
              </p:ext>
            </p:extLst>
          </p:nvPr>
        </p:nvGraphicFramePr>
        <p:xfrm>
          <a:off x="6328049" y="1814513"/>
          <a:ext cx="2787650" cy="45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5</a:t>
                      </a:r>
                    </a:p>
                  </a:txBody>
                  <a:tcPr marL="91446" marR="91446"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10</a:t>
                      </a:r>
                    </a:p>
                  </a:txBody>
                  <a:tcPr marL="91446" marR="91446"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15</a:t>
                      </a:r>
                    </a:p>
                  </a:txBody>
                  <a:tcPr marL="91446" marR="91446"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20</a:t>
                      </a:r>
                    </a:p>
                  </a:txBody>
                  <a:tcPr marL="91446" marR="91446"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25</a:t>
                      </a:r>
                    </a:p>
                  </a:txBody>
                  <a:tcPr marL="91446" marR="91446" marT="45839" marB="4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4502C3-C2E6-83B3-FC38-332405D35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12319"/>
              </p:ext>
            </p:extLst>
          </p:nvPr>
        </p:nvGraphicFramePr>
        <p:xfrm>
          <a:off x="6348687" y="2362200"/>
          <a:ext cx="2735260" cy="45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5</a:t>
                      </a:r>
                    </a:p>
                  </a:txBody>
                  <a:tcPr marL="91468" marR="91468" marT="45630" marB="45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10</a:t>
                      </a:r>
                    </a:p>
                  </a:txBody>
                  <a:tcPr marL="91468" marR="91468" marT="45630" marB="45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15</a:t>
                      </a:r>
                    </a:p>
                  </a:txBody>
                  <a:tcPr marL="91468" marR="91468" marT="45630" marB="45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20</a:t>
                      </a:r>
                    </a:p>
                  </a:txBody>
                  <a:tcPr marL="91468" marR="91468" marT="45630" marB="45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25</a:t>
                      </a:r>
                    </a:p>
                  </a:txBody>
                  <a:tcPr marL="91468" marR="91468" marT="45630" marB="45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448BD689-EE45-500F-4E01-319B5963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762" y="1774825"/>
            <a:ext cx="125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firstArray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6E289A3-0B54-918D-CE6A-82E725A57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249" y="2249488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secondArray</a:t>
            </a:r>
            <a:endParaRPr lang="en-US" altLang="en-US" sz="20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604339F-F250-F08A-7B5B-AE2414F8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937" y="1782763"/>
            <a:ext cx="1249362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AC45D3EC-1D79-40A2-AE63-5511488A5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9587" y="2303463"/>
            <a:ext cx="1249362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 </a:t>
            </a:r>
          </a:p>
        </p:txBody>
      </p:sp>
      <p:cxnSp>
        <p:nvCxnSpPr>
          <p:cNvPr id="12" name="Connector: Curved 8">
            <a:extLst>
              <a:ext uri="{FF2B5EF4-FFF2-40B4-BE49-F238E27FC236}">
                <a16:creationId xmlns:a16="http://schemas.microsoft.com/office/drawing/2014/main" id="{4C05266C-A065-03C5-328A-CD11387B3CFB}"/>
              </a:ext>
            </a:extLst>
          </p:cNvPr>
          <p:cNvCxnSpPr>
            <a:cxnSpLocks/>
          </p:cNvCxnSpPr>
          <p:nvPr/>
        </p:nvCxnSpPr>
        <p:spPr bwMode="auto">
          <a:xfrm>
            <a:off x="5289824" y="2478088"/>
            <a:ext cx="1058863" cy="6985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Connector: Curved 14">
            <a:extLst>
              <a:ext uri="{FF2B5EF4-FFF2-40B4-BE49-F238E27FC236}">
                <a16:creationId xmlns:a16="http://schemas.microsoft.com/office/drawing/2014/main" id="{5D844DD2-C733-6486-9004-39492BBF61B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04112" y="1944688"/>
            <a:ext cx="1023937" cy="74612"/>
          </a:xfrm>
          <a:prstGeom prst="curvedConnector3">
            <a:avLst>
              <a:gd name="adj1" fmla="val 46565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568654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A58257B-7834-1ABB-E888-1B1597B3B2A9}"/>
              </a:ext>
            </a:extLst>
          </p:cNvPr>
          <p:cNvSpPr txBox="1">
            <a:spLocks noChangeArrowheads="1"/>
          </p:cNvSpPr>
          <p:nvPr/>
        </p:nvSpPr>
        <p:spPr>
          <a:xfrm>
            <a:off x="1385616" y="248285"/>
            <a:ext cx="504131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Comparing Arrays: Example</a:t>
            </a:r>
            <a:endParaRPr lang="en-US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2F8DCE-B671-00F6-0A6E-B230015DD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71" y="1981200"/>
            <a:ext cx="9248501" cy="3276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6FC4F5E-7973-CE89-7CE4-0F241BC5F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056" y="857885"/>
            <a:ext cx="816950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int[] </a:t>
            </a:r>
            <a:r>
              <a:rPr lang="en-US" altLang="en-US" sz="2000" dirty="0" err="1"/>
              <a:t>firstArray</a:t>
            </a:r>
            <a:r>
              <a:rPr lang="en-US" altLang="en-US" sz="2000" dirty="0"/>
              <a:t> = { 2, 4, 6, 8, 10 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int[] </a:t>
            </a:r>
            <a:r>
              <a:rPr lang="en-US" altLang="en-US" sz="2000" dirty="0" err="1"/>
              <a:t>secondArray</a:t>
            </a:r>
            <a:r>
              <a:rPr lang="en-US" altLang="en-US" sz="2000" dirty="0"/>
              <a:t> = { 2, 4, 6, 8, 10 };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boolean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arraysEqual</a:t>
            </a:r>
            <a:r>
              <a:rPr lang="en-US" altLang="en-US" sz="2000" dirty="0"/>
              <a:t> = true;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int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= 0;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FF"/>
                </a:solidFill>
              </a:rPr>
              <a:t>// First determine whether the arrays are the same size.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if (</a:t>
            </a:r>
            <a:r>
              <a:rPr lang="en-US" altLang="en-US" sz="2000" dirty="0" err="1"/>
              <a:t>firstArray.length</a:t>
            </a:r>
            <a:r>
              <a:rPr lang="en-US" altLang="en-US" sz="2000" dirty="0"/>
              <a:t> != </a:t>
            </a:r>
            <a:r>
              <a:rPr lang="en-US" altLang="en-US" sz="2000" dirty="0" err="1"/>
              <a:t>secondArray.length</a:t>
            </a:r>
            <a:r>
              <a:rPr lang="en-US" altLang="en-US" sz="2000" dirty="0"/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{   </a:t>
            </a:r>
            <a:r>
              <a:rPr lang="en-US" altLang="en-US" sz="2000" dirty="0" err="1"/>
              <a:t>arraysEqual</a:t>
            </a:r>
            <a:r>
              <a:rPr lang="en-US" altLang="en-US" sz="2000" dirty="0"/>
              <a:t> = false;}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FF"/>
                </a:solidFill>
                <a:cs typeface="Courier New" panose="02070309020205020404" pitchFamily="49" charset="0"/>
              </a:rPr>
              <a:t>// Next determine whether the elements contain the same data</a:t>
            </a:r>
            <a:r>
              <a:rPr lang="en-US" altLang="en-US" sz="2000" dirty="0">
                <a:cs typeface="Courier New" panose="02070309020205020404" pitchFamily="49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while (</a:t>
            </a:r>
            <a:r>
              <a:rPr lang="en-US" altLang="en-US" sz="2000" dirty="0" err="1"/>
              <a:t>arraysEqual</a:t>
            </a:r>
            <a:r>
              <a:rPr lang="en-US" altLang="en-US" sz="2000" dirty="0"/>
              <a:t> &amp;&amp;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&lt; </a:t>
            </a:r>
            <a:r>
              <a:rPr lang="en-US" altLang="en-US" sz="2000" dirty="0" err="1"/>
              <a:t>firstArray.length</a:t>
            </a:r>
            <a:r>
              <a:rPr lang="en-US" altLang="en-US" sz="2000" dirty="0"/>
              <a:t>)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if (</a:t>
            </a:r>
            <a:r>
              <a:rPr lang="en-US" altLang="en-US" sz="2000" dirty="0" err="1"/>
              <a:t>firstArray</a:t>
            </a:r>
            <a:r>
              <a:rPr lang="en-US" altLang="en-US" sz="2000" dirty="0"/>
              <a:t>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 != </a:t>
            </a:r>
            <a:r>
              <a:rPr lang="en-US" altLang="en-US" sz="2000" dirty="0" err="1"/>
              <a:t>secondArray</a:t>
            </a:r>
            <a:r>
              <a:rPr lang="en-US" altLang="en-US" sz="2000" dirty="0"/>
              <a:t>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  { </a:t>
            </a:r>
            <a:r>
              <a:rPr lang="en-US" altLang="en-US" sz="2000" dirty="0" err="1"/>
              <a:t>arraysEqual</a:t>
            </a:r>
            <a:r>
              <a:rPr lang="en-US" altLang="en-US" sz="2000" dirty="0"/>
              <a:t> = false;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  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++;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}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if (</a:t>
            </a:r>
            <a:r>
              <a:rPr lang="en-US" altLang="en-US" sz="2000" dirty="0" err="1"/>
              <a:t>arraysEqual</a:t>
            </a:r>
            <a:r>
              <a:rPr lang="en-US" altLang="en-US" sz="2000" dirty="0"/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System.out.println</a:t>
            </a:r>
            <a:r>
              <a:rPr lang="en-US" altLang="en-US" sz="2000" dirty="0"/>
              <a:t>("The arrays are equal.");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else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System.out.println</a:t>
            </a:r>
            <a:r>
              <a:rPr lang="en-US" altLang="en-US" sz="2000" dirty="0"/>
              <a:t>("The arrays are not equal.");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002639-6636-7A28-9D36-BA117253B50A}"/>
              </a:ext>
            </a:extLst>
          </p:cNvPr>
          <p:cNvSpPr txBox="1"/>
          <p:nvPr/>
        </p:nvSpPr>
        <p:spPr>
          <a:xfrm>
            <a:off x="5965533" y="1353235"/>
            <a:ext cx="396223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Test whether they are reference copy? If no then test the following.</a:t>
            </a:r>
          </a:p>
        </p:txBody>
      </p:sp>
    </p:spTree>
    <p:extLst>
      <p:ext uri="{BB962C8B-B14F-4D97-AF65-F5344CB8AC3E}">
        <p14:creationId xmlns:p14="http://schemas.microsoft.com/office/powerpoint/2010/main" val="385767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05EE60-4FB5-7B9F-020E-F34539F81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416" y="197643"/>
            <a:ext cx="4368114" cy="6462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0   1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1   0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2   -1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3   0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4   1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5   1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6   0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7   -1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8   -1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9   0</a:t>
            </a:r>
          </a:p>
          <a:p>
            <a:pPr lvl="2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numbers array has: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[ 0 ] is 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[ 1 ] is 0.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[ 2 ] is -1.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[ 3 ] is 0.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[ 4 ] is 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[ 5 ] is 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[ 6 ] is 0.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[ 7 ] is -1.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[ 8 ] is -1.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numbers [ 9 ] is 0</a:t>
            </a:r>
            <a:r>
              <a:rPr lang="en-US" alt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35514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84D2552-F337-2AB3-48B1-0D0190D9E29C}"/>
              </a:ext>
            </a:extLst>
          </p:cNvPr>
          <p:cNvSpPr txBox="1">
            <a:spLocks noChangeArrowheads="1"/>
          </p:cNvSpPr>
          <p:nvPr/>
        </p:nvSpPr>
        <p:spPr>
          <a:xfrm>
            <a:off x="1398451" y="100148"/>
            <a:ext cx="4697549" cy="6096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Useful Array Operations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549E819-CBB4-1474-72C3-71804B61D879}"/>
              </a:ext>
            </a:extLst>
          </p:cNvPr>
          <p:cNvSpPr txBox="1">
            <a:spLocks noChangeArrowheads="1"/>
          </p:cNvSpPr>
          <p:nvPr/>
        </p:nvSpPr>
        <p:spPr>
          <a:xfrm>
            <a:off x="1491342" y="1247498"/>
            <a:ext cx="8083731" cy="55103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dirty="0">
                <a:solidFill>
                  <a:srgbClr val="C00000"/>
                </a:solidFill>
              </a:rPr>
              <a:t>Finding the Highest Value</a:t>
            </a:r>
          </a:p>
          <a:p>
            <a:pPr>
              <a:buFontTx/>
              <a:buNone/>
            </a:pPr>
            <a:r>
              <a:rPr lang="en-US" altLang="en-US" sz="2900" dirty="0">
                <a:latin typeface="Courier New" panose="02070309020205020404" pitchFamily="49" charset="0"/>
              </a:rPr>
              <a:t>	</a:t>
            </a:r>
            <a:r>
              <a:rPr lang="en-US" altLang="en-US" sz="2900" b="1" dirty="0">
                <a:latin typeface="Consolas" panose="020B0609020204030204" pitchFamily="49" charset="0"/>
              </a:rPr>
              <a:t>int [] numbers = new int[50];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int highest = numbers[0];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for (int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 = 1;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 &lt; </a:t>
            </a:r>
            <a:r>
              <a:rPr lang="en-US" altLang="en-US" sz="2900" b="1" dirty="0" err="1">
                <a:latin typeface="Consolas" panose="020B0609020204030204" pitchFamily="49" charset="0"/>
              </a:rPr>
              <a:t>numbers.length</a:t>
            </a:r>
            <a:r>
              <a:rPr lang="en-US" altLang="en-US" sz="2900" b="1" dirty="0">
                <a:latin typeface="Consolas" panose="020B0609020204030204" pitchFamily="49" charset="0"/>
              </a:rPr>
              <a:t>;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++)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	if (numbers[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] &gt; highest)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		highest = numbers[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];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marL="457200" indent="-457200"/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the Lowest Value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2900" b="1" dirty="0">
                <a:latin typeface="Consolas" panose="020B0609020204030204" pitchFamily="49" charset="0"/>
              </a:rPr>
              <a:t>int lowest = numbers[0];</a:t>
            </a:r>
          </a:p>
          <a:p>
            <a:pPr>
              <a:buFontTx/>
              <a:buNone/>
            </a:pPr>
            <a:r>
              <a:rPr lang="en-US" altLang="en-US" sz="2900" dirty="0">
                <a:latin typeface="Consolas" panose="020B0609020204030204" pitchFamily="49" charset="0"/>
              </a:rPr>
              <a:t>	</a:t>
            </a:r>
            <a:r>
              <a:rPr lang="en-US" altLang="en-US" sz="2900" b="1" dirty="0">
                <a:latin typeface="Consolas" panose="020B0609020204030204" pitchFamily="49" charset="0"/>
              </a:rPr>
              <a:t>for (int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 = 1;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 &lt; </a:t>
            </a:r>
            <a:r>
              <a:rPr lang="en-US" altLang="en-US" sz="2900" b="1" dirty="0" err="1">
                <a:latin typeface="Consolas" panose="020B0609020204030204" pitchFamily="49" charset="0"/>
              </a:rPr>
              <a:t>numbers.length</a:t>
            </a:r>
            <a:r>
              <a:rPr lang="en-US" altLang="en-US" sz="2900" b="1" dirty="0">
                <a:latin typeface="Consolas" panose="020B0609020204030204" pitchFamily="49" charset="0"/>
              </a:rPr>
              <a:t>; 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++)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	if (numbers[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] &lt; lowest)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		lowest = numbers[</a:t>
            </a:r>
            <a:r>
              <a:rPr lang="en-US" altLang="en-US" sz="2900" b="1" dirty="0" err="1">
                <a:latin typeface="Consolas" panose="020B0609020204030204" pitchFamily="49" charset="0"/>
              </a:rPr>
              <a:t>i</a:t>
            </a:r>
            <a:r>
              <a:rPr lang="en-US" altLang="en-US" sz="2900" b="1" dirty="0">
                <a:latin typeface="Consolas" panose="020B0609020204030204" pitchFamily="49" charset="0"/>
              </a:rPr>
              <a:t>];</a:t>
            </a:r>
          </a:p>
          <a:p>
            <a:pPr>
              <a:buFontTx/>
              <a:buNone/>
            </a:pPr>
            <a:r>
              <a:rPr lang="en-US" altLang="en-US" sz="2900" b="1" dirty="0">
                <a:latin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70E5D-AAC9-E98F-CD7A-B5434565D23C}"/>
              </a:ext>
            </a:extLst>
          </p:cNvPr>
          <p:cNvSpPr txBox="1"/>
          <p:nvPr/>
        </p:nvSpPr>
        <p:spPr>
          <a:xfrm>
            <a:off x="8242663" y="2090172"/>
            <a:ext cx="3566160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By default numbers[0] = 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numbers[1] = 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…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numbers[49] = 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highest and lowest have values which are 0.</a:t>
            </a:r>
          </a:p>
        </p:txBody>
      </p:sp>
    </p:spTree>
    <p:extLst>
      <p:ext uri="{BB962C8B-B14F-4D97-AF65-F5344CB8AC3E}">
        <p14:creationId xmlns:p14="http://schemas.microsoft.com/office/powerpoint/2010/main" val="335008120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A64E82-8420-3470-EC12-325D46A40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82" y="149225"/>
            <a:ext cx="7924800" cy="6708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public class </a:t>
            </a:r>
            <a:r>
              <a:rPr lang="en-US" altLang="en-US" sz="2000" dirty="0" err="1"/>
              <a:t>HighestLowestValues</a:t>
            </a:r>
            <a:r>
              <a:rPr lang="en-US" altLang="en-US" sz="2000" dirty="0"/>
              <a:t>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 public static void main(String[ ] </a:t>
            </a:r>
            <a:r>
              <a:rPr lang="en-US" altLang="en-US" sz="2000" dirty="0" err="1"/>
              <a:t>args</a:t>
            </a:r>
            <a:r>
              <a:rPr lang="en-US" altLang="en-US" sz="2000" dirty="0"/>
              <a:t>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final int ARRAY_SIZE = 15;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int [] numbers01 = new int[ARRAY_SIZE 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i="1" dirty="0"/>
              <a:t>	</a:t>
            </a:r>
            <a:r>
              <a:rPr lang="en-US" altLang="en-US" sz="2000" i="1" dirty="0" err="1"/>
              <a:t>getValues</a:t>
            </a:r>
            <a:r>
              <a:rPr lang="en-US" altLang="en-US" sz="2000" i="1" dirty="0"/>
              <a:t>(numbers01);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int highest = numbers01[0];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for (int index = 1; index &lt; numbers01.length; 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	if (numbers01[index] &gt; highest)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	highest = numbers01[index];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 </a:t>
            </a:r>
            <a:r>
              <a:rPr lang="en-US" altLang="en-US" sz="2000" dirty="0" err="1"/>
              <a:t>System.</a:t>
            </a:r>
            <a:r>
              <a:rPr lang="en-US" altLang="en-US" sz="2000" i="1" dirty="0" err="1"/>
              <a:t>out.println</a:t>
            </a:r>
            <a:r>
              <a:rPr lang="en-US" altLang="en-US" sz="2000" i="1" dirty="0"/>
              <a:t>("\</a:t>
            </a:r>
            <a:r>
              <a:rPr lang="en-US" altLang="en-US" sz="2000" i="1" dirty="0" err="1"/>
              <a:t>nThe</a:t>
            </a:r>
            <a:r>
              <a:rPr lang="en-US" altLang="en-US" sz="2000" i="1" dirty="0"/>
              <a:t> highest numbers is " + highest);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dirty="0"/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    	int lowest = numbers01[0];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for (int index = 1; index &lt; numbers01.length; 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	if (numbers01[index] &lt; lowest)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	lowest = numbers01[index];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System.</a:t>
            </a:r>
            <a:r>
              <a:rPr lang="en-US" altLang="en-US" sz="2000" i="1" dirty="0" err="1"/>
              <a:t>out.println</a:t>
            </a:r>
            <a:r>
              <a:rPr lang="en-US" altLang="en-US" sz="2000" i="1" dirty="0"/>
              <a:t>("The lowest numbers is " + lowest);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}//end of main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610268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4283EF-7E34-CD28-DB64-CB4275754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349" y="622662"/>
            <a:ext cx="7924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public static void </a:t>
            </a:r>
            <a:r>
              <a:rPr lang="en-US" altLang="en-US" sz="2400" dirty="0" err="1"/>
              <a:t>getValues</a:t>
            </a:r>
            <a:r>
              <a:rPr lang="en-US" altLang="en-US" sz="2400" dirty="0"/>
              <a:t>(int [] </a:t>
            </a:r>
            <a:r>
              <a:rPr lang="en-US" altLang="en-US" sz="2400" dirty="0" err="1"/>
              <a:t>arrayNumbers</a:t>
            </a:r>
            <a:r>
              <a:rPr lang="en-US" altLang="en-US" sz="2400" dirty="0"/>
              <a:t>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Random </a:t>
            </a:r>
            <a:r>
              <a:rPr lang="en-US" altLang="en-US" sz="2400" dirty="0" err="1"/>
              <a:t>randomNumbers</a:t>
            </a:r>
            <a:r>
              <a:rPr lang="en-US" altLang="en-US" sz="2400" dirty="0"/>
              <a:t> = new Random();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for(int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0;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&lt; </a:t>
            </a:r>
            <a:r>
              <a:rPr lang="en-US" altLang="en-US" sz="2400" dirty="0" err="1"/>
              <a:t>arrayNumbers.length</a:t>
            </a:r>
            <a:r>
              <a:rPr lang="en-US" altLang="en-US" sz="2400" dirty="0"/>
              <a:t>;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arrayNumbers</a:t>
            </a:r>
            <a:r>
              <a:rPr lang="en-US" altLang="en-US" sz="2400" dirty="0"/>
              <a:t>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= </a:t>
            </a:r>
            <a:r>
              <a:rPr lang="en-US" altLang="en-US" sz="2400" dirty="0" err="1"/>
              <a:t>randomNumbers.nextInt</a:t>
            </a:r>
            <a:r>
              <a:rPr lang="en-US" altLang="en-US" sz="2400" dirty="0"/>
              <a:t>(100)+1;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System.</a:t>
            </a:r>
            <a:r>
              <a:rPr lang="en-US" altLang="en-US" sz="2400" i="1" dirty="0" err="1"/>
              <a:t>out.print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arrayNumbers</a:t>
            </a:r>
            <a:r>
              <a:rPr lang="en-US" altLang="en-US" sz="2400" i="1" dirty="0"/>
              <a:t>[</a:t>
            </a:r>
            <a:r>
              <a:rPr lang="en-US" altLang="en-US" sz="2400" i="1" dirty="0" err="1"/>
              <a:t>i</a:t>
            </a:r>
            <a:r>
              <a:rPr lang="en-US" altLang="en-US" sz="2400" i="1" dirty="0"/>
              <a:t>] + "  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}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}//end of class </a:t>
            </a:r>
            <a:r>
              <a:rPr lang="en-US" altLang="en-US" sz="2400" dirty="0" err="1"/>
              <a:t>HighestLowestValues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output is: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79  77  56  3  3  96  18  18  25  98  63  93  69  30  36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highest numbers is 98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lowest numbers is 3 	</a:t>
            </a:r>
          </a:p>
        </p:txBody>
      </p:sp>
    </p:spTree>
    <p:extLst>
      <p:ext uri="{BB962C8B-B14F-4D97-AF65-F5344CB8AC3E}">
        <p14:creationId xmlns:p14="http://schemas.microsoft.com/office/powerpoint/2010/main" val="427998164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BAF534B-829F-257D-2D42-5A1B26C687F3}"/>
              </a:ext>
            </a:extLst>
          </p:cNvPr>
          <p:cNvSpPr txBox="1">
            <a:spLocks noChangeArrowheads="1"/>
          </p:cNvSpPr>
          <p:nvPr/>
        </p:nvSpPr>
        <p:spPr>
          <a:xfrm>
            <a:off x="1530531" y="192179"/>
            <a:ext cx="5257800" cy="763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Useful Array Operations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AED7CA-9314-BC3E-C4C3-060029082C4E}"/>
              </a:ext>
            </a:extLst>
          </p:cNvPr>
          <p:cNvSpPr txBox="1">
            <a:spLocks noChangeArrowheads="1"/>
          </p:cNvSpPr>
          <p:nvPr/>
        </p:nvSpPr>
        <p:spPr>
          <a:xfrm>
            <a:off x="1689051" y="1288489"/>
            <a:ext cx="8813898" cy="51906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Summing Array Elements: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         </a:t>
            </a:r>
            <a:r>
              <a:rPr lang="en-US" altLang="en-US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int[] unit = new int[]{2, 4, 8, 10, 12};</a:t>
            </a:r>
            <a:endParaRPr lang="en-US" altLang="en-US" sz="2400" dirty="0"/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int total = 0; // Initialize accumulator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for (int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 = 0;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 &lt;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units.length</a:t>
            </a:r>
            <a:r>
              <a:rPr lang="en-US" altLang="en-US" sz="2200" b="1" dirty="0">
                <a:latin typeface="Courier New" panose="02070309020205020404" pitchFamily="49" charset="0"/>
              </a:rPr>
              <a:t>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++)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   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total += units[</a:t>
            </a:r>
            <a:r>
              <a:rPr lang="en-US" altLang="en-US" sz="22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solidFill>
                  <a:srgbClr val="0000FF"/>
                </a:solidFill>
                <a:latin typeface="Courier New" panose="02070309020205020404" pitchFamily="49" charset="0"/>
              </a:rPr>
              <a:t>];//</a:t>
            </a: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total = total + units[</a:t>
            </a:r>
            <a:r>
              <a:rPr lang="en-US" altLang="en-US" sz="2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]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endParaRPr lang="en-US" altLang="en-US" sz="2000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Averaging Array Elements:</a:t>
            </a:r>
          </a:p>
          <a:p>
            <a:pPr marL="0" indent="0">
              <a:buFontTx/>
              <a:buNone/>
              <a:defRPr/>
            </a:pPr>
            <a:r>
              <a:rPr lang="en-US" altLang="en-US" sz="2400" b="1" dirty="0">
                <a:latin typeface="Courier New" panose="02070309020205020404" pitchFamily="49" charset="0"/>
              </a:rPr>
              <a:t>   </a:t>
            </a:r>
            <a:r>
              <a:rPr lang="en-US" altLang="en-US" sz="2400" b="1" dirty="0">
                <a:solidFill>
                  <a:srgbClr val="0033CC"/>
                </a:solidFill>
                <a:latin typeface="Courier New" panose="02070309020205020404" pitchFamily="49" charset="0"/>
              </a:rPr>
              <a:t>double scores[] = {2.0, 4.0, 8.0, 10.0}; </a:t>
            </a:r>
            <a:endParaRPr lang="en-US" altLang="en-US" sz="2400" dirty="0">
              <a:solidFill>
                <a:srgbClr val="0033CC"/>
              </a:solidFill>
            </a:endParaRPr>
          </a:p>
          <a:p>
            <a:pPr marL="341313" lvl="1" indent="-341313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  double total = 0; // Initialize accumulator</a:t>
            </a:r>
          </a:p>
          <a:p>
            <a:pPr marL="341313" lvl="1" indent="-341313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  double average;   // Will hold the average</a:t>
            </a:r>
          </a:p>
          <a:p>
            <a:pPr marL="341313" lvl="1" indent="-341313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   for (int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 = 0;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 &lt;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scores.length</a:t>
            </a:r>
            <a:r>
              <a:rPr lang="en-US" altLang="en-US" sz="2200" b="1" dirty="0">
                <a:latin typeface="Courier New" panose="02070309020205020404" pitchFamily="49" charset="0"/>
              </a:rPr>
              <a:t>;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</a:rPr>
              <a:t>++)</a:t>
            </a:r>
          </a:p>
          <a:p>
            <a:pPr lvl="1">
              <a:buFontTx/>
              <a:buNone/>
              <a:defRPr/>
            </a:pPr>
            <a:r>
              <a:rPr lang="en-US" altLang="en-US" sz="2200" b="1" dirty="0">
                <a:latin typeface="Courier New" panose="02070309020205020404" pitchFamily="49" charset="0"/>
              </a:rPr>
              <a:t>	   {</a:t>
            </a: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total += scores[</a:t>
            </a:r>
            <a:r>
              <a:rPr lang="en-US" altLang="en-US" sz="2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];}//</a:t>
            </a:r>
            <a:r>
              <a:rPr lang="en-US" altLang="en-US" sz="2200" b="1" dirty="0">
                <a:latin typeface="Courier New" panose="02070309020205020404" pitchFamily="49" charset="0"/>
              </a:rPr>
              <a:t>end </a:t>
            </a:r>
            <a:r>
              <a:rPr lang="en-US" altLang="en-US" sz="2200" b="1" dirty="0" err="1">
                <a:latin typeface="Courier New" panose="02070309020205020404" pitchFamily="49" charset="0"/>
              </a:rPr>
              <a:t>for_loop</a:t>
            </a:r>
            <a:endParaRPr lang="en-US" altLang="en-US" sz="2200" b="1" dirty="0">
              <a:latin typeface="Courier New" panose="02070309020205020404" pitchFamily="49" charset="0"/>
            </a:endParaRPr>
          </a:p>
          <a:p>
            <a:pPr marL="341313" lvl="1" indent="-341313">
              <a:buFontTx/>
              <a:buNone/>
              <a:defRPr/>
            </a:pPr>
            <a:r>
              <a:rPr lang="en-US" altLang="en-US" sz="2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average = total / </a:t>
            </a:r>
            <a:r>
              <a:rPr lang="en-US" altLang="en-US" sz="2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scores.length</a:t>
            </a:r>
            <a:r>
              <a:rPr lang="en-US" altLang="en-US" sz="2200" b="1" dirty="0">
                <a:latin typeface="Courier New" panose="02070309020205020404" pitchFamily="49" charset="0"/>
              </a:rPr>
              <a:t>;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endParaRPr lang="en-US" altLang="en-US" sz="2000" b="1" dirty="0">
              <a:latin typeface="Courier New" panose="02070309020205020404" pitchFamily="49" charset="0"/>
            </a:endParaRPr>
          </a:p>
          <a:p>
            <a:pPr marL="457200" indent="-457200">
              <a:defRPr/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SalesData.java</a:t>
            </a:r>
            <a:r>
              <a:rPr lang="en-US" altLang="en-US" sz="2000" dirty="0"/>
              <a:t>, </a:t>
            </a:r>
            <a:r>
              <a:rPr lang="en-US" altLang="en-US" sz="2000" dirty="0">
                <a:hlinkClick r:id="rId3" action="ppaction://hlinkfile"/>
              </a:rPr>
              <a:t>Sales.java</a:t>
            </a:r>
            <a:endParaRPr lang="en-US" altLang="en-US" sz="2000" dirty="0"/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3DF39E3-4374-F58E-E928-100C94899E83}"/>
              </a:ext>
            </a:extLst>
          </p:cNvPr>
          <p:cNvSpPr/>
          <p:nvPr/>
        </p:nvSpPr>
        <p:spPr>
          <a:xfrm flipH="1">
            <a:off x="7156979" y="1422400"/>
            <a:ext cx="222876" cy="193963"/>
          </a:xfrm>
          <a:prstGeom prst="cloudCallout">
            <a:avLst>
              <a:gd name="adj1" fmla="val -16689"/>
              <a:gd name="adj2" fmla="val 8631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7357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BC04AF-C8CF-EB4E-2C6F-4616AB55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554" y="492034"/>
            <a:ext cx="9433560" cy="61863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ArrayClass_7_HiLowPK;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HighestLowestValues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dirty="0">
                <a:solidFill>
                  <a:srgbClr val="FF00FF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final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15;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getValues</a:t>
            </a:r>
            <a:r>
              <a:rPr lang="en-US" altLang="en-US" sz="2200" i="1" dirty="0">
                <a:solidFill>
                  <a:srgbClr val="C00000"/>
                </a:solidFill>
                <a:latin typeface="Consolas" panose="020B0609020204030204" pitchFamily="49" charset="0"/>
              </a:rPr>
              <a:t>(numbers01);//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call  a method 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getValues</a:t>
            </a:r>
            <a:endParaRPr lang="en-US" altLang="en-US" sz="22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highest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[0];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1;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		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	if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 &gt;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highest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	   highest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 highest numbers is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				+ </a:t>
            </a:r>
            <a:r>
              <a:rPr lang="en-US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highest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411543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8C7EB2-A2B4-24CB-492F-B92B3AF15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154" y="766762"/>
            <a:ext cx="982327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lowest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[0];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1;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    if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 &lt;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lowest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	lowest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"The lowest numbers is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				+ </a:t>
            </a:r>
            <a:r>
              <a:rPr lang="en-US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lowest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findTotal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numbers01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"The total of the array"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  			      "numbers01 is %d"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200" dirty="0" err="1">
                <a:solidFill>
                  <a:srgbClr val="2A00FF"/>
                </a:solidFill>
                <a:latin typeface="Consolas" panose="020B0609020204030204" pitchFamily="49" charset="0"/>
              </a:rPr>
              <a:t>nThe</a:t>
            </a:r>
            <a:r>
              <a:rPr lang="en-US" altLang="en-US" sz="2200" dirty="0">
                <a:solidFill>
                  <a:srgbClr val="2A00FF"/>
                </a:solidFill>
                <a:latin typeface="Consolas" panose="020B0609020204030204" pitchFamily="49" charset="0"/>
              </a:rPr>
              <a:t> average is %.4f"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  			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ARRAY_SIZE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>
                <a:solidFill>
                  <a:srgbClr val="FF00FF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446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DA00CA-F1EE-AA91-DF58-327C553D9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53" y="335845"/>
            <a:ext cx="901337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C00000"/>
                </a:solidFill>
                <a:latin typeface="Consolas" panose="020B0609020204030204" pitchFamily="49" charset="0"/>
              </a:rPr>
              <a:t>getValues</a:t>
            </a:r>
            <a:r>
              <a:rPr lang="en-US" altLang="en-US" sz="2200" dirty="0">
                <a:solidFill>
                  <a:srgbClr val="C00000"/>
                </a:solidFill>
                <a:latin typeface="Consolas" panose="020B0609020204030204" pitchFamily="49" charset="0"/>
              </a:rPr>
              <a:t>(int[] </a:t>
            </a:r>
            <a:r>
              <a:rPr lang="en-US" altLang="en-US" sz="2200" dirty="0" err="1">
                <a:solidFill>
                  <a:srgbClr val="C00000"/>
                </a:solidFill>
                <a:latin typeface="Consolas" panose="020B0609020204030204" pitchFamily="49" charset="0"/>
              </a:rPr>
              <a:t>arrayNumbers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dirty="0">
                <a:solidFill>
                  <a:srgbClr val="C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Random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randomNumbers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Random();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arrayNumbers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arrayNumbers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randomNumbers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(100)+1;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arrayNumbers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 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C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getValues</a:t>
            </a:r>
            <a:endParaRPr lang="en-US" altLang="en-US" sz="22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findTotal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[]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dirty="0">
                <a:solidFill>
                  <a:srgbClr val="00B05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2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	    sum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numbers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200" dirty="0">
                <a:solidFill>
                  <a:srgbClr val="00B050"/>
                </a:solidFill>
                <a:latin typeface="Consolas" panose="020B0609020204030204" pitchFamily="49" charset="0"/>
              </a:rPr>
              <a:t>} //end of </a:t>
            </a:r>
            <a:r>
              <a:rPr lang="en-US" altLang="en-US" sz="2200" dirty="0" err="1">
                <a:solidFill>
                  <a:srgbClr val="00B050"/>
                </a:solidFill>
                <a:latin typeface="Consolas" panose="020B0609020204030204" pitchFamily="49" charset="0"/>
              </a:rPr>
              <a:t>findTotal</a:t>
            </a:r>
            <a:endParaRPr lang="en-US" altLang="en-US" sz="22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}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 end of class 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HighestLowestValues</a:t>
            </a:r>
            <a:endParaRPr lang="en-US" alt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F1EED2-33A3-6F3A-CD79-431408026F31}"/>
              </a:ext>
            </a:extLst>
          </p:cNvPr>
          <p:cNvSpPr txBox="1"/>
          <p:nvPr/>
        </p:nvSpPr>
        <p:spPr>
          <a:xfrm>
            <a:off x="7979047" y="5410200"/>
            <a:ext cx="2438400" cy="7080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range = [0+1, 99+1]</a:t>
            </a:r>
          </a:p>
          <a:p>
            <a:pPr>
              <a:defRPr/>
            </a:pPr>
            <a:r>
              <a:rPr lang="en-US" sz="2000" dirty="0"/>
              <a:t>range = [0+1,100+1)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C4A5CF3-B723-DF41-F7D1-FF175E1F480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191897" y="2438400"/>
            <a:ext cx="152400" cy="297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618148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1AEBC6-07D2-A1E2-9B7C-2963738915DB}"/>
              </a:ext>
            </a:extLst>
          </p:cNvPr>
          <p:cNvSpPr/>
          <p:nvPr/>
        </p:nvSpPr>
        <p:spPr>
          <a:xfrm>
            <a:off x="1658985" y="533400"/>
            <a:ext cx="7086600" cy="304641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Output:</a:t>
            </a:r>
          </a:p>
          <a:p>
            <a:pPr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25  61  34  42  27  63  51  86  29  51  40  93  91  2  83  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highest numbers is 93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lowest numbers is 2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total of the arraynumbers01 is 778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average is 51.8667</a:t>
            </a:r>
            <a:endParaRPr lang="en-US" sz="2400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2F12AB-4DAE-3E8D-CA06-8520D6000530}"/>
              </a:ext>
            </a:extLst>
          </p:cNvPr>
          <p:cNvSpPr/>
          <p:nvPr/>
        </p:nvSpPr>
        <p:spPr>
          <a:xfrm>
            <a:off x="1735185" y="4038600"/>
            <a:ext cx="7086600" cy="1938338"/>
          </a:xfrm>
          <a:prstGeom prst="rect">
            <a:avLst/>
          </a:prstGeom>
          <a:solidFill>
            <a:srgbClr val="00FF0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60  82  86  55  49  7  31  6  45  100  48  29  67  71  58  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highest numbers is 100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lowest numbers is 6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total of the arraynumbers01 is 794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average is 52.9333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48473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E7109AA-3A9F-4B5D-7D9A-C504D9197D14}"/>
              </a:ext>
            </a:extLst>
          </p:cNvPr>
          <p:cNvSpPr txBox="1">
            <a:spLocks noChangeArrowheads="1"/>
          </p:cNvSpPr>
          <p:nvPr/>
        </p:nvSpPr>
        <p:spPr>
          <a:xfrm>
            <a:off x="1545772" y="269966"/>
            <a:ext cx="391450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Partially Filled Arrays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BD10D1-A66E-DF1F-0D56-B37E2E2C41A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205682"/>
            <a:ext cx="10293531" cy="502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amount of data that an array must hold is unknown: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the size of the array to be the largest expected number of elements.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 counter variable to keep track of how much valid data is in the array.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int[] array = new int[100];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count =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int number;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Scanner keyboard = new Scanner(System.in);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 err="1">
                <a:latin typeface="Consolas" panose="020B0609020204030204" pitchFamily="49" charset="0"/>
              </a:rPr>
              <a:t>System.out.print</a:t>
            </a:r>
            <a:r>
              <a:rPr lang="en-US" altLang="en-US" sz="2200" b="1" dirty="0">
                <a:latin typeface="Consolas" panose="020B0609020204030204" pitchFamily="49" charset="0"/>
              </a:rPr>
              <a:t>("Enter a number or -1 to quit: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number = </a:t>
            </a:r>
            <a:r>
              <a:rPr lang="en-US" altLang="en-US" sz="2200" b="1" dirty="0" err="1">
                <a:latin typeface="Consolas" panose="020B0609020204030204" pitchFamily="49" charset="0"/>
              </a:rPr>
              <a:t>keyboard.nextInt</a:t>
            </a:r>
            <a:r>
              <a:rPr lang="en-US" altLang="en-US" sz="2200" b="1" dirty="0">
                <a:latin typeface="Consolas" panose="020B06090202040302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while </a:t>
            </a:r>
            <a:r>
              <a:rPr lang="en-US" alt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(number != -1 &amp;&amp; count &lt;= 99)</a:t>
            </a:r>
            <a:r>
              <a:rPr lang="en-US" altLang="en-US" sz="2200" b="1" dirty="0">
                <a:latin typeface="Consolas" panose="020B0609020204030204" pitchFamily="49" charset="0"/>
              </a:rPr>
              <a:t>//-1 is a flag/threshold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array[count] = number;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count++;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</a:t>
            </a:r>
            <a:r>
              <a:rPr lang="en-US" altLang="en-US" sz="2200" b="1" dirty="0" err="1">
                <a:latin typeface="Consolas" panose="020B0609020204030204" pitchFamily="49" charset="0"/>
              </a:rPr>
              <a:t>System.out.print</a:t>
            </a:r>
            <a:r>
              <a:rPr lang="en-US" altLang="en-US" sz="2200" b="1" dirty="0">
                <a:latin typeface="Consolas" panose="020B0609020204030204" pitchFamily="49" charset="0"/>
              </a:rPr>
              <a:t>("Enter a number or -1 to quit: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  number = </a:t>
            </a:r>
            <a:r>
              <a:rPr lang="en-US" altLang="en-US" sz="2200" b="1" dirty="0" err="1">
                <a:latin typeface="Consolas" panose="020B0609020204030204" pitchFamily="49" charset="0"/>
              </a:rPr>
              <a:t>keyboard.nextInt</a:t>
            </a:r>
            <a:r>
              <a:rPr lang="en-US" altLang="en-US" sz="2200" b="1" dirty="0">
                <a:latin typeface="Consolas" panose="020B06090202040302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79A19FED-D189-4B01-FBB8-44752F0B1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738" y="5538650"/>
            <a:ext cx="4067988" cy="10156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solidFill>
                  <a:schemeClr val="hlink"/>
                </a:solidFill>
                <a:cs typeface="Times New Roman" panose="02020603050405020304" pitchFamily="18" charset="0"/>
              </a:rPr>
              <a:t>input, number, and keyboard  were previously declared and the keyboard references a Scanner object</a:t>
            </a:r>
          </a:p>
        </p:txBody>
      </p:sp>
    </p:spTree>
    <p:extLst>
      <p:ext uri="{BB962C8B-B14F-4D97-AF65-F5344CB8AC3E}">
        <p14:creationId xmlns:p14="http://schemas.microsoft.com/office/powerpoint/2010/main" val="199828912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2BCE6-90BF-C215-A922-EBE95B151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563" y="892628"/>
            <a:ext cx="9498874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[12];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keyboard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200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number or -1 to quit: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!= -1 &amp;&amp; count &lt;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array.length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)//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&lt;= 11)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number or -1 to quit: 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nn-NO" altLang="en-US" sz="2200" dirty="0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++){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nn-NO" altLang="en-US" sz="2200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.print(</a:t>
            </a:r>
            <a:r>
              <a:rPr lang="nn-NO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array</a:t>
            </a:r>
            <a:r>
              <a:rPr lang="nn-NO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nn-NO" altLang="en-US" sz="2200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nn-NO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nn-NO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i="1" dirty="0">
                <a:solidFill>
                  <a:srgbClr val="2A00FF"/>
                </a:solidFill>
                <a:latin typeface="Consolas" panose="020B0609020204030204" pitchFamily="49" charset="0"/>
              </a:rPr>
              <a:t>"End of array of size 12!"</a:t>
            </a:r>
            <a:r>
              <a:rPr lang="en-US" altLang="en-US" sz="22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2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B56A7B1-9884-B34A-D1C9-70E1A6325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563" y="256902"/>
            <a:ext cx="45337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599170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4224</TotalTime>
  <Words>20605</Words>
  <Application>Microsoft Office PowerPoint</Application>
  <PresentationFormat>Widescreen</PresentationFormat>
  <Paragraphs>2836</Paragraphs>
  <Slides>167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167</vt:i4>
      </vt:variant>
    </vt:vector>
  </HeadingPairs>
  <TitlesOfParts>
    <vt:vector size="180" baseType="lpstr">
      <vt:lpstr>SimSun</vt:lpstr>
      <vt:lpstr>Arial</vt:lpstr>
      <vt:lpstr>Calibri</vt:lpstr>
      <vt:lpstr>Calibri Light</vt:lpstr>
      <vt:lpstr>CatholicSchoolGirls Intl BB</vt:lpstr>
      <vt:lpstr>Consolas</vt:lpstr>
      <vt:lpstr>Courier</vt:lpstr>
      <vt:lpstr>Courier New</vt:lpstr>
      <vt:lpstr>Helvetica</vt:lpstr>
      <vt:lpstr>Minion-Regular</vt:lpstr>
      <vt:lpstr>PrestigeElite</vt:lpstr>
      <vt:lpstr>Times New Roman</vt:lpstr>
      <vt:lpstr>Office Theme</vt:lpstr>
      <vt:lpstr>Chapter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Ng</dc:creator>
  <cp:lastModifiedBy>Peter Ng</cp:lastModifiedBy>
  <cp:revision>38</cp:revision>
  <dcterms:created xsi:type="dcterms:W3CDTF">2023-07-23T01:41:22Z</dcterms:created>
  <dcterms:modified xsi:type="dcterms:W3CDTF">2024-11-18T18:09:26Z</dcterms:modified>
</cp:coreProperties>
</file>